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charts/chart6.xml" ContentType="application/vnd.openxmlformats-officedocument.drawingml.chart+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charts/chart8.xml" ContentType="application/vnd.openxmlformats-officedocument.drawingml.chart+xml"/>
  <Override PartName="/ppt/notesSlides/notesSlide17.xml" ContentType="application/vnd.openxmlformats-officedocument.presentationml.notesSlide+xml"/>
  <Override PartName="/ppt/charts/chart9.xml" ContentType="application/vnd.openxmlformats-officedocument.drawingml.chart+xml"/>
  <Override PartName="/ppt/notesSlides/notesSlide18.xml" ContentType="application/vnd.openxmlformats-officedocument.presentationml.notesSlide+xml"/>
  <Override PartName="/ppt/charts/chart10.xml" ContentType="application/vnd.openxmlformats-officedocument.drawingml.chart+xml"/>
  <Override PartName="/ppt/notesSlides/notesSlide19.xml" ContentType="application/vnd.openxmlformats-officedocument.presentationml.notesSlide+xml"/>
  <Override PartName="/ppt/charts/chart11.xml" ContentType="application/vnd.openxmlformats-officedocument.drawingml.chart+xml"/>
  <Override PartName="/ppt/notesSlides/notesSlide20.xml" ContentType="application/vnd.openxmlformats-officedocument.presentationml.notesSlide+xml"/>
  <Override PartName="/ppt/charts/chart1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3.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charts/chart14.xml" ContentType="application/vnd.openxmlformats-officedocument.drawingml.chart+xml"/>
  <Override PartName="/ppt/notesSlides/notesSlide30.xml" ContentType="application/vnd.openxmlformats-officedocument.presentationml.notesSlide+xml"/>
  <Override PartName="/ppt/charts/chart15.xml" ContentType="application/vnd.openxmlformats-officedocument.drawingml.chart+xml"/>
  <Override PartName="/ppt/notesSlides/notesSlide31.xml" ContentType="application/vnd.openxmlformats-officedocument.presentationml.notesSlide+xml"/>
  <Override PartName="/ppt/charts/chart16.xml" ContentType="application/vnd.openxmlformats-officedocument.drawingml.chart+xml"/>
  <Override PartName="/ppt/notesSlides/notesSlide32.xml" ContentType="application/vnd.openxmlformats-officedocument.presentationml.notesSlide+xml"/>
  <Override PartName="/ppt/charts/chart17.xml" ContentType="application/vnd.openxmlformats-officedocument.drawingml.chart+xml"/>
  <Override PartName="/ppt/theme/themeOverride2.xml" ContentType="application/vnd.openxmlformats-officedocument.themeOverride+xml"/>
  <Override PartName="/ppt/notesSlides/notesSlide33.xml" ContentType="application/vnd.openxmlformats-officedocument.presentationml.notesSlide+xml"/>
  <Override PartName="/ppt/charts/chart18.xml" ContentType="application/vnd.openxmlformats-officedocument.drawingml.chart+xml"/>
  <Override PartName="/ppt/notesSlides/notesSlide34.xml" ContentType="application/vnd.openxmlformats-officedocument.presentationml.notesSlide+xml"/>
  <Override PartName="/ppt/charts/chart19.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0.xml" ContentType="application/vnd.openxmlformats-officedocument.drawingml.chart+xml"/>
  <Override PartName="/ppt/notesSlides/notesSlide40.xml" ContentType="application/vnd.openxmlformats-officedocument.presentationml.notesSlide+xml"/>
  <Override PartName="/ppt/charts/chart2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2.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1"/>
    <p:sldMasterId id="2147484023" r:id="rId2"/>
    <p:sldMasterId id="2147484035" r:id="rId3"/>
    <p:sldMasterId id="2147484047" r:id="rId4"/>
    <p:sldMasterId id="2147484119" r:id="rId5"/>
    <p:sldMasterId id="2147484131" r:id="rId6"/>
  </p:sldMasterIdLst>
  <p:notesMasterIdLst>
    <p:notesMasterId r:id="rId98"/>
  </p:notesMasterIdLst>
  <p:handoutMasterIdLst>
    <p:handoutMasterId r:id="rId99"/>
  </p:handoutMasterIdLst>
  <p:sldIdLst>
    <p:sldId id="263" r:id="rId7"/>
    <p:sldId id="809" r:id="rId8"/>
    <p:sldId id="881" r:id="rId9"/>
    <p:sldId id="257" r:id="rId10"/>
    <p:sldId id="258" r:id="rId11"/>
    <p:sldId id="259" r:id="rId12"/>
    <p:sldId id="901" r:id="rId13"/>
    <p:sldId id="902" r:id="rId14"/>
    <p:sldId id="903" r:id="rId15"/>
    <p:sldId id="904" r:id="rId16"/>
    <p:sldId id="980" r:id="rId17"/>
    <p:sldId id="905" r:id="rId18"/>
    <p:sldId id="636" r:id="rId19"/>
    <p:sldId id="721" r:id="rId20"/>
    <p:sldId id="971" r:id="rId21"/>
    <p:sldId id="969" r:id="rId22"/>
    <p:sldId id="976" r:id="rId23"/>
    <p:sldId id="725" r:id="rId24"/>
    <p:sldId id="981" r:id="rId25"/>
    <p:sldId id="726" r:id="rId26"/>
    <p:sldId id="727" r:id="rId27"/>
    <p:sldId id="599" r:id="rId28"/>
    <p:sldId id="488" r:id="rId29"/>
    <p:sldId id="896" r:id="rId30"/>
    <p:sldId id="874" r:id="rId31"/>
    <p:sldId id="521" r:id="rId32"/>
    <p:sldId id="520" r:id="rId33"/>
    <p:sldId id="642" r:id="rId34"/>
    <p:sldId id="983" r:id="rId35"/>
    <p:sldId id="984" r:id="rId36"/>
    <p:sldId id="911" r:id="rId37"/>
    <p:sldId id="738" r:id="rId38"/>
    <p:sldId id="766" r:id="rId39"/>
    <p:sldId id="504" r:id="rId40"/>
    <p:sldId id="739" r:id="rId41"/>
    <p:sldId id="717" r:id="rId42"/>
    <p:sldId id="768" r:id="rId43"/>
    <p:sldId id="718" r:id="rId44"/>
    <p:sldId id="912" r:id="rId45"/>
    <p:sldId id="771" r:id="rId46"/>
    <p:sldId id="646" r:id="rId47"/>
    <p:sldId id="537" r:id="rId48"/>
    <p:sldId id="914" r:id="rId49"/>
    <p:sldId id="333" r:id="rId50"/>
    <p:sldId id="777" r:id="rId51"/>
    <p:sldId id="862" r:id="rId52"/>
    <p:sldId id="569" r:id="rId53"/>
    <p:sldId id="571" r:id="rId54"/>
    <p:sldId id="572" r:id="rId55"/>
    <p:sldId id="876" r:id="rId56"/>
    <p:sldId id="982" r:id="rId57"/>
    <p:sldId id="868" r:id="rId58"/>
    <p:sldId id="869" r:id="rId59"/>
    <p:sldId id="856" r:id="rId60"/>
    <p:sldId id="836" r:id="rId61"/>
    <p:sldId id="837" r:id="rId62"/>
    <p:sldId id="838" r:id="rId63"/>
    <p:sldId id="839" r:id="rId64"/>
    <p:sldId id="942" r:id="rId65"/>
    <p:sldId id="305" r:id="rId66"/>
    <p:sldId id="985" r:id="rId67"/>
    <p:sldId id="306" r:id="rId68"/>
    <p:sldId id="465" r:id="rId69"/>
    <p:sldId id="466" r:id="rId70"/>
    <p:sldId id="309" r:id="rId71"/>
    <p:sldId id="310" r:id="rId72"/>
    <p:sldId id="312" r:id="rId73"/>
    <p:sldId id="967" r:id="rId74"/>
    <p:sldId id="753" r:id="rId75"/>
    <p:sldId id="978" r:id="rId76"/>
    <p:sldId id="979" r:id="rId77"/>
    <p:sldId id="756" r:id="rId78"/>
    <p:sldId id="732" r:id="rId79"/>
    <p:sldId id="262" r:id="rId80"/>
    <p:sldId id="301" r:id="rId81"/>
    <p:sldId id="356" r:id="rId82"/>
    <p:sldId id="302" r:id="rId83"/>
    <p:sldId id="955" r:id="rId84"/>
    <p:sldId id="957" r:id="rId85"/>
    <p:sldId id="954" r:id="rId86"/>
    <p:sldId id="845" r:id="rId87"/>
    <p:sldId id="953" r:id="rId88"/>
    <p:sldId id="643" r:id="rId89"/>
    <p:sldId id="475" r:id="rId90"/>
    <p:sldId id="958" r:id="rId91"/>
    <p:sldId id="870" r:id="rId92"/>
    <p:sldId id="871" r:id="rId93"/>
    <p:sldId id="860" r:id="rId94"/>
    <p:sldId id="303" r:id="rId95"/>
    <p:sldId id="697" r:id="rId96"/>
    <p:sldId id="879"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hiddenSlides="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0BD"/>
    <a:srgbClr val="C0504D"/>
    <a:srgbClr val="2C739F"/>
    <a:srgbClr val="F0F3EB"/>
    <a:srgbClr val="4F81BD"/>
    <a:srgbClr val="9BBC59"/>
    <a:srgbClr val="DAE5CE"/>
    <a:srgbClr val="765D97"/>
    <a:srgbClr val="EFF3EA"/>
    <a:srgbClr val="C1DA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20" autoAdjust="0"/>
    <p:restoredTop sz="92105" autoAdjust="0"/>
  </p:normalViewPr>
  <p:slideViewPr>
    <p:cSldViewPr snapToGrid="0" snapToObjects="1">
      <p:cViewPr varScale="1">
        <p:scale>
          <a:sx n="102" d="100"/>
          <a:sy n="102" d="100"/>
        </p:scale>
        <p:origin x="504" y="184"/>
      </p:cViewPr>
      <p:guideLst>
        <p:guide orient="horz" pos="2160"/>
        <p:guide pos="2880"/>
      </p:guideLst>
    </p:cSldViewPr>
  </p:slideViewPr>
  <p:outlineViewPr>
    <p:cViewPr>
      <p:scale>
        <a:sx n="33" d="100"/>
        <a:sy n="33" d="100"/>
      </p:scale>
      <p:origin x="0" y="36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2.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22048"/>
            </a:solidFill>
            <a:ln>
              <a:noFill/>
            </a:ln>
            <a:effectLst/>
          </c:spPr>
          <c:dPt>
            <c:idx val="0"/>
            <c:bubble3D val="0"/>
            <c:spPr>
              <a:solidFill>
                <a:srgbClr val="022048"/>
              </a:solidFill>
              <a:ln w="19050">
                <a:noFill/>
              </a:ln>
              <a:effectLst/>
            </c:spPr>
            <c:extLst>
              <c:ext xmlns:c16="http://schemas.microsoft.com/office/drawing/2014/chart" uri="{C3380CC4-5D6E-409C-BE32-E72D297353CC}">
                <c16:uniqueId val="{00000001-23A3-6848-B1AC-F49AD7CB25B9}"/>
              </c:ext>
            </c:extLst>
          </c:dPt>
          <c:dPt>
            <c:idx val="1"/>
            <c:bubble3D val="0"/>
            <c:spPr>
              <a:solidFill>
                <a:srgbClr val="2C739F"/>
              </a:solidFill>
              <a:ln w="19050">
                <a:noFill/>
              </a:ln>
              <a:effectLst/>
            </c:spPr>
            <c:extLst>
              <c:ext xmlns:c16="http://schemas.microsoft.com/office/drawing/2014/chart" uri="{C3380CC4-5D6E-409C-BE32-E72D297353CC}">
                <c16:uniqueId val="{00000001-775E-0D42-8C43-52BF67170542}"/>
              </c:ext>
            </c:extLst>
          </c:dPt>
          <c:cat>
            <c:strRef>
              <c:f>Sheet1!$A$2:$A$3</c:f>
              <c:strCache>
                <c:ptCount val="2"/>
                <c:pt idx="0">
                  <c:v>Fixed Costs</c:v>
                </c:pt>
                <c:pt idx="1">
                  <c:v>Non-fixed Costs</c:v>
                </c:pt>
              </c:strCache>
            </c:strRef>
          </c:cat>
          <c:val>
            <c:numRef>
              <c:f>Sheet1!$B$2:$B$3</c:f>
              <c:numCache>
                <c:formatCode>General</c:formatCode>
                <c:ptCount val="2"/>
                <c:pt idx="0">
                  <c:v>50.5</c:v>
                </c:pt>
                <c:pt idx="1">
                  <c:v>49.5</c:v>
                </c:pt>
              </c:numCache>
            </c:numRef>
          </c:val>
          <c:extLst>
            <c:ext xmlns:c16="http://schemas.microsoft.com/office/drawing/2014/chart" uri="{C3380CC4-5D6E-409C-BE32-E72D297353CC}">
              <c16:uniqueId val="{00000000-775E-0D42-8C43-52BF6717054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mn-cs"/>
              </a:defRPr>
            </a:pPr>
            <a:r>
              <a:rPr lang="en-US" sz="1600" dirty="0"/>
              <a:t>2017-18 Spending Per Student</a:t>
            </a:r>
          </a:p>
        </c:rich>
      </c:tx>
      <c:layout>
        <c:manualLayout>
          <c:xMode val="edge"/>
          <c:yMode val="edge"/>
          <c:x val="0.32056086817833201"/>
          <c:y val="0"/>
        </c:manualLayout>
      </c:layout>
      <c:overlay val="0"/>
      <c:spPr>
        <a:noFill/>
        <a:ln>
          <a:noFill/>
        </a:ln>
        <a:effectLst/>
      </c:spPr>
    </c:title>
    <c:autoTitleDeleted val="0"/>
    <c:plotArea>
      <c:layout>
        <c:manualLayout>
          <c:layoutTarget val="inner"/>
          <c:xMode val="edge"/>
          <c:yMode val="edge"/>
          <c:x val="9.6328480299215202E-2"/>
          <c:y val="0.121636686223302"/>
          <c:w val="0.88329852483969096"/>
          <c:h val="0.7575623672661822"/>
        </c:manualLayout>
      </c:layout>
      <c:barChart>
        <c:barDir val="col"/>
        <c:grouping val="clustered"/>
        <c:varyColors val="0"/>
        <c:ser>
          <c:idx val="0"/>
          <c:order val="0"/>
          <c:tx>
            <c:strRef>
              <c:f>Sheet1!$B$1</c:f>
              <c:strCache>
                <c:ptCount val="1"/>
                <c:pt idx="0">
                  <c:v>$PP Spending</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CC76-5B4E-940E-A34EEF84E407}"/>
              </c:ext>
            </c:extLst>
          </c:dPt>
          <c:dPt>
            <c:idx val="1"/>
            <c:invertIfNegative val="0"/>
            <c:bubble3D val="0"/>
            <c:extLst>
              <c:ext xmlns:c16="http://schemas.microsoft.com/office/drawing/2014/chart" uri="{C3380CC4-5D6E-409C-BE32-E72D297353CC}">
                <c16:uniqueId val="{00000002-88DE-484D-A712-F3E952274A1A}"/>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CC76-5B4E-940E-A34EEF84E407}"/>
              </c:ext>
            </c:extLst>
          </c:dPt>
          <c:dPt>
            <c:idx val="3"/>
            <c:invertIfNegative val="0"/>
            <c:bubble3D val="0"/>
            <c:extLst>
              <c:ext xmlns:c16="http://schemas.microsoft.com/office/drawing/2014/chart" uri="{C3380CC4-5D6E-409C-BE32-E72D297353CC}">
                <c16:uniqueId val="{00000003-CC76-5B4E-940E-A34EEF84E407}"/>
              </c:ext>
            </c:extLst>
          </c:dPt>
          <c:dPt>
            <c:idx val="4"/>
            <c:invertIfNegative val="0"/>
            <c:bubble3D val="0"/>
            <c:extLst>
              <c:ext xmlns:c16="http://schemas.microsoft.com/office/drawing/2014/chart" uri="{C3380CC4-5D6E-409C-BE32-E72D297353CC}">
                <c16:uniqueId val="{00000005-CC76-5B4E-940E-A34EEF84E40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6-CC76-5B4E-940E-A34EEF84E407}"/>
              </c:ext>
            </c:extLst>
          </c:dPt>
          <c:dPt>
            <c:idx val="6"/>
            <c:invertIfNegative val="0"/>
            <c:bubble3D val="0"/>
            <c:extLst>
              <c:ext xmlns:c16="http://schemas.microsoft.com/office/drawing/2014/chart" uri="{C3380CC4-5D6E-409C-BE32-E72D297353CC}">
                <c16:uniqueId val="{00000007-CC76-5B4E-940E-A34EEF84E407}"/>
              </c:ext>
            </c:extLst>
          </c:dPt>
          <c:dPt>
            <c:idx val="7"/>
            <c:invertIfNegative val="0"/>
            <c:bubble3D val="0"/>
            <c:extLst>
              <c:ext xmlns:c16="http://schemas.microsoft.com/office/drawing/2014/chart" uri="{C3380CC4-5D6E-409C-BE32-E72D297353CC}">
                <c16:uniqueId val="{00000008-CC76-5B4E-940E-A34EEF84E407}"/>
              </c:ext>
            </c:extLst>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Danbury</c:v>
                </c:pt>
                <c:pt idx="1">
                  <c:v>Bristol</c:v>
                </c:pt>
                <c:pt idx="2">
                  <c:v>State Average</c:v>
                </c:pt>
                <c:pt idx="3">
                  <c:v>Middletown</c:v>
                </c:pt>
                <c:pt idx="4">
                  <c:v>Norwalk</c:v>
                </c:pt>
                <c:pt idx="5">
                  <c:v>Stamford</c:v>
                </c:pt>
                <c:pt idx="6">
                  <c:v>Hamden</c:v>
                </c:pt>
              </c:strCache>
            </c:strRef>
          </c:cat>
          <c:val>
            <c:numRef>
              <c:f>Sheet1!$B$2:$B$8</c:f>
              <c:numCache>
                <c:formatCode>General</c:formatCode>
                <c:ptCount val="7"/>
                <c:pt idx="0">
                  <c:v>13039</c:v>
                </c:pt>
                <c:pt idx="1">
                  <c:v>15194</c:v>
                </c:pt>
                <c:pt idx="2">
                  <c:v>17144.260956585884</c:v>
                </c:pt>
                <c:pt idx="3">
                  <c:v>17929</c:v>
                </c:pt>
                <c:pt idx="4">
                  <c:v>17997</c:v>
                </c:pt>
                <c:pt idx="5">
                  <c:v>19011</c:v>
                </c:pt>
                <c:pt idx="6">
                  <c:v>19371</c:v>
                </c:pt>
              </c:numCache>
            </c:numRef>
          </c:val>
          <c:extLst>
            <c:ext xmlns:c16="http://schemas.microsoft.com/office/drawing/2014/chart" uri="{C3380CC4-5D6E-409C-BE32-E72D297353CC}">
              <c16:uniqueId val="{00000009-CC76-5B4E-940E-A34EEF84E407}"/>
            </c:ext>
          </c:extLst>
        </c:ser>
        <c:dLbls>
          <c:showLegendKey val="0"/>
          <c:showVal val="0"/>
          <c:showCatName val="0"/>
          <c:showSerName val="0"/>
          <c:showPercent val="0"/>
          <c:showBubbleSize val="0"/>
        </c:dLbls>
        <c:gapWidth val="139"/>
        <c:overlap val="-27"/>
        <c:axId val="-2088941672"/>
        <c:axId val="-2089217512"/>
      </c:barChart>
      <c:catAx>
        <c:axId val="-208894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Century Gothic" panose="020B0502020202020204" pitchFamily="34" charset="0"/>
                <a:ea typeface="+mn-ea"/>
                <a:cs typeface="+mn-cs"/>
              </a:defRPr>
            </a:pPr>
            <a:endParaRPr lang="en-US"/>
          </a:p>
        </c:txPr>
        <c:crossAx val="-2089217512"/>
        <c:crosses val="autoZero"/>
        <c:auto val="1"/>
        <c:lblAlgn val="ctr"/>
        <c:lblOffset val="100"/>
        <c:noMultiLvlLbl val="0"/>
      </c:catAx>
      <c:valAx>
        <c:axId val="-2089217512"/>
        <c:scaling>
          <c:orientation val="minMax"/>
          <c:max val="24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en-US"/>
          </a:p>
        </c:txPr>
        <c:crossAx val="-2088941672"/>
        <c:crosses val="autoZero"/>
        <c:crossBetween val="between"/>
        <c:majorUnit val="3000"/>
      </c:valAx>
      <c:spPr>
        <a:noFill/>
        <a:ln>
          <a:noFill/>
        </a:ln>
        <a:effectLst/>
      </c:spPr>
    </c:plotArea>
    <c:plotVisOnly val="1"/>
    <c:dispBlanksAs val="gap"/>
    <c:showDLblsOverMax val="0"/>
  </c:chart>
  <c:spPr>
    <a:noFill/>
    <a:ln>
      <a:noFill/>
    </a:ln>
    <a:effectLst/>
  </c:spPr>
  <c:txPr>
    <a:bodyPr/>
    <a:lstStyle/>
    <a:p>
      <a:pPr>
        <a:defRPr>
          <a:solidFill>
            <a:schemeClr val="tx1"/>
          </a:solidFill>
          <a:latin typeface="Century Gothic" panose="020B0502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mn-cs"/>
              </a:defRPr>
            </a:pPr>
            <a:r>
              <a:rPr lang="en-US" sz="1600" dirty="0"/>
              <a:t>2017-18 State Contribution Per Pupil</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Column1</c:v>
                </c:pt>
              </c:strCache>
            </c:strRef>
          </c:tx>
          <c:spPr>
            <a:solidFill>
              <a:srgbClr val="4F81BD"/>
            </a:solidFill>
            <a:ln>
              <a:noFill/>
            </a:ln>
            <a:effectLst/>
          </c:spPr>
          <c:invertIfNegative val="0"/>
          <c:dPt>
            <c:idx val="0"/>
            <c:invertIfNegative val="0"/>
            <c:bubble3D val="0"/>
            <c:extLst>
              <c:ext xmlns:c16="http://schemas.microsoft.com/office/drawing/2014/chart" uri="{C3380CC4-5D6E-409C-BE32-E72D297353CC}">
                <c16:uniqueId val="{00000000-4A44-2F40-88E7-B855A76ECB63}"/>
              </c:ext>
            </c:extLst>
          </c:dPt>
          <c:dPt>
            <c:idx val="1"/>
            <c:invertIfNegative val="0"/>
            <c:bubble3D val="0"/>
            <c:extLst>
              <c:ext xmlns:c16="http://schemas.microsoft.com/office/drawing/2014/chart" uri="{C3380CC4-5D6E-409C-BE32-E72D297353CC}">
                <c16:uniqueId val="{00000002-4A44-2F40-88E7-B855A76ECB63}"/>
              </c:ext>
            </c:extLst>
          </c:dPt>
          <c:dPt>
            <c:idx val="2"/>
            <c:invertIfNegative val="0"/>
            <c:bubble3D val="0"/>
            <c:spPr>
              <a:solidFill>
                <a:srgbClr val="9BBC59"/>
              </a:solidFill>
              <a:ln>
                <a:noFill/>
              </a:ln>
              <a:effectLst/>
            </c:spPr>
            <c:extLst>
              <c:ext xmlns:c16="http://schemas.microsoft.com/office/drawing/2014/chart" uri="{C3380CC4-5D6E-409C-BE32-E72D297353CC}">
                <c16:uniqueId val="{00000003-4A44-2F40-88E7-B855A76ECB63}"/>
              </c:ext>
            </c:extLst>
          </c:dPt>
          <c:dPt>
            <c:idx val="3"/>
            <c:invertIfNegative val="0"/>
            <c:bubble3D val="0"/>
            <c:extLst>
              <c:ext xmlns:c16="http://schemas.microsoft.com/office/drawing/2014/chart" uri="{C3380CC4-5D6E-409C-BE32-E72D297353CC}">
                <c16:uniqueId val="{00000005-4A44-2F40-88E7-B855A76ECB63}"/>
              </c:ext>
            </c:extLst>
          </c:dPt>
          <c:dPt>
            <c:idx val="4"/>
            <c:invertIfNegative val="0"/>
            <c:bubble3D val="0"/>
            <c:extLst>
              <c:ext xmlns:c16="http://schemas.microsoft.com/office/drawing/2014/chart" uri="{C3380CC4-5D6E-409C-BE32-E72D297353CC}">
                <c16:uniqueId val="{00000006-4A44-2F40-88E7-B855A76ECB63}"/>
              </c:ext>
            </c:extLst>
          </c:dPt>
          <c:dPt>
            <c:idx val="5"/>
            <c:invertIfNegative val="0"/>
            <c:bubble3D val="0"/>
            <c:spPr>
              <a:solidFill>
                <a:srgbClr val="C0504D"/>
              </a:solidFill>
              <a:ln>
                <a:noFill/>
              </a:ln>
              <a:effectLst/>
            </c:spPr>
            <c:extLst>
              <c:ext xmlns:c16="http://schemas.microsoft.com/office/drawing/2014/chart" uri="{C3380CC4-5D6E-409C-BE32-E72D297353CC}">
                <c16:uniqueId val="{00000007-4A44-2F40-88E7-B855A76ECB63}"/>
              </c:ext>
            </c:extLst>
          </c:dPt>
          <c:dPt>
            <c:idx val="6"/>
            <c:invertIfNegative val="0"/>
            <c:bubble3D val="0"/>
            <c:extLst>
              <c:ext xmlns:c16="http://schemas.microsoft.com/office/drawing/2014/chart" uri="{C3380CC4-5D6E-409C-BE32-E72D297353CC}">
                <c16:uniqueId val="{00000008-4A44-2F40-88E7-B855A76ECB63}"/>
              </c:ext>
            </c:extLst>
          </c:dPt>
          <c:dPt>
            <c:idx val="7"/>
            <c:invertIfNegative val="0"/>
            <c:bubble3D val="0"/>
            <c:extLst>
              <c:ext xmlns:c16="http://schemas.microsoft.com/office/drawing/2014/chart" uri="{C3380CC4-5D6E-409C-BE32-E72D297353CC}">
                <c16:uniqueId val="{00000009-4A44-2F40-88E7-B855A76ECB63}"/>
              </c:ext>
            </c:extLst>
          </c:dPt>
          <c:dLbls>
            <c:numFmt formatCode="&quot;$&quot;#,##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Danbury</c:v>
                </c:pt>
                <c:pt idx="1">
                  <c:v>Bristol</c:v>
                </c:pt>
                <c:pt idx="2">
                  <c:v>State Average</c:v>
                </c:pt>
                <c:pt idx="3">
                  <c:v>Middletown</c:v>
                </c:pt>
                <c:pt idx="4">
                  <c:v>Norwalk</c:v>
                </c:pt>
                <c:pt idx="5">
                  <c:v>Stamford</c:v>
                </c:pt>
                <c:pt idx="6">
                  <c:v>Hamden</c:v>
                </c:pt>
              </c:strCache>
            </c:strRef>
          </c:cat>
          <c:val>
            <c:numRef>
              <c:f>Sheet1!$B$2:$B$8</c:f>
              <c:numCache>
                <c:formatCode>"$"#,##0_);[Red]\("$"#,##0\)</c:formatCode>
                <c:ptCount val="7"/>
                <c:pt idx="0">
                  <c:v>3285.828</c:v>
                </c:pt>
                <c:pt idx="1">
                  <c:v>6244.7340000000004</c:v>
                </c:pt>
                <c:pt idx="2">
                  <c:v>3907.5488752555848</c:v>
                </c:pt>
                <c:pt idx="3">
                  <c:v>4625.6819999999998</c:v>
                </c:pt>
                <c:pt idx="4">
                  <c:v>2033.6610000000001</c:v>
                </c:pt>
                <c:pt idx="5">
                  <c:v>2053.1880000000001</c:v>
                </c:pt>
                <c:pt idx="6">
                  <c:v>4649.04</c:v>
                </c:pt>
              </c:numCache>
            </c:numRef>
          </c:val>
          <c:extLst>
            <c:ext xmlns:c16="http://schemas.microsoft.com/office/drawing/2014/chart" uri="{C3380CC4-5D6E-409C-BE32-E72D297353CC}">
              <c16:uniqueId val="{0000000A-4A44-2F40-88E7-B855A76ECB63}"/>
            </c:ext>
          </c:extLst>
        </c:ser>
        <c:dLbls>
          <c:showLegendKey val="0"/>
          <c:showVal val="0"/>
          <c:showCatName val="0"/>
          <c:showSerName val="0"/>
          <c:showPercent val="0"/>
          <c:showBubbleSize val="0"/>
        </c:dLbls>
        <c:gapWidth val="219"/>
        <c:overlap val="-27"/>
        <c:axId val="1641733744"/>
        <c:axId val="1641736496"/>
      </c:barChart>
      <c:catAx>
        <c:axId val="164173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1641736496"/>
        <c:crosses val="autoZero"/>
        <c:auto val="1"/>
        <c:lblAlgn val="ctr"/>
        <c:lblOffset val="100"/>
        <c:noMultiLvlLbl val="0"/>
      </c:catAx>
      <c:valAx>
        <c:axId val="16417364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164173374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Century Gothic" panose="020B0502020202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b="0">
                <a:latin typeface="Century Gothic"/>
                <a:cs typeface="Century Gothic"/>
              </a:defRPr>
            </a:pPr>
            <a:r>
              <a:rPr lang="en-US" sz="1600" b="0" dirty="0">
                <a:latin typeface="Century Gothic"/>
                <a:cs typeface="Century Gothic"/>
              </a:rPr>
              <a:t>Estimated ECS Funding for Stamford by Year</a:t>
            </a:r>
          </a:p>
        </c:rich>
      </c:tx>
      <c:layout>
        <c:manualLayout>
          <c:xMode val="edge"/>
          <c:yMode val="edge"/>
          <c:x val="0.2402154060714139"/>
          <c:y val="2.3834086872967803E-2"/>
        </c:manualLayout>
      </c:layout>
      <c:overlay val="0"/>
    </c:title>
    <c:autoTitleDeleted val="0"/>
    <c:plotArea>
      <c:layout>
        <c:manualLayout>
          <c:layoutTarget val="inner"/>
          <c:xMode val="edge"/>
          <c:yMode val="edge"/>
          <c:x val="0.10534419709476331"/>
          <c:y val="0.17218226803566294"/>
          <c:w val="0.87844002087506257"/>
          <c:h val="0.60402931602695775"/>
        </c:manualLayout>
      </c:layout>
      <c:barChart>
        <c:barDir val="col"/>
        <c:grouping val="clustered"/>
        <c:varyColors val="0"/>
        <c:ser>
          <c:idx val="0"/>
          <c:order val="0"/>
          <c:tx>
            <c:strRef>
              <c:f>Sheet1!$B$1</c:f>
              <c:strCache>
                <c:ptCount val="1"/>
                <c:pt idx="0">
                  <c:v>Series 1</c:v>
                </c:pt>
              </c:strCache>
            </c:strRef>
          </c:tx>
          <c:spPr>
            <a:solidFill>
              <a:srgbClr val="4F81BD"/>
            </a:solidFill>
            <a:ln>
              <a:noFill/>
            </a:ln>
            <a:effectLst/>
          </c:spPr>
          <c:invertIfNegative val="0"/>
          <c:dPt>
            <c:idx val="1"/>
            <c:invertIfNegative val="0"/>
            <c:bubble3D val="0"/>
            <c:spPr>
              <a:solidFill>
                <a:srgbClr val="4F80BD"/>
              </a:solidFill>
              <a:ln>
                <a:noFill/>
              </a:ln>
              <a:effectLst/>
            </c:spPr>
            <c:extLst>
              <c:ext xmlns:c16="http://schemas.microsoft.com/office/drawing/2014/chart" uri="{C3380CC4-5D6E-409C-BE32-E72D297353CC}">
                <c16:uniqueId val="{00000000-8756-6B4A-B1CE-B38D9B66F33F}"/>
              </c:ext>
            </c:extLst>
          </c:dPt>
          <c:dPt>
            <c:idx val="2"/>
            <c:invertIfNegative val="0"/>
            <c:bubble3D val="0"/>
            <c:spPr>
              <a:solidFill>
                <a:srgbClr val="C0504D"/>
              </a:solidFill>
              <a:ln>
                <a:noFill/>
              </a:ln>
              <a:effectLst/>
            </c:spPr>
            <c:extLst>
              <c:ext xmlns:c16="http://schemas.microsoft.com/office/drawing/2014/chart" uri="{C3380CC4-5D6E-409C-BE32-E72D297353CC}">
                <c16:uniqueId val="{00000003-98F4-064F-AD6B-5333B475C113}"/>
              </c:ext>
            </c:extLst>
          </c:dPt>
          <c:dLbls>
            <c:numFmt formatCode="&quot;$&quot;#,##0" sourceLinked="0"/>
            <c:spPr>
              <a:noFill/>
              <a:ln>
                <a:noFill/>
              </a:ln>
              <a:effectLst/>
            </c:spPr>
            <c:txPr>
              <a:bodyPr/>
              <a:lstStyle/>
              <a:p>
                <a:pPr>
                  <a:defRPr sz="10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FY 2019</c:v>
                </c:pt>
                <c:pt idx="1">
                  <c:v>Last Year
(FY 2020)</c:v>
                </c:pt>
                <c:pt idx="2">
                  <c:v>Current Year
(FY 2021)</c:v>
                </c:pt>
                <c:pt idx="3">
                  <c:v>FY 2022</c:v>
                </c:pt>
                <c:pt idx="4">
                  <c:v>FY 2023</c:v>
                </c:pt>
                <c:pt idx="5">
                  <c:v>FY 2024</c:v>
                </c:pt>
                <c:pt idx="6">
                  <c:v>FY 2025</c:v>
                </c:pt>
                <c:pt idx="7">
                  <c:v>FY 2026</c:v>
                </c:pt>
                <c:pt idx="8">
                  <c:v>FY 2027</c:v>
                </c:pt>
                <c:pt idx="9">
                  <c:v>Full Funding
(FY 2028)</c:v>
                </c:pt>
              </c:strCache>
            </c:strRef>
          </c:cat>
          <c:val>
            <c:numRef>
              <c:f>Sheet1!$B$2:$B$11</c:f>
              <c:numCache>
                <c:formatCode>General</c:formatCode>
                <c:ptCount val="10"/>
                <c:pt idx="0">
                  <c:v>11331360</c:v>
                </c:pt>
                <c:pt idx="1">
                  <c:v>12362917</c:v>
                </c:pt>
                <c:pt idx="2">
                  <c:v>13590585</c:v>
                </c:pt>
                <c:pt idx="3">
                  <c:v>14818252</c:v>
                </c:pt>
                <c:pt idx="4">
                  <c:v>16045920</c:v>
                </c:pt>
                <c:pt idx="5">
                  <c:v>17273588</c:v>
                </c:pt>
                <c:pt idx="6">
                  <c:v>18501255</c:v>
                </c:pt>
                <c:pt idx="7">
                  <c:v>19728923</c:v>
                </c:pt>
                <c:pt idx="8">
                  <c:v>20956590</c:v>
                </c:pt>
                <c:pt idx="9">
                  <c:v>22320341</c:v>
                </c:pt>
              </c:numCache>
            </c:numRef>
          </c:val>
          <c:extLst>
            <c:ext xmlns:c16="http://schemas.microsoft.com/office/drawing/2014/chart" uri="{C3380CC4-5D6E-409C-BE32-E72D297353CC}">
              <c16:uniqueId val="{00000000-0859-BA47-8FC1-AD3A45E7736C}"/>
            </c:ext>
          </c:extLst>
        </c:ser>
        <c:dLbls>
          <c:showLegendKey val="0"/>
          <c:showVal val="0"/>
          <c:showCatName val="0"/>
          <c:showSerName val="0"/>
          <c:showPercent val="0"/>
          <c:showBubbleSize val="0"/>
        </c:dLbls>
        <c:gapWidth val="150"/>
        <c:axId val="1653224576"/>
        <c:axId val="1653227056"/>
      </c:barChart>
      <c:catAx>
        <c:axId val="1653224576"/>
        <c:scaling>
          <c:orientation val="minMax"/>
        </c:scaling>
        <c:delete val="0"/>
        <c:axPos val="b"/>
        <c:numFmt formatCode="General" sourceLinked="0"/>
        <c:majorTickMark val="none"/>
        <c:minorTickMark val="none"/>
        <c:tickLblPos val="nextTo"/>
        <c:spPr>
          <a:ln>
            <a:noFill/>
          </a:ln>
        </c:spPr>
        <c:txPr>
          <a:bodyPr/>
          <a:lstStyle/>
          <a:p>
            <a:pPr>
              <a:defRPr sz="1200">
                <a:latin typeface="Century Gothic"/>
                <a:cs typeface="Century Gothic"/>
              </a:defRPr>
            </a:pPr>
            <a:endParaRPr lang="en-US"/>
          </a:p>
        </c:txPr>
        <c:crossAx val="1653227056"/>
        <c:crosses val="autoZero"/>
        <c:auto val="1"/>
        <c:lblAlgn val="ctr"/>
        <c:lblOffset val="100"/>
        <c:noMultiLvlLbl val="0"/>
      </c:catAx>
      <c:valAx>
        <c:axId val="1653227056"/>
        <c:scaling>
          <c:orientation val="minMax"/>
          <c:min val="0"/>
        </c:scaling>
        <c:delete val="0"/>
        <c:axPos val="l"/>
        <c:majorGridlines>
          <c:spPr>
            <a:ln>
              <a:solidFill>
                <a:schemeClr val="bg1">
                  <a:lumMod val="85000"/>
                </a:schemeClr>
              </a:solidFill>
            </a:ln>
          </c:spPr>
        </c:majorGridlines>
        <c:numFmt formatCode="&quot;$&quot;#,##0" sourceLinked="0"/>
        <c:majorTickMark val="none"/>
        <c:minorTickMark val="none"/>
        <c:tickLblPos val="nextTo"/>
        <c:spPr>
          <a:ln>
            <a:noFill/>
          </a:ln>
        </c:spPr>
        <c:txPr>
          <a:bodyPr/>
          <a:lstStyle/>
          <a:p>
            <a:pPr>
              <a:defRPr sz="1100">
                <a:latin typeface="Century Gothic"/>
                <a:cs typeface="Century Gothic"/>
              </a:defRPr>
            </a:pPr>
            <a:endParaRPr lang="en-US"/>
          </a:p>
        </c:txPr>
        <c:crossAx val="16532245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mn-cs"/>
              </a:defRPr>
            </a:pPr>
            <a:r>
              <a:rPr lang="en-US" dirty="0"/>
              <a:t>Average SPED % of Total Expenditure by</a:t>
            </a:r>
            <a:r>
              <a:rPr lang="en-US" baseline="0" dirty="0"/>
              <a:t> DRG in 2017</a:t>
            </a:r>
            <a:endParaRPr lang="en-US"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Local</c:v>
                </c:pt>
              </c:strCache>
            </c:strRef>
          </c:tx>
          <c:spPr>
            <a:solidFill>
              <a:schemeClr val="accent1"/>
            </a:solidFill>
            <a:ln>
              <a:noFill/>
            </a:ln>
            <a:effectLst/>
          </c:spPr>
          <c:invertIfNegative val="0"/>
          <c:dPt>
            <c:idx val="5"/>
            <c:invertIfNegative val="0"/>
            <c:bubble3D val="0"/>
            <c:spPr>
              <a:solidFill>
                <a:srgbClr val="4F81BD"/>
              </a:solidFill>
              <a:ln w="25400" cap="flat" cmpd="sng" algn="ctr">
                <a:noFill/>
                <a:prstDash val="solid"/>
              </a:ln>
              <a:effectLst/>
            </c:spPr>
            <c:extLst>
              <c:ext xmlns:c16="http://schemas.microsoft.com/office/drawing/2014/chart" uri="{C3380CC4-5D6E-409C-BE32-E72D297353CC}">
                <c16:uniqueId val="{00000000-83A1-9945-9A73-914F0F35B56B}"/>
              </c:ext>
            </c:extLst>
          </c:dPt>
          <c:dPt>
            <c:idx val="6"/>
            <c:invertIfNegative val="0"/>
            <c:bubble3D val="0"/>
            <c:spPr>
              <a:solidFill>
                <a:srgbClr val="4F81BD"/>
              </a:solidFill>
              <a:ln>
                <a:noFill/>
              </a:ln>
              <a:effectLst/>
            </c:spPr>
            <c:extLst>
              <c:ext xmlns:c16="http://schemas.microsoft.com/office/drawing/2014/chart" uri="{C3380CC4-5D6E-409C-BE32-E72D297353CC}">
                <c16:uniqueId val="{00000002-F707-1D4D-89B6-E21C3C519352}"/>
              </c:ext>
            </c:extLst>
          </c:dPt>
          <c:dPt>
            <c:idx val="7"/>
            <c:invertIfNegative val="0"/>
            <c:bubble3D val="0"/>
            <c:spPr>
              <a:solidFill>
                <a:srgbClr val="C0504D"/>
              </a:solidFill>
              <a:ln>
                <a:noFill/>
              </a:ln>
              <a:effectLst/>
            </c:spPr>
            <c:extLst>
              <c:ext xmlns:c16="http://schemas.microsoft.com/office/drawing/2014/chart" uri="{C3380CC4-5D6E-409C-BE32-E72D297353CC}">
                <c16:uniqueId val="{00000004-2661-BD40-9587-2C599FD212DD}"/>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v>
                </c:pt>
                <c:pt idx="1">
                  <c:v>B</c:v>
                </c:pt>
                <c:pt idx="2">
                  <c:v>C</c:v>
                </c:pt>
                <c:pt idx="3">
                  <c:v>D</c:v>
                </c:pt>
                <c:pt idx="4">
                  <c:v>E</c:v>
                </c:pt>
                <c:pt idx="5">
                  <c:v>F</c:v>
                </c:pt>
                <c:pt idx="6">
                  <c:v>G</c:v>
                </c:pt>
                <c:pt idx="7">
                  <c:v>H</c:v>
                </c:pt>
                <c:pt idx="8">
                  <c:v>I</c:v>
                </c:pt>
              </c:strCache>
            </c:strRef>
          </c:cat>
          <c:val>
            <c:numRef>
              <c:f>Sheet1!$B$2:$B$10</c:f>
              <c:numCache>
                <c:formatCode>0%</c:formatCode>
                <c:ptCount val="9"/>
                <c:pt idx="0">
                  <c:v>0.23771032904081099</c:v>
                </c:pt>
                <c:pt idx="1">
                  <c:v>0.220063219825161</c:v>
                </c:pt>
                <c:pt idx="2">
                  <c:v>0.22273745581732601</c:v>
                </c:pt>
                <c:pt idx="3">
                  <c:v>0.23068305275756101</c:v>
                </c:pt>
                <c:pt idx="4">
                  <c:v>0.21176319623944101</c:v>
                </c:pt>
                <c:pt idx="5">
                  <c:v>0.23881095574948899</c:v>
                </c:pt>
                <c:pt idx="6">
                  <c:v>0.24836680419667101</c:v>
                </c:pt>
                <c:pt idx="7">
                  <c:v>0.24380613063040599</c:v>
                </c:pt>
                <c:pt idx="8">
                  <c:v>0.24793672683203799</c:v>
                </c:pt>
              </c:numCache>
            </c:numRef>
          </c:val>
          <c:extLst>
            <c:ext xmlns:c16="http://schemas.microsoft.com/office/drawing/2014/chart" uri="{C3380CC4-5D6E-409C-BE32-E72D297353CC}">
              <c16:uniqueId val="{00000000-5B52-4ABB-892C-CD519549ED27}"/>
            </c:ext>
          </c:extLst>
        </c:ser>
        <c:dLbls>
          <c:showLegendKey val="0"/>
          <c:showVal val="0"/>
          <c:showCatName val="0"/>
          <c:showSerName val="0"/>
          <c:showPercent val="0"/>
          <c:showBubbleSize val="0"/>
        </c:dLbls>
        <c:gapWidth val="46"/>
        <c:axId val="185530064"/>
        <c:axId val="185532384"/>
      </c:barChart>
      <c:catAx>
        <c:axId val="18553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185532384"/>
        <c:crosses val="autoZero"/>
        <c:auto val="1"/>
        <c:lblAlgn val="ctr"/>
        <c:lblOffset val="100"/>
        <c:noMultiLvlLbl val="0"/>
      </c:catAx>
      <c:valAx>
        <c:axId val="185532384"/>
        <c:scaling>
          <c:orientation val="minMax"/>
          <c:max val="0.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185530064"/>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Century Gothic" panose="020B0502020202020204" pitchFamily="34"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latin typeface="Century Gothic"/>
                <a:cs typeface="Century Gothic"/>
              </a:defRPr>
            </a:pPr>
            <a:r>
              <a:rPr lang="en-US" sz="1600" b="0" i="0" baseline="0" dirty="0">
                <a:effectLst/>
                <a:latin typeface="Century Gothic"/>
                <a:cs typeface="Century Gothic"/>
              </a:rPr>
              <a:t>Stamford Special Education Enrollment </a:t>
            </a:r>
            <a:endParaRPr lang="en-US" sz="1600" dirty="0">
              <a:effectLst/>
              <a:latin typeface="Century Gothic"/>
              <a:cs typeface="Century Gothic"/>
            </a:endParaRPr>
          </a:p>
          <a:p>
            <a:pPr>
              <a:defRPr sz="1600">
                <a:latin typeface="Century Gothic"/>
                <a:cs typeface="Century Gothic"/>
              </a:defRPr>
            </a:pPr>
            <a:r>
              <a:rPr lang="en-US" sz="1600" b="0" i="0" baseline="0" dirty="0">
                <a:effectLst/>
                <a:latin typeface="Century Gothic"/>
                <a:cs typeface="Century Gothic"/>
              </a:rPr>
              <a:t>by School Year</a:t>
            </a:r>
            <a:endParaRPr lang="en-US" sz="1600" dirty="0">
              <a:effectLst/>
              <a:latin typeface="Century Gothic"/>
              <a:cs typeface="Century Gothic"/>
            </a:endParaRPr>
          </a:p>
        </c:rich>
      </c:tx>
      <c:overlay val="0"/>
    </c:title>
    <c:autoTitleDeleted val="0"/>
    <c:plotArea>
      <c:layout/>
      <c:barChart>
        <c:barDir val="col"/>
        <c:grouping val="clustered"/>
        <c:varyColors val="0"/>
        <c:ser>
          <c:idx val="0"/>
          <c:order val="0"/>
          <c:tx>
            <c:strRef>
              <c:f>Sheet1!$B$1</c:f>
              <c:strCache>
                <c:ptCount val="1"/>
                <c:pt idx="0">
                  <c:v>Column1</c:v>
                </c:pt>
              </c:strCache>
            </c:strRef>
          </c:tx>
          <c:spPr>
            <a:solidFill>
              <a:srgbClr val="4F81BD"/>
            </a:solidFill>
            <a:ln>
              <a:noFill/>
            </a:ln>
            <a:effectLst/>
          </c:spPr>
          <c:invertIfNegative val="0"/>
          <c:dLbls>
            <c:numFmt formatCode="#,##0" sourceLinked="0"/>
            <c:spPr>
              <a:noFill/>
              <a:ln>
                <a:noFill/>
              </a:ln>
              <a:effectLst/>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#,##0</c:formatCode>
                <c:ptCount val="5"/>
                <c:pt idx="0">
                  <c:v>1860</c:v>
                </c:pt>
                <c:pt idx="1">
                  <c:v>2026</c:v>
                </c:pt>
                <c:pt idx="2">
                  <c:v>2067</c:v>
                </c:pt>
                <c:pt idx="3">
                  <c:v>2213</c:v>
                </c:pt>
                <c:pt idx="4">
                  <c:v>2405</c:v>
                </c:pt>
              </c:numCache>
            </c:numRef>
          </c:val>
          <c:extLst>
            <c:ext xmlns:c16="http://schemas.microsoft.com/office/drawing/2014/chart" uri="{C3380CC4-5D6E-409C-BE32-E72D297353CC}">
              <c16:uniqueId val="{00000000-2BBE-48FA-A327-35FFC32297AC}"/>
            </c:ext>
          </c:extLst>
        </c:ser>
        <c:dLbls>
          <c:showLegendKey val="0"/>
          <c:showVal val="0"/>
          <c:showCatName val="0"/>
          <c:showSerName val="0"/>
          <c:showPercent val="0"/>
          <c:showBubbleSize val="0"/>
        </c:dLbls>
        <c:gapWidth val="150"/>
        <c:axId val="1655922608"/>
        <c:axId val="1655924240"/>
      </c:barChart>
      <c:catAx>
        <c:axId val="1655922608"/>
        <c:scaling>
          <c:orientation val="minMax"/>
        </c:scaling>
        <c:delete val="0"/>
        <c:axPos val="b"/>
        <c:numFmt formatCode="General" sourceLinked="1"/>
        <c:majorTickMark val="none"/>
        <c:minorTickMark val="none"/>
        <c:tickLblPos val="nextTo"/>
        <c:spPr>
          <a:noFill/>
          <a:ln>
            <a:noFill/>
          </a:ln>
        </c:spPr>
        <c:txPr>
          <a:bodyPr/>
          <a:lstStyle/>
          <a:p>
            <a:pPr>
              <a:defRPr sz="1200">
                <a:latin typeface="Century Gothic"/>
                <a:cs typeface="Century Gothic"/>
              </a:defRPr>
            </a:pPr>
            <a:endParaRPr lang="en-US"/>
          </a:p>
        </c:txPr>
        <c:crossAx val="1655924240"/>
        <c:crosses val="autoZero"/>
        <c:auto val="1"/>
        <c:lblAlgn val="ctr"/>
        <c:lblOffset val="100"/>
        <c:noMultiLvlLbl val="0"/>
      </c:catAx>
      <c:valAx>
        <c:axId val="1655924240"/>
        <c:scaling>
          <c:orientation val="minMax"/>
          <c:min val="0"/>
        </c:scaling>
        <c:delete val="0"/>
        <c:axPos val="l"/>
        <c:majorGridlines>
          <c:spPr>
            <a:ln>
              <a:solidFill>
                <a:schemeClr val="bg1">
                  <a:lumMod val="85000"/>
                </a:schemeClr>
              </a:solidFill>
            </a:ln>
          </c:spPr>
        </c:majorGridlines>
        <c:numFmt formatCode="#,##0" sourceLinked="0"/>
        <c:majorTickMark val="none"/>
        <c:minorTickMark val="none"/>
        <c:tickLblPos val="nextTo"/>
        <c:spPr>
          <a:noFill/>
          <a:ln>
            <a:noFill/>
          </a:ln>
        </c:spPr>
        <c:txPr>
          <a:bodyPr/>
          <a:lstStyle/>
          <a:p>
            <a:pPr>
              <a:defRPr sz="1200">
                <a:latin typeface="Century Gothic"/>
                <a:cs typeface="Century Gothic"/>
              </a:defRPr>
            </a:pPr>
            <a:endParaRPr lang="en-US"/>
          </a:p>
        </c:txPr>
        <c:crossAx val="16559226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latin typeface="Century Gothic"/>
                <a:cs typeface="Century Gothic"/>
              </a:defRPr>
            </a:pPr>
            <a:r>
              <a:rPr lang="en-US" sz="1600" b="0" i="0" baseline="0" dirty="0">
                <a:effectLst/>
                <a:latin typeface="Century Gothic"/>
                <a:cs typeface="Century Gothic"/>
              </a:rPr>
              <a:t>Stamford Special Education Expenditures by School Year</a:t>
            </a:r>
            <a:endParaRPr lang="en-US" sz="1600" dirty="0">
              <a:effectLst/>
              <a:latin typeface="Century Gothic"/>
              <a:cs typeface="Century Gothic"/>
            </a:endParaRPr>
          </a:p>
        </c:rich>
      </c:tx>
      <c:layout>
        <c:manualLayout>
          <c:xMode val="edge"/>
          <c:yMode val="edge"/>
          <c:x val="0.17201749379251768"/>
          <c:y val="2.358040616785443E-2"/>
        </c:manualLayout>
      </c:layout>
      <c:overlay val="0"/>
    </c:title>
    <c:autoTitleDeleted val="0"/>
    <c:plotArea>
      <c:layout>
        <c:manualLayout>
          <c:layoutTarget val="inner"/>
          <c:xMode val="edge"/>
          <c:yMode val="edge"/>
          <c:x val="0.12617811061234799"/>
          <c:y val="0.15386215024524999"/>
          <c:w val="0.71251420475163296"/>
          <c:h val="0.75934245944564704"/>
        </c:manualLayout>
      </c:layout>
      <c:barChart>
        <c:barDir val="col"/>
        <c:grouping val="stacked"/>
        <c:varyColors val="0"/>
        <c:ser>
          <c:idx val="0"/>
          <c:order val="0"/>
          <c:tx>
            <c:strRef>
              <c:f>Sheet1!$B$1</c:f>
              <c:strCache>
                <c:ptCount val="1"/>
                <c:pt idx="0">
                  <c:v>Non-tuition
Expenditures</c:v>
                </c:pt>
              </c:strCache>
            </c:strRef>
          </c:tx>
          <c:spPr>
            <a:solidFill>
              <a:srgbClr val="4F81BD"/>
            </a:solidFill>
            <a:ln>
              <a:noFill/>
            </a:ln>
            <a:effectLst/>
          </c:spPr>
          <c:invertIfNegative val="0"/>
          <c:dLbls>
            <c:numFmt formatCode="&quot;$&quot;#,##0" sourceLinked="0"/>
            <c:spPr>
              <a:solidFill>
                <a:schemeClr val="bg1">
                  <a:lumMod val="85000"/>
                  <a:alpha val="78000"/>
                </a:schemeClr>
              </a:solidFill>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44911446</c:v>
                </c:pt>
                <c:pt idx="1">
                  <c:v>47345223</c:v>
                </c:pt>
                <c:pt idx="2">
                  <c:v>49273274</c:v>
                </c:pt>
                <c:pt idx="3">
                  <c:v>51817428</c:v>
                </c:pt>
                <c:pt idx="4">
                  <c:v>53202819</c:v>
                </c:pt>
              </c:numCache>
            </c:numRef>
          </c:val>
          <c:extLst>
            <c:ext xmlns:c16="http://schemas.microsoft.com/office/drawing/2014/chart" uri="{C3380CC4-5D6E-409C-BE32-E72D297353CC}">
              <c16:uniqueId val="{00000000-11D7-47AF-9A2A-B6785F1096BA}"/>
            </c:ext>
          </c:extLst>
        </c:ser>
        <c:ser>
          <c:idx val="1"/>
          <c:order val="1"/>
          <c:tx>
            <c:strRef>
              <c:f>Sheet1!$C$1</c:f>
              <c:strCache>
                <c:ptCount val="1"/>
                <c:pt idx="0">
                  <c:v>Tuition
Expenditures</c:v>
                </c:pt>
              </c:strCache>
            </c:strRef>
          </c:tx>
          <c:spPr>
            <a:solidFill>
              <a:srgbClr val="C0504D"/>
            </a:solidFill>
            <a:ln>
              <a:noFill/>
            </a:ln>
            <a:effectLst/>
          </c:spPr>
          <c:invertIfNegative val="0"/>
          <c:dLbls>
            <c:numFmt formatCode="&quot;$&quot;#,##0" sourceLinked="0"/>
            <c:spPr>
              <a:solidFill>
                <a:schemeClr val="bg1">
                  <a:lumMod val="85000"/>
                  <a:alpha val="78000"/>
                </a:schemeClr>
              </a:solidFill>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11022016</c:v>
                </c:pt>
                <c:pt idx="1">
                  <c:v>12260569</c:v>
                </c:pt>
                <c:pt idx="2">
                  <c:v>14735654</c:v>
                </c:pt>
                <c:pt idx="3">
                  <c:v>15092740</c:v>
                </c:pt>
                <c:pt idx="4">
                  <c:v>16666100</c:v>
                </c:pt>
              </c:numCache>
            </c:numRef>
          </c:val>
          <c:extLst>
            <c:ext xmlns:c16="http://schemas.microsoft.com/office/drawing/2014/chart" uri="{C3380CC4-5D6E-409C-BE32-E72D297353CC}">
              <c16:uniqueId val="{00000001-11D7-47AF-9A2A-B6785F1096BA}"/>
            </c:ext>
          </c:extLst>
        </c:ser>
        <c:dLbls>
          <c:showLegendKey val="0"/>
          <c:showVal val="0"/>
          <c:showCatName val="0"/>
          <c:showSerName val="0"/>
          <c:showPercent val="0"/>
          <c:showBubbleSize val="0"/>
        </c:dLbls>
        <c:gapWidth val="150"/>
        <c:overlap val="100"/>
        <c:axId val="1653085184"/>
        <c:axId val="1653368736"/>
      </c:barChart>
      <c:catAx>
        <c:axId val="1653085184"/>
        <c:scaling>
          <c:orientation val="minMax"/>
        </c:scaling>
        <c:delete val="0"/>
        <c:axPos val="b"/>
        <c:numFmt formatCode="General" sourceLinked="1"/>
        <c:majorTickMark val="none"/>
        <c:minorTickMark val="none"/>
        <c:tickLblPos val="nextTo"/>
        <c:spPr>
          <a:noFill/>
          <a:ln>
            <a:noFill/>
          </a:ln>
        </c:spPr>
        <c:txPr>
          <a:bodyPr/>
          <a:lstStyle/>
          <a:p>
            <a:pPr>
              <a:defRPr sz="1200">
                <a:latin typeface="Century Gothic"/>
                <a:cs typeface="Century Gothic"/>
              </a:defRPr>
            </a:pPr>
            <a:endParaRPr lang="en-US"/>
          </a:p>
        </c:txPr>
        <c:crossAx val="1653368736"/>
        <c:crosses val="autoZero"/>
        <c:auto val="1"/>
        <c:lblAlgn val="ctr"/>
        <c:lblOffset val="100"/>
        <c:noMultiLvlLbl val="0"/>
      </c:catAx>
      <c:valAx>
        <c:axId val="1653368736"/>
        <c:scaling>
          <c:orientation val="minMax"/>
        </c:scaling>
        <c:delete val="0"/>
        <c:axPos val="l"/>
        <c:majorGridlines>
          <c:spPr>
            <a:ln>
              <a:solidFill>
                <a:schemeClr val="bg1">
                  <a:lumMod val="85000"/>
                </a:schemeClr>
              </a:solidFill>
            </a:ln>
          </c:spPr>
        </c:majorGridlines>
        <c:numFmt formatCode="&quot;$&quot;#,##0" sourceLinked="0"/>
        <c:majorTickMark val="none"/>
        <c:minorTickMark val="none"/>
        <c:tickLblPos val="nextTo"/>
        <c:spPr>
          <a:noFill/>
          <a:ln>
            <a:noFill/>
          </a:ln>
        </c:spPr>
        <c:txPr>
          <a:bodyPr/>
          <a:lstStyle/>
          <a:p>
            <a:pPr>
              <a:defRPr sz="1200">
                <a:latin typeface="Century Gothic"/>
                <a:cs typeface="Century Gothic"/>
              </a:defRPr>
            </a:pPr>
            <a:endParaRPr lang="en-US"/>
          </a:p>
        </c:txPr>
        <c:crossAx val="1653085184"/>
        <c:crosses val="autoZero"/>
        <c:crossBetween val="between"/>
      </c:valAx>
    </c:plotArea>
    <c:legend>
      <c:legendPos val="r"/>
      <c:overlay val="0"/>
      <c:txPr>
        <a:bodyPr/>
        <a:lstStyle/>
        <a:p>
          <a:pPr>
            <a:defRPr sz="1100">
              <a:latin typeface="Century Gothic"/>
              <a:cs typeface="Century Gothic"/>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latin typeface="Century Gothic"/>
                <a:cs typeface="Century Gothic"/>
              </a:defRPr>
            </a:pPr>
            <a:r>
              <a:rPr lang="en-US" sz="1600" b="0" i="0" baseline="0" dirty="0">
                <a:effectLst/>
                <a:latin typeface="Century Gothic"/>
                <a:cs typeface="Century Gothic"/>
              </a:rPr>
              <a:t>Stamford Special Education Spending Per Pupil</a:t>
            </a:r>
            <a:endParaRPr lang="en-US" sz="2000" dirty="0">
              <a:effectLst/>
              <a:latin typeface="Century Gothic"/>
              <a:cs typeface="Century Gothic"/>
            </a:endParaRPr>
          </a:p>
        </c:rich>
      </c:tx>
      <c:layout>
        <c:manualLayout>
          <c:xMode val="edge"/>
          <c:yMode val="edge"/>
          <c:x val="0.22317668293335099"/>
          <c:y val="0"/>
        </c:manualLayout>
      </c:layout>
      <c:overlay val="0"/>
    </c:title>
    <c:autoTitleDeleted val="0"/>
    <c:plotArea>
      <c:layout/>
      <c:barChart>
        <c:barDir val="col"/>
        <c:grouping val="stacked"/>
        <c:varyColors val="0"/>
        <c:ser>
          <c:idx val="0"/>
          <c:order val="0"/>
          <c:tx>
            <c:strRef>
              <c:f>Sheet1!$B$1</c:f>
              <c:strCache>
                <c:ptCount val="1"/>
                <c:pt idx="0">
                  <c:v>Non-Tuition
Expenditures</c:v>
                </c:pt>
              </c:strCache>
            </c:strRef>
          </c:tx>
          <c:spPr>
            <a:solidFill>
              <a:srgbClr val="4F81BD"/>
            </a:solidFill>
            <a:ln>
              <a:noFill/>
            </a:ln>
            <a:effectLst/>
          </c:spPr>
          <c:invertIfNegative val="0"/>
          <c:dLbls>
            <c:numFmt formatCode="&quot;$&quot;#,##0" sourceLinked="0"/>
            <c:spPr>
              <a:solidFill>
                <a:schemeClr val="bg1">
                  <a:lumMod val="85000"/>
                  <a:alpha val="78000"/>
                </a:schemeClr>
              </a:solidFill>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28757.564010282775</c:v>
                </c:pt>
                <c:pt idx="1">
                  <c:v>27929.167069988136</c:v>
                </c:pt>
                <c:pt idx="2">
                  <c:v>28051.721434262952</c:v>
                </c:pt>
                <c:pt idx="3">
                  <c:v>27699.370623655916</c:v>
                </c:pt>
                <c:pt idx="4">
                  <c:v>26209.46615992103</c:v>
                </c:pt>
              </c:numCache>
            </c:numRef>
          </c:val>
          <c:extLst>
            <c:ext xmlns:c16="http://schemas.microsoft.com/office/drawing/2014/chart" uri="{C3380CC4-5D6E-409C-BE32-E72D297353CC}">
              <c16:uniqueId val="{00000000-5D82-47D4-9563-7634B9F3A2CF}"/>
            </c:ext>
          </c:extLst>
        </c:ser>
        <c:ser>
          <c:idx val="1"/>
          <c:order val="1"/>
          <c:tx>
            <c:strRef>
              <c:f>Sheet1!$C$1</c:f>
              <c:strCache>
                <c:ptCount val="1"/>
                <c:pt idx="0">
                  <c:v>Tuition
Expenditures</c:v>
                </c:pt>
              </c:strCache>
            </c:strRef>
          </c:tx>
          <c:spPr>
            <a:solidFill>
              <a:srgbClr val="C0504D"/>
            </a:solidFill>
            <a:ln>
              <a:noFill/>
            </a:ln>
            <a:effectLst/>
          </c:spPr>
          <c:invertIfNegative val="0"/>
          <c:dLbls>
            <c:numFmt formatCode="&quot;$&quot;#,##0" sourceLinked="0"/>
            <c:spPr>
              <a:solidFill>
                <a:schemeClr val="bg1">
                  <a:lumMod val="85000"/>
                  <a:alpha val="78000"/>
                </a:schemeClr>
              </a:solidFill>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7189.3910025706937</c:v>
                </c:pt>
                <c:pt idx="1">
                  <c:v>7424.2089679715291</c:v>
                </c:pt>
                <c:pt idx="2">
                  <c:v>8379.085623221401</c:v>
                </c:pt>
                <c:pt idx="3">
                  <c:v>8273.8379784946246</c:v>
                </c:pt>
                <c:pt idx="4">
                  <c:v>8276.6735241855877</c:v>
                </c:pt>
              </c:numCache>
            </c:numRef>
          </c:val>
          <c:extLst>
            <c:ext xmlns:c16="http://schemas.microsoft.com/office/drawing/2014/chart" uri="{C3380CC4-5D6E-409C-BE32-E72D297353CC}">
              <c16:uniqueId val="{00000001-5D82-47D4-9563-7634B9F3A2CF}"/>
            </c:ext>
          </c:extLst>
        </c:ser>
        <c:dLbls>
          <c:showLegendKey val="0"/>
          <c:showVal val="0"/>
          <c:showCatName val="0"/>
          <c:showSerName val="0"/>
          <c:showPercent val="0"/>
          <c:showBubbleSize val="0"/>
        </c:dLbls>
        <c:gapWidth val="150"/>
        <c:overlap val="100"/>
        <c:axId val="1653067872"/>
        <c:axId val="1653240576"/>
      </c:barChart>
      <c:catAx>
        <c:axId val="1653067872"/>
        <c:scaling>
          <c:orientation val="minMax"/>
        </c:scaling>
        <c:delete val="0"/>
        <c:axPos val="b"/>
        <c:numFmt formatCode="General" sourceLinked="1"/>
        <c:majorTickMark val="none"/>
        <c:minorTickMark val="none"/>
        <c:tickLblPos val="nextTo"/>
        <c:spPr>
          <a:noFill/>
          <a:ln>
            <a:noFill/>
          </a:ln>
        </c:spPr>
        <c:txPr>
          <a:bodyPr/>
          <a:lstStyle/>
          <a:p>
            <a:pPr>
              <a:defRPr sz="1200">
                <a:solidFill>
                  <a:schemeClr val="tx1"/>
                </a:solidFill>
                <a:latin typeface="Century Gothic"/>
                <a:cs typeface="Century Gothic"/>
              </a:defRPr>
            </a:pPr>
            <a:endParaRPr lang="en-US"/>
          </a:p>
        </c:txPr>
        <c:crossAx val="1653240576"/>
        <c:crosses val="autoZero"/>
        <c:auto val="1"/>
        <c:lblAlgn val="ctr"/>
        <c:lblOffset val="100"/>
        <c:noMultiLvlLbl val="0"/>
      </c:catAx>
      <c:valAx>
        <c:axId val="1653240576"/>
        <c:scaling>
          <c:orientation val="minMax"/>
        </c:scaling>
        <c:delete val="0"/>
        <c:axPos val="l"/>
        <c:majorGridlines>
          <c:spPr>
            <a:ln>
              <a:solidFill>
                <a:schemeClr val="bg1">
                  <a:lumMod val="85000"/>
                </a:schemeClr>
              </a:solidFill>
            </a:ln>
          </c:spPr>
        </c:majorGridlines>
        <c:numFmt formatCode="&quot;$&quot;#,##0" sourceLinked="0"/>
        <c:majorTickMark val="none"/>
        <c:minorTickMark val="none"/>
        <c:tickLblPos val="nextTo"/>
        <c:spPr>
          <a:noFill/>
          <a:ln>
            <a:noFill/>
          </a:ln>
        </c:spPr>
        <c:txPr>
          <a:bodyPr/>
          <a:lstStyle/>
          <a:p>
            <a:pPr>
              <a:defRPr sz="1200">
                <a:latin typeface="Century Gothic"/>
                <a:cs typeface="Century Gothic"/>
              </a:defRPr>
            </a:pPr>
            <a:endParaRPr lang="en-US"/>
          </a:p>
        </c:txPr>
        <c:crossAx val="1653067872"/>
        <c:crosses val="autoZero"/>
        <c:crossBetween val="between"/>
      </c:valAx>
    </c:plotArea>
    <c:legend>
      <c:legendPos val="r"/>
      <c:overlay val="0"/>
      <c:txPr>
        <a:bodyPr/>
        <a:lstStyle/>
        <a:p>
          <a:pPr>
            <a:defRPr sz="1100">
              <a:latin typeface="Century Gothic"/>
              <a:cs typeface="Century Gothic"/>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mn-cs"/>
              </a:defRPr>
            </a:pPr>
            <a:r>
              <a:rPr lang="en-US" sz="1600" dirty="0"/>
              <a:t>Stamford</a:t>
            </a:r>
            <a:r>
              <a:rPr lang="en-US" sz="1600" baseline="0" dirty="0"/>
              <a:t> </a:t>
            </a:r>
            <a:r>
              <a:rPr lang="en-US" sz="1600" dirty="0"/>
              <a:t>Special Education</a:t>
            </a:r>
            <a:r>
              <a:rPr lang="en-US" sz="1600" baseline="0" dirty="0"/>
              <a:t> Spending </a:t>
            </a:r>
          </a:p>
          <a:p>
            <a:pPr>
              <a:defRPr sz="1600" b="0" i="0" u="none" strike="noStrike" kern="1200" spc="0" baseline="0">
                <a:solidFill>
                  <a:schemeClr val="tx1"/>
                </a:solidFill>
                <a:latin typeface="Century Gothic" panose="020B0502020202020204" pitchFamily="34" charset="0"/>
                <a:ea typeface="+mn-ea"/>
                <a:cs typeface="+mn-cs"/>
              </a:defRPr>
            </a:pPr>
            <a:r>
              <a:rPr lang="en-US" sz="1600" baseline="0" dirty="0"/>
              <a:t>as a Percent of Total Spending</a:t>
            </a:r>
            <a:endParaRPr lang="en-US" sz="1600" dirty="0"/>
          </a:p>
        </c:rich>
      </c:tx>
      <c:overlay val="0"/>
      <c:spPr>
        <a:noFill/>
        <a:ln>
          <a:noFill/>
        </a:ln>
        <a:effectLst/>
      </c:spPr>
    </c:title>
    <c:autoTitleDeleted val="0"/>
    <c:plotArea>
      <c:layout>
        <c:manualLayout>
          <c:layoutTarget val="inner"/>
          <c:xMode val="edge"/>
          <c:yMode val="edge"/>
          <c:x val="8.6159386326709206E-2"/>
          <c:y val="0.23223097112860899"/>
          <c:w val="0.89201521684789398"/>
          <c:h val="0.52767254246029005"/>
        </c:manualLayout>
      </c:layout>
      <c:barChart>
        <c:barDir val="col"/>
        <c:grouping val="stacked"/>
        <c:varyColors val="0"/>
        <c:ser>
          <c:idx val="0"/>
          <c:order val="0"/>
          <c:tx>
            <c:strRef>
              <c:f>Sheet1!$B$1</c:f>
              <c:strCache>
                <c:ptCount val="1"/>
                <c:pt idx="0">
                  <c:v>Non-SpEd</c:v>
                </c:pt>
              </c:strCache>
            </c:strRef>
          </c:tx>
          <c:spPr>
            <a:solidFill>
              <a:srgbClr val="4F81BD"/>
            </a:solidFill>
            <a:ln w="28575" cap="rnd">
              <a:noFill/>
              <a:round/>
            </a:ln>
            <a:effectLst/>
          </c:spPr>
          <c:invertIfNegative val="0"/>
          <c:dPt>
            <c:idx val="0"/>
            <c:invertIfNegative val="0"/>
            <c:bubble3D val="0"/>
            <c:extLst>
              <c:ext xmlns:c16="http://schemas.microsoft.com/office/drawing/2014/chart" uri="{C3380CC4-5D6E-409C-BE32-E72D297353CC}">
                <c16:uniqueId val="{00000000-7350-4CE4-9F93-8FEAB352EC1A}"/>
              </c:ext>
            </c:extLst>
          </c:dPt>
          <c:dPt>
            <c:idx val="1"/>
            <c:invertIfNegative val="0"/>
            <c:bubble3D val="0"/>
            <c:spPr>
              <a:solidFill>
                <a:srgbClr val="4F81BD"/>
              </a:solidFill>
              <a:ln w="28575" cap="rnd">
                <a:noFill/>
                <a:round/>
              </a:ln>
              <a:effectLst/>
            </c:spPr>
            <c:extLst>
              <c:ext xmlns:c16="http://schemas.microsoft.com/office/drawing/2014/chart" uri="{C3380CC4-5D6E-409C-BE32-E72D297353CC}">
                <c16:uniqueId val="{00000002-7350-4CE4-9F93-8FEAB352EC1A}"/>
              </c:ext>
            </c:extLst>
          </c:dPt>
          <c:dPt>
            <c:idx val="2"/>
            <c:invertIfNegative val="0"/>
            <c:bubble3D val="0"/>
            <c:spPr>
              <a:solidFill>
                <a:srgbClr val="4F81BD"/>
              </a:solidFill>
              <a:ln w="28575" cap="rnd">
                <a:noFill/>
                <a:round/>
              </a:ln>
              <a:effectLst/>
            </c:spPr>
            <c:extLst>
              <c:ext xmlns:c16="http://schemas.microsoft.com/office/drawing/2014/chart" uri="{C3380CC4-5D6E-409C-BE32-E72D297353CC}">
                <c16:uniqueId val="{00000004-7350-4CE4-9F93-8FEAB352EC1A}"/>
              </c:ext>
            </c:extLst>
          </c:dPt>
          <c:dPt>
            <c:idx val="3"/>
            <c:invertIfNegative val="0"/>
            <c:bubble3D val="0"/>
            <c:spPr>
              <a:solidFill>
                <a:srgbClr val="4F81BD"/>
              </a:solidFill>
              <a:ln w="28575" cap="rnd">
                <a:noFill/>
                <a:round/>
              </a:ln>
              <a:effectLst/>
            </c:spPr>
            <c:extLst>
              <c:ext xmlns:c16="http://schemas.microsoft.com/office/drawing/2014/chart" uri="{C3380CC4-5D6E-409C-BE32-E72D297353CC}">
                <c16:uniqueId val="{00000006-7350-4CE4-9F93-8FEAB352EC1A}"/>
              </c:ext>
            </c:extLst>
          </c:dPt>
          <c:dPt>
            <c:idx val="4"/>
            <c:invertIfNegative val="0"/>
            <c:bubble3D val="0"/>
            <c:spPr>
              <a:solidFill>
                <a:srgbClr val="4F81BD"/>
              </a:solidFill>
              <a:ln w="28575" cap="rnd">
                <a:noFill/>
                <a:round/>
              </a:ln>
              <a:effectLst/>
            </c:spPr>
            <c:extLst>
              <c:ext xmlns:c16="http://schemas.microsoft.com/office/drawing/2014/chart" uri="{C3380CC4-5D6E-409C-BE32-E72D297353CC}">
                <c16:uniqueId val="{00000008-7350-4CE4-9F93-8FEAB352EC1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50-4CE4-9F93-8FEAB352EC1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50-4CE4-9F93-8FEAB352EC1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50-4CE4-9F93-8FEAB352EC1A}"/>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50-4CE4-9F93-8FEAB352EC1A}"/>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50-4CE4-9F93-8FEAB352EC1A}"/>
                </c:ext>
              </c:extLst>
            </c:dLbl>
            <c:numFmt formatCode="0%" sourceLinked="0"/>
            <c:spPr>
              <a:noFill/>
              <a:ln>
                <a:noFill/>
              </a:ln>
              <a:effectLst/>
            </c:spPr>
            <c:txPr>
              <a:bodyPr wrap="square" lIns="38100" tIns="19050" rIns="38100" bIns="19050" anchor="ctr">
                <a:spAutoFit/>
              </a:bodyPr>
              <a:lstStyle/>
              <a:p>
                <a:pPr>
                  <a:defRPr sz="14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0.78730114957924913</c:v>
                </c:pt>
                <c:pt idx="1">
                  <c:v>0.78402805397176822</c:v>
                </c:pt>
                <c:pt idx="2">
                  <c:v>0.77397513539366847</c:v>
                </c:pt>
                <c:pt idx="3">
                  <c:v>0.77030533974995596</c:v>
                </c:pt>
                <c:pt idx="4">
                  <c:v>0.76887430428377346</c:v>
                </c:pt>
              </c:numCache>
            </c:numRef>
          </c:val>
          <c:extLst>
            <c:ext xmlns:c16="http://schemas.microsoft.com/office/drawing/2014/chart" uri="{C3380CC4-5D6E-409C-BE32-E72D297353CC}">
              <c16:uniqueId val="{00000000-9DBB-4C2E-A8BF-306CDCD707F6}"/>
            </c:ext>
          </c:extLst>
        </c:ser>
        <c:ser>
          <c:idx val="1"/>
          <c:order val="1"/>
          <c:tx>
            <c:strRef>
              <c:f>Sheet1!$C$1</c:f>
              <c:strCache>
                <c:ptCount val="1"/>
                <c:pt idx="0">
                  <c:v>SpEd</c:v>
                </c:pt>
              </c:strCache>
            </c:strRef>
          </c:tx>
          <c:spPr>
            <a:solidFill>
              <a:srgbClr val="C0504D"/>
            </a:solidFill>
            <a:ln w="3175">
              <a:solidFill>
                <a:srgbClr val="C0504D"/>
              </a:solidFill>
            </a:ln>
          </c:spPr>
          <c:invertIfNegative val="0"/>
          <c:dPt>
            <c:idx val="4"/>
            <c:invertIfNegative val="0"/>
            <c:bubble3D val="0"/>
            <c:spPr>
              <a:solidFill>
                <a:srgbClr val="C0504D"/>
              </a:solidFill>
              <a:ln w="3175">
                <a:noFill/>
              </a:ln>
            </c:spPr>
            <c:extLst>
              <c:ext xmlns:c16="http://schemas.microsoft.com/office/drawing/2014/chart" uri="{C3380CC4-5D6E-409C-BE32-E72D297353CC}">
                <c16:uniqueId val="{00000009-B7C9-C044-BE52-C1622347F6C6}"/>
              </c:ext>
            </c:extLst>
          </c:dPt>
          <c:dLbls>
            <c:numFmt formatCode="0%" sourceLinked="0"/>
            <c:spPr>
              <a:noFill/>
              <a:ln>
                <a:noFill/>
              </a:ln>
              <a:effectLst/>
            </c:spPr>
            <c:txPr>
              <a:bodyPr wrap="square" lIns="38100" tIns="19050" rIns="38100" bIns="19050" anchor="ctr">
                <a:spAutoFit/>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0.21269885042075087</c:v>
                </c:pt>
                <c:pt idx="1">
                  <c:v>0.21597194602823175</c:v>
                </c:pt>
                <c:pt idx="2">
                  <c:v>0.22602486460633153</c:v>
                </c:pt>
                <c:pt idx="3">
                  <c:v>0.22969466025004406</c:v>
                </c:pt>
                <c:pt idx="4">
                  <c:v>0.23112569571622651</c:v>
                </c:pt>
              </c:numCache>
            </c:numRef>
          </c:val>
          <c:extLst>
            <c:ext xmlns:c16="http://schemas.microsoft.com/office/drawing/2014/chart" uri="{C3380CC4-5D6E-409C-BE32-E72D297353CC}">
              <c16:uniqueId val="{00000009-7350-4CE4-9F93-8FEAB352EC1A}"/>
            </c:ext>
          </c:extLst>
        </c:ser>
        <c:dLbls>
          <c:showLegendKey val="0"/>
          <c:showVal val="0"/>
          <c:showCatName val="0"/>
          <c:showSerName val="0"/>
          <c:showPercent val="0"/>
          <c:showBubbleSize val="0"/>
        </c:dLbls>
        <c:gapWidth val="150"/>
        <c:overlap val="100"/>
        <c:axId val="1653957008"/>
        <c:axId val="1653973264"/>
      </c:barChart>
      <c:catAx>
        <c:axId val="165395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1653973264"/>
        <c:crosses val="autoZero"/>
        <c:auto val="1"/>
        <c:lblAlgn val="ctr"/>
        <c:lblOffset val="100"/>
        <c:noMultiLvlLbl val="0"/>
      </c:catAx>
      <c:valAx>
        <c:axId val="16539732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1653957008"/>
        <c:crosses val="autoZero"/>
        <c:crossBetween val="between"/>
        <c:majorUnit val="0.2"/>
      </c:valAx>
      <c:spPr>
        <a:noFill/>
        <a:ln>
          <a:noFill/>
        </a:ln>
        <a:effectLst/>
      </c:spPr>
    </c:plotArea>
    <c:legend>
      <c:legendPos val="b"/>
      <c:layout>
        <c:manualLayout>
          <c:xMode val="edge"/>
          <c:yMode val="edge"/>
          <c:x val="0.39286407950823399"/>
          <c:y val="0.93337507060082903"/>
          <c:w val="0.25596539615154801"/>
          <c:h val="6.6624929399171404E-2"/>
        </c:manualLayout>
      </c:layout>
      <c:overlay val="0"/>
      <c:txPr>
        <a:bodyPr/>
        <a:lstStyle/>
        <a:p>
          <a:pPr>
            <a:defRPr sz="1400"/>
          </a:pPr>
          <a:endParaRPr lang="en-US"/>
        </a:p>
      </c:txPr>
    </c:legend>
    <c:plotVisOnly val="1"/>
    <c:dispBlanksAs val="gap"/>
    <c:showDLblsOverMax val="0"/>
  </c:chart>
  <c:spPr>
    <a:noFill/>
    <a:ln>
      <a:noFill/>
    </a:ln>
    <a:effectLst/>
  </c:spPr>
  <c:txPr>
    <a:bodyPr/>
    <a:lstStyle/>
    <a:p>
      <a:pPr>
        <a:defRPr sz="1600">
          <a:solidFill>
            <a:schemeClr val="tx1"/>
          </a:solidFill>
          <a:latin typeface="Century Gothic" panose="020B0502020202020204"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latin typeface="Century Gothic"/>
              </a:rPr>
              <a:t>Funding</a:t>
            </a:r>
            <a:r>
              <a:rPr lang="en-US" sz="1600" baseline="0" dirty="0">
                <a:solidFill>
                  <a:schemeClr val="tx1"/>
                </a:solidFill>
                <a:latin typeface="Century Gothic"/>
              </a:rPr>
              <a:t> by Source ($Billions)</a:t>
            </a:r>
            <a:endParaRPr lang="en-US" sz="1600" dirty="0">
              <a:solidFill>
                <a:schemeClr val="tx1"/>
              </a:solidFill>
              <a:latin typeface="Century Gothic"/>
            </a:endParaRPr>
          </a:p>
        </c:rich>
      </c:tx>
      <c:overlay val="0"/>
      <c:spPr>
        <a:noFill/>
        <a:ln>
          <a:noFill/>
        </a:ln>
        <a:effectLst/>
      </c:spPr>
    </c:title>
    <c:autoTitleDeleted val="0"/>
    <c:plotArea>
      <c:layout/>
      <c:barChart>
        <c:barDir val="col"/>
        <c:grouping val="stacked"/>
        <c:varyColors val="0"/>
        <c:ser>
          <c:idx val="0"/>
          <c:order val="0"/>
          <c:tx>
            <c:strRef>
              <c:f>Sheet1!$B$1</c:f>
              <c:strCache>
                <c:ptCount val="1"/>
                <c:pt idx="0">
                  <c:v>From Local Sources</c:v>
                </c:pt>
              </c:strCache>
            </c:strRef>
          </c:tx>
          <c:spPr>
            <a:solidFill>
              <a:srgbClr val="4F81BD"/>
            </a:solidFill>
            <a:ln>
              <a:noFill/>
            </a:ln>
            <a:effectLst/>
          </c:spPr>
          <c:invertIfNegative val="0"/>
          <c:dLbls>
            <c:numFmt formatCode="&quot;$&quot;#,##0.00" sourceLinked="0"/>
            <c:spPr>
              <a:noFill/>
              <a:ln>
                <a:noFill/>
              </a:ln>
              <a:effectLst/>
            </c:spPr>
            <c:txPr>
              <a:bodyPr/>
              <a:lstStyle/>
              <a:p>
                <a:pPr>
                  <a:defRPr sz="1400">
                    <a:solidFill>
                      <a:schemeClr val="bg1"/>
                    </a:solidFill>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Connecticut</c:v>
                </c:pt>
              </c:strCache>
            </c:strRef>
          </c:cat>
          <c:val>
            <c:numRef>
              <c:f>Sheet1!$B$2</c:f>
              <c:numCache>
                <c:formatCode>General</c:formatCode>
                <c:ptCount val="1"/>
                <c:pt idx="0">
                  <c:v>6.6</c:v>
                </c:pt>
              </c:numCache>
            </c:numRef>
          </c:val>
          <c:extLst>
            <c:ext xmlns:c16="http://schemas.microsoft.com/office/drawing/2014/chart" uri="{C3380CC4-5D6E-409C-BE32-E72D297353CC}">
              <c16:uniqueId val="{00000000-28F2-1342-B4E6-D0E6AF9625FE}"/>
            </c:ext>
          </c:extLst>
        </c:ser>
        <c:ser>
          <c:idx val="1"/>
          <c:order val="1"/>
          <c:tx>
            <c:strRef>
              <c:f>Sheet1!$C$1</c:f>
              <c:strCache>
                <c:ptCount val="1"/>
                <c:pt idx="0">
                  <c:v>From State Sources</c:v>
                </c:pt>
              </c:strCache>
            </c:strRef>
          </c:tx>
          <c:spPr>
            <a:solidFill>
              <a:srgbClr val="C0504D"/>
            </a:solidFill>
            <a:ln>
              <a:noFill/>
            </a:ln>
            <a:effectLst/>
          </c:spPr>
          <c:invertIfNegative val="0"/>
          <c:dLbls>
            <c:numFmt formatCode="&quot;$&quot;#,##0.00" sourceLinked="0"/>
            <c:spPr>
              <a:noFill/>
              <a:ln>
                <a:noFill/>
              </a:ln>
              <a:effectLst/>
            </c:spPr>
            <c:txPr>
              <a:bodyPr/>
              <a:lstStyle/>
              <a:p>
                <a:pPr>
                  <a:defRPr sz="1400">
                    <a:solidFill>
                      <a:srgbClr val="FFFFFF"/>
                    </a:solidFill>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Connecticut</c:v>
                </c:pt>
              </c:strCache>
            </c:strRef>
          </c:cat>
          <c:val>
            <c:numRef>
              <c:f>Sheet1!$C$2</c:f>
              <c:numCache>
                <c:formatCode>General</c:formatCode>
                <c:ptCount val="1"/>
                <c:pt idx="0">
                  <c:v>4.3</c:v>
                </c:pt>
              </c:numCache>
            </c:numRef>
          </c:val>
          <c:extLst>
            <c:ext xmlns:c16="http://schemas.microsoft.com/office/drawing/2014/chart" uri="{C3380CC4-5D6E-409C-BE32-E72D297353CC}">
              <c16:uniqueId val="{00000001-28F2-1342-B4E6-D0E6AF9625FE}"/>
            </c:ext>
          </c:extLst>
        </c:ser>
        <c:ser>
          <c:idx val="2"/>
          <c:order val="2"/>
          <c:tx>
            <c:strRef>
              <c:f>Sheet1!$D$1</c:f>
              <c:strCache>
                <c:ptCount val="1"/>
                <c:pt idx="0">
                  <c:v>From Federal Sources</c:v>
                </c:pt>
              </c:strCache>
            </c:strRef>
          </c:tx>
          <c:spPr>
            <a:solidFill>
              <a:srgbClr val="9BBC59"/>
            </a:solidFill>
            <a:ln>
              <a:noFill/>
            </a:ln>
            <a:effectLst/>
          </c:spPr>
          <c:invertIfNegative val="0"/>
          <c:dLbls>
            <c:dLbl>
              <c:idx val="0"/>
              <c:layout>
                <c:manualLayout>
                  <c:x val="0"/>
                  <c:y val="-4.4433922325771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F2-1342-B4E6-D0E6AF9625FE}"/>
                </c:ext>
              </c:extLst>
            </c:dLbl>
            <c:numFmt formatCode="&quot;$&quot;#,##0.00" sourceLinked="0"/>
            <c:spPr>
              <a:noFill/>
              <a:ln>
                <a:noFill/>
              </a:ln>
              <a:effectLst/>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Connecticut</c:v>
                </c:pt>
              </c:strCache>
            </c:strRef>
          </c:cat>
          <c:val>
            <c:numRef>
              <c:f>Sheet1!$D$2</c:f>
              <c:numCache>
                <c:formatCode>General</c:formatCode>
                <c:ptCount val="1"/>
                <c:pt idx="0">
                  <c:v>0.47</c:v>
                </c:pt>
              </c:numCache>
            </c:numRef>
          </c:val>
          <c:extLst>
            <c:ext xmlns:c16="http://schemas.microsoft.com/office/drawing/2014/chart" uri="{C3380CC4-5D6E-409C-BE32-E72D297353CC}">
              <c16:uniqueId val="{00000003-28F2-1342-B4E6-D0E6AF9625FE}"/>
            </c:ext>
          </c:extLst>
        </c:ser>
        <c:dLbls>
          <c:showLegendKey val="0"/>
          <c:showVal val="0"/>
          <c:showCatName val="0"/>
          <c:showSerName val="0"/>
          <c:showPercent val="0"/>
          <c:showBubbleSize val="0"/>
        </c:dLbls>
        <c:gapWidth val="150"/>
        <c:overlap val="100"/>
        <c:axId val="-2093610776"/>
        <c:axId val="-2093607256"/>
      </c:barChart>
      <c:catAx>
        <c:axId val="-2093610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Century Gothic"/>
                <a:ea typeface="+mn-ea"/>
                <a:cs typeface="Century Gothic"/>
              </a:defRPr>
            </a:pPr>
            <a:endParaRPr lang="en-US"/>
          </a:p>
        </c:txPr>
        <c:crossAx val="-2093607256"/>
        <c:crosses val="autoZero"/>
        <c:auto val="1"/>
        <c:lblAlgn val="ctr"/>
        <c:lblOffset val="100"/>
        <c:noMultiLvlLbl val="0"/>
      </c:catAx>
      <c:valAx>
        <c:axId val="-2093607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000000"/>
                    </a:solidFill>
                    <a:latin typeface="+mn-lt"/>
                    <a:ea typeface="+mn-ea"/>
                    <a:cs typeface="+mn-cs"/>
                  </a:defRPr>
                </a:pPr>
                <a:r>
                  <a:rPr lang="en-US" sz="1200" dirty="0">
                    <a:solidFill>
                      <a:srgbClr val="000000"/>
                    </a:solidFill>
                    <a:latin typeface="Century Gothic"/>
                  </a:rPr>
                  <a:t>Funding ($Billions)</a:t>
                </a:r>
              </a:p>
            </c:rich>
          </c:tx>
          <c:layout>
            <c:manualLayout>
              <c:xMode val="edge"/>
              <c:yMode val="edge"/>
              <c:x val="4.3668122270742304E-3"/>
              <c:y val="0.34941670272306502"/>
            </c:manualLayout>
          </c:layout>
          <c:overlay val="0"/>
          <c:spPr>
            <a:noFill/>
            <a:ln>
              <a:noFill/>
            </a:ln>
            <a:effectLst/>
          </c:sp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a:ea typeface="+mn-ea"/>
                <a:cs typeface="Century Gothic"/>
              </a:defRPr>
            </a:pPr>
            <a:endParaRPr lang="en-US"/>
          </a:p>
        </c:txPr>
        <c:crossAx val="-2093610776"/>
        <c:crosses val="autoZero"/>
        <c:crossBetween val="between"/>
      </c:valAx>
      <c:spPr>
        <a:noFill/>
        <a:ln>
          <a:noFill/>
        </a:ln>
        <a:effectLst/>
      </c:spPr>
    </c:plotArea>
    <c:legend>
      <c:legendPos val="r"/>
      <c:layout>
        <c:manualLayout>
          <c:xMode val="edge"/>
          <c:yMode val="edge"/>
          <c:x val="0.68759017295327196"/>
          <c:y val="0.34700047699407399"/>
          <c:w val="0.29930939036550602"/>
          <c:h val="0.46717569359486799"/>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Century Gothic"/>
              <a:ea typeface="+mn-ea"/>
              <a:cs typeface="Century Gothic"/>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mn-cs"/>
              </a:defRPr>
            </a:pPr>
            <a:r>
              <a:rPr lang="en-US" sz="1600" dirty="0"/>
              <a:t>2017-18 Local Contribution Per Pupil</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Column1</c:v>
                </c:pt>
              </c:strCache>
            </c:strRef>
          </c:tx>
          <c:spPr>
            <a:solidFill>
              <a:srgbClr val="4F81BD"/>
            </a:solidFill>
            <a:ln>
              <a:noFill/>
            </a:ln>
            <a:effectLst/>
          </c:spPr>
          <c:invertIfNegative val="0"/>
          <c:dPt>
            <c:idx val="0"/>
            <c:invertIfNegative val="0"/>
            <c:bubble3D val="0"/>
            <c:extLst>
              <c:ext xmlns:c16="http://schemas.microsoft.com/office/drawing/2014/chart" uri="{C3380CC4-5D6E-409C-BE32-E72D297353CC}">
                <c16:uniqueId val="{00000000-4A44-2F40-88E7-B855A76ECB63}"/>
              </c:ext>
            </c:extLst>
          </c:dPt>
          <c:dPt>
            <c:idx val="1"/>
            <c:invertIfNegative val="0"/>
            <c:bubble3D val="0"/>
            <c:extLst>
              <c:ext xmlns:c16="http://schemas.microsoft.com/office/drawing/2014/chart" uri="{C3380CC4-5D6E-409C-BE32-E72D297353CC}">
                <c16:uniqueId val="{00000002-4A44-2F40-88E7-B855A76ECB63}"/>
              </c:ext>
            </c:extLst>
          </c:dPt>
          <c:dPt>
            <c:idx val="2"/>
            <c:invertIfNegative val="0"/>
            <c:bubble3D val="0"/>
            <c:spPr>
              <a:solidFill>
                <a:srgbClr val="9BBC59"/>
              </a:solidFill>
              <a:ln>
                <a:noFill/>
              </a:ln>
              <a:effectLst/>
            </c:spPr>
            <c:extLst>
              <c:ext xmlns:c16="http://schemas.microsoft.com/office/drawing/2014/chart" uri="{C3380CC4-5D6E-409C-BE32-E72D297353CC}">
                <c16:uniqueId val="{00000003-4A44-2F40-88E7-B855A76ECB63}"/>
              </c:ext>
            </c:extLst>
          </c:dPt>
          <c:dPt>
            <c:idx val="3"/>
            <c:invertIfNegative val="0"/>
            <c:bubble3D val="0"/>
            <c:extLst>
              <c:ext xmlns:c16="http://schemas.microsoft.com/office/drawing/2014/chart" uri="{C3380CC4-5D6E-409C-BE32-E72D297353CC}">
                <c16:uniqueId val="{00000005-4A44-2F40-88E7-B855A76ECB63}"/>
              </c:ext>
            </c:extLst>
          </c:dPt>
          <c:dPt>
            <c:idx val="4"/>
            <c:invertIfNegative val="0"/>
            <c:bubble3D val="0"/>
            <c:extLst>
              <c:ext xmlns:c16="http://schemas.microsoft.com/office/drawing/2014/chart" uri="{C3380CC4-5D6E-409C-BE32-E72D297353CC}">
                <c16:uniqueId val="{00000006-4A44-2F40-88E7-B855A76ECB63}"/>
              </c:ext>
            </c:extLst>
          </c:dPt>
          <c:dPt>
            <c:idx val="5"/>
            <c:invertIfNegative val="0"/>
            <c:bubble3D val="0"/>
            <c:spPr>
              <a:solidFill>
                <a:srgbClr val="C0504D"/>
              </a:solidFill>
              <a:ln>
                <a:noFill/>
              </a:ln>
              <a:effectLst/>
            </c:spPr>
            <c:extLst>
              <c:ext xmlns:c16="http://schemas.microsoft.com/office/drawing/2014/chart" uri="{C3380CC4-5D6E-409C-BE32-E72D297353CC}">
                <c16:uniqueId val="{00000007-4A44-2F40-88E7-B855A76ECB63}"/>
              </c:ext>
            </c:extLst>
          </c:dPt>
          <c:dPt>
            <c:idx val="6"/>
            <c:invertIfNegative val="0"/>
            <c:bubble3D val="0"/>
            <c:extLst>
              <c:ext xmlns:c16="http://schemas.microsoft.com/office/drawing/2014/chart" uri="{C3380CC4-5D6E-409C-BE32-E72D297353CC}">
                <c16:uniqueId val="{00000008-4A44-2F40-88E7-B855A76ECB63}"/>
              </c:ext>
            </c:extLst>
          </c:dPt>
          <c:dPt>
            <c:idx val="7"/>
            <c:invertIfNegative val="0"/>
            <c:bubble3D val="0"/>
            <c:extLst>
              <c:ext xmlns:c16="http://schemas.microsoft.com/office/drawing/2014/chart" uri="{C3380CC4-5D6E-409C-BE32-E72D297353CC}">
                <c16:uniqueId val="{00000009-4A44-2F40-88E7-B855A76ECB63}"/>
              </c:ext>
            </c:extLst>
          </c:dPt>
          <c:dLbls>
            <c:numFmt formatCode="&quot;$&quot;#,##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Danbury</c:v>
                </c:pt>
                <c:pt idx="1">
                  <c:v>Bristol</c:v>
                </c:pt>
                <c:pt idx="2">
                  <c:v>State Average</c:v>
                </c:pt>
                <c:pt idx="3">
                  <c:v>Middletown</c:v>
                </c:pt>
                <c:pt idx="4">
                  <c:v>Norwalk</c:v>
                </c:pt>
                <c:pt idx="5">
                  <c:v>Stamford</c:v>
                </c:pt>
                <c:pt idx="6">
                  <c:v>Hamden</c:v>
                </c:pt>
              </c:strCache>
            </c:strRef>
          </c:cat>
          <c:val>
            <c:numRef>
              <c:f>Sheet1!$B$2:$B$8</c:f>
              <c:numCache>
                <c:formatCode>"$"#,##0_);[Red]\("$"#,##0\)</c:formatCode>
                <c:ptCount val="7"/>
                <c:pt idx="0">
                  <c:v>9179.4560000000001</c:v>
                </c:pt>
                <c:pt idx="1">
                  <c:v>8417.4760000000006</c:v>
                </c:pt>
                <c:pt idx="2">
                  <c:v>12626.748194525502</c:v>
                </c:pt>
                <c:pt idx="3">
                  <c:v>12335.152</c:v>
                </c:pt>
                <c:pt idx="4">
                  <c:v>15369.438</c:v>
                </c:pt>
                <c:pt idx="5">
                  <c:v>16254.405000000001</c:v>
                </c:pt>
                <c:pt idx="6">
                  <c:v>14121.459000000001</c:v>
                </c:pt>
              </c:numCache>
            </c:numRef>
          </c:val>
          <c:extLst>
            <c:ext xmlns:c16="http://schemas.microsoft.com/office/drawing/2014/chart" uri="{C3380CC4-5D6E-409C-BE32-E72D297353CC}">
              <c16:uniqueId val="{0000000A-4A44-2F40-88E7-B855A76ECB63}"/>
            </c:ext>
          </c:extLst>
        </c:ser>
        <c:dLbls>
          <c:showLegendKey val="0"/>
          <c:showVal val="0"/>
          <c:showCatName val="0"/>
          <c:showSerName val="0"/>
          <c:showPercent val="0"/>
          <c:showBubbleSize val="0"/>
        </c:dLbls>
        <c:gapWidth val="219"/>
        <c:overlap val="-27"/>
        <c:axId val="1641733744"/>
        <c:axId val="1641736496"/>
      </c:barChart>
      <c:catAx>
        <c:axId val="164173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1641736496"/>
        <c:crosses val="autoZero"/>
        <c:auto val="1"/>
        <c:lblAlgn val="ctr"/>
        <c:lblOffset val="100"/>
        <c:noMultiLvlLbl val="0"/>
      </c:catAx>
      <c:valAx>
        <c:axId val="16417364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164173374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Century Gothic" panose="020B0502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227898233343801"/>
          <c:y val="0"/>
          <c:w val="0.44478884331028101"/>
          <c:h val="0.95506102362204703"/>
        </c:manualLayout>
      </c:layout>
      <c:pieChart>
        <c:varyColors val="1"/>
        <c:ser>
          <c:idx val="0"/>
          <c:order val="0"/>
          <c:tx>
            <c:strRef>
              <c:f>Sheet1!$B$1</c:f>
              <c:strCache>
                <c:ptCount val="1"/>
                <c:pt idx="0">
                  <c:v>Sales</c:v>
                </c:pt>
              </c:strCache>
            </c:strRef>
          </c:tx>
          <c:dPt>
            <c:idx val="0"/>
            <c:bubble3D val="0"/>
            <c:spPr>
              <a:solidFill>
                <a:srgbClr val="3E6496"/>
              </a:solidFill>
              <a:ln>
                <a:noFill/>
              </a:ln>
              <a:effectLst/>
            </c:spPr>
            <c:extLst>
              <c:ext xmlns:c16="http://schemas.microsoft.com/office/drawing/2014/chart" uri="{C3380CC4-5D6E-409C-BE32-E72D297353CC}">
                <c16:uniqueId val="{00000001-0D97-E944-A814-A77D72179E0A}"/>
              </c:ext>
            </c:extLst>
          </c:dPt>
          <c:dPt>
            <c:idx val="1"/>
            <c:bubble3D val="0"/>
            <c:spPr>
              <a:solidFill>
                <a:srgbClr val="90BFE2"/>
              </a:solidFill>
              <a:ln>
                <a:noFill/>
              </a:ln>
              <a:effectLst/>
            </c:spPr>
            <c:extLst>
              <c:ext xmlns:c16="http://schemas.microsoft.com/office/drawing/2014/chart" uri="{C3380CC4-5D6E-409C-BE32-E72D297353CC}">
                <c16:uniqueId val="{00000003-0D97-E944-A814-A77D72179E0A}"/>
              </c:ext>
            </c:extLst>
          </c:dPt>
          <c:dPt>
            <c:idx val="2"/>
            <c:bubble3D val="0"/>
            <c:explosion val="13"/>
            <c:spPr>
              <a:solidFill>
                <a:srgbClr val="ED7A21"/>
              </a:solidFill>
              <a:ln>
                <a:noFill/>
              </a:ln>
              <a:effectLst/>
            </c:spPr>
            <c:extLst>
              <c:ext xmlns:c16="http://schemas.microsoft.com/office/drawing/2014/chart" uri="{C3380CC4-5D6E-409C-BE32-E72D297353CC}">
                <c16:uniqueId val="{00000005-0D97-E944-A814-A77D72179E0A}"/>
              </c:ext>
            </c:extLst>
          </c:dPt>
          <c:dPt>
            <c:idx val="3"/>
            <c:bubble3D val="0"/>
            <c:spPr>
              <a:solidFill>
                <a:srgbClr val="FEB169"/>
              </a:solidFill>
              <a:ln>
                <a:noFill/>
              </a:ln>
              <a:effectLst/>
            </c:spPr>
            <c:extLst>
              <c:ext xmlns:c16="http://schemas.microsoft.com/office/drawing/2014/chart" uri="{C3380CC4-5D6E-409C-BE32-E72D297353CC}">
                <c16:uniqueId val="{00000007-0D97-E944-A814-A77D72179E0A}"/>
              </c:ext>
            </c:extLst>
          </c:dPt>
          <c:dPt>
            <c:idx val="4"/>
            <c:bubble3D val="0"/>
            <c:spPr>
              <a:solidFill>
                <a:srgbClr val="49933D"/>
              </a:solidFill>
              <a:ln>
                <a:noFill/>
              </a:ln>
              <a:effectLst/>
            </c:spPr>
            <c:extLst>
              <c:ext xmlns:c16="http://schemas.microsoft.com/office/drawing/2014/chart" uri="{C3380CC4-5D6E-409C-BE32-E72D297353CC}">
                <c16:uniqueId val="{00000009-0D97-E944-A814-A77D72179E0A}"/>
              </c:ext>
            </c:extLst>
          </c:dPt>
          <c:dPt>
            <c:idx val="5"/>
            <c:bubble3D val="0"/>
            <c:spPr>
              <a:solidFill>
                <a:srgbClr val="7BCA69"/>
              </a:solidFill>
              <a:ln>
                <a:noFill/>
              </a:ln>
              <a:effectLst/>
            </c:spPr>
            <c:extLst>
              <c:ext xmlns:c16="http://schemas.microsoft.com/office/drawing/2014/chart" uri="{C3380CC4-5D6E-409C-BE32-E72D297353CC}">
                <c16:uniqueId val="{0000000B-0D97-E944-A814-A77D72179E0A}"/>
              </c:ext>
            </c:extLst>
          </c:dPt>
          <c:dPt>
            <c:idx val="6"/>
            <c:bubble3D val="0"/>
            <c:spPr>
              <a:solidFill>
                <a:srgbClr val="A78922"/>
              </a:solidFill>
              <a:ln>
                <a:noFill/>
              </a:ln>
              <a:effectLst/>
            </c:spPr>
            <c:extLst>
              <c:ext xmlns:c16="http://schemas.microsoft.com/office/drawing/2014/chart" uri="{C3380CC4-5D6E-409C-BE32-E72D297353CC}">
                <c16:uniqueId val="{0000000D-0D97-E944-A814-A77D72179E0A}"/>
              </c:ext>
            </c:extLst>
          </c:dPt>
          <c:dPt>
            <c:idx val="7"/>
            <c:bubble3D val="0"/>
            <c:spPr>
              <a:solidFill>
                <a:srgbClr val="E8BF38"/>
              </a:solidFill>
              <a:ln>
                <a:noFill/>
              </a:ln>
              <a:effectLst/>
            </c:spPr>
            <c:extLst>
              <c:ext xmlns:c16="http://schemas.microsoft.com/office/drawing/2014/chart" uri="{C3380CC4-5D6E-409C-BE32-E72D297353CC}">
                <c16:uniqueId val="{0000000F-0D97-E944-A814-A77D72179E0A}"/>
              </c:ext>
            </c:extLst>
          </c:dPt>
          <c:dPt>
            <c:idx val="8"/>
            <c:bubble3D val="0"/>
            <c:spPr>
              <a:solidFill>
                <a:srgbClr val="837876"/>
              </a:solidFill>
              <a:ln>
                <a:noFill/>
              </a:ln>
              <a:effectLst/>
            </c:spPr>
            <c:extLst>
              <c:ext xmlns:c16="http://schemas.microsoft.com/office/drawing/2014/chart" uri="{C3380CC4-5D6E-409C-BE32-E72D297353CC}">
                <c16:uniqueId val="{00000011-0D97-E944-A814-A77D72179E0A}"/>
              </c:ext>
            </c:extLst>
          </c:dPt>
          <c:dPt>
            <c:idx val="9"/>
            <c:bubble3D val="0"/>
            <c:spPr>
              <a:solidFill>
                <a:srgbClr val="74B0A8"/>
              </a:solidFill>
              <a:ln>
                <a:noFill/>
              </a:ln>
              <a:effectLst/>
            </c:spPr>
            <c:extLst>
              <c:ext xmlns:c16="http://schemas.microsoft.com/office/drawing/2014/chart" uri="{C3380CC4-5D6E-409C-BE32-E72D297353CC}">
                <c16:uniqueId val="{00000013-0D97-E944-A814-A77D72179E0A}"/>
              </c:ext>
            </c:extLst>
          </c:dPt>
          <c:dLbls>
            <c:dLbl>
              <c:idx val="0"/>
              <c:layout>
                <c:manualLayout>
                  <c:x val="-7.4599636318464701E-3"/>
                  <c:y val="7.4999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97-E944-A814-A77D72179E0A}"/>
                </c:ext>
              </c:extLst>
            </c:dLbl>
            <c:dLbl>
              <c:idx val="2"/>
              <c:layout>
                <c:manualLayout>
                  <c:x val="-0.13177645641070068"/>
                  <c:y val="-7.4379259157045588E-2"/>
                </c:manualLayout>
              </c:layout>
              <c:spPr/>
              <c:txPr>
                <a:bodyPr/>
                <a:lstStyle/>
                <a:p>
                  <a:pPr>
                    <a:defRPr sz="1800" b="1">
                      <a:latin typeface="Century Gothic"/>
                      <a:cs typeface="Century Gothic"/>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97-E944-A814-A77D72179E0A}"/>
                </c:ext>
              </c:extLst>
            </c:dLbl>
            <c:dLbl>
              <c:idx val="9"/>
              <c:layout>
                <c:manualLayout>
                  <c:x val="1.15587150408030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D97-E944-A814-A77D72179E0A}"/>
                </c:ext>
              </c:extLst>
            </c:dLbl>
            <c:spPr>
              <a:noFill/>
              <a:ln>
                <a:noFill/>
              </a:ln>
              <a:effectLst/>
            </c:spPr>
            <c:txPr>
              <a:bodyPr/>
              <a:lstStyle/>
              <a:p>
                <a:pPr>
                  <a:defRPr sz="1400" b="1">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Sheet1!$A$2:$A$11</c:f>
              <c:strCache>
                <c:ptCount val="10"/>
                <c:pt idx="0">
                  <c:v>Conservation and Development</c:v>
                </c:pt>
                <c:pt idx="1">
                  <c:v>Corrections</c:v>
                </c:pt>
                <c:pt idx="2">
                  <c:v>Education, Museums, Libraries</c:v>
                </c:pt>
                <c:pt idx="3">
                  <c:v>General Government</c:v>
                </c:pt>
                <c:pt idx="4">
                  <c:v>Health and Hospitals</c:v>
                </c:pt>
                <c:pt idx="5">
                  <c:v>Human Services</c:v>
                </c:pt>
                <c:pt idx="6">
                  <c:v>Judicial</c:v>
                </c:pt>
                <c:pt idx="7">
                  <c:v>Legislative</c:v>
                </c:pt>
                <c:pt idx="8">
                  <c:v>Non-functional</c:v>
                </c:pt>
                <c:pt idx="9">
                  <c:v>Regulation and Protection</c:v>
                </c:pt>
              </c:strCache>
            </c:strRef>
          </c:cat>
          <c:val>
            <c:numRef>
              <c:f>Sheet1!$B$2:$B$11</c:f>
              <c:numCache>
                <c:formatCode>0.0%</c:formatCode>
                <c:ptCount val="10"/>
                <c:pt idx="0">
                  <c:v>1.7859876340166125E-2</c:v>
                </c:pt>
                <c:pt idx="1">
                  <c:v>0.11294776366272334</c:v>
                </c:pt>
                <c:pt idx="2">
                  <c:v>0.39598223963098511</c:v>
                </c:pt>
                <c:pt idx="3">
                  <c:v>6.8563003749241735E-2</c:v>
                </c:pt>
                <c:pt idx="4">
                  <c:v>0.12078912789922004</c:v>
                </c:pt>
                <c:pt idx="5">
                  <c:v>9.512934278695713E-2</c:v>
                </c:pt>
                <c:pt idx="6">
                  <c:v>5.8466155848242281E-2</c:v>
                </c:pt>
                <c:pt idx="7">
                  <c:v>6.77949618450744E-3</c:v>
                </c:pt>
                <c:pt idx="8">
                  <c:v>9.4891465232544894E-2</c:v>
                </c:pt>
                <c:pt idx="9">
                  <c:v>2.8591528665411918E-2</c:v>
                </c:pt>
              </c:numCache>
            </c:numRef>
          </c:val>
          <c:extLst>
            <c:ext xmlns:c16="http://schemas.microsoft.com/office/drawing/2014/chart" uri="{C3380CC4-5D6E-409C-BE32-E72D297353CC}">
              <c16:uniqueId val="{00000014-0D97-E944-A814-A77D72179E0A}"/>
            </c:ext>
          </c:extLst>
        </c:ser>
        <c:dLbls>
          <c:showLegendKey val="0"/>
          <c:showVal val="0"/>
          <c:showCatName val="0"/>
          <c:showSerName val="0"/>
          <c:showPercent val="0"/>
          <c:showBubbleSize val="0"/>
          <c:showLeaderLines val="0"/>
        </c:dLbls>
        <c:firstSliceAng val="0"/>
      </c:pieChart>
    </c:plotArea>
    <c:legend>
      <c:legendPos val="r"/>
      <c:overlay val="0"/>
      <c:txPr>
        <a:bodyPr/>
        <a:lstStyle/>
        <a:p>
          <a:pPr>
            <a:defRPr sz="1100">
              <a:latin typeface="Century Gothic"/>
              <a:cs typeface="Century Gothic"/>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Aldhabi" panose="01000000000000000000" pitchFamily="2" charset="-78"/>
              </a:defRPr>
            </a:pPr>
            <a:r>
              <a:rPr lang="en-US" sz="1600" dirty="0"/>
              <a:t>Equalized Net Grand List per Capita</a:t>
            </a:r>
            <a:r>
              <a:rPr lang="en-US" sz="1600" baseline="0" dirty="0"/>
              <a:t> by Town</a:t>
            </a:r>
            <a:endParaRPr lang="en-US" sz="1600"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Equalized Net Grand List Per Capita</c:v>
                </c:pt>
              </c:strCache>
            </c:strRef>
          </c:tx>
          <c:spPr>
            <a:solidFill>
              <a:srgbClr val="4F81BD"/>
            </a:solidFill>
            <a:ln>
              <a:noFill/>
            </a:ln>
            <a:effectLst/>
          </c:spPr>
          <c:invertIfNegative val="0"/>
          <c:dPt>
            <c:idx val="0"/>
            <c:invertIfNegative val="0"/>
            <c:bubble3D val="0"/>
            <c:extLst>
              <c:ext xmlns:c16="http://schemas.microsoft.com/office/drawing/2014/chart" uri="{C3380CC4-5D6E-409C-BE32-E72D297353CC}">
                <c16:uniqueId val="{00000000-7153-FC44-BC87-DEA7555EF6F7}"/>
              </c:ext>
            </c:extLst>
          </c:dPt>
          <c:dPt>
            <c:idx val="1"/>
            <c:invertIfNegative val="0"/>
            <c:bubble3D val="0"/>
            <c:extLst>
              <c:ext xmlns:c16="http://schemas.microsoft.com/office/drawing/2014/chart" uri="{C3380CC4-5D6E-409C-BE32-E72D297353CC}">
                <c16:uniqueId val="{00000002-7153-FC44-BC87-DEA7555EF6F7}"/>
              </c:ext>
            </c:extLst>
          </c:dPt>
          <c:dPt>
            <c:idx val="2"/>
            <c:invertIfNegative val="0"/>
            <c:bubble3D val="0"/>
            <c:spPr>
              <a:solidFill>
                <a:srgbClr val="9BBC59"/>
              </a:solidFill>
              <a:ln>
                <a:noFill/>
              </a:ln>
              <a:effectLst/>
            </c:spPr>
            <c:extLst>
              <c:ext xmlns:c16="http://schemas.microsoft.com/office/drawing/2014/chart" uri="{C3380CC4-5D6E-409C-BE32-E72D297353CC}">
                <c16:uniqueId val="{00000003-7153-FC44-BC87-DEA7555EF6F7}"/>
              </c:ext>
            </c:extLst>
          </c:dPt>
          <c:dPt>
            <c:idx val="3"/>
            <c:invertIfNegative val="0"/>
            <c:bubble3D val="0"/>
            <c:extLst>
              <c:ext xmlns:c16="http://schemas.microsoft.com/office/drawing/2014/chart" uri="{C3380CC4-5D6E-409C-BE32-E72D297353CC}">
                <c16:uniqueId val="{00000005-7153-FC44-BC87-DEA7555EF6F7}"/>
              </c:ext>
            </c:extLst>
          </c:dPt>
          <c:dPt>
            <c:idx val="4"/>
            <c:invertIfNegative val="0"/>
            <c:bubble3D val="0"/>
            <c:extLst>
              <c:ext xmlns:c16="http://schemas.microsoft.com/office/drawing/2014/chart" uri="{C3380CC4-5D6E-409C-BE32-E72D297353CC}">
                <c16:uniqueId val="{00000006-7153-FC44-BC87-DEA7555EF6F7}"/>
              </c:ext>
            </c:extLst>
          </c:dPt>
          <c:dPt>
            <c:idx val="5"/>
            <c:invertIfNegative val="0"/>
            <c:bubble3D val="0"/>
            <c:spPr>
              <a:solidFill>
                <a:srgbClr val="C0504D"/>
              </a:solidFill>
              <a:ln>
                <a:noFill/>
              </a:ln>
              <a:effectLst/>
            </c:spPr>
            <c:extLst>
              <c:ext xmlns:c16="http://schemas.microsoft.com/office/drawing/2014/chart" uri="{C3380CC4-5D6E-409C-BE32-E72D297353CC}">
                <c16:uniqueId val="{00000007-7153-FC44-BC87-DEA7555EF6F7}"/>
              </c:ext>
            </c:extLst>
          </c:dPt>
          <c:dPt>
            <c:idx val="6"/>
            <c:invertIfNegative val="0"/>
            <c:bubble3D val="0"/>
            <c:extLst>
              <c:ext xmlns:c16="http://schemas.microsoft.com/office/drawing/2014/chart" uri="{C3380CC4-5D6E-409C-BE32-E72D297353CC}">
                <c16:uniqueId val="{00000008-7153-FC44-BC87-DEA7555EF6F7}"/>
              </c:ext>
            </c:extLst>
          </c:dPt>
          <c:dLbls>
            <c:numFmt formatCode="&quot;$&quot;#,##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ldhabi" panose="010000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Danbury</c:v>
                </c:pt>
                <c:pt idx="1">
                  <c:v>Bristol</c:v>
                </c:pt>
                <c:pt idx="2">
                  <c:v>State Median</c:v>
                </c:pt>
                <c:pt idx="3">
                  <c:v>Middletown</c:v>
                </c:pt>
                <c:pt idx="4">
                  <c:v>Norwalk</c:v>
                </c:pt>
                <c:pt idx="5">
                  <c:v>Stamford</c:v>
                </c:pt>
                <c:pt idx="6">
                  <c:v>Hamden</c:v>
                </c:pt>
              </c:strCache>
            </c:strRef>
          </c:cat>
          <c:val>
            <c:numRef>
              <c:f>Sheet1!$B$2:$B$8</c:f>
              <c:numCache>
                <c:formatCode>General</c:formatCode>
                <c:ptCount val="7"/>
                <c:pt idx="0">
                  <c:v>129386.64359341438</c:v>
                </c:pt>
                <c:pt idx="1">
                  <c:v>102546.00363739338</c:v>
                </c:pt>
                <c:pt idx="2">
                  <c:v>139451.03415094339</c:v>
                </c:pt>
                <c:pt idx="3">
                  <c:v>109946.17019720019</c:v>
                </c:pt>
                <c:pt idx="4">
                  <c:v>216164.64281357036</c:v>
                </c:pt>
                <c:pt idx="5">
                  <c:v>252941.48312818338</c:v>
                </c:pt>
                <c:pt idx="6">
                  <c:v>91874.718248112898</c:v>
                </c:pt>
              </c:numCache>
            </c:numRef>
          </c:val>
          <c:extLst>
            <c:ext xmlns:c16="http://schemas.microsoft.com/office/drawing/2014/chart" uri="{C3380CC4-5D6E-409C-BE32-E72D297353CC}">
              <c16:uniqueId val="{00000009-7153-FC44-BC87-DEA7555EF6F7}"/>
            </c:ext>
          </c:extLst>
        </c:ser>
        <c:dLbls>
          <c:showLegendKey val="0"/>
          <c:showVal val="0"/>
          <c:showCatName val="0"/>
          <c:showSerName val="0"/>
          <c:showPercent val="0"/>
          <c:showBubbleSize val="0"/>
        </c:dLbls>
        <c:gapWidth val="219"/>
        <c:overlap val="-27"/>
        <c:axId val="1653538096"/>
        <c:axId val="1653569536"/>
      </c:barChart>
      <c:catAx>
        <c:axId val="165353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Aldhabi" panose="01000000000000000000" pitchFamily="2" charset="-78"/>
              </a:defRPr>
            </a:pPr>
            <a:endParaRPr lang="en-US"/>
          </a:p>
        </c:txPr>
        <c:crossAx val="1653569536"/>
        <c:crosses val="autoZero"/>
        <c:auto val="1"/>
        <c:lblAlgn val="ctr"/>
        <c:lblOffset val="100"/>
        <c:noMultiLvlLbl val="0"/>
      </c:catAx>
      <c:valAx>
        <c:axId val="16535695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Aldhabi" panose="01000000000000000000" pitchFamily="2" charset="-78"/>
              </a:defRPr>
            </a:pPr>
            <a:endParaRPr lang="en-US"/>
          </a:p>
        </c:txPr>
        <c:crossAx val="165353809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Century Gothic" panose="020B0502020202020204" pitchFamily="34" charset="0"/>
          <a:cs typeface="Aldhabi" panose="01000000000000000000" pitchFamily="2" charset="-78"/>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Aldhabi" panose="01000000000000000000" pitchFamily="2" charset="-78"/>
              </a:defRPr>
            </a:pPr>
            <a:r>
              <a:rPr lang="en-US" sz="1600" b="0" i="0" baseline="0" dirty="0">
                <a:effectLst/>
              </a:rPr>
              <a:t>Median Household Income by Town</a:t>
            </a:r>
            <a:endParaRPr lang="en-US" sz="1600" dirty="0">
              <a:effectLst/>
            </a:endParaRPr>
          </a:p>
        </c:rich>
      </c:tx>
      <c:overlay val="0"/>
      <c:spPr>
        <a:noFill/>
        <a:ln>
          <a:noFill/>
        </a:ln>
        <a:effectLst/>
      </c:spPr>
    </c:title>
    <c:autoTitleDeleted val="0"/>
    <c:plotArea>
      <c:layout/>
      <c:barChart>
        <c:barDir val="col"/>
        <c:grouping val="clustered"/>
        <c:varyColors val="0"/>
        <c:ser>
          <c:idx val="0"/>
          <c:order val="0"/>
          <c:tx>
            <c:strRef>
              <c:f>Sheet1!$B$1</c:f>
              <c:strCache>
                <c:ptCount val="1"/>
                <c:pt idx="0">
                  <c:v>MHI</c:v>
                </c:pt>
              </c:strCache>
            </c:strRef>
          </c:tx>
          <c:spPr>
            <a:solidFill>
              <a:srgbClr val="4F81BD"/>
            </a:solidFill>
            <a:ln>
              <a:noFill/>
            </a:ln>
            <a:effectLst/>
          </c:spPr>
          <c:invertIfNegative val="0"/>
          <c:dPt>
            <c:idx val="0"/>
            <c:invertIfNegative val="0"/>
            <c:bubble3D val="0"/>
            <c:extLst>
              <c:ext xmlns:c16="http://schemas.microsoft.com/office/drawing/2014/chart" uri="{C3380CC4-5D6E-409C-BE32-E72D297353CC}">
                <c16:uniqueId val="{00000000-7153-FC44-BC87-DEA7555EF6F7}"/>
              </c:ext>
            </c:extLst>
          </c:dPt>
          <c:dPt>
            <c:idx val="1"/>
            <c:invertIfNegative val="0"/>
            <c:bubble3D val="0"/>
            <c:extLst>
              <c:ext xmlns:c16="http://schemas.microsoft.com/office/drawing/2014/chart" uri="{C3380CC4-5D6E-409C-BE32-E72D297353CC}">
                <c16:uniqueId val="{00000002-7153-FC44-BC87-DEA7555EF6F7}"/>
              </c:ext>
            </c:extLst>
          </c:dPt>
          <c:dPt>
            <c:idx val="2"/>
            <c:invertIfNegative val="0"/>
            <c:bubble3D val="0"/>
            <c:spPr>
              <a:solidFill>
                <a:srgbClr val="9BBC59"/>
              </a:solidFill>
              <a:ln>
                <a:noFill/>
              </a:ln>
              <a:effectLst/>
            </c:spPr>
            <c:extLst>
              <c:ext xmlns:c16="http://schemas.microsoft.com/office/drawing/2014/chart" uri="{C3380CC4-5D6E-409C-BE32-E72D297353CC}">
                <c16:uniqueId val="{00000003-7153-FC44-BC87-DEA7555EF6F7}"/>
              </c:ext>
            </c:extLst>
          </c:dPt>
          <c:dPt>
            <c:idx val="3"/>
            <c:invertIfNegative val="0"/>
            <c:bubble3D val="0"/>
            <c:extLst>
              <c:ext xmlns:c16="http://schemas.microsoft.com/office/drawing/2014/chart" uri="{C3380CC4-5D6E-409C-BE32-E72D297353CC}">
                <c16:uniqueId val="{00000005-7153-FC44-BC87-DEA7555EF6F7}"/>
              </c:ext>
            </c:extLst>
          </c:dPt>
          <c:dPt>
            <c:idx val="4"/>
            <c:invertIfNegative val="0"/>
            <c:bubble3D val="0"/>
            <c:extLst>
              <c:ext xmlns:c16="http://schemas.microsoft.com/office/drawing/2014/chart" uri="{C3380CC4-5D6E-409C-BE32-E72D297353CC}">
                <c16:uniqueId val="{00000006-7153-FC44-BC87-DEA7555EF6F7}"/>
              </c:ext>
            </c:extLst>
          </c:dPt>
          <c:dPt>
            <c:idx val="5"/>
            <c:invertIfNegative val="0"/>
            <c:bubble3D val="0"/>
            <c:spPr>
              <a:solidFill>
                <a:srgbClr val="C0504D"/>
              </a:solidFill>
              <a:ln>
                <a:noFill/>
              </a:ln>
              <a:effectLst/>
            </c:spPr>
            <c:extLst>
              <c:ext xmlns:c16="http://schemas.microsoft.com/office/drawing/2014/chart" uri="{C3380CC4-5D6E-409C-BE32-E72D297353CC}">
                <c16:uniqueId val="{00000007-7153-FC44-BC87-DEA7555EF6F7}"/>
              </c:ext>
            </c:extLst>
          </c:dPt>
          <c:dPt>
            <c:idx val="6"/>
            <c:invertIfNegative val="0"/>
            <c:bubble3D val="0"/>
            <c:extLst>
              <c:ext xmlns:c16="http://schemas.microsoft.com/office/drawing/2014/chart" uri="{C3380CC4-5D6E-409C-BE32-E72D297353CC}">
                <c16:uniqueId val="{00000008-7153-FC44-BC87-DEA7555EF6F7}"/>
              </c:ext>
            </c:extLst>
          </c:dPt>
          <c:dLbls>
            <c:numFmt formatCode="&quot;$&quot;#,##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ldhabi" panose="010000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Danbury</c:v>
                </c:pt>
                <c:pt idx="1">
                  <c:v>Bristol</c:v>
                </c:pt>
                <c:pt idx="2">
                  <c:v>State Median</c:v>
                </c:pt>
                <c:pt idx="3">
                  <c:v>Middletown</c:v>
                </c:pt>
                <c:pt idx="4">
                  <c:v>Norwalk</c:v>
                </c:pt>
                <c:pt idx="5">
                  <c:v>Stamford</c:v>
                </c:pt>
                <c:pt idx="6">
                  <c:v>Hamden</c:v>
                </c:pt>
              </c:strCache>
            </c:strRef>
          </c:cat>
          <c:val>
            <c:numRef>
              <c:f>Sheet1!$B$2:$B$8</c:f>
              <c:numCache>
                <c:formatCode>General</c:formatCode>
                <c:ptCount val="7"/>
                <c:pt idx="0">
                  <c:v>71672</c:v>
                </c:pt>
                <c:pt idx="1">
                  <c:v>66829</c:v>
                </c:pt>
                <c:pt idx="2">
                  <c:v>76106</c:v>
                </c:pt>
                <c:pt idx="3">
                  <c:v>67651</c:v>
                </c:pt>
                <c:pt idx="4">
                  <c:v>82474</c:v>
                </c:pt>
                <c:pt idx="5">
                  <c:v>89309</c:v>
                </c:pt>
                <c:pt idx="6">
                  <c:v>75392</c:v>
                </c:pt>
              </c:numCache>
            </c:numRef>
          </c:val>
          <c:extLst>
            <c:ext xmlns:c16="http://schemas.microsoft.com/office/drawing/2014/chart" uri="{C3380CC4-5D6E-409C-BE32-E72D297353CC}">
              <c16:uniqueId val="{00000009-7153-FC44-BC87-DEA7555EF6F7}"/>
            </c:ext>
          </c:extLst>
        </c:ser>
        <c:dLbls>
          <c:showLegendKey val="0"/>
          <c:showVal val="0"/>
          <c:showCatName val="0"/>
          <c:showSerName val="0"/>
          <c:showPercent val="0"/>
          <c:showBubbleSize val="0"/>
        </c:dLbls>
        <c:gapWidth val="219"/>
        <c:overlap val="-27"/>
        <c:axId val="1653538096"/>
        <c:axId val="1653569536"/>
      </c:barChart>
      <c:catAx>
        <c:axId val="165353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Aldhabi" panose="01000000000000000000" pitchFamily="2" charset="-78"/>
              </a:defRPr>
            </a:pPr>
            <a:endParaRPr lang="en-US"/>
          </a:p>
        </c:txPr>
        <c:crossAx val="1653569536"/>
        <c:crosses val="autoZero"/>
        <c:auto val="1"/>
        <c:lblAlgn val="ctr"/>
        <c:lblOffset val="100"/>
        <c:noMultiLvlLbl val="0"/>
      </c:catAx>
      <c:valAx>
        <c:axId val="16535695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Aldhabi" panose="01000000000000000000" pitchFamily="2" charset="-78"/>
              </a:defRPr>
            </a:pPr>
            <a:endParaRPr lang="en-US"/>
          </a:p>
        </c:txPr>
        <c:crossAx val="165353809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Century Gothic" panose="020B0502020202020204" pitchFamily="34" charset="0"/>
          <a:cs typeface="Aldhabi" panose="01000000000000000000" pitchFamily="2" charset="-78"/>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a:latin typeface="Century Gothic"/>
                <a:cs typeface="Century Gothic"/>
              </a:defRPr>
            </a:pPr>
            <a:r>
              <a:rPr lang="en-US" sz="1600" b="0" i="0" baseline="0" dirty="0">
                <a:effectLst/>
                <a:latin typeface="Century Gothic"/>
                <a:cs typeface="Century Gothic"/>
              </a:rPr>
              <a:t>Town Mill Rates FY 2020</a:t>
            </a:r>
            <a:endParaRPr lang="en-US" sz="1600" dirty="0">
              <a:effectLst/>
              <a:latin typeface="Century Gothic"/>
              <a:cs typeface="Century Gothic"/>
            </a:endParaRPr>
          </a:p>
        </c:rich>
      </c:tx>
      <c:overlay val="0"/>
    </c:title>
    <c:autoTitleDeleted val="0"/>
    <c:plotArea>
      <c:layout/>
      <c:barChart>
        <c:barDir val="col"/>
        <c:grouping val="clustered"/>
        <c:varyColors val="0"/>
        <c:ser>
          <c:idx val="0"/>
          <c:order val="0"/>
          <c:tx>
            <c:strRef>
              <c:f>Sheet1!$B$1</c:f>
              <c:strCache>
                <c:ptCount val="1"/>
                <c:pt idx="0">
                  <c:v>Column1</c:v>
                </c:pt>
              </c:strCache>
            </c:strRef>
          </c:tx>
          <c:spPr>
            <a:solidFill>
              <a:srgbClr val="4F81BD"/>
            </a:solidFill>
            <a:ln>
              <a:noFill/>
            </a:ln>
            <a:effectLst/>
          </c:spPr>
          <c:invertIfNegative val="0"/>
          <c:dPt>
            <c:idx val="0"/>
            <c:invertIfNegative val="0"/>
            <c:bubble3D val="0"/>
            <c:extLst>
              <c:ext xmlns:c16="http://schemas.microsoft.com/office/drawing/2014/chart" uri="{C3380CC4-5D6E-409C-BE32-E72D297353CC}">
                <c16:uniqueId val="{00000000-67ED-E94D-AE38-AE68FAD4E24C}"/>
              </c:ext>
            </c:extLst>
          </c:dPt>
          <c:dPt>
            <c:idx val="1"/>
            <c:invertIfNegative val="0"/>
            <c:bubble3D val="0"/>
            <c:extLst>
              <c:ext xmlns:c16="http://schemas.microsoft.com/office/drawing/2014/chart" uri="{C3380CC4-5D6E-409C-BE32-E72D297353CC}">
                <c16:uniqueId val="{00000002-67ED-E94D-AE38-AE68FAD4E24C}"/>
              </c:ext>
            </c:extLst>
          </c:dPt>
          <c:dPt>
            <c:idx val="2"/>
            <c:invertIfNegative val="0"/>
            <c:bubble3D val="0"/>
            <c:extLst>
              <c:ext xmlns:c16="http://schemas.microsoft.com/office/drawing/2014/chart" uri="{C3380CC4-5D6E-409C-BE32-E72D297353CC}">
                <c16:uniqueId val="{00000003-67ED-E94D-AE38-AE68FAD4E24C}"/>
              </c:ext>
            </c:extLst>
          </c:dPt>
          <c:dPt>
            <c:idx val="3"/>
            <c:invertIfNegative val="0"/>
            <c:bubble3D val="0"/>
            <c:extLst>
              <c:ext xmlns:c16="http://schemas.microsoft.com/office/drawing/2014/chart" uri="{C3380CC4-5D6E-409C-BE32-E72D297353CC}">
                <c16:uniqueId val="{00000006-27EF-AB4D-8DBC-00B6DDB041B7}"/>
              </c:ext>
            </c:extLst>
          </c:dPt>
          <c:dPt>
            <c:idx val="4"/>
            <c:invertIfNegative val="0"/>
            <c:bubble3D val="0"/>
            <c:spPr>
              <a:solidFill>
                <a:srgbClr val="C0504D"/>
              </a:solidFill>
              <a:ln>
                <a:noFill/>
              </a:ln>
              <a:effectLst/>
            </c:spPr>
            <c:extLst>
              <c:ext xmlns:c16="http://schemas.microsoft.com/office/drawing/2014/chart" uri="{C3380CC4-5D6E-409C-BE32-E72D297353CC}">
                <c16:uniqueId val="{00000004-67ED-E94D-AE38-AE68FAD4E24C}"/>
              </c:ext>
            </c:extLst>
          </c:dPt>
          <c:dPt>
            <c:idx val="5"/>
            <c:invertIfNegative val="0"/>
            <c:bubble3D val="0"/>
            <c:extLst>
              <c:ext xmlns:c16="http://schemas.microsoft.com/office/drawing/2014/chart" uri="{C3380CC4-5D6E-409C-BE32-E72D297353CC}">
                <c16:uniqueId val="{00000005-67ED-E94D-AE38-AE68FAD4E24C}"/>
              </c:ext>
            </c:extLst>
          </c:dPt>
          <c:dLbls>
            <c:numFmt formatCode="0.00" sourceLinked="0"/>
            <c:spPr>
              <a:noFill/>
              <a:ln>
                <a:noFill/>
              </a:ln>
              <a:effectLst/>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Danbury</c:v>
                </c:pt>
                <c:pt idx="1">
                  <c:v>Bristol</c:v>
                </c:pt>
                <c:pt idx="2">
                  <c:v>Middletown</c:v>
                </c:pt>
                <c:pt idx="3">
                  <c:v>Norwalk*</c:v>
                </c:pt>
                <c:pt idx="4">
                  <c:v>Stamford**</c:v>
                </c:pt>
                <c:pt idx="5">
                  <c:v>Hamden***</c:v>
                </c:pt>
              </c:strCache>
            </c:strRef>
          </c:cat>
          <c:val>
            <c:numRef>
              <c:f>Sheet1!$B$2:$B$7</c:f>
              <c:numCache>
                <c:formatCode>General</c:formatCode>
                <c:ptCount val="6"/>
                <c:pt idx="0">
                  <c:v>27.6</c:v>
                </c:pt>
                <c:pt idx="1">
                  <c:v>38.049999999999997</c:v>
                </c:pt>
                <c:pt idx="2">
                  <c:v>36</c:v>
                </c:pt>
                <c:pt idx="3">
                  <c:v>23.315000000000001</c:v>
                </c:pt>
                <c:pt idx="4">
                  <c:v>25.77</c:v>
                </c:pt>
                <c:pt idx="5">
                  <c:v>48.86</c:v>
                </c:pt>
              </c:numCache>
            </c:numRef>
          </c:val>
          <c:extLst>
            <c:ext xmlns:c16="http://schemas.microsoft.com/office/drawing/2014/chart" uri="{C3380CC4-5D6E-409C-BE32-E72D297353CC}">
              <c16:uniqueId val="{00000006-67ED-E94D-AE38-AE68FAD4E24C}"/>
            </c:ext>
          </c:extLst>
        </c:ser>
        <c:dLbls>
          <c:showLegendKey val="0"/>
          <c:showVal val="0"/>
          <c:showCatName val="0"/>
          <c:showSerName val="0"/>
          <c:showPercent val="0"/>
          <c:showBubbleSize val="0"/>
        </c:dLbls>
        <c:gapWidth val="150"/>
        <c:axId val="1644014992"/>
        <c:axId val="1644016624"/>
      </c:barChart>
      <c:catAx>
        <c:axId val="1644014992"/>
        <c:scaling>
          <c:orientation val="minMax"/>
        </c:scaling>
        <c:delete val="0"/>
        <c:axPos val="b"/>
        <c:numFmt formatCode="General" sourceLinked="0"/>
        <c:majorTickMark val="none"/>
        <c:minorTickMark val="none"/>
        <c:tickLblPos val="nextTo"/>
        <c:spPr>
          <a:noFill/>
          <a:ln>
            <a:noFill/>
          </a:ln>
        </c:spPr>
        <c:txPr>
          <a:bodyPr/>
          <a:lstStyle/>
          <a:p>
            <a:pPr>
              <a:defRPr sz="1200">
                <a:latin typeface="Century Gothic"/>
                <a:cs typeface="Century Gothic"/>
              </a:defRPr>
            </a:pPr>
            <a:endParaRPr lang="en-US"/>
          </a:p>
        </c:txPr>
        <c:crossAx val="1644016624"/>
        <c:crosses val="autoZero"/>
        <c:auto val="1"/>
        <c:lblAlgn val="ctr"/>
        <c:lblOffset val="100"/>
        <c:noMultiLvlLbl val="0"/>
      </c:catAx>
      <c:valAx>
        <c:axId val="1644016624"/>
        <c:scaling>
          <c:orientation val="minMax"/>
          <c:max val="80"/>
        </c:scaling>
        <c:delete val="0"/>
        <c:axPos val="l"/>
        <c:majorGridlines>
          <c:spPr>
            <a:ln>
              <a:solidFill>
                <a:schemeClr val="bg1">
                  <a:lumMod val="85000"/>
                </a:schemeClr>
              </a:solidFill>
            </a:ln>
          </c:spPr>
        </c:majorGridlines>
        <c:numFmt formatCode="General" sourceLinked="1"/>
        <c:majorTickMark val="none"/>
        <c:minorTickMark val="none"/>
        <c:tickLblPos val="nextTo"/>
        <c:spPr>
          <a:noFill/>
          <a:ln>
            <a:noFill/>
          </a:ln>
        </c:spPr>
        <c:txPr>
          <a:bodyPr/>
          <a:lstStyle/>
          <a:p>
            <a:pPr>
              <a:defRPr sz="1200">
                <a:latin typeface="Century Gothic"/>
                <a:cs typeface="Century Gothic"/>
              </a:defRPr>
            </a:pPr>
            <a:endParaRPr lang="en-US"/>
          </a:p>
        </c:txPr>
        <c:crossAx val="1644014992"/>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latin typeface="Century Gothic"/>
                <a:cs typeface="Century Gothic"/>
              </a:defRPr>
            </a:pPr>
            <a:r>
              <a:rPr lang="en-US" sz="1600" b="1" i="0" baseline="0" dirty="0">
                <a:effectLst/>
                <a:latin typeface="Century Gothic"/>
                <a:cs typeface="Century Gothic"/>
              </a:rPr>
              <a:t>FY 2019 State Funding by Grant ($Millions)</a:t>
            </a:r>
            <a:endParaRPr lang="en-US" sz="2000" b="1" dirty="0">
              <a:effectLst/>
              <a:latin typeface="Century Gothic"/>
              <a:cs typeface="Century Gothic"/>
            </a:endParaRPr>
          </a:p>
        </c:rich>
      </c:tx>
      <c:overlay val="0"/>
    </c:title>
    <c:autoTitleDeleted val="0"/>
    <c:plotArea>
      <c:layout>
        <c:manualLayout>
          <c:layoutTarget val="inner"/>
          <c:xMode val="edge"/>
          <c:yMode val="edge"/>
          <c:x val="0.107708650202762"/>
          <c:y val="0.13500000000000001"/>
          <c:w val="0.47500005771848702"/>
          <c:h val="0.86499999999999999"/>
        </c:manualLayout>
      </c:layout>
      <c:pie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BDBC-FF42-8112-7EE49721A712}"/>
              </c:ext>
            </c:extLst>
          </c:dPt>
          <c:dPt>
            <c:idx val="1"/>
            <c:bubble3D val="0"/>
            <c:spPr>
              <a:solidFill>
                <a:schemeClr val="accent2"/>
              </a:solidFill>
              <a:ln>
                <a:noFill/>
              </a:ln>
              <a:effectLst/>
            </c:spPr>
            <c:extLst>
              <c:ext xmlns:c16="http://schemas.microsoft.com/office/drawing/2014/chart" uri="{C3380CC4-5D6E-409C-BE32-E72D297353CC}">
                <c16:uniqueId val="{00000003-BDBC-FF42-8112-7EE49721A712}"/>
              </c:ext>
            </c:extLst>
          </c:dPt>
          <c:dPt>
            <c:idx val="2"/>
            <c:bubble3D val="0"/>
            <c:spPr>
              <a:solidFill>
                <a:schemeClr val="accent3"/>
              </a:solidFill>
              <a:ln>
                <a:noFill/>
              </a:ln>
              <a:effectLst/>
            </c:spPr>
            <c:extLst>
              <c:ext xmlns:c16="http://schemas.microsoft.com/office/drawing/2014/chart" uri="{C3380CC4-5D6E-409C-BE32-E72D297353CC}">
                <c16:uniqueId val="{00000005-BDBC-FF42-8112-7EE49721A712}"/>
              </c:ext>
            </c:extLst>
          </c:dPt>
          <c:dPt>
            <c:idx val="3"/>
            <c:bubble3D val="0"/>
            <c:spPr>
              <a:solidFill>
                <a:schemeClr val="accent4"/>
              </a:solidFill>
              <a:ln>
                <a:noFill/>
              </a:ln>
              <a:effectLst/>
            </c:spPr>
            <c:extLst>
              <c:ext xmlns:c16="http://schemas.microsoft.com/office/drawing/2014/chart" uri="{C3380CC4-5D6E-409C-BE32-E72D297353CC}">
                <c16:uniqueId val="{00000007-BDBC-FF42-8112-7EE49721A712}"/>
              </c:ext>
            </c:extLst>
          </c:dPt>
          <c:dPt>
            <c:idx val="4"/>
            <c:bubble3D val="0"/>
            <c:spPr>
              <a:solidFill>
                <a:schemeClr val="accent5"/>
              </a:solidFill>
              <a:ln>
                <a:noFill/>
              </a:ln>
              <a:effectLst/>
            </c:spPr>
            <c:extLst>
              <c:ext xmlns:c16="http://schemas.microsoft.com/office/drawing/2014/chart" uri="{C3380CC4-5D6E-409C-BE32-E72D297353CC}">
                <c16:uniqueId val="{00000009-BDBC-FF42-8112-7EE49721A712}"/>
              </c:ext>
            </c:extLst>
          </c:dPt>
          <c:dPt>
            <c:idx val="5"/>
            <c:bubble3D val="0"/>
            <c:spPr>
              <a:solidFill>
                <a:schemeClr val="accent6"/>
              </a:solidFill>
              <a:ln>
                <a:noFill/>
              </a:ln>
              <a:effectLst/>
            </c:spPr>
            <c:extLst>
              <c:ext xmlns:c16="http://schemas.microsoft.com/office/drawing/2014/chart" uri="{C3380CC4-5D6E-409C-BE32-E72D297353CC}">
                <c16:uniqueId val="{0000000B-BDBC-FF42-8112-7EE49721A712}"/>
              </c:ext>
            </c:extLst>
          </c:dPt>
          <c:dPt>
            <c:idx val="6"/>
            <c:bubble3D val="0"/>
            <c:spPr>
              <a:solidFill>
                <a:schemeClr val="bg1">
                  <a:lumMod val="50000"/>
                </a:schemeClr>
              </a:solidFill>
              <a:ln>
                <a:noFill/>
              </a:ln>
              <a:effectLst/>
            </c:spPr>
            <c:extLst>
              <c:ext xmlns:c16="http://schemas.microsoft.com/office/drawing/2014/chart" uri="{C3380CC4-5D6E-409C-BE32-E72D297353CC}">
                <c16:uniqueId val="{0000000D-BDBC-FF42-8112-7EE49721A712}"/>
              </c:ext>
            </c:extLst>
          </c:dPt>
          <c:dPt>
            <c:idx val="7"/>
            <c:bubble3D val="0"/>
            <c:spPr>
              <a:solidFill>
                <a:srgbClr val="DEE00B"/>
              </a:solidFill>
              <a:ln>
                <a:noFill/>
              </a:ln>
              <a:effectLst/>
            </c:spPr>
            <c:extLst>
              <c:ext xmlns:c16="http://schemas.microsoft.com/office/drawing/2014/chart" uri="{C3380CC4-5D6E-409C-BE32-E72D297353CC}">
                <c16:uniqueId val="{0000000F-BDBC-FF42-8112-7EE49721A712}"/>
              </c:ext>
            </c:extLst>
          </c:dPt>
          <c:dLbls>
            <c:dLbl>
              <c:idx val="0"/>
              <c:layout>
                <c:manualLayout>
                  <c:x val="-0.1504063563728926"/>
                  <c:y val="-0.115330671889802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BC-FF42-8112-7EE49721A712}"/>
                </c:ext>
              </c:extLst>
            </c:dLbl>
            <c:dLbl>
              <c:idx val="1"/>
              <c:layout>
                <c:manualLayout>
                  <c:x val="0.10499940519580599"/>
                  <c:y val="-0.103582222470599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BC-FF42-8112-7EE49721A712}"/>
                </c:ext>
              </c:extLst>
            </c:dLbl>
            <c:dLbl>
              <c:idx val="2"/>
              <c:layout>
                <c:manualLayout>
                  <c:x val="0.10061948340374784"/>
                  <c:y val="2.7761728393948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BC-FF42-8112-7EE49721A712}"/>
                </c:ext>
              </c:extLst>
            </c:dLbl>
            <c:dLbl>
              <c:idx val="7"/>
              <c:layout>
                <c:manualLayout>
                  <c:x val="1.479853392613662E-2"/>
                  <c:y val="0.1177540036577572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DBC-FF42-8112-7EE49721A712}"/>
                </c:ext>
              </c:extLst>
            </c:dLbl>
            <c:numFmt formatCode="0%" sourceLinked="0"/>
            <c:spPr>
              <a:noFill/>
              <a:ln>
                <a:noFill/>
              </a:ln>
              <a:effectLst/>
            </c:spPr>
            <c:txPr>
              <a:bodyPr/>
              <a:lstStyle/>
              <a:p>
                <a:pPr>
                  <a:defRPr sz="1600" b="1">
                    <a:latin typeface="Century Gothic"/>
                    <a:cs typeface="Century Gothic"/>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Sheet1!$A$2:$A$9</c:f>
              <c:strCache>
                <c:ptCount val="8"/>
                <c:pt idx="0">
                  <c:v>ECS/Alliance District Grants</c:v>
                </c:pt>
                <c:pt idx="1">
                  <c:v>School Building Projects</c:v>
                </c:pt>
                <c:pt idx="2">
                  <c:v>Magnet School</c:v>
                </c:pt>
                <c:pt idx="3">
                  <c:v>Sp. Ed. - Excess Cost</c:v>
                </c:pt>
                <c:pt idx="4">
                  <c:v>Charter Schools</c:v>
                </c:pt>
                <c:pt idx="5">
                  <c:v>School Readiness - Severe Need</c:v>
                </c:pt>
                <c:pt idx="6">
                  <c:v>Priority School Districts</c:v>
                </c:pt>
                <c:pt idx="7">
                  <c:v>Other Grants less than $40MM</c:v>
                </c:pt>
              </c:strCache>
            </c:strRef>
          </c:cat>
          <c:val>
            <c:numRef>
              <c:f>Sheet1!$B$2:$B$9</c:f>
              <c:numCache>
                <c:formatCode>General</c:formatCode>
                <c:ptCount val="8"/>
                <c:pt idx="0">
                  <c:v>0.64</c:v>
                </c:pt>
                <c:pt idx="1">
                  <c:v>0.08</c:v>
                </c:pt>
                <c:pt idx="2">
                  <c:v>0.1</c:v>
                </c:pt>
                <c:pt idx="3">
                  <c:v>0.04</c:v>
                </c:pt>
                <c:pt idx="4">
                  <c:v>0.04</c:v>
                </c:pt>
                <c:pt idx="5">
                  <c:v>0.03</c:v>
                </c:pt>
                <c:pt idx="6">
                  <c:v>0.01</c:v>
                </c:pt>
                <c:pt idx="7">
                  <c:v>0.05</c:v>
                </c:pt>
              </c:numCache>
            </c:numRef>
          </c:val>
          <c:extLst>
            <c:ext xmlns:c16="http://schemas.microsoft.com/office/drawing/2014/chart" uri="{C3380CC4-5D6E-409C-BE32-E72D297353CC}">
              <c16:uniqueId val="{00000010-BDBC-FF42-8112-7EE49721A712}"/>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100">
              <a:latin typeface="Century Gothic"/>
              <a:cs typeface="Century Gothic"/>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mn-cs"/>
              </a:defRPr>
            </a:pPr>
            <a:r>
              <a:rPr lang="en-US" sz="1600"/>
              <a:t>Funding by Source ($Billions)</a:t>
            </a:r>
          </a:p>
        </c:rich>
      </c:tx>
      <c:overlay val="0"/>
      <c:spPr>
        <a:noFill/>
        <a:ln>
          <a:noFill/>
        </a:ln>
        <a:effectLst/>
      </c:spPr>
    </c:title>
    <c:autoTitleDeleted val="0"/>
    <c:plotArea>
      <c:layout/>
      <c:barChart>
        <c:barDir val="col"/>
        <c:grouping val="stacked"/>
        <c:varyColors val="0"/>
        <c:ser>
          <c:idx val="0"/>
          <c:order val="0"/>
          <c:tx>
            <c:strRef>
              <c:f>Sheet1!$B$1</c:f>
              <c:strCache>
                <c:ptCount val="1"/>
                <c:pt idx="0">
                  <c:v>From Local Sources</c:v>
                </c:pt>
              </c:strCache>
            </c:strRef>
          </c:tx>
          <c:spPr>
            <a:solidFill>
              <a:srgbClr val="4F81BD"/>
            </a:solidFill>
            <a:ln>
              <a:noFill/>
            </a:ln>
            <a:effectLst/>
          </c:spPr>
          <c:invertIfNegative val="0"/>
          <c:dLbls>
            <c:numFmt formatCode="&quot;$&quot;#,##0.00" sourceLinked="0"/>
            <c:spPr>
              <a:noFill/>
              <a:ln>
                <a:noFill/>
              </a:ln>
              <a:effectLst/>
            </c:spPr>
            <c:txPr>
              <a:bodyPr rot="0" spcFirstLastPara="1" vertOverflow="ellipsis" vert="horz" wrap="square" anchor="ctr" anchorCtr="1"/>
              <a:lstStyle/>
              <a:p>
                <a:pPr>
                  <a:defRPr sz="1600" b="0" i="0" u="none" strike="noStrike" kern="1200" baseline="0">
                    <a:solidFill>
                      <a:srgbClr val="FFFFFF"/>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Connecticut</c:v>
                </c:pt>
              </c:strCache>
            </c:strRef>
          </c:cat>
          <c:val>
            <c:numRef>
              <c:f>Sheet1!$B$2</c:f>
              <c:numCache>
                <c:formatCode>General</c:formatCode>
                <c:ptCount val="1"/>
                <c:pt idx="0">
                  <c:v>6.6</c:v>
                </c:pt>
              </c:numCache>
            </c:numRef>
          </c:val>
          <c:extLst>
            <c:ext xmlns:c16="http://schemas.microsoft.com/office/drawing/2014/chart" uri="{C3380CC4-5D6E-409C-BE32-E72D297353CC}">
              <c16:uniqueId val="{00000000-605F-7942-B8FE-918148C0F2B3}"/>
            </c:ext>
          </c:extLst>
        </c:ser>
        <c:ser>
          <c:idx val="1"/>
          <c:order val="1"/>
          <c:tx>
            <c:strRef>
              <c:f>Sheet1!$C$1</c:f>
              <c:strCache>
                <c:ptCount val="1"/>
                <c:pt idx="0">
                  <c:v>From State Sources</c:v>
                </c:pt>
              </c:strCache>
            </c:strRef>
          </c:tx>
          <c:spPr>
            <a:solidFill>
              <a:srgbClr val="C0504D"/>
            </a:solidFill>
            <a:ln>
              <a:noFill/>
            </a:ln>
            <a:effectLst/>
          </c:spPr>
          <c:invertIfNegative val="0"/>
          <c:dLbls>
            <c:numFmt formatCode="&quot;$&quot;#,##0.00" sourceLinked="0"/>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Connecticut</c:v>
                </c:pt>
              </c:strCache>
            </c:strRef>
          </c:cat>
          <c:val>
            <c:numRef>
              <c:f>Sheet1!$C$2</c:f>
              <c:numCache>
                <c:formatCode>General</c:formatCode>
                <c:ptCount val="1"/>
                <c:pt idx="0">
                  <c:v>4.3</c:v>
                </c:pt>
              </c:numCache>
            </c:numRef>
          </c:val>
          <c:extLst>
            <c:ext xmlns:c16="http://schemas.microsoft.com/office/drawing/2014/chart" uri="{C3380CC4-5D6E-409C-BE32-E72D297353CC}">
              <c16:uniqueId val="{00000001-605F-7942-B8FE-918148C0F2B3}"/>
            </c:ext>
          </c:extLst>
        </c:ser>
        <c:ser>
          <c:idx val="2"/>
          <c:order val="2"/>
          <c:tx>
            <c:strRef>
              <c:f>Sheet1!$D$1</c:f>
              <c:strCache>
                <c:ptCount val="1"/>
                <c:pt idx="0">
                  <c:v>From Federal Sources</c:v>
                </c:pt>
              </c:strCache>
            </c:strRef>
          </c:tx>
          <c:spPr>
            <a:solidFill>
              <a:srgbClr val="9BBC59"/>
            </a:solidFill>
            <a:ln>
              <a:noFill/>
            </a:ln>
            <a:effectLst/>
          </c:spPr>
          <c:invertIfNegative val="0"/>
          <c:dLbls>
            <c:dLbl>
              <c:idx val="0"/>
              <c:layout>
                <c:manualLayout>
                  <c:x val="-6.3874336555309297E-17"/>
                  <c:y val="-1.7773568930308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5F-7942-B8FE-918148C0F2B3}"/>
                </c:ext>
              </c:extLst>
            </c:dLbl>
            <c:numFmt formatCode="&quot;$&quot;#,##0.00" sourceLinked="0"/>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Connecticut</c:v>
                </c:pt>
              </c:strCache>
            </c:strRef>
          </c:cat>
          <c:val>
            <c:numRef>
              <c:f>Sheet1!$D$2</c:f>
              <c:numCache>
                <c:formatCode>General</c:formatCode>
                <c:ptCount val="1"/>
                <c:pt idx="0">
                  <c:v>0.47</c:v>
                </c:pt>
              </c:numCache>
            </c:numRef>
          </c:val>
          <c:extLst>
            <c:ext xmlns:c16="http://schemas.microsoft.com/office/drawing/2014/chart" uri="{C3380CC4-5D6E-409C-BE32-E72D297353CC}">
              <c16:uniqueId val="{00000003-605F-7942-B8FE-918148C0F2B3}"/>
            </c:ext>
          </c:extLst>
        </c:ser>
        <c:dLbls>
          <c:showLegendKey val="0"/>
          <c:showVal val="0"/>
          <c:showCatName val="0"/>
          <c:showSerName val="0"/>
          <c:showPercent val="0"/>
          <c:showBubbleSize val="0"/>
        </c:dLbls>
        <c:gapWidth val="150"/>
        <c:overlap val="100"/>
        <c:axId val="-2123134936"/>
        <c:axId val="-2123131240"/>
      </c:barChart>
      <c:catAx>
        <c:axId val="-2123134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2123131240"/>
        <c:crosses val="autoZero"/>
        <c:auto val="1"/>
        <c:lblAlgn val="ctr"/>
        <c:lblOffset val="100"/>
        <c:noMultiLvlLbl val="0"/>
      </c:catAx>
      <c:valAx>
        <c:axId val="-2123131240"/>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r>
                  <a:rPr lang="en-US" sz="1400"/>
                  <a:t>Funding ($Billions)</a:t>
                </a:r>
              </a:p>
            </c:rich>
          </c:tx>
          <c:layout>
            <c:manualLayout>
              <c:xMode val="edge"/>
              <c:yMode val="edge"/>
              <c:x val="1.6561110477085101E-2"/>
              <c:y val="0.28128468849021498"/>
            </c:manualLayout>
          </c:layout>
          <c:overlay val="0"/>
          <c:spPr>
            <a:noFill/>
            <a:ln>
              <a:noFill/>
            </a:ln>
            <a:effectLst/>
          </c:sp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2123134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latin typeface="Century Gothic" panose="020B0502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mn-cs"/>
              </a:defRPr>
            </a:pPr>
            <a:r>
              <a:rPr lang="en-US" sz="1600" dirty="0"/>
              <a:t>Connecticut Public School Enrollment </a:t>
            </a:r>
          </a:p>
          <a:p>
            <a:pPr>
              <a:defRPr sz="1600" b="0" i="0" u="none" strike="noStrike" kern="1200" spc="0" baseline="0">
                <a:solidFill>
                  <a:schemeClr val="tx1"/>
                </a:solidFill>
                <a:latin typeface="Century Gothic" panose="020B0502020202020204" pitchFamily="34" charset="0"/>
                <a:ea typeface="+mn-ea"/>
                <a:cs typeface="+mn-cs"/>
              </a:defRPr>
            </a:pPr>
            <a:r>
              <a:rPr lang="en-US" sz="1600" dirty="0"/>
              <a:t>by School Year</a:t>
            </a:r>
          </a:p>
        </c:rich>
      </c:tx>
      <c:overlay val="0"/>
      <c:spPr>
        <a:noFill/>
        <a:ln>
          <a:noFill/>
        </a:ln>
        <a:effectLst/>
      </c:spPr>
    </c:title>
    <c:autoTitleDeleted val="0"/>
    <c:plotArea>
      <c:layout/>
      <c:lineChart>
        <c:grouping val="standard"/>
        <c:varyColors val="0"/>
        <c:ser>
          <c:idx val="0"/>
          <c:order val="0"/>
          <c:tx>
            <c:strRef>
              <c:f>Sheet1!$B$1</c:f>
              <c:strCache>
                <c:ptCount val="1"/>
                <c:pt idx="0">
                  <c:v>Enrollment</c:v>
                </c:pt>
              </c:strCache>
            </c:strRef>
          </c:tx>
          <c:spPr>
            <a:ln w="38100" cap="rnd">
              <a:solidFill>
                <a:schemeClr val="accent1"/>
              </a:solidFill>
              <a:round/>
            </a:ln>
            <a:effectLst/>
          </c:spPr>
          <c:marker>
            <c:symbol val="circle"/>
            <c:size val="7"/>
            <c:spPr>
              <a:solidFill>
                <a:schemeClr val="accent1"/>
              </a:solidFill>
              <a:ln>
                <a:noFill/>
              </a:ln>
            </c:spPr>
          </c:marker>
          <c:dLbls>
            <c:numFmt formatCode="#,##0" sourceLinked="0"/>
            <c:spPr>
              <a:noFill/>
              <a:ln>
                <a:noFill/>
              </a:ln>
              <a:effectLst/>
            </c:spPr>
            <c:txPr>
              <a:bodyPr wrap="square" lIns="38100" tIns="19050" rIns="38100" bIns="19050" anchor="ctr">
                <a:spAutoFit/>
              </a:bodyPr>
              <a:lstStyle/>
              <a:p>
                <a:pPr>
                  <a:defRPr sz="12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2010-11</c:v>
                </c:pt>
                <c:pt idx="1">
                  <c:v>2011-12</c:v>
                </c:pt>
                <c:pt idx="2">
                  <c:v>2012-13</c:v>
                </c:pt>
                <c:pt idx="3">
                  <c:v>2013-14</c:v>
                </c:pt>
                <c:pt idx="4">
                  <c:v>2014-15</c:v>
                </c:pt>
                <c:pt idx="5">
                  <c:v>2015-16</c:v>
                </c:pt>
                <c:pt idx="6">
                  <c:v>2016-17</c:v>
                </c:pt>
                <c:pt idx="7">
                  <c:v>2017-18</c:v>
                </c:pt>
                <c:pt idx="8">
                  <c:v>2018-19</c:v>
                </c:pt>
                <c:pt idx="9">
                  <c:v>2019-20</c:v>
                </c:pt>
              </c:strCache>
            </c:strRef>
          </c:cat>
          <c:val>
            <c:numRef>
              <c:f>Sheet1!$B$2:$B$11</c:f>
              <c:numCache>
                <c:formatCode>General</c:formatCode>
                <c:ptCount val="10"/>
                <c:pt idx="0">
                  <c:v>564499</c:v>
                </c:pt>
                <c:pt idx="1">
                  <c:v>558377</c:v>
                </c:pt>
                <c:pt idx="2">
                  <c:v>554804</c:v>
                </c:pt>
                <c:pt idx="3">
                  <c:v>549877</c:v>
                </c:pt>
                <c:pt idx="4">
                  <c:v>546347</c:v>
                </c:pt>
                <c:pt idx="5">
                  <c:v>541815</c:v>
                </c:pt>
                <c:pt idx="6">
                  <c:v>538893</c:v>
                </c:pt>
                <c:pt idx="7">
                  <c:v>535025</c:v>
                </c:pt>
                <c:pt idx="8">
                  <c:v>530612</c:v>
                </c:pt>
                <c:pt idx="9">
                  <c:v>527829</c:v>
                </c:pt>
              </c:numCache>
            </c:numRef>
          </c:val>
          <c:smooth val="0"/>
          <c:extLst>
            <c:ext xmlns:c16="http://schemas.microsoft.com/office/drawing/2014/chart" uri="{C3380CC4-5D6E-409C-BE32-E72D297353CC}">
              <c16:uniqueId val="{00000000-3707-6642-8D04-4F7218777BA2}"/>
            </c:ext>
          </c:extLst>
        </c:ser>
        <c:dLbls>
          <c:showLegendKey val="0"/>
          <c:showVal val="0"/>
          <c:showCatName val="0"/>
          <c:showSerName val="0"/>
          <c:showPercent val="0"/>
          <c:showBubbleSize val="0"/>
        </c:dLbls>
        <c:marker val="1"/>
        <c:smooth val="0"/>
        <c:axId val="2129453752"/>
        <c:axId val="2127857048"/>
      </c:lineChart>
      <c:catAx>
        <c:axId val="212945375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Century Gothic" panose="020B0502020202020204" pitchFamily="34" charset="0"/>
                    <a:ea typeface="+mn-ea"/>
                    <a:cs typeface="+mn-cs"/>
                  </a:defRPr>
                </a:pPr>
                <a:r>
                  <a:rPr lang="en-US" dirty="0"/>
                  <a:t>School Years</a:t>
                </a:r>
              </a:p>
            </c:rich>
          </c:tx>
          <c:layout>
            <c:manualLayout>
              <c:xMode val="edge"/>
              <c:yMode val="edge"/>
              <c:x val="0.43648741134271601"/>
              <c:y val="0.9407502460629919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en-US"/>
          </a:p>
        </c:txPr>
        <c:crossAx val="2127857048"/>
        <c:crosses val="autoZero"/>
        <c:auto val="1"/>
        <c:lblAlgn val="ctr"/>
        <c:lblOffset val="100"/>
        <c:noMultiLvlLbl val="0"/>
      </c:catAx>
      <c:valAx>
        <c:axId val="2127857048"/>
        <c:scaling>
          <c:orientation val="minMax"/>
          <c:max val="600000"/>
          <c:min val="5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Century Gothic" panose="020B0502020202020204" pitchFamily="34" charset="0"/>
                    <a:ea typeface="+mn-ea"/>
                    <a:cs typeface="+mn-cs"/>
                  </a:defRPr>
                </a:pPr>
                <a:r>
                  <a:rPr lang="en-US" dirty="0"/>
                  <a:t>Enrollment</a:t>
                </a:r>
              </a:p>
            </c:rich>
          </c:tx>
          <c:layout>
            <c:manualLayout>
              <c:xMode val="edge"/>
              <c:yMode val="edge"/>
              <c:x val="7.2070241814104399E-3"/>
              <c:y val="0.359643208661417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en-US"/>
          </a:p>
        </c:txPr>
        <c:crossAx val="2129453752"/>
        <c:crosses val="autoZero"/>
        <c:crossBetween val="between"/>
        <c:majorUnit val="20000"/>
      </c:valAx>
      <c:spPr>
        <a:noFill/>
        <a:ln>
          <a:noFill/>
        </a:ln>
        <a:effectLst/>
      </c:spPr>
    </c:plotArea>
    <c:plotVisOnly val="1"/>
    <c:dispBlanksAs val="gap"/>
    <c:showDLblsOverMax val="0"/>
  </c:chart>
  <c:spPr>
    <a:noFill/>
    <a:ln>
      <a:noFill/>
    </a:ln>
    <a:effectLst/>
  </c:spPr>
  <c:txPr>
    <a:bodyPr/>
    <a:lstStyle/>
    <a:p>
      <a:pPr>
        <a:defRPr>
          <a:solidFill>
            <a:schemeClr val="tx1"/>
          </a:solidFill>
          <a:latin typeface="Century Gothic" panose="020B0502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latin typeface="Century Gothic"/>
                <a:cs typeface="Century Gothic"/>
              </a:defRPr>
            </a:pPr>
            <a:r>
              <a:rPr lang="en-US" sz="1600" b="0" i="0" baseline="0" dirty="0">
                <a:effectLst/>
              </a:rPr>
              <a:t>Stamford Public Schools’ Enrollment, 2011-2020</a:t>
            </a:r>
            <a:endParaRPr lang="en-US" sz="1400" dirty="0">
              <a:effectLst/>
            </a:endParaRPr>
          </a:p>
        </c:rich>
      </c:tx>
      <c:overlay val="0"/>
    </c:title>
    <c:autoTitleDeleted val="0"/>
    <c:plotArea>
      <c:layout/>
      <c:lineChart>
        <c:grouping val="standard"/>
        <c:varyColors val="0"/>
        <c:ser>
          <c:idx val="0"/>
          <c:order val="0"/>
          <c:tx>
            <c:strRef>
              <c:f>Sheet1!$B$1</c:f>
              <c:strCache>
                <c:ptCount val="1"/>
                <c:pt idx="0">
                  <c:v>Series 1</c:v>
                </c:pt>
              </c:strCache>
            </c:strRef>
          </c:tx>
          <c:spPr>
            <a:effectLst/>
          </c:spPr>
          <c:marker>
            <c:symbol val="circle"/>
            <c:size val="8"/>
            <c:spPr>
              <a:solidFill>
                <a:schemeClr val="accent1"/>
              </a:solidFill>
              <a:ln>
                <a:noFill/>
              </a:ln>
              <a:effectLst/>
            </c:spPr>
          </c:marker>
          <c:dLbls>
            <c:numFmt formatCode="#,##0" sourceLinked="0"/>
            <c:spPr>
              <a:noFill/>
              <a:ln>
                <a:noFill/>
              </a:ln>
              <a:effectLst/>
            </c:spPr>
            <c:txPr>
              <a:bodyPr/>
              <a:lstStyle/>
              <a:p>
                <a:pPr>
                  <a:defRPr sz="1400">
                    <a:latin typeface="Century Gothic"/>
                    <a:cs typeface="Century Gothic"/>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2010-11</c:v>
                </c:pt>
                <c:pt idx="1">
                  <c:v>2011-12</c:v>
                </c:pt>
                <c:pt idx="2">
                  <c:v>2012-13</c:v>
                </c:pt>
                <c:pt idx="3">
                  <c:v>2013-14</c:v>
                </c:pt>
                <c:pt idx="4">
                  <c:v>2014-15</c:v>
                </c:pt>
                <c:pt idx="5">
                  <c:v>2015-16</c:v>
                </c:pt>
                <c:pt idx="6">
                  <c:v>2016-17</c:v>
                </c:pt>
                <c:pt idx="7">
                  <c:v>2017-18</c:v>
                </c:pt>
                <c:pt idx="8">
                  <c:v>2018-19</c:v>
                </c:pt>
                <c:pt idx="9">
                  <c:v>2019-20</c:v>
                </c:pt>
              </c:strCache>
            </c:strRef>
          </c:cat>
          <c:val>
            <c:numRef>
              <c:f>Sheet1!$B$2:$B$11</c:f>
              <c:numCache>
                <c:formatCode>General</c:formatCode>
                <c:ptCount val="10"/>
                <c:pt idx="0">
                  <c:v>15281</c:v>
                </c:pt>
                <c:pt idx="1">
                  <c:v>15471</c:v>
                </c:pt>
                <c:pt idx="2">
                  <c:v>15715</c:v>
                </c:pt>
                <c:pt idx="3">
                  <c:v>15811</c:v>
                </c:pt>
                <c:pt idx="4">
                  <c:v>16085</c:v>
                </c:pt>
                <c:pt idx="5">
                  <c:v>15946</c:v>
                </c:pt>
                <c:pt idx="6">
                  <c:v>16100</c:v>
                </c:pt>
                <c:pt idx="7">
                  <c:v>15931</c:v>
                </c:pt>
                <c:pt idx="8">
                  <c:v>16053</c:v>
                </c:pt>
                <c:pt idx="9">
                  <c:v>16600</c:v>
                </c:pt>
              </c:numCache>
            </c:numRef>
          </c:val>
          <c:smooth val="0"/>
          <c:extLst>
            <c:ext xmlns:c16="http://schemas.microsoft.com/office/drawing/2014/chart" uri="{C3380CC4-5D6E-409C-BE32-E72D297353CC}">
              <c16:uniqueId val="{0000000A-28BA-074C-815B-89614BD56F21}"/>
            </c:ext>
          </c:extLst>
        </c:ser>
        <c:dLbls>
          <c:showLegendKey val="0"/>
          <c:showVal val="0"/>
          <c:showCatName val="0"/>
          <c:showSerName val="0"/>
          <c:showPercent val="0"/>
          <c:showBubbleSize val="0"/>
        </c:dLbls>
        <c:marker val="1"/>
        <c:smooth val="0"/>
        <c:axId val="1641484192"/>
        <c:axId val="1542380496"/>
      </c:lineChart>
      <c:catAx>
        <c:axId val="1641484192"/>
        <c:scaling>
          <c:orientation val="minMax"/>
        </c:scaling>
        <c:delete val="0"/>
        <c:axPos val="b"/>
        <c:numFmt formatCode="General" sourceLinked="1"/>
        <c:majorTickMark val="none"/>
        <c:minorTickMark val="none"/>
        <c:tickLblPos val="nextTo"/>
        <c:spPr>
          <a:noFill/>
          <a:ln>
            <a:noFill/>
          </a:ln>
        </c:spPr>
        <c:txPr>
          <a:bodyPr rot="-1800000"/>
          <a:lstStyle/>
          <a:p>
            <a:pPr>
              <a:defRPr sz="1200">
                <a:latin typeface="Century Gothic"/>
                <a:cs typeface="Century Gothic"/>
              </a:defRPr>
            </a:pPr>
            <a:endParaRPr lang="en-US"/>
          </a:p>
        </c:txPr>
        <c:crossAx val="1542380496"/>
        <c:crosses val="autoZero"/>
        <c:auto val="1"/>
        <c:lblAlgn val="ctr"/>
        <c:lblOffset val="100"/>
        <c:noMultiLvlLbl val="0"/>
      </c:catAx>
      <c:valAx>
        <c:axId val="1542380496"/>
        <c:scaling>
          <c:orientation val="minMax"/>
          <c:min val="0"/>
        </c:scaling>
        <c:delete val="0"/>
        <c:axPos val="l"/>
        <c:majorGridlines>
          <c:spPr>
            <a:ln>
              <a:solidFill>
                <a:schemeClr val="bg1">
                  <a:lumMod val="85000"/>
                </a:schemeClr>
              </a:solidFill>
            </a:ln>
          </c:spPr>
        </c:majorGridlines>
        <c:numFmt formatCode="#,##0" sourceLinked="0"/>
        <c:majorTickMark val="none"/>
        <c:minorTickMark val="none"/>
        <c:tickLblPos val="nextTo"/>
        <c:spPr>
          <a:noFill/>
          <a:ln>
            <a:noFill/>
          </a:ln>
        </c:spPr>
        <c:txPr>
          <a:bodyPr/>
          <a:lstStyle/>
          <a:p>
            <a:pPr>
              <a:defRPr sz="1200">
                <a:latin typeface="Century Gothic"/>
                <a:cs typeface="Century Gothic"/>
              </a:defRPr>
            </a:pPr>
            <a:endParaRPr lang="en-US"/>
          </a:p>
        </c:txPr>
        <c:crossAx val="16414841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entury Gothic" panose="020B0502020202020204" pitchFamily="34" charset="0"/>
                <a:ea typeface="+mn-ea"/>
                <a:cs typeface="+mn-cs"/>
              </a:defRPr>
            </a:pPr>
            <a:r>
              <a:rPr lang="en-US" sz="1600"/>
              <a:t>Connecticut Public School Demographics</a:t>
            </a:r>
          </a:p>
        </c:rich>
      </c:tx>
      <c:overlay val="0"/>
      <c:spPr>
        <a:noFill/>
        <a:ln>
          <a:noFill/>
        </a:ln>
        <a:effectLst/>
      </c:spPr>
    </c:title>
    <c:autoTitleDeleted val="0"/>
    <c:plotArea>
      <c:layout/>
      <c:lineChart>
        <c:grouping val="standard"/>
        <c:varyColors val="0"/>
        <c:ser>
          <c:idx val="0"/>
          <c:order val="0"/>
          <c:tx>
            <c:strRef>
              <c:f>Sheet1!$B$1</c:f>
              <c:strCache>
                <c:ptCount val="1"/>
                <c:pt idx="0">
                  <c:v>% FRPL</c:v>
                </c:pt>
              </c:strCache>
            </c:strRef>
          </c:tx>
          <c:spPr>
            <a:ln w="38100" cap="rnd">
              <a:solidFill>
                <a:schemeClr val="accent1"/>
              </a:solidFill>
              <a:round/>
            </a:ln>
            <a:effectLst/>
          </c:spPr>
          <c:marker>
            <c:symbol val="none"/>
          </c:marker>
          <c:cat>
            <c:strRef>
              <c:f>Sheet1!$A$2:$A$11</c:f>
              <c:strCache>
                <c:ptCount val="10"/>
                <c:pt idx="0">
                  <c:v>2010-11</c:v>
                </c:pt>
                <c:pt idx="1">
                  <c:v>2011-12</c:v>
                </c:pt>
                <c:pt idx="2">
                  <c:v>2012-13</c:v>
                </c:pt>
                <c:pt idx="3">
                  <c:v>2013-14</c:v>
                </c:pt>
                <c:pt idx="4">
                  <c:v>2014-15</c:v>
                </c:pt>
                <c:pt idx="5">
                  <c:v>2015-16</c:v>
                </c:pt>
                <c:pt idx="6">
                  <c:v>2016-17</c:v>
                </c:pt>
                <c:pt idx="7">
                  <c:v>2017-18</c:v>
                </c:pt>
                <c:pt idx="8">
                  <c:v>2018-19</c:v>
                </c:pt>
                <c:pt idx="9">
                  <c:v>2019-20</c:v>
                </c:pt>
              </c:strCache>
            </c:strRef>
          </c:cat>
          <c:val>
            <c:numRef>
              <c:f>Sheet1!$B$2:$B$11</c:f>
              <c:numCache>
                <c:formatCode>General</c:formatCode>
                <c:ptCount val="10"/>
                <c:pt idx="0">
                  <c:v>34.4</c:v>
                </c:pt>
                <c:pt idx="1">
                  <c:v>35.200000000000003</c:v>
                </c:pt>
                <c:pt idx="2">
                  <c:v>36.700000000000003</c:v>
                </c:pt>
                <c:pt idx="3">
                  <c:v>37.1</c:v>
                </c:pt>
                <c:pt idx="4">
                  <c:v>37.700000000000003</c:v>
                </c:pt>
                <c:pt idx="5">
                  <c:v>38</c:v>
                </c:pt>
                <c:pt idx="6">
                  <c:v>35.86</c:v>
                </c:pt>
                <c:pt idx="7">
                  <c:v>36.700000000000003</c:v>
                </c:pt>
                <c:pt idx="8">
                  <c:v>42</c:v>
                </c:pt>
                <c:pt idx="9">
                  <c:v>43</c:v>
                </c:pt>
              </c:numCache>
            </c:numRef>
          </c:val>
          <c:smooth val="0"/>
          <c:extLst>
            <c:ext xmlns:c16="http://schemas.microsoft.com/office/drawing/2014/chart" uri="{C3380CC4-5D6E-409C-BE32-E72D297353CC}">
              <c16:uniqueId val="{00000000-81E8-0F4A-9FD4-108DFCE55B6D}"/>
            </c:ext>
          </c:extLst>
        </c:ser>
        <c:ser>
          <c:idx val="1"/>
          <c:order val="1"/>
          <c:tx>
            <c:strRef>
              <c:f>Sheet1!$C$1</c:f>
              <c:strCache>
                <c:ptCount val="1"/>
                <c:pt idx="0">
                  <c:v>% EL</c:v>
                </c:pt>
              </c:strCache>
            </c:strRef>
          </c:tx>
          <c:spPr>
            <a:ln w="38100" cap="rnd">
              <a:solidFill>
                <a:schemeClr val="accent2"/>
              </a:solidFill>
              <a:round/>
            </a:ln>
            <a:effectLst/>
          </c:spPr>
          <c:marker>
            <c:symbol val="none"/>
          </c:marker>
          <c:cat>
            <c:strRef>
              <c:f>Sheet1!$A$2:$A$11</c:f>
              <c:strCache>
                <c:ptCount val="10"/>
                <c:pt idx="0">
                  <c:v>2010-11</c:v>
                </c:pt>
                <c:pt idx="1">
                  <c:v>2011-12</c:v>
                </c:pt>
                <c:pt idx="2">
                  <c:v>2012-13</c:v>
                </c:pt>
                <c:pt idx="3">
                  <c:v>2013-14</c:v>
                </c:pt>
                <c:pt idx="4">
                  <c:v>2014-15</c:v>
                </c:pt>
                <c:pt idx="5">
                  <c:v>2015-16</c:v>
                </c:pt>
                <c:pt idx="6">
                  <c:v>2016-17</c:v>
                </c:pt>
                <c:pt idx="7">
                  <c:v>2017-18</c:v>
                </c:pt>
                <c:pt idx="8">
                  <c:v>2018-19</c:v>
                </c:pt>
                <c:pt idx="9">
                  <c:v>2019-20</c:v>
                </c:pt>
              </c:strCache>
            </c:strRef>
          </c:cat>
          <c:val>
            <c:numRef>
              <c:f>Sheet1!$C$2:$C$11</c:f>
              <c:numCache>
                <c:formatCode>General</c:formatCode>
                <c:ptCount val="10"/>
                <c:pt idx="0">
                  <c:v>5.5</c:v>
                </c:pt>
                <c:pt idx="1">
                  <c:v>5.4</c:v>
                </c:pt>
                <c:pt idx="2">
                  <c:v>5.6</c:v>
                </c:pt>
                <c:pt idx="3">
                  <c:v>5.7</c:v>
                </c:pt>
                <c:pt idx="4">
                  <c:v>6.4</c:v>
                </c:pt>
                <c:pt idx="5">
                  <c:v>6.5</c:v>
                </c:pt>
                <c:pt idx="6">
                  <c:v>6.83</c:v>
                </c:pt>
                <c:pt idx="7">
                  <c:v>7.2</c:v>
                </c:pt>
                <c:pt idx="8">
                  <c:v>7.6</c:v>
                </c:pt>
                <c:pt idx="9">
                  <c:v>8.3000000000000007</c:v>
                </c:pt>
              </c:numCache>
            </c:numRef>
          </c:val>
          <c:smooth val="0"/>
          <c:extLst>
            <c:ext xmlns:c16="http://schemas.microsoft.com/office/drawing/2014/chart" uri="{C3380CC4-5D6E-409C-BE32-E72D297353CC}">
              <c16:uniqueId val="{00000001-81E8-0F4A-9FD4-108DFCE55B6D}"/>
            </c:ext>
          </c:extLst>
        </c:ser>
        <c:ser>
          <c:idx val="2"/>
          <c:order val="2"/>
          <c:tx>
            <c:strRef>
              <c:f>Sheet1!$D$1</c:f>
              <c:strCache>
                <c:ptCount val="1"/>
                <c:pt idx="0">
                  <c:v> % SPED</c:v>
                </c:pt>
              </c:strCache>
            </c:strRef>
          </c:tx>
          <c:spPr>
            <a:ln w="38100" cap="rnd">
              <a:solidFill>
                <a:schemeClr val="accent3"/>
              </a:solidFill>
              <a:round/>
            </a:ln>
            <a:effectLst/>
          </c:spPr>
          <c:marker>
            <c:symbol val="none"/>
          </c:marker>
          <c:cat>
            <c:strRef>
              <c:f>Sheet1!$A$2:$A$11</c:f>
              <c:strCache>
                <c:ptCount val="10"/>
                <c:pt idx="0">
                  <c:v>2010-11</c:v>
                </c:pt>
                <c:pt idx="1">
                  <c:v>2011-12</c:v>
                </c:pt>
                <c:pt idx="2">
                  <c:v>2012-13</c:v>
                </c:pt>
                <c:pt idx="3">
                  <c:v>2013-14</c:v>
                </c:pt>
                <c:pt idx="4">
                  <c:v>2014-15</c:v>
                </c:pt>
                <c:pt idx="5">
                  <c:v>2015-16</c:v>
                </c:pt>
                <c:pt idx="6">
                  <c:v>2016-17</c:v>
                </c:pt>
                <c:pt idx="7">
                  <c:v>2017-18</c:v>
                </c:pt>
                <c:pt idx="8">
                  <c:v>2018-19</c:v>
                </c:pt>
                <c:pt idx="9">
                  <c:v>2019-20</c:v>
                </c:pt>
              </c:strCache>
            </c:strRef>
          </c:cat>
          <c:val>
            <c:numRef>
              <c:f>Sheet1!$D$2:$D$11</c:f>
              <c:numCache>
                <c:formatCode>General</c:formatCode>
                <c:ptCount val="10"/>
                <c:pt idx="0">
                  <c:v>11.6</c:v>
                </c:pt>
                <c:pt idx="1">
                  <c:v>11.7</c:v>
                </c:pt>
                <c:pt idx="2">
                  <c:v>12.1</c:v>
                </c:pt>
                <c:pt idx="3">
                  <c:v>12.4</c:v>
                </c:pt>
                <c:pt idx="4">
                  <c:v>12.7</c:v>
                </c:pt>
                <c:pt idx="5">
                  <c:v>13.8</c:v>
                </c:pt>
                <c:pt idx="6">
                  <c:v>14.29</c:v>
                </c:pt>
                <c:pt idx="7">
                  <c:v>14.8</c:v>
                </c:pt>
                <c:pt idx="8">
                  <c:v>15.4</c:v>
                </c:pt>
                <c:pt idx="9">
                  <c:v>16</c:v>
                </c:pt>
              </c:numCache>
            </c:numRef>
          </c:val>
          <c:smooth val="0"/>
          <c:extLst>
            <c:ext xmlns:c16="http://schemas.microsoft.com/office/drawing/2014/chart" uri="{C3380CC4-5D6E-409C-BE32-E72D297353CC}">
              <c16:uniqueId val="{00000002-81E8-0F4A-9FD4-108DFCE55B6D}"/>
            </c:ext>
          </c:extLst>
        </c:ser>
        <c:dLbls>
          <c:showLegendKey val="0"/>
          <c:showVal val="0"/>
          <c:showCatName val="0"/>
          <c:showSerName val="0"/>
          <c:showPercent val="0"/>
          <c:showBubbleSize val="0"/>
        </c:dLbls>
        <c:smooth val="0"/>
        <c:axId val="-2088853272"/>
        <c:axId val="2129503096"/>
      </c:lineChart>
      <c:catAx>
        <c:axId val="-20888532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r>
                  <a:rPr lang="en-US" dirty="0"/>
                  <a:t>School</a:t>
                </a:r>
                <a:r>
                  <a:rPr lang="en-US" baseline="0" dirty="0"/>
                  <a:t> Years</a:t>
                </a:r>
                <a:endParaRPr lang="en-US" dirty="0"/>
              </a:p>
            </c:rich>
          </c:tx>
          <c:layout>
            <c:manualLayout>
              <c:xMode val="edge"/>
              <c:yMode val="edge"/>
              <c:x val="0.39755589410039299"/>
              <c:y val="0.9456250000000000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0" i="0" u="none" strike="noStrike" kern="1200" spc="0" baseline="0">
                <a:solidFill>
                  <a:schemeClr val="tx1"/>
                </a:solidFill>
                <a:latin typeface="Century Gothic" panose="020B0502020202020204" pitchFamily="34" charset="0"/>
                <a:ea typeface="+mn-ea"/>
                <a:cs typeface="+mn-cs"/>
              </a:defRPr>
            </a:pPr>
            <a:endParaRPr lang="en-US"/>
          </a:p>
        </c:txPr>
        <c:crossAx val="2129503096"/>
        <c:crosses val="autoZero"/>
        <c:auto val="1"/>
        <c:lblAlgn val="ctr"/>
        <c:lblOffset val="100"/>
        <c:noMultiLvlLbl val="0"/>
      </c:catAx>
      <c:valAx>
        <c:axId val="2129503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r>
                  <a:rPr lang="en-US" dirty="0"/>
                  <a:t>Percent</a:t>
                </a:r>
              </a:p>
            </c:rich>
          </c:tx>
          <c:layout>
            <c:manualLayout>
              <c:xMode val="edge"/>
              <c:yMode val="edge"/>
              <c:x val="1.5432100640626601E-3"/>
              <c:y val="0.3677792911885279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crossAx val="-20888532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latin typeface="Century Gothic" panose="020B0502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latin typeface="Century Gothic"/>
                <a:cs typeface="Century Gothic"/>
              </a:defRPr>
            </a:pPr>
            <a:r>
              <a:rPr lang="en-US" sz="1600" b="0" i="0" baseline="0" dirty="0">
                <a:effectLst/>
                <a:latin typeface="Century Gothic"/>
                <a:cs typeface="Century Gothic"/>
              </a:rPr>
              <a:t>% of Stamford Students w/ Free and Reduced Priced Lunch</a:t>
            </a:r>
            <a:endParaRPr lang="en-US" sz="2000" dirty="0">
              <a:effectLst/>
              <a:latin typeface="Century Gothic"/>
              <a:cs typeface="Century Gothic"/>
            </a:endParaRPr>
          </a:p>
        </c:rich>
      </c:tx>
      <c:layout>
        <c:manualLayout>
          <c:xMode val="edge"/>
          <c:yMode val="edge"/>
          <c:x val="0.16459441712902137"/>
          <c:y val="2.4004329722148336E-2"/>
        </c:manualLayout>
      </c:layout>
      <c:overlay val="0"/>
    </c:title>
    <c:autoTitleDeleted val="0"/>
    <c:plotArea>
      <c:layout/>
      <c:barChart>
        <c:barDir val="col"/>
        <c:grouping val="clustered"/>
        <c:varyColors val="0"/>
        <c:ser>
          <c:idx val="0"/>
          <c:order val="0"/>
          <c:tx>
            <c:strRef>
              <c:f>Sheet1!$B$1</c:f>
              <c:strCache>
                <c:ptCount val="1"/>
                <c:pt idx="0">
                  <c:v>Stamford</c:v>
                </c:pt>
              </c:strCache>
            </c:strRef>
          </c:tx>
          <c:spPr>
            <a:solidFill>
              <a:schemeClr val="accent1"/>
            </a:solidFill>
            <a:ln>
              <a:noFill/>
            </a:ln>
            <a:effectLst/>
          </c:spPr>
          <c:invertIfNegative val="0"/>
          <c:dLbls>
            <c:numFmt formatCode="0%" sourceLinked="0"/>
            <c:spPr>
              <a:noFill/>
              <a:ln>
                <a:noFill/>
              </a:ln>
              <a:effectLst/>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2010-11</c:v>
                </c:pt>
                <c:pt idx="1">
                  <c:v>2019-20</c:v>
                </c:pt>
              </c:strCache>
            </c:strRef>
          </c:cat>
          <c:val>
            <c:numRef>
              <c:f>Sheet1!$B$2:$B$3</c:f>
              <c:numCache>
                <c:formatCode>General</c:formatCode>
                <c:ptCount val="2"/>
                <c:pt idx="0">
                  <c:v>0.48</c:v>
                </c:pt>
                <c:pt idx="1">
                  <c:v>0.59</c:v>
                </c:pt>
              </c:numCache>
            </c:numRef>
          </c:val>
          <c:extLst>
            <c:ext xmlns:c16="http://schemas.microsoft.com/office/drawing/2014/chart" uri="{C3380CC4-5D6E-409C-BE32-E72D297353CC}">
              <c16:uniqueId val="{00000000-98B6-534E-940F-257B612667E0}"/>
            </c:ext>
          </c:extLst>
        </c:ser>
        <c:dLbls>
          <c:showLegendKey val="0"/>
          <c:showVal val="0"/>
          <c:showCatName val="0"/>
          <c:showSerName val="0"/>
          <c:showPercent val="0"/>
          <c:showBubbleSize val="0"/>
        </c:dLbls>
        <c:gapWidth val="150"/>
        <c:axId val="2127231224"/>
        <c:axId val="-2040545576"/>
      </c:barChart>
      <c:catAx>
        <c:axId val="2127231224"/>
        <c:scaling>
          <c:orientation val="minMax"/>
        </c:scaling>
        <c:delete val="0"/>
        <c:axPos val="b"/>
        <c:numFmt formatCode="General" sourceLinked="1"/>
        <c:majorTickMark val="none"/>
        <c:minorTickMark val="none"/>
        <c:tickLblPos val="nextTo"/>
        <c:spPr>
          <a:noFill/>
          <a:ln>
            <a:noFill/>
          </a:ln>
        </c:spPr>
        <c:txPr>
          <a:bodyPr/>
          <a:lstStyle/>
          <a:p>
            <a:pPr>
              <a:defRPr sz="1200">
                <a:latin typeface="Century Gothic"/>
                <a:cs typeface="Century Gothic"/>
              </a:defRPr>
            </a:pPr>
            <a:endParaRPr lang="en-US"/>
          </a:p>
        </c:txPr>
        <c:crossAx val="-2040545576"/>
        <c:crosses val="autoZero"/>
        <c:auto val="1"/>
        <c:lblAlgn val="ctr"/>
        <c:lblOffset val="100"/>
        <c:noMultiLvlLbl val="0"/>
      </c:catAx>
      <c:valAx>
        <c:axId val="-2040545576"/>
        <c:scaling>
          <c:orientation val="minMax"/>
          <c:max val="1"/>
        </c:scaling>
        <c:delete val="0"/>
        <c:axPos val="l"/>
        <c:majorGridlines>
          <c:spPr>
            <a:ln>
              <a:solidFill>
                <a:schemeClr val="bg1">
                  <a:lumMod val="85000"/>
                </a:schemeClr>
              </a:solidFill>
            </a:ln>
          </c:spPr>
        </c:majorGridlines>
        <c:numFmt formatCode="0%" sourceLinked="0"/>
        <c:majorTickMark val="none"/>
        <c:minorTickMark val="none"/>
        <c:tickLblPos val="nextTo"/>
        <c:spPr>
          <a:ln>
            <a:noFill/>
          </a:ln>
        </c:spPr>
        <c:txPr>
          <a:bodyPr/>
          <a:lstStyle/>
          <a:p>
            <a:pPr>
              <a:defRPr sz="1200">
                <a:latin typeface="Century Gothic"/>
                <a:cs typeface="Century Gothic"/>
              </a:defRPr>
            </a:pPr>
            <a:endParaRPr lang="en-US"/>
          </a:p>
        </c:txPr>
        <c:crossAx val="21272312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latin typeface="Century Gothic"/>
                <a:cs typeface="Century Gothic"/>
              </a:defRPr>
            </a:pPr>
            <a:r>
              <a:rPr lang="en-US" sz="1600" b="0" i="0" baseline="0" dirty="0">
                <a:effectLst/>
              </a:rPr>
              <a:t>Stamford Public Schools % of English Learner Students</a:t>
            </a:r>
            <a:endParaRPr lang="en-US" sz="1400" dirty="0">
              <a:effectLst/>
            </a:endParaRPr>
          </a:p>
        </c:rich>
      </c:tx>
      <c:overlay val="0"/>
    </c:title>
    <c:autoTitleDeleted val="0"/>
    <c:plotArea>
      <c:layout/>
      <c:barChart>
        <c:barDir val="col"/>
        <c:grouping val="clustered"/>
        <c:varyColors val="0"/>
        <c:ser>
          <c:idx val="0"/>
          <c:order val="0"/>
          <c:tx>
            <c:strRef>
              <c:f>Sheet1!$B$1</c:f>
              <c:strCache>
                <c:ptCount val="1"/>
                <c:pt idx="0">
                  <c:v>Stamford</c:v>
                </c:pt>
              </c:strCache>
            </c:strRef>
          </c:tx>
          <c:spPr>
            <a:solidFill>
              <a:schemeClr val="accent1"/>
            </a:solidFill>
            <a:ln>
              <a:noFill/>
            </a:ln>
            <a:effectLst/>
          </c:spPr>
          <c:invertIfNegative val="0"/>
          <c:dLbls>
            <c:numFmt formatCode="0%" sourceLinked="0"/>
            <c:spPr>
              <a:noFill/>
              <a:ln>
                <a:noFill/>
              </a:ln>
              <a:effectLst/>
            </c:spPr>
            <c:txPr>
              <a:bodyPr/>
              <a:lstStyle/>
              <a:p>
                <a:pPr>
                  <a:defRPr sz="1400">
                    <a:latin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2010-11</c:v>
                </c:pt>
                <c:pt idx="1">
                  <c:v>2019-20</c:v>
                </c:pt>
              </c:strCache>
            </c:strRef>
          </c:cat>
          <c:val>
            <c:numRef>
              <c:f>Sheet1!$B$2:$B$3</c:f>
              <c:numCache>
                <c:formatCode>General</c:formatCode>
                <c:ptCount val="2"/>
                <c:pt idx="0">
                  <c:v>0.14000000000000001</c:v>
                </c:pt>
                <c:pt idx="1">
                  <c:v>0.14000000000000001</c:v>
                </c:pt>
              </c:numCache>
            </c:numRef>
          </c:val>
          <c:extLst>
            <c:ext xmlns:c16="http://schemas.microsoft.com/office/drawing/2014/chart" uri="{C3380CC4-5D6E-409C-BE32-E72D297353CC}">
              <c16:uniqueId val="{00000000-82CB-034E-BEFD-6A925CA0C5AA}"/>
            </c:ext>
          </c:extLst>
        </c:ser>
        <c:dLbls>
          <c:showLegendKey val="0"/>
          <c:showVal val="0"/>
          <c:showCatName val="0"/>
          <c:showSerName val="0"/>
          <c:showPercent val="0"/>
          <c:showBubbleSize val="0"/>
        </c:dLbls>
        <c:gapWidth val="150"/>
        <c:axId val="1642600896"/>
        <c:axId val="1642601424"/>
      </c:barChart>
      <c:catAx>
        <c:axId val="1642600896"/>
        <c:scaling>
          <c:orientation val="minMax"/>
        </c:scaling>
        <c:delete val="0"/>
        <c:axPos val="b"/>
        <c:numFmt formatCode="General" sourceLinked="0"/>
        <c:majorTickMark val="none"/>
        <c:minorTickMark val="none"/>
        <c:tickLblPos val="nextTo"/>
        <c:spPr>
          <a:ln>
            <a:noFill/>
          </a:ln>
        </c:spPr>
        <c:txPr>
          <a:bodyPr/>
          <a:lstStyle/>
          <a:p>
            <a:pPr>
              <a:defRPr sz="1200">
                <a:latin typeface="Century Gothic"/>
                <a:cs typeface="Century Gothic"/>
              </a:defRPr>
            </a:pPr>
            <a:endParaRPr lang="en-US"/>
          </a:p>
        </c:txPr>
        <c:crossAx val="1642601424"/>
        <c:crosses val="autoZero"/>
        <c:auto val="1"/>
        <c:lblAlgn val="ctr"/>
        <c:lblOffset val="100"/>
        <c:noMultiLvlLbl val="0"/>
      </c:catAx>
      <c:valAx>
        <c:axId val="1642601424"/>
        <c:scaling>
          <c:orientation val="minMax"/>
          <c:max val="0.5"/>
        </c:scaling>
        <c:delete val="0"/>
        <c:axPos val="l"/>
        <c:majorGridlines>
          <c:spPr>
            <a:ln>
              <a:solidFill>
                <a:schemeClr val="bg1">
                  <a:lumMod val="85000"/>
                </a:schemeClr>
              </a:solidFill>
            </a:ln>
          </c:spPr>
        </c:majorGridlines>
        <c:numFmt formatCode="0%" sourceLinked="0"/>
        <c:majorTickMark val="none"/>
        <c:minorTickMark val="none"/>
        <c:tickLblPos val="nextTo"/>
        <c:spPr>
          <a:ln>
            <a:noFill/>
          </a:ln>
        </c:spPr>
        <c:txPr>
          <a:bodyPr/>
          <a:lstStyle/>
          <a:p>
            <a:pPr>
              <a:defRPr sz="1200">
                <a:latin typeface="Century Gothic"/>
                <a:cs typeface="Century Gothic"/>
              </a:defRPr>
            </a:pPr>
            <a:endParaRPr lang="en-US"/>
          </a:p>
        </c:txPr>
        <c:crossAx val="16426008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Century Gothic"/>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4820E5-3EB0-BF4F-BAC4-975DD8E9F840}" type="datetimeFigureOut">
              <a:rPr lang="en-US" smtClean="0">
                <a:latin typeface="Century Gothic"/>
              </a:rPr>
              <a:t>7/24/20</a:t>
            </a:fld>
            <a:endParaRPr lang="en-US" dirty="0">
              <a:latin typeface="Century Gothic"/>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Century Gothic"/>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1D6278-AF29-334A-BB21-C49F5C64172A}" type="slidenum">
              <a:rPr lang="en-US" smtClean="0">
                <a:latin typeface="Century Gothic"/>
              </a:rPr>
              <a:t>‹#›</a:t>
            </a:fld>
            <a:endParaRPr lang="en-US" dirty="0">
              <a:latin typeface="Century Gothic"/>
            </a:endParaRPr>
          </a:p>
        </p:txBody>
      </p:sp>
    </p:spTree>
    <p:extLst>
      <p:ext uri="{BB962C8B-B14F-4D97-AF65-F5344CB8AC3E}">
        <p14:creationId xmlns:p14="http://schemas.microsoft.com/office/powerpoint/2010/main" val="19424773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a:defRPr>
            </a:lvl1pPr>
          </a:lstStyle>
          <a:p>
            <a:fld id="{92025084-971B-844B-91B4-BD5D23CA017A}" type="datetimeFigureOut">
              <a:rPr lang="en-US" smtClean="0"/>
              <a:pPr/>
              <a:t>7/24/20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a:defRPr>
            </a:lvl1pPr>
          </a:lstStyle>
          <a:p>
            <a:fld id="{06F44580-2976-D045-9EB4-8A521DC7C744}" type="slidenum">
              <a:rPr lang="en-US" smtClean="0"/>
              <a:pPr/>
              <a:t>‹#›</a:t>
            </a:fld>
            <a:endParaRPr lang="en-US" dirty="0"/>
          </a:p>
        </p:txBody>
      </p:sp>
    </p:spTree>
    <p:extLst>
      <p:ext uri="{BB962C8B-B14F-4D97-AF65-F5344CB8AC3E}">
        <p14:creationId xmlns:p14="http://schemas.microsoft.com/office/powerpoint/2010/main" val="18950881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entury Gothic"/>
        <a:ea typeface="+mn-ea"/>
        <a:cs typeface="+mn-cs"/>
      </a:defRPr>
    </a:lvl1pPr>
    <a:lvl2pPr marL="457200" algn="l" defTabSz="457200" rtl="0" eaLnBrk="1" latinLnBrk="0" hangingPunct="1">
      <a:defRPr sz="1200" kern="1200">
        <a:solidFill>
          <a:schemeClr val="tx1"/>
        </a:solidFill>
        <a:latin typeface="Century Gothic"/>
        <a:ea typeface="+mn-ea"/>
        <a:cs typeface="+mn-cs"/>
      </a:defRPr>
    </a:lvl2pPr>
    <a:lvl3pPr marL="914400" algn="l" defTabSz="457200" rtl="0" eaLnBrk="1" latinLnBrk="0" hangingPunct="1">
      <a:defRPr sz="1200" kern="1200">
        <a:solidFill>
          <a:schemeClr val="tx1"/>
        </a:solidFill>
        <a:latin typeface="Century Gothic"/>
        <a:ea typeface="+mn-ea"/>
        <a:cs typeface="+mn-cs"/>
      </a:defRPr>
    </a:lvl3pPr>
    <a:lvl4pPr marL="1371600" algn="l" defTabSz="457200" rtl="0" eaLnBrk="1" latinLnBrk="0" hangingPunct="1">
      <a:defRPr sz="1200" kern="1200">
        <a:solidFill>
          <a:schemeClr val="tx1"/>
        </a:solidFill>
        <a:latin typeface="Century Gothic"/>
        <a:ea typeface="+mn-ea"/>
        <a:cs typeface="+mn-cs"/>
      </a:defRPr>
    </a:lvl4pPr>
    <a:lvl5pPr marL="1828800" algn="l" defTabSz="457200" rtl="0" eaLnBrk="1" latinLnBrk="0" hangingPunct="1">
      <a:defRPr sz="1200" kern="1200">
        <a:solidFill>
          <a:schemeClr val="tx1"/>
        </a:solidFill>
        <a:latin typeface="Century Gothic"/>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martreading.org/about-smart/equit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973851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https://smartreading.org/about-smart/equity/</a:t>
            </a:r>
            <a:endParaRPr lang="en-US" b="0"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51167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132416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3491726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6.5%</a:t>
            </a:r>
            <a:r>
              <a:rPr lang="en-US" baseline="0" dirty="0"/>
              <a:t> decline in total public school enrollment since 2011; decline of 36,670 students</a:t>
            </a:r>
            <a:endParaRPr lang="en-US" dirty="0"/>
          </a:p>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826496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2010-11: </a:t>
            </a:r>
            <a:r>
              <a:rPr lang="en-US" b="0" baseline="0" dirty="0"/>
              <a:t>15,281</a:t>
            </a:r>
          </a:p>
          <a:p>
            <a:r>
              <a:rPr lang="en-US" b="1" baseline="0" dirty="0"/>
              <a:t>2019-20: </a:t>
            </a:r>
            <a:r>
              <a:rPr lang="en-US" b="0" baseline="0" dirty="0"/>
              <a:t>16,600</a:t>
            </a:r>
            <a:endParaRPr lang="en-US" baseline="0" dirty="0"/>
          </a:p>
          <a:p>
            <a:r>
              <a:rPr lang="en-US" b="1" baseline="0" dirty="0"/>
              <a:t>Absolute Change: </a:t>
            </a:r>
            <a:r>
              <a:rPr lang="en-US" b="0" baseline="0" dirty="0"/>
              <a:t>1,319</a:t>
            </a:r>
            <a:endParaRPr lang="en-US" baseline="0" dirty="0"/>
          </a:p>
          <a:p>
            <a:r>
              <a:rPr lang="en-US" b="1" baseline="0" dirty="0"/>
              <a:t>% Change: </a:t>
            </a:r>
            <a:r>
              <a:rPr lang="en-US" b="0" baseline="0" dirty="0"/>
              <a:t>8.6</a:t>
            </a:r>
            <a:r>
              <a:rPr lang="en-US" baseline="0" dirty="0"/>
              <a:t>% increase</a:t>
            </a:r>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155240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224096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363252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56644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463904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2940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389096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44580-2976-D045-9EB4-8A521DC7C744}" type="slidenum">
              <a:rPr lang="en-US" smtClean="0"/>
              <a:pPr/>
              <a:t>42</a:t>
            </a:fld>
            <a:endParaRPr lang="en-US" dirty="0"/>
          </a:p>
        </p:txBody>
      </p:sp>
    </p:spTree>
    <p:extLst>
      <p:ext uri="{BB962C8B-B14F-4D97-AF65-F5344CB8AC3E}">
        <p14:creationId xmlns:p14="http://schemas.microsoft.com/office/powerpoint/2010/main" val="2076064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3198436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813845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464678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994821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854811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52</a:t>
            </a:fld>
            <a:endParaRPr lang="en-US" dirty="0">
              <a:solidFill>
                <a:prstClr val="black"/>
              </a:solidFill>
              <a:latin typeface="Calibri"/>
            </a:endParaRPr>
          </a:p>
        </p:txBody>
      </p:sp>
    </p:spTree>
    <p:extLst>
      <p:ext uri="{BB962C8B-B14F-4D97-AF65-F5344CB8AC3E}">
        <p14:creationId xmlns:p14="http://schemas.microsoft.com/office/powerpoint/2010/main" val="1291222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53</a:t>
            </a:fld>
            <a:endParaRPr lang="en-US" dirty="0">
              <a:solidFill>
                <a:prstClr val="black"/>
              </a:solidFill>
              <a:latin typeface="Calibri"/>
            </a:endParaRPr>
          </a:p>
        </p:txBody>
      </p:sp>
    </p:spTree>
    <p:extLst>
      <p:ext uri="{BB962C8B-B14F-4D97-AF65-F5344CB8AC3E}">
        <p14:creationId xmlns:p14="http://schemas.microsoft.com/office/powerpoint/2010/main" val="1768237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54</a:t>
            </a:fld>
            <a:endParaRPr lang="en-US" dirty="0">
              <a:solidFill>
                <a:prstClr val="black"/>
              </a:solidFill>
              <a:latin typeface="Calibri"/>
            </a:endParaRPr>
          </a:p>
        </p:txBody>
      </p:sp>
    </p:spTree>
    <p:extLst>
      <p:ext uri="{BB962C8B-B14F-4D97-AF65-F5344CB8AC3E}">
        <p14:creationId xmlns:p14="http://schemas.microsoft.com/office/powerpoint/2010/main" val="1977449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84157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666323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879395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52595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573840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58%--Local</a:t>
            </a:r>
          </a:p>
          <a:p>
            <a:r>
              <a:rPr lang="en-US" dirty="0"/>
              <a:t>37.8%--State</a:t>
            </a:r>
          </a:p>
          <a:p>
            <a:r>
              <a:rPr lang="en-US" dirty="0"/>
              <a:t>4.2%--Federal</a:t>
            </a:r>
          </a:p>
        </p:txBody>
      </p:sp>
      <p:sp>
        <p:nvSpPr>
          <p:cNvPr id="4" name="Slide Number Placeholder 3"/>
          <p:cNvSpPr>
            <a:spLocks noGrp="1"/>
          </p:cNvSpPr>
          <p:nvPr>
            <p:ph type="sldNum" sz="quarter" idx="5"/>
          </p:nvPr>
        </p:nvSpPr>
        <p:spPr/>
        <p:txBody>
          <a:bodyPr/>
          <a:lstStyle/>
          <a:p>
            <a:fld id="{06F44580-2976-D045-9EB4-8A521DC7C744}" type="slidenum">
              <a:rPr lang="en-US" smtClean="0"/>
              <a:pPr/>
              <a:t>60</a:t>
            </a:fld>
            <a:endParaRPr lang="en-US" dirty="0"/>
          </a:p>
        </p:txBody>
      </p:sp>
    </p:spTree>
    <p:extLst>
      <p:ext uri="{BB962C8B-B14F-4D97-AF65-F5344CB8AC3E}">
        <p14:creationId xmlns:p14="http://schemas.microsoft.com/office/powerpoint/2010/main" val="798236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633159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44580-2976-D045-9EB4-8A521DC7C744}" type="slidenum">
              <a:rPr lang="en-US" smtClean="0"/>
              <a:pPr/>
              <a:t>62</a:t>
            </a:fld>
            <a:endParaRPr lang="en-US" dirty="0"/>
          </a:p>
        </p:txBody>
      </p:sp>
    </p:spTree>
    <p:extLst>
      <p:ext uri="{BB962C8B-B14F-4D97-AF65-F5344CB8AC3E}">
        <p14:creationId xmlns:p14="http://schemas.microsoft.com/office/powerpoint/2010/main" val="1794385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44580-2976-D045-9EB4-8A521DC7C744}" type="slidenum">
              <a:rPr lang="en-US" smtClean="0"/>
              <a:pPr/>
              <a:t>63</a:t>
            </a:fld>
            <a:endParaRPr lang="en-US" dirty="0"/>
          </a:p>
        </p:txBody>
      </p:sp>
    </p:spTree>
    <p:extLst>
      <p:ext uri="{BB962C8B-B14F-4D97-AF65-F5344CB8AC3E}">
        <p14:creationId xmlns:p14="http://schemas.microsoft.com/office/powerpoint/2010/main" val="1766062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t>65</a:t>
            </a:fld>
            <a:endParaRPr lang="en-US"/>
          </a:p>
        </p:txBody>
      </p:sp>
    </p:spTree>
    <p:extLst>
      <p:ext uri="{BB962C8B-B14F-4D97-AF65-F5344CB8AC3E}">
        <p14:creationId xmlns:p14="http://schemas.microsoft.com/office/powerpoint/2010/main" val="2459410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44580-2976-D045-9EB4-8A521DC7C744}" type="slidenum">
              <a:rPr lang="en-US" smtClean="0"/>
              <a:pPr/>
              <a:t>68</a:t>
            </a:fld>
            <a:endParaRPr lang="en-US" dirty="0"/>
          </a:p>
        </p:txBody>
      </p:sp>
    </p:spTree>
    <p:extLst>
      <p:ext uri="{BB962C8B-B14F-4D97-AF65-F5344CB8AC3E}">
        <p14:creationId xmlns:p14="http://schemas.microsoft.com/office/powerpoint/2010/main" val="761558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09E7D-3B1D-4BCD-BA13-A299A09F6923}" type="slidenum">
              <a:rPr lang="en-US" smtClean="0"/>
              <a:pPr/>
              <a:t>69</a:t>
            </a:fld>
            <a:endParaRPr lang="en-US" dirty="0"/>
          </a:p>
        </p:txBody>
      </p:sp>
    </p:spTree>
    <p:extLst>
      <p:ext uri="{BB962C8B-B14F-4D97-AF65-F5344CB8AC3E}">
        <p14:creationId xmlns:p14="http://schemas.microsoft.com/office/powerpoint/2010/main" val="234958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ECS/Alliance District: $2.014</a:t>
            </a:r>
            <a:r>
              <a:rPr lang="en-US" b="0" baseline="0" dirty="0"/>
              <a:t> B</a:t>
            </a:r>
          </a:p>
          <a:p>
            <a:r>
              <a:rPr lang="en-US" b="0" baseline="0" dirty="0"/>
              <a:t>School Building Projects: $261 MM</a:t>
            </a:r>
          </a:p>
          <a:p>
            <a:r>
              <a:rPr lang="en-US" b="0" baseline="0" dirty="0"/>
              <a:t>Magnet School: $327 MM</a:t>
            </a:r>
            <a:endParaRPr lang="en-US" b="0" dirty="0"/>
          </a:p>
          <a:p>
            <a:r>
              <a:rPr lang="en-US" b="0" dirty="0"/>
              <a:t>Excess</a:t>
            </a:r>
            <a:r>
              <a:rPr lang="en-US" b="0" baseline="0" dirty="0"/>
              <a:t> Cost: $141 MM</a:t>
            </a:r>
          </a:p>
          <a:p>
            <a:r>
              <a:rPr lang="en-US" b="0" baseline="0" dirty="0"/>
              <a:t>School Readiness: $90.8 MM</a:t>
            </a:r>
          </a:p>
          <a:p>
            <a:r>
              <a:rPr lang="en-US" b="0" baseline="0" dirty="0"/>
              <a:t>Charter Schools: $121 MM</a:t>
            </a:r>
            <a:endParaRPr lang="en-US" b="0" dirty="0"/>
          </a:p>
          <a:p>
            <a:r>
              <a:rPr lang="en-US" b="0" dirty="0"/>
              <a:t>Priority Schools: $30.8 MM</a:t>
            </a:r>
          </a:p>
          <a:p>
            <a:r>
              <a:rPr lang="en-US" b="0" dirty="0"/>
              <a:t>Other</a:t>
            </a:r>
            <a:r>
              <a:rPr lang="en-US" b="0" baseline="0" dirty="0"/>
              <a:t> Grants: $141 MM</a:t>
            </a:r>
            <a:endParaRPr lang="en-US" b="0" dirty="0"/>
          </a:p>
        </p:txBody>
      </p:sp>
      <p:sp>
        <p:nvSpPr>
          <p:cNvPr id="4" name="Slide Number Placeholder 3"/>
          <p:cNvSpPr>
            <a:spLocks noGrp="1"/>
          </p:cNvSpPr>
          <p:nvPr>
            <p:ph type="sldNum" sz="quarter" idx="10"/>
          </p:nvPr>
        </p:nvSpPr>
        <p:spPr/>
        <p:txBody>
          <a:bodyPr/>
          <a:lstStyle/>
          <a:p>
            <a:fld id="{06F44580-2976-D045-9EB4-8A521DC7C744}" type="slidenum">
              <a:rPr lang="en-US" smtClean="0"/>
              <a:pPr/>
              <a:t>10</a:t>
            </a:fld>
            <a:endParaRPr lang="en-US" dirty="0"/>
          </a:p>
        </p:txBody>
      </p:sp>
    </p:spTree>
    <p:extLst>
      <p:ext uri="{BB962C8B-B14F-4D97-AF65-F5344CB8AC3E}">
        <p14:creationId xmlns:p14="http://schemas.microsoft.com/office/powerpoint/2010/main" val="3964007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09E7D-3B1D-4BCD-BA13-A299A09F6923}" type="slidenum">
              <a:rPr lang="en-US" smtClean="0"/>
              <a:pPr/>
              <a:t>70</a:t>
            </a:fld>
            <a:endParaRPr lang="en-US" dirty="0"/>
          </a:p>
        </p:txBody>
      </p:sp>
    </p:spTree>
    <p:extLst>
      <p:ext uri="{BB962C8B-B14F-4D97-AF65-F5344CB8AC3E}">
        <p14:creationId xmlns:p14="http://schemas.microsoft.com/office/powerpoint/2010/main" val="1948183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44580-2976-D045-9EB4-8A521DC7C744}" type="slidenum">
              <a:rPr lang="en-US" smtClean="0"/>
              <a:pPr/>
              <a:t>71</a:t>
            </a:fld>
            <a:endParaRPr lang="en-US" dirty="0"/>
          </a:p>
        </p:txBody>
      </p:sp>
    </p:spTree>
    <p:extLst>
      <p:ext uri="{BB962C8B-B14F-4D97-AF65-F5344CB8AC3E}">
        <p14:creationId xmlns:p14="http://schemas.microsoft.com/office/powerpoint/2010/main" val="9702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09E7D-3B1D-4BCD-BA13-A299A09F6923}" type="slidenum">
              <a:rPr lang="en-US" smtClean="0"/>
              <a:pPr/>
              <a:t>72</a:t>
            </a:fld>
            <a:endParaRPr lang="en-US" dirty="0"/>
          </a:p>
        </p:txBody>
      </p:sp>
    </p:spTree>
    <p:extLst>
      <p:ext uri="{BB962C8B-B14F-4D97-AF65-F5344CB8AC3E}">
        <p14:creationId xmlns:p14="http://schemas.microsoft.com/office/powerpoint/2010/main" val="2349588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pPr/>
              <a:t>73</a:t>
            </a:fld>
            <a:endParaRPr lang="en-US" dirty="0"/>
          </a:p>
        </p:txBody>
      </p:sp>
    </p:spTree>
    <p:extLst>
      <p:ext uri="{BB962C8B-B14F-4D97-AF65-F5344CB8AC3E}">
        <p14:creationId xmlns:p14="http://schemas.microsoft.com/office/powerpoint/2010/main" val="1982438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44580-2976-D045-9EB4-8A521DC7C744}" type="slidenum">
              <a:rPr lang="en-US" smtClean="0"/>
              <a:pPr/>
              <a:t>78</a:t>
            </a:fld>
            <a:endParaRPr lang="en-US" dirty="0"/>
          </a:p>
        </p:txBody>
      </p:sp>
    </p:spTree>
    <p:extLst>
      <p:ext uri="{BB962C8B-B14F-4D97-AF65-F5344CB8AC3E}">
        <p14:creationId xmlns:p14="http://schemas.microsoft.com/office/powerpoint/2010/main" val="201192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44580-2976-D045-9EB4-8A521DC7C744}" type="slidenum">
              <a:rPr lang="en-US" smtClean="0"/>
              <a:pPr/>
              <a:t>79</a:t>
            </a:fld>
            <a:endParaRPr lang="en-US" dirty="0"/>
          </a:p>
        </p:txBody>
      </p:sp>
    </p:spTree>
    <p:extLst>
      <p:ext uri="{BB962C8B-B14F-4D97-AF65-F5344CB8AC3E}">
        <p14:creationId xmlns:p14="http://schemas.microsoft.com/office/powerpoint/2010/main" val="54354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Equitable</a:t>
            </a:r>
            <a:r>
              <a:rPr lang="en-US" baseline="0" dirty="0"/>
              <a:t> funding is an important factor in an equitable education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44580-2976-D045-9EB4-8A521DC7C744}"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283168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3876319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86</a:t>
            </a:fld>
            <a:endParaRPr lang="en-US">
              <a:solidFill>
                <a:prstClr val="black"/>
              </a:solidFill>
              <a:latin typeface="Calibri"/>
            </a:endParaRPr>
          </a:p>
        </p:txBody>
      </p:sp>
    </p:spTree>
    <p:extLst>
      <p:ext uri="{BB962C8B-B14F-4D97-AF65-F5344CB8AC3E}">
        <p14:creationId xmlns:p14="http://schemas.microsoft.com/office/powerpoint/2010/main" val="3926298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87</a:t>
            </a:fld>
            <a:endParaRPr lang="en-US">
              <a:solidFill>
                <a:prstClr val="black"/>
              </a:solidFill>
              <a:latin typeface="Calibri"/>
            </a:endParaRPr>
          </a:p>
        </p:txBody>
      </p:sp>
    </p:spTree>
    <p:extLst>
      <p:ext uri="{BB962C8B-B14F-4D97-AF65-F5344CB8AC3E}">
        <p14:creationId xmlns:p14="http://schemas.microsoft.com/office/powerpoint/2010/main" val="98682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58%--Local</a:t>
            </a:r>
          </a:p>
          <a:p>
            <a:r>
              <a:rPr lang="en-US" dirty="0"/>
              <a:t>37.8%--State</a:t>
            </a:r>
          </a:p>
          <a:p>
            <a:r>
              <a:rPr lang="en-US"/>
              <a:t>4.2%--</a:t>
            </a:r>
            <a:r>
              <a:rPr lang="en-US" dirty="0"/>
              <a:t>Federal</a:t>
            </a:r>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4360831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88</a:t>
            </a:fld>
            <a:endParaRPr lang="en-US">
              <a:solidFill>
                <a:prstClr val="black"/>
              </a:solidFill>
              <a:latin typeface="Calibri"/>
            </a:endParaRPr>
          </a:p>
        </p:txBody>
      </p:sp>
    </p:spTree>
    <p:extLst>
      <p:ext uri="{BB962C8B-B14F-4D97-AF65-F5344CB8AC3E}">
        <p14:creationId xmlns:p14="http://schemas.microsoft.com/office/powerpoint/2010/main" val="2760444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44580-2976-D045-9EB4-8A521DC7C744}" type="slidenum">
              <a:rPr lang="en-US" smtClean="0"/>
              <a:pPr/>
              <a:t>89</a:t>
            </a:fld>
            <a:endParaRPr lang="en-US" dirty="0"/>
          </a:p>
        </p:txBody>
      </p:sp>
    </p:spTree>
    <p:extLst>
      <p:ext uri="{BB962C8B-B14F-4D97-AF65-F5344CB8AC3E}">
        <p14:creationId xmlns:p14="http://schemas.microsoft.com/office/powerpoint/2010/main" val="3512964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1324164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76579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44580-2976-D045-9EB4-8A521DC7C744}" type="slidenum">
              <a:rPr lang="en-US" smtClean="0"/>
              <a:pPr/>
              <a:t>14</a:t>
            </a:fld>
            <a:endParaRPr lang="en-US" dirty="0"/>
          </a:p>
        </p:txBody>
      </p:sp>
    </p:spTree>
    <p:extLst>
      <p:ext uri="{BB962C8B-B14F-4D97-AF65-F5344CB8AC3E}">
        <p14:creationId xmlns:p14="http://schemas.microsoft.com/office/powerpoint/2010/main" val="244577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9579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86342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899B-5F9C-D643-805B-C9270507E435}"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51167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A74442-716F-EF42-986C-610707E4E501}"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961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EB1A1-B254-CA4B-ABA4-373E39AD4AB5}"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524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8C58D-8A46-A446-9738-4BCDED9568F4}"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882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A74442-716F-EF42-986C-610707E4E501}"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961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C0098-092F-8B4F-9AA1-E4D3121F9035}"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370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805B2-B75A-1440-875D-886EB95B48E8}"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957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F6DD3-83F3-4E40-9404-7E3CD1521F8D}"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92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48EE3-1FED-AA43-B771-8A6D415B5A9C}" type="datetime1">
              <a:rPr lang="en-US" smtClean="0">
                <a:solidFill>
                  <a:prstClr val="black">
                    <a:tint val="75000"/>
                  </a:prstClr>
                </a:solidFill>
              </a:rPr>
              <a:pPr/>
              <a:t>7/24/20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993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91998-9038-544E-B2A6-22D917AFAD6E}" type="datetime1">
              <a:rPr lang="en-US" smtClean="0">
                <a:solidFill>
                  <a:prstClr val="black">
                    <a:tint val="75000"/>
                  </a:prstClr>
                </a:solidFill>
              </a:rPr>
              <a:pPr/>
              <a:t>7/24/20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16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6AE4C-0C09-874C-B0C2-FA60C87B3E2D}" type="datetime1">
              <a:rPr lang="en-US" smtClean="0">
                <a:solidFill>
                  <a:prstClr val="black">
                    <a:tint val="75000"/>
                  </a:prstClr>
                </a:solidFill>
              </a:rPr>
              <a:pPr/>
              <a:t>7/24/20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511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750759-FFF0-8B46-B451-4DCE70D13904}"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8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C0098-092F-8B4F-9AA1-E4D3121F9035}"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370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7AE84E-980A-954F-801C-8518D21ED028}"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744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EB1A1-B254-CA4B-ABA4-373E39AD4AB5}"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524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8C58D-8A46-A446-9738-4BCDED9568F4}"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882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A74442-716F-EF42-986C-610707E4E501}"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961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C0098-092F-8B4F-9AA1-E4D3121F9035}"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370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805B2-B75A-1440-875D-886EB95B48E8}"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95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F6DD3-83F3-4E40-9404-7E3CD1521F8D}"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92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48EE3-1FED-AA43-B771-8A6D415B5A9C}" type="datetime1">
              <a:rPr lang="en-US" smtClean="0">
                <a:solidFill>
                  <a:prstClr val="black">
                    <a:tint val="75000"/>
                  </a:prstClr>
                </a:solidFill>
              </a:rPr>
              <a:pPr/>
              <a:t>7/24/20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993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91998-9038-544E-B2A6-22D917AFAD6E}" type="datetime1">
              <a:rPr lang="en-US" smtClean="0">
                <a:solidFill>
                  <a:prstClr val="black">
                    <a:tint val="75000"/>
                  </a:prstClr>
                </a:solidFill>
              </a:rPr>
              <a:pPr/>
              <a:t>7/24/20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165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6AE4C-0C09-874C-B0C2-FA60C87B3E2D}" type="datetime1">
              <a:rPr lang="en-US" smtClean="0">
                <a:solidFill>
                  <a:prstClr val="black">
                    <a:tint val="75000"/>
                  </a:prstClr>
                </a:solidFill>
              </a:rPr>
              <a:pPr/>
              <a:t>7/24/20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51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805B2-B75A-1440-875D-886EB95B48E8}"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957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750759-FFF0-8B46-B451-4DCE70D13904}"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82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7AE84E-980A-954F-801C-8518D21ED028}"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744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EB1A1-B254-CA4B-ABA4-373E39AD4AB5}"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524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8C58D-8A46-A446-9738-4BCDED9568F4}"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882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A74442-716F-EF42-986C-610707E4E501}"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961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C0098-092F-8B4F-9AA1-E4D3121F9035}"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370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805B2-B75A-1440-875D-886EB95B48E8}"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95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F6DD3-83F3-4E40-9404-7E3CD1521F8D}"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92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48EE3-1FED-AA43-B771-8A6D415B5A9C}" type="datetime1">
              <a:rPr lang="en-US" smtClean="0">
                <a:solidFill>
                  <a:prstClr val="black">
                    <a:tint val="75000"/>
                  </a:prstClr>
                </a:solidFill>
              </a:rPr>
              <a:pPr/>
              <a:t>7/24/20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993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91998-9038-544E-B2A6-22D917AFAD6E}" type="datetime1">
              <a:rPr lang="en-US" smtClean="0">
                <a:solidFill>
                  <a:prstClr val="black">
                    <a:tint val="75000"/>
                  </a:prstClr>
                </a:solidFill>
              </a:rPr>
              <a:pPr/>
              <a:t>7/24/20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16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F6DD3-83F3-4E40-9404-7E3CD1521F8D}"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92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6AE4C-0C09-874C-B0C2-FA60C87B3E2D}" type="datetime1">
              <a:rPr lang="en-US" smtClean="0">
                <a:solidFill>
                  <a:prstClr val="black">
                    <a:tint val="75000"/>
                  </a:prstClr>
                </a:solidFill>
              </a:rPr>
              <a:pPr/>
              <a:t>7/24/20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511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750759-FFF0-8B46-B451-4DCE70D13904}"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82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7AE84E-980A-954F-801C-8518D21ED028}"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744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6EB1A1-B254-CA4B-ABA4-373E39AD4AB5}"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5243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8C58D-8A46-A446-9738-4BCDED9568F4}" type="datetime1">
              <a:rPr lang="en-US" smtClean="0">
                <a:solidFill>
                  <a:prstClr val="black">
                    <a:tint val="75000"/>
                  </a:prstClr>
                </a:solidFill>
              </a:rPr>
              <a:pPr/>
              <a:t>7/24/20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882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entury Gothic"/>
              </a:defRPr>
            </a:lvl1pPr>
          </a:lstStyle>
          <a:p>
            <a:fld id="{D7E4C6C7-8D7A-C94E-8FE9-232D55D49B30}"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5797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entury Gothic"/>
              </a:defRPr>
            </a:lvl1pPr>
          </a:lstStyle>
          <a:p>
            <a:fld id="{3A52DC87-7B30-F641-B4F6-9F07F41F582C}"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3148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entury Gothic"/>
              </a:defRPr>
            </a:lvl1pPr>
          </a:lstStyle>
          <a:p>
            <a:fld id="{54285C23-CD6C-354C-91BC-6F0848830B3F}"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7366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entury Gothic"/>
              </a:defRPr>
            </a:lvl1pPr>
          </a:lstStyle>
          <a:p>
            <a:fld id="{8EC75204-BFAF-3144-8C9F-02D9B842DAA6}" type="datetime1">
              <a:rPr lang="en-US" smtClean="0">
                <a:solidFill>
                  <a:prstClr val="black">
                    <a:tint val="75000"/>
                  </a:prstClr>
                </a:solidFill>
              </a:rPr>
              <a:pPr/>
              <a:t>7/24/20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4648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entury Gothic"/>
              </a:defRPr>
            </a:lvl1pPr>
          </a:lstStyle>
          <a:p>
            <a:fld id="{AD508184-3FDE-5346-8A6B-8E296DB8BCDC}" type="datetime1">
              <a:rPr lang="en-US" smtClean="0">
                <a:solidFill>
                  <a:prstClr val="black">
                    <a:tint val="75000"/>
                  </a:prstClr>
                </a:solidFill>
              </a:rPr>
              <a:pPr/>
              <a:t>7/24/20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1025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48EE3-1FED-AA43-B771-8A6D415B5A9C}" type="datetime1">
              <a:rPr lang="en-US" smtClean="0">
                <a:solidFill>
                  <a:prstClr val="black">
                    <a:tint val="75000"/>
                  </a:prstClr>
                </a:solidFill>
              </a:rPr>
              <a:pPr/>
              <a:t>7/24/20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993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entury Gothic"/>
              </a:defRPr>
            </a:lvl1pPr>
          </a:lstStyle>
          <a:p>
            <a:fld id="{88632E6F-ECD6-FF41-825F-98D5D75650D4}" type="datetime1">
              <a:rPr lang="en-US" smtClean="0">
                <a:solidFill>
                  <a:prstClr val="black">
                    <a:tint val="75000"/>
                  </a:prstClr>
                </a:solidFill>
              </a:rPr>
              <a:pPr/>
              <a:t>7/24/20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6936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entury Gothic"/>
              </a:defRPr>
            </a:lvl1pPr>
          </a:lstStyle>
          <a:p>
            <a:fld id="{DB257749-0A9A-5345-A72F-032BF2F70423}" type="datetime1">
              <a:rPr lang="en-US" smtClean="0">
                <a:solidFill>
                  <a:prstClr val="black">
                    <a:tint val="75000"/>
                  </a:prstClr>
                </a:solidFill>
              </a:rPr>
              <a:pPr/>
              <a:t>7/24/20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091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entury Gothic"/>
              </a:defRPr>
            </a:lvl1pPr>
          </a:lstStyle>
          <a:p>
            <a:fld id="{B87272AE-B9D2-184A-9B2D-3107669E6B37}" type="datetime1">
              <a:rPr lang="en-US" smtClean="0">
                <a:solidFill>
                  <a:prstClr val="black">
                    <a:tint val="75000"/>
                  </a:prstClr>
                </a:solidFill>
              </a:rPr>
              <a:pPr/>
              <a:t>7/24/20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8554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entury Gothic"/>
              </a:defRPr>
            </a:lvl1pPr>
          </a:lstStyle>
          <a:p>
            <a:fld id="{78985842-48D7-B843-B011-C21FB9552DCA}" type="datetime1">
              <a:rPr lang="en-US" smtClean="0">
                <a:solidFill>
                  <a:prstClr val="black">
                    <a:tint val="75000"/>
                  </a:prstClr>
                </a:solidFill>
              </a:rPr>
              <a:pPr/>
              <a:t>7/24/20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7874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entury Gothic"/>
              </a:defRPr>
            </a:lvl1pPr>
          </a:lstStyle>
          <a:p>
            <a:fld id="{3694700D-65DF-FD40-9C4C-2C1E0646401A}"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145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entury Gothic"/>
              </a:defRPr>
            </a:lvl1pPr>
          </a:lstStyle>
          <a:p>
            <a:fld id="{9D2BF6A9-59E1-2640-9BD6-5AEB9A8F3791}"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a:defRPr>
            </a:lvl1pPr>
          </a:lstStyle>
          <a:p>
            <a:fld id="{5B468B81-66BD-2B4B-8A74-3F856DFD684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3320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14F6E81-9616-784F-A94B-87811267FC30}"/>
              </a:ext>
            </a:extLst>
          </p:cNvPr>
          <p:cNvSpPr>
            <a:spLocks noGrp="1"/>
          </p:cNvSpPr>
          <p:nvPr>
            <p:ph type="body" sz="quarter" idx="10" hasCustomPrompt="1"/>
          </p:nvPr>
        </p:nvSpPr>
        <p:spPr>
          <a:xfrm>
            <a:off x="3637722" y="3324980"/>
            <a:ext cx="4953830" cy="822461"/>
          </a:xfrm>
        </p:spPr>
        <p:txBody>
          <a:bodyPr>
            <a:normAutofit/>
          </a:bodyPr>
          <a:lstStyle>
            <a:lvl1pPr marL="0" indent="0" algn="ctr">
              <a:buNone/>
              <a:defRPr sz="1800" i="0">
                <a:solidFill>
                  <a:schemeClr val="bg1"/>
                </a:solidFill>
              </a:defRPr>
            </a:lvl1pPr>
          </a:lstStyle>
          <a:p>
            <a:pPr lvl="0"/>
            <a:r>
              <a:rPr lang="en-US" i="1" dirty="0"/>
              <a:t>If necessary, include minor description of deck.</a:t>
            </a:r>
          </a:p>
        </p:txBody>
      </p:sp>
      <p:sp>
        <p:nvSpPr>
          <p:cNvPr id="5" name="Text Placeholder 4">
            <a:extLst>
              <a:ext uri="{FF2B5EF4-FFF2-40B4-BE49-F238E27FC236}">
                <a16:creationId xmlns:a16="http://schemas.microsoft.com/office/drawing/2014/main" id="{6494546A-6E45-1C49-B2E8-969F2AC25FF6}"/>
              </a:ext>
            </a:extLst>
          </p:cNvPr>
          <p:cNvSpPr>
            <a:spLocks noGrp="1"/>
          </p:cNvSpPr>
          <p:nvPr>
            <p:ph type="body" sz="quarter" idx="11" hasCustomPrompt="1"/>
          </p:nvPr>
        </p:nvSpPr>
        <p:spPr>
          <a:xfrm>
            <a:off x="3637722" y="4303166"/>
            <a:ext cx="4953828" cy="462167"/>
          </a:xfrm>
        </p:spPr>
        <p:txBody>
          <a:bodyPr>
            <a:normAutofit/>
          </a:bodyPr>
          <a:lstStyle>
            <a:lvl1pPr marL="0" indent="0" algn="ctr">
              <a:buNone/>
              <a:defRPr sz="1800">
                <a:solidFill>
                  <a:schemeClr val="bg1"/>
                </a:solidFill>
              </a:defRPr>
            </a:lvl1pPr>
          </a:lstStyle>
          <a:p>
            <a:pPr lvl="0"/>
            <a:r>
              <a:rPr lang="en-US" dirty="0"/>
              <a:t>Insert Date Here</a:t>
            </a:r>
          </a:p>
        </p:txBody>
      </p:sp>
      <p:sp>
        <p:nvSpPr>
          <p:cNvPr id="7" name="Text Placeholder 6">
            <a:extLst>
              <a:ext uri="{FF2B5EF4-FFF2-40B4-BE49-F238E27FC236}">
                <a16:creationId xmlns:a16="http://schemas.microsoft.com/office/drawing/2014/main" id="{26ABD9B7-B6E5-284F-AB14-D818AE196C3D}"/>
              </a:ext>
            </a:extLst>
          </p:cNvPr>
          <p:cNvSpPr>
            <a:spLocks noGrp="1"/>
          </p:cNvSpPr>
          <p:nvPr>
            <p:ph type="body" sz="quarter" idx="12" hasCustomPrompt="1"/>
          </p:nvPr>
        </p:nvSpPr>
        <p:spPr>
          <a:xfrm>
            <a:off x="3637722" y="2052664"/>
            <a:ext cx="4953828" cy="1098041"/>
          </a:xfrm>
        </p:spPr>
        <p:txBody>
          <a:bodyPr>
            <a:noAutofit/>
          </a:bodyPr>
          <a:lstStyle>
            <a:lvl1pPr marL="0" indent="0" algn="ctr">
              <a:buNone/>
              <a:defRPr sz="5500" cap="small" baseline="0">
                <a:solidFill>
                  <a:schemeClr val="bg1"/>
                </a:solidFill>
              </a:defRPr>
            </a:lvl1pPr>
          </a:lstStyle>
          <a:p>
            <a:pPr lvl="0"/>
            <a:r>
              <a:rPr lang="en-US" dirty="0"/>
              <a:t>Insert Title Text</a:t>
            </a:r>
          </a:p>
        </p:txBody>
      </p:sp>
    </p:spTree>
    <p:extLst>
      <p:ext uri="{BB962C8B-B14F-4D97-AF65-F5344CB8AC3E}">
        <p14:creationId xmlns:p14="http://schemas.microsoft.com/office/powerpoint/2010/main" val="2829709531"/>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4CD2081-EE73-144E-89F1-0F3FA312165F}"/>
              </a:ext>
            </a:extLst>
          </p:cNvPr>
          <p:cNvSpPr>
            <a:spLocks noGrp="1"/>
          </p:cNvSpPr>
          <p:nvPr>
            <p:ph sz="quarter" idx="13" hasCustomPrompt="1"/>
          </p:nvPr>
        </p:nvSpPr>
        <p:spPr>
          <a:xfrm>
            <a:off x="628650" y="1334549"/>
            <a:ext cx="7886700" cy="4752739"/>
          </a:xfrm>
        </p:spPr>
        <p:txBody>
          <a:bodyPr>
            <a:normAutofit/>
          </a:bodyPr>
          <a:lstStyle>
            <a:lvl1pPr>
              <a:buClr>
                <a:srgbClr val="3787B0"/>
              </a:buClr>
              <a:defRPr sz="2000">
                <a:latin typeface="Century Gothic" panose="020B0502020202020204" pitchFamily="34" charset="0"/>
              </a:defRPr>
            </a:lvl1pPr>
          </a:lstStyle>
          <a:p>
            <a:pPr lvl="0"/>
            <a:r>
              <a:rPr lang="en-US" dirty="0"/>
              <a:t>Insert text, images, etc. as needed</a:t>
            </a:r>
          </a:p>
        </p:txBody>
      </p:sp>
      <p:sp>
        <p:nvSpPr>
          <p:cNvPr id="5" name="Slide Number Placeholder 5">
            <a:extLst>
              <a:ext uri="{FF2B5EF4-FFF2-40B4-BE49-F238E27FC236}">
                <a16:creationId xmlns:a16="http://schemas.microsoft.com/office/drawing/2014/main" id="{A1FD8AF1-066F-FD4D-869A-8C84C752D138}"/>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
        <p:nvSpPr>
          <p:cNvPr id="3" name="Text Placeholder 2">
            <a:extLst>
              <a:ext uri="{FF2B5EF4-FFF2-40B4-BE49-F238E27FC236}">
                <a16:creationId xmlns:a16="http://schemas.microsoft.com/office/drawing/2014/main" id="{68036C10-7384-C645-AC1D-4087CDE25BA6}"/>
              </a:ext>
            </a:extLst>
          </p:cNvPr>
          <p:cNvSpPr>
            <a:spLocks noGrp="1"/>
          </p:cNvSpPr>
          <p:nvPr>
            <p:ph type="body" sz="quarter" idx="14" hasCustomPrompt="1"/>
          </p:nvPr>
        </p:nvSpPr>
        <p:spPr>
          <a:xfrm>
            <a:off x="628650" y="6199325"/>
            <a:ext cx="7886700" cy="201612"/>
          </a:xfrm>
        </p:spPr>
        <p:txBody>
          <a:bodyPr>
            <a:noAutofit/>
          </a:bodyPr>
          <a:lstStyle>
            <a:lvl1pPr marL="0" indent="0">
              <a:buNone/>
              <a:defRPr sz="900"/>
            </a:lvl1pPr>
          </a:lstStyle>
          <a:p>
            <a:pPr lvl="0"/>
            <a:r>
              <a:rPr lang="en-US" dirty="0"/>
              <a:t>Source: Insert citations if needed</a:t>
            </a:r>
          </a:p>
        </p:txBody>
      </p:sp>
      <p:sp>
        <p:nvSpPr>
          <p:cNvPr id="8" name="Text Placeholder 4">
            <a:extLst>
              <a:ext uri="{FF2B5EF4-FFF2-40B4-BE49-F238E27FC236}">
                <a16:creationId xmlns:a16="http://schemas.microsoft.com/office/drawing/2014/main" id="{E1F606EB-221C-B849-ACA0-7A04FDA8A034}"/>
              </a:ext>
            </a:extLst>
          </p:cNvPr>
          <p:cNvSpPr>
            <a:spLocks noGrp="1"/>
          </p:cNvSpPr>
          <p:nvPr>
            <p:ph type="body" sz="quarter" idx="15" hasCustomPrompt="1"/>
          </p:nvPr>
        </p:nvSpPr>
        <p:spPr>
          <a:xfrm>
            <a:off x="628650" y="566392"/>
            <a:ext cx="7886700" cy="656121"/>
          </a:xfrm>
        </p:spPr>
        <p:txBody>
          <a:bodyPr>
            <a:normAutofit/>
          </a:bodyPr>
          <a:lstStyle>
            <a:lvl1pPr marL="0" indent="0" algn="ctr">
              <a:buNone/>
              <a:defRPr sz="3200" b="1">
                <a:solidFill>
                  <a:srgbClr val="3787B0"/>
                </a:solidFill>
              </a:defRPr>
            </a:lvl1pPr>
          </a:lstStyle>
          <a:p>
            <a:pPr lvl="0"/>
            <a:r>
              <a:rPr lang="en-US" b="1" dirty="0"/>
              <a:t>[Insert Title Here]</a:t>
            </a:r>
            <a:endParaRPr lang="en-US" dirty="0"/>
          </a:p>
        </p:txBody>
      </p:sp>
    </p:spTree>
    <p:extLst>
      <p:ext uri="{BB962C8B-B14F-4D97-AF65-F5344CB8AC3E}">
        <p14:creationId xmlns:p14="http://schemas.microsoft.com/office/powerpoint/2010/main" val="1601780968"/>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56385188-0F98-4F4B-8230-5C85F8A79B23}"/>
              </a:ext>
            </a:extLst>
          </p:cNvPr>
          <p:cNvSpPr>
            <a:spLocks noGrp="1"/>
          </p:cNvSpPr>
          <p:nvPr>
            <p:ph type="body" sz="quarter" idx="12" hasCustomPrompt="1"/>
          </p:nvPr>
        </p:nvSpPr>
        <p:spPr>
          <a:xfrm>
            <a:off x="2226365" y="2499925"/>
            <a:ext cx="4953828" cy="1654631"/>
          </a:xfrm>
        </p:spPr>
        <p:txBody>
          <a:bodyPr>
            <a:noAutofit/>
          </a:bodyPr>
          <a:lstStyle>
            <a:lvl1pPr marL="0" indent="0" algn="ctr">
              <a:buNone/>
              <a:defRPr sz="5500" cap="small" baseline="0">
                <a:solidFill>
                  <a:schemeClr val="bg1"/>
                </a:solidFill>
              </a:defRPr>
            </a:lvl1pPr>
          </a:lstStyle>
          <a:p>
            <a:pPr lvl="0"/>
            <a:r>
              <a:rPr lang="en-US" dirty="0"/>
              <a:t>Insert New Section Title</a:t>
            </a:r>
          </a:p>
        </p:txBody>
      </p:sp>
    </p:spTree>
    <p:extLst>
      <p:ext uri="{BB962C8B-B14F-4D97-AF65-F5344CB8AC3E}">
        <p14:creationId xmlns:p14="http://schemas.microsoft.com/office/powerpoint/2010/main" val="396747219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31845"/>
            <a:ext cx="3886200" cy="4780722"/>
          </a:xfrm>
        </p:spPr>
        <p:txBody>
          <a:bodyPr>
            <a:normAutofit/>
          </a:bodyPr>
          <a:lstStyle>
            <a:lvl1pPr>
              <a:buClr>
                <a:srgbClr val="3787B0"/>
              </a:buClr>
              <a:defRPr sz="2000">
                <a:latin typeface="Century Gothic" panose="020B0502020202020204" pitchFamily="34" charset="0"/>
              </a:defRPr>
            </a:lvl1pPr>
            <a:lvl2pPr>
              <a:buClr>
                <a:srgbClr val="3787B0"/>
              </a:buClr>
              <a:defRPr sz="2000">
                <a:latin typeface="Century Gothic" panose="020B0502020202020204" pitchFamily="34" charset="0"/>
              </a:defRPr>
            </a:lvl2pPr>
            <a:lvl3pPr>
              <a:buClr>
                <a:srgbClr val="3787B0"/>
              </a:buClr>
              <a:defRPr sz="2000">
                <a:latin typeface="Century Gothic" panose="020B0502020202020204" pitchFamily="34" charset="0"/>
              </a:defRPr>
            </a:lvl3pPr>
            <a:lvl4pPr>
              <a:buClr>
                <a:srgbClr val="3787B0"/>
              </a:buClr>
              <a:defRPr sz="2000">
                <a:latin typeface="Century Gothic" panose="020B0502020202020204" pitchFamily="34" charset="0"/>
              </a:defRPr>
            </a:lvl4pPr>
            <a:lvl5pPr>
              <a:buClr>
                <a:srgbClr val="3787B0"/>
              </a:buClr>
              <a:defRPr sz="200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31845"/>
            <a:ext cx="3886200" cy="4780721"/>
          </a:xfrm>
        </p:spPr>
        <p:txBody>
          <a:bodyPr>
            <a:normAutofit/>
          </a:bodyPr>
          <a:lstStyle>
            <a:lvl1pPr>
              <a:buClr>
                <a:srgbClr val="3787B0"/>
              </a:buClr>
              <a:defRPr sz="2000">
                <a:latin typeface="Century Gothic" panose="020B0502020202020204" pitchFamily="34" charset="0"/>
              </a:defRPr>
            </a:lvl1pPr>
            <a:lvl2pPr>
              <a:buClr>
                <a:srgbClr val="3787B0"/>
              </a:buClr>
              <a:defRPr sz="2000">
                <a:latin typeface="Century Gothic" panose="020B0502020202020204" pitchFamily="34" charset="0"/>
              </a:defRPr>
            </a:lvl2pPr>
            <a:lvl3pPr>
              <a:buClr>
                <a:srgbClr val="3787B0"/>
              </a:buClr>
              <a:defRPr sz="2000">
                <a:latin typeface="Century Gothic" panose="020B0502020202020204" pitchFamily="34" charset="0"/>
              </a:defRPr>
            </a:lvl3pPr>
            <a:lvl4pPr>
              <a:buClr>
                <a:srgbClr val="3787B0"/>
              </a:buClr>
              <a:defRPr sz="2000">
                <a:latin typeface="Century Gothic" panose="020B0502020202020204" pitchFamily="34" charset="0"/>
              </a:defRPr>
            </a:lvl4pPr>
            <a:lvl5pPr>
              <a:buClr>
                <a:srgbClr val="3787B0"/>
              </a:buClr>
              <a:defRPr sz="200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A917062-EE69-854F-B212-DB24804A1392}"/>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
        <p:nvSpPr>
          <p:cNvPr id="7" name="Slide Number Placeholder 5">
            <a:extLst>
              <a:ext uri="{FF2B5EF4-FFF2-40B4-BE49-F238E27FC236}">
                <a16:creationId xmlns:a16="http://schemas.microsoft.com/office/drawing/2014/main" id="{50F72D1F-E182-5A45-8F5A-0D67EF030849}"/>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
        <p:nvSpPr>
          <p:cNvPr id="8" name="Text Placeholder 2">
            <a:extLst>
              <a:ext uri="{FF2B5EF4-FFF2-40B4-BE49-F238E27FC236}">
                <a16:creationId xmlns:a16="http://schemas.microsoft.com/office/drawing/2014/main" id="{613A8288-8376-1847-B2D7-0FE111DDB8B2}"/>
              </a:ext>
            </a:extLst>
          </p:cNvPr>
          <p:cNvSpPr>
            <a:spLocks noGrp="1"/>
          </p:cNvSpPr>
          <p:nvPr>
            <p:ph type="body" sz="quarter" idx="14" hasCustomPrompt="1"/>
          </p:nvPr>
        </p:nvSpPr>
        <p:spPr>
          <a:xfrm>
            <a:off x="628650" y="6199325"/>
            <a:ext cx="7886700" cy="201612"/>
          </a:xfrm>
        </p:spPr>
        <p:txBody>
          <a:bodyPr>
            <a:noAutofit/>
          </a:bodyPr>
          <a:lstStyle>
            <a:lvl1pPr marL="0" indent="0">
              <a:buNone/>
              <a:defRPr sz="900"/>
            </a:lvl1pPr>
          </a:lstStyle>
          <a:p>
            <a:pPr lvl="0"/>
            <a:r>
              <a:rPr lang="en-US" dirty="0"/>
              <a:t>Source: Insert citations if needed</a:t>
            </a:r>
          </a:p>
        </p:txBody>
      </p:sp>
      <p:sp>
        <p:nvSpPr>
          <p:cNvPr id="5" name="Text Placeholder 4">
            <a:extLst>
              <a:ext uri="{FF2B5EF4-FFF2-40B4-BE49-F238E27FC236}">
                <a16:creationId xmlns:a16="http://schemas.microsoft.com/office/drawing/2014/main" id="{64413749-A2D5-B148-BCB0-A454E62FA19F}"/>
              </a:ext>
            </a:extLst>
          </p:cNvPr>
          <p:cNvSpPr>
            <a:spLocks noGrp="1"/>
          </p:cNvSpPr>
          <p:nvPr>
            <p:ph type="body" sz="quarter" idx="15" hasCustomPrompt="1"/>
          </p:nvPr>
        </p:nvSpPr>
        <p:spPr>
          <a:xfrm>
            <a:off x="628650" y="536575"/>
            <a:ext cx="7886700" cy="646182"/>
          </a:xfrm>
        </p:spPr>
        <p:txBody>
          <a:bodyPr>
            <a:normAutofit/>
          </a:bodyPr>
          <a:lstStyle>
            <a:lvl1pPr marL="0" indent="0" algn="ctr">
              <a:buNone/>
              <a:defRPr sz="3200" b="1">
                <a:solidFill>
                  <a:srgbClr val="3787B0"/>
                </a:solidFill>
              </a:defRPr>
            </a:lvl1pPr>
          </a:lstStyle>
          <a:p>
            <a:pPr lvl="0"/>
            <a:r>
              <a:rPr lang="en-US" b="1" dirty="0"/>
              <a:t>[Insert Title Here]</a:t>
            </a:r>
            <a:endParaRPr lang="en-US" dirty="0"/>
          </a:p>
        </p:txBody>
      </p:sp>
    </p:spTree>
    <p:extLst>
      <p:ext uri="{BB962C8B-B14F-4D97-AF65-F5344CB8AC3E}">
        <p14:creationId xmlns:p14="http://schemas.microsoft.com/office/powerpoint/2010/main" val="22923059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91998-9038-544E-B2A6-22D917AFAD6E}" type="datetime1">
              <a:rPr lang="en-US" smtClean="0">
                <a:solidFill>
                  <a:prstClr val="black">
                    <a:tint val="75000"/>
                  </a:prstClr>
                </a:solidFill>
              </a:rPr>
              <a:pPr/>
              <a:t>7/24/20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1651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361224"/>
            <a:ext cx="3868340" cy="823912"/>
          </a:xfrm>
        </p:spPr>
        <p:txBody>
          <a:bodyPr anchor="b"/>
          <a:lstStyle>
            <a:lvl1pPr marL="0" indent="0">
              <a:buNone/>
              <a:defRPr sz="2400" b="1">
                <a:solidFill>
                  <a:srgbClr val="3787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8650" y="2323847"/>
            <a:ext cx="3868340" cy="3763442"/>
          </a:xfrm>
        </p:spPr>
        <p:txBody>
          <a:bodyPr>
            <a:normAutofit/>
          </a:bodyPr>
          <a:lstStyle>
            <a:lvl1pPr>
              <a:buClr>
                <a:srgbClr val="3787B0"/>
              </a:buClr>
              <a:defRPr sz="2000"/>
            </a:lvl1pPr>
            <a:lvl2pPr>
              <a:buClr>
                <a:srgbClr val="3787B0"/>
              </a:buClr>
              <a:defRPr sz="2000"/>
            </a:lvl2pPr>
            <a:lvl3pPr>
              <a:buClr>
                <a:srgbClr val="3787B0"/>
              </a:buClr>
              <a:defRPr sz="2000"/>
            </a:lvl3pPr>
            <a:lvl4pPr>
              <a:buClr>
                <a:srgbClr val="3787B0"/>
              </a:buClr>
              <a:defRPr sz="2000"/>
            </a:lvl4pPr>
            <a:lvl5pPr>
              <a:buClr>
                <a:srgbClr val="3787B0"/>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59" y="1361224"/>
            <a:ext cx="3887391" cy="823912"/>
          </a:xfrm>
        </p:spPr>
        <p:txBody>
          <a:bodyPr anchor="b"/>
          <a:lstStyle>
            <a:lvl1pPr marL="0" indent="0">
              <a:buNone/>
              <a:defRPr sz="2400" b="1">
                <a:solidFill>
                  <a:srgbClr val="3787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7959" y="2323847"/>
            <a:ext cx="3887391" cy="3763442"/>
          </a:xfrm>
        </p:spPr>
        <p:txBody>
          <a:bodyPr>
            <a:normAutofit/>
          </a:bodyPr>
          <a:lstStyle>
            <a:lvl1pPr>
              <a:buClr>
                <a:srgbClr val="3787B0"/>
              </a:buClr>
              <a:defRPr sz="2000"/>
            </a:lvl1pPr>
            <a:lvl2pPr>
              <a:buClr>
                <a:srgbClr val="3787B0"/>
              </a:buClr>
              <a:defRPr sz="2000"/>
            </a:lvl2pPr>
            <a:lvl3pPr>
              <a:buClr>
                <a:srgbClr val="3787B0"/>
              </a:buClr>
              <a:defRPr sz="2000"/>
            </a:lvl3pPr>
            <a:lvl4pPr>
              <a:buClr>
                <a:srgbClr val="3787B0"/>
              </a:buClr>
              <a:defRPr sz="2000"/>
            </a:lvl4pPr>
            <a:lvl5pPr>
              <a:buClr>
                <a:srgbClr val="3787B0"/>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31325350-0538-CE45-BADE-8E8C0E7D4F1F}"/>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
        <p:nvSpPr>
          <p:cNvPr id="9" name="Slide Number Placeholder 5">
            <a:extLst>
              <a:ext uri="{FF2B5EF4-FFF2-40B4-BE49-F238E27FC236}">
                <a16:creationId xmlns:a16="http://schemas.microsoft.com/office/drawing/2014/main" id="{3764680D-CF3D-D440-9B16-0190352AC6ED}"/>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
        <p:nvSpPr>
          <p:cNvPr id="10" name="Text Placeholder 4">
            <a:extLst>
              <a:ext uri="{FF2B5EF4-FFF2-40B4-BE49-F238E27FC236}">
                <a16:creationId xmlns:a16="http://schemas.microsoft.com/office/drawing/2014/main" id="{CDDE7A41-C127-7040-AEB2-EBD42BB4BAB1}"/>
              </a:ext>
            </a:extLst>
          </p:cNvPr>
          <p:cNvSpPr>
            <a:spLocks noGrp="1"/>
          </p:cNvSpPr>
          <p:nvPr>
            <p:ph type="body" sz="quarter" idx="15" hasCustomPrompt="1"/>
          </p:nvPr>
        </p:nvSpPr>
        <p:spPr>
          <a:xfrm>
            <a:off x="628650" y="566392"/>
            <a:ext cx="7886700" cy="656121"/>
          </a:xfrm>
        </p:spPr>
        <p:txBody>
          <a:bodyPr>
            <a:normAutofit/>
          </a:bodyPr>
          <a:lstStyle>
            <a:lvl1pPr marL="0" indent="0" algn="ctr">
              <a:buNone/>
              <a:defRPr sz="3200" b="1">
                <a:solidFill>
                  <a:srgbClr val="3787B0"/>
                </a:solidFill>
              </a:defRPr>
            </a:lvl1pPr>
          </a:lstStyle>
          <a:p>
            <a:pPr lvl="0"/>
            <a:r>
              <a:rPr lang="en-US" b="1" dirty="0"/>
              <a:t>[Insert Title Here]</a:t>
            </a:r>
            <a:endParaRPr lang="en-US" dirty="0"/>
          </a:p>
        </p:txBody>
      </p:sp>
      <p:sp>
        <p:nvSpPr>
          <p:cNvPr id="11" name="Text Placeholder 2">
            <a:extLst>
              <a:ext uri="{FF2B5EF4-FFF2-40B4-BE49-F238E27FC236}">
                <a16:creationId xmlns:a16="http://schemas.microsoft.com/office/drawing/2014/main" id="{2B1A3FF3-5930-CB43-9049-1BCD7C2DD994}"/>
              </a:ext>
            </a:extLst>
          </p:cNvPr>
          <p:cNvSpPr>
            <a:spLocks noGrp="1"/>
          </p:cNvSpPr>
          <p:nvPr>
            <p:ph type="body" sz="quarter" idx="14" hasCustomPrompt="1"/>
          </p:nvPr>
        </p:nvSpPr>
        <p:spPr>
          <a:xfrm>
            <a:off x="628650" y="6199325"/>
            <a:ext cx="7886700" cy="201612"/>
          </a:xfrm>
        </p:spPr>
        <p:txBody>
          <a:bodyPr>
            <a:noAutofit/>
          </a:bodyPr>
          <a:lstStyle>
            <a:lvl1pPr marL="0" indent="0">
              <a:buNone/>
              <a:defRPr sz="900"/>
            </a:lvl1pPr>
          </a:lstStyle>
          <a:p>
            <a:pPr lvl="0"/>
            <a:r>
              <a:rPr lang="en-US" dirty="0"/>
              <a:t>Source: Insert citations if needed</a:t>
            </a:r>
          </a:p>
        </p:txBody>
      </p:sp>
    </p:spTree>
    <p:extLst>
      <p:ext uri="{BB962C8B-B14F-4D97-AF65-F5344CB8AC3E}">
        <p14:creationId xmlns:p14="http://schemas.microsoft.com/office/powerpoint/2010/main" val="364461981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317EC57-9853-B74F-A793-C69916153BAB}"/>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
        <p:nvSpPr>
          <p:cNvPr id="4" name="Text Placeholder 4">
            <a:extLst>
              <a:ext uri="{FF2B5EF4-FFF2-40B4-BE49-F238E27FC236}">
                <a16:creationId xmlns:a16="http://schemas.microsoft.com/office/drawing/2014/main" id="{9BD8B8EE-F324-BD4B-A734-E6D651B8A043}"/>
              </a:ext>
            </a:extLst>
          </p:cNvPr>
          <p:cNvSpPr>
            <a:spLocks noGrp="1"/>
          </p:cNvSpPr>
          <p:nvPr>
            <p:ph type="body" sz="quarter" idx="15" hasCustomPrompt="1"/>
          </p:nvPr>
        </p:nvSpPr>
        <p:spPr>
          <a:xfrm>
            <a:off x="628650" y="536575"/>
            <a:ext cx="7886700" cy="646182"/>
          </a:xfrm>
        </p:spPr>
        <p:txBody>
          <a:bodyPr>
            <a:normAutofit/>
          </a:bodyPr>
          <a:lstStyle>
            <a:lvl1pPr marL="0" indent="0" algn="ctr">
              <a:buNone/>
              <a:defRPr sz="3200" b="1">
                <a:solidFill>
                  <a:srgbClr val="3787B0"/>
                </a:solidFill>
              </a:defRPr>
            </a:lvl1pPr>
          </a:lstStyle>
          <a:p>
            <a:pPr lvl="0"/>
            <a:r>
              <a:rPr lang="en-US" b="1" dirty="0"/>
              <a:t>[Insert Title Here]</a:t>
            </a:r>
            <a:endParaRPr lang="en-US" dirty="0"/>
          </a:p>
        </p:txBody>
      </p:sp>
    </p:spTree>
    <p:extLst>
      <p:ext uri="{BB962C8B-B14F-4D97-AF65-F5344CB8AC3E}">
        <p14:creationId xmlns:p14="http://schemas.microsoft.com/office/powerpoint/2010/main" val="655916902"/>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rief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1F73-88D1-2746-A109-2AD7EE991A8A}"/>
              </a:ext>
            </a:extLst>
          </p:cNvPr>
          <p:cNvSpPr>
            <a:spLocks noGrp="1"/>
          </p:cNvSpPr>
          <p:nvPr>
            <p:ph type="title" hasCustomPrompt="1"/>
          </p:nvPr>
        </p:nvSpPr>
        <p:spPr>
          <a:xfrm>
            <a:off x="631790" y="2445136"/>
            <a:ext cx="7886700" cy="1325563"/>
          </a:xfrm>
          <a:prstGeom prst="rect">
            <a:avLst/>
          </a:prstGeom>
        </p:spPr>
        <p:txBody>
          <a:bodyPr/>
          <a:lstStyle/>
          <a:p>
            <a:r>
              <a:rPr lang="en-US" dirty="0"/>
              <a:t>Brief Slide Text</a:t>
            </a:r>
          </a:p>
        </p:txBody>
      </p:sp>
      <p:sp>
        <p:nvSpPr>
          <p:cNvPr id="6" name="Slide Number Placeholder 5">
            <a:extLst>
              <a:ext uri="{FF2B5EF4-FFF2-40B4-BE49-F238E27FC236}">
                <a16:creationId xmlns:a16="http://schemas.microsoft.com/office/drawing/2014/main" id="{F9ACFDE4-65A6-CA4A-BADE-3281B75A1D69}"/>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33678253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43CFB8E-9DC5-724F-9F8B-7F5B9CCA3F49}"/>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6216820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a:prstGeom prst="rect">
            <a:avLst/>
          </a:prstGeom>
        </p:spPr>
        <p:txBody>
          <a:bodyPr anchor="b"/>
          <a:lstStyle>
            <a:lvl1pPr algn="ctr">
              <a:defRPr sz="3200"/>
            </a:lvl1pPr>
          </a:lstStyle>
          <a:p>
            <a:r>
              <a:rPr lang="en-US" sz="3200" b="1" dirty="0">
                <a:solidFill>
                  <a:srgbClr val="2D73A0"/>
                </a:solidFill>
                <a:latin typeface="+mj-lt"/>
                <a:cs typeface="Century Gothic"/>
              </a:rPr>
              <a:t>[Insert Title Here]</a:t>
            </a:r>
            <a:endParaRPr lang="en-US" dirty="0"/>
          </a:p>
        </p:txBody>
      </p:sp>
      <p:sp>
        <p:nvSpPr>
          <p:cNvPr id="3" name="Content Placeholder 2"/>
          <p:cNvSpPr>
            <a:spLocks noGrp="1"/>
          </p:cNvSpPr>
          <p:nvPr>
            <p:ph idx="1"/>
          </p:nvPr>
        </p:nvSpPr>
        <p:spPr>
          <a:xfrm>
            <a:off x="3887391" y="987428"/>
            <a:ext cx="4629150" cy="4873625"/>
          </a:xfrm>
        </p:spPr>
        <p:txBody>
          <a:bodyPr>
            <a:normAutofit/>
          </a:bodyPr>
          <a:lstStyle>
            <a:lvl1pPr>
              <a:buClr>
                <a:srgbClr val="3787B0"/>
              </a:buClr>
              <a:defRPr sz="2000"/>
            </a:lvl1pPr>
            <a:lvl2pPr>
              <a:buClr>
                <a:srgbClr val="3787B0"/>
              </a:buClr>
              <a:defRPr sz="2000"/>
            </a:lvl2pPr>
            <a:lvl3pPr>
              <a:buClr>
                <a:srgbClr val="3787B0"/>
              </a:buClr>
              <a:defRPr sz="2000"/>
            </a:lvl3pPr>
            <a:lvl4pPr>
              <a:buClr>
                <a:srgbClr val="3787B0"/>
              </a:buClr>
              <a:defRPr sz="2000"/>
            </a:lvl4pPr>
            <a:lvl5pPr>
              <a:buClr>
                <a:srgbClr val="3787B0"/>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3F2955F6-F66B-6248-B756-122B4DE24562}"/>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
        <p:nvSpPr>
          <p:cNvPr id="6" name="Text Placeholder 2">
            <a:extLst>
              <a:ext uri="{FF2B5EF4-FFF2-40B4-BE49-F238E27FC236}">
                <a16:creationId xmlns:a16="http://schemas.microsoft.com/office/drawing/2014/main" id="{4311E0EB-364B-554F-95C9-F148A3675B6E}"/>
              </a:ext>
            </a:extLst>
          </p:cNvPr>
          <p:cNvSpPr>
            <a:spLocks noGrp="1"/>
          </p:cNvSpPr>
          <p:nvPr>
            <p:ph type="body" sz="quarter" idx="14" hasCustomPrompt="1"/>
          </p:nvPr>
        </p:nvSpPr>
        <p:spPr>
          <a:xfrm>
            <a:off x="628650" y="6199325"/>
            <a:ext cx="7886700" cy="201612"/>
          </a:xfrm>
        </p:spPr>
        <p:txBody>
          <a:bodyPr>
            <a:noAutofit/>
          </a:bodyPr>
          <a:lstStyle>
            <a:lvl1pPr marL="0" indent="0">
              <a:buNone/>
              <a:defRPr sz="900"/>
            </a:lvl1pPr>
          </a:lstStyle>
          <a:p>
            <a:pPr lvl="0"/>
            <a:r>
              <a:rPr lang="en-US" dirty="0"/>
              <a:t>Source: Insert citations if needed</a:t>
            </a:r>
          </a:p>
        </p:txBody>
      </p:sp>
    </p:spTree>
    <p:extLst>
      <p:ext uri="{BB962C8B-B14F-4D97-AF65-F5344CB8AC3E}">
        <p14:creationId xmlns:p14="http://schemas.microsoft.com/office/powerpoint/2010/main" val="104964086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a:prstGeom prst="rect">
            <a:avLst/>
          </a:prstGeom>
        </p:spPr>
        <p:txBody>
          <a:bodyPr anchor="b"/>
          <a:lstStyle>
            <a:lvl1pPr algn="ctr">
              <a:defRPr sz="3200"/>
            </a:lvl1pPr>
          </a:lstStyle>
          <a:p>
            <a:r>
              <a:rPr lang="en-US" sz="3200" b="1" dirty="0">
                <a:solidFill>
                  <a:srgbClr val="2D73A0"/>
                </a:solidFill>
                <a:latin typeface="+mj-lt"/>
                <a:cs typeface="Century Gothic"/>
              </a:rPr>
              <a:t>[Insert Title Here]</a:t>
            </a:r>
            <a:endParaRPr lang="en-US" dirty="0"/>
          </a:p>
        </p:txBody>
      </p:sp>
      <p:sp>
        <p:nvSpPr>
          <p:cNvPr id="3" name="Picture Placeholder 2"/>
          <p:cNvSpPr>
            <a:spLocks noGrp="1" noChangeAspect="1"/>
          </p:cNvSpPr>
          <p:nvPr>
            <p:ph type="pic" idx="1"/>
          </p:nvPr>
        </p:nvSpPr>
        <p:spPr>
          <a:xfrm>
            <a:off x="3886200" y="995363"/>
            <a:ext cx="4629150" cy="4873625"/>
          </a:xfrm>
        </p:spPr>
        <p:txBody>
          <a:bodyPr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3EEC761F-605D-5E47-BEE9-4EDB163E8B16}"/>
              </a:ext>
            </a:extLst>
          </p:cNvPr>
          <p:cNvSpPr txBox="1">
            <a:spLocks/>
          </p:cNvSpPr>
          <p:nvPr/>
        </p:nvSpPr>
        <p:spPr>
          <a:xfrm>
            <a:off x="8415340" y="6512973"/>
            <a:ext cx="7286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E4BAC9-6D41-4691-9299-18EF07EF0177}" type="slidenum">
              <a:rPr lang="en-US" sz="1400" smtClean="0">
                <a:solidFill>
                  <a:schemeClr val="bg1"/>
                </a:solidFill>
                <a:latin typeface="Kelvingrove-Regular"/>
                <a:cs typeface="Kelvingrove-Regular"/>
              </a:rPr>
              <a:pPr algn="ctr"/>
              <a:t>‹#›</a:t>
            </a:fld>
            <a:endParaRPr lang="en-US" sz="1400" dirty="0">
              <a:solidFill>
                <a:schemeClr val="bg1"/>
              </a:solidFill>
              <a:latin typeface="Kelvingrove-Regular"/>
              <a:cs typeface="Kelvingrove-Regular"/>
            </a:endParaRPr>
          </a:p>
        </p:txBody>
      </p:sp>
      <p:sp>
        <p:nvSpPr>
          <p:cNvPr id="7" name="Text Placeholder 2">
            <a:extLst>
              <a:ext uri="{FF2B5EF4-FFF2-40B4-BE49-F238E27FC236}">
                <a16:creationId xmlns:a16="http://schemas.microsoft.com/office/drawing/2014/main" id="{C0B1857E-01AE-FD46-8E15-B5E872901BC8}"/>
              </a:ext>
            </a:extLst>
          </p:cNvPr>
          <p:cNvSpPr>
            <a:spLocks noGrp="1"/>
          </p:cNvSpPr>
          <p:nvPr>
            <p:ph type="body" sz="quarter" idx="14" hasCustomPrompt="1"/>
          </p:nvPr>
        </p:nvSpPr>
        <p:spPr>
          <a:xfrm>
            <a:off x="628650" y="6199325"/>
            <a:ext cx="7886700" cy="201612"/>
          </a:xfrm>
        </p:spPr>
        <p:txBody>
          <a:bodyPr>
            <a:noAutofit/>
          </a:bodyPr>
          <a:lstStyle>
            <a:lvl1pPr marL="0" indent="0">
              <a:buNone/>
              <a:defRPr sz="900"/>
            </a:lvl1pPr>
          </a:lstStyle>
          <a:p>
            <a:pPr lvl="0"/>
            <a:r>
              <a:rPr lang="en-US" dirty="0"/>
              <a:t>Source: Insert citations if needed</a:t>
            </a:r>
          </a:p>
        </p:txBody>
      </p:sp>
    </p:spTree>
    <p:extLst>
      <p:ext uri="{BB962C8B-B14F-4D97-AF65-F5344CB8AC3E}">
        <p14:creationId xmlns:p14="http://schemas.microsoft.com/office/powerpoint/2010/main" val="275831055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A74442-716F-EF42-986C-610707E4E501}" type="datetime1">
              <a:rPr lang="en-US" smtClean="0"/>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9565094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C0098-092F-8B4F-9AA1-E4D3121F9035}" type="datetime1">
              <a:rPr lang="en-US" smtClean="0"/>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5847646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48EE3-1FED-AA43-B771-8A6D415B5A9C}" type="datetime1">
              <a:rPr lang="en-US" smtClean="0"/>
              <a:t>7/24/20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922929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6AE4C-0C09-874C-B0C2-FA60C87B3E2D}" type="datetime1">
              <a:rPr lang="en-US" smtClean="0">
                <a:solidFill>
                  <a:prstClr val="black">
                    <a:tint val="75000"/>
                  </a:prstClr>
                </a:solidFill>
              </a:rPr>
              <a:pPr/>
              <a:t>7/24/20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51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750759-FFF0-8B46-B451-4DCE70D13904}"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82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7AE84E-980A-954F-801C-8518D21ED028}" type="datetime1">
              <a:rPr lang="en-US" smtClean="0">
                <a:solidFill>
                  <a:prstClr val="black">
                    <a:tint val="75000"/>
                  </a:prstClr>
                </a:solidFill>
              </a:rPr>
              <a:pPr/>
              <a:t>7/24/20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E4BAC9-6D41-4691-9299-18EF07EF0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74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jp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1D7D7246-4B3C-0046-B62B-E46B07BDB241}"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CFE4BAC9-6D41-4691-9299-18EF07EF0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141069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ctr" defTabSz="4572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1D7D7246-4B3C-0046-B62B-E46B07BDB241}"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CFE4BAC9-6D41-4691-9299-18EF07EF0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1410692"/>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hf sldNum="0" hdr="0" ftr="0" dt="0"/>
  <p:txStyles>
    <p:titleStyle>
      <a:lvl1pPr algn="ctr" defTabSz="4572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1D7D7246-4B3C-0046-B62B-E46B07BDB241}"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CFE4BAC9-6D41-4691-9299-18EF07EF0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1410692"/>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hf sldNum="0" hdr="0" ftr="0" dt="0"/>
  <p:txStyles>
    <p:titleStyle>
      <a:lvl1pPr algn="ctr" defTabSz="4572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1D7D7246-4B3C-0046-B62B-E46B07BDB241}" type="datetime1">
              <a:rPr lang="en-US" smtClean="0">
                <a:solidFill>
                  <a:prstClr val="black">
                    <a:tint val="75000"/>
                  </a:prstClr>
                </a:solidFill>
              </a:rPr>
              <a:pPr/>
              <a:t>7/24/20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CFE4BAC9-6D41-4691-9299-18EF07EF01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1410692"/>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sldNum="0" hdr="0" ftr="0" dt="0"/>
  <p:txStyles>
    <p:titleStyle>
      <a:lvl1pPr algn="ctr" defTabSz="4572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pPr defTabSz="457200"/>
            <a:fld id="{A0DED0CD-175D-8B4C-8DE0-4EF5F2194BD1}" type="datetime1">
              <a:rPr lang="en-US" smtClean="0">
                <a:solidFill>
                  <a:prstClr val="black">
                    <a:tint val="75000"/>
                  </a:prstClr>
                </a:solidFill>
              </a:rPr>
              <a:pPr defTabSz="457200"/>
              <a:t>7/24/20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pPr defTabSz="457200"/>
            <a:fld id="{5B468B81-66BD-2B4B-8A74-3F856DFD684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600419"/>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hf hdr="0" ftr="0" dt="0"/>
  <p:txStyles>
    <p:titleStyle>
      <a:lvl1pPr algn="ctr" defTabSz="4572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45514"/>
            <a:ext cx="7886700" cy="1325563"/>
          </a:xfrm>
          <a:prstGeom prst="rect">
            <a:avLst/>
          </a:prstGeom>
        </p:spPr>
        <p:txBody>
          <a:bodyPr vert="horz" lIns="91440" tIns="45720" rIns="91440" bIns="45720" rtlCol="0" anchor="ctr">
            <a:normAutofit/>
          </a:bodyPr>
          <a:lstStyle/>
          <a:p>
            <a:r>
              <a:rPr lang="en-US" dirty="0"/>
              <a:t>[Insert Title Here]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025323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Lst>
  <p:hf sldNum="0" hdr="0" ftr="0" dt="0"/>
  <p:txStyles>
    <p:titleStyle>
      <a:lvl1pPr algn="ctr" defTabSz="914400" rtl="0" eaLnBrk="1" latinLnBrk="0" hangingPunct="1">
        <a:lnSpc>
          <a:spcPct val="90000"/>
        </a:lnSpc>
        <a:spcBef>
          <a:spcPct val="0"/>
        </a:spcBef>
        <a:buNone/>
        <a:defRPr sz="4400" b="1" kern="1200">
          <a:solidFill>
            <a:srgbClr val="3787B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3787B0"/>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787B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787B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787B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787B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67.xml"/><Relationship Id="rId5" Type="http://schemas.openxmlformats.org/officeDocument/2006/relationships/image" Target="../media/image11.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chart" Target="../charts/chart8.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chart" Target="../charts/char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67.xml"/><Relationship Id="rId4" Type="http://schemas.openxmlformats.org/officeDocument/2006/relationships/chart" Target="../charts/char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3.jpg"/><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chart" Target="../charts/char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67.xml"/><Relationship Id="rId4" Type="http://schemas.openxmlformats.org/officeDocument/2006/relationships/chart" Target="../charts/char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67.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67.xml"/><Relationship Id="rId4" Type="http://schemas.openxmlformats.org/officeDocument/2006/relationships/chart" Target="../charts/char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67.xml"/><Relationship Id="rId4" Type="http://schemas.openxmlformats.org/officeDocument/2006/relationships/chart" Target="../charts/char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67.xml"/><Relationship Id="rId4" Type="http://schemas.openxmlformats.org/officeDocument/2006/relationships/chart" Target="../charts/chart18.xml"/></Relationships>
</file>

<file path=ppt/slides/_rels/slide6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67.xml"/><Relationship Id="rId4" Type="http://schemas.openxmlformats.org/officeDocument/2006/relationships/chart" Target="../charts/chart20.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67.xml"/><Relationship Id="rId4" Type="http://schemas.openxmlformats.org/officeDocument/2006/relationships/chart" Target="../charts/chart21.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67.xml"/><Relationship Id="rId4" Type="http://schemas.openxmlformats.org/officeDocument/2006/relationships/chart" Target="../charts/chart2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67.xml"/><Relationship Id="rId4" Type="http://schemas.openxmlformats.org/officeDocument/2006/relationships/image" Target="../media/image16.jpg"/></Relationships>
</file>

<file path=ppt/slides/_rels/slide7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6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7.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6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67.xml"/></Relationships>
</file>

<file path=ppt/slides/_rels/slide9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67.xml"/><Relationship Id="rId4" Type="http://schemas.openxmlformats.org/officeDocument/2006/relationships/hyperlink" Target="https://portal.ct.gov/OPM/IGPP-MAIN/Services/Public-Investment-Community-Inde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CD9D5A-ACA4-DA48-9027-365A1FEC30CB}"/>
              </a:ext>
            </a:extLst>
          </p:cNvPr>
          <p:cNvSpPr txBox="1"/>
          <p:nvPr/>
        </p:nvSpPr>
        <p:spPr>
          <a:xfrm>
            <a:off x="3389190" y="1736229"/>
            <a:ext cx="5608975" cy="3385542"/>
          </a:xfrm>
          <a:prstGeom prst="rect">
            <a:avLst/>
          </a:prstGeom>
          <a:noFill/>
        </p:spPr>
        <p:txBody>
          <a:bodyPr wrap="square" rtlCol="0">
            <a:spAutoFit/>
          </a:bodyPr>
          <a:lstStyle/>
          <a:p>
            <a:pPr algn="ctr"/>
            <a:r>
              <a:rPr lang="en-US" sz="5500" cap="small" baseline="0" dirty="0">
                <a:solidFill>
                  <a:schemeClr val="bg1"/>
                </a:solidFill>
                <a:latin typeface="Century Gothic" panose="020B0502020202020204" pitchFamily="34" charset="0"/>
                <a:cs typeface="Century Gothic"/>
              </a:rPr>
              <a:t>School Finance 101</a:t>
            </a:r>
          </a:p>
          <a:p>
            <a:pPr algn="ctr"/>
            <a:endParaRPr lang="en-US" sz="1400" dirty="0">
              <a:solidFill>
                <a:srgbClr val="CBE1EA"/>
              </a:solidFill>
              <a:latin typeface="Century Gothic"/>
              <a:cs typeface="Century Gothic"/>
            </a:endParaRPr>
          </a:p>
          <a:p>
            <a:pPr algn="ctr"/>
            <a:r>
              <a:rPr lang="en-US" i="1" dirty="0">
                <a:solidFill>
                  <a:schemeClr val="bg1"/>
                </a:solidFill>
                <a:latin typeface="Century Gothic"/>
                <a:cs typeface="Century Gothic"/>
              </a:rPr>
              <a:t>How Connecticut’s school funding system impacts Stamford Public Schools</a:t>
            </a:r>
          </a:p>
          <a:p>
            <a:pPr algn="ctr"/>
            <a:r>
              <a:rPr lang="en-US" i="1" dirty="0">
                <a:solidFill>
                  <a:schemeClr val="bg1"/>
                </a:solidFill>
                <a:latin typeface="Century Gothic"/>
                <a:cs typeface="Century Gothic"/>
              </a:rPr>
              <a:t>and the community</a:t>
            </a:r>
          </a:p>
          <a:p>
            <a:pPr algn="ctr"/>
            <a:endParaRPr lang="en-US" i="1" dirty="0">
              <a:solidFill>
                <a:schemeClr val="bg1"/>
              </a:solidFill>
              <a:latin typeface="Century Gothic"/>
              <a:cs typeface="Century Gothic"/>
            </a:endParaRPr>
          </a:p>
          <a:p>
            <a:pPr algn="ctr"/>
            <a:fld id="{AC47C59E-9F49-2F48-9591-88AF22682273}" type="datetime4">
              <a:rPr lang="en-US" i="1" smtClean="0">
                <a:solidFill>
                  <a:schemeClr val="bg1"/>
                </a:solidFill>
                <a:latin typeface="Century Gothic"/>
                <a:cs typeface="Century Gothic"/>
              </a:rPr>
              <a:t>July 24, 2020</a:t>
            </a:fld>
            <a:endParaRPr lang="en-US" i="1" dirty="0">
              <a:solidFill>
                <a:schemeClr val="bg1"/>
              </a:solidFill>
              <a:latin typeface="Century Gothic"/>
              <a:cs typeface="Century Gothic"/>
            </a:endParaRPr>
          </a:p>
        </p:txBody>
      </p:sp>
    </p:spTree>
    <p:extLst>
      <p:ext uri="{BB962C8B-B14F-4D97-AF65-F5344CB8AC3E}">
        <p14:creationId xmlns:p14="http://schemas.microsoft.com/office/powerpoint/2010/main" val="159191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7783"/>
            <a:ext cx="8229600" cy="1143000"/>
          </a:xfrm>
        </p:spPr>
        <p:txBody>
          <a:bodyPr>
            <a:noAutofit/>
          </a:bodyPr>
          <a:lstStyle/>
          <a:p>
            <a:r>
              <a:rPr lang="en-US" sz="3200" b="1" dirty="0">
                <a:solidFill>
                  <a:srgbClr val="2C739F"/>
                </a:solidFill>
                <a:latin typeface="Century Gothic"/>
                <a:cs typeface="Century Gothic"/>
              </a:rPr>
              <a:t>State funding for public schools can be broken down into multiple categories</a:t>
            </a:r>
          </a:p>
        </p:txBody>
      </p:sp>
      <p:sp>
        <p:nvSpPr>
          <p:cNvPr id="8" name="TextBox 7"/>
          <p:cNvSpPr txBox="1"/>
          <p:nvPr/>
        </p:nvSpPr>
        <p:spPr>
          <a:xfrm>
            <a:off x="0" y="6131676"/>
            <a:ext cx="9144000" cy="369332"/>
          </a:xfrm>
          <a:prstGeom prst="rect">
            <a:avLst/>
          </a:prstGeom>
          <a:noFill/>
        </p:spPr>
        <p:txBody>
          <a:bodyPr wrap="square" rtlCol="0">
            <a:spAutoFit/>
          </a:bodyPr>
          <a:lstStyle/>
          <a:p>
            <a:r>
              <a:rPr lang="en-US" sz="900" dirty="0">
                <a:solidFill>
                  <a:srgbClr val="1B1F20"/>
                </a:solidFill>
                <a:latin typeface="Century Gothic"/>
              </a:rPr>
              <a:t>Source: Connecticut State Department of Education. (2019). </a:t>
            </a:r>
            <a:r>
              <a:rPr lang="en-US" sz="900" i="1" dirty="0">
                <a:solidFill>
                  <a:srgbClr val="1B1F20"/>
                </a:solidFill>
                <a:latin typeface="Century Gothic"/>
              </a:rPr>
              <a:t>Grant Payment Report</a:t>
            </a:r>
            <a:r>
              <a:rPr lang="en-US" sz="900" dirty="0">
                <a:solidFill>
                  <a:srgbClr val="1B1F20"/>
                </a:solidFill>
                <a:latin typeface="Century Gothic"/>
              </a:rPr>
              <a:t>. Available from https://www.csde.state.ct.us/public/dgm/grantreports1/</a:t>
            </a:r>
            <a:br>
              <a:rPr lang="en-US" sz="900" dirty="0">
                <a:solidFill>
                  <a:srgbClr val="1B1F20"/>
                </a:solidFill>
                <a:latin typeface="Century Gothic"/>
              </a:rPr>
            </a:br>
            <a:r>
              <a:rPr lang="en-US" sz="900" dirty="0" err="1">
                <a:solidFill>
                  <a:srgbClr val="1B1F20"/>
                </a:solidFill>
                <a:latin typeface="Century Gothic"/>
              </a:rPr>
              <a:t>paydetlMain.aspx</a:t>
            </a:r>
            <a:r>
              <a:rPr lang="en-US" sz="900" dirty="0">
                <a:solidFill>
                  <a:srgbClr val="1B1F20"/>
                </a:solidFill>
                <a:latin typeface="Century Gothic"/>
              </a:rPr>
              <a:t>.</a:t>
            </a:r>
          </a:p>
        </p:txBody>
      </p:sp>
      <p:graphicFrame>
        <p:nvGraphicFramePr>
          <p:cNvPr id="10" name="Chart 9">
            <a:extLst>
              <a:ext uri="{FF2B5EF4-FFF2-40B4-BE49-F238E27FC236}">
                <a16:creationId xmlns:a16="http://schemas.microsoft.com/office/drawing/2014/main" id="{56AA479B-4173-6F48-864E-B53AB728194F}"/>
              </a:ext>
            </a:extLst>
          </p:cNvPr>
          <p:cNvGraphicFramePr/>
          <p:nvPr/>
        </p:nvGraphicFramePr>
        <p:xfrm>
          <a:off x="457200" y="1573641"/>
          <a:ext cx="8229599" cy="4437692"/>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4">
            <a:extLst>
              <a:ext uri="{FF2B5EF4-FFF2-40B4-BE49-F238E27FC236}">
                <a16:creationId xmlns:a16="http://schemas.microsoft.com/office/drawing/2014/main" id="{59950C0B-3946-0844-A1FA-123D819E63B6}"/>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10</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809665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p:nvPr>
            <p:extLst>
              <p:ext uri="{D42A27DB-BD31-4B8C-83A1-F6EECF244321}">
                <p14:modId xmlns:p14="http://schemas.microsoft.com/office/powerpoint/2010/main" val="1470791773"/>
              </p:ext>
            </p:extLst>
          </p:nvPr>
        </p:nvGraphicFramePr>
        <p:xfrm>
          <a:off x="926864" y="1579830"/>
          <a:ext cx="7290272" cy="42872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360751"/>
            <a:ext cx="8229600" cy="1143000"/>
          </a:xfrm>
        </p:spPr>
        <p:txBody>
          <a:bodyPr>
            <a:normAutofit/>
          </a:bodyPr>
          <a:lstStyle/>
          <a:p>
            <a:r>
              <a:rPr lang="en-US" sz="3200" b="1" dirty="0">
                <a:solidFill>
                  <a:srgbClr val="2C739F"/>
                </a:solidFill>
              </a:rPr>
              <a:t>What are the funding sources for public education in Connecticut?</a:t>
            </a:r>
          </a:p>
        </p:txBody>
      </p:sp>
      <p:sp>
        <p:nvSpPr>
          <p:cNvPr id="3" name="TextBox 2"/>
          <p:cNvSpPr txBox="1"/>
          <p:nvPr/>
        </p:nvSpPr>
        <p:spPr>
          <a:xfrm>
            <a:off x="6516504" y="3440019"/>
            <a:ext cx="1600200" cy="369332"/>
          </a:xfrm>
          <a:prstGeom prst="rect">
            <a:avLst/>
          </a:prstGeom>
          <a:noFill/>
        </p:spPr>
        <p:txBody>
          <a:bodyPr wrap="square" rtlCol="0">
            <a:spAutoFit/>
          </a:bodyPr>
          <a:lstStyle/>
          <a:p>
            <a:pPr algn="ctr"/>
            <a:r>
              <a:rPr lang="en-US" dirty="0">
                <a:solidFill>
                  <a:srgbClr val="1B1F20"/>
                </a:solidFill>
                <a:latin typeface="Century Gothic"/>
              </a:rPr>
              <a:t>$11.4B</a:t>
            </a:r>
          </a:p>
        </p:txBody>
      </p:sp>
      <p:sp>
        <p:nvSpPr>
          <p:cNvPr id="6" name="Right Brace 5"/>
          <p:cNvSpPr/>
          <p:nvPr/>
        </p:nvSpPr>
        <p:spPr>
          <a:xfrm>
            <a:off x="6259001" y="2264899"/>
            <a:ext cx="558799" cy="2850026"/>
          </a:xfrm>
          <a:prstGeom prst="rightBrace">
            <a:avLst>
              <a:gd name="adj1" fmla="val 8333"/>
              <a:gd name="adj2" fmla="val 4794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entury Gothic"/>
            </a:endParaRPr>
          </a:p>
        </p:txBody>
      </p:sp>
      <p:sp>
        <p:nvSpPr>
          <p:cNvPr id="10" name="TextBox 9">
            <a:extLst>
              <a:ext uri="{FF2B5EF4-FFF2-40B4-BE49-F238E27FC236}">
                <a16:creationId xmlns:a16="http://schemas.microsoft.com/office/drawing/2014/main" id="{76A9DB8E-3F47-7547-BD7D-6AC7DA081B7B}"/>
              </a:ext>
            </a:extLst>
          </p:cNvPr>
          <p:cNvSpPr txBox="1"/>
          <p:nvPr/>
        </p:nvSpPr>
        <p:spPr>
          <a:xfrm>
            <a:off x="0" y="5967605"/>
            <a:ext cx="8847667" cy="507831"/>
          </a:xfrm>
          <a:prstGeom prst="rect">
            <a:avLst/>
          </a:prstGeom>
          <a:noFill/>
        </p:spPr>
        <p:txBody>
          <a:bodyPr wrap="square" rtlCol="0">
            <a:spAutoFit/>
          </a:bodyPr>
          <a:lstStyle/>
          <a:p>
            <a:r>
              <a:rPr lang="en-US" sz="900" dirty="0">
                <a:solidFill>
                  <a:prstClr val="black"/>
                </a:solidFill>
                <a:latin typeface="Century Gothic" panose="020B0502020202020204" pitchFamily="34" charset="0"/>
                <a:cs typeface="Century Gothic"/>
              </a:rPr>
              <a:t>Source: </a:t>
            </a:r>
            <a:r>
              <a:rPr lang="en-US" sz="900" dirty="0">
                <a:latin typeface="Century Gothic" panose="020B0502020202020204" pitchFamily="34" charset="0"/>
              </a:rPr>
              <a:t>U.S. Census Bureau. (2020). Table 1: Summary of Public Elementary-Secondary School System Finances by State: Fiscal Year 2018. </a:t>
            </a:r>
            <a:r>
              <a:rPr lang="en-US" sz="900" i="1" dirty="0">
                <a:latin typeface="Century Gothic" panose="020B0502020202020204" pitchFamily="34" charset="0"/>
              </a:rPr>
              <a:t>2018 Annual Survey of School System Finances.</a:t>
            </a:r>
            <a:r>
              <a:rPr lang="en-US" sz="900" dirty="0">
                <a:latin typeface="Century Gothic" panose="020B0502020202020204" pitchFamily="34" charset="0"/>
              </a:rPr>
              <a:t> Washington, DC: Author. Available from https://www2.census.gov/programs-surveys/school-finances/tables/2018/secondary-education-finance/elsec18_sumtables.xls.</a:t>
            </a:r>
            <a:endParaRPr lang="en-US" sz="900" dirty="0">
              <a:latin typeface="Century Gothic" panose="020B0502020202020204" pitchFamily="34" charset="0"/>
              <a:cs typeface="Century Gothic"/>
            </a:endParaRPr>
          </a:p>
        </p:txBody>
      </p:sp>
      <p:sp>
        <p:nvSpPr>
          <p:cNvPr id="11" name="Slide Number Placeholder 4">
            <a:extLst>
              <a:ext uri="{FF2B5EF4-FFF2-40B4-BE49-F238E27FC236}">
                <a16:creationId xmlns:a16="http://schemas.microsoft.com/office/drawing/2014/main" id="{739D19F7-666E-6045-AA00-F4ED570A691D}"/>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11</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348326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113255"/>
            <a:ext cx="6867399" cy="2631490"/>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How Does This Impact School Finance?</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24486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52824" y="2944758"/>
            <a:ext cx="8038352" cy="769441"/>
          </a:xfrm>
          <a:prstGeom prst="rect">
            <a:avLst/>
          </a:prstGeom>
          <a:noFill/>
        </p:spPr>
        <p:txBody>
          <a:bodyPr wrap="square" rtlCol="0">
            <a:spAutoFit/>
          </a:bodyPr>
          <a:lstStyle/>
          <a:p>
            <a:pPr algn="ctr"/>
            <a:r>
              <a:rPr lang="en-US" sz="4400" b="1" dirty="0">
                <a:solidFill>
                  <a:srgbClr val="2C739F"/>
                </a:solidFill>
                <a:latin typeface="Century Gothic"/>
              </a:rPr>
              <a:t>School finance is about…</a:t>
            </a:r>
          </a:p>
        </p:txBody>
      </p:sp>
    </p:spTree>
    <p:extLst>
      <p:ext uri="{BB962C8B-B14F-4D97-AF65-F5344CB8AC3E}">
        <p14:creationId xmlns:p14="http://schemas.microsoft.com/office/powerpoint/2010/main" val="262671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6978" y="1411374"/>
            <a:ext cx="2774341" cy="697303"/>
          </a:xfrm>
        </p:spPr>
        <p:txBody>
          <a:bodyPr>
            <a:normAutofit/>
          </a:bodyPr>
          <a:lstStyle/>
          <a:p>
            <a:r>
              <a:rPr lang="en-US" sz="3200" b="1" dirty="0">
                <a:solidFill>
                  <a:srgbClr val="2C739F"/>
                </a:solidFill>
              </a:rPr>
              <a:t>Kids</a:t>
            </a:r>
          </a:p>
        </p:txBody>
      </p:sp>
      <p:pic>
        <p:nvPicPr>
          <p:cNvPr id="6" name="Picture 5" descr="high-school-boy-in-class.jpg"/>
          <p:cNvPicPr>
            <a:picLocks noChangeAspect="1"/>
          </p:cNvPicPr>
          <p:nvPr/>
        </p:nvPicPr>
        <p:blipFill rotWithShape="1">
          <a:blip r:embed="rId3" cstate="email">
            <a:extLst>
              <a:ext uri="{28A0092B-C50C-407E-A947-70E740481C1C}">
                <a14:useLocalDpi xmlns:a14="http://schemas.microsoft.com/office/drawing/2010/main" val="0"/>
              </a:ext>
            </a:extLst>
          </a:blip>
          <a:srcRect l="31455" t="15616" r="9290"/>
          <a:stretch/>
        </p:blipFill>
        <p:spPr>
          <a:xfrm>
            <a:off x="166978" y="2223254"/>
            <a:ext cx="2774341" cy="2633912"/>
          </a:xfrm>
          <a:prstGeom prst="rect">
            <a:avLst/>
          </a:prstGeom>
        </p:spPr>
      </p:pic>
      <p:sp>
        <p:nvSpPr>
          <p:cNvPr id="7" name="Slide Number Placeholder 4">
            <a:extLst>
              <a:ext uri="{FF2B5EF4-FFF2-40B4-BE49-F238E27FC236}">
                <a16:creationId xmlns:a16="http://schemas.microsoft.com/office/drawing/2014/main" id="{0A06B22D-F6B6-1541-9D33-0E24F462B79F}"/>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14</a:t>
            </a:fld>
            <a:endParaRPr lang="en-US" sz="1400" dirty="0">
              <a:solidFill>
                <a:schemeClr val="bg1"/>
              </a:solidFill>
              <a:latin typeface="Kelvingrove-Regular"/>
              <a:cs typeface="Kelvingrove-Regular"/>
            </a:endParaRPr>
          </a:p>
        </p:txBody>
      </p:sp>
      <p:pic>
        <p:nvPicPr>
          <p:cNvPr id="8" name="Picture 7">
            <a:extLst>
              <a:ext uri="{FF2B5EF4-FFF2-40B4-BE49-F238E27FC236}">
                <a16:creationId xmlns:a16="http://schemas.microsoft.com/office/drawing/2014/main" id="{EF473AD2-39A5-BE49-BC5C-93792331B39A}"/>
              </a:ext>
            </a:extLst>
          </p:cNvPr>
          <p:cNvPicPr>
            <a:picLocks noChangeAspect="1"/>
          </p:cNvPicPr>
          <p:nvPr/>
        </p:nvPicPr>
        <p:blipFill rotWithShape="1">
          <a:blip r:embed="rId4"/>
          <a:srcRect l="2428" t="1142" r="42164" b="20779"/>
          <a:stretch/>
        </p:blipFill>
        <p:spPr>
          <a:xfrm>
            <a:off x="3194382" y="2223254"/>
            <a:ext cx="2774341" cy="2633912"/>
          </a:xfrm>
          <a:prstGeom prst="rect">
            <a:avLst/>
          </a:prstGeom>
        </p:spPr>
      </p:pic>
      <p:pic>
        <p:nvPicPr>
          <p:cNvPr id="9" name="Picture 8">
            <a:extLst>
              <a:ext uri="{FF2B5EF4-FFF2-40B4-BE49-F238E27FC236}">
                <a16:creationId xmlns:a16="http://schemas.microsoft.com/office/drawing/2014/main" id="{0EE2D19F-68E9-6044-9D33-29201329ACD5}"/>
              </a:ext>
            </a:extLst>
          </p:cNvPr>
          <p:cNvPicPr>
            <a:picLocks noChangeAspect="1"/>
          </p:cNvPicPr>
          <p:nvPr/>
        </p:nvPicPr>
        <p:blipFill rotWithShape="1">
          <a:blip r:embed="rId5"/>
          <a:srcRect t="13164" r="32364" b="4982"/>
          <a:stretch/>
        </p:blipFill>
        <p:spPr>
          <a:xfrm>
            <a:off x="6170875" y="2223254"/>
            <a:ext cx="2774341" cy="2633912"/>
          </a:xfrm>
          <a:prstGeom prst="rect">
            <a:avLst/>
          </a:prstGeom>
        </p:spPr>
      </p:pic>
      <p:sp>
        <p:nvSpPr>
          <p:cNvPr id="11" name="Title 4">
            <a:extLst>
              <a:ext uri="{FF2B5EF4-FFF2-40B4-BE49-F238E27FC236}">
                <a16:creationId xmlns:a16="http://schemas.microsoft.com/office/drawing/2014/main" id="{3A29E865-CDC1-F247-9C8B-A3AE3DA790CE}"/>
              </a:ext>
            </a:extLst>
          </p:cNvPr>
          <p:cNvSpPr txBox="1">
            <a:spLocks/>
          </p:cNvSpPr>
          <p:nvPr/>
        </p:nvSpPr>
        <p:spPr>
          <a:xfrm>
            <a:off x="3184829" y="1422705"/>
            <a:ext cx="2774341" cy="6973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3787B0"/>
                </a:solidFill>
                <a:latin typeface="+mj-lt"/>
                <a:ea typeface="+mj-ea"/>
                <a:cs typeface="+mj-cs"/>
              </a:defRPr>
            </a:lvl1pPr>
          </a:lstStyle>
          <a:p>
            <a:r>
              <a:rPr lang="en-US" sz="3200" dirty="0">
                <a:solidFill>
                  <a:srgbClr val="2C739F"/>
                </a:solidFill>
              </a:rPr>
              <a:t>Schools</a:t>
            </a:r>
          </a:p>
        </p:txBody>
      </p:sp>
      <p:sp>
        <p:nvSpPr>
          <p:cNvPr id="12" name="Title 4">
            <a:extLst>
              <a:ext uri="{FF2B5EF4-FFF2-40B4-BE49-F238E27FC236}">
                <a16:creationId xmlns:a16="http://schemas.microsoft.com/office/drawing/2014/main" id="{5B2FA805-14B3-814A-A6A1-5F5139081F11}"/>
              </a:ext>
            </a:extLst>
          </p:cNvPr>
          <p:cNvSpPr txBox="1">
            <a:spLocks/>
          </p:cNvSpPr>
          <p:nvPr/>
        </p:nvSpPr>
        <p:spPr>
          <a:xfrm>
            <a:off x="6163915" y="1422704"/>
            <a:ext cx="2774341" cy="6973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3787B0"/>
                </a:solidFill>
                <a:latin typeface="+mj-lt"/>
                <a:ea typeface="+mj-ea"/>
                <a:cs typeface="+mj-cs"/>
              </a:defRPr>
            </a:lvl1pPr>
          </a:lstStyle>
          <a:p>
            <a:r>
              <a:rPr lang="en-US" sz="3200" dirty="0">
                <a:solidFill>
                  <a:srgbClr val="2C739F"/>
                </a:solidFill>
              </a:rPr>
              <a:t>Communities</a:t>
            </a:r>
          </a:p>
        </p:txBody>
      </p:sp>
    </p:spTree>
    <p:extLst>
      <p:ext uri="{BB962C8B-B14F-4D97-AF65-F5344CB8AC3E}">
        <p14:creationId xmlns:p14="http://schemas.microsoft.com/office/powerpoint/2010/main" val="4018764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959640"/>
            <a:ext cx="6867399" cy="938719"/>
          </a:xfrm>
          <a:prstGeom prst="rect">
            <a:avLst/>
          </a:prstGeom>
          <a:noFill/>
        </p:spPr>
        <p:txBody>
          <a:bodyPr wrap="square" rtlCol="0">
            <a:spAutoFit/>
          </a:bodyPr>
          <a:lstStyle/>
          <a:p>
            <a:pPr algn="ctr"/>
            <a:r>
              <a:rPr lang="en-US" sz="5500" cap="small" dirty="0">
                <a:solidFill>
                  <a:schemeClr val="bg1"/>
                </a:solidFill>
                <a:latin typeface="Century Gothic"/>
                <a:cs typeface="Century Gothic"/>
              </a:rPr>
              <a:t>Data</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262261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6942" y="508664"/>
            <a:ext cx="8625992" cy="584775"/>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Some notes about the data we use</a:t>
            </a:r>
          </a:p>
        </p:txBody>
      </p:sp>
      <p:pic>
        <p:nvPicPr>
          <p:cNvPr id="3" name="Picture 2">
            <a:extLst>
              <a:ext uri="{FF2B5EF4-FFF2-40B4-BE49-F238E27FC236}">
                <a16:creationId xmlns:a16="http://schemas.microsoft.com/office/drawing/2014/main" id="{EB8F8C95-786E-3949-AAF4-49C0BB0B6D07}"/>
              </a:ext>
            </a:extLst>
          </p:cNvPr>
          <p:cNvPicPr>
            <a:picLocks noChangeAspect="1"/>
          </p:cNvPicPr>
          <p:nvPr/>
        </p:nvPicPr>
        <p:blipFill rotWithShape="1">
          <a:blip r:embed="rId4">
            <a:extLst>
              <a:ext uri="{28A0092B-C50C-407E-A947-70E740481C1C}">
                <a14:useLocalDpi xmlns:a14="http://schemas.microsoft.com/office/drawing/2010/main" val="0"/>
              </a:ext>
            </a:extLst>
          </a:blip>
          <a:srcRect r="13160"/>
          <a:stretch/>
        </p:blipFill>
        <p:spPr>
          <a:xfrm>
            <a:off x="371242" y="2530364"/>
            <a:ext cx="3843721" cy="2940272"/>
          </a:xfrm>
          <a:prstGeom prst="rect">
            <a:avLst/>
          </a:prstGeom>
        </p:spPr>
      </p:pic>
      <p:pic>
        <p:nvPicPr>
          <p:cNvPr id="10" name="Picture 9">
            <a:extLst>
              <a:ext uri="{FF2B5EF4-FFF2-40B4-BE49-F238E27FC236}">
                <a16:creationId xmlns:a16="http://schemas.microsoft.com/office/drawing/2014/main" id="{2DA3639F-657F-314C-85A9-D773D9125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9686" y="2431975"/>
            <a:ext cx="4834314" cy="3137049"/>
          </a:xfrm>
          <a:prstGeom prst="rect">
            <a:avLst/>
          </a:prstGeom>
        </p:spPr>
      </p:pic>
      <p:sp>
        <p:nvSpPr>
          <p:cNvPr id="11" name="TextBox 10">
            <a:extLst>
              <a:ext uri="{FF2B5EF4-FFF2-40B4-BE49-F238E27FC236}">
                <a16:creationId xmlns:a16="http://schemas.microsoft.com/office/drawing/2014/main" id="{D6E37DBB-9ACF-084C-8069-F5FDA004E463}"/>
              </a:ext>
            </a:extLst>
          </p:cNvPr>
          <p:cNvSpPr txBox="1"/>
          <p:nvPr/>
        </p:nvSpPr>
        <p:spPr>
          <a:xfrm>
            <a:off x="371242" y="1600978"/>
            <a:ext cx="3843721" cy="830997"/>
          </a:xfrm>
          <a:prstGeom prst="rect">
            <a:avLst/>
          </a:prstGeom>
          <a:noFill/>
        </p:spPr>
        <p:txBody>
          <a:bodyPr wrap="square" rtlCol="0">
            <a:spAutoFit/>
          </a:bodyPr>
          <a:lstStyle/>
          <a:p>
            <a:pPr algn="ctr"/>
            <a:r>
              <a:rPr lang="en-US" sz="2400" b="1" i="1" dirty="0">
                <a:solidFill>
                  <a:srgbClr val="2C739F"/>
                </a:solidFill>
                <a:latin typeface="Century Gothic" panose="020B0502020202020204" pitchFamily="34" charset="0"/>
              </a:rPr>
              <a:t>How fast we think data</a:t>
            </a:r>
          </a:p>
          <a:p>
            <a:pPr algn="ctr"/>
            <a:r>
              <a:rPr lang="en-US" sz="2400" b="1" i="1" dirty="0">
                <a:solidFill>
                  <a:srgbClr val="2C739F"/>
                </a:solidFill>
                <a:latin typeface="Century Gothic" panose="020B0502020202020204" pitchFamily="34" charset="0"/>
              </a:rPr>
              <a:t>is updated</a:t>
            </a:r>
          </a:p>
        </p:txBody>
      </p:sp>
      <p:sp>
        <p:nvSpPr>
          <p:cNvPr id="12" name="TextBox 11">
            <a:extLst>
              <a:ext uri="{FF2B5EF4-FFF2-40B4-BE49-F238E27FC236}">
                <a16:creationId xmlns:a16="http://schemas.microsoft.com/office/drawing/2014/main" id="{0F20D812-CD8F-0D43-A80A-BEC541601B4C}"/>
              </a:ext>
            </a:extLst>
          </p:cNvPr>
          <p:cNvSpPr txBox="1"/>
          <p:nvPr/>
        </p:nvSpPr>
        <p:spPr>
          <a:xfrm>
            <a:off x="4568759" y="1785643"/>
            <a:ext cx="3843721" cy="461665"/>
          </a:xfrm>
          <a:prstGeom prst="rect">
            <a:avLst/>
          </a:prstGeom>
          <a:noFill/>
        </p:spPr>
        <p:txBody>
          <a:bodyPr wrap="square" rtlCol="0">
            <a:spAutoFit/>
          </a:bodyPr>
          <a:lstStyle/>
          <a:p>
            <a:pPr algn="ctr"/>
            <a:r>
              <a:rPr lang="en-US" sz="2400" b="1" i="1" dirty="0">
                <a:solidFill>
                  <a:srgbClr val="2C739F"/>
                </a:solidFill>
                <a:latin typeface="Century Gothic" panose="020B0502020202020204" pitchFamily="34" charset="0"/>
              </a:rPr>
              <a:t>The Reality</a:t>
            </a:r>
          </a:p>
        </p:txBody>
      </p:sp>
      <p:sp>
        <p:nvSpPr>
          <p:cNvPr id="9" name="Slide Number Placeholder 4">
            <a:extLst>
              <a:ext uri="{FF2B5EF4-FFF2-40B4-BE49-F238E27FC236}">
                <a16:creationId xmlns:a16="http://schemas.microsoft.com/office/drawing/2014/main" id="{D1621679-FC7A-5644-BACE-5DD806F562A2}"/>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16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58069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6942" y="508664"/>
            <a:ext cx="8625992" cy="584775"/>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A note about revenue by source data</a:t>
            </a:r>
          </a:p>
        </p:txBody>
      </p:sp>
      <p:sp>
        <p:nvSpPr>
          <p:cNvPr id="7" name="TextBox 6"/>
          <p:cNvSpPr txBox="1"/>
          <p:nvPr/>
        </p:nvSpPr>
        <p:spPr>
          <a:xfrm>
            <a:off x="518006" y="1339303"/>
            <a:ext cx="8103865" cy="4524315"/>
          </a:xfrm>
          <a:prstGeom prst="rect">
            <a:avLst/>
          </a:prstGeom>
          <a:noFill/>
        </p:spPr>
        <p:txBody>
          <a:bodyPr wrap="square" rtlCol="0">
            <a:spAutoFit/>
          </a:bodyPr>
          <a:lstStyle/>
          <a:p>
            <a:pPr marL="342900" indent="-342900" defTabSz="457200">
              <a:buClr>
                <a:srgbClr val="3687B1"/>
              </a:buClr>
              <a:buFont typeface="Arial" panose="020B0604020202020204" pitchFamily="34" charset="0"/>
              <a:buChar char="•"/>
            </a:pPr>
            <a:r>
              <a:rPr lang="en-US" sz="2400" dirty="0">
                <a:solidFill>
                  <a:srgbClr val="1B1F20"/>
                </a:solidFill>
                <a:latin typeface="Century Gothic"/>
                <a:cs typeface="Century Gothic"/>
              </a:rPr>
              <a:t>This presentation uses revenue by source data from the 2017-18 school year.</a:t>
            </a:r>
          </a:p>
          <a:p>
            <a:pPr marL="342900" indent="-342900" defTabSz="457200">
              <a:buClr>
                <a:srgbClr val="3687B1"/>
              </a:buClr>
              <a:buFont typeface="Arial" panose="020B0604020202020204" pitchFamily="34" charset="0"/>
              <a:buChar char="•"/>
            </a:pPr>
            <a:endParaRPr lang="en-US" sz="2400" dirty="0">
              <a:solidFill>
                <a:srgbClr val="1B1F20"/>
              </a:solidFill>
              <a:latin typeface="Century Gothic"/>
              <a:cs typeface="Century Gothic"/>
            </a:endParaRPr>
          </a:p>
          <a:p>
            <a:pPr marL="342900" indent="-342900" defTabSz="457200">
              <a:buClr>
                <a:srgbClr val="3687B1"/>
              </a:buClr>
              <a:buFont typeface="Arial" panose="020B0604020202020204" pitchFamily="34" charset="0"/>
              <a:buChar char="•"/>
            </a:pPr>
            <a:r>
              <a:rPr lang="en-US" sz="2400" dirty="0">
                <a:solidFill>
                  <a:srgbClr val="1B1F20"/>
                </a:solidFill>
                <a:latin typeface="Century Gothic"/>
                <a:cs typeface="Century Gothic"/>
              </a:rPr>
              <a:t>This is the most recent year of data available.</a:t>
            </a:r>
          </a:p>
          <a:p>
            <a:pPr marL="342900" indent="-342900" defTabSz="457200">
              <a:buClr>
                <a:srgbClr val="3687B1"/>
              </a:buClr>
              <a:buFont typeface="Arial" panose="020B0604020202020204" pitchFamily="34" charset="0"/>
              <a:buChar char="•"/>
            </a:pPr>
            <a:endParaRPr lang="en-US" sz="2400" dirty="0">
              <a:solidFill>
                <a:srgbClr val="1B1F20"/>
              </a:solidFill>
              <a:latin typeface="Century Gothic"/>
              <a:cs typeface="Century Gothic"/>
            </a:endParaRPr>
          </a:p>
          <a:p>
            <a:pPr marL="342900" indent="-342900">
              <a:buClr>
                <a:srgbClr val="3687B1"/>
              </a:buClr>
              <a:buFont typeface="Arial" panose="020B0604020202020204" pitchFamily="34" charset="0"/>
              <a:buChar char="•"/>
            </a:pPr>
            <a:r>
              <a:rPr lang="en-US" sz="2400" dirty="0">
                <a:solidFill>
                  <a:srgbClr val="1B1F20"/>
                </a:solidFill>
                <a:latin typeface="Century Gothic"/>
                <a:cs typeface="Century Gothic"/>
              </a:rPr>
              <a:t>School district officials may have more up-to-date data than is displayed in this presentation.</a:t>
            </a:r>
          </a:p>
          <a:p>
            <a:pPr marL="342900" indent="-342900">
              <a:buClr>
                <a:srgbClr val="3687B1"/>
              </a:buClr>
              <a:buFont typeface="Arial" panose="020B0604020202020204" pitchFamily="34" charset="0"/>
              <a:buChar char="•"/>
            </a:pPr>
            <a:endParaRPr lang="en-US" sz="2400" dirty="0">
              <a:solidFill>
                <a:srgbClr val="1B1F20"/>
              </a:solidFill>
              <a:latin typeface="Century Gothic"/>
              <a:cs typeface="Century Gothic"/>
            </a:endParaRPr>
          </a:p>
          <a:p>
            <a:pPr marL="342900" indent="-342900">
              <a:buClr>
                <a:srgbClr val="3687B1"/>
              </a:buClr>
              <a:buFont typeface="Arial" panose="020B0604020202020204" pitchFamily="34" charset="0"/>
              <a:buChar char="•"/>
            </a:pPr>
            <a:r>
              <a:rPr lang="en-US" sz="2400" dirty="0">
                <a:solidFill>
                  <a:srgbClr val="1B1F20"/>
                </a:solidFill>
                <a:latin typeface="Century Gothic"/>
                <a:cs typeface="Century Gothic"/>
              </a:rPr>
              <a:t>However, because that data is not available for every district, and therefore not comparable across districts, it has not been incorporated into this presentation.</a:t>
            </a:r>
          </a:p>
        </p:txBody>
      </p:sp>
      <p:sp>
        <p:nvSpPr>
          <p:cNvPr id="5" name="Slide Number Placeholder 4">
            <a:extLst>
              <a:ext uri="{FF2B5EF4-FFF2-40B4-BE49-F238E27FC236}">
                <a16:creationId xmlns:a16="http://schemas.microsoft.com/office/drawing/2014/main" id="{26017608-4FCA-5546-8990-177370A19650}"/>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17</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555414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18007" y="576609"/>
            <a:ext cx="8103865" cy="584776"/>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A note about per-pupil expenditures</a:t>
            </a:r>
          </a:p>
        </p:txBody>
      </p:sp>
      <p:sp>
        <p:nvSpPr>
          <p:cNvPr id="7" name="TextBox 6"/>
          <p:cNvSpPr txBox="1"/>
          <p:nvPr/>
        </p:nvSpPr>
        <p:spPr>
          <a:xfrm>
            <a:off x="518007" y="1520799"/>
            <a:ext cx="8103865" cy="2677656"/>
          </a:xfrm>
          <a:prstGeom prst="rect">
            <a:avLst/>
          </a:prstGeom>
          <a:noFill/>
        </p:spPr>
        <p:txBody>
          <a:bodyPr wrap="square" rtlCol="0">
            <a:spAutoFit/>
          </a:bodyPr>
          <a:lstStyle/>
          <a:p>
            <a:pPr marL="342900" indent="-342900" defTabSz="457200">
              <a:buFont typeface="Arial"/>
              <a:buChar char="•"/>
            </a:pPr>
            <a:r>
              <a:rPr lang="en-US" sz="2400" dirty="0">
                <a:solidFill>
                  <a:srgbClr val="1A1D1E"/>
                </a:solidFill>
                <a:latin typeface="Century Gothic"/>
                <a:cs typeface="Century Gothic"/>
              </a:rPr>
              <a:t>Connecticut has shifted to reporting per-pupil expenditures on both a district and school level. This presentation, however, only uses district per-pupil expenditures.</a:t>
            </a:r>
          </a:p>
          <a:p>
            <a:pPr defTabSz="457200"/>
            <a:endParaRPr lang="en-US" sz="2400" dirty="0">
              <a:solidFill>
                <a:srgbClr val="1B1F20"/>
              </a:solidFill>
              <a:latin typeface="Century Gothic"/>
              <a:cs typeface="Century Gothic"/>
            </a:endParaRPr>
          </a:p>
          <a:p>
            <a:pPr marL="342900" indent="-342900" defTabSz="457200">
              <a:buFont typeface="Arial"/>
              <a:buChar char="•"/>
            </a:pPr>
            <a:r>
              <a:rPr lang="en-US" sz="2400" dirty="0">
                <a:solidFill>
                  <a:srgbClr val="1B1F20"/>
                </a:solidFill>
                <a:latin typeface="Century Gothic"/>
                <a:cs typeface="Century Gothic"/>
              </a:rPr>
              <a:t>In reality, districts don’t allocate resources equally to all schools or students.</a:t>
            </a:r>
          </a:p>
        </p:txBody>
      </p:sp>
      <p:sp>
        <p:nvSpPr>
          <p:cNvPr id="5" name="Slide Number Placeholder 4">
            <a:extLst>
              <a:ext uri="{FF2B5EF4-FFF2-40B4-BE49-F238E27FC236}">
                <a16:creationId xmlns:a16="http://schemas.microsoft.com/office/drawing/2014/main" id="{1FFBC490-699C-394B-9291-DCC4C2F99DF8}"/>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18</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551512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959640"/>
            <a:ext cx="6867399" cy="938719"/>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Ana’s Story</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1944903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17979" y="583681"/>
            <a:ext cx="8103865" cy="584776"/>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Contact Us</a:t>
            </a:r>
          </a:p>
        </p:txBody>
      </p:sp>
      <p:sp>
        <p:nvSpPr>
          <p:cNvPr id="7" name="TextBox 6"/>
          <p:cNvSpPr txBox="1"/>
          <p:nvPr/>
        </p:nvSpPr>
        <p:spPr>
          <a:xfrm>
            <a:off x="517979" y="1259175"/>
            <a:ext cx="8103865" cy="4339650"/>
          </a:xfrm>
          <a:prstGeom prst="rect">
            <a:avLst/>
          </a:prstGeom>
          <a:noFill/>
        </p:spPr>
        <p:txBody>
          <a:bodyPr wrap="square" rtlCol="0">
            <a:spAutoFit/>
          </a:bodyPr>
          <a:lstStyle/>
          <a:p>
            <a:pPr algn="ctr" defTabSz="457200"/>
            <a:r>
              <a:rPr lang="en-US" sz="2400" dirty="0">
                <a:solidFill>
                  <a:srgbClr val="1A1D1E"/>
                </a:solidFill>
                <a:latin typeface="Century Gothic"/>
                <a:cs typeface="Century Gothic"/>
              </a:rPr>
              <a:t>For questions or comments about the information presented today, please contact us:</a:t>
            </a:r>
          </a:p>
          <a:p>
            <a:pPr algn="ctr" defTabSz="457200"/>
            <a:endParaRPr lang="en-US" b="1" dirty="0">
              <a:solidFill>
                <a:srgbClr val="1A1D1E"/>
              </a:solidFill>
              <a:latin typeface="Century Gothic"/>
              <a:cs typeface="Century Gothic"/>
            </a:endParaRPr>
          </a:p>
          <a:p>
            <a:pPr algn="ctr" defTabSz="457200"/>
            <a:r>
              <a:rPr lang="en-US" sz="2400" b="1" dirty="0">
                <a:solidFill>
                  <a:srgbClr val="1A1D1E"/>
                </a:solidFill>
                <a:latin typeface="Century Gothic"/>
                <a:cs typeface="Century Gothic"/>
              </a:rPr>
              <a:t>Erika Haynes, Director of Community Engagement</a:t>
            </a:r>
          </a:p>
          <a:p>
            <a:pPr algn="ctr" defTabSz="457200"/>
            <a:r>
              <a:rPr lang="en-US" sz="2400" b="1" dirty="0">
                <a:solidFill>
                  <a:srgbClr val="1A1D1E"/>
                </a:solidFill>
                <a:latin typeface="Century Gothic"/>
                <a:cs typeface="Century Gothic"/>
              </a:rPr>
              <a:t>Email: </a:t>
            </a:r>
            <a:r>
              <a:rPr lang="en-US" sz="2400" b="1" dirty="0" err="1">
                <a:solidFill>
                  <a:srgbClr val="1A1D1E"/>
                </a:solidFill>
                <a:latin typeface="Century Gothic"/>
                <a:cs typeface="Century Gothic"/>
              </a:rPr>
              <a:t>erika.haynes@schoolstatefinance.org</a:t>
            </a:r>
            <a:endParaRPr lang="en-US" sz="2400" b="1" dirty="0">
              <a:solidFill>
                <a:srgbClr val="1A1D1E"/>
              </a:solidFill>
              <a:latin typeface="Century Gothic"/>
              <a:cs typeface="Century Gothic"/>
            </a:endParaRPr>
          </a:p>
          <a:p>
            <a:pPr algn="ctr" defTabSz="457200"/>
            <a:r>
              <a:rPr lang="en-US" sz="2400" b="1" dirty="0">
                <a:solidFill>
                  <a:srgbClr val="1A1D1E"/>
                </a:solidFill>
                <a:latin typeface="Century Gothic"/>
                <a:cs typeface="Century Gothic"/>
              </a:rPr>
              <a:t>Cell: 860-336-6902</a:t>
            </a:r>
          </a:p>
          <a:p>
            <a:pPr algn="ctr" defTabSz="457200"/>
            <a:endParaRPr lang="en-US" sz="2400" dirty="0">
              <a:solidFill>
                <a:prstClr val="black"/>
              </a:solidFill>
              <a:latin typeface="Century Gothic"/>
              <a:cs typeface="Century Gothic"/>
            </a:endParaRPr>
          </a:p>
          <a:p>
            <a:pPr algn="ctr" defTabSz="457200"/>
            <a:r>
              <a:rPr lang="en-US" sz="2400" dirty="0">
                <a:solidFill>
                  <a:prstClr val="black"/>
                </a:solidFill>
                <a:latin typeface="Century Gothic"/>
                <a:cs typeface="Century Gothic"/>
              </a:rPr>
              <a:t>To learn more about the </a:t>
            </a:r>
          </a:p>
          <a:p>
            <a:pPr algn="ctr" defTabSz="457200"/>
            <a:r>
              <a:rPr lang="en-US" sz="2400" dirty="0">
                <a:solidFill>
                  <a:prstClr val="black"/>
                </a:solidFill>
                <a:latin typeface="Century Gothic"/>
                <a:cs typeface="Century Gothic"/>
              </a:rPr>
              <a:t>School and State Finance Project, visit us at:</a:t>
            </a:r>
          </a:p>
          <a:p>
            <a:pPr algn="ctr" defTabSz="457200"/>
            <a:r>
              <a:rPr lang="en-US" sz="2400" b="1" dirty="0" err="1">
                <a:solidFill>
                  <a:prstClr val="black"/>
                </a:solidFill>
                <a:latin typeface="Century Gothic"/>
                <a:cs typeface="Century Gothic"/>
              </a:rPr>
              <a:t>www.schoolstatefinance.org</a:t>
            </a:r>
            <a:endParaRPr lang="en-US" sz="2400" b="1" dirty="0">
              <a:solidFill>
                <a:prstClr val="black"/>
              </a:solidFill>
              <a:latin typeface="Century Gothic"/>
              <a:cs typeface="Century Gothic"/>
            </a:endParaRPr>
          </a:p>
          <a:p>
            <a:pPr algn="ctr" defTabSz="457200"/>
            <a:endParaRPr lang="en-US" b="1" dirty="0">
              <a:solidFill>
                <a:prstClr val="black"/>
              </a:solidFill>
              <a:latin typeface="Century Gothic"/>
              <a:cs typeface="Century Gothic"/>
            </a:endParaRPr>
          </a:p>
          <a:p>
            <a:pPr algn="ctr" defTabSz="457200"/>
            <a:r>
              <a:rPr lang="en-US" sz="2400" dirty="0">
                <a:solidFill>
                  <a:prstClr val="black"/>
                </a:solidFill>
                <a:latin typeface="Century Gothic"/>
                <a:cs typeface="Century Gothic"/>
              </a:rPr>
              <a:t>Or connect with us on social media</a:t>
            </a:r>
          </a:p>
        </p:txBody>
      </p:sp>
      <p:pic>
        <p:nvPicPr>
          <p:cNvPr id="3" name="Picture 2">
            <a:extLst>
              <a:ext uri="{FF2B5EF4-FFF2-40B4-BE49-F238E27FC236}">
                <a16:creationId xmlns:a16="http://schemas.microsoft.com/office/drawing/2014/main" id="{7ADB0AE9-F5B1-7B4D-BF0A-12760E22D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104" y="5598825"/>
            <a:ext cx="2279792" cy="675494"/>
          </a:xfrm>
          <a:prstGeom prst="rect">
            <a:avLst/>
          </a:prstGeom>
        </p:spPr>
      </p:pic>
      <p:sp>
        <p:nvSpPr>
          <p:cNvPr id="8" name="Slide Number Placeholder 4">
            <a:extLst>
              <a:ext uri="{FF2B5EF4-FFF2-40B4-BE49-F238E27FC236}">
                <a16:creationId xmlns:a16="http://schemas.microsoft.com/office/drawing/2014/main" id="{C6D30D87-F316-FE45-A637-1A6A8C2A6B40}"/>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39506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725"/>
            <a:ext cx="8229600" cy="1143000"/>
          </a:xfrm>
        </p:spPr>
        <p:txBody>
          <a:bodyPr>
            <a:normAutofit/>
          </a:bodyPr>
          <a:lstStyle/>
          <a:p>
            <a:r>
              <a:rPr lang="en-US" b="1" spc="0" dirty="0">
                <a:solidFill>
                  <a:srgbClr val="2D73A0"/>
                </a:solidFill>
              </a:rPr>
              <a:t>Ana</a:t>
            </a:r>
          </a:p>
        </p:txBody>
      </p:sp>
      <p:sp>
        <p:nvSpPr>
          <p:cNvPr id="6" name="Content Placeholder 5"/>
          <p:cNvSpPr>
            <a:spLocks noGrp="1"/>
          </p:cNvSpPr>
          <p:nvPr>
            <p:ph sz="quarter" idx="4"/>
          </p:nvPr>
        </p:nvSpPr>
        <p:spPr>
          <a:xfrm>
            <a:off x="4800338" y="1899226"/>
            <a:ext cx="3931920" cy="3951288"/>
          </a:xfrm>
        </p:spPr>
        <p:txBody>
          <a:bodyPr/>
          <a:lstStyle/>
          <a:p>
            <a:pPr>
              <a:buClr>
                <a:srgbClr val="2C739F"/>
              </a:buClr>
            </a:pPr>
            <a:r>
              <a:rPr lang="en-US" dirty="0"/>
              <a:t>Ana lives in Stamford</a:t>
            </a:r>
          </a:p>
          <a:p>
            <a:pPr>
              <a:buClr>
                <a:srgbClr val="2C739F"/>
              </a:buClr>
            </a:pPr>
            <a:r>
              <a:rPr lang="en-US" dirty="0"/>
              <a:t>She is an 8</a:t>
            </a:r>
            <a:r>
              <a:rPr lang="en-US" baseline="30000" dirty="0"/>
              <a:t>th</a:t>
            </a:r>
            <a:r>
              <a:rPr lang="en-US" dirty="0"/>
              <a:t> grader</a:t>
            </a:r>
          </a:p>
          <a:p>
            <a:pPr>
              <a:buClr>
                <a:srgbClr val="2C739F"/>
              </a:buClr>
            </a:pPr>
            <a:r>
              <a:rPr lang="en-US" dirty="0"/>
              <a:t>When she grows up, she wants to become an architect.</a:t>
            </a:r>
          </a:p>
        </p:txBody>
      </p:sp>
      <p:pic>
        <p:nvPicPr>
          <p:cNvPr id="4" name="Picture 3" descr="Norwal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399" y="1899226"/>
            <a:ext cx="4439587" cy="3329474"/>
          </a:xfrm>
          <a:prstGeom prst="rect">
            <a:avLst/>
          </a:prstGeom>
        </p:spPr>
      </p:pic>
      <p:sp>
        <p:nvSpPr>
          <p:cNvPr id="7" name="Slide Number Placeholder 4">
            <a:extLst>
              <a:ext uri="{FF2B5EF4-FFF2-40B4-BE49-F238E27FC236}">
                <a16:creationId xmlns:a16="http://schemas.microsoft.com/office/drawing/2014/main" id="{86CADC06-0A80-0E4B-B118-4809E8C19B76}"/>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20</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08968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16835" y="894522"/>
            <a:ext cx="8074341" cy="4832092"/>
          </a:xfrm>
          <a:prstGeom prst="rect">
            <a:avLst/>
          </a:prstGeom>
          <a:noFill/>
        </p:spPr>
        <p:txBody>
          <a:bodyPr wrap="square" rtlCol="0">
            <a:spAutoFit/>
          </a:bodyPr>
          <a:lstStyle/>
          <a:p>
            <a:pPr algn="ctr"/>
            <a:r>
              <a:rPr lang="en-US" sz="4400" b="1" dirty="0">
                <a:solidFill>
                  <a:srgbClr val="2C739F"/>
                </a:solidFill>
                <a:latin typeface="Century Gothic"/>
              </a:rPr>
              <a:t>How much funding does Ana’s school district receive to educate her?</a:t>
            </a:r>
          </a:p>
          <a:p>
            <a:pPr algn="ctr"/>
            <a:endParaRPr lang="en-US" sz="4400" b="1" dirty="0">
              <a:solidFill>
                <a:srgbClr val="2C739F"/>
              </a:solidFill>
              <a:latin typeface="Century Gothic"/>
            </a:endParaRPr>
          </a:p>
          <a:p>
            <a:pPr algn="ctr"/>
            <a:endParaRPr lang="en-US" sz="4400" b="1" dirty="0">
              <a:solidFill>
                <a:srgbClr val="2C739F"/>
              </a:solidFill>
              <a:latin typeface="Century Gothic"/>
            </a:endParaRPr>
          </a:p>
          <a:p>
            <a:pPr algn="ctr"/>
            <a:r>
              <a:rPr lang="en-US" sz="4400" b="1" dirty="0">
                <a:solidFill>
                  <a:srgbClr val="2C739F"/>
                </a:solidFill>
                <a:latin typeface="Century Gothic"/>
              </a:rPr>
              <a:t>It depends on where she goes to school</a:t>
            </a:r>
          </a:p>
        </p:txBody>
      </p:sp>
    </p:spTree>
    <p:extLst>
      <p:ext uri="{BB962C8B-B14F-4D97-AF65-F5344CB8AC3E}">
        <p14:creationId xmlns:p14="http://schemas.microsoft.com/office/powerpoint/2010/main" val="2758605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613" y="483094"/>
            <a:ext cx="8229600" cy="1143000"/>
          </a:xfrm>
        </p:spPr>
        <p:txBody>
          <a:bodyPr>
            <a:noAutofit/>
          </a:bodyPr>
          <a:lstStyle/>
          <a:p>
            <a:r>
              <a:rPr lang="en-US" sz="3200" b="1" dirty="0">
                <a:solidFill>
                  <a:srgbClr val="2C739F"/>
                </a:solidFill>
                <a:cs typeface="Century Gothic"/>
              </a:rPr>
              <a:t>Let’s take a look at funding for Ana</a:t>
            </a:r>
            <a:br>
              <a:rPr lang="en-US" sz="3200" b="1" dirty="0">
                <a:solidFill>
                  <a:srgbClr val="2C739F"/>
                </a:solidFill>
                <a:cs typeface="Century Gothic"/>
              </a:rPr>
            </a:br>
            <a:r>
              <a:rPr lang="en-US" sz="3200" b="1" dirty="0">
                <a:solidFill>
                  <a:srgbClr val="2C739F"/>
                </a:solidFill>
                <a:cs typeface="Century Gothic"/>
              </a:rPr>
              <a:t>at three similar school districts</a:t>
            </a:r>
            <a:endParaRPr lang="en-US" sz="3200" b="1" dirty="0">
              <a:solidFill>
                <a:srgbClr val="2C739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1708977"/>
              </p:ext>
            </p:extLst>
          </p:nvPr>
        </p:nvGraphicFramePr>
        <p:xfrm>
          <a:off x="808218" y="1705397"/>
          <a:ext cx="7488390" cy="4044094"/>
        </p:xfrm>
        <a:graphic>
          <a:graphicData uri="http://schemas.openxmlformats.org/drawingml/2006/table">
            <a:tbl>
              <a:tblPr firstRow="1" bandRow="1">
                <a:tableStyleId>{F5AB1C69-6EDB-4FF4-983F-18BD219EF322}</a:tableStyleId>
              </a:tblPr>
              <a:tblGrid>
                <a:gridCol w="2051694">
                  <a:extLst>
                    <a:ext uri="{9D8B030D-6E8A-4147-A177-3AD203B41FA5}">
                      <a16:colId xmlns:a16="http://schemas.microsoft.com/office/drawing/2014/main" val="20000"/>
                    </a:ext>
                  </a:extLst>
                </a:gridCol>
                <a:gridCol w="1812232">
                  <a:extLst>
                    <a:ext uri="{9D8B030D-6E8A-4147-A177-3AD203B41FA5}">
                      <a16:colId xmlns:a16="http://schemas.microsoft.com/office/drawing/2014/main" val="20001"/>
                    </a:ext>
                  </a:extLst>
                </a:gridCol>
                <a:gridCol w="1812232">
                  <a:extLst>
                    <a:ext uri="{9D8B030D-6E8A-4147-A177-3AD203B41FA5}">
                      <a16:colId xmlns:a16="http://schemas.microsoft.com/office/drawing/2014/main" val="20002"/>
                    </a:ext>
                  </a:extLst>
                </a:gridCol>
                <a:gridCol w="1812232">
                  <a:extLst>
                    <a:ext uri="{9D8B030D-6E8A-4147-A177-3AD203B41FA5}">
                      <a16:colId xmlns:a16="http://schemas.microsoft.com/office/drawing/2014/main" val="20003"/>
                    </a:ext>
                  </a:extLst>
                </a:gridCol>
              </a:tblGrid>
              <a:tr h="911599">
                <a:tc>
                  <a:txBody>
                    <a:bodyPr/>
                    <a:lstStyle/>
                    <a:p>
                      <a:r>
                        <a:rPr lang="en-US" sz="1600" dirty="0">
                          <a:latin typeface="Century Gothic"/>
                          <a:cs typeface="Century Gothic"/>
                        </a:rPr>
                        <a:t>School District</a:t>
                      </a:r>
                    </a:p>
                  </a:txBody>
                  <a:tcPr marL="104901" marR="104901" marT="52451" marB="52451" anchor="ctr">
                    <a:solidFill>
                      <a:srgbClr val="2C739F"/>
                    </a:solidFill>
                  </a:tcPr>
                </a:tc>
                <a:tc>
                  <a:txBody>
                    <a:bodyPr/>
                    <a:lstStyle/>
                    <a:p>
                      <a:pPr algn="ctr"/>
                      <a:r>
                        <a:rPr lang="en-US" sz="1600" dirty="0">
                          <a:latin typeface="Century Gothic"/>
                        </a:rPr>
                        <a:t>Stamford</a:t>
                      </a:r>
                    </a:p>
                    <a:p>
                      <a:pPr algn="ctr"/>
                      <a:r>
                        <a:rPr lang="en-US" sz="1600" dirty="0">
                          <a:latin typeface="Century Gothic"/>
                        </a:rPr>
                        <a:t>Public</a:t>
                      </a:r>
                      <a:r>
                        <a:rPr lang="en-US" sz="1600" baseline="0" dirty="0">
                          <a:latin typeface="Century Gothic"/>
                        </a:rPr>
                        <a:t> </a:t>
                      </a:r>
                      <a:r>
                        <a:rPr lang="en-US" sz="1600" dirty="0">
                          <a:latin typeface="Century Gothic"/>
                        </a:rPr>
                        <a:t>Schools</a:t>
                      </a:r>
                    </a:p>
                  </a:txBody>
                  <a:tcPr marL="104901" marR="104901" marT="52451" marB="52451" anchor="ctr">
                    <a:solidFill>
                      <a:srgbClr val="2C739F"/>
                    </a:solidFill>
                  </a:tcPr>
                </a:tc>
                <a:tc>
                  <a:txBody>
                    <a:bodyPr/>
                    <a:lstStyle/>
                    <a:p>
                      <a:pPr algn="ctr"/>
                      <a:r>
                        <a:rPr lang="en-US" sz="1600" dirty="0">
                          <a:latin typeface="Century Gothic"/>
                        </a:rPr>
                        <a:t>Norwalk</a:t>
                      </a:r>
                    </a:p>
                    <a:p>
                      <a:pPr algn="ctr"/>
                      <a:r>
                        <a:rPr lang="en-US" sz="1600" dirty="0">
                          <a:latin typeface="Century Gothic"/>
                        </a:rPr>
                        <a:t>Public</a:t>
                      </a:r>
                      <a:r>
                        <a:rPr lang="en-US" sz="1600" baseline="0" dirty="0">
                          <a:latin typeface="Century Gothic"/>
                        </a:rPr>
                        <a:t> </a:t>
                      </a:r>
                      <a:r>
                        <a:rPr lang="en-US" sz="1600" dirty="0">
                          <a:latin typeface="Century Gothic"/>
                        </a:rPr>
                        <a:t>Schools</a:t>
                      </a:r>
                    </a:p>
                  </a:txBody>
                  <a:tcPr marL="104901" marR="104901" marT="52451" marB="52451" anchor="ctr">
                    <a:solidFill>
                      <a:srgbClr val="2C739F"/>
                    </a:solidFill>
                  </a:tcPr>
                </a:tc>
                <a:tc>
                  <a:txBody>
                    <a:bodyPr/>
                    <a:lstStyle/>
                    <a:p>
                      <a:pPr algn="ctr"/>
                      <a:r>
                        <a:rPr lang="en-US" sz="1600" dirty="0">
                          <a:latin typeface="Century Gothic"/>
                        </a:rPr>
                        <a:t>Danbury</a:t>
                      </a:r>
                    </a:p>
                    <a:p>
                      <a:pPr algn="ctr"/>
                      <a:r>
                        <a:rPr lang="en-US" sz="1600" dirty="0">
                          <a:latin typeface="Century Gothic"/>
                        </a:rPr>
                        <a:t>Public</a:t>
                      </a:r>
                      <a:r>
                        <a:rPr lang="en-US" sz="1600" baseline="0" dirty="0">
                          <a:latin typeface="Century Gothic"/>
                        </a:rPr>
                        <a:t> </a:t>
                      </a:r>
                      <a:r>
                        <a:rPr lang="en-US" sz="1600" dirty="0">
                          <a:latin typeface="Century Gothic"/>
                        </a:rPr>
                        <a:t>Schools</a:t>
                      </a:r>
                    </a:p>
                  </a:txBody>
                  <a:tcPr marL="104901" marR="104901" marT="52451" marB="52451" anchor="ctr">
                    <a:solidFill>
                      <a:srgbClr val="2C739F"/>
                    </a:solidFill>
                  </a:tcPr>
                </a:tc>
                <a:extLst>
                  <a:ext uri="{0D108BD9-81ED-4DB2-BD59-A6C34878D82A}">
                    <a16:rowId xmlns:a16="http://schemas.microsoft.com/office/drawing/2014/main" val="10000"/>
                  </a:ext>
                </a:extLst>
              </a:tr>
              <a:tr h="898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a:rPr>
                        <a:t>State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a:rPr>
                        <a:t>Contribution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a:rPr>
                        <a:t>(2017-18)</a:t>
                      </a:r>
                    </a:p>
                  </a:txBody>
                  <a:tcPr marL="104901" marR="104901" marT="52451" marB="52451" anchor="ctr">
                    <a:solidFill>
                      <a:srgbClr val="DAE5CE"/>
                    </a:solidFill>
                  </a:tcPr>
                </a:tc>
                <a:tc>
                  <a:txBody>
                    <a:bodyPr/>
                    <a:lstStyle/>
                    <a:p>
                      <a:pPr algn="ctr"/>
                      <a:r>
                        <a:rPr lang="en-US" sz="1600" kern="1200" dirty="0">
                          <a:effectLst/>
                          <a:latin typeface="Century Gothic"/>
                        </a:rPr>
                        <a:t>$2,053</a:t>
                      </a:r>
                      <a:endParaRPr lang="en-US" sz="1600" dirty="0">
                        <a:latin typeface="Century Gothic"/>
                      </a:endParaRPr>
                    </a:p>
                  </a:txBody>
                  <a:tcPr marL="104901" marR="104901" marT="52451" marB="52451" anchor="ctr">
                    <a:solidFill>
                      <a:srgbClr val="DAE5CE"/>
                    </a:solidFill>
                  </a:tcPr>
                </a:tc>
                <a:tc>
                  <a:txBody>
                    <a:bodyPr/>
                    <a:lstStyle/>
                    <a:p>
                      <a:pPr algn="ctr"/>
                      <a:r>
                        <a:rPr lang="en-US" sz="1600" dirty="0">
                          <a:latin typeface="Century Gothic"/>
                        </a:rPr>
                        <a:t>$2,034</a:t>
                      </a:r>
                    </a:p>
                  </a:txBody>
                  <a:tcPr marL="104901" marR="104901" marT="52451" marB="52451" anchor="ctr">
                    <a:solidFill>
                      <a:srgbClr val="DAE5CE"/>
                    </a:solidFill>
                  </a:tcPr>
                </a:tc>
                <a:tc>
                  <a:txBody>
                    <a:bodyPr/>
                    <a:lstStyle/>
                    <a:p>
                      <a:pPr algn="ctr"/>
                      <a:r>
                        <a:rPr lang="en-US" sz="1600" dirty="0">
                          <a:solidFill>
                            <a:srgbClr val="1B1F20"/>
                          </a:solidFill>
                          <a:latin typeface="Century Gothic"/>
                        </a:rPr>
                        <a:t>$3,286</a:t>
                      </a:r>
                    </a:p>
                  </a:txBody>
                  <a:tcPr marL="104901" marR="104901" marT="52451" marB="52451" anchor="ctr">
                    <a:solidFill>
                      <a:srgbClr val="DAE5CE"/>
                    </a:solidFill>
                  </a:tcPr>
                </a:tc>
                <a:extLst>
                  <a:ext uri="{0D108BD9-81ED-4DB2-BD59-A6C34878D82A}">
                    <a16:rowId xmlns:a16="http://schemas.microsoft.com/office/drawing/2014/main" val="10001"/>
                  </a:ext>
                </a:extLst>
              </a:tr>
              <a:tr h="898998">
                <a:tc>
                  <a:txBody>
                    <a:bodyPr/>
                    <a:lstStyle/>
                    <a:p>
                      <a:r>
                        <a:rPr lang="en-US" sz="1600" dirty="0">
                          <a:latin typeface="Century Gothic"/>
                        </a:rPr>
                        <a:t>Town</a:t>
                      </a:r>
                    </a:p>
                    <a:p>
                      <a:r>
                        <a:rPr lang="en-US" sz="1600" dirty="0">
                          <a:latin typeface="Century Gothic"/>
                        </a:rPr>
                        <a:t>Contribution</a:t>
                      </a:r>
                    </a:p>
                    <a:p>
                      <a:r>
                        <a:rPr lang="en-US" sz="1600" dirty="0">
                          <a:latin typeface="Century Gothic"/>
                        </a:rPr>
                        <a:t>(2017-18)</a:t>
                      </a:r>
                    </a:p>
                  </a:txBody>
                  <a:tcPr marL="104901" marR="104901" marT="52451" marB="52451" anchor="ctr">
                    <a:solidFill>
                      <a:srgbClr val="F0F3EB"/>
                    </a:solidFill>
                  </a:tcPr>
                </a:tc>
                <a:tc>
                  <a:txBody>
                    <a:bodyPr/>
                    <a:lstStyle/>
                    <a:p>
                      <a:pPr algn="ctr"/>
                      <a:r>
                        <a:rPr lang="en-US" sz="1600" b="0" i="0" kern="1200" dirty="0">
                          <a:solidFill>
                            <a:schemeClr val="dk1"/>
                          </a:solidFill>
                          <a:effectLst/>
                          <a:latin typeface="Century Gothic"/>
                          <a:ea typeface="+mn-ea"/>
                          <a:cs typeface="+mn-cs"/>
                        </a:rPr>
                        <a:t>$16,254</a:t>
                      </a:r>
                      <a:endParaRPr lang="en-US" sz="1600" dirty="0">
                        <a:latin typeface="Century Gothic"/>
                      </a:endParaRPr>
                    </a:p>
                  </a:txBody>
                  <a:tcPr marL="104901" marR="104901" marT="52451" marB="52451" anchor="ctr">
                    <a:solidFill>
                      <a:srgbClr val="F0F3EB"/>
                    </a:solidFill>
                  </a:tcPr>
                </a:tc>
                <a:tc>
                  <a:txBody>
                    <a:bodyPr/>
                    <a:lstStyle/>
                    <a:p>
                      <a:pPr algn="ctr"/>
                      <a:r>
                        <a:rPr lang="en-US" sz="1600" dirty="0">
                          <a:latin typeface="Century Gothic"/>
                        </a:rPr>
                        <a:t>$15,369</a:t>
                      </a:r>
                    </a:p>
                  </a:txBody>
                  <a:tcPr marL="104901" marR="104901" marT="52451" marB="52451" anchor="ctr">
                    <a:solidFill>
                      <a:srgbClr val="F0F3EB"/>
                    </a:solidFill>
                  </a:tcPr>
                </a:tc>
                <a:tc>
                  <a:txBody>
                    <a:bodyPr/>
                    <a:lstStyle/>
                    <a:p>
                      <a:pPr algn="ctr"/>
                      <a:r>
                        <a:rPr lang="en-US" sz="1600" dirty="0">
                          <a:solidFill>
                            <a:srgbClr val="1B1F20"/>
                          </a:solidFill>
                          <a:latin typeface="Century Gothic"/>
                        </a:rPr>
                        <a:t>$9,179</a:t>
                      </a:r>
                    </a:p>
                  </a:txBody>
                  <a:tcPr marL="104901" marR="104901" marT="52451" marB="52451" anchor="ctr">
                    <a:solidFill>
                      <a:srgbClr val="F0F3EB"/>
                    </a:solidFill>
                  </a:tcPr>
                </a:tc>
                <a:extLst>
                  <a:ext uri="{0D108BD9-81ED-4DB2-BD59-A6C34878D82A}">
                    <a16:rowId xmlns:a16="http://schemas.microsoft.com/office/drawing/2014/main" val="10002"/>
                  </a:ext>
                </a:extLst>
              </a:tr>
              <a:tr h="898998">
                <a:tc>
                  <a:txBody>
                    <a:bodyPr/>
                    <a:lstStyle/>
                    <a:p>
                      <a:r>
                        <a:rPr lang="en-US" sz="1600" dirty="0">
                          <a:latin typeface="Century Gothic"/>
                        </a:rPr>
                        <a:t>Other Contributions</a:t>
                      </a:r>
                    </a:p>
                    <a:p>
                      <a:r>
                        <a:rPr lang="en-US" sz="1600" dirty="0">
                          <a:latin typeface="Century Gothic"/>
                        </a:rPr>
                        <a:t>(2017-18)</a:t>
                      </a:r>
                    </a:p>
                  </a:txBody>
                  <a:tcPr marL="104901" marR="104901" marT="52451" marB="52451" anchor="ctr">
                    <a:solidFill>
                      <a:srgbClr val="DAE5CE"/>
                    </a:solidFill>
                  </a:tcPr>
                </a:tc>
                <a:tc>
                  <a:txBody>
                    <a:bodyPr/>
                    <a:lstStyle/>
                    <a:p>
                      <a:pPr algn="ctr"/>
                      <a:r>
                        <a:rPr lang="en-US" sz="1600" dirty="0">
                          <a:latin typeface="Century Gothic"/>
                        </a:rPr>
                        <a:t>$694</a:t>
                      </a:r>
                    </a:p>
                  </a:txBody>
                  <a:tcPr marL="104901" marR="104901" marT="52451" marB="52451" anchor="ctr">
                    <a:solidFill>
                      <a:srgbClr val="DAE5CE"/>
                    </a:solidFill>
                  </a:tcPr>
                </a:tc>
                <a:tc>
                  <a:txBody>
                    <a:bodyPr/>
                    <a:lstStyle/>
                    <a:p>
                      <a:pPr algn="ctr"/>
                      <a:r>
                        <a:rPr lang="en-US" sz="1600" dirty="0">
                          <a:latin typeface="Century Gothic"/>
                        </a:rPr>
                        <a:t>$594</a:t>
                      </a:r>
                    </a:p>
                  </a:txBody>
                  <a:tcPr marL="104901" marR="104901" marT="52451" marB="52451" anchor="ctr">
                    <a:solidFill>
                      <a:srgbClr val="DAE5CE"/>
                    </a:solidFill>
                  </a:tcPr>
                </a:tc>
                <a:tc>
                  <a:txBody>
                    <a:bodyPr/>
                    <a:lstStyle/>
                    <a:p>
                      <a:pPr algn="ctr"/>
                      <a:r>
                        <a:rPr lang="en-US" sz="1600" dirty="0">
                          <a:solidFill>
                            <a:srgbClr val="1B1F20"/>
                          </a:solidFill>
                          <a:latin typeface="Century Gothic"/>
                        </a:rPr>
                        <a:t>$574</a:t>
                      </a:r>
                    </a:p>
                  </a:txBody>
                  <a:tcPr marL="104901" marR="104901" marT="52451" marB="52451" anchor="ctr">
                    <a:solidFill>
                      <a:srgbClr val="DAE5CE"/>
                    </a:solidFill>
                  </a:tcPr>
                </a:tc>
                <a:extLst>
                  <a:ext uri="{0D108BD9-81ED-4DB2-BD59-A6C34878D82A}">
                    <a16:rowId xmlns:a16="http://schemas.microsoft.com/office/drawing/2014/main" val="10003"/>
                  </a:ext>
                </a:extLst>
              </a:tr>
              <a:tr h="435501">
                <a:tc>
                  <a:txBody>
                    <a:bodyPr/>
                    <a:lstStyle/>
                    <a:p>
                      <a:r>
                        <a:rPr lang="en-US" sz="1600" b="1" dirty="0">
                          <a:latin typeface="Century Gothic"/>
                        </a:rPr>
                        <a:t>Total (2017-18)</a:t>
                      </a:r>
                    </a:p>
                  </a:txBody>
                  <a:tcPr marL="104901" marR="104901" marT="52451" marB="52451" anchor="ctr">
                    <a:solidFill>
                      <a:srgbClr val="F0F3EB"/>
                    </a:solidFill>
                  </a:tcPr>
                </a:tc>
                <a:tc>
                  <a:txBody>
                    <a:bodyPr/>
                    <a:lstStyle/>
                    <a:p>
                      <a:pPr algn="ctr"/>
                      <a:r>
                        <a:rPr lang="en-US" sz="1600" b="1" dirty="0">
                          <a:latin typeface="Century Gothic"/>
                        </a:rPr>
                        <a:t>$19,001</a:t>
                      </a:r>
                    </a:p>
                  </a:txBody>
                  <a:tcPr marL="104901" marR="104901" marT="52451" marB="52451" anchor="ctr">
                    <a:solidFill>
                      <a:srgbClr val="F0F3EB"/>
                    </a:solidFill>
                  </a:tcPr>
                </a:tc>
                <a:tc>
                  <a:txBody>
                    <a:bodyPr/>
                    <a:lstStyle/>
                    <a:p>
                      <a:pPr algn="ctr"/>
                      <a:r>
                        <a:rPr lang="en-US" sz="1600" b="1" dirty="0">
                          <a:latin typeface="Century Gothic"/>
                        </a:rPr>
                        <a:t>$17,997</a:t>
                      </a:r>
                    </a:p>
                  </a:txBody>
                  <a:tcPr marL="104901" marR="104901" marT="52451" marB="52451" anchor="ctr">
                    <a:solidFill>
                      <a:srgbClr val="F0F3EB"/>
                    </a:solidFill>
                  </a:tcPr>
                </a:tc>
                <a:tc>
                  <a:txBody>
                    <a:bodyPr/>
                    <a:lstStyle/>
                    <a:p>
                      <a:pPr algn="ctr"/>
                      <a:r>
                        <a:rPr lang="en-US" sz="1600" b="1" dirty="0">
                          <a:solidFill>
                            <a:srgbClr val="1B1F20"/>
                          </a:solidFill>
                          <a:latin typeface="Century Gothic"/>
                        </a:rPr>
                        <a:t>$13,039</a:t>
                      </a:r>
                    </a:p>
                  </a:txBody>
                  <a:tcPr marL="104901" marR="104901" marT="52451" marB="52451" anchor="ctr">
                    <a:solidFill>
                      <a:srgbClr val="F0F3EB"/>
                    </a:solidFill>
                  </a:tcPr>
                </a:tc>
                <a:extLst>
                  <a:ext uri="{0D108BD9-81ED-4DB2-BD59-A6C34878D82A}">
                    <a16:rowId xmlns:a16="http://schemas.microsoft.com/office/drawing/2014/main" val="10004"/>
                  </a:ext>
                </a:extLst>
              </a:tr>
            </a:tbl>
          </a:graphicData>
        </a:graphic>
      </p:graphicFrame>
      <p:sp>
        <p:nvSpPr>
          <p:cNvPr id="10" name="Slide Number Placeholder 4">
            <a:extLst>
              <a:ext uri="{FF2B5EF4-FFF2-40B4-BE49-F238E27FC236}">
                <a16:creationId xmlns:a16="http://schemas.microsoft.com/office/drawing/2014/main" id="{0C7A710A-2742-B146-88BF-7CCF684C09FE}"/>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22</a:t>
            </a:fld>
            <a:endParaRPr lang="en-US" sz="1400" dirty="0">
              <a:solidFill>
                <a:schemeClr val="bg1"/>
              </a:solidFill>
              <a:latin typeface="Kelvingrove-Regular"/>
              <a:cs typeface="Kelvingrove-Regular"/>
            </a:endParaRPr>
          </a:p>
        </p:txBody>
      </p:sp>
      <p:sp>
        <p:nvSpPr>
          <p:cNvPr id="6" name="TextBox 5">
            <a:extLst>
              <a:ext uri="{FF2B5EF4-FFF2-40B4-BE49-F238E27FC236}">
                <a16:creationId xmlns:a16="http://schemas.microsoft.com/office/drawing/2014/main" id="{A053F8CB-1644-D541-ADC5-6F4FEEE7BB81}"/>
              </a:ext>
            </a:extLst>
          </p:cNvPr>
          <p:cNvSpPr txBox="1"/>
          <p:nvPr/>
        </p:nvSpPr>
        <p:spPr>
          <a:xfrm>
            <a:off x="0" y="5828794"/>
            <a:ext cx="8828970" cy="646331"/>
          </a:xfrm>
          <a:prstGeom prst="rect">
            <a:avLst/>
          </a:prstGeom>
          <a:noFill/>
        </p:spPr>
        <p:txBody>
          <a:bodyPr wrap="square" rtlCol="0">
            <a:spAutoFit/>
          </a:bodyPr>
          <a:lstStyle/>
          <a:p>
            <a:r>
              <a:rPr lang="en-US" sz="900" dirty="0">
                <a:latin typeface="Century Gothic" panose="020B0502020202020204" pitchFamily="34" charset="0"/>
                <a:cs typeface="Century Gothic"/>
              </a:rPr>
              <a:t>Sources: </a:t>
            </a:r>
            <a:r>
              <a:rPr lang="en-US" sz="900" dirty="0">
                <a:latin typeface="Century Gothic" panose="020B0502020202020204" pitchFamily="34" charset="0"/>
              </a:rPr>
              <a:t>Connecticut State Department of Education. (n.d.). Connecticut Public School Expenditures Report 2017-2018.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/SDE/Fiscal-Services/Connecticut-Public-School-Expenditures-Report-2017-2018.</a:t>
            </a:r>
            <a:br>
              <a:rPr lang="en-US" sz="900" dirty="0">
                <a:latin typeface="Century Gothic" panose="020B0502020202020204" pitchFamily="34" charset="0"/>
              </a:rPr>
            </a:br>
            <a:r>
              <a:rPr lang="en-US" sz="900" dirty="0">
                <a:latin typeface="Century Gothic" panose="020B0502020202020204" pitchFamily="34" charset="0"/>
              </a:rPr>
              <a:t>Connecticut School Finance Project. (2019). </a:t>
            </a:r>
            <a:r>
              <a:rPr lang="en-US" sz="900" i="1" dirty="0">
                <a:latin typeface="Century Gothic" panose="020B0502020202020204" pitchFamily="34" charset="0"/>
              </a:rPr>
              <a:t>Connecticut Local Public School District Per-pupil Expenditures by Revenue Source, 2014-17</a:t>
            </a:r>
            <a:r>
              <a:rPr lang="en-US" sz="900" dirty="0">
                <a:latin typeface="Century Gothic" panose="020B0502020202020204" pitchFamily="34" charset="0"/>
              </a:rPr>
              <a:t>. New Haven, CT: Author. Available from http://</a:t>
            </a:r>
            <a:r>
              <a:rPr lang="en-US" sz="900" dirty="0" err="1">
                <a:latin typeface="Century Gothic" panose="020B0502020202020204" pitchFamily="34" charset="0"/>
              </a:rPr>
              <a:t>ctschoolfinance.org</a:t>
            </a:r>
            <a:r>
              <a:rPr lang="en-US" sz="900" dirty="0">
                <a:latin typeface="Century Gothic" panose="020B0502020202020204" pitchFamily="34" charset="0"/>
              </a:rPr>
              <a:t>/resources/connecticut-local-school-district-expenditures-by-revenue-source.</a:t>
            </a:r>
          </a:p>
        </p:txBody>
      </p:sp>
    </p:spTree>
    <p:extLst>
      <p:ext uri="{BB962C8B-B14F-4D97-AF65-F5344CB8AC3E}">
        <p14:creationId xmlns:p14="http://schemas.microsoft.com/office/powerpoint/2010/main" val="758990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52824" y="3005524"/>
            <a:ext cx="8038352" cy="769441"/>
          </a:xfrm>
          <a:prstGeom prst="rect">
            <a:avLst/>
          </a:prstGeom>
          <a:noFill/>
        </p:spPr>
        <p:txBody>
          <a:bodyPr wrap="square" rtlCol="0">
            <a:spAutoFit/>
          </a:bodyPr>
          <a:lstStyle/>
          <a:p>
            <a:pPr algn="ctr"/>
            <a:r>
              <a:rPr lang="en-US" sz="4400" b="1" dirty="0">
                <a:solidFill>
                  <a:srgbClr val="2C739F"/>
                </a:solidFill>
                <a:latin typeface="Century Gothic"/>
              </a:rPr>
              <a:t>Why?</a:t>
            </a:r>
          </a:p>
        </p:txBody>
      </p:sp>
      <p:sp>
        <p:nvSpPr>
          <p:cNvPr id="4" name="Slide Number Placeholder 4">
            <a:extLst>
              <a:ext uri="{FF2B5EF4-FFF2-40B4-BE49-F238E27FC236}">
                <a16:creationId xmlns:a16="http://schemas.microsoft.com/office/drawing/2014/main" id="{E902CA2B-F634-1041-A778-B48FF0318A70}"/>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23</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76513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959640"/>
            <a:ext cx="6867399" cy="938719"/>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Overview</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1299683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52824" y="2367171"/>
            <a:ext cx="8038352" cy="2123658"/>
          </a:xfrm>
          <a:prstGeom prst="rect">
            <a:avLst/>
          </a:prstGeom>
          <a:noFill/>
        </p:spPr>
        <p:txBody>
          <a:bodyPr wrap="square" rtlCol="0">
            <a:spAutoFit/>
          </a:bodyPr>
          <a:lstStyle/>
          <a:p>
            <a:pPr algn="ctr"/>
            <a:r>
              <a:rPr lang="en-US" sz="4400" b="1" dirty="0">
                <a:solidFill>
                  <a:srgbClr val="2C739F"/>
                </a:solidFill>
                <a:latin typeface="Century Gothic"/>
              </a:rPr>
              <a:t>Equity is essential, and looks different for students versus communities</a:t>
            </a:r>
          </a:p>
        </p:txBody>
      </p:sp>
      <p:sp>
        <p:nvSpPr>
          <p:cNvPr id="4" name="Slide Number Placeholder 4">
            <a:extLst>
              <a:ext uri="{FF2B5EF4-FFF2-40B4-BE49-F238E27FC236}">
                <a16:creationId xmlns:a16="http://schemas.microsoft.com/office/drawing/2014/main" id="{A269B9F5-F66C-494F-85FB-6ED44BCE3E3E}"/>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25</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558212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97672C-2BED-C943-8E54-25D436E4A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08" y="1610730"/>
            <a:ext cx="8796184" cy="4295012"/>
          </a:xfrm>
          <a:prstGeom prst="rect">
            <a:avLst/>
          </a:prstGeom>
        </p:spPr>
      </p:pic>
      <p:sp>
        <p:nvSpPr>
          <p:cNvPr id="7" name="TextBox 6">
            <a:extLst>
              <a:ext uri="{FF2B5EF4-FFF2-40B4-BE49-F238E27FC236}">
                <a16:creationId xmlns:a16="http://schemas.microsoft.com/office/drawing/2014/main" id="{DAFD1AEA-B3CD-8B4E-81B0-D521B91C5994}"/>
              </a:ext>
            </a:extLst>
          </p:cNvPr>
          <p:cNvSpPr txBox="1"/>
          <p:nvPr/>
        </p:nvSpPr>
        <p:spPr>
          <a:xfrm>
            <a:off x="183799" y="659870"/>
            <a:ext cx="8776401" cy="584775"/>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Equality vs. Equity</a:t>
            </a:r>
          </a:p>
        </p:txBody>
      </p:sp>
      <p:sp>
        <p:nvSpPr>
          <p:cNvPr id="8" name="Slide Number Placeholder 4">
            <a:extLst>
              <a:ext uri="{FF2B5EF4-FFF2-40B4-BE49-F238E27FC236}">
                <a16:creationId xmlns:a16="http://schemas.microsoft.com/office/drawing/2014/main" id="{37BC006B-EE90-8A4D-AEBA-688473360AA5}"/>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317379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52824" y="2388084"/>
            <a:ext cx="8038352" cy="2123658"/>
          </a:xfrm>
          <a:prstGeom prst="rect">
            <a:avLst/>
          </a:prstGeom>
          <a:noFill/>
        </p:spPr>
        <p:txBody>
          <a:bodyPr wrap="square" rtlCol="0">
            <a:spAutoFit/>
          </a:bodyPr>
          <a:lstStyle/>
          <a:p>
            <a:pPr algn="ctr"/>
            <a:r>
              <a:rPr lang="en-US" sz="4400" b="1" dirty="0">
                <a:solidFill>
                  <a:srgbClr val="2C739F"/>
                </a:solidFill>
                <a:latin typeface="Century Gothic"/>
              </a:rPr>
              <a:t>Why should we fund students based on their learning needs?</a:t>
            </a:r>
          </a:p>
        </p:txBody>
      </p:sp>
      <p:sp>
        <p:nvSpPr>
          <p:cNvPr id="4" name="Slide Number Placeholder 4">
            <a:extLst>
              <a:ext uri="{FF2B5EF4-FFF2-40B4-BE49-F238E27FC236}">
                <a16:creationId xmlns:a16="http://schemas.microsoft.com/office/drawing/2014/main" id="{E00BE95F-4490-DA4B-8E12-997D8C2B6D7D}"/>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27</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4046417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3070"/>
            <a:ext cx="8229600" cy="1143000"/>
          </a:xfrm>
        </p:spPr>
        <p:txBody>
          <a:bodyPr>
            <a:noAutofit/>
          </a:bodyPr>
          <a:lstStyle/>
          <a:p>
            <a:r>
              <a:rPr lang="en-US" sz="3200" b="1" dirty="0">
                <a:solidFill>
                  <a:srgbClr val="2C739F"/>
                </a:solidFill>
              </a:rPr>
              <a:t>Challenges and potential support for different types of learning needs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177545678"/>
              </p:ext>
            </p:extLst>
          </p:nvPr>
        </p:nvGraphicFramePr>
        <p:xfrm>
          <a:off x="188802" y="1377387"/>
          <a:ext cx="8762598" cy="4570634"/>
        </p:xfrm>
        <a:graphic>
          <a:graphicData uri="http://schemas.openxmlformats.org/drawingml/2006/table">
            <a:tbl>
              <a:tblPr firstRow="1" bandRow="1">
                <a:tableStyleId>{5C22544A-7EE6-4342-B048-85BDC9FD1C3A}</a:tableStyleId>
              </a:tblPr>
              <a:tblGrid>
                <a:gridCol w="1767868">
                  <a:extLst>
                    <a:ext uri="{9D8B030D-6E8A-4147-A177-3AD203B41FA5}">
                      <a16:colId xmlns:a16="http://schemas.microsoft.com/office/drawing/2014/main" val="20000"/>
                    </a:ext>
                  </a:extLst>
                </a:gridCol>
                <a:gridCol w="4514072">
                  <a:extLst>
                    <a:ext uri="{9D8B030D-6E8A-4147-A177-3AD203B41FA5}">
                      <a16:colId xmlns:a16="http://schemas.microsoft.com/office/drawing/2014/main" val="20001"/>
                    </a:ext>
                  </a:extLst>
                </a:gridCol>
                <a:gridCol w="2480658">
                  <a:extLst>
                    <a:ext uri="{9D8B030D-6E8A-4147-A177-3AD203B41FA5}">
                      <a16:colId xmlns:a16="http://schemas.microsoft.com/office/drawing/2014/main" val="20002"/>
                    </a:ext>
                  </a:extLst>
                </a:gridCol>
              </a:tblGrid>
              <a:tr h="532256">
                <a:tc>
                  <a:txBody>
                    <a:bodyPr/>
                    <a:lstStyle/>
                    <a:p>
                      <a:pPr algn="ctr"/>
                      <a:r>
                        <a:rPr lang="en-US" sz="1400" dirty="0">
                          <a:latin typeface="Century Gothic"/>
                          <a:cs typeface="Century Gothic"/>
                        </a:rPr>
                        <a:t>Learning Need</a:t>
                      </a:r>
                    </a:p>
                  </a:txBody>
                  <a:tcPr anchor="ctr"/>
                </a:tc>
                <a:tc>
                  <a:txBody>
                    <a:bodyPr/>
                    <a:lstStyle/>
                    <a:p>
                      <a:pPr algn="ctr"/>
                      <a:r>
                        <a:rPr lang="en-US" sz="1400" dirty="0">
                          <a:latin typeface="Century Gothic"/>
                          <a:cs typeface="Century Gothic"/>
                        </a:rPr>
                        <a:t>Potential Challenges</a:t>
                      </a:r>
                      <a:r>
                        <a:rPr lang="en-US" sz="1400" baseline="0" dirty="0">
                          <a:latin typeface="Century Gothic"/>
                          <a:cs typeface="Century Gothic"/>
                        </a:rPr>
                        <a:t> </a:t>
                      </a:r>
                    </a:p>
                    <a:p>
                      <a:pPr algn="ctr"/>
                      <a:r>
                        <a:rPr lang="en-US" sz="1400" baseline="0" dirty="0">
                          <a:latin typeface="Century Gothic"/>
                          <a:cs typeface="Century Gothic"/>
                        </a:rPr>
                        <a:t>Impacting Student’s Education</a:t>
                      </a:r>
                      <a:endParaRPr lang="en-US" sz="1400" dirty="0">
                        <a:latin typeface="Century Gothic"/>
                        <a:cs typeface="Century Gothic"/>
                      </a:endParaRPr>
                    </a:p>
                  </a:txBody>
                  <a:tcPr anchor="ctr"/>
                </a:tc>
                <a:tc>
                  <a:txBody>
                    <a:bodyPr/>
                    <a:lstStyle/>
                    <a:p>
                      <a:pPr algn="ctr"/>
                      <a:r>
                        <a:rPr lang="en-US" sz="1400" dirty="0">
                          <a:latin typeface="Century Gothic"/>
                          <a:cs typeface="Century Gothic"/>
                        </a:rPr>
                        <a:t>Examples of </a:t>
                      </a:r>
                    </a:p>
                    <a:p>
                      <a:pPr algn="ctr"/>
                      <a:r>
                        <a:rPr lang="en-US" sz="1400" dirty="0">
                          <a:latin typeface="Century Gothic"/>
                          <a:cs typeface="Century Gothic"/>
                        </a:rPr>
                        <a:t>Potential Support</a:t>
                      </a:r>
                    </a:p>
                  </a:txBody>
                  <a:tcPr anchor="ctr"/>
                </a:tc>
                <a:extLst>
                  <a:ext uri="{0D108BD9-81ED-4DB2-BD59-A6C34878D82A}">
                    <a16:rowId xmlns:a16="http://schemas.microsoft.com/office/drawing/2014/main" val="10000"/>
                  </a:ext>
                </a:extLst>
              </a:tr>
              <a:tr h="851830">
                <a:tc>
                  <a:txBody>
                    <a:bodyPr/>
                    <a:lstStyle/>
                    <a:p>
                      <a:r>
                        <a:rPr lang="en-US" sz="1200" dirty="0">
                          <a:latin typeface="Century Gothic"/>
                          <a:cs typeface="Century Gothic"/>
                        </a:rPr>
                        <a:t>Student with disabilities</a:t>
                      </a:r>
                    </a:p>
                  </a:txBody>
                  <a:tcPr anchor="ctr"/>
                </a:tc>
                <a:tc>
                  <a:txBody>
                    <a:bodyPr/>
                    <a:lstStyle/>
                    <a:p>
                      <a:pPr marL="285750" indent="-285750">
                        <a:buFont typeface="Arial"/>
                        <a:buChar char="•"/>
                      </a:pPr>
                      <a:r>
                        <a:rPr lang="en-US" sz="1200" dirty="0">
                          <a:latin typeface="Century Gothic"/>
                          <a:cs typeface="Century Gothic"/>
                        </a:rPr>
                        <a:t>Each student’s learning needs</a:t>
                      </a:r>
                      <a:r>
                        <a:rPr lang="en-US" sz="1200" baseline="0" dirty="0">
                          <a:latin typeface="Century Gothic"/>
                          <a:cs typeface="Century Gothic"/>
                        </a:rPr>
                        <a:t> will be unique and can vary significant from student-to-student</a:t>
                      </a:r>
                    </a:p>
                    <a:p>
                      <a:pPr marL="285750" indent="-285750">
                        <a:buFont typeface="Arial"/>
                        <a:buChar char="•"/>
                      </a:pPr>
                      <a:r>
                        <a:rPr lang="en-US" sz="1200" baseline="0" dirty="0">
                          <a:latin typeface="Century Gothic"/>
                          <a:cs typeface="Century Gothic"/>
                        </a:rPr>
                        <a:t>Students may have physical, learning, or social-emotional changes</a:t>
                      </a:r>
                      <a:endParaRPr lang="en-US" sz="1200" dirty="0">
                        <a:latin typeface="Century Gothic"/>
                        <a:cs typeface="Century Gothic"/>
                      </a:endParaRPr>
                    </a:p>
                  </a:txBody>
                  <a:tcPr anchor="ctr"/>
                </a:tc>
                <a:tc>
                  <a:txBody>
                    <a:bodyPr/>
                    <a:lstStyle/>
                    <a:p>
                      <a:pPr marL="285750" indent="-285750">
                        <a:buFont typeface="Arial"/>
                        <a:buChar char="•"/>
                      </a:pPr>
                      <a:r>
                        <a:rPr lang="en-US" sz="1200" dirty="0">
                          <a:latin typeface="Century Gothic"/>
                          <a:cs typeface="Century Gothic"/>
                        </a:rPr>
                        <a:t>Special education teacher</a:t>
                      </a:r>
                    </a:p>
                    <a:p>
                      <a:pPr marL="285750" indent="-285750">
                        <a:buFont typeface="Arial"/>
                        <a:buChar char="•"/>
                      </a:pPr>
                      <a:r>
                        <a:rPr lang="en-US" sz="1200" dirty="0">
                          <a:latin typeface="Century Gothic"/>
                          <a:cs typeface="Century Gothic"/>
                        </a:rPr>
                        <a:t>Physica</a:t>
                      </a:r>
                      <a:r>
                        <a:rPr lang="en-US" sz="1200" baseline="0" dirty="0">
                          <a:latin typeface="Century Gothic"/>
                          <a:cs typeface="Century Gothic"/>
                        </a:rPr>
                        <a:t>l or occupational therapist</a:t>
                      </a:r>
                      <a:endParaRPr lang="en-US" sz="1200" dirty="0">
                        <a:latin typeface="Century Gothic"/>
                        <a:cs typeface="Century Gothic"/>
                      </a:endParaRPr>
                    </a:p>
                    <a:p>
                      <a:pPr marL="285750" indent="-285750">
                        <a:buFont typeface="Arial"/>
                        <a:buChar char="•"/>
                      </a:pPr>
                      <a:r>
                        <a:rPr lang="en-US" sz="1200" dirty="0">
                          <a:latin typeface="Century Gothic"/>
                          <a:cs typeface="Century Gothic"/>
                        </a:rPr>
                        <a:t>Adaptive</a:t>
                      </a:r>
                      <a:r>
                        <a:rPr lang="en-US" sz="1200" baseline="0" dirty="0">
                          <a:latin typeface="Century Gothic"/>
                          <a:cs typeface="Century Gothic"/>
                        </a:rPr>
                        <a:t> technology</a:t>
                      </a:r>
                      <a:endParaRPr lang="en-US" sz="1200" dirty="0">
                        <a:latin typeface="Century Gothic"/>
                        <a:cs typeface="Century Gothic"/>
                      </a:endParaRPr>
                    </a:p>
                  </a:txBody>
                  <a:tcPr anchor="ctr"/>
                </a:tc>
                <a:extLst>
                  <a:ext uri="{0D108BD9-81ED-4DB2-BD59-A6C34878D82A}">
                    <a16:rowId xmlns:a16="http://schemas.microsoft.com/office/drawing/2014/main" val="10001"/>
                  </a:ext>
                </a:extLst>
              </a:tr>
              <a:tr h="1033203">
                <a:tc>
                  <a:txBody>
                    <a:bodyPr/>
                    <a:lstStyle/>
                    <a:p>
                      <a:r>
                        <a:rPr lang="en-US" sz="1200" dirty="0">
                          <a:latin typeface="Century Gothic"/>
                          <a:cs typeface="Century Gothic"/>
                        </a:rPr>
                        <a:t>English Learner student</a:t>
                      </a:r>
                    </a:p>
                  </a:txBody>
                  <a:tcPr anchor="ctr"/>
                </a:tc>
                <a:tc>
                  <a:txBody>
                    <a:bodyPr/>
                    <a:lstStyle/>
                    <a:p>
                      <a:pPr marL="285750" indent="-285750">
                        <a:buFont typeface="Arial"/>
                        <a:buChar char="•"/>
                      </a:pPr>
                      <a:r>
                        <a:rPr lang="en-US" sz="1200" dirty="0">
                          <a:latin typeface="Century Gothic"/>
                          <a:cs typeface="Century Gothic"/>
                        </a:rPr>
                        <a:t>May be only</a:t>
                      </a:r>
                      <a:r>
                        <a:rPr lang="en-US" sz="1200" baseline="0" dirty="0">
                          <a:latin typeface="Century Gothic"/>
                          <a:cs typeface="Century Gothic"/>
                        </a:rPr>
                        <a:t> English speaker in household</a:t>
                      </a:r>
                      <a:endParaRPr lang="en-US" sz="1200" dirty="0">
                        <a:latin typeface="Century Gothic"/>
                        <a:cs typeface="Century Gothic"/>
                      </a:endParaRPr>
                    </a:p>
                    <a:p>
                      <a:pPr marL="285750" indent="-285750">
                        <a:buFont typeface="Arial"/>
                        <a:buChar char="•"/>
                      </a:pPr>
                      <a:r>
                        <a:rPr lang="en-US" sz="1200" dirty="0">
                          <a:latin typeface="Century Gothic"/>
                          <a:cs typeface="Century Gothic"/>
                        </a:rPr>
                        <a:t>Cultural differences</a:t>
                      </a:r>
                    </a:p>
                    <a:p>
                      <a:pPr marL="285750" indent="-285750">
                        <a:buFont typeface="Arial"/>
                        <a:buChar char="•"/>
                      </a:pPr>
                      <a:r>
                        <a:rPr lang="en-US" sz="1200" dirty="0">
                          <a:latin typeface="Century Gothic"/>
                          <a:cs typeface="Century Gothic"/>
                        </a:rPr>
                        <a:t>Emigrated</a:t>
                      </a:r>
                      <a:r>
                        <a:rPr lang="en-US" sz="1200" baseline="0" dirty="0">
                          <a:latin typeface="Century Gothic"/>
                          <a:cs typeface="Century Gothic"/>
                        </a:rPr>
                        <a:t> from p</a:t>
                      </a:r>
                      <a:r>
                        <a:rPr lang="en-US" sz="1200" dirty="0">
                          <a:latin typeface="Century Gothic"/>
                          <a:cs typeface="Century Gothic"/>
                        </a:rPr>
                        <a:t>ossible violence/warfare</a:t>
                      </a:r>
                    </a:p>
                    <a:p>
                      <a:pPr marL="285750" indent="-285750">
                        <a:buFont typeface="Arial"/>
                        <a:buChar char="•"/>
                      </a:pPr>
                      <a:r>
                        <a:rPr lang="en-US" sz="1200" baseline="0" dirty="0">
                          <a:latin typeface="Century Gothic"/>
                          <a:cs typeface="Century Gothic"/>
                        </a:rPr>
                        <a:t>Unfamiliar with US education system – or any education system</a:t>
                      </a:r>
                      <a:endParaRPr lang="en-US" sz="1200" dirty="0">
                        <a:latin typeface="Century Gothic"/>
                        <a:cs typeface="Century Gothic"/>
                      </a:endParaRPr>
                    </a:p>
                  </a:txBody>
                  <a:tcPr anchor="ctr"/>
                </a:tc>
                <a:tc>
                  <a:txBody>
                    <a:bodyPr/>
                    <a:lstStyle/>
                    <a:p>
                      <a:pPr marL="285750" indent="-285750">
                        <a:buFont typeface="Arial"/>
                        <a:buChar char="•"/>
                      </a:pPr>
                      <a:r>
                        <a:rPr lang="en-US" sz="1200" dirty="0">
                          <a:latin typeface="Century Gothic"/>
                          <a:cs typeface="Century Gothic"/>
                        </a:rPr>
                        <a:t>ESL/bilingual teacher</a:t>
                      </a:r>
                    </a:p>
                    <a:p>
                      <a:pPr marL="285750" indent="-285750">
                        <a:buFont typeface="Arial"/>
                        <a:buChar char="•"/>
                      </a:pPr>
                      <a:r>
                        <a:rPr lang="en-US" sz="1200" dirty="0">
                          <a:latin typeface="Century Gothic"/>
                          <a:cs typeface="Century Gothic"/>
                        </a:rPr>
                        <a:t>Software to</a:t>
                      </a:r>
                      <a:r>
                        <a:rPr lang="en-US" sz="1200" baseline="0" dirty="0">
                          <a:latin typeface="Century Gothic"/>
                          <a:cs typeface="Century Gothic"/>
                        </a:rPr>
                        <a:t> assist in learning English</a:t>
                      </a:r>
                    </a:p>
                    <a:p>
                      <a:pPr marL="285750" indent="-285750">
                        <a:buFont typeface="Arial"/>
                        <a:buChar char="•"/>
                      </a:pPr>
                      <a:r>
                        <a:rPr lang="en-US" sz="1200" baseline="0" dirty="0">
                          <a:latin typeface="Century Gothic"/>
                          <a:cs typeface="Century Gothic"/>
                        </a:rPr>
                        <a:t>Books and other materials in first language</a:t>
                      </a:r>
                      <a:endParaRPr lang="en-US" sz="1200" dirty="0">
                        <a:latin typeface="Century Gothic"/>
                        <a:cs typeface="Century Gothic"/>
                      </a:endParaRPr>
                    </a:p>
                  </a:txBody>
                  <a:tcPr anchor="ctr"/>
                </a:tc>
                <a:extLst>
                  <a:ext uri="{0D108BD9-81ED-4DB2-BD59-A6C34878D82A}">
                    <a16:rowId xmlns:a16="http://schemas.microsoft.com/office/drawing/2014/main" val="10002"/>
                  </a:ext>
                </a:extLst>
              </a:tr>
              <a:tr h="2153345">
                <a:tc>
                  <a:txBody>
                    <a:bodyPr/>
                    <a:lstStyle/>
                    <a:p>
                      <a:r>
                        <a:rPr lang="en-US" sz="1200" dirty="0">
                          <a:latin typeface="Century Gothic"/>
                          <a:cs typeface="Century Gothic"/>
                        </a:rPr>
                        <a:t>Student from a </a:t>
                      </a:r>
                    </a:p>
                    <a:p>
                      <a:r>
                        <a:rPr lang="en-US" sz="1200" dirty="0">
                          <a:latin typeface="Century Gothic"/>
                          <a:cs typeface="Century Gothic"/>
                        </a:rPr>
                        <a:t>low-income family</a:t>
                      </a:r>
                    </a:p>
                  </a:txBody>
                  <a:tcPr anchor="ctr"/>
                </a:tc>
                <a:tc>
                  <a:txBody>
                    <a:bodyPr/>
                    <a:lstStyle/>
                    <a:p>
                      <a:pPr marL="285750" indent="-285750">
                        <a:buFont typeface="Arial"/>
                        <a:buChar char="•"/>
                      </a:pPr>
                      <a:r>
                        <a:rPr lang="en-US" sz="1200" dirty="0">
                          <a:latin typeface="Century Gothic"/>
                          <a:cs typeface="Century Gothic"/>
                        </a:rPr>
                        <a:t>Unstable</a:t>
                      </a:r>
                      <a:r>
                        <a:rPr lang="en-US" sz="1200" baseline="0" dirty="0">
                          <a:latin typeface="Century Gothic"/>
                          <a:cs typeface="Century Gothic"/>
                        </a:rPr>
                        <a:t> housing situation (may move frequently or be homeless)</a:t>
                      </a:r>
                    </a:p>
                    <a:p>
                      <a:pPr marL="285750" indent="-285750">
                        <a:buFont typeface="Arial"/>
                        <a:buChar char="•"/>
                      </a:pPr>
                      <a:r>
                        <a:rPr lang="en-US" sz="1200" baseline="0" dirty="0">
                          <a:latin typeface="Century Gothic"/>
                          <a:cs typeface="Century Gothic"/>
                        </a:rPr>
                        <a:t>Food insecure or lack access to healthy foods</a:t>
                      </a:r>
                    </a:p>
                    <a:p>
                      <a:pPr marL="285750" indent="-285750">
                        <a:buFont typeface="Arial"/>
                        <a:buChar char="•"/>
                      </a:pPr>
                      <a:r>
                        <a:rPr lang="en-US" sz="1200" baseline="0" dirty="0">
                          <a:latin typeface="Century Gothic"/>
                          <a:cs typeface="Century Gothic"/>
                        </a:rPr>
                        <a:t>Parents may be less able to dedicate time and resources to education</a:t>
                      </a:r>
                    </a:p>
                    <a:p>
                      <a:pPr marL="285750" indent="-285750">
                        <a:buFont typeface="Arial"/>
                        <a:buChar char="•"/>
                      </a:pPr>
                      <a:r>
                        <a:rPr lang="en-US" sz="1200" baseline="0" dirty="0">
                          <a:latin typeface="Century Gothic"/>
                          <a:cs typeface="Century Gothic"/>
                        </a:rPr>
                        <a:t>Exposure to traumatic or unsafe situations</a:t>
                      </a:r>
                    </a:p>
                    <a:p>
                      <a:pPr marL="285750" indent="-285750">
                        <a:buFont typeface="Arial"/>
                        <a:buChar char="•"/>
                      </a:pPr>
                      <a:r>
                        <a:rPr lang="en-US" sz="1200" baseline="0" dirty="0">
                          <a:latin typeface="Century Gothic"/>
                          <a:cs typeface="Century Gothic"/>
                        </a:rPr>
                        <a:t>More likely to be absent from school</a:t>
                      </a:r>
                    </a:p>
                    <a:p>
                      <a:pPr marL="285750" indent="-285750">
                        <a:buFont typeface="Arial"/>
                        <a:buChar char="•"/>
                      </a:pPr>
                      <a:r>
                        <a:rPr lang="en-US" sz="1200" baseline="0" dirty="0">
                          <a:latin typeface="Century Gothic"/>
                          <a:cs typeface="Century Gothic"/>
                        </a:rPr>
                        <a:t>May have limited language capability (by the age of 3, children from low-income households hear – on average – 30 million less words than those from affluent households)</a:t>
                      </a:r>
                      <a:endParaRPr lang="en-US" sz="1200" dirty="0">
                        <a:latin typeface="Century Gothic"/>
                        <a:cs typeface="Century Gothic"/>
                      </a:endParaRPr>
                    </a:p>
                  </a:txBody>
                  <a:tcPr anchor="ctr"/>
                </a:tc>
                <a:tc>
                  <a:txBody>
                    <a:bodyPr/>
                    <a:lstStyle/>
                    <a:p>
                      <a:pPr marL="285750" indent="-285750">
                        <a:buFont typeface="Arial"/>
                        <a:buChar char="•"/>
                      </a:pPr>
                      <a:r>
                        <a:rPr lang="en-US" sz="1200" dirty="0">
                          <a:latin typeface="Century Gothic"/>
                          <a:cs typeface="Century Gothic"/>
                        </a:rPr>
                        <a:t>Reading interventionist</a:t>
                      </a:r>
                    </a:p>
                    <a:p>
                      <a:pPr marL="285750" indent="-285750">
                        <a:buFont typeface="Arial"/>
                        <a:buChar char="•"/>
                      </a:pPr>
                      <a:r>
                        <a:rPr lang="en-US" sz="1200" dirty="0">
                          <a:latin typeface="Century Gothic"/>
                          <a:cs typeface="Century Gothic"/>
                        </a:rPr>
                        <a:t>Software</a:t>
                      </a:r>
                      <a:r>
                        <a:rPr lang="en-US" sz="1200" baseline="0" dirty="0">
                          <a:latin typeface="Century Gothic"/>
                          <a:cs typeface="Century Gothic"/>
                        </a:rPr>
                        <a:t> to help build vocabulary and develop language</a:t>
                      </a:r>
                    </a:p>
                    <a:p>
                      <a:pPr marL="285750" indent="-285750">
                        <a:buFont typeface="Arial"/>
                        <a:buChar char="•"/>
                      </a:pPr>
                      <a:r>
                        <a:rPr lang="en-US" sz="1200" baseline="0" dirty="0">
                          <a:latin typeface="Century Gothic"/>
                          <a:cs typeface="Century Gothic"/>
                        </a:rPr>
                        <a:t>Social worker</a:t>
                      </a:r>
                      <a:endParaRPr lang="en-US" sz="1200" dirty="0">
                        <a:latin typeface="Century Gothic"/>
                        <a:cs typeface="Century Gothic"/>
                      </a:endParaRPr>
                    </a:p>
                  </a:txBody>
                  <a:tcPr anchor="ctr"/>
                </a:tc>
                <a:extLst>
                  <a:ext uri="{0D108BD9-81ED-4DB2-BD59-A6C34878D82A}">
                    <a16:rowId xmlns:a16="http://schemas.microsoft.com/office/drawing/2014/main" val="4155180984"/>
                  </a:ext>
                </a:extLst>
              </a:tr>
            </a:tbl>
          </a:graphicData>
        </a:graphic>
      </p:graphicFrame>
      <p:sp>
        <p:nvSpPr>
          <p:cNvPr id="5" name="TextBox 4"/>
          <p:cNvSpPr txBox="1"/>
          <p:nvPr/>
        </p:nvSpPr>
        <p:spPr>
          <a:xfrm>
            <a:off x="0" y="5928616"/>
            <a:ext cx="8951400" cy="584776"/>
          </a:xfrm>
          <a:prstGeom prst="rect">
            <a:avLst/>
          </a:prstGeom>
          <a:noFill/>
        </p:spPr>
        <p:txBody>
          <a:bodyPr wrap="square" rtlCol="0">
            <a:spAutoFit/>
          </a:bodyPr>
          <a:lstStyle/>
          <a:p>
            <a:pPr defTabSz="457200"/>
            <a:r>
              <a:rPr lang="en-US" sz="800" dirty="0">
                <a:solidFill>
                  <a:prstClr val="black"/>
                </a:solidFill>
                <a:latin typeface="Century Gothic"/>
              </a:rPr>
              <a:t>Sources: </a:t>
            </a:r>
            <a:r>
              <a:rPr lang="en-US" sz="800" dirty="0">
                <a:solidFill>
                  <a:prstClr val="black"/>
                </a:solidFill>
                <a:latin typeface="Century Gothic" panose="020B0502020202020204" pitchFamily="34" charset="0"/>
              </a:rPr>
              <a:t>Jenson, E. (2009). How Poverty Affects Behavior and Academic Performance. </a:t>
            </a:r>
            <a:r>
              <a:rPr lang="en-US" sz="800" i="1" dirty="0">
                <a:solidFill>
                  <a:prstClr val="black"/>
                </a:solidFill>
                <a:latin typeface="Century Gothic" panose="020B0502020202020204" pitchFamily="34" charset="0"/>
              </a:rPr>
              <a:t>Teaching with Poverty in Mind</a:t>
            </a:r>
            <a:r>
              <a:rPr lang="en-US" sz="800" dirty="0">
                <a:solidFill>
                  <a:prstClr val="black"/>
                </a:solidFill>
                <a:latin typeface="Century Gothic" panose="020B0502020202020204" pitchFamily="34" charset="0"/>
              </a:rPr>
              <a:t>. Alexandria, VA: Association for Supervision &amp; Curriculum Development. Retrieved from http://</a:t>
            </a:r>
            <a:r>
              <a:rPr lang="en-US" sz="800" dirty="0" err="1">
                <a:solidFill>
                  <a:prstClr val="black"/>
                </a:solidFill>
                <a:latin typeface="Century Gothic" panose="020B0502020202020204" pitchFamily="34" charset="0"/>
              </a:rPr>
              <a:t>www.ascd.org</a:t>
            </a:r>
            <a:r>
              <a:rPr lang="en-US" sz="800" dirty="0">
                <a:solidFill>
                  <a:prstClr val="black"/>
                </a:solidFill>
                <a:latin typeface="Century Gothic" panose="020B0502020202020204" pitchFamily="34" charset="0"/>
              </a:rPr>
              <a:t>/publications/books/109074/chapters/How-Poverty-Affects-Behavior-and-Academic-</a:t>
            </a:r>
            <a:r>
              <a:rPr lang="en-US" sz="800" dirty="0" err="1">
                <a:solidFill>
                  <a:prstClr val="black"/>
                </a:solidFill>
                <a:latin typeface="Century Gothic" panose="020B0502020202020204" pitchFamily="34" charset="0"/>
              </a:rPr>
              <a:t>Performance.aspx</a:t>
            </a:r>
            <a:r>
              <a:rPr lang="en-US" sz="800" dirty="0">
                <a:solidFill>
                  <a:prstClr val="black"/>
                </a:solidFill>
                <a:latin typeface="Century Gothic" panose="020B0502020202020204" pitchFamily="34" charset="0"/>
              </a:rPr>
              <a:t>.</a:t>
            </a:r>
          </a:p>
          <a:p>
            <a:pPr defTabSz="457200"/>
            <a:r>
              <a:rPr lang="en-US" sz="800" dirty="0">
                <a:solidFill>
                  <a:prstClr val="black"/>
                </a:solidFill>
                <a:latin typeface="Century Gothic" panose="020B0502020202020204" pitchFamily="34" charset="0"/>
              </a:rPr>
              <a:t>Hart, B. &amp; </a:t>
            </a:r>
            <a:r>
              <a:rPr lang="en-US" sz="800" dirty="0" err="1">
                <a:solidFill>
                  <a:prstClr val="black"/>
                </a:solidFill>
                <a:latin typeface="Century Gothic" panose="020B0502020202020204" pitchFamily="34" charset="0"/>
              </a:rPr>
              <a:t>Risley</a:t>
            </a:r>
            <a:r>
              <a:rPr lang="en-US" sz="800" dirty="0">
                <a:solidFill>
                  <a:prstClr val="black"/>
                </a:solidFill>
                <a:latin typeface="Century Gothic" panose="020B0502020202020204" pitchFamily="34" charset="0"/>
              </a:rPr>
              <a:t>, T. R. (2003). The Early Catastrophe: The 30 Million Word Gap by Age 3. </a:t>
            </a:r>
            <a:r>
              <a:rPr lang="en-US" sz="800" i="1" dirty="0">
                <a:solidFill>
                  <a:prstClr val="black"/>
                </a:solidFill>
                <a:latin typeface="Century Gothic" panose="020B0502020202020204" pitchFamily="34" charset="0"/>
              </a:rPr>
              <a:t>American Educator</a:t>
            </a:r>
            <a:r>
              <a:rPr lang="en-US" sz="800" dirty="0">
                <a:solidFill>
                  <a:prstClr val="black"/>
                </a:solidFill>
                <a:latin typeface="Century Gothic" panose="020B0502020202020204" pitchFamily="34" charset="0"/>
              </a:rPr>
              <a:t>, </a:t>
            </a:r>
            <a:r>
              <a:rPr lang="en-US" sz="800" i="1" dirty="0">
                <a:solidFill>
                  <a:prstClr val="black"/>
                </a:solidFill>
                <a:latin typeface="Century Gothic" panose="020B0502020202020204" pitchFamily="34" charset="0"/>
              </a:rPr>
              <a:t>4-9</a:t>
            </a:r>
            <a:r>
              <a:rPr lang="en-US" sz="800" dirty="0">
                <a:solidFill>
                  <a:prstClr val="black"/>
                </a:solidFill>
                <a:latin typeface="Century Gothic" panose="020B0502020202020204" pitchFamily="34" charset="0"/>
              </a:rPr>
              <a:t>. Retrieved from http://</a:t>
            </a:r>
            <a:r>
              <a:rPr lang="en-US" sz="800" dirty="0" err="1">
                <a:solidFill>
                  <a:prstClr val="black"/>
                </a:solidFill>
                <a:latin typeface="Century Gothic" panose="020B0502020202020204" pitchFamily="34" charset="0"/>
              </a:rPr>
              <a:t>www.aft.org</a:t>
            </a:r>
            <a:r>
              <a:rPr lang="en-US" sz="800" dirty="0">
                <a:solidFill>
                  <a:prstClr val="black"/>
                </a:solidFill>
                <a:latin typeface="Century Gothic" panose="020B0502020202020204" pitchFamily="34" charset="0"/>
              </a:rPr>
              <a:t>//sites/default/files/periodicals/</a:t>
            </a:r>
            <a:r>
              <a:rPr lang="en-US" sz="800" dirty="0" err="1">
                <a:solidFill>
                  <a:prstClr val="black"/>
                </a:solidFill>
                <a:latin typeface="Century Gothic" panose="020B0502020202020204" pitchFamily="34" charset="0"/>
              </a:rPr>
              <a:t>TheEarlyCatastrophe.pdf</a:t>
            </a:r>
            <a:r>
              <a:rPr lang="en-US" sz="800" dirty="0">
                <a:solidFill>
                  <a:prstClr val="black"/>
                </a:solidFill>
                <a:latin typeface="Century Gothic" panose="020B0502020202020204" pitchFamily="34" charset="0"/>
              </a:rPr>
              <a:t>.</a:t>
            </a:r>
            <a:endParaRPr lang="en-US" sz="800" i="1" dirty="0">
              <a:solidFill>
                <a:prstClr val="black"/>
              </a:solidFill>
              <a:latin typeface="Century Gothic" panose="020B0502020202020204" pitchFamily="34" charset="0"/>
            </a:endParaRPr>
          </a:p>
        </p:txBody>
      </p:sp>
      <p:sp>
        <p:nvSpPr>
          <p:cNvPr id="6" name="Slide Number Placeholder 4">
            <a:extLst>
              <a:ext uri="{FF2B5EF4-FFF2-40B4-BE49-F238E27FC236}">
                <a16:creationId xmlns:a16="http://schemas.microsoft.com/office/drawing/2014/main" id="{A713B0B0-FCA5-5749-9432-83543BF4B1B3}"/>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28</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4209262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52824" y="2705725"/>
            <a:ext cx="8038352" cy="1446550"/>
          </a:xfrm>
          <a:prstGeom prst="rect">
            <a:avLst/>
          </a:prstGeom>
          <a:noFill/>
        </p:spPr>
        <p:txBody>
          <a:bodyPr wrap="square" rtlCol="0">
            <a:spAutoFit/>
          </a:bodyPr>
          <a:lstStyle/>
          <a:p>
            <a:pPr algn="ctr"/>
            <a:r>
              <a:rPr lang="en-US" sz="4400" b="1" dirty="0">
                <a:solidFill>
                  <a:srgbClr val="2C739F"/>
                </a:solidFill>
                <a:latin typeface="Century Gothic"/>
              </a:rPr>
              <a:t>What does equity mean for communities?</a:t>
            </a:r>
          </a:p>
        </p:txBody>
      </p:sp>
      <p:sp>
        <p:nvSpPr>
          <p:cNvPr id="4" name="Slide Number Placeholder 4">
            <a:extLst>
              <a:ext uri="{FF2B5EF4-FFF2-40B4-BE49-F238E27FC236}">
                <a16:creationId xmlns:a16="http://schemas.microsoft.com/office/drawing/2014/main" id="{E00BE95F-4490-DA4B-8E12-997D8C2B6D7D}"/>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29</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07784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39FF0-493C-8E40-AC21-7EA1D53DAEE3}"/>
              </a:ext>
            </a:extLst>
          </p:cNvPr>
          <p:cNvSpPr txBox="1"/>
          <p:nvPr/>
        </p:nvSpPr>
        <p:spPr>
          <a:xfrm>
            <a:off x="0" y="552410"/>
            <a:ext cx="9143999" cy="584775"/>
          </a:xfrm>
          <a:prstGeom prst="rect">
            <a:avLst/>
          </a:prstGeom>
          <a:noFill/>
        </p:spPr>
        <p:txBody>
          <a:bodyPr wrap="square" rtlCol="0">
            <a:spAutoFit/>
          </a:bodyPr>
          <a:lstStyle/>
          <a:p>
            <a:pPr algn="ctr"/>
            <a:r>
              <a:rPr lang="en-US" sz="3200" b="1" dirty="0">
                <a:solidFill>
                  <a:srgbClr val="2D73A0"/>
                </a:solidFill>
                <a:latin typeface="Century Gothic"/>
                <a:cs typeface="Century Gothic"/>
              </a:rPr>
              <a:t>About the School and State Finance Project</a:t>
            </a:r>
          </a:p>
        </p:txBody>
      </p:sp>
      <p:sp>
        <p:nvSpPr>
          <p:cNvPr id="6" name="TextBox 5">
            <a:extLst>
              <a:ext uri="{FF2B5EF4-FFF2-40B4-BE49-F238E27FC236}">
                <a16:creationId xmlns:a16="http://schemas.microsoft.com/office/drawing/2014/main" id="{17465935-777B-2A4D-807C-AC58DA02767F}"/>
              </a:ext>
            </a:extLst>
          </p:cNvPr>
          <p:cNvSpPr txBox="1"/>
          <p:nvPr/>
        </p:nvSpPr>
        <p:spPr>
          <a:xfrm>
            <a:off x="517979" y="1334175"/>
            <a:ext cx="8103865" cy="4801314"/>
          </a:xfrm>
          <a:prstGeom prst="rect">
            <a:avLst/>
          </a:prstGeom>
          <a:noFill/>
        </p:spPr>
        <p:txBody>
          <a:bodyPr wrap="square" rtlCol="0">
            <a:spAutoFit/>
          </a:bodyPr>
          <a:lstStyle/>
          <a:p>
            <a:pPr marL="285750" indent="-285750">
              <a:buClr>
                <a:srgbClr val="2C739F"/>
              </a:buClr>
              <a:buFont typeface="Arial"/>
              <a:buChar char="•"/>
            </a:pPr>
            <a:r>
              <a:rPr lang="en-US" dirty="0">
                <a:solidFill>
                  <a:srgbClr val="000000"/>
                </a:solidFill>
                <a:latin typeface="Century Gothic" panose="020B0502020202020204" pitchFamily="34" charset="0"/>
                <a:cs typeface="Century Gothic"/>
              </a:rPr>
              <a:t>Founded in 2015, the School and State Finance Project (formerly known as the Connecticut School Finance Project) </a:t>
            </a:r>
            <a:r>
              <a:rPr lang="en-US" dirty="0">
                <a:latin typeface="Century Gothic" panose="020B0502020202020204" pitchFamily="34" charset="0"/>
              </a:rPr>
              <a:t>is a nonpartisan, nonprofit policy organization, focused on education funding and state finance issues.</a:t>
            </a:r>
          </a:p>
          <a:p>
            <a:pPr marL="285750" indent="-285750">
              <a:buClr>
                <a:srgbClr val="2C739F"/>
              </a:buClr>
              <a:buFont typeface="Arial"/>
              <a:buChar char="•"/>
            </a:pPr>
            <a:endParaRPr lang="en-US" dirty="0">
              <a:latin typeface="Century Gothic" panose="020B0502020202020204" pitchFamily="34" charset="0"/>
            </a:endParaRPr>
          </a:p>
          <a:p>
            <a:pPr marL="285750" indent="-285750">
              <a:buClr>
                <a:srgbClr val="2C739F"/>
              </a:buClr>
              <a:buFont typeface="Arial"/>
              <a:buChar char="•"/>
            </a:pPr>
            <a:r>
              <a:rPr lang="en-US" dirty="0">
                <a:latin typeface="Century Gothic" panose="020B0502020202020204" pitchFamily="34" charset="0"/>
              </a:rPr>
              <a:t>Our organization is committed to providing independent analysis, building public knowledge, improving transparency, and developing fair, sustainable solutions for some of the toughest education funding and state finance challenges.</a:t>
            </a:r>
          </a:p>
          <a:p>
            <a:pPr marL="285750" indent="-285750">
              <a:buClr>
                <a:srgbClr val="2C739F"/>
              </a:buClr>
              <a:buFont typeface="Arial"/>
              <a:buChar char="•"/>
            </a:pPr>
            <a:endParaRPr lang="en-US" dirty="0">
              <a:solidFill>
                <a:srgbClr val="000000"/>
              </a:solidFill>
              <a:latin typeface="Century Gothic" panose="020B0502020202020204" pitchFamily="34" charset="0"/>
              <a:cs typeface="Century Gothic"/>
            </a:endParaRPr>
          </a:p>
          <a:p>
            <a:pPr marL="285750" indent="-285750">
              <a:buClr>
                <a:srgbClr val="2C739F"/>
              </a:buClr>
              <a:buFont typeface="Arial" panose="020B0604020202020204" pitchFamily="34" charset="0"/>
              <a:buChar char="•"/>
            </a:pPr>
            <a:r>
              <a:rPr lang="en-US" dirty="0">
                <a:latin typeface="Century Gothic" panose="020B0502020202020204" pitchFamily="34" charset="0"/>
                <a:cs typeface="Century Gothic"/>
              </a:rPr>
              <a:t>Although not a member-based organization, w</a:t>
            </a:r>
            <a:r>
              <a:rPr lang="en-US" dirty="0">
                <a:latin typeface="Century Gothic" panose="020B0502020202020204" pitchFamily="34" charset="0"/>
              </a:rPr>
              <a:t>e actively work with a diverse group of stakeholders and communities.</a:t>
            </a:r>
          </a:p>
          <a:p>
            <a:pPr marL="285750" indent="-285750">
              <a:buClr>
                <a:srgbClr val="2C739F"/>
              </a:buClr>
              <a:buFont typeface="Arial" panose="020B0604020202020204" pitchFamily="34" charset="0"/>
              <a:buChar char="•"/>
            </a:pPr>
            <a:endParaRPr lang="en-US" dirty="0">
              <a:latin typeface="Century Gothic" panose="020B0502020202020204" pitchFamily="34" charset="0"/>
            </a:endParaRPr>
          </a:p>
          <a:p>
            <a:pPr marL="285750" indent="-285750">
              <a:buClr>
                <a:srgbClr val="2C739F"/>
              </a:buClr>
              <a:buFont typeface="Arial" panose="020B0604020202020204" pitchFamily="34" charset="0"/>
              <a:buChar char="•"/>
            </a:pPr>
            <a:r>
              <a:rPr lang="en-US" dirty="0">
                <a:latin typeface="Century Gothic" panose="020B0502020202020204" pitchFamily="34" charset="0"/>
              </a:rPr>
              <a:t>We aim to serve as a trusted resource for policymakers, school district officials, community leaders, and all individuals looking for transparent, accessible, and approachable information about education funding and state finances.</a:t>
            </a:r>
            <a:endParaRPr lang="en-US" dirty="0">
              <a:solidFill>
                <a:srgbClr val="1B1F20"/>
              </a:solidFill>
              <a:latin typeface="Century Gothic" panose="020B0502020202020204" pitchFamily="34" charset="0"/>
              <a:cs typeface="Century Gothic"/>
            </a:endParaRPr>
          </a:p>
        </p:txBody>
      </p:sp>
      <p:sp>
        <p:nvSpPr>
          <p:cNvPr id="7" name="Slide Number Placeholder 4">
            <a:extLst>
              <a:ext uri="{FF2B5EF4-FFF2-40B4-BE49-F238E27FC236}">
                <a16:creationId xmlns:a16="http://schemas.microsoft.com/office/drawing/2014/main" id="{A12A5530-744C-344B-B4F5-D37AB82957B4}"/>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081914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6566"/>
            <a:ext cx="8229600" cy="1143000"/>
          </a:xfrm>
        </p:spPr>
        <p:txBody>
          <a:bodyPr>
            <a:noAutofit/>
          </a:bodyPr>
          <a:lstStyle/>
          <a:p>
            <a:r>
              <a:rPr lang="en-US" sz="3200" b="1" dirty="0">
                <a:solidFill>
                  <a:srgbClr val="2C739F"/>
                </a:solidFill>
              </a:rPr>
              <a:t>Factors to consider in community equity </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75196241"/>
              </p:ext>
            </p:extLst>
          </p:nvPr>
        </p:nvGraphicFramePr>
        <p:xfrm>
          <a:off x="188802" y="1377387"/>
          <a:ext cx="8762598" cy="4570634"/>
        </p:xfrm>
        <a:graphic>
          <a:graphicData uri="http://schemas.openxmlformats.org/drawingml/2006/table">
            <a:tbl>
              <a:tblPr firstRow="1" bandRow="1">
                <a:tableStyleId>{5C22544A-7EE6-4342-B048-85BDC9FD1C3A}</a:tableStyleId>
              </a:tblPr>
              <a:tblGrid>
                <a:gridCol w="1767868">
                  <a:extLst>
                    <a:ext uri="{9D8B030D-6E8A-4147-A177-3AD203B41FA5}">
                      <a16:colId xmlns:a16="http://schemas.microsoft.com/office/drawing/2014/main" val="20000"/>
                    </a:ext>
                  </a:extLst>
                </a:gridCol>
                <a:gridCol w="3330947">
                  <a:extLst>
                    <a:ext uri="{9D8B030D-6E8A-4147-A177-3AD203B41FA5}">
                      <a16:colId xmlns:a16="http://schemas.microsoft.com/office/drawing/2014/main" val="20001"/>
                    </a:ext>
                  </a:extLst>
                </a:gridCol>
                <a:gridCol w="3663783">
                  <a:extLst>
                    <a:ext uri="{9D8B030D-6E8A-4147-A177-3AD203B41FA5}">
                      <a16:colId xmlns:a16="http://schemas.microsoft.com/office/drawing/2014/main" val="20002"/>
                    </a:ext>
                  </a:extLst>
                </a:gridCol>
              </a:tblGrid>
              <a:tr h="532256">
                <a:tc>
                  <a:txBody>
                    <a:bodyPr/>
                    <a:lstStyle/>
                    <a:p>
                      <a:pPr algn="ctr"/>
                      <a:r>
                        <a:rPr lang="en-US" sz="1400" dirty="0">
                          <a:latin typeface="Century Gothic"/>
                          <a:cs typeface="Century Gothic"/>
                        </a:rPr>
                        <a:t>Metric</a:t>
                      </a:r>
                    </a:p>
                  </a:txBody>
                  <a:tcPr anchor="ctr"/>
                </a:tc>
                <a:tc>
                  <a:txBody>
                    <a:bodyPr/>
                    <a:lstStyle/>
                    <a:p>
                      <a:pPr algn="ctr"/>
                      <a:r>
                        <a:rPr lang="en-US" sz="1400" dirty="0">
                          <a:latin typeface="Century Gothic"/>
                          <a:cs typeface="Century Gothic"/>
                        </a:rPr>
                        <a:t>What This Indicates</a:t>
                      </a:r>
                    </a:p>
                  </a:txBody>
                  <a:tcPr anchor="ctr"/>
                </a:tc>
                <a:tc>
                  <a:txBody>
                    <a:bodyPr/>
                    <a:lstStyle/>
                    <a:p>
                      <a:pPr algn="ctr"/>
                      <a:r>
                        <a:rPr lang="en-US" sz="1400" dirty="0">
                          <a:latin typeface="Century Gothic"/>
                          <a:cs typeface="Century Gothic"/>
                        </a:rPr>
                        <a:t>Tell Me More</a:t>
                      </a:r>
                    </a:p>
                  </a:txBody>
                  <a:tcPr anchor="ctr"/>
                </a:tc>
                <a:extLst>
                  <a:ext uri="{0D108BD9-81ED-4DB2-BD59-A6C34878D82A}">
                    <a16:rowId xmlns:a16="http://schemas.microsoft.com/office/drawing/2014/main" val="10000"/>
                  </a:ext>
                </a:extLst>
              </a:tr>
              <a:tr h="851830">
                <a:tc>
                  <a:txBody>
                    <a:bodyPr/>
                    <a:lstStyle/>
                    <a:p>
                      <a:r>
                        <a:rPr lang="en-US" sz="1200" dirty="0">
                          <a:latin typeface="Century Gothic"/>
                          <a:cs typeface="Century Gothic"/>
                        </a:rPr>
                        <a:t>Equalized Net Grand List per Capita (ENGLPC)</a:t>
                      </a:r>
                    </a:p>
                  </a:txBody>
                  <a:tcPr anchor="ctr"/>
                </a:tc>
                <a:tc>
                  <a:txBody>
                    <a:bodyPr/>
                    <a:lstStyle/>
                    <a:p>
                      <a:pPr marL="285750" indent="-285750">
                        <a:buFont typeface="Arial"/>
                        <a:buChar char="•"/>
                      </a:pPr>
                      <a:r>
                        <a:rPr lang="en-US" sz="1200" dirty="0">
                          <a:latin typeface="Century Gothic"/>
                          <a:cs typeface="Century Gothic"/>
                        </a:rPr>
                        <a:t>The amount property a town has available to tax, broken down to the individual level for comparison of tax burden between towns</a:t>
                      </a:r>
                    </a:p>
                  </a:txBody>
                  <a:tcPr anchor="ctr"/>
                </a:tc>
                <a:tc>
                  <a:txBody>
                    <a:bodyPr/>
                    <a:lstStyle/>
                    <a:p>
                      <a:pPr marL="285750" indent="-285750">
                        <a:buFont typeface="Arial"/>
                        <a:buChar char="•"/>
                      </a:pPr>
                      <a:r>
                        <a:rPr lang="en-US" sz="1200" dirty="0">
                          <a:latin typeface="Century Gothic"/>
                          <a:cs typeface="Century Gothic"/>
                        </a:rPr>
                        <a:t>A higher ENGLPC indicates more taxable property per person</a:t>
                      </a:r>
                    </a:p>
                    <a:p>
                      <a:pPr marL="285750" indent="-285750">
                        <a:buFont typeface="Arial"/>
                        <a:buChar char="•"/>
                      </a:pPr>
                      <a:r>
                        <a:rPr lang="en-US" sz="1200" dirty="0">
                          <a:latin typeface="Century Gothic"/>
                          <a:cs typeface="Century Gothic"/>
                        </a:rPr>
                        <a:t>A higher ENGLPC indicates a level of ease with which revenue can be raised</a:t>
                      </a:r>
                    </a:p>
                  </a:txBody>
                  <a:tcPr anchor="ctr"/>
                </a:tc>
                <a:extLst>
                  <a:ext uri="{0D108BD9-81ED-4DB2-BD59-A6C34878D82A}">
                    <a16:rowId xmlns:a16="http://schemas.microsoft.com/office/drawing/2014/main" val="10001"/>
                  </a:ext>
                </a:extLst>
              </a:tr>
              <a:tr h="1033203">
                <a:tc>
                  <a:txBody>
                    <a:bodyPr/>
                    <a:lstStyle/>
                    <a:p>
                      <a:r>
                        <a:rPr lang="en-US" sz="1200" dirty="0">
                          <a:latin typeface="Century Gothic"/>
                          <a:cs typeface="Century Gothic"/>
                        </a:rPr>
                        <a:t>Median Household Income (MHI)</a:t>
                      </a:r>
                    </a:p>
                  </a:txBody>
                  <a:tcPr anchor="ctr"/>
                </a:tc>
                <a:tc>
                  <a:txBody>
                    <a:bodyPr/>
                    <a:lstStyle/>
                    <a:p>
                      <a:pPr marL="285750" indent="-285750">
                        <a:buFont typeface="Arial"/>
                        <a:buChar char="•"/>
                      </a:pPr>
                      <a:r>
                        <a:rPr lang="en-US" sz="1200" dirty="0">
                          <a:latin typeface="Century Gothic"/>
                          <a:cs typeface="Century Gothic"/>
                        </a:rPr>
                        <a:t>The midpoint of earnings in a community, the cutoff in which half of the households earn more than the MHI and half earn less</a:t>
                      </a:r>
                    </a:p>
                  </a:txBody>
                  <a:tcPr anchor="ctr"/>
                </a:tc>
                <a:tc>
                  <a:txBody>
                    <a:bodyPr/>
                    <a:lstStyle/>
                    <a:p>
                      <a:pPr marL="285750" indent="-285750">
                        <a:buFont typeface="Arial"/>
                        <a:buChar char="•"/>
                      </a:pPr>
                      <a:r>
                        <a:rPr lang="en-US" sz="1200" dirty="0">
                          <a:latin typeface="Century Gothic"/>
                          <a:cs typeface="Century Gothic"/>
                        </a:rPr>
                        <a:t>The higher the MHI, the greater a tax burden residents can afford to pay</a:t>
                      </a:r>
                    </a:p>
                  </a:txBody>
                  <a:tcPr anchor="ctr"/>
                </a:tc>
                <a:extLst>
                  <a:ext uri="{0D108BD9-81ED-4DB2-BD59-A6C34878D82A}">
                    <a16:rowId xmlns:a16="http://schemas.microsoft.com/office/drawing/2014/main" val="10002"/>
                  </a:ext>
                </a:extLst>
              </a:tr>
              <a:tr h="2153345">
                <a:tc>
                  <a:txBody>
                    <a:bodyPr/>
                    <a:lstStyle/>
                    <a:p>
                      <a:r>
                        <a:rPr lang="en-US" sz="1200" dirty="0">
                          <a:latin typeface="Century Gothic"/>
                          <a:cs typeface="Century Gothic"/>
                        </a:rPr>
                        <a:t>Public Investment Community Index</a:t>
                      </a:r>
                    </a:p>
                  </a:txBody>
                  <a:tcPr anchor="ctr"/>
                </a:tc>
                <a:tc>
                  <a:txBody>
                    <a:bodyPr/>
                    <a:lstStyle/>
                    <a:p>
                      <a:pPr marL="285750" indent="-285750">
                        <a:buFont typeface="Arial"/>
                        <a:buChar char="•"/>
                      </a:pPr>
                      <a:r>
                        <a:rPr lang="en-US" sz="1200" b="0" i="0" kern="1200" dirty="0">
                          <a:solidFill>
                            <a:schemeClr val="dk1"/>
                          </a:solidFill>
                          <a:effectLst/>
                          <a:latin typeface="Century Gothic" panose="020B0502020202020204" pitchFamily="34" charset="0"/>
                          <a:ea typeface="+mn-ea"/>
                          <a:cs typeface="+mn-cs"/>
                        </a:rPr>
                        <a:t>The relative wealth and need of Connecticut’s towns</a:t>
                      </a:r>
                      <a:endParaRPr lang="en-US" sz="1200" dirty="0">
                        <a:latin typeface="Century Gothic" panose="020B0502020202020204" pitchFamily="34" charset="0"/>
                        <a:cs typeface="Century Gothic"/>
                      </a:endParaRPr>
                    </a:p>
                  </a:txBody>
                  <a:tcPr anchor="ctr"/>
                </a:tc>
                <a:tc>
                  <a:txBody>
                    <a:bodyPr/>
                    <a:lstStyle/>
                    <a:p>
                      <a:pPr marL="0" indent="0">
                        <a:buFont typeface="Arial"/>
                        <a:buNone/>
                      </a:pPr>
                      <a:r>
                        <a:rPr lang="en-US" sz="1200" b="0" i="0" kern="1200" dirty="0">
                          <a:solidFill>
                            <a:schemeClr val="dk1"/>
                          </a:solidFill>
                          <a:effectLst/>
                          <a:latin typeface="Century Gothic" panose="020B0502020202020204" pitchFamily="34" charset="0"/>
                          <a:ea typeface="+mn-ea"/>
                          <a:cs typeface="+mn-cs"/>
                        </a:rPr>
                        <a:t>Towns are scored (0-500), looking at:</a:t>
                      </a:r>
                    </a:p>
                    <a:p>
                      <a:pPr marL="228600" indent="-228600">
                        <a:buFont typeface="Arial"/>
                        <a:buAutoNum type="arabicParenBoth"/>
                      </a:pPr>
                      <a:r>
                        <a:rPr lang="en-US" sz="1200" b="0" i="0" kern="1200" dirty="0">
                          <a:solidFill>
                            <a:schemeClr val="dk1"/>
                          </a:solidFill>
                          <a:effectLst/>
                          <a:latin typeface="Century Gothic" panose="020B0502020202020204" pitchFamily="34" charset="0"/>
                          <a:ea typeface="+mn-ea"/>
                          <a:cs typeface="+mn-cs"/>
                        </a:rPr>
                        <a:t>Per capita income; </a:t>
                      </a:r>
                    </a:p>
                    <a:p>
                      <a:pPr marL="228600" indent="-228600">
                        <a:buFont typeface="Arial"/>
                        <a:buAutoNum type="arabicParenBoth"/>
                      </a:pPr>
                      <a:r>
                        <a:rPr lang="en-US" sz="1200" b="0" i="0" kern="1200" dirty="0">
                          <a:solidFill>
                            <a:schemeClr val="dk1"/>
                          </a:solidFill>
                          <a:effectLst/>
                          <a:latin typeface="Century Gothic" panose="020B0502020202020204" pitchFamily="34" charset="0"/>
                          <a:ea typeface="+mn-ea"/>
                          <a:cs typeface="+mn-cs"/>
                        </a:rPr>
                        <a:t>Adjusted Equalized Net Grand List per Capita; </a:t>
                      </a:r>
                    </a:p>
                    <a:p>
                      <a:pPr marL="228600" indent="-228600">
                        <a:buFont typeface="Arial"/>
                        <a:buAutoNum type="arabicParenBoth"/>
                      </a:pPr>
                      <a:r>
                        <a:rPr lang="en-US" sz="1200" b="0" i="0" kern="1200" dirty="0">
                          <a:solidFill>
                            <a:schemeClr val="dk1"/>
                          </a:solidFill>
                          <a:effectLst/>
                          <a:latin typeface="Century Gothic" panose="020B0502020202020204" pitchFamily="34" charset="0"/>
                          <a:ea typeface="+mn-ea"/>
                          <a:cs typeface="+mn-cs"/>
                        </a:rPr>
                        <a:t>Equalized mill rate; </a:t>
                      </a:r>
                    </a:p>
                    <a:p>
                      <a:pPr marL="228600" indent="-228600">
                        <a:buFont typeface="Arial"/>
                        <a:buAutoNum type="arabicParenBoth"/>
                      </a:pPr>
                      <a:r>
                        <a:rPr lang="en-US" sz="1200" b="0" i="0" kern="1200" dirty="0">
                          <a:solidFill>
                            <a:schemeClr val="dk1"/>
                          </a:solidFill>
                          <a:effectLst/>
                          <a:latin typeface="Century Gothic" panose="020B0502020202020204" pitchFamily="34" charset="0"/>
                          <a:ea typeface="+mn-ea"/>
                          <a:cs typeface="+mn-cs"/>
                        </a:rPr>
                        <a:t>Per capita aid to children receiving Temporary Family Assistance program benefits; and </a:t>
                      </a:r>
                    </a:p>
                    <a:p>
                      <a:pPr marL="228600" indent="-228600">
                        <a:buFont typeface="Arial"/>
                        <a:buAutoNum type="arabicParenBoth"/>
                      </a:pPr>
                      <a:r>
                        <a:rPr lang="en-US" sz="1200" b="0" i="0" kern="1200" dirty="0">
                          <a:solidFill>
                            <a:schemeClr val="dk1"/>
                          </a:solidFill>
                          <a:effectLst/>
                          <a:latin typeface="Century Gothic" panose="020B0502020202020204" pitchFamily="34" charset="0"/>
                          <a:ea typeface="+mn-ea"/>
                          <a:cs typeface="+mn-cs"/>
                        </a:rPr>
                        <a:t>Unemployment rate.</a:t>
                      </a:r>
                      <a:endParaRPr lang="en-US" sz="1200" dirty="0">
                        <a:latin typeface="Century Gothic"/>
                        <a:cs typeface="Century Gothic"/>
                      </a:endParaRPr>
                    </a:p>
                  </a:txBody>
                  <a:tcPr anchor="ctr"/>
                </a:tc>
                <a:extLst>
                  <a:ext uri="{0D108BD9-81ED-4DB2-BD59-A6C34878D82A}">
                    <a16:rowId xmlns:a16="http://schemas.microsoft.com/office/drawing/2014/main" val="4155180984"/>
                  </a:ext>
                </a:extLst>
              </a:tr>
            </a:tbl>
          </a:graphicData>
        </a:graphic>
      </p:graphicFrame>
      <p:sp>
        <p:nvSpPr>
          <p:cNvPr id="6" name="Slide Number Placeholder 4">
            <a:extLst>
              <a:ext uri="{FF2B5EF4-FFF2-40B4-BE49-F238E27FC236}">
                <a16:creationId xmlns:a16="http://schemas.microsoft.com/office/drawing/2014/main" id="{A713B0B0-FCA5-5749-9432-83543BF4B1B3}"/>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30</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63934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536448"/>
            <a:ext cx="6867399" cy="1785104"/>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State and Stamford</a:t>
            </a:r>
          </a:p>
          <a:p>
            <a:pPr algn="ctr"/>
            <a:r>
              <a:rPr lang="en-US" sz="5500" cap="small" dirty="0">
                <a:solidFill>
                  <a:schemeClr val="bg1"/>
                </a:solidFill>
                <a:latin typeface="Century Gothic"/>
                <a:cs typeface="Century Gothic"/>
              </a:rPr>
              <a:t>Overview</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2991059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2818"/>
            <a:ext cx="8229600" cy="1143000"/>
          </a:xfrm>
        </p:spPr>
        <p:txBody>
          <a:bodyPr>
            <a:noAutofit/>
          </a:bodyPr>
          <a:lstStyle/>
          <a:p>
            <a:r>
              <a:rPr lang="en-US" sz="2400" b="1" dirty="0">
                <a:solidFill>
                  <a:srgbClr val="2C739F"/>
                </a:solidFill>
              </a:rPr>
              <a:t>Over the last 10 years, the total number of students in Connecticut public schools has declined by 6.5%</a:t>
            </a:r>
          </a:p>
        </p:txBody>
      </p:sp>
      <p:graphicFrame>
        <p:nvGraphicFramePr>
          <p:cNvPr id="6" name="Chart 5"/>
          <p:cNvGraphicFramePr/>
          <p:nvPr>
            <p:extLst>
              <p:ext uri="{D42A27DB-BD31-4B8C-83A1-F6EECF244321}">
                <p14:modId xmlns:p14="http://schemas.microsoft.com/office/powerpoint/2010/main" val="4052381142"/>
              </p:ext>
            </p:extLst>
          </p:nvPr>
        </p:nvGraphicFramePr>
        <p:xfrm>
          <a:off x="562820" y="1595818"/>
          <a:ext cx="812398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03E80AAA-E3DD-5446-AFBC-B1727C75F6B5}"/>
              </a:ext>
            </a:extLst>
          </p:cNvPr>
          <p:cNvSpPr txBox="1"/>
          <p:nvPr/>
        </p:nvSpPr>
        <p:spPr>
          <a:xfrm>
            <a:off x="0" y="6180878"/>
            <a:ext cx="8847667" cy="230832"/>
          </a:xfrm>
          <a:prstGeom prst="rect">
            <a:avLst/>
          </a:prstGeom>
          <a:noFill/>
        </p:spPr>
        <p:txBody>
          <a:bodyPr wrap="square" rtlCol="0">
            <a:spAutoFit/>
          </a:bodyPr>
          <a:lstStyle/>
          <a:p>
            <a:r>
              <a:rPr lang="en-US" sz="900" dirty="0">
                <a:latin typeface="Century Gothic"/>
                <a:cs typeface="Century Gothic"/>
              </a:rPr>
              <a:t>Source: Connecticut State Department of Education. (n.d.). </a:t>
            </a:r>
            <a:r>
              <a:rPr lang="en-US" sz="900" dirty="0" err="1">
                <a:latin typeface="Century Gothic"/>
                <a:cs typeface="Century Gothic"/>
              </a:rPr>
              <a:t>EdSight</a:t>
            </a:r>
            <a:r>
              <a:rPr lang="en-US" sz="900" dirty="0">
                <a:latin typeface="Century Gothic"/>
                <a:cs typeface="Century Gothic"/>
              </a:rPr>
              <a:t>: Public School Enrollment. Available from http://</a:t>
            </a:r>
            <a:r>
              <a:rPr lang="en-US" sz="900" dirty="0" err="1">
                <a:latin typeface="Century Gothic"/>
                <a:cs typeface="Century Gothic"/>
              </a:rPr>
              <a:t>edsight.ct.gov</a:t>
            </a:r>
            <a:r>
              <a:rPr lang="en-US" sz="900" dirty="0">
                <a:latin typeface="Century Gothic"/>
                <a:cs typeface="Century Gothic"/>
              </a:rPr>
              <a:t>/</a:t>
            </a:r>
            <a:r>
              <a:rPr lang="en-US" sz="900" dirty="0" err="1">
                <a:latin typeface="Century Gothic"/>
                <a:cs typeface="Century Gothic"/>
              </a:rPr>
              <a:t>SASPortal</a:t>
            </a:r>
            <a:r>
              <a:rPr lang="en-US" sz="900" dirty="0">
                <a:latin typeface="Century Gothic"/>
                <a:cs typeface="Century Gothic"/>
              </a:rPr>
              <a:t>/</a:t>
            </a:r>
            <a:r>
              <a:rPr lang="en-US" sz="900" dirty="0" err="1">
                <a:latin typeface="Century Gothic"/>
                <a:cs typeface="Century Gothic"/>
              </a:rPr>
              <a:t>main.do</a:t>
            </a:r>
            <a:r>
              <a:rPr lang="en-US" sz="900" dirty="0">
                <a:latin typeface="Century Gothic"/>
                <a:cs typeface="Century Gothic"/>
              </a:rPr>
              <a:t>.</a:t>
            </a:r>
            <a:endParaRPr lang="en-US" sz="900" dirty="0">
              <a:solidFill>
                <a:srgbClr val="000000"/>
              </a:solidFill>
              <a:latin typeface="Century Gothic" panose="020B0502020202020204" pitchFamily="34" charset="0"/>
              <a:cs typeface="Century Gothic"/>
            </a:endParaRPr>
          </a:p>
        </p:txBody>
      </p:sp>
      <p:sp>
        <p:nvSpPr>
          <p:cNvPr id="8" name="Slide Number Placeholder 4">
            <a:extLst>
              <a:ext uri="{FF2B5EF4-FFF2-40B4-BE49-F238E27FC236}">
                <a16:creationId xmlns:a16="http://schemas.microsoft.com/office/drawing/2014/main" id="{A239FDEF-7A93-1949-A6BF-C6D2C0195819}"/>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32</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709618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83799" y="513889"/>
            <a:ext cx="8776402" cy="861774"/>
          </a:xfrm>
          <a:prstGeom prst="rect">
            <a:avLst/>
          </a:prstGeom>
          <a:noFill/>
        </p:spPr>
        <p:txBody>
          <a:bodyPr wrap="square" rtlCol="0">
            <a:spAutoFit/>
          </a:bodyPr>
          <a:lstStyle/>
          <a:p>
            <a:pPr algn="ctr" defTabSz="457200"/>
            <a:r>
              <a:rPr lang="en-US" sz="2500" b="1" dirty="0">
                <a:solidFill>
                  <a:srgbClr val="2D73A0"/>
                </a:solidFill>
                <a:latin typeface="Century Gothic"/>
                <a:cs typeface="Century Gothic"/>
              </a:rPr>
              <a:t>Enrollment for Stamford Public Schools has </a:t>
            </a:r>
          </a:p>
          <a:p>
            <a:pPr algn="ctr" defTabSz="457200"/>
            <a:r>
              <a:rPr lang="en-US" sz="2500" b="1" dirty="0">
                <a:solidFill>
                  <a:srgbClr val="2D73A0"/>
                </a:solidFill>
                <a:latin typeface="Century Gothic"/>
                <a:cs typeface="Century Gothic"/>
              </a:rPr>
              <a:t>increased by 8.6% over the past 10 years</a:t>
            </a:r>
          </a:p>
        </p:txBody>
      </p:sp>
      <p:graphicFrame>
        <p:nvGraphicFramePr>
          <p:cNvPr id="10" name="Chart 9"/>
          <p:cNvGraphicFramePr/>
          <p:nvPr>
            <p:extLst>
              <p:ext uri="{D42A27DB-BD31-4B8C-83A1-F6EECF244321}">
                <p14:modId xmlns:p14="http://schemas.microsoft.com/office/powerpoint/2010/main" val="1421694039"/>
              </p:ext>
            </p:extLst>
          </p:nvPr>
        </p:nvGraphicFramePr>
        <p:xfrm>
          <a:off x="384534" y="1504039"/>
          <a:ext cx="8394959" cy="432888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6CA884C-6C66-784A-BA20-0461DDA1099F}"/>
              </a:ext>
            </a:extLst>
          </p:cNvPr>
          <p:cNvSpPr txBox="1"/>
          <p:nvPr/>
        </p:nvSpPr>
        <p:spPr>
          <a:xfrm>
            <a:off x="0" y="6180878"/>
            <a:ext cx="8847667" cy="230832"/>
          </a:xfrm>
          <a:prstGeom prst="rect">
            <a:avLst/>
          </a:prstGeom>
          <a:noFill/>
        </p:spPr>
        <p:txBody>
          <a:bodyPr wrap="square" rtlCol="0">
            <a:spAutoFit/>
          </a:bodyPr>
          <a:lstStyle/>
          <a:p>
            <a:r>
              <a:rPr lang="en-US" sz="900" dirty="0">
                <a:latin typeface="Century Gothic"/>
                <a:cs typeface="Century Gothic"/>
              </a:rPr>
              <a:t>Source: Connecticut State Department of Education. (n.d.). </a:t>
            </a:r>
            <a:r>
              <a:rPr lang="en-US" sz="900" dirty="0" err="1">
                <a:latin typeface="Century Gothic"/>
                <a:cs typeface="Century Gothic"/>
              </a:rPr>
              <a:t>EdSight</a:t>
            </a:r>
            <a:r>
              <a:rPr lang="en-US" sz="900" dirty="0">
                <a:latin typeface="Century Gothic"/>
                <a:cs typeface="Century Gothic"/>
              </a:rPr>
              <a:t>: Public School Enrollment. Available from http://</a:t>
            </a:r>
            <a:r>
              <a:rPr lang="en-US" sz="900" dirty="0" err="1">
                <a:latin typeface="Century Gothic"/>
                <a:cs typeface="Century Gothic"/>
              </a:rPr>
              <a:t>edsight.ct.gov</a:t>
            </a:r>
            <a:r>
              <a:rPr lang="en-US" sz="900" dirty="0">
                <a:latin typeface="Century Gothic"/>
                <a:cs typeface="Century Gothic"/>
              </a:rPr>
              <a:t>/</a:t>
            </a:r>
            <a:r>
              <a:rPr lang="en-US" sz="900" dirty="0" err="1">
                <a:latin typeface="Century Gothic"/>
                <a:cs typeface="Century Gothic"/>
              </a:rPr>
              <a:t>SASPortal</a:t>
            </a:r>
            <a:r>
              <a:rPr lang="en-US" sz="900" dirty="0">
                <a:latin typeface="Century Gothic"/>
                <a:cs typeface="Century Gothic"/>
              </a:rPr>
              <a:t>/</a:t>
            </a:r>
            <a:r>
              <a:rPr lang="en-US" sz="900" dirty="0" err="1">
                <a:latin typeface="Century Gothic"/>
                <a:cs typeface="Century Gothic"/>
              </a:rPr>
              <a:t>main.do</a:t>
            </a:r>
            <a:r>
              <a:rPr lang="en-US" sz="900" dirty="0">
                <a:latin typeface="Century Gothic"/>
                <a:cs typeface="Century Gothic"/>
              </a:rPr>
              <a:t>.</a:t>
            </a:r>
            <a:endParaRPr lang="en-US" sz="900" dirty="0">
              <a:solidFill>
                <a:srgbClr val="000000"/>
              </a:solidFill>
              <a:latin typeface="Century Gothic" panose="020B0502020202020204" pitchFamily="34" charset="0"/>
              <a:cs typeface="Century Gothic"/>
            </a:endParaRPr>
          </a:p>
        </p:txBody>
      </p:sp>
      <p:sp>
        <p:nvSpPr>
          <p:cNvPr id="8" name="Slide Number Placeholder 4">
            <a:extLst>
              <a:ext uri="{FF2B5EF4-FFF2-40B4-BE49-F238E27FC236}">
                <a16:creationId xmlns:a16="http://schemas.microsoft.com/office/drawing/2014/main" id="{6F9DEF85-E94D-EF4C-AD2E-9F89D78378E3}"/>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33</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596319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20067" y="2389938"/>
            <a:ext cx="8103865" cy="2123658"/>
          </a:xfrm>
          <a:prstGeom prst="rect">
            <a:avLst/>
          </a:prstGeom>
          <a:noFill/>
        </p:spPr>
        <p:txBody>
          <a:bodyPr wrap="square" rtlCol="0">
            <a:spAutoFit/>
          </a:bodyPr>
          <a:lstStyle/>
          <a:p>
            <a:pPr algn="ctr" defTabSz="457200"/>
            <a:r>
              <a:rPr lang="en-US" sz="4400" b="1" dirty="0">
                <a:solidFill>
                  <a:srgbClr val="2D73A0"/>
                </a:solidFill>
                <a:latin typeface="Century Gothic"/>
                <a:cs typeface="Century Gothic"/>
              </a:rPr>
              <a:t>Student need has increased in Stamford and</a:t>
            </a:r>
          </a:p>
          <a:p>
            <a:pPr algn="ctr" defTabSz="457200"/>
            <a:r>
              <a:rPr lang="en-US" sz="4400" b="1" dirty="0">
                <a:solidFill>
                  <a:srgbClr val="2D73A0"/>
                </a:solidFill>
                <a:latin typeface="Century Gothic"/>
                <a:cs typeface="Century Gothic"/>
              </a:rPr>
              <a:t>across the state</a:t>
            </a:r>
          </a:p>
        </p:txBody>
      </p:sp>
      <p:sp>
        <p:nvSpPr>
          <p:cNvPr id="4" name="Slide Number Placeholder 4">
            <a:extLst>
              <a:ext uri="{FF2B5EF4-FFF2-40B4-BE49-F238E27FC236}">
                <a16:creationId xmlns:a16="http://schemas.microsoft.com/office/drawing/2014/main" id="{0C6E3E7C-7827-6242-AFAE-AD3E27D288B6}"/>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34</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263092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552387575"/>
              </p:ext>
            </p:extLst>
          </p:nvPr>
        </p:nvGraphicFramePr>
        <p:xfrm>
          <a:off x="457200" y="1553969"/>
          <a:ext cx="8229599" cy="446106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47A0BA7-9734-3C4D-89D4-312BCF612FCE}"/>
              </a:ext>
            </a:extLst>
          </p:cNvPr>
          <p:cNvSpPr txBox="1"/>
          <p:nvPr/>
        </p:nvSpPr>
        <p:spPr>
          <a:xfrm>
            <a:off x="0" y="6233886"/>
            <a:ext cx="8847667" cy="230832"/>
          </a:xfrm>
          <a:prstGeom prst="rect">
            <a:avLst/>
          </a:prstGeom>
          <a:noFill/>
        </p:spPr>
        <p:txBody>
          <a:bodyPr wrap="square" rtlCol="0">
            <a:spAutoFit/>
          </a:bodyPr>
          <a:lstStyle/>
          <a:p>
            <a:r>
              <a:rPr lang="en-US" sz="900" dirty="0">
                <a:latin typeface="Century Gothic"/>
                <a:cs typeface="Century Gothic"/>
              </a:rPr>
              <a:t>Source: Connecticut State Department of Education. (n.d.). </a:t>
            </a:r>
            <a:r>
              <a:rPr lang="en-US" sz="900" dirty="0" err="1">
                <a:latin typeface="Century Gothic"/>
                <a:cs typeface="Century Gothic"/>
              </a:rPr>
              <a:t>EdSight</a:t>
            </a:r>
            <a:r>
              <a:rPr lang="en-US" sz="900" dirty="0">
                <a:latin typeface="Century Gothic"/>
                <a:cs typeface="Century Gothic"/>
              </a:rPr>
              <a:t>: Public School Enrollment. Available from http://</a:t>
            </a:r>
            <a:r>
              <a:rPr lang="en-US" sz="900" dirty="0" err="1">
                <a:latin typeface="Century Gothic"/>
                <a:cs typeface="Century Gothic"/>
              </a:rPr>
              <a:t>edsight.ct.gov</a:t>
            </a:r>
            <a:r>
              <a:rPr lang="en-US" sz="900" dirty="0">
                <a:latin typeface="Century Gothic"/>
                <a:cs typeface="Century Gothic"/>
              </a:rPr>
              <a:t>/</a:t>
            </a:r>
            <a:r>
              <a:rPr lang="en-US" sz="900" dirty="0" err="1">
                <a:latin typeface="Century Gothic"/>
                <a:cs typeface="Century Gothic"/>
              </a:rPr>
              <a:t>SASPortal</a:t>
            </a:r>
            <a:r>
              <a:rPr lang="en-US" sz="900" dirty="0">
                <a:latin typeface="Century Gothic"/>
                <a:cs typeface="Century Gothic"/>
              </a:rPr>
              <a:t>/</a:t>
            </a:r>
            <a:r>
              <a:rPr lang="en-US" sz="900" dirty="0" err="1">
                <a:latin typeface="Century Gothic"/>
                <a:cs typeface="Century Gothic"/>
              </a:rPr>
              <a:t>main.do</a:t>
            </a:r>
            <a:r>
              <a:rPr lang="en-US" sz="900" dirty="0">
                <a:latin typeface="Century Gothic"/>
                <a:cs typeface="Century Gothic"/>
              </a:rPr>
              <a:t>.</a:t>
            </a:r>
            <a:endParaRPr lang="en-US" sz="900" dirty="0">
              <a:solidFill>
                <a:srgbClr val="000000"/>
              </a:solidFill>
              <a:latin typeface="Century Gothic" panose="020B0502020202020204" pitchFamily="34" charset="0"/>
              <a:cs typeface="Century Gothic"/>
            </a:endParaRPr>
          </a:p>
        </p:txBody>
      </p:sp>
      <p:sp>
        <p:nvSpPr>
          <p:cNvPr id="11" name="Title 1">
            <a:extLst>
              <a:ext uri="{FF2B5EF4-FFF2-40B4-BE49-F238E27FC236}">
                <a16:creationId xmlns:a16="http://schemas.microsoft.com/office/drawing/2014/main" id="{64EE8864-427E-3F4C-A842-C77A31000BBE}"/>
              </a:ext>
            </a:extLst>
          </p:cNvPr>
          <p:cNvSpPr>
            <a:spLocks noGrp="1"/>
          </p:cNvSpPr>
          <p:nvPr>
            <p:ph type="title"/>
          </p:nvPr>
        </p:nvSpPr>
        <p:spPr>
          <a:xfrm>
            <a:off x="0" y="410970"/>
            <a:ext cx="9144000" cy="1143000"/>
          </a:xfrm>
        </p:spPr>
        <p:txBody>
          <a:bodyPr>
            <a:normAutofit/>
          </a:bodyPr>
          <a:lstStyle/>
          <a:p>
            <a:r>
              <a:rPr lang="en-US" sz="2800" b="1" dirty="0">
                <a:solidFill>
                  <a:srgbClr val="2C739F"/>
                </a:solidFill>
              </a:rPr>
              <a:t>CT’s low-income, EL, and special education populations have increased over the past 10 years</a:t>
            </a:r>
          </a:p>
        </p:txBody>
      </p:sp>
      <p:sp>
        <p:nvSpPr>
          <p:cNvPr id="7" name="Slide Number Placeholder 4">
            <a:extLst>
              <a:ext uri="{FF2B5EF4-FFF2-40B4-BE49-F238E27FC236}">
                <a16:creationId xmlns:a16="http://schemas.microsoft.com/office/drawing/2014/main" id="{3F70EB89-EE26-9449-9BBC-33ECB2E16F55}"/>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35</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476902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0843" y="486161"/>
            <a:ext cx="8709358" cy="1131079"/>
          </a:xfrm>
          <a:prstGeom prst="rect">
            <a:avLst/>
          </a:prstGeom>
          <a:noFill/>
        </p:spPr>
        <p:txBody>
          <a:bodyPr wrap="square" rtlCol="0">
            <a:spAutoFit/>
          </a:bodyPr>
          <a:lstStyle/>
          <a:p>
            <a:pPr algn="ctr" defTabSz="457200"/>
            <a:r>
              <a:rPr lang="en-US" sz="2250" b="1" dirty="0">
                <a:solidFill>
                  <a:srgbClr val="2D73A0"/>
                </a:solidFill>
                <a:latin typeface="Century Gothic"/>
                <a:cs typeface="Century Gothic"/>
              </a:rPr>
              <a:t>The percentage of FRPL-eligible students Stamford</a:t>
            </a:r>
          </a:p>
          <a:p>
            <a:pPr algn="ctr" defTabSz="457200"/>
            <a:r>
              <a:rPr lang="en-US" sz="2250" b="1" dirty="0">
                <a:solidFill>
                  <a:srgbClr val="2D73A0"/>
                </a:solidFill>
                <a:latin typeface="Century Gothic"/>
                <a:cs typeface="Century Gothic"/>
              </a:rPr>
              <a:t>Public Schools serves has increased 18 percentage points </a:t>
            </a:r>
          </a:p>
          <a:p>
            <a:pPr algn="ctr" defTabSz="457200"/>
            <a:r>
              <a:rPr lang="en-US" sz="2250" b="1" dirty="0">
                <a:solidFill>
                  <a:srgbClr val="2D73A0"/>
                </a:solidFill>
                <a:latin typeface="Century Gothic"/>
                <a:cs typeface="Century Gothic"/>
              </a:rPr>
              <a:t>over the past 10 years</a:t>
            </a:r>
          </a:p>
        </p:txBody>
      </p:sp>
      <p:graphicFrame>
        <p:nvGraphicFramePr>
          <p:cNvPr id="2" name="Chart 1"/>
          <p:cNvGraphicFramePr/>
          <p:nvPr>
            <p:extLst>
              <p:ext uri="{D42A27DB-BD31-4B8C-83A1-F6EECF244321}">
                <p14:modId xmlns:p14="http://schemas.microsoft.com/office/powerpoint/2010/main" val="4272483280"/>
              </p:ext>
            </p:extLst>
          </p:nvPr>
        </p:nvGraphicFramePr>
        <p:xfrm>
          <a:off x="296332" y="1668146"/>
          <a:ext cx="8551335" cy="443261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78AC108-CB4A-7D47-8360-CE89F7A4CA3C}"/>
              </a:ext>
            </a:extLst>
          </p:cNvPr>
          <p:cNvSpPr txBox="1"/>
          <p:nvPr/>
        </p:nvSpPr>
        <p:spPr>
          <a:xfrm>
            <a:off x="0" y="6247138"/>
            <a:ext cx="8847667" cy="230832"/>
          </a:xfrm>
          <a:prstGeom prst="rect">
            <a:avLst/>
          </a:prstGeom>
          <a:noFill/>
        </p:spPr>
        <p:txBody>
          <a:bodyPr wrap="square" rtlCol="0">
            <a:spAutoFit/>
          </a:bodyPr>
          <a:lstStyle/>
          <a:p>
            <a:r>
              <a:rPr lang="en-US" sz="900" dirty="0">
                <a:latin typeface="Century Gothic"/>
                <a:cs typeface="Century Gothic"/>
              </a:rPr>
              <a:t>Source: Connecticut State Department of Education. (n.d.). </a:t>
            </a:r>
            <a:r>
              <a:rPr lang="en-US" sz="900" dirty="0" err="1">
                <a:latin typeface="Century Gothic"/>
                <a:cs typeface="Century Gothic"/>
              </a:rPr>
              <a:t>EdSight</a:t>
            </a:r>
            <a:r>
              <a:rPr lang="en-US" sz="900" dirty="0">
                <a:latin typeface="Century Gothic"/>
                <a:cs typeface="Century Gothic"/>
              </a:rPr>
              <a:t>: Public School Enrollment. Available from http://</a:t>
            </a:r>
            <a:r>
              <a:rPr lang="en-US" sz="900" dirty="0" err="1">
                <a:latin typeface="Century Gothic"/>
                <a:cs typeface="Century Gothic"/>
              </a:rPr>
              <a:t>edsight.ct.gov</a:t>
            </a:r>
            <a:r>
              <a:rPr lang="en-US" sz="900" dirty="0">
                <a:latin typeface="Century Gothic"/>
                <a:cs typeface="Century Gothic"/>
              </a:rPr>
              <a:t>/</a:t>
            </a:r>
            <a:r>
              <a:rPr lang="en-US" sz="900" dirty="0" err="1">
                <a:latin typeface="Century Gothic"/>
                <a:cs typeface="Century Gothic"/>
              </a:rPr>
              <a:t>SASPortal</a:t>
            </a:r>
            <a:r>
              <a:rPr lang="en-US" sz="900" dirty="0">
                <a:latin typeface="Century Gothic"/>
                <a:cs typeface="Century Gothic"/>
              </a:rPr>
              <a:t>/</a:t>
            </a:r>
            <a:r>
              <a:rPr lang="en-US" sz="900" dirty="0" err="1">
                <a:latin typeface="Century Gothic"/>
                <a:cs typeface="Century Gothic"/>
              </a:rPr>
              <a:t>main.do</a:t>
            </a:r>
            <a:r>
              <a:rPr lang="en-US" sz="900" dirty="0">
                <a:latin typeface="Century Gothic"/>
                <a:cs typeface="Century Gothic"/>
              </a:rPr>
              <a:t>.</a:t>
            </a:r>
            <a:endParaRPr lang="en-US" sz="900" dirty="0">
              <a:solidFill>
                <a:srgbClr val="000000"/>
              </a:solidFill>
              <a:latin typeface="Century Gothic" panose="020B0502020202020204" pitchFamily="34" charset="0"/>
              <a:cs typeface="Century Gothic"/>
            </a:endParaRPr>
          </a:p>
        </p:txBody>
      </p:sp>
      <p:sp>
        <p:nvSpPr>
          <p:cNvPr id="7" name="Slide Number Placeholder 4">
            <a:extLst>
              <a:ext uri="{FF2B5EF4-FFF2-40B4-BE49-F238E27FC236}">
                <a16:creationId xmlns:a16="http://schemas.microsoft.com/office/drawing/2014/main" id="{CF7D5585-1B6D-4342-B736-E892FC882688}"/>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128912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216978389"/>
              </p:ext>
            </p:extLst>
          </p:nvPr>
        </p:nvGraphicFramePr>
        <p:xfrm>
          <a:off x="427054" y="1513982"/>
          <a:ext cx="8533147" cy="430695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83799" y="488404"/>
            <a:ext cx="8776401" cy="954107"/>
          </a:xfrm>
          <a:prstGeom prst="rect">
            <a:avLst/>
          </a:prstGeom>
          <a:noFill/>
        </p:spPr>
        <p:txBody>
          <a:bodyPr wrap="square" rtlCol="0">
            <a:spAutoFit/>
          </a:bodyPr>
          <a:lstStyle/>
          <a:p>
            <a:pPr algn="ctr" defTabSz="457200"/>
            <a:r>
              <a:rPr lang="en-US" sz="2800" b="1" dirty="0">
                <a:solidFill>
                  <a:srgbClr val="2D73A0"/>
                </a:solidFill>
                <a:latin typeface="Century Gothic"/>
                <a:cs typeface="Century Gothic"/>
              </a:rPr>
              <a:t>The percentage of EL students Stamford serves has remained the same over the past 10 years</a:t>
            </a:r>
          </a:p>
        </p:txBody>
      </p:sp>
      <p:sp>
        <p:nvSpPr>
          <p:cNvPr id="6" name="TextBox 5">
            <a:extLst>
              <a:ext uri="{FF2B5EF4-FFF2-40B4-BE49-F238E27FC236}">
                <a16:creationId xmlns:a16="http://schemas.microsoft.com/office/drawing/2014/main" id="{3F78931A-736D-C24A-8805-CEB876C97A7E}"/>
              </a:ext>
            </a:extLst>
          </p:cNvPr>
          <p:cNvSpPr txBox="1"/>
          <p:nvPr/>
        </p:nvSpPr>
        <p:spPr>
          <a:xfrm>
            <a:off x="0" y="6180878"/>
            <a:ext cx="8847667" cy="230832"/>
          </a:xfrm>
          <a:prstGeom prst="rect">
            <a:avLst/>
          </a:prstGeom>
          <a:noFill/>
        </p:spPr>
        <p:txBody>
          <a:bodyPr wrap="square" rtlCol="0">
            <a:spAutoFit/>
          </a:bodyPr>
          <a:lstStyle/>
          <a:p>
            <a:r>
              <a:rPr lang="en-US" sz="900" dirty="0">
                <a:latin typeface="Century Gothic"/>
                <a:cs typeface="Century Gothic"/>
              </a:rPr>
              <a:t>Source: Connecticut State Department of Education. (n.d.). </a:t>
            </a:r>
            <a:r>
              <a:rPr lang="en-US" sz="900" dirty="0" err="1">
                <a:latin typeface="Century Gothic"/>
                <a:cs typeface="Century Gothic"/>
              </a:rPr>
              <a:t>EdSight</a:t>
            </a:r>
            <a:r>
              <a:rPr lang="en-US" sz="900" dirty="0">
                <a:latin typeface="Century Gothic"/>
                <a:cs typeface="Century Gothic"/>
              </a:rPr>
              <a:t>: Public School Enrollment. Available from http://</a:t>
            </a:r>
            <a:r>
              <a:rPr lang="en-US" sz="900" dirty="0" err="1">
                <a:latin typeface="Century Gothic"/>
                <a:cs typeface="Century Gothic"/>
              </a:rPr>
              <a:t>edsight.ct.gov</a:t>
            </a:r>
            <a:r>
              <a:rPr lang="en-US" sz="900" dirty="0">
                <a:latin typeface="Century Gothic"/>
                <a:cs typeface="Century Gothic"/>
              </a:rPr>
              <a:t>/</a:t>
            </a:r>
            <a:r>
              <a:rPr lang="en-US" sz="900" dirty="0" err="1">
                <a:latin typeface="Century Gothic"/>
                <a:cs typeface="Century Gothic"/>
              </a:rPr>
              <a:t>SASPortal</a:t>
            </a:r>
            <a:r>
              <a:rPr lang="en-US" sz="900" dirty="0">
                <a:latin typeface="Century Gothic"/>
                <a:cs typeface="Century Gothic"/>
              </a:rPr>
              <a:t>/</a:t>
            </a:r>
            <a:r>
              <a:rPr lang="en-US" sz="900" dirty="0" err="1">
                <a:latin typeface="Century Gothic"/>
                <a:cs typeface="Century Gothic"/>
              </a:rPr>
              <a:t>main.do</a:t>
            </a:r>
            <a:r>
              <a:rPr lang="en-US" sz="900" dirty="0">
                <a:latin typeface="Century Gothic"/>
                <a:cs typeface="Century Gothic"/>
              </a:rPr>
              <a:t>.</a:t>
            </a:r>
            <a:endParaRPr lang="en-US" sz="900" dirty="0">
              <a:solidFill>
                <a:srgbClr val="000000"/>
              </a:solidFill>
              <a:latin typeface="Century Gothic" panose="020B0502020202020204" pitchFamily="34" charset="0"/>
              <a:cs typeface="Century Gothic"/>
            </a:endParaRPr>
          </a:p>
        </p:txBody>
      </p:sp>
      <p:sp>
        <p:nvSpPr>
          <p:cNvPr id="7" name="Slide Number Placeholder 4">
            <a:extLst>
              <a:ext uri="{FF2B5EF4-FFF2-40B4-BE49-F238E27FC236}">
                <a16:creationId xmlns:a16="http://schemas.microsoft.com/office/drawing/2014/main" id="{E52AD7C7-8C44-BF4B-BECD-EE4C6FC06BF1}"/>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37</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285167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76115" y="403950"/>
            <a:ext cx="8684086" cy="1200328"/>
          </a:xfrm>
          <a:prstGeom prst="rect">
            <a:avLst/>
          </a:prstGeom>
          <a:noFill/>
        </p:spPr>
        <p:txBody>
          <a:bodyPr wrap="square" rtlCol="0">
            <a:spAutoFit/>
          </a:bodyPr>
          <a:lstStyle/>
          <a:p>
            <a:pPr algn="ctr" defTabSz="457200"/>
            <a:r>
              <a:rPr lang="en-US" sz="2400" b="1" dirty="0">
                <a:solidFill>
                  <a:srgbClr val="2D73A0"/>
                </a:solidFill>
                <a:latin typeface="Century Gothic"/>
                <a:cs typeface="Century Gothic"/>
              </a:rPr>
              <a:t>Stamford Public Schools spends more per student than most similar districts, and roughly $1,800 more</a:t>
            </a:r>
          </a:p>
          <a:p>
            <a:pPr algn="ctr" defTabSz="457200"/>
            <a:r>
              <a:rPr lang="en-US" sz="2400" b="1" dirty="0">
                <a:solidFill>
                  <a:srgbClr val="2D73A0"/>
                </a:solidFill>
                <a:latin typeface="Century Gothic"/>
                <a:cs typeface="Century Gothic"/>
              </a:rPr>
              <a:t> than the state average</a:t>
            </a:r>
          </a:p>
        </p:txBody>
      </p:sp>
      <p:graphicFrame>
        <p:nvGraphicFramePr>
          <p:cNvPr id="4" name="Chart 3"/>
          <p:cNvGraphicFramePr/>
          <p:nvPr>
            <p:extLst>
              <p:ext uri="{D42A27DB-BD31-4B8C-83A1-F6EECF244321}">
                <p14:modId xmlns:p14="http://schemas.microsoft.com/office/powerpoint/2010/main" val="2581705893"/>
              </p:ext>
            </p:extLst>
          </p:nvPr>
        </p:nvGraphicFramePr>
        <p:xfrm>
          <a:off x="276115" y="1682856"/>
          <a:ext cx="8571552" cy="33423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11250229"/>
              </p:ext>
            </p:extLst>
          </p:nvPr>
        </p:nvGraphicFramePr>
        <p:xfrm>
          <a:off x="276115" y="5081617"/>
          <a:ext cx="8438395" cy="810937"/>
        </p:xfrm>
        <a:graphic>
          <a:graphicData uri="http://schemas.openxmlformats.org/drawingml/2006/table">
            <a:tbl>
              <a:tblPr firstRow="1">
                <a:tableStyleId>{F5AB1C69-6EDB-4FF4-983F-18BD219EF322}</a:tableStyleId>
              </a:tblPr>
              <a:tblGrid>
                <a:gridCol w="812715">
                  <a:extLst>
                    <a:ext uri="{9D8B030D-6E8A-4147-A177-3AD203B41FA5}">
                      <a16:colId xmlns:a16="http://schemas.microsoft.com/office/drawing/2014/main" val="20000"/>
                    </a:ext>
                  </a:extLst>
                </a:gridCol>
                <a:gridCol w="1114043">
                  <a:extLst>
                    <a:ext uri="{9D8B030D-6E8A-4147-A177-3AD203B41FA5}">
                      <a16:colId xmlns:a16="http://schemas.microsoft.com/office/drawing/2014/main" val="20001"/>
                    </a:ext>
                  </a:extLst>
                </a:gridCol>
                <a:gridCol w="1029057">
                  <a:extLst>
                    <a:ext uri="{9D8B030D-6E8A-4147-A177-3AD203B41FA5}">
                      <a16:colId xmlns:a16="http://schemas.microsoft.com/office/drawing/2014/main" val="20002"/>
                    </a:ext>
                  </a:extLst>
                </a:gridCol>
                <a:gridCol w="1104270">
                  <a:extLst>
                    <a:ext uri="{9D8B030D-6E8A-4147-A177-3AD203B41FA5}">
                      <a16:colId xmlns:a16="http://schemas.microsoft.com/office/drawing/2014/main" val="20003"/>
                    </a:ext>
                  </a:extLst>
                </a:gridCol>
                <a:gridCol w="1136345">
                  <a:extLst>
                    <a:ext uri="{9D8B030D-6E8A-4147-A177-3AD203B41FA5}">
                      <a16:colId xmlns:a16="http://schemas.microsoft.com/office/drawing/2014/main" val="20004"/>
                    </a:ext>
                  </a:extLst>
                </a:gridCol>
                <a:gridCol w="1029855">
                  <a:extLst>
                    <a:ext uri="{9D8B030D-6E8A-4147-A177-3AD203B41FA5}">
                      <a16:colId xmlns:a16="http://schemas.microsoft.com/office/drawing/2014/main" val="20005"/>
                    </a:ext>
                  </a:extLst>
                </a:gridCol>
                <a:gridCol w="1136891">
                  <a:extLst>
                    <a:ext uri="{9D8B030D-6E8A-4147-A177-3AD203B41FA5}">
                      <a16:colId xmlns:a16="http://schemas.microsoft.com/office/drawing/2014/main" val="20006"/>
                    </a:ext>
                  </a:extLst>
                </a:gridCol>
                <a:gridCol w="1075219">
                  <a:extLst>
                    <a:ext uri="{9D8B030D-6E8A-4147-A177-3AD203B41FA5}">
                      <a16:colId xmlns:a16="http://schemas.microsoft.com/office/drawing/2014/main" val="20007"/>
                    </a:ext>
                  </a:extLst>
                </a:gridCol>
              </a:tblGrid>
              <a:tr h="201284">
                <a:tc>
                  <a:txBody>
                    <a:bodyPr/>
                    <a:lstStyle/>
                    <a:p>
                      <a:pPr algn="ctr" fontAlgn="b"/>
                      <a:endParaRPr lang="en-US" sz="1000" b="0" i="0" u="none" strike="noStrike" dirty="0">
                        <a:solidFill>
                          <a:srgbClr val="000000"/>
                        </a:solidFill>
                        <a:effectLst/>
                        <a:latin typeface="Century Gothic" panose="020B0502020202020204" pitchFamily="34" charset="0"/>
                      </a:endParaRPr>
                    </a:p>
                  </a:txBody>
                  <a:tcPr marL="0" marR="0" marT="0" marB="0" anchor="ctr">
                    <a:solidFill>
                      <a:srgbClr val="2C739F"/>
                    </a:solidFill>
                  </a:tcPr>
                </a:tc>
                <a:tc>
                  <a:txBody>
                    <a:bodyPr/>
                    <a:lstStyle/>
                    <a:p>
                      <a:pPr algn="ctr" fontAlgn="b"/>
                      <a:r>
                        <a:rPr lang="en-US" sz="1000" u="none" strike="noStrike" dirty="0">
                          <a:effectLst/>
                          <a:latin typeface="Century Gothic" panose="020B0502020202020204" pitchFamily="34" charset="0"/>
                        </a:rPr>
                        <a:t>Danbury</a:t>
                      </a:r>
                      <a:endParaRPr lang="en-US" sz="1000" b="0" i="0" u="none" strike="noStrike" dirty="0">
                        <a:solidFill>
                          <a:srgbClr val="000000"/>
                        </a:solidFill>
                        <a:effectLst/>
                        <a:latin typeface="Century Gothic" panose="020B0502020202020204" pitchFamily="34" charset="0"/>
                      </a:endParaRPr>
                    </a:p>
                  </a:txBody>
                  <a:tcPr marL="0" marR="0" marT="0" marB="0" anchor="ctr">
                    <a:solidFill>
                      <a:srgbClr val="2C739F"/>
                    </a:solidFill>
                  </a:tcPr>
                </a:tc>
                <a:tc>
                  <a:txBody>
                    <a:bodyPr/>
                    <a:lstStyle/>
                    <a:p>
                      <a:pPr algn="ctr" fontAlgn="b"/>
                      <a:r>
                        <a:rPr lang="en-US" sz="1000" u="none" strike="noStrike" dirty="0">
                          <a:effectLst/>
                          <a:latin typeface="Century Gothic" panose="020B0502020202020204" pitchFamily="34" charset="0"/>
                        </a:rPr>
                        <a:t>Bristol</a:t>
                      </a:r>
                      <a:endParaRPr lang="en-US" sz="1000" b="0" i="0" u="none" strike="noStrike" dirty="0">
                        <a:solidFill>
                          <a:srgbClr val="000000"/>
                        </a:solidFill>
                        <a:effectLst/>
                        <a:latin typeface="Century Gothic" panose="020B0502020202020204" pitchFamily="34" charset="0"/>
                      </a:endParaRPr>
                    </a:p>
                  </a:txBody>
                  <a:tcPr marL="0" marR="0" marT="0" marB="0" anchor="ctr">
                    <a:solidFill>
                      <a:srgbClr val="2C739F"/>
                    </a:solidFill>
                  </a:tcPr>
                </a:tc>
                <a:tc>
                  <a:txBody>
                    <a:bodyPr/>
                    <a:lstStyle/>
                    <a:p>
                      <a:pPr algn="ctr" fontAlgn="b"/>
                      <a:r>
                        <a:rPr lang="en-US" sz="1000" u="none" strike="noStrike" dirty="0">
                          <a:effectLst/>
                          <a:latin typeface="Century Gothic" panose="020B0502020202020204" pitchFamily="34" charset="0"/>
                        </a:rPr>
                        <a:t>State Average</a:t>
                      </a:r>
                      <a:endParaRPr lang="en-US" sz="1000" b="0" i="0" u="none" strike="noStrike" dirty="0">
                        <a:solidFill>
                          <a:srgbClr val="000000"/>
                        </a:solidFill>
                        <a:effectLst/>
                        <a:latin typeface="Century Gothic" panose="020B0502020202020204" pitchFamily="34" charset="0"/>
                      </a:endParaRPr>
                    </a:p>
                  </a:txBody>
                  <a:tcPr marL="0" marR="0" marT="0" marB="0" anchor="ctr">
                    <a:solidFill>
                      <a:srgbClr val="2C739F"/>
                    </a:solidFill>
                  </a:tcPr>
                </a:tc>
                <a:tc>
                  <a:txBody>
                    <a:bodyPr/>
                    <a:lstStyle/>
                    <a:p>
                      <a:pPr algn="ctr" fontAlgn="b"/>
                      <a:r>
                        <a:rPr lang="en-US" sz="1000" u="none" strike="noStrike" dirty="0">
                          <a:effectLst/>
                          <a:latin typeface="Century Gothic" panose="020B0502020202020204" pitchFamily="34" charset="0"/>
                        </a:rPr>
                        <a:t>Middletown</a:t>
                      </a:r>
                      <a:endParaRPr lang="en-US" sz="1000" b="0" i="0" u="none" strike="noStrike" dirty="0">
                        <a:solidFill>
                          <a:srgbClr val="000000"/>
                        </a:solidFill>
                        <a:effectLst/>
                        <a:latin typeface="Century Gothic" panose="020B0502020202020204" pitchFamily="34" charset="0"/>
                      </a:endParaRPr>
                    </a:p>
                  </a:txBody>
                  <a:tcPr marL="0" marR="0" marT="0" marB="0" anchor="ctr">
                    <a:solidFill>
                      <a:srgbClr val="2C739F"/>
                    </a:solidFill>
                  </a:tcPr>
                </a:tc>
                <a:tc>
                  <a:txBody>
                    <a:bodyPr/>
                    <a:lstStyle/>
                    <a:p>
                      <a:pPr algn="ctr" fontAlgn="b"/>
                      <a:r>
                        <a:rPr lang="en-US" sz="1000" u="none" strike="noStrike" dirty="0">
                          <a:effectLst/>
                          <a:latin typeface="Century Gothic" panose="020B0502020202020204" pitchFamily="34" charset="0"/>
                        </a:rPr>
                        <a:t>Norwalk</a:t>
                      </a:r>
                      <a:endParaRPr lang="en-US" sz="1000" b="0" i="0" u="none" strike="noStrike" dirty="0">
                        <a:solidFill>
                          <a:srgbClr val="000000"/>
                        </a:solidFill>
                        <a:effectLst/>
                        <a:latin typeface="Century Gothic" panose="020B0502020202020204" pitchFamily="34" charset="0"/>
                      </a:endParaRPr>
                    </a:p>
                  </a:txBody>
                  <a:tcPr marL="0" marR="0" marT="0" marB="0" anchor="ctr">
                    <a:solidFill>
                      <a:srgbClr val="2C739F"/>
                    </a:solidFill>
                  </a:tcPr>
                </a:tc>
                <a:tc>
                  <a:txBody>
                    <a:bodyPr/>
                    <a:lstStyle/>
                    <a:p>
                      <a:pPr algn="ctr" fontAlgn="b"/>
                      <a:r>
                        <a:rPr lang="en-US" sz="1000" u="none" strike="noStrike" dirty="0">
                          <a:effectLst/>
                          <a:latin typeface="Century Gothic" panose="020B0502020202020204" pitchFamily="34" charset="0"/>
                        </a:rPr>
                        <a:t>Stamford</a:t>
                      </a:r>
                      <a:endParaRPr lang="en-US" sz="1000" b="0" i="0" u="none" strike="noStrike" dirty="0">
                        <a:solidFill>
                          <a:srgbClr val="000000"/>
                        </a:solidFill>
                        <a:effectLst/>
                        <a:latin typeface="Century Gothic" panose="020B0502020202020204" pitchFamily="34" charset="0"/>
                      </a:endParaRPr>
                    </a:p>
                  </a:txBody>
                  <a:tcPr marL="0" marR="0" marT="0" marB="0" anchor="ctr">
                    <a:solidFill>
                      <a:srgbClr val="2C739F"/>
                    </a:solidFill>
                  </a:tcPr>
                </a:tc>
                <a:tc>
                  <a:txBody>
                    <a:bodyPr/>
                    <a:lstStyle/>
                    <a:p>
                      <a:pPr algn="ctr" fontAlgn="b"/>
                      <a:r>
                        <a:rPr lang="en-US" sz="1000" b="1" i="0" u="none" strike="noStrike" dirty="0">
                          <a:solidFill>
                            <a:schemeClr val="lt1"/>
                          </a:solidFill>
                          <a:effectLst/>
                          <a:latin typeface="Century Gothic" panose="020B0502020202020204" pitchFamily="34" charset="0"/>
                        </a:rPr>
                        <a:t>Hamden</a:t>
                      </a:r>
                      <a:endParaRPr lang="en-US" sz="1000" b="0" i="0" u="none" strike="noStrike" dirty="0">
                        <a:solidFill>
                          <a:srgbClr val="000000"/>
                        </a:solidFill>
                        <a:effectLst/>
                        <a:latin typeface="Century Gothic" panose="020B0502020202020204" pitchFamily="34" charset="0"/>
                      </a:endParaRPr>
                    </a:p>
                  </a:txBody>
                  <a:tcPr marL="0" marR="0" marT="0" marB="0" anchor="ctr">
                    <a:solidFill>
                      <a:srgbClr val="2C739F"/>
                    </a:solidFill>
                  </a:tcPr>
                </a:tc>
                <a:extLst>
                  <a:ext uri="{0D108BD9-81ED-4DB2-BD59-A6C34878D82A}">
                    <a16:rowId xmlns:a16="http://schemas.microsoft.com/office/drawing/2014/main" val="10000"/>
                  </a:ext>
                </a:extLst>
              </a:tr>
              <a:tr h="201284">
                <a:tc>
                  <a:txBody>
                    <a:bodyPr/>
                    <a:lstStyle/>
                    <a:p>
                      <a:pPr algn="ctr" fontAlgn="b"/>
                      <a:r>
                        <a:rPr lang="en-US" sz="1000" u="none" strike="noStrike" dirty="0">
                          <a:effectLst/>
                          <a:latin typeface="Century Gothic" panose="020B0502020202020204" pitchFamily="34" charset="0"/>
                        </a:rPr>
                        <a:t>% FRPL</a:t>
                      </a:r>
                      <a:endParaRPr lang="en-US" sz="1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52%</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54%</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43%</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50%</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61%</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59%</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49%</a:t>
                      </a:r>
                    </a:p>
                  </a:txBody>
                  <a:tcPr marL="0" marR="0" marT="0" marB="0" anchor="ctr"/>
                </a:tc>
                <a:extLst>
                  <a:ext uri="{0D108BD9-81ED-4DB2-BD59-A6C34878D82A}">
                    <a16:rowId xmlns:a16="http://schemas.microsoft.com/office/drawing/2014/main" val="10001"/>
                  </a:ext>
                </a:extLst>
              </a:tr>
              <a:tr h="201284">
                <a:tc>
                  <a:txBody>
                    <a:bodyPr/>
                    <a:lstStyle/>
                    <a:p>
                      <a:pPr algn="ctr" fontAlgn="b"/>
                      <a:r>
                        <a:rPr lang="en-US" sz="1000" u="none" strike="noStrike" dirty="0">
                          <a:effectLst/>
                          <a:latin typeface="Century Gothic" panose="020B0502020202020204" pitchFamily="34" charset="0"/>
                        </a:rPr>
                        <a:t>% EL</a:t>
                      </a:r>
                      <a:endParaRPr lang="en-US" sz="1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28%</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5%</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8%</a:t>
                      </a:r>
                    </a:p>
                  </a:txBody>
                  <a:tcPr marL="0" marR="0" marT="0" marB="0" anchor="b"/>
                </a:tc>
                <a:tc>
                  <a:txBody>
                    <a:bodyPr/>
                    <a:lstStyle/>
                    <a:p>
                      <a:pPr algn="ctr" fontAlgn="b"/>
                      <a:r>
                        <a:rPr lang="en-US" sz="1100" b="0" i="0" u="none" strike="noStrike" dirty="0">
                          <a:solidFill>
                            <a:srgbClr val="000000"/>
                          </a:solidFill>
                          <a:effectLst/>
                          <a:latin typeface="Century Gothic" panose="020B0502020202020204" pitchFamily="34" charset="0"/>
                        </a:rPr>
                        <a:t>4%</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17%</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14%</a:t>
                      </a:r>
                    </a:p>
                  </a:txBody>
                  <a:tcPr marL="0" marR="0" marT="0" marB="0" anchor="b"/>
                </a:tc>
                <a:tc>
                  <a:txBody>
                    <a:bodyPr/>
                    <a:lstStyle/>
                    <a:p>
                      <a:pPr algn="ctr" fontAlgn="b"/>
                      <a:r>
                        <a:rPr lang="en-US" sz="1100" b="0" i="0" u="none" strike="noStrike" dirty="0">
                          <a:solidFill>
                            <a:srgbClr val="000000"/>
                          </a:solidFill>
                          <a:effectLst/>
                          <a:latin typeface="Century Gothic" panose="020B0502020202020204" pitchFamily="34" charset="0"/>
                        </a:rPr>
                        <a:t>6%</a:t>
                      </a:r>
                    </a:p>
                  </a:txBody>
                  <a:tcPr marL="0" marR="0" marT="0" marB="0" anchor="b"/>
                </a:tc>
                <a:extLst>
                  <a:ext uri="{0D108BD9-81ED-4DB2-BD59-A6C34878D82A}">
                    <a16:rowId xmlns:a16="http://schemas.microsoft.com/office/drawing/2014/main" val="10002"/>
                  </a:ext>
                </a:extLst>
              </a:tr>
              <a:tr h="207085">
                <a:tc>
                  <a:txBody>
                    <a:bodyPr/>
                    <a:lstStyle/>
                    <a:p>
                      <a:pPr algn="ctr" fontAlgn="b"/>
                      <a:r>
                        <a:rPr lang="en-US" sz="1000" u="none" strike="noStrike" dirty="0">
                          <a:effectLst/>
                          <a:latin typeface="Century Gothic" panose="020B0502020202020204" pitchFamily="34" charset="0"/>
                        </a:rPr>
                        <a:t>% SPED</a:t>
                      </a:r>
                      <a:endParaRPr lang="en-US" sz="1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14%</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20%</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16%</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15%</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15%</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14%</a:t>
                      </a:r>
                    </a:p>
                  </a:txBody>
                  <a:tcPr marL="0" marR="0" marT="0" marB="0" anchor="ctr"/>
                </a:tc>
                <a:tc>
                  <a:txBody>
                    <a:bodyPr/>
                    <a:lstStyle/>
                    <a:p>
                      <a:pPr algn="ctr" fontAlgn="b"/>
                      <a:r>
                        <a:rPr lang="en-US" sz="1100" b="0" i="0" u="none" strike="noStrike" dirty="0">
                          <a:solidFill>
                            <a:srgbClr val="000000"/>
                          </a:solidFill>
                          <a:effectLst/>
                          <a:latin typeface="Century Gothic" panose="020B0502020202020204" pitchFamily="34" charset="0"/>
                        </a:rPr>
                        <a:t>18%</a:t>
                      </a:r>
                    </a:p>
                  </a:txBody>
                  <a:tcPr marL="0" marR="0" marT="0" marB="0" anchor="ctr"/>
                </a:tc>
                <a:extLst>
                  <a:ext uri="{0D108BD9-81ED-4DB2-BD59-A6C34878D82A}">
                    <a16:rowId xmlns:a16="http://schemas.microsoft.com/office/drawing/2014/main" val="10003"/>
                  </a:ext>
                </a:extLst>
              </a:tr>
            </a:tbl>
          </a:graphicData>
        </a:graphic>
      </p:graphicFrame>
      <p:sp>
        <p:nvSpPr>
          <p:cNvPr id="8" name="Slide Number Placeholder 4">
            <a:extLst>
              <a:ext uri="{FF2B5EF4-FFF2-40B4-BE49-F238E27FC236}">
                <a16:creationId xmlns:a16="http://schemas.microsoft.com/office/drawing/2014/main" id="{4585743A-770B-6C49-9A93-6C8E191CFB69}"/>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38</a:t>
            </a:fld>
            <a:endParaRPr lang="en-US" sz="1400" dirty="0">
              <a:solidFill>
                <a:schemeClr val="bg1"/>
              </a:solidFill>
              <a:latin typeface="Kelvingrove-Regular"/>
              <a:cs typeface="Kelvingrove-Regular"/>
            </a:endParaRPr>
          </a:p>
        </p:txBody>
      </p:sp>
      <p:sp>
        <p:nvSpPr>
          <p:cNvPr id="10" name="TextBox 9">
            <a:extLst>
              <a:ext uri="{FF2B5EF4-FFF2-40B4-BE49-F238E27FC236}">
                <a16:creationId xmlns:a16="http://schemas.microsoft.com/office/drawing/2014/main" id="{1343411E-3610-374D-A4DA-63B0541A08B7}"/>
              </a:ext>
            </a:extLst>
          </p:cNvPr>
          <p:cNvSpPr txBox="1"/>
          <p:nvPr/>
        </p:nvSpPr>
        <p:spPr>
          <a:xfrm>
            <a:off x="0" y="5948959"/>
            <a:ext cx="8847667" cy="507831"/>
          </a:xfrm>
          <a:prstGeom prst="rect">
            <a:avLst/>
          </a:prstGeom>
          <a:noFill/>
        </p:spPr>
        <p:txBody>
          <a:bodyPr wrap="square" rtlCol="0">
            <a:spAutoFit/>
          </a:bodyPr>
          <a:lstStyle/>
          <a:p>
            <a:r>
              <a:rPr lang="en-US" sz="900" dirty="0">
                <a:solidFill>
                  <a:srgbClr val="1B1F20"/>
                </a:solidFill>
                <a:latin typeface="Century Gothic"/>
                <a:cs typeface="Century Gothic"/>
              </a:rPr>
              <a:t>Sources: </a:t>
            </a:r>
            <a:r>
              <a:rPr lang="en-US" sz="900" dirty="0">
                <a:latin typeface="Century Gothic" panose="020B0502020202020204" pitchFamily="34" charset="0"/>
              </a:rPr>
              <a:t>Connecticut State Department of Education. (n.d.). Connecticut Public School Expenditures Report 2017-2018.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/SDE/Fiscal-Services/Connecticut-Public-School-Expenditures-Report-2017-2018. </a:t>
            </a:r>
            <a:br>
              <a:rPr lang="en-US" sz="900" dirty="0">
                <a:latin typeface="Century Gothic" panose="020B0502020202020204" pitchFamily="34" charset="0"/>
              </a:rPr>
            </a:br>
            <a:r>
              <a:rPr lang="en-US" sz="900" dirty="0">
                <a:latin typeface="Century Gothic"/>
                <a:cs typeface="Century Gothic"/>
              </a:rPr>
              <a:t>Connecticut State Department of Education. (n.d.). </a:t>
            </a:r>
            <a:r>
              <a:rPr lang="en-US" sz="900" dirty="0" err="1">
                <a:latin typeface="Century Gothic"/>
                <a:cs typeface="Century Gothic"/>
              </a:rPr>
              <a:t>EdSight</a:t>
            </a:r>
            <a:r>
              <a:rPr lang="en-US" sz="900" dirty="0">
                <a:latin typeface="Century Gothic"/>
                <a:cs typeface="Century Gothic"/>
              </a:rPr>
              <a:t>: Public School Enrollment. Available from http://</a:t>
            </a:r>
            <a:r>
              <a:rPr lang="en-US" sz="900" dirty="0" err="1">
                <a:latin typeface="Century Gothic"/>
                <a:cs typeface="Century Gothic"/>
              </a:rPr>
              <a:t>edsight.ct.gov</a:t>
            </a:r>
            <a:r>
              <a:rPr lang="en-US" sz="900" dirty="0">
                <a:latin typeface="Century Gothic"/>
                <a:cs typeface="Century Gothic"/>
              </a:rPr>
              <a:t>/</a:t>
            </a:r>
            <a:r>
              <a:rPr lang="en-US" sz="900" dirty="0" err="1">
                <a:latin typeface="Century Gothic"/>
                <a:cs typeface="Century Gothic"/>
              </a:rPr>
              <a:t>SASPortal</a:t>
            </a:r>
            <a:r>
              <a:rPr lang="en-US" sz="900" dirty="0">
                <a:latin typeface="Century Gothic"/>
                <a:cs typeface="Century Gothic"/>
              </a:rPr>
              <a:t>/</a:t>
            </a:r>
            <a:r>
              <a:rPr lang="en-US" sz="900" dirty="0" err="1">
                <a:latin typeface="Century Gothic"/>
                <a:cs typeface="Century Gothic"/>
              </a:rPr>
              <a:t>main.do</a:t>
            </a:r>
            <a:r>
              <a:rPr lang="en-US" sz="900" dirty="0">
                <a:latin typeface="Century Gothic"/>
                <a:cs typeface="Century Gothic"/>
              </a:rPr>
              <a:t>.</a:t>
            </a:r>
          </a:p>
        </p:txBody>
      </p:sp>
    </p:spTree>
    <p:extLst>
      <p:ext uri="{BB962C8B-B14F-4D97-AF65-F5344CB8AC3E}">
        <p14:creationId xmlns:p14="http://schemas.microsoft.com/office/powerpoint/2010/main" val="3801094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959640"/>
            <a:ext cx="6867399" cy="938719"/>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State Funding</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3285183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39FF0-493C-8E40-AC21-7EA1D53DAEE3}"/>
              </a:ext>
            </a:extLst>
          </p:cNvPr>
          <p:cNvSpPr txBox="1"/>
          <p:nvPr/>
        </p:nvSpPr>
        <p:spPr>
          <a:xfrm>
            <a:off x="0" y="552410"/>
            <a:ext cx="9143999" cy="584775"/>
          </a:xfrm>
          <a:prstGeom prst="rect">
            <a:avLst/>
          </a:prstGeom>
          <a:noFill/>
        </p:spPr>
        <p:txBody>
          <a:bodyPr wrap="square" rtlCol="0">
            <a:spAutoFit/>
          </a:bodyPr>
          <a:lstStyle/>
          <a:p>
            <a:pPr algn="ctr"/>
            <a:r>
              <a:rPr lang="en-US" sz="3200" b="1" dirty="0">
                <a:solidFill>
                  <a:srgbClr val="2D73A0"/>
                </a:solidFill>
                <a:latin typeface="Century Gothic"/>
                <a:cs typeface="Century Gothic"/>
              </a:rPr>
              <a:t>Our Goals &amp; Objectives</a:t>
            </a:r>
          </a:p>
        </p:txBody>
      </p:sp>
      <p:sp>
        <p:nvSpPr>
          <p:cNvPr id="5" name="TextBox 4">
            <a:extLst>
              <a:ext uri="{FF2B5EF4-FFF2-40B4-BE49-F238E27FC236}">
                <a16:creationId xmlns:a16="http://schemas.microsoft.com/office/drawing/2014/main" id="{2658BFAF-AEC7-B443-8C71-6A165096C319}"/>
              </a:ext>
            </a:extLst>
          </p:cNvPr>
          <p:cNvSpPr txBox="1"/>
          <p:nvPr/>
        </p:nvSpPr>
        <p:spPr>
          <a:xfrm>
            <a:off x="517979" y="1334175"/>
            <a:ext cx="8103865" cy="4237057"/>
          </a:xfrm>
          <a:prstGeom prst="rect">
            <a:avLst/>
          </a:prstGeom>
          <a:noFill/>
        </p:spPr>
        <p:txBody>
          <a:bodyPr wrap="square" rtlCol="0">
            <a:spAutoFit/>
          </a:bodyPr>
          <a:lstStyle/>
          <a:p>
            <a:pPr marL="285750" indent="-285750">
              <a:spcAft>
                <a:spcPts val="1600"/>
              </a:spcAft>
              <a:buClr>
                <a:srgbClr val="3987B0"/>
              </a:buClr>
              <a:buFont typeface="Arial" panose="020B0604020202020204" pitchFamily="34" charset="0"/>
              <a:buChar char="•"/>
            </a:pPr>
            <a:r>
              <a:rPr lang="en-US" dirty="0">
                <a:latin typeface="Century Gothic" panose="020B0502020202020204" pitchFamily="34" charset="0"/>
              </a:rPr>
              <a:t>Serve as a trusted, independent source of accurate data, information, and research</a:t>
            </a:r>
          </a:p>
          <a:p>
            <a:pPr marL="285750" indent="-285750">
              <a:spcAft>
                <a:spcPts val="1600"/>
              </a:spcAft>
              <a:buClr>
                <a:srgbClr val="3987B0"/>
              </a:buClr>
              <a:buFont typeface="Arial" panose="020B0604020202020204" pitchFamily="34" charset="0"/>
              <a:buChar char="•"/>
            </a:pPr>
            <a:r>
              <a:rPr lang="en-US" dirty="0">
                <a:latin typeface="Century Gothic" panose="020B0502020202020204" pitchFamily="34" charset="0"/>
              </a:rPr>
              <a:t>Increase awareness and build public knowledge about Connecticut’s education finance system, state budget, and overall fiscal health</a:t>
            </a:r>
          </a:p>
          <a:p>
            <a:pPr marL="285750" lvl="0" indent="-285750">
              <a:spcAft>
                <a:spcPts val="1600"/>
              </a:spcAft>
              <a:buClr>
                <a:srgbClr val="3987B0"/>
              </a:buClr>
              <a:buFont typeface="Arial" panose="020B0604020202020204" pitchFamily="34" charset="0"/>
              <a:buChar char="•"/>
            </a:pPr>
            <a:r>
              <a:rPr lang="en-US" dirty="0">
                <a:latin typeface="Century Gothic" panose="020B0502020202020204" pitchFamily="34" charset="0"/>
              </a:rPr>
              <a:t>Improve transparency around Connecticut’s education and state finances</a:t>
            </a:r>
          </a:p>
          <a:p>
            <a:pPr marL="285750" lvl="0" indent="-285750">
              <a:spcAft>
                <a:spcPts val="1600"/>
              </a:spcAft>
              <a:buClr>
                <a:srgbClr val="3987B0"/>
              </a:buClr>
              <a:buFont typeface="Arial" panose="020B0604020202020204" pitchFamily="34" charset="0"/>
              <a:buChar char="•"/>
            </a:pPr>
            <a:r>
              <a:rPr lang="en-US" dirty="0">
                <a:latin typeface="Century Gothic" panose="020B0502020202020204" pitchFamily="34" charset="0"/>
              </a:rPr>
              <a:t>Work collaboratively to develop thoughtful, data-driven solutions that address Connecticut’s education funding and state finance challenges</a:t>
            </a:r>
          </a:p>
          <a:p>
            <a:pPr marL="285750" lvl="0" indent="-285750">
              <a:spcAft>
                <a:spcPts val="1600"/>
              </a:spcAft>
              <a:buClr>
                <a:srgbClr val="3987B0"/>
              </a:buClr>
              <a:buFont typeface="Arial" panose="020B0604020202020204" pitchFamily="34" charset="0"/>
              <a:buChar char="•"/>
            </a:pPr>
            <a:r>
              <a:rPr lang="en-US" dirty="0">
                <a:latin typeface="Century Gothic" panose="020B0502020202020204" pitchFamily="34" charset="0"/>
              </a:rPr>
              <a:t>Provide technical assistance to partner organizations seeking to solve education finance-related challenges.</a:t>
            </a:r>
          </a:p>
        </p:txBody>
      </p:sp>
      <p:sp>
        <p:nvSpPr>
          <p:cNvPr id="6" name="Slide Number Placeholder 4">
            <a:extLst>
              <a:ext uri="{FF2B5EF4-FFF2-40B4-BE49-F238E27FC236}">
                <a16:creationId xmlns:a16="http://schemas.microsoft.com/office/drawing/2014/main" id="{7BD810A8-D59F-C747-9CE3-507F63DB4BB1}"/>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4</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828866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6561" y="479053"/>
            <a:ext cx="8974666" cy="830997"/>
          </a:xfrm>
          <a:prstGeom prst="rect">
            <a:avLst/>
          </a:prstGeom>
          <a:noFill/>
        </p:spPr>
        <p:txBody>
          <a:bodyPr wrap="square" rtlCol="0">
            <a:spAutoFit/>
          </a:bodyPr>
          <a:lstStyle/>
          <a:p>
            <a:pPr algn="ctr" defTabSz="457200"/>
            <a:r>
              <a:rPr lang="en-US" sz="2400" b="1" dirty="0">
                <a:solidFill>
                  <a:srgbClr val="2D739F"/>
                </a:solidFill>
                <a:latin typeface="Century Gothic"/>
              </a:rPr>
              <a:t>Stamford receives $2,053 per pupil in education funding from the State, which is less than most of its peer towns</a:t>
            </a:r>
            <a:endParaRPr lang="en-US" sz="2400" b="1" dirty="0">
              <a:solidFill>
                <a:srgbClr val="2D73A0"/>
              </a:solidFill>
              <a:latin typeface="Century Gothic"/>
              <a:cs typeface="Century Gothic"/>
            </a:endParaRPr>
          </a:p>
        </p:txBody>
      </p:sp>
      <p:sp>
        <p:nvSpPr>
          <p:cNvPr id="10" name="TextBox 21"/>
          <p:cNvSpPr txBox="1"/>
          <p:nvPr/>
        </p:nvSpPr>
        <p:spPr>
          <a:xfrm>
            <a:off x="1515636" y="5345107"/>
            <a:ext cx="1307631"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Lower $ Per Pupil</a:t>
            </a:r>
          </a:p>
        </p:txBody>
      </p:sp>
      <p:cxnSp>
        <p:nvCxnSpPr>
          <p:cNvPr id="11" name="Straight Arrow Connector 10"/>
          <p:cNvCxnSpPr/>
          <p:nvPr/>
        </p:nvCxnSpPr>
        <p:spPr>
          <a:xfrm>
            <a:off x="2823267" y="5547949"/>
            <a:ext cx="4143851" cy="0"/>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TextBox 23"/>
          <p:cNvSpPr txBox="1"/>
          <p:nvPr/>
        </p:nvSpPr>
        <p:spPr>
          <a:xfrm>
            <a:off x="6967117" y="5345107"/>
            <a:ext cx="1307631"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Higher $ Per Pupil</a:t>
            </a:r>
          </a:p>
        </p:txBody>
      </p:sp>
      <p:graphicFrame>
        <p:nvGraphicFramePr>
          <p:cNvPr id="13" name="Chart 12"/>
          <p:cNvGraphicFramePr/>
          <p:nvPr>
            <p:extLst>
              <p:ext uri="{D42A27DB-BD31-4B8C-83A1-F6EECF244321}">
                <p14:modId xmlns:p14="http://schemas.microsoft.com/office/powerpoint/2010/main" val="1241009713"/>
              </p:ext>
            </p:extLst>
          </p:nvPr>
        </p:nvGraphicFramePr>
        <p:xfrm>
          <a:off x="517979" y="1512893"/>
          <a:ext cx="8103865" cy="3696416"/>
        </p:xfrm>
        <a:graphic>
          <a:graphicData uri="http://schemas.openxmlformats.org/drawingml/2006/chart">
            <c:chart xmlns:c="http://schemas.openxmlformats.org/drawingml/2006/chart" xmlns:r="http://schemas.openxmlformats.org/officeDocument/2006/relationships" r:id="rId4"/>
          </a:graphicData>
        </a:graphic>
      </p:graphicFrame>
      <p:sp>
        <p:nvSpPr>
          <p:cNvPr id="15" name="Slide Number Placeholder 4">
            <a:extLst>
              <a:ext uri="{FF2B5EF4-FFF2-40B4-BE49-F238E27FC236}">
                <a16:creationId xmlns:a16="http://schemas.microsoft.com/office/drawing/2014/main" id="{3DD16976-0096-B34C-86A5-7B45E8D57503}"/>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40</a:t>
            </a:fld>
            <a:endParaRPr lang="en-US" sz="1400" dirty="0">
              <a:solidFill>
                <a:schemeClr val="bg1"/>
              </a:solidFill>
              <a:latin typeface="Kelvingrove-Regular"/>
              <a:cs typeface="Kelvingrove-Regular"/>
            </a:endParaRPr>
          </a:p>
        </p:txBody>
      </p:sp>
      <p:sp>
        <p:nvSpPr>
          <p:cNvPr id="16" name="TextBox 15">
            <a:extLst>
              <a:ext uri="{FF2B5EF4-FFF2-40B4-BE49-F238E27FC236}">
                <a16:creationId xmlns:a16="http://schemas.microsoft.com/office/drawing/2014/main" id="{5C6ED194-5A73-034A-BB64-A682CDF8C7CA}"/>
              </a:ext>
            </a:extLst>
          </p:cNvPr>
          <p:cNvSpPr txBox="1"/>
          <p:nvPr/>
        </p:nvSpPr>
        <p:spPr>
          <a:xfrm>
            <a:off x="0" y="5828794"/>
            <a:ext cx="8828970" cy="646331"/>
          </a:xfrm>
          <a:prstGeom prst="rect">
            <a:avLst/>
          </a:prstGeom>
          <a:noFill/>
        </p:spPr>
        <p:txBody>
          <a:bodyPr wrap="square" rtlCol="0">
            <a:spAutoFit/>
          </a:bodyPr>
          <a:lstStyle/>
          <a:p>
            <a:r>
              <a:rPr lang="en-US" sz="900" dirty="0">
                <a:latin typeface="Century Gothic" panose="020B0502020202020204" pitchFamily="34" charset="0"/>
                <a:cs typeface="Century Gothic"/>
              </a:rPr>
              <a:t>Sources: </a:t>
            </a:r>
            <a:r>
              <a:rPr lang="en-US" sz="900" dirty="0">
                <a:latin typeface="Century Gothic" panose="020B0502020202020204" pitchFamily="34" charset="0"/>
              </a:rPr>
              <a:t>Connecticut State Department of Education. (n.d.). Connecticut Public School Expenditures Report 2017-2018.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/SDE/Fiscal-Services/Connecticut-Public-School-Expenditures-Report-2017-2018.</a:t>
            </a:r>
            <a:br>
              <a:rPr lang="en-US" sz="900" dirty="0">
                <a:latin typeface="Century Gothic" panose="020B0502020202020204" pitchFamily="34" charset="0"/>
              </a:rPr>
            </a:br>
            <a:r>
              <a:rPr lang="en-US" sz="900" dirty="0">
                <a:latin typeface="Century Gothic" panose="020B0502020202020204" pitchFamily="34" charset="0"/>
              </a:rPr>
              <a:t>Connecticut School Finance Project. (2019). </a:t>
            </a:r>
            <a:r>
              <a:rPr lang="en-US" sz="900" i="1" dirty="0">
                <a:latin typeface="Century Gothic" panose="020B0502020202020204" pitchFamily="34" charset="0"/>
              </a:rPr>
              <a:t>Connecticut Local Public School District Per-pupil Expenditures by Revenue Source, 2014-17</a:t>
            </a:r>
            <a:r>
              <a:rPr lang="en-US" sz="900" dirty="0">
                <a:latin typeface="Century Gothic" panose="020B0502020202020204" pitchFamily="34" charset="0"/>
              </a:rPr>
              <a:t>. New Haven, CT: Author. Available from http://</a:t>
            </a:r>
            <a:r>
              <a:rPr lang="en-US" sz="900" dirty="0" err="1">
                <a:latin typeface="Century Gothic" panose="020B0502020202020204" pitchFamily="34" charset="0"/>
              </a:rPr>
              <a:t>ctschoolfinance.org</a:t>
            </a:r>
            <a:r>
              <a:rPr lang="en-US" sz="900" dirty="0">
                <a:latin typeface="Century Gothic" panose="020B0502020202020204" pitchFamily="34" charset="0"/>
              </a:rPr>
              <a:t>/resources/connecticut-local-school-district-expenditures-by-revenue-source.</a:t>
            </a:r>
          </a:p>
        </p:txBody>
      </p:sp>
    </p:spTree>
    <p:extLst>
      <p:ext uri="{BB962C8B-B14F-4D97-AF65-F5344CB8AC3E}">
        <p14:creationId xmlns:p14="http://schemas.microsoft.com/office/powerpoint/2010/main" val="1611561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42780" y="2463437"/>
            <a:ext cx="7292111" cy="1846659"/>
          </a:xfrm>
          <a:prstGeom prst="rect">
            <a:avLst/>
          </a:prstGeom>
          <a:noFill/>
        </p:spPr>
        <p:txBody>
          <a:bodyPr wrap="square" rtlCol="0">
            <a:spAutoFit/>
          </a:bodyPr>
          <a:lstStyle/>
          <a:p>
            <a:pPr algn="ctr"/>
            <a:r>
              <a:rPr lang="en-US" sz="3800" b="1" dirty="0">
                <a:solidFill>
                  <a:srgbClr val="2C739F"/>
                </a:solidFill>
                <a:latin typeface="Century Gothic"/>
              </a:rPr>
              <a:t>How does the State determine how much money each school should get?</a:t>
            </a:r>
          </a:p>
        </p:txBody>
      </p:sp>
    </p:spTree>
    <p:extLst>
      <p:ext uri="{BB962C8B-B14F-4D97-AF65-F5344CB8AC3E}">
        <p14:creationId xmlns:p14="http://schemas.microsoft.com/office/powerpoint/2010/main" val="1394004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333" y="438141"/>
            <a:ext cx="8688934" cy="1143000"/>
          </a:xfrm>
        </p:spPr>
        <p:txBody>
          <a:bodyPr>
            <a:noAutofit/>
          </a:bodyPr>
          <a:lstStyle/>
          <a:p>
            <a:r>
              <a:rPr lang="en-US" sz="2800" b="1" dirty="0">
                <a:solidFill>
                  <a:srgbClr val="2C739F"/>
                </a:solidFill>
              </a:rPr>
              <a:t>CT has more than 10 different funding formulas to divide up money between public schools</a:t>
            </a:r>
          </a:p>
        </p:txBody>
      </p:sp>
      <p:sp>
        <p:nvSpPr>
          <p:cNvPr id="5" name="Content Placeholder 4"/>
          <p:cNvSpPr>
            <a:spLocks noGrp="1"/>
          </p:cNvSpPr>
          <p:nvPr>
            <p:ph idx="1"/>
          </p:nvPr>
        </p:nvSpPr>
        <p:spPr>
          <a:xfrm>
            <a:off x="457200" y="1624080"/>
            <a:ext cx="8229600" cy="4525963"/>
          </a:xfrm>
        </p:spPr>
        <p:txBody>
          <a:bodyPr>
            <a:normAutofit/>
          </a:bodyPr>
          <a:lstStyle/>
          <a:p>
            <a:pPr>
              <a:buClr>
                <a:srgbClr val="2C739F"/>
              </a:buClr>
            </a:pPr>
            <a:r>
              <a:rPr lang="en-US" sz="2400" dirty="0"/>
              <a:t>Each “type” of school has its own funding formula that is part of the Connecticut General Statutes (the laws of the state). </a:t>
            </a:r>
          </a:p>
          <a:p>
            <a:pPr marL="0" indent="0">
              <a:buClr>
                <a:srgbClr val="2C739F"/>
              </a:buClr>
              <a:buNone/>
            </a:pPr>
            <a:endParaRPr lang="en-US" sz="1400" dirty="0"/>
          </a:p>
          <a:p>
            <a:pPr>
              <a:buClr>
                <a:srgbClr val="2C739F"/>
              </a:buClr>
            </a:pPr>
            <a:r>
              <a:rPr lang="en-US" sz="2400" dirty="0"/>
              <a:t>The formula that distributes most of the money is the Education Cost Sharing (ECS) formula.</a:t>
            </a:r>
          </a:p>
          <a:p>
            <a:pPr lvl="1">
              <a:buClr>
                <a:srgbClr val="2C739F"/>
              </a:buClr>
            </a:pPr>
            <a:r>
              <a:rPr lang="en-US" sz="2400" dirty="0"/>
              <a:t>This is the formula the state uses to distribute approx. $2 billion in state education funding to local public schools each year. </a:t>
            </a:r>
          </a:p>
        </p:txBody>
      </p:sp>
      <p:sp>
        <p:nvSpPr>
          <p:cNvPr id="8" name="TextBox 7"/>
          <p:cNvSpPr txBox="1"/>
          <p:nvPr/>
        </p:nvSpPr>
        <p:spPr>
          <a:xfrm>
            <a:off x="0" y="5635029"/>
            <a:ext cx="8847667" cy="784830"/>
          </a:xfrm>
          <a:prstGeom prst="rect">
            <a:avLst/>
          </a:prstGeom>
          <a:noFill/>
        </p:spPr>
        <p:txBody>
          <a:bodyPr wrap="square" rtlCol="0">
            <a:spAutoFit/>
          </a:bodyPr>
          <a:lstStyle/>
          <a:p>
            <a:r>
              <a:rPr lang="en-US" sz="900" dirty="0">
                <a:latin typeface="Century Gothic"/>
                <a:cs typeface="Century Gothic"/>
              </a:rPr>
              <a:t>Sources: Connecticut General Assembly, Office of Legislative Research. (2013). </a:t>
            </a:r>
            <a:r>
              <a:rPr lang="en-US" sz="900" i="1" dirty="0">
                <a:latin typeface="Century Gothic"/>
                <a:cs typeface="Century Gothic"/>
              </a:rPr>
              <a:t>Task Force to Study State Education Funding Final Repor</a:t>
            </a:r>
            <a:r>
              <a:rPr lang="en-US" sz="900" dirty="0">
                <a:latin typeface="Century Gothic"/>
                <a:cs typeface="Century Gothic"/>
              </a:rPr>
              <a:t>t. Retrieved from http://</a:t>
            </a:r>
            <a:r>
              <a:rPr lang="en-US" sz="900" dirty="0" err="1">
                <a:latin typeface="Century Gothic"/>
                <a:cs typeface="Century Gothic"/>
              </a:rPr>
              <a:t>www.cga.ct.gov</a:t>
            </a:r>
            <a:r>
              <a:rPr lang="en-US" sz="900" dirty="0">
                <a:latin typeface="Century Gothic"/>
                <a:cs typeface="Century Gothic"/>
              </a:rPr>
              <a:t>/2013/</a:t>
            </a:r>
            <a:r>
              <a:rPr lang="en-US" sz="900" dirty="0" err="1">
                <a:latin typeface="Century Gothic"/>
                <a:cs typeface="Century Gothic"/>
              </a:rPr>
              <a:t>rpt</a:t>
            </a:r>
            <a:r>
              <a:rPr lang="en-US" sz="900" dirty="0">
                <a:latin typeface="Century Gothic"/>
                <a:cs typeface="Century Gothic"/>
              </a:rPr>
              <a:t>/2013-R-0064.htm.</a:t>
            </a:r>
          </a:p>
          <a:p>
            <a:r>
              <a:rPr lang="en-US" sz="900" dirty="0">
                <a:latin typeface="Century Gothic"/>
                <a:cs typeface="Century Gothic"/>
              </a:rPr>
              <a:t>Conn. Gen. Statutes </a:t>
            </a:r>
            <a:r>
              <a:rPr lang="en-US" sz="900" dirty="0" err="1">
                <a:latin typeface="Century Gothic"/>
                <a:cs typeface="Century Gothic"/>
              </a:rPr>
              <a:t>ch.</a:t>
            </a:r>
            <a:r>
              <a:rPr lang="en-US" sz="900" dirty="0">
                <a:latin typeface="Century Gothic"/>
                <a:cs typeface="Century Gothic"/>
              </a:rPr>
              <a:t> 172, §§ 10-262f, 10-262h.</a:t>
            </a:r>
          </a:p>
          <a:p>
            <a:r>
              <a:rPr lang="en-US" sz="900" dirty="0">
                <a:latin typeface="Century Gothic"/>
                <a:cs typeface="Century Gothic"/>
              </a:rPr>
              <a:t>Moran, J.D., &amp; Bolger, A. (2018). </a:t>
            </a:r>
            <a:r>
              <a:rPr lang="en-US" sz="900" i="1" dirty="0">
                <a:latin typeface="Century Gothic"/>
                <a:cs typeface="Century Gothic"/>
              </a:rPr>
              <a:t>Comparison of Charter, Magnet, Agricultural Science Centers, and Technical High Schools</a:t>
            </a:r>
            <a:r>
              <a:rPr lang="en-US" sz="900" dirty="0">
                <a:latin typeface="Century Gothic"/>
                <a:cs typeface="Century Gothic"/>
              </a:rPr>
              <a:t> (2018-R-0030). Hartford, CT: Connecticut General Assembly, Office of Legislative Research. Retrieved from  https://</a:t>
            </a:r>
            <a:r>
              <a:rPr lang="en-US" sz="900" dirty="0" err="1">
                <a:latin typeface="Century Gothic"/>
                <a:cs typeface="Century Gothic"/>
              </a:rPr>
              <a:t>www.cga.ct.gov</a:t>
            </a:r>
            <a:r>
              <a:rPr lang="en-US" sz="900" dirty="0">
                <a:latin typeface="Century Gothic"/>
                <a:cs typeface="Century Gothic"/>
              </a:rPr>
              <a:t>/2018/</a:t>
            </a:r>
            <a:r>
              <a:rPr lang="en-US" sz="900" dirty="0" err="1">
                <a:latin typeface="Century Gothic"/>
                <a:cs typeface="Century Gothic"/>
              </a:rPr>
              <a:t>rpt</a:t>
            </a:r>
            <a:r>
              <a:rPr lang="en-US" sz="900" dirty="0">
                <a:latin typeface="Century Gothic"/>
                <a:cs typeface="Century Gothic"/>
              </a:rPr>
              <a:t>/pdf/2018-R-0030.pdf.</a:t>
            </a:r>
          </a:p>
        </p:txBody>
      </p:sp>
      <p:sp>
        <p:nvSpPr>
          <p:cNvPr id="7" name="Slide Number Placeholder 4">
            <a:extLst>
              <a:ext uri="{FF2B5EF4-FFF2-40B4-BE49-F238E27FC236}">
                <a16:creationId xmlns:a16="http://schemas.microsoft.com/office/drawing/2014/main" id="{4E63B989-3AEA-844E-B401-6EBAC1AC146C}"/>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42</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449307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113255"/>
            <a:ext cx="6867399" cy="2631490"/>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Education Cost Sharing (ECS) Formula</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4236838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77668" y="671691"/>
            <a:ext cx="8038352" cy="4585871"/>
          </a:xfrm>
          <a:prstGeom prst="rect">
            <a:avLst/>
          </a:prstGeom>
          <a:noFill/>
        </p:spPr>
        <p:txBody>
          <a:bodyPr wrap="square" rtlCol="0">
            <a:spAutoFit/>
          </a:bodyPr>
          <a:lstStyle/>
          <a:p>
            <a:pPr algn="ctr"/>
            <a:r>
              <a:rPr lang="en-US" sz="3600" b="1" dirty="0">
                <a:solidFill>
                  <a:srgbClr val="2C739F"/>
                </a:solidFill>
                <a:latin typeface="Century Gothic"/>
              </a:rPr>
              <a:t>The ECS Formula</a:t>
            </a:r>
          </a:p>
          <a:p>
            <a:endParaRPr lang="en-US" sz="3600" b="1" dirty="0">
              <a:solidFill>
                <a:srgbClr val="2C739F"/>
              </a:solidFill>
              <a:latin typeface="Century Gothic"/>
            </a:endParaRPr>
          </a:p>
          <a:p>
            <a:r>
              <a:rPr lang="en-US" sz="2000" dirty="0">
                <a:latin typeface="Century Gothic"/>
              </a:rPr>
              <a:t>1) Determines how much money the State is supposed to give to each city/town to fund its public schools; and</a:t>
            </a:r>
          </a:p>
          <a:p>
            <a:endParaRPr lang="en-US" sz="2000" dirty="0">
              <a:latin typeface="Century Gothic"/>
            </a:endParaRPr>
          </a:p>
          <a:p>
            <a:r>
              <a:rPr lang="en-US" sz="2000" dirty="0">
                <a:latin typeface="Century Gothic"/>
              </a:rPr>
              <a:t>2) Is supposed to make up the difference between what a community can afford to pay and what it costs to run its public school system.</a:t>
            </a:r>
          </a:p>
          <a:p>
            <a:endParaRPr lang="en-US" sz="2000" dirty="0">
              <a:latin typeface="Century Gothic"/>
            </a:endParaRPr>
          </a:p>
          <a:p>
            <a:r>
              <a:rPr lang="en-US" sz="2000" dirty="0">
                <a:latin typeface="Century Gothic"/>
              </a:rPr>
              <a:t>The most recent iteration of the ECS formula is scheduled to be phased in over 10 years, with the phase-in beginning in the 2018-2019 school year (FY 2019) and districts receiving full funding in the 2027-2028 school year (FY 2028).</a:t>
            </a:r>
          </a:p>
        </p:txBody>
      </p:sp>
    </p:spTree>
    <p:extLst>
      <p:ext uri="{BB962C8B-B14F-4D97-AF65-F5344CB8AC3E}">
        <p14:creationId xmlns:p14="http://schemas.microsoft.com/office/powerpoint/2010/main" val="1941152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0637" y="436818"/>
            <a:ext cx="8700763" cy="1569660"/>
          </a:xfrm>
          <a:prstGeom prst="rect">
            <a:avLst/>
          </a:prstGeom>
          <a:noFill/>
        </p:spPr>
        <p:txBody>
          <a:bodyPr wrap="square" rtlCol="0">
            <a:spAutoFit/>
          </a:bodyPr>
          <a:lstStyle/>
          <a:p>
            <a:pPr algn="ctr" defTabSz="457200">
              <a:buClr>
                <a:srgbClr val="2C739F"/>
              </a:buClr>
            </a:pPr>
            <a:r>
              <a:rPr lang="en-US" sz="2400" b="1" dirty="0">
                <a:solidFill>
                  <a:srgbClr val="2C739F"/>
                </a:solidFill>
                <a:latin typeface="Century Gothic"/>
                <a:cs typeface="Century Gothic"/>
              </a:rPr>
              <a:t>Based on the most recent available data*, if the formula were fully funded this year, Stamford would receive an estimated $22.3 million — roughly $10 million more than</a:t>
            </a:r>
          </a:p>
          <a:p>
            <a:pPr algn="ctr" defTabSz="457200">
              <a:buClr>
                <a:srgbClr val="2C739F"/>
              </a:buClr>
            </a:pPr>
            <a:r>
              <a:rPr lang="en-US" sz="2400" b="1" dirty="0">
                <a:solidFill>
                  <a:srgbClr val="2C739F"/>
                </a:solidFill>
                <a:latin typeface="Century Gothic"/>
                <a:cs typeface="Century Gothic"/>
              </a:rPr>
              <a:t>the district received last year.</a:t>
            </a:r>
          </a:p>
        </p:txBody>
      </p:sp>
      <p:graphicFrame>
        <p:nvGraphicFramePr>
          <p:cNvPr id="2" name="Chart 1"/>
          <p:cNvGraphicFramePr/>
          <p:nvPr>
            <p:extLst>
              <p:ext uri="{D42A27DB-BD31-4B8C-83A1-F6EECF244321}">
                <p14:modId xmlns:p14="http://schemas.microsoft.com/office/powerpoint/2010/main" val="4015937980"/>
              </p:ext>
            </p:extLst>
          </p:nvPr>
        </p:nvGraphicFramePr>
        <p:xfrm>
          <a:off x="162047" y="2116666"/>
          <a:ext cx="8789353" cy="372995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5963572"/>
            <a:ext cx="8354501" cy="507831"/>
          </a:xfrm>
          <a:prstGeom prst="rect">
            <a:avLst/>
          </a:prstGeom>
        </p:spPr>
        <p:txBody>
          <a:bodyPr wrap="square">
            <a:spAutoFit/>
          </a:bodyPr>
          <a:lstStyle/>
          <a:p>
            <a:r>
              <a:rPr lang="en-US" sz="900" dirty="0">
                <a:solidFill>
                  <a:srgbClr val="000000"/>
                </a:solidFill>
                <a:latin typeface="Century Gothic" panose="020B0502020202020204" pitchFamily="34" charset="0"/>
                <a:cs typeface="Century Gothic"/>
              </a:rPr>
              <a:t>Sources: </a:t>
            </a:r>
            <a:r>
              <a:rPr lang="en-US" sz="900" dirty="0">
                <a:latin typeface="Century Gothic"/>
                <a:cs typeface="Century Gothic"/>
              </a:rPr>
              <a:t>Conn. Gen. Statutes </a:t>
            </a:r>
            <a:r>
              <a:rPr lang="en-US" sz="900" dirty="0" err="1">
                <a:latin typeface="Century Gothic"/>
                <a:cs typeface="Century Gothic"/>
              </a:rPr>
              <a:t>ch.</a:t>
            </a:r>
            <a:r>
              <a:rPr lang="en-US" sz="900" dirty="0">
                <a:latin typeface="Century Gothic"/>
                <a:cs typeface="Century Gothic"/>
              </a:rPr>
              <a:t> 172, §§ 10-262f, 10-262h.</a:t>
            </a:r>
          </a:p>
          <a:p>
            <a:pPr defTabSz="457200"/>
            <a:r>
              <a:rPr lang="en-US" sz="900" dirty="0">
                <a:latin typeface="Century Gothic" panose="020B0502020202020204" pitchFamily="34" charset="0"/>
              </a:rPr>
              <a:t>Conn. Acts 19-117.</a:t>
            </a:r>
          </a:p>
          <a:p>
            <a:pPr defTabSz="457200"/>
            <a:r>
              <a:rPr lang="en-US" sz="900" dirty="0">
                <a:solidFill>
                  <a:prstClr val="black"/>
                </a:solidFill>
                <a:latin typeface="Century Gothic" panose="020B0502020202020204" pitchFamily="34" charset="0"/>
                <a:cs typeface="Century Gothic"/>
              </a:rPr>
              <a:t>Conn. Acts 18-81.</a:t>
            </a:r>
          </a:p>
        </p:txBody>
      </p:sp>
      <p:sp>
        <p:nvSpPr>
          <p:cNvPr id="3" name="TextBox 2">
            <a:extLst>
              <a:ext uri="{FF2B5EF4-FFF2-40B4-BE49-F238E27FC236}">
                <a16:creationId xmlns:a16="http://schemas.microsoft.com/office/drawing/2014/main" id="{A7679B58-EAE4-5F45-96AF-903DF65A6A36}"/>
              </a:ext>
            </a:extLst>
          </p:cNvPr>
          <p:cNvSpPr txBox="1"/>
          <p:nvPr/>
        </p:nvSpPr>
        <p:spPr>
          <a:xfrm>
            <a:off x="3967701" y="5880530"/>
            <a:ext cx="4810538" cy="553998"/>
          </a:xfrm>
          <a:prstGeom prst="rect">
            <a:avLst/>
          </a:prstGeom>
          <a:noFill/>
        </p:spPr>
        <p:txBody>
          <a:bodyPr wrap="square" rtlCol="0">
            <a:spAutoFit/>
          </a:bodyPr>
          <a:lstStyle/>
          <a:p>
            <a:r>
              <a:rPr lang="en-US" sz="1000" dirty="0">
                <a:latin typeface="Century Gothic" panose="020B0502020202020204" pitchFamily="34" charset="0"/>
              </a:rPr>
              <a:t>* The ECS formula is recalculated on an annual basis using the most up-to-date town and district data. As a result, ECS grant out-year estimates may differ based on changing district demographics and town data.</a:t>
            </a:r>
          </a:p>
        </p:txBody>
      </p:sp>
    </p:spTree>
    <p:extLst>
      <p:ext uri="{BB962C8B-B14F-4D97-AF65-F5344CB8AC3E}">
        <p14:creationId xmlns:p14="http://schemas.microsoft.com/office/powerpoint/2010/main" val="1362437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401016" y="476337"/>
            <a:ext cx="8337791" cy="584776"/>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Foundation Amount and Formula Weights</a:t>
            </a:r>
          </a:p>
        </p:txBody>
      </p:sp>
      <p:sp>
        <p:nvSpPr>
          <p:cNvPr id="7" name="TextBox 6"/>
          <p:cNvSpPr txBox="1"/>
          <p:nvPr/>
        </p:nvSpPr>
        <p:spPr>
          <a:xfrm>
            <a:off x="237995" y="1111250"/>
            <a:ext cx="8906004" cy="4939814"/>
          </a:xfrm>
          <a:prstGeom prst="rect">
            <a:avLst/>
          </a:prstGeom>
          <a:noFill/>
        </p:spPr>
        <p:txBody>
          <a:bodyPr wrap="square" rtlCol="0">
            <a:spAutoFit/>
          </a:bodyPr>
          <a:lstStyle/>
          <a:p>
            <a:pPr marL="342900" indent="-342900" defTabSz="457200">
              <a:buClr>
                <a:srgbClr val="2C739F"/>
              </a:buClr>
              <a:buFont typeface="Arial"/>
              <a:buChar char="•"/>
            </a:pPr>
            <a:r>
              <a:rPr lang="en-US" sz="1500" dirty="0">
                <a:solidFill>
                  <a:srgbClr val="1A1D1E"/>
                </a:solidFill>
                <a:cs typeface="Century Gothic"/>
              </a:rPr>
              <a:t>Foundation amount:</a:t>
            </a:r>
          </a:p>
          <a:p>
            <a:pPr marL="800100" lvl="1" indent="-342900" defTabSz="457200">
              <a:buClr>
                <a:srgbClr val="2C739F"/>
              </a:buClr>
              <a:buFont typeface="Arial"/>
              <a:buChar char="•"/>
            </a:pPr>
            <a:r>
              <a:rPr lang="en-US" sz="1500" dirty="0">
                <a:cs typeface="Century Gothic"/>
              </a:rPr>
              <a:t>Is intended to represent </a:t>
            </a:r>
            <a:r>
              <a:rPr lang="en-US" sz="1500" b="1" dirty="0">
                <a:latin typeface="Century Gothic"/>
              </a:rPr>
              <a:t>the estimated cost of educating a CT general education student who does not have any additional learning needs.</a:t>
            </a:r>
          </a:p>
          <a:p>
            <a:pPr marL="800100" lvl="1" indent="-342900" defTabSz="457200">
              <a:buClr>
                <a:srgbClr val="2C739F"/>
              </a:buClr>
              <a:buFont typeface="Arial"/>
              <a:buChar char="•"/>
            </a:pPr>
            <a:r>
              <a:rPr lang="en-US" sz="1500" b="1" dirty="0">
                <a:latin typeface="Century Gothic"/>
              </a:rPr>
              <a:t>$11,525 per pupil</a:t>
            </a:r>
          </a:p>
          <a:p>
            <a:pPr marL="800100" lvl="1" indent="-342900" defTabSz="457200">
              <a:buClr>
                <a:srgbClr val="2C739F"/>
              </a:buClr>
              <a:buFont typeface="Arial"/>
              <a:buChar char="•"/>
            </a:pPr>
            <a:r>
              <a:rPr lang="en-US" sz="1500" dirty="0">
                <a:cs typeface="Century Gothic"/>
              </a:rPr>
              <a:t>“</a:t>
            </a:r>
            <a:r>
              <a:rPr lang="en-US" sz="1500" b="1" dirty="0">
                <a:cs typeface="Century Gothic"/>
              </a:rPr>
              <a:t>Incorporates</a:t>
            </a:r>
            <a:r>
              <a:rPr lang="en-US" sz="1500" dirty="0">
                <a:cs typeface="Century Gothic"/>
              </a:rPr>
              <a:t>” State’s share of general </a:t>
            </a:r>
            <a:r>
              <a:rPr lang="en-US" sz="1500" b="1" dirty="0">
                <a:cs typeface="Century Gothic"/>
              </a:rPr>
              <a:t>special education funding.</a:t>
            </a:r>
            <a:endParaRPr lang="en-US" sz="1500" b="1" dirty="0">
              <a:latin typeface="Century Gothic"/>
              <a:cs typeface="Century Gothic"/>
            </a:endParaRPr>
          </a:p>
          <a:p>
            <a:pPr marL="342900" indent="-342900" defTabSz="457200">
              <a:buClr>
                <a:srgbClr val="2C739F"/>
              </a:buClr>
              <a:buFont typeface="Arial"/>
              <a:buChar char="•"/>
            </a:pPr>
            <a:endParaRPr lang="en-US" sz="1500" dirty="0">
              <a:solidFill>
                <a:srgbClr val="000000"/>
              </a:solidFill>
              <a:latin typeface="Century Gothic"/>
              <a:cs typeface="Century Gothic"/>
            </a:endParaRPr>
          </a:p>
          <a:p>
            <a:pPr marL="342900" indent="-342900" defTabSz="457200">
              <a:buClr>
                <a:srgbClr val="2C739F"/>
              </a:buClr>
              <a:buFont typeface="Arial"/>
              <a:buChar char="•"/>
            </a:pPr>
            <a:r>
              <a:rPr lang="en-US" sz="1500" dirty="0">
                <a:solidFill>
                  <a:srgbClr val="000000"/>
                </a:solidFill>
                <a:latin typeface="Century Gothic"/>
                <a:cs typeface="Century Gothic"/>
              </a:rPr>
              <a:t>Formula contains three “need-student” weights, which increase per-pupil state education aid for students with additional learning needs.</a:t>
            </a:r>
          </a:p>
          <a:p>
            <a:pPr marL="800100" lvl="1" indent="-342900" defTabSz="457200">
              <a:buClr>
                <a:srgbClr val="2C739F"/>
              </a:buClr>
              <a:buFont typeface="Arial"/>
              <a:buChar char="•"/>
            </a:pPr>
            <a:r>
              <a:rPr lang="en-US" sz="1500" b="1" dirty="0">
                <a:solidFill>
                  <a:srgbClr val="000000"/>
                </a:solidFill>
                <a:latin typeface="Century Gothic"/>
                <a:cs typeface="Century Gothic"/>
              </a:rPr>
              <a:t>Low-income student weight </a:t>
            </a:r>
          </a:p>
          <a:p>
            <a:pPr marL="1257300" lvl="2" indent="-342900" defTabSz="457200">
              <a:buClr>
                <a:srgbClr val="2C739F"/>
              </a:buClr>
              <a:buFont typeface="Arial"/>
              <a:buChar char="•"/>
            </a:pPr>
            <a:r>
              <a:rPr lang="en-US" sz="1500" b="1" dirty="0">
                <a:solidFill>
                  <a:srgbClr val="2C739F"/>
                </a:solidFill>
                <a:latin typeface="Century Gothic"/>
                <a:cs typeface="Century Gothic"/>
              </a:rPr>
              <a:t>Increases foundation amount by 30 percent </a:t>
            </a:r>
            <a:r>
              <a:rPr lang="en-US" sz="1500" dirty="0">
                <a:solidFill>
                  <a:srgbClr val="000000"/>
                </a:solidFill>
                <a:latin typeface="Century Gothic"/>
                <a:cs typeface="Century Gothic"/>
              </a:rPr>
              <a:t>for students who live in </a:t>
            </a:r>
            <a:r>
              <a:rPr lang="en-US" sz="1500" b="1" dirty="0">
                <a:solidFill>
                  <a:srgbClr val="2C739F"/>
                </a:solidFill>
                <a:latin typeface="Century Gothic"/>
                <a:cs typeface="Century Gothic"/>
              </a:rPr>
              <a:t>low-income households</a:t>
            </a:r>
            <a:r>
              <a:rPr lang="en-US" sz="1500" dirty="0">
                <a:solidFill>
                  <a:srgbClr val="000000"/>
                </a:solidFill>
                <a:latin typeface="Century Gothic"/>
                <a:cs typeface="Century Gothic"/>
              </a:rPr>
              <a:t> as </a:t>
            </a:r>
            <a:r>
              <a:rPr lang="en-US" sz="1500" b="1" dirty="0">
                <a:solidFill>
                  <a:srgbClr val="2C739F"/>
                </a:solidFill>
                <a:latin typeface="Century Gothic"/>
                <a:cs typeface="Century Gothic"/>
              </a:rPr>
              <a:t>measured by </a:t>
            </a:r>
            <a:r>
              <a:rPr lang="en-US" sz="1500" dirty="0">
                <a:solidFill>
                  <a:srgbClr val="000000"/>
                </a:solidFill>
                <a:latin typeface="Century Gothic"/>
                <a:cs typeface="Century Gothic"/>
              </a:rPr>
              <a:t>eligibility for </a:t>
            </a:r>
            <a:r>
              <a:rPr lang="en-US" sz="1500" b="1" dirty="0">
                <a:solidFill>
                  <a:srgbClr val="2C739F"/>
                </a:solidFill>
                <a:latin typeface="Century Gothic"/>
                <a:cs typeface="Century Gothic"/>
              </a:rPr>
              <a:t>free and reduced price lunch</a:t>
            </a:r>
            <a:r>
              <a:rPr lang="en-US" sz="1500" dirty="0">
                <a:solidFill>
                  <a:srgbClr val="000000"/>
                </a:solidFill>
                <a:latin typeface="Century Gothic"/>
                <a:cs typeface="Century Gothic"/>
              </a:rPr>
              <a:t> (FRPL)</a:t>
            </a:r>
          </a:p>
          <a:p>
            <a:pPr lvl="2" defTabSz="457200">
              <a:buClr>
                <a:srgbClr val="2C739F"/>
              </a:buClr>
            </a:pPr>
            <a:endParaRPr lang="en-US" sz="1500" dirty="0">
              <a:solidFill>
                <a:srgbClr val="000000"/>
              </a:solidFill>
              <a:latin typeface="Century Gothic"/>
              <a:cs typeface="Century Gothic"/>
            </a:endParaRPr>
          </a:p>
          <a:p>
            <a:pPr marL="800100" lvl="1" indent="-342900" defTabSz="457200">
              <a:buClr>
                <a:srgbClr val="2C739F"/>
              </a:buClr>
              <a:buFont typeface="Arial"/>
              <a:buChar char="•"/>
            </a:pPr>
            <a:r>
              <a:rPr lang="en-US" sz="1500" b="1" dirty="0">
                <a:solidFill>
                  <a:srgbClr val="000000"/>
                </a:solidFill>
                <a:latin typeface="Century Gothic"/>
                <a:cs typeface="Century Gothic"/>
              </a:rPr>
              <a:t>Concentrated poverty weight </a:t>
            </a:r>
          </a:p>
          <a:p>
            <a:pPr marL="1257300" lvl="2" indent="-342900" defTabSz="457200">
              <a:buClr>
                <a:srgbClr val="2C739F"/>
              </a:buClr>
              <a:buFont typeface="Arial"/>
              <a:buChar char="•"/>
            </a:pPr>
            <a:r>
              <a:rPr lang="en-US" sz="1500" b="1" dirty="0">
                <a:solidFill>
                  <a:srgbClr val="2C739F"/>
                </a:solidFill>
                <a:latin typeface="Century Gothic"/>
                <a:cs typeface="Century Gothic"/>
              </a:rPr>
              <a:t>Increases foundation amount an additional five percent</a:t>
            </a:r>
            <a:r>
              <a:rPr lang="en-US" sz="1500" dirty="0">
                <a:solidFill>
                  <a:srgbClr val="000000"/>
                </a:solidFill>
                <a:latin typeface="Century Gothic"/>
                <a:cs typeface="Century Gothic"/>
              </a:rPr>
              <a:t> (for a total of 35 percent) for low-income students residing in districts with high concentrations of low-income students (over 75 percent of district enrollment), added for the number of students above the 75 percent threshold</a:t>
            </a:r>
          </a:p>
          <a:p>
            <a:pPr lvl="2" defTabSz="457200">
              <a:buClr>
                <a:srgbClr val="2C739F"/>
              </a:buClr>
            </a:pPr>
            <a:endParaRPr lang="en-US" sz="1500" dirty="0">
              <a:solidFill>
                <a:srgbClr val="000000"/>
              </a:solidFill>
              <a:latin typeface="Century Gothic"/>
              <a:cs typeface="Century Gothic"/>
            </a:endParaRPr>
          </a:p>
          <a:p>
            <a:pPr marL="800100" lvl="1" indent="-342900" defTabSz="457200">
              <a:buClr>
                <a:srgbClr val="2C739F"/>
              </a:buClr>
              <a:buFont typeface="Arial"/>
              <a:buChar char="•"/>
            </a:pPr>
            <a:r>
              <a:rPr lang="en-US" sz="1500" b="1" dirty="0">
                <a:solidFill>
                  <a:srgbClr val="000000"/>
                </a:solidFill>
                <a:latin typeface="Century Gothic"/>
                <a:cs typeface="Century Gothic"/>
              </a:rPr>
              <a:t>English Learner weight </a:t>
            </a:r>
          </a:p>
          <a:p>
            <a:pPr marL="1257300" lvl="2" indent="-342900" defTabSz="457200">
              <a:buClr>
                <a:srgbClr val="2C739F"/>
              </a:buClr>
              <a:buFont typeface="Arial"/>
              <a:buChar char="•"/>
            </a:pPr>
            <a:r>
              <a:rPr lang="en-US" sz="1500" b="1" dirty="0">
                <a:solidFill>
                  <a:srgbClr val="2C739F"/>
                </a:solidFill>
                <a:latin typeface="Century Gothic"/>
                <a:cs typeface="Century Gothic"/>
              </a:rPr>
              <a:t>Increases foundation amount by 15 percent for students needing additional English-language skills</a:t>
            </a:r>
          </a:p>
        </p:txBody>
      </p:sp>
      <p:sp>
        <p:nvSpPr>
          <p:cNvPr id="10" name="Rectangle 9">
            <a:extLst>
              <a:ext uri="{FF2B5EF4-FFF2-40B4-BE49-F238E27FC236}">
                <a16:creationId xmlns:a16="http://schemas.microsoft.com/office/drawing/2014/main" id="{1C7CC623-F846-8A47-8943-E2105BB1E757}"/>
              </a:ext>
            </a:extLst>
          </p:cNvPr>
          <p:cNvSpPr/>
          <p:nvPr/>
        </p:nvSpPr>
        <p:spPr>
          <a:xfrm>
            <a:off x="0" y="6228011"/>
            <a:ext cx="8103865" cy="230832"/>
          </a:xfrm>
          <a:prstGeom prst="rect">
            <a:avLst/>
          </a:prstGeom>
        </p:spPr>
        <p:txBody>
          <a:bodyPr wrap="square">
            <a:spAutoFit/>
          </a:bodyPr>
          <a:lstStyle/>
          <a:p>
            <a:pPr defTabSz="457200"/>
            <a:r>
              <a:rPr lang="en-US" sz="900" dirty="0">
                <a:solidFill>
                  <a:srgbClr val="000000"/>
                </a:solidFill>
                <a:latin typeface="Century Gothic"/>
                <a:cs typeface="Century Gothic"/>
              </a:rPr>
              <a:t>Source: Co</a:t>
            </a:r>
            <a:r>
              <a:rPr lang="en-US" sz="900" dirty="0">
                <a:solidFill>
                  <a:prstClr val="black"/>
                </a:solidFill>
                <a:latin typeface="Century Gothic" panose="020B0502020202020204" pitchFamily="34" charset="0"/>
                <a:cs typeface="Arial" panose="020B0604020202020204" pitchFamily="34" charset="0"/>
              </a:rPr>
              <a:t>nn. Gen. Statutes </a:t>
            </a:r>
            <a:r>
              <a:rPr lang="en-US" sz="900" dirty="0" err="1">
                <a:solidFill>
                  <a:prstClr val="black"/>
                </a:solidFill>
                <a:latin typeface="Century Gothic" panose="020B0502020202020204" pitchFamily="34" charset="0"/>
                <a:cs typeface="Arial" panose="020B0604020202020204" pitchFamily="34" charset="0"/>
              </a:rPr>
              <a:t>ch.</a:t>
            </a:r>
            <a:r>
              <a:rPr lang="en-US" sz="900" dirty="0">
                <a:solidFill>
                  <a:prstClr val="black"/>
                </a:solidFill>
                <a:latin typeface="Century Gothic" panose="020B0502020202020204" pitchFamily="34" charset="0"/>
                <a:cs typeface="Arial" panose="020B0604020202020204" pitchFamily="34" charset="0"/>
              </a:rPr>
              <a:t> 172, </a:t>
            </a:r>
            <a:r>
              <a:rPr lang="en-US" sz="900" dirty="0">
                <a:solidFill>
                  <a:srgbClr val="000000"/>
                </a:solidFill>
                <a:latin typeface="Century Gothic"/>
                <a:cs typeface="Century Gothic"/>
              </a:rPr>
              <a:t>§ 10-262f.</a:t>
            </a:r>
            <a:endParaRPr lang="en-US" sz="900" dirty="0">
              <a:solidFill>
                <a:prstClr val="black"/>
              </a:solidFill>
              <a:latin typeface="Century Gothic" panose="020B0502020202020204" pitchFamily="34" charset="0"/>
              <a:cs typeface="Arial" panose="020B0604020202020204" pitchFamily="34" charset="0"/>
            </a:endParaRPr>
          </a:p>
        </p:txBody>
      </p:sp>
      <p:sp>
        <p:nvSpPr>
          <p:cNvPr id="8" name="Slide Number Placeholder 4">
            <a:extLst>
              <a:ext uri="{FF2B5EF4-FFF2-40B4-BE49-F238E27FC236}">
                <a16:creationId xmlns:a16="http://schemas.microsoft.com/office/drawing/2014/main" id="{5C382803-C6DA-9C47-A433-D9A666E845F7}"/>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46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036099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9752858"/>
              </p:ext>
            </p:extLst>
          </p:nvPr>
        </p:nvGraphicFramePr>
        <p:xfrm>
          <a:off x="517976" y="567159"/>
          <a:ext cx="8103866" cy="5418696"/>
        </p:xfrm>
        <a:graphic>
          <a:graphicData uri="http://schemas.openxmlformats.org/drawingml/2006/table">
            <a:tbl>
              <a:tblPr firstRow="1" bandRow="1">
                <a:tableStyleId>{5C22544A-7EE6-4342-B048-85BDC9FD1C3A}</a:tableStyleId>
              </a:tblPr>
              <a:tblGrid>
                <a:gridCol w="4051933">
                  <a:extLst>
                    <a:ext uri="{9D8B030D-6E8A-4147-A177-3AD203B41FA5}">
                      <a16:colId xmlns:a16="http://schemas.microsoft.com/office/drawing/2014/main" val="20000"/>
                    </a:ext>
                  </a:extLst>
                </a:gridCol>
                <a:gridCol w="4051933">
                  <a:extLst>
                    <a:ext uri="{9D8B030D-6E8A-4147-A177-3AD203B41FA5}">
                      <a16:colId xmlns:a16="http://schemas.microsoft.com/office/drawing/2014/main" val="20001"/>
                    </a:ext>
                  </a:extLst>
                </a:gridCol>
              </a:tblGrid>
              <a:tr h="747714">
                <a:tc>
                  <a:txBody>
                    <a:bodyPr/>
                    <a:lstStyle/>
                    <a:p>
                      <a:pPr algn="ctr"/>
                      <a:r>
                        <a:rPr lang="en-US" sz="1600" b="1" dirty="0">
                          <a:solidFill>
                            <a:schemeClr val="bg1"/>
                          </a:solidFill>
                          <a:latin typeface="Century Gothic"/>
                          <a:cs typeface="Century Gothic"/>
                        </a:rPr>
                        <a:t>Student Need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2C739F"/>
                    </a:solidFill>
                  </a:tcPr>
                </a:tc>
                <a:tc>
                  <a:txBody>
                    <a:bodyPr/>
                    <a:lstStyle/>
                    <a:p>
                      <a:pPr algn="ctr"/>
                      <a:r>
                        <a:rPr lang="en-US" sz="1600" b="1" dirty="0">
                          <a:solidFill>
                            <a:schemeClr val="bg1"/>
                          </a:solidFill>
                          <a:latin typeface="Century Gothic"/>
                          <a:cs typeface="Century Gothic"/>
                        </a:rPr>
                        <a:t>Funding Per Student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2C739F"/>
                    </a:solidFill>
                  </a:tcPr>
                </a:tc>
                <a:extLst>
                  <a:ext uri="{0D108BD9-81ED-4DB2-BD59-A6C34878D82A}">
                    <a16:rowId xmlns:a16="http://schemas.microsoft.com/office/drawing/2014/main" val="10000"/>
                  </a:ext>
                </a:extLst>
              </a:tr>
              <a:tr h="747714">
                <a:tc>
                  <a:txBody>
                    <a:bodyPr/>
                    <a:lstStyle/>
                    <a:p>
                      <a:pPr algn="ctr">
                        <a:spcAft>
                          <a:spcPts val="0"/>
                        </a:spcAft>
                      </a:pPr>
                      <a:r>
                        <a:rPr lang="en-US" sz="1600" b="0" dirty="0">
                          <a:solidFill>
                            <a:srgbClr val="000000"/>
                          </a:solidFill>
                          <a:effectLst/>
                          <a:latin typeface="Century Gothic"/>
                          <a:cs typeface="Century Gothic"/>
                        </a:rPr>
                        <a:t>General Education (Non-need) Student</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1600" b="0">
                          <a:solidFill>
                            <a:srgbClr val="000000"/>
                          </a:solidFill>
                          <a:effectLst/>
                          <a:latin typeface="Century Gothic"/>
                          <a:cs typeface="Century Gothic"/>
                        </a:rPr>
                        <a:t>$11,525</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747714">
                <a:tc>
                  <a:txBody>
                    <a:bodyPr/>
                    <a:lstStyle/>
                    <a:p>
                      <a:pPr algn="ctr">
                        <a:spcAft>
                          <a:spcPts val="0"/>
                        </a:spcAft>
                      </a:pPr>
                      <a:r>
                        <a:rPr lang="en-US" sz="1600" b="0">
                          <a:solidFill>
                            <a:srgbClr val="000000"/>
                          </a:solidFill>
                          <a:effectLst/>
                          <a:latin typeface="Century Gothic"/>
                          <a:cs typeface="Century Gothic"/>
                        </a:rPr>
                        <a:t>Low-income Student</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1600" b="0">
                          <a:solidFill>
                            <a:srgbClr val="000000"/>
                          </a:solidFill>
                          <a:effectLst/>
                          <a:latin typeface="Century Gothic"/>
                          <a:cs typeface="Century Gothic"/>
                        </a:rPr>
                        <a:t>$14,983</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747714">
                <a:tc>
                  <a:txBody>
                    <a:bodyPr/>
                    <a:lstStyle/>
                    <a:p>
                      <a:pPr algn="ctr">
                        <a:spcAft>
                          <a:spcPts val="0"/>
                        </a:spcAft>
                      </a:pPr>
                      <a:r>
                        <a:rPr lang="en-US" sz="1600" b="0">
                          <a:solidFill>
                            <a:srgbClr val="000000"/>
                          </a:solidFill>
                          <a:effectLst/>
                          <a:latin typeface="Century Gothic"/>
                          <a:cs typeface="Century Gothic"/>
                        </a:rPr>
                        <a:t>Concentrated Low-income Student</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1600" b="0">
                          <a:solidFill>
                            <a:srgbClr val="000000"/>
                          </a:solidFill>
                          <a:effectLst/>
                          <a:latin typeface="Century Gothic"/>
                          <a:cs typeface="Century Gothic"/>
                        </a:rPr>
                        <a:t>$15,559</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747714">
                <a:tc>
                  <a:txBody>
                    <a:bodyPr/>
                    <a:lstStyle/>
                    <a:p>
                      <a:pPr algn="ctr">
                        <a:spcAft>
                          <a:spcPts val="0"/>
                        </a:spcAft>
                      </a:pPr>
                      <a:r>
                        <a:rPr lang="en-US" sz="1600" b="0">
                          <a:solidFill>
                            <a:srgbClr val="000000"/>
                          </a:solidFill>
                          <a:effectLst/>
                          <a:latin typeface="Century Gothic"/>
                          <a:cs typeface="Century Gothic"/>
                        </a:rPr>
                        <a:t>Low-income and English Learner</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1600" b="0" dirty="0">
                          <a:solidFill>
                            <a:srgbClr val="000000"/>
                          </a:solidFill>
                          <a:effectLst/>
                          <a:latin typeface="Century Gothic"/>
                          <a:cs typeface="Century Gothic"/>
                        </a:rPr>
                        <a:t>$16,711</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747714">
                <a:tc>
                  <a:txBody>
                    <a:bodyPr/>
                    <a:lstStyle/>
                    <a:p>
                      <a:pPr algn="ctr">
                        <a:spcAft>
                          <a:spcPts val="0"/>
                        </a:spcAft>
                      </a:pPr>
                      <a:r>
                        <a:rPr lang="en-US" sz="1600" b="0">
                          <a:solidFill>
                            <a:srgbClr val="000000"/>
                          </a:solidFill>
                          <a:effectLst/>
                          <a:latin typeface="Century Gothic"/>
                          <a:cs typeface="Century Gothic"/>
                        </a:rPr>
                        <a:t>English Learner</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1600" b="0">
                          <a:solidFill>
                            <a:srgbClr val="000000"/>
                          </a:solidFill>
                          <a:effectLst/>
                          <a:latin typeface="Century Gothic"/>
                          <a:cs typeface="Century Gothic"/>
                        </a:rPr>
                        <a:t>$13,254</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r h="932412">
                <a:tc>
                  <a:txBody>
                    <a:bodyPr/>
                    <a:lstStyle/>
                    <a:p>
                      <a:pPr algn="ctr">
                        <a:spcAft>
                          <a:spcPts val="0"/>
                        </a:spcAft>
                      </a:pPr>
                      <a:r>
                        <a:rPr lang="en-US" sz="1600" b="0" dirty="0">
                          <a:solidFill>
                            <a:srgbClr val="000000"/>
                          </a:solidFill>
                          <a:effectLst/>
                          <a:latin typeface="Century Gothic"/>
                          <a:cs typeface="Century Gothic"/>
                        </a:rPr>
                        <a:t>Concentrated Low-income </a:t>
                      </a:r>
                    </a:p>
                    <a:p>
                      <a:pPr algn="ctr">
                        <a:spcAft>
                          <a:spcPts val="0"/>
                        </a:spcAft>
                      </a:pPr>
                      <a:r>
                        <a:rPr lang="en-US" sz="1600" b="0" dirty="0">
                          <a:solidFill>
                            <a:srgbClr val="000000"/>
                          </a:solidFill>
                          <a:effectLst/>
                          <a:latin typeface="Century Gothic"/>
                          <a:cs typeface="Century Gothic"/>
                        </a:rPr>
                        <a:t>English Learner</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1600" b="0" dirty="0">
                          <a:solidFill>
                            <a:srgbClr val="000000"/>
                          </a:solidFill>
                          <a:effectLst/>
                          <a:latin typeface="Century Gothic"/>
                          <a:cs typeface="Century Gothic"/>
                        </a:rPr>
                        <a:t>$17,288</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Rectangle 6">
            <a:extLst>
              <a:ext uri="{FF2B5EF4-FFF2-40B4-BE49-F238E27FC236}">
                <a16:creationId xmlns:a16="http://schemas.microsoft.com/office/drawing/2014/main" id="{4E908B87-9F3D-C04F-AA75-7DAE09395393}"/>
              </a:ext>
            </a:extLst>
          </p:cNvPr>
          <p:cNvSpPr/>
          <p:nvPr/>
        </p:nvSpPr>
        <p:spPr>
          <a:xfrm>
            <a:off x="0" y="6228011"/>
            <a:ext cx="8103865" cy="230832"/>
          </a:xfrm>
          <a:prstGeom prst="rect">
            <a:avLst/>
          </a:prstGeom>
        </p:spPr>
        <p:txBody>
          <a:bodyPr wrap="square">
            <a:spAutoFit/>
          </a:bodyPr>
          <a:lstStyle/>
          <a:p>
            <a:pPr defTabSz="457200"/>
            <a:r>
              <a:rPr lang="en-US" sz="900" dirty="0">
                <a:solidFill>
                  <a:srgbClr val="000000"/>
                </a:solidFill>
                <a:latin typeface="Century Gothic"/>
                <a:cs typeface="Century Gothic"/>
              </a:rPr>
              <a:t>Source: Co</a:t>
            </a:r>
            <a:r>
              <a:rPr lang="en-US" sz="900" dirty="0">
                <a:solidFill>
                  <a:prstClr val="black"/>
                </a:solidFill>
                <a:latin typeface="Century Gothic" panose="020B0502020202020204" pitchFamily="34" charset="0"/>
                <a:cs typeface="Arial" panose="020B0604020202020204" pitchFamily="34" charset="0"/>
              </a:rPr>
              <a:t>nn. Gen. Statutes </a:t>
            </a:r>
            <a:r>
              <a:rPr lang="en-US" sz="900" dirty="0" err="1">
                <a:solidFill>
                  <a:prstClr val="black"/>
                </a:solidFill>
                <a:latin typeface="Century Gothic" panose="020B0502020202020204" pitchFamily="34" charset="0"/>
                <a:cs typeface="Arial" panose="020B0604020202020204" pitchFamily="34" charset="0"/>
              </a:rPr>
              <a:t>ch.</a:t>
            </a:r>
            <a:r>
              <a:rPr lang="en-US" sz="900" dirty="0">
                <a:solidFill>
                  <a:prstClr val="black"/>
                </a:solidFill>
                <a:latin typeface="Century Gothic" panose="020B0502020202020204" pitchFamily="34" charset="0"/>
                <a:cs typeface="Arial" panose="020B0604020202020204" pitchFamily="34" charset="0"/>
              </a:rPr>
              <a:t> 172, </a:t>
            </a:r>
            <a:r>
              <a:rPr lang="en-US" sz="900" dirty="0">
                <a:solidFill>
                  <a:srgbClr val="000000"/>
                </a:solidFill>
                <a:latin typeface="Century Gothic"/>
                <a:cs typeface="Century Gothic"/>
              </a:rPr>
              <a:t>§ 10-262f.</a:t>
            </a:r>
            <a:endParaRPr lang="en-US" sz="900" dirty="0">
              <a:solidFill>
                <a:prstClr val="black"/>
              </a:solidFill>
              <a:latin typeface="Century Gothic" panose="020B0502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03A99AE-DFFA-694A-BD5B-646E3B2A1E1A}"/>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47</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849375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401016" y="576609"/>
            <a:ext cx="8337791" cy="584776"/>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Base Aid Ratio</a:t>
            </a:r>
          </a:p>
        </p:txBody>
      </p:sp>
      <p:sp>
        <p:nvSpPr>
          <p:cNvPr id="7" name="TextBox 6"/>
          <p:cNvSpPr txBox="1"/>
          <p:nvPr/>
        </p:nvSpPr>
        <p:spPr>
          <a:xfrm>
            <a:off x="317471" y="1267515"/>
            <a:ext cx="8559185" cy="4447371"/>
          </a:xfrm>
          <a:prstGeom prst="rect">
            <a:avLst/>
          </a:prstGeom>
          <a:noFill/>
        </p:spPr>
        <p:txBody>
          <a:bodyPr wrap="square" rtlCol="0">
            <a:spAutoFit/>
          </a:bodyPr>
          <a:lstStyle/>
          <a:p>
            <a:pPr marL="342900" indent="-342900" defTabSz="457200">
              <a:buClr>
                <a:srgbClr val="2C739F"/>
              </a:buClr>
              <a:buFont typeface="Arial"/>
              <a:buChar char="•"/>
            </a:pPr>
            <a:r>
              <a:rPr lang="en-US" sz="2000" dirty="0">
                <a:solidFill>
                  <a:srgbClr val="1A1D1E"/>
                </a:solidFill>
                <a:latin typeface="Century Gothic"/>
                <a:cs typeface="Century Gothic"/>
              </a:rPr>
              <a:t>Formula includes equity metric to distribute state education aid, </a:t>
            </a:r>
            <a:r>
              <a:rPr lang="en-US" sz="2000" dirty="0">
                <a:latin typeface="Century Gothic"/>
                <a:cs typeface="Century Gothic"/>
              </a:rPr>
              <a:t>where the towns with the least ability to fund their public schools receive the most state aid.</a:t>
            </a:r>
          </a:p>
          <a:p>
            <a:pPr defTabSz="457200">
              <a:buClr>
                <a:srgbClr val="2C739F"/>
              </a:buClr>
            </a:pPr>
            <a:endParaRPr lang="en-US" sz="1400" dirty="0">
              <a:latin typeface="Century Gothic"/>
              <a:cs typeface="Century Gothic"/>
            </a:endParaRPr>
          </a:p>
          <a:p>
            <a:pPr marL="342900" indent="-342900" defTabSz="457200">
              <a:buClr>
                <a:srgbClr val="2C739F"/>
              </a:buClr>
              <a:buFont typeface="Arial"/>
              <a:buChar char="•"/>
            </a:pPr>
            <a:r>
              <a:rPr lang="en-US" sz="2000" dirty="0">
                <a:solidFill>
                  <a:srgbClr val="1A1D1E"/>
                </a:solidFill>
                <a:latin typeface="Century Gothic"/>
                <a:cs typeface="Century Gothic"/>
              </a:rPr>
              <a:t>Town’s ability to fund its public schools is calculated by:</a:t>
            </a:r>
          </a:p>
          <a:p>
            <a:pPr defTabSz="457200">
              <a:buClr>
                <a:srgbClr val="2C739F"/>
              </a:buClr>
            </a:pPr>
            <a:endParaRPr lang="en-US" sz="1200" dirty="0">
              <a:solidFill>
                <a:srgbClr val="1A1D1E"/>
              </a:solidFill>
              <a:latin typeface="Century Gothic"/>
              <a:cs typeface="Century Gothic"/>
            </a:endParaRPr>
          </a:p>
          <a:p>
            <a:pPr marL="800100" lvl="1" indent="-342900" defTabSz="457200">
              <a:buClr>
                <a:srgbClr val="2C739F"/>
              </a:buClr>
              <a:buFont typeface="Arial"/>
              <a:buChar char="•"/>
            </a:pPr>
            <a:r>
              <a:rPr lang="en-US" sz="2000" b="1" dirty="0">
                <a:solidFill>
                  <a:srgbClr val="1A1D1E"/>
                </a:solidFill>
                <a:latin typeface="Century Gothic"/>
                <a:cs typeface="Century Gothic"/>
              </a:rPr>
              <a:t>70% Property Wealth Factor</a:t>
            </a:r>
          </a:p>
          <a:p>
            <a:pPr marL="1257300" lvl="2" indent="-342900" defTabSz="457200">
              <a:buClr>
                <a:srgbClr val="2C739F"/>
              </a:buClr>
              <a:buFont typeface="Arial"/>
              <a:buChar char="•"/>
            </a:pPr>
            <a:r>
              <a:rPr lang="en-US" sz="2000" dirty="0">
                <a:solidFill>
                  <a:srgbClr val="1A1D1E"/>
                </a:solidFill>
                <a:latin typeface="Century Gothic"/>
                <a:cs typeface="Century Gothic"/>
              </a:rPr>
              <a:t>Determined using a town’s Equalized Net Grand List per Capita (ENGLPC), compared to the state median town ENGLPC, as calculated annually by OPM</a:t>
            </a:r>
          </a:p>
          <a:p>
            <a:pPr lvl="2" defTabSz="457200">
              <a:buClr>
                <a:srgbClr val="2C739F"/>
              </a:buClr>
            </a:pPr>
            <a:endParaRPr lang="en-US" sz="1100" dirty="0">
              <a:solidFill>
                <a:srgbClr val="1A1D1E"/>
              </a:solidFill>
              <a:latin typeface="Century Gothic"/>
              <a:cs typeface="Century Gothic"/>
            </a:endParaRPr>
          </a:p>
          <a:p>
            <a:pPr marL="800100" lvl="1" indent="-342900" defTabSz="457200">
              <a:buClr>
                <a:srgbClr val="2C739F"/>
              </a:buClr>
              <a:buFont typeface="Arial"/>
              <a:buChar char="•"/>
            </a:pPr>
            <a:r>
              <a:rPr lang="en-US" sz="2000" b="1" dirty="0">
                <a:solidFill>
                  <a:srgbClr val="1A1D1E"/>
                </a:solidFill>
                <a:latin typeface="Century Gothic"/>
                <a:cs typeface="Century Gothic"/>
              </a:rPr>
              <a:t>30% Income Wealth Factor</a:t>
            </a:r>
          </a:p>
          <a:p>
            <a:pPr marL="1257300" lvl="2" indent="-342900" defTabSz="457200">
              <a:buClr>
                <a:srgbClr val="2C739F"/>
              </a:buClr>
              <a:buFont typeface="Arial"/>
              <a:buChar char="•"/>
            </a:pPr>
            <a:r>
              <a:rPr lang="en-US" sz="2000" dirty="0">
                <a:solidFill>
                  <a:srgbClr val="1A1D1E"/>
                </a:solidFill>
                <a:latin typeface="Century Gothic"/>
                <a:cs typeface="Century Gothic"/>
              </a:rPr>
              <a:t>Determined using a town’s Median Household Income (MHI), compared to the state median MHI, as calculated by the U.S. Census Bureau’s American Community Survey</a:t>
            </a:r>
          </a:p>
        </p:txBody>
      </p:sp>
      <p:sp>
        <p:nvSpPr>
          <p:cNvPr id="10" name="Rectangle 9">
            <a:extLst>
              <a:ext uri="{FF2B5EF4-FFF2-40B4-BE49-F238E27FC236}">
                <a16:creationId xmlns:a16="http://schemas.microsoft.com/office/drawing/2014/main" id="{BFD190EA-94C2-1542-8AAB-1AA829A3D537}"/>
              </a:ext>
            </a:extLst>
          </p:cNvPr>
          <p:cNvSpPr/>
          <p:nvPr/>
        </p:nvSpPr>
        <p:spPr>
          <a:xfrm>
            <a:off x="0" y="6228011"/>
            <a:ext cx="8103865" cy="230832"/>
          </a:xfrm>
          <a:prstGeom prst="rect">
            <a:avLst/>
          </a:prstGeom>
        </p:spPr>
        <p:txBody>
          <a:bodyPr wrap="square">
            <a:spAutoFit/>
          </a:bodyPr>
          <a:lstStyle/>
          <a:p>
            <a:pPr defTabSz="457200"/>
            <a:r>
              <a:rPr lang="en-US" sz="900" dirty="0">
                <a:solidFill>
                  <a:srgbClr val="000000"/>
                </a:solidFill>
                <a:latin typeface="Century Gothic"/>
                <a:cs typeface="Century Gothic"/>
              </a:rPr>
              <a:t>Source: Co</a:t>
            </a:r>
            <a:r>
              <a:rPr lang="en-US" sz="900" dirty="0">
                <a:solidFill>
                  <a:prstClr val="black"/>
                </a:solidFill>
                <a:latin typeface="Century Gothic" panose="020B0502020202020204" pitchFamily="34" charset="0"/>
                <a:cs typeface="Arial" panose="020B0604020202020204" pitchFamily="34" charset="0"/>
              </a:rPr>
              <a:t>nn. Gen. Statutes </a:t>
            </a:r>
            <a:r>
              <a:rPr lang="en-US" sz="900" dirty="0" err="1">
                <a:solidFill>
                  <a:prstClr val="black"/>
                </a:solidFill>
                <a:latin typeface="Century Gothic" panose="020B0502020202020204" pitchFamily="34" charset="0"/>
                <a:cs typeface="Arial" panose="020B0604020202020204" pitchFamily="34" charset="0"/>
              </a:rPr>
              <a:t>ch.</a:t>
            </a:r>
            <a:r>
              <a:rPr lang="en-US" sz="900" dirty="0">
                <a:solidFill>
                  <a:prstClr val="black"/>
                </a:solidFill>
                <a:latin typeface="Century Gothic" panose="020B0502020202020204" pitchFamily="34" charset="0"/>
                <a:cs typeface="Arial" panose="020B0604020202020204" pitchFamily="34" charset="0"/>
              </a:rPr>
              <a:t> 172, </a:t>
            </a:r>
            <a:r>
              <a:rPr lang="en-US" sz="900" dirty="0">
                <a:solidFill>
                  <a:srgbClr val="000000"/>
                </a:solidFill>
                <a:latin typeface="Century Gothic"/>
                <a:cs typeface="Century Gothic"/>
              </a:rPr>
              <a:t>§ 10-262f.</a:t>
            </a:r>
            <a:endParaRPr lang="en-US" sz="900" dirty="0">
              <a:solidFill>
                <a:prstClr val="black"/>
              </a:solidFill>
              <a:latin typeface="Century Gothic" panose="020B0502020202020204" pitchFamily="34" charset="0"/>
              <a:cs typeface="Arial" panose="020B0604020202020204" pitchFamily="34" charset="0"/>
            </a:endParaRPr>
          </a:p>
        </p:txBody>
      </p:sp>
      <p:sp>
        <p:nvSpPr>
          <p:cNvPr id="8" name="Slide Number Placeholder 4">
            <a:extLst>
              <a:ext uri="{FF2B5EF4-FFF2-40B4-BE49-F238E27FC236}">
                <a16:creationId xmlns:a16="http://schemas.microsoft.com/office/drawing/2014/main" id="{46126296-596B-814A-9E11-A26AC967CCBC}"/>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48</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172055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401016" y="576609"/>
            <a:ext cx="8337791" cy="584776"/>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Additional Funding for Towns in Need</a:t>
            </a:r>
          </a:p>
        </p:txBody>
      </p:sp>
      <p:sp>
        <p:nvSpPr>
          <p:cNvPr id="7" name="TextBox 6"/>
          <p:cNvSpPr txBox="1"/>
          <p:nvPr/>
        </p:nvSpPr>
        <p:spPr>
          <a:xfrm>
            <a:off x="517979" y="1320234"/>
            <a:ext cx="8103865" cy="2477602"/>
          </a:xfrm>
          <a:prstGeom prst="rect">
            <a:avLst/>
          </a:prstGeom>
          <a:noFill/>
        </p:spPr>
        <p:txBody>
          <a:bodyPr wrap="square" rtlCol="0">
            <a:spAutoFit/>
          </a:bodyPr>
          <a:lstStyle/>
          <a:p>
            <a:pPr marL="342900" indent="-342900" defTabSz="457200">
              <a:buClr>
                <a:srgbClr val="2C739F"/>
              </a:buClr>
              <a:buFont typeface="Arial"/>
              <a:buChar char="•"/>
            </a:pPr>
            <a:r>
              <a:rPr lang="en-US" dirty="0">
                <a:solidFill>
                  <a:srgbClr val="1A1D1E"/>
                </a:solidFill>
                <a:latin typeface="Century Gothic"/>
                <a:cs typeface="Century Gothic"/>
              </a:rPr>
              <a:t>Formula adds additional funding for communities that have a Public Investment Communities (PIC) index score of over 300.</a:t>
            </a:r>
          </a:p>
          <a:p>
            <a:pPr marL="800100" lvl="1" indent="-342900" defTabSz="457200">
              <a:buClr>
                <a:srgbClr val="2C739F"/>
              </a:buClr>
              <a:buFont typeface="Arial"/>
              <a:buChar char="•"/>
            </a:pPr>
            <a:r>
              <a:rPr lang="en-US" dirty="0">
                <a:solidFill>
                  <a:srgbClr val="1A1D1E"/>
                </a:solidFill>
                <a:latin typeface="Century Gothic"/>
                <a:cs typeface="Century Gothic"/>
              </a:rPr>
              <a:t>PIC index is calculated annually by OPM and measures the relative wealth and need of CT’s towns</a:t>
            </a:r>
          </a:p>
          <a:p>
            <a:pPr lvl="1" defTabSz="457200">
              <a:buClr>
                <a:srgbClr val="2C739F"/>
              </a:buClr>
            </a:pPr>
            <a:endParaRPr lang="en-US" sz="1100" dirty="0">
              <a:solidFill>
                <a:srgbClr val="1A1D1E"/>
              </a:solidFill>
              <a:latin typeface="Century Gothic"/>
              <a:cs typeface="Century Gothic"/>
            </a:endParaRPr>
          </a:p>
          <a:p>
            <a:pPr marL="342900" indent="-342900" defTabSz="457200">
              <a:buClr>
                <a:srgbClr val="2C739F"/>
              </a:buClr>
              <a:buFont typeface="Arial"/>
              <a:buChar char="•"/>
            </a:pPr>
            <a:r>
              <a:rPr lang="en-US" dirty="0">
                <a:solidFill>
                  <a:srgbClr val="1A1D1E"/>
                </a:solidFill>
                <a:latin typeface="Century Gothic"/>
                <a:cs typeface="Century Gothic"/>
              </a:rPr>
              <a:t>If a town has one of the top 19 highest PIC Index scores, under the formula, the town will receive a bonus of three to six percentage points to its Base Aid Ratio, which </a:t>
            </a:r>
            <a:r>
              <a:rPr lang="en-US" dirty="0">
                <a:latin typeface="Century Gothic"/>
                <a:cs typeface="Century Gothic"/>
              </a:rPr>
              <a:t>determines each community’s ability to financially support its public schools </a:t>
            </a:r>
            <a:endParaRPr lang="en-US" dirty="0">
              <a:solidFill>
                <a:srgbClr val="1A1D1E"/>
              </a:solidFill>
              <a:latin typeface="Century Gothic"/>
              <a:cs typeface="Century Gothic"/>
            </a:endParaRPr>
          </a:p>
        </p:txBody>
      </p:sp>
      <p:graphicFrame>
        <p:nvGraphicFramePr>
          <p:cNvPr id="2" name="Table 1"/>
          <p:cNvGraphicFramePr>
            <a:graphicFrameLocks noGrp="1"/>
          </p:cNvGraphicFramePr>
          <p:nvPr/>
        </p:nvGraphicFramePr>
        <p:xfrm>
          <a:off x="1524000" y="3929075"/>
          <a:ext cx="6096000" cy="20624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sz="1600" dirty="0">
                          <a:latin typeface="Century Gothic"/>
                          <a:cs typeface="Century Gothic"/>
                        </a:rPr>
                        <a:t>Town’s PIC Index Rank</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2C739F"/>
                    </a:solidFill>
                  </a:tcPr>
                </a:tc>
                <a:tc>
                  <a:txBody>
                    <a:bodyPr/>
                    <a:lstStyle/>
                    <a:p>
                      <a:pPr algn="ctr"/>
                      <a:r>
                        <a:rPr lang="en-US" sz="1600" dirty="0">
                          <a:latin typeface="Century Gothic"/>
                          <a:cs typeface="Century Gothic"/>
                        </a:rPr>
                        <a:t>Additional % Points Added </a:t>
                      </a:r>
                    </a:p>
                    <a:p>
                      <a:pPr algn="ctr"/>
                      <a:r>
                        <a:rPr lang="en-US" sz="1600" dirty="0">
                          <a:latin typeface="Century Gothic"/>
                          <a:cs typeface="Century Gothic"/>
                        </a:rPr>
                        <a:t>to Base Aid Ratio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2C739F"/>
                    </a:solidFill>
                  </a:tcPr>
                </a:tc>
                <a:extLst>
                  <a:ext uri="{0D108BD9-81ED-4DB2-BD59-A6C34878D82A}">
                    <a16:rowId xmlns:a16="http://schemas.microsoft.com/office/drawing/2014/main" val="10000"/>
                  </a:ext>
                </a:extLst>
              </a:tr>
              <a:tr h="370840">
                <a:tc>
                  <a:txBody>
                    <a:bodyPr/>
                    <a:lstStyle/>
                    <a:p>
                      <a:pPr algn="ctr"/>
                      <a:r>
                        <a:rPr lang="en-US" sz="1600" dirty="0">
                          <a:latin typeface="Century Gothic"/>
                          <a:cs typeface="Century Gothic"/>
                        </a:rPr>
                        <a:t>1-5</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600" dirty="0">
                          <a:latin typeface="Century Gothic"/>
                          <a:cs typeface="Century Gothic"/>
                        </a:rPr>
                        <a:t>6</a:t>
                      </a:r>
                      <a:r>
                        <a:rPr lang="en-US" sz="1600" baseline="0" dirty="0">
                          <a:latin typeface="Century Gothic"/>
                          <a:cs typeface="Century Gothic"/>
                        </a:rPr>
                        <a:t> percentage points</a:t>
                      </a:r>
                      <a:endParaRPr lang="en-US" sz="1600" dirty="0">
                        <a:latin typeface="Century Gothic"/>
                        <a:cs typeface="Century Gothic"/>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US" sz="1600" dirty="0">
                          <a:latin typeface="Century Gothic"/>
                          <a:cs typeface="Century Gothic"/>
                        </a:rPr>
                        <a:t>6-10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a:latin typeface="Century Gothic"/>
                          <a:cs typeface="Century Gothic"/>
                        </a:rPr>
                        <a:t>5 percentage points</a:t>
                      </a:r>
                      <a:endParaRPr lang="en-US" sz="1600" dirty="0">
                        <a:latin typeface="Century Gothic"/>
                        <a:cs typeface="Century Gothic"/>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US" sz="1600" dirty="0">
                          <a:latin typeface="Century Gothic"/>
                          <a:cs typeface="Century Gothic"/>
                        </a:rPr>
                        <a:t>11-15</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a:latin typeface="Century Gothic"/>
                          <a:cs typeface="Century Gothic"/>
                        </a:rPr>
                        <a:t>4 percentage points</a:t>
                      </a:r>
                      <a:endParaRPr lang="en-US" sz="1600" dirty="0">
                        <a:latin typeface="Century Gothic"/>
                        <a:cs typeface="Century Gothic"/>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en-US" sz="1600" dirty="0">
                          <a:latin typeface="Century Gothic"/>
                          <a:cs typeface="Century Gothic"/>
                        </a:rPr>
                        <a:t>16-19</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a:latin typeface="Century Gothic"/>
                          <a:cs typeface="Century Gothic"/>
                        </a:rPr>
                        <a:t>3 percentage points</a:t>
                      </a:r>
                      <a:endParaRPr lang="en-US" sz="1600" dirty="0">
                        <a:latin typeface="Century Gothic"/>
                        <a:cs typeface="Century Gothic"/>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0" name="Rectangle 9">
            <a:extLst>
              <a:ext uri="{FF2B5EF4-FFF2-40B4-BE49-F238E27FC236}">
                <a16:creationId xmlns:a16="http://schemas.microsoft.com/office/drawing/2014/main" id="{111AB131-A12D-3E4B-A9CA-06A3B83FA9D0}"/>
              </a:ext>
            </a:extLst>
          </p:cNvPr>
          <p:cNvSpPr/>
          <p:nvPr/>
        </p:nvSpPr>
        <p:spPr>
          <a:xfrm>
            <a:off x="0" y="6228011"/>
            <a:ext cx="8103865" cy="230832"/>
          </a:xfrm>
          <a:prstGeom prst="rect">
            <a:avLst/>
          </a:prstGeom>
        </p:spPr>
        <p:txBody>
          <a:bodyPr wrap="square">
            <a:spAutoFit/>
          </a:bodyPr>
          <a:lstStyle/>
          <a:p>
            <a:pPr defTabSz="457200"/>
            <a:r>
              <a:rPr lang="en-US" sz="900" dirty="0">
                <a:solidFill>
                  <a:srgbClr val="000000"/>
                </a:solidFill>
                <a:latin typeface="Century Gothic"/>
                <a:cs typeface="Century Gothic"/>
              </a:rPr>
              <a:t>Source: Co</a:t>
            </a:r>
            <a:r>
              <a:rPr lang="en-US" sz="900" dirty="0">
                <a:solidFill>
                  <a:prstClr val="black"/>
                </a:solidFill>
                <a:latin typeface="Century Gothic" panose="020B0502020202020204" pitchFamily="34" charset="0"/>
                <a:cs typeface="Arial" panose="020B0604020202020204" pitchFamily="34" charset="0"/>
              </a:rPr>
              <a:t>nn. Gen. Statutes </a:t>
            </a:r>
            <a:r>
              <a:rPr lang="en-US" sz="900" dirty="0" err="1">
                <a:solidFill>
                  <a:prstClr val="black"/>
                </a:solidFill>
                <a:latin typeface="Century Gothic" panose="020B0502020202020204" pitchFamily="34" charset="0"/>
                <a:cs typeface="Arial" panose="020B0604020202020204" pitchFamily="34" charset="0"/>
              </a:rPr>
              <a:t>ch.</a:t>
            </a:r>
            <a:r>
              <a:rPr lang="en-US" sz="900" dirty="0">
                <a:solidFill>
                  <a:prstClr val="black"/>
                </a:solidFill>
                <a:latin typeface="Century Gothic" panose="020B0502020202020204" pitchFamily="34" charset="0"/>
                <a:cs typeface="Arial" panose="020B0604020202020204" pitchFamily="34" charset="0"/>
              </a:rPr>
              <a:t> 172, </a:t>
            </a:r>
            <a:r>
              <a:rPr lang="en-US" sz="900" dirty="0">
                <a:solidFill>
                  <a:srgbClr val="000000"/>
                </a:solidFill>
                <a:latin typeface="Century Gothic"/>
                <a:cs typeface="Century Gothic"/>
              </a:rPr>
              <a:t>§ 10-262f.</a:t>
            </a:r>
            <a:endParaRPr lang="en-US" sz="900" dirty="0">
              <a:solidFill>
                <a:prstClr val="black"/>
              </a:solidFill>
              <a:latin typeface="Century Gothic" panose="020B0502020202020204" pitchFamily="34" charset="0"/>
              <a:cs typeface="Arial" panose="020B0604020202020204" pitchFamily="34" charset="0"/>
            </a:endParaRPr>
          </a:p>
        </p:txBody>
      </p:sp>
      <p:sp>
        <p:nvSpPr>
          <p:cNvPr id="8" name="Slide Number Placeholder 4">
            <a:extLst>
              <a:ext uri="{FF2B5EF4-FFF2-40B4-BE49-F238E27FC236}">
                <a16:creationId xmlns:a16="http://schemas.microsoft.com/office/drawing/2014/main" id="{7D045F34-1E1E-6F47-930B-D9EF6DF44E14}"/>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49</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56217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39FF0-493C-8E40-AC21-7EA1D53DAEE3}"/>
              </a:ext>
            </a:extLst>
          </p:cNvPr>
          <p:cNvSpPr txBox="1"/>
          <p:nvPr/>
        </p:nvSpPr>
        <p:spPr>
          <a:xfrm>
            <a:off x="0" y="552410"/>
            <a:ext cx="9143999" cy="584775"/>
          </a:xfrm>
          <a:prstGeom prst="rect">
            <a:avLst/>
          </a:prstGeom>
          <a:noFill/>
        </p:spPr>
        <p:txBody>
          <a:bodyPr wrap="square" rtlCol="0">
            <a:spAutoFit/>
          </a:bodyPr>
          <a:lstStyle/>
          <a:p>
            <a:pPr algn="ctr"/>
            <a:r>
              <a:rPr lang="en-US" sz="3200" b="1" dirty="0">
                <a:solidFill>
                  <a:srgbClr val="2D73A0"/>
                </a:solidFill>
                <a:latin typeface="Century Gothic"/>
                <a:cs typeface="Century Gothic"/>
              </a:rPr>
              <a:t>What We Do</a:t>
            </a:r>
          </a:p>
        </p:txBody>
      </p:sp>
      <p:sp>
        <p:nvSpPr>
          <p:cNvPr id="5" name="TextBox 4">
            <a:extLst>
              <a:ext uri="{FF2B5EF4-FFF2-40B4-BE49-F238E27FC236}">
                <a16:creationId xmlns:a16="http://schemas.microsoft.com/office/drawing/2014/main" id="{2658BFAF-AEC7-B443-8C71-6A165096C319}"/>
              </a:ext>
            </a:extLst>
          </p:cNvPr>
          <p:cNvSpPr txBox="1"/>
          <p:nvPr/>
        </p:nvSpPr>
        <p:spPr>
          <a:xfrm>
            <a:off x="517979" y="1334175"/>
            <a:ext cx="8103865" cy="4939814"/>
          </a:xfrm>
          <a:prstGeom prst="rect">
            <a:avLst/>
          </a:prstGeom>
          <a:noFill/>
        </p:spPr>
        <p:txBody>
          <a:bodyPr wrap="square" rtlCol="0">
            <a:spAutoFit/>
          </a:bodyPr>
          <a:lstStyle/>
          <a:p>
            <a:pPr marL="285750" lvl="0" indent="-285750">
              <a:buClr>
                <a:srgbClr val="2C739F"/>
              </a:buClr>
              <a:buFont typeface="Arial"/>
              <a:buChar char="•"/>
            </a:pPr>
            <a:r>
              <a:rPr lang="en-US" sz="1500" b="1" dirty="0">
                <a:latin typeface="Century Gothic"/>
                <a:cs typeface="Century Gothic"/>
              </a:rPr>
              <a:t>Accurate, Independent Data and Analysis</a:t>
            </a:r>
          </a:p>
          <a:p>
            <a:pPr marL="300038" lvl="0">
              <a:buClr>
                <a:srgbClr val="2C739F"/>
              </a:buClr>
            </a:pPr>
            <a:r>
              <a:rPr lang="en-US" sz="1500" dirty="0">
                <a:latin typeface="Century Gothic" panose="020B0502020202020204" pitchFamily="34" charset="0"/>
              </a:rPr>
              <a:t>Accurate data and analysis is the backbone of our organization. We provide up-to-date data with easy-to-understand analysis about 1) how CT funds its public schools and 2) CT’s budget and financial state.</a:t>
            </a:r>
          </a:p>
          <a:p>
            <a:r>
              <a:rPr lang="en-US" sz="1500" dirty="0">
                <a:latin typeface="Century Gothic"/>
                <a:cs typeface="Century Gothic"/>
              </a:rPr>
              <a:t>  </a:t>
            </a:r>
          </a:p>
          <a:p>
            <a:pPr marL="285750" lvl="0" indent="-285750">
              <a:buClr>
                <a:srgbClr val="2C739F"/>
              </a:buClr>
              <a:buFont typeface="Arial"/>
              <a:buChar char="•"/>
            </a:pPr>
            <a:r>
              <a:rPr lang="en-US" sz="1500" b="1" dirty="0">
                <a:latin typeface="Century Gothic"/>
                <a:cs typeface="Century Gothic"/>
              </a:rPr>
              <a:t>Reports and Policy Briefings</a:t>
            </a:r>
            <a:endParaRPr lang="en-US" sz="1500" dirty="0">
              <a:latin typeface="Century Gothic"/>
              <a:cs typeface="Century Gothic"/>
            </a:endParaRPr>
          </a:p>
          <a:p>
            <a:pPr marL="300038"/>
            <a:r>
              <a:rPr lang="en-US" sz="1500" dirty="0">
                <a:latin typeface="Century Gothic" panose="020B0502020202020204" pitchFamily="34" charset="0"/>
              </a:rPr>
              <a:t>We consistently produce in-depth reports and policy briefings about various topics related to education finance, the state budget, and other issues impacting CT’s fiscal health.</a:t>
            </a:r>
          </a:p>
          <a:p>
            <a:pPr marL="300038">
              <a:buClr>
                <a:srgbClr val="2C739F"/>
              </a:buClr>
            </a:pPr>
            <a:r>
              <a:rPr lang="en-US" sz="1500" b="1" i="1" dirty="0">
                <a:latin typeface="Century Gothic" panose="020B0502020202020204" pitchFamily="34" charset="0"/>
                <a:cs typeface="Century Gothic"/>
              </a:rPr>
              <a:t> </a:t>
            </a:r>
            <a:endParaRPr lang="en-US" sz="1500" dirty="0">
              <a:latin typeface="Century Gothic" panose="020B0502020202020204" pitchFamily="34" charset="0"/>
              <a:cs typeface="Century Gothic"/>
            </a:endParaRPr>
          </a:p>
          <a:p>
            <a:pPr marL="285750" lvl="0" indent="-285750">
              <a:buClr>
                <a:srgbClr val="2C739F"/>
              </a:buClr>
              <a:buFont typeface="Arial"/>
              <a:buChar char="•"/>
            </a:pPr>
            <a:r>
              <a:rPr lang="en-US" sz="1500" b="1" dirty="0">
                <a:latin typeface="Century Gothic"/>
                <a:cs typeface="Century Gothic"/>
              </a:rPr>
              <a:t>Handouts, Education Materials, and Policy Toolkits</a:t>
            </a:r>
            <a:endParaRPr lang="en-US" sz="1500" dirty="0">
              <a:latin typeface="Century Gothic"/>
              <a:cs typeface="Century Gothic"/>
            </a:endParaRPr>
          </a:p>
          <a:p>
            <a:pPr marL="300038"/>
            <a:r>
              <a:rPr lang="en-US" sz="1500" dirty="0">
                <a:latin typeface="Century Gothic" panose="020B0502020202020204" pitchFamily="34" charset="0"/>
              </a:rPr>
              <a:t>We create customized, approachable handouts and materials that help communities and stakeholders better understand CT’s education and state finances, and then effectively share that information with their neighbors, policymakers, and personal networks.</a:t>
            </a:r>
          </a:p>
          <a:p>
            <a:pPr>
              <a:buClr>
                <a:srgbClr val="2C739F"/>
              </a:buClr>
            </a:pPr>
            <a:endParaRPr lang="en-US" sz="1500" dirty="0">
              <a:latin typeface="Century Gothic"/>
              <a:cs typeface="Century Gothic"/>
            </a:endParaRPr>
          </a:p>
          <a:p>
            <a:pPr marL="285750" lvl="0" indent="-285750">
              <a:buClr>
                <a:srgbClr val="2C739F"/>
              </a:buClr>
              <a:buFont typeface="Arial"/>
              <a:buChar char="•"/>
            </a:pPr>
            <a:r>
              <a:rPr lang="en-US" sz="1500" b="1" dirty="0">
                <a:latin typeface="Century Gothic"/>
                <a:cs typeface="Century Gothic"/>
              </a:rPr>
              <a:t>Support ALL Students and Public Schools</a:t>
            </a:r>
            <a:endParaRPr lang="en-US" sz="1500" dirty="0">
              <a:latin typeface="Century Gothic"/>
              <a:cs typeface="Century Gothic"/>
            </a:endParaRPr>
          </a:p>
          <a:p>
            <a:pPr marL="282575"/>
            <a:r>
              <a:rPr lang="en-US" sz="1500" dirty="0">
                <a:latin typeface="Century Gothic" panose="020B0502020202020204" pitchFamily="34" charset="0"/>
              </a:rPr>
              <a:t>As part of our education finance work, our organization is committed to developing, and raising awareness about the need for, an equitable, unified state education funding formula that treats ALL students fairly based on their learning needs and the needs of the districts and communities that serve them.</a:t>
            </a:r>
            <a:endParaRPr lang="en-US" sz="1500" dirty="0">
              <a:latin typeface="Century Gothic" panose="020B0502020202020204" pitchFamily="34" charset="0"/>
              <a:cs typeface="Century Gothic"/>
            </a:endParaRPr>
          </a:p>
        </p:txBody>
      </p:sp>
      <p:sp>
        <p:nvSpPr>
          <p:cNvPr id="6" name="Slide Number Placeholder 4">
            <a:extLst>
              <a:ext uri="{FF2B5EF4-FFF2-40B4-BE49-F238E27FC236}">
                <a16:creationId xmlns:a16="http://schemas.microsoft.com/office/drawing/2014/main" id="{3A3D5E39-1138-B846-8B4C-CB0498977DCC}"/>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4210287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401016" y="476337"/>
            <a:ext cx="8337791" cy="1569660"/>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Although the new ECS formula takes steps toward equitable funding, there are several areas where it falls short.</a:t>
            </a:r>
          </a:p>
        </p:txBody>
      </p:sp>
      <p:sp>
        <p:nvSpPr>
          <p:cNvPr id="9" name="TextBox 8">
            <a:extLst>
              <a:ext uri="{FF2B5EF4-FFF2-40B4-BE49-F238E27FC236}">
                <a16:creationId xmlns:a16="http://schemas.microsoft.com/office/drawing/2014/main" id="{2EDAC7E0-F850-A044-9BB8-0C515EE5A2F2}"/>
              </a:ext>
            </a:extLst>
          </p:cNvPr>
          <p:cNvSpPr txBox="1"/>
          <p:nvPr/>
        </p:nvSpPr>
        <p:spPr>
          <a:xfrm>
            <a:off x="517978" y="2386770"/>
            <a:ext cx="8103865" cy="2862322"/>
          </a:xfrm>
          <a:prstGeom prst="rect">
            <a:avLst/>
          </a:prstGeom>
          <a:noFill/>
        </p:spPr>
        <p:txBody>
          <a:bodyPr wrap="square" rtlCol="0">
            <a:spAutoFit/>
          </a:bodyPr>
          <a:lstStyle/>
          <a:p>
            <a:pPr marL="342900" indent="-342900" defTabSz="457200">
              <a:buClr>
                <a:srgbClr val="2C739F"/>
              </a:buClr>
              <a:buFont typeface="Arial"/>
              <a:buChar char="•"/>
            </a:pPr>
            <a:endParaRPr lang="en-US" sz="2000" dirty="0">
              <a:solidFill>
                <a:srgbClr val="000000"/>
              </a:solidFill>
              <a:latin typeface="Century Gothic"/>
              <a:cs typeface="Century Gothic"/>
            </a:endParaRPr>
          </a:p>
          <a:p>
            <a:pPr marL="342900" indent="-342900" defTabSz="457200">
              <a:buClr>
                <a:srgbClr val="2C739F"/>
              </a:buClr>
              <a:buFont typeface="Arial"/>
              <a:buChar char="•"/>
            </a:pPr>
            <a:r>
              <a:rPr lang="en-US" sz="2000" dirty="0">
                <a:solidFill>
                  <a:srgbClr val="000000"/>
                </a:solidFill>
                <a:latin typeface="Century Gothic"/>
                <a:cs typeface="Century Gothic"/>
              </a:rPr>
              <a:t>Maintains more than </a:t>
            </a:r>
            <a:r>
              <a:rPr lang="en-US" sz="2000" b="1" dirty="0">
                <a:solidFill>
                  <a:srgbClr val="000000"/>
                </a:solidFill>
                <a:latin typeface="Century Gothic"/>
                <a:cs typeface="Century Gothic"/>
              </a:rPr>
              <a:t>10 different formulas</a:t>
            </a:r>
            <a:r>
              <a:rPr lang="en-US" sz="2000" dirty="0">
                <a:solidFill>
                  <a:srgbClr val="000000"/>
                </a:solidFill>
                <a:latin typeface="Century Gothic"/>
                <a:cs typeface="Century Gothic"/>
              </a:rPr>
              <a:t> for school funding, based on the type of school.</a:t>
            </a:r>
          </a:p>
          <a:p>
            <a:pPr defTabSz="457200">
              <a:buClr>
                <a:srgbClr val="2C739F"/>
              </a:buClr>
            </a:pPr>
            <a:endParaRPr lang="en-US" sz="2000" b="1" dirty="0">
              <a:solidFill>
                <a:srgbClr val="000000"/>
              </a:solidFill>
              <a:latin typeface="Century Gothic"/>
              <a:cs typeface="Century Gothic"/>
            </a:endParaRPr>
          </a:p>
          <a:p>
            <a:pPr defTabSz="457200">
              <a:buClr>
                <a:srgbClr val="2C739F"/>
              </a:buClr>
            </a:pPr>
            <a:endParaRPr lang="en-US" sz="2000" dirty="0">
              <a:solidFill>
                <a:srgbClr val="000000"/>
              </a:solidFill>
              <a:latin typeface="Century Gothic"/>
              <a:cs typeface="Century Gothic"/>
            </a:endParaRPr>
          </a:p>
          <a:p>
            <a:pPr marL="342900" indent="-342900" defTabSz="457200">
              <a:buClr>
                <a:srgbClr val="2C739F"/>
              </a:buClr>
              <a:buFont typeface="Arial"/>
              <a:buChar char="•"/>
            </a:pPr>
            <a:r>
              <a:rPr lang="en-US" sz="2000" dirty="0">
                <a:solidFill>
                  <a:srgbClr val="000000"/>
                </a:solidFill>
                <a:latin typeface="Century Gothic"/>
                <a:cs typeface="Century Gothic"/>
              </a:rPr>
              <a:t>Funding for </a:t>
            </a:r>
            <a:r>
              <a:rPr lang="en-US" sz="2000" b="1" dirty="0">
                <a:solidFill>
                  <a:srgbClr val="000000"/>
                </a:solidFill>
                <a:latin typeface="Century Gothic"/>
                <a:cs typeface="Century Gothic"/>
              </a:rPr>
              <a:t>special education isn’t disentangled </a:t>
            </a:r>
            <a:r>
              <a:rPr lang="en-US" sz="2000" dirty="0">
                <a:solidFill>
                  <a:srgbClr val="000000"/>
                </a:solidFill>
                <a:latin typeface="Century Gothic"/>
                <a:cs typeface="Century Gothic"/>
              </a:rPr>
              <a:t>from the rest of ECS funding, so </a:t>
            </a:r>
            <a:r>
              <a:rPr lang="en-US" sz="2000" b="1" dirty="0">
                <a:solidFill>
                  <a:srgbClr val="000000"/>
                </a:solidFill>
                <a:latin typeface="Century Gothic"/>
                <a:cs typeface="Century Gothic"/>
              </a:rPr>
              <a:t>any changes</a:t>
            </a:r>
            <a:r>
              <a:rPr lang="en-US" sz="2000" dirty="0">
                <a:solidFill>
                  <a:srgbClr val="000000"/>
                </a:solidFill>
                <a:latin typeface="Century Gothic"/>
                <a:cs typeface="Century Gothic"/>
              </a:rPr>
              <a:t> made to ECS funding could </a:t>
            </a:r>
            <a:r>
              <a:rPr lang="en-US" sz="2000" b="1" dirty="0">
                <a:solidFill>
                  <a:srgbClr val="000000"/>
                </a:solidFill>
                <a:latin typeface="Century Gothic"/>
                <a:cs typeface="Century Gothic"/>
              </a:rPr>
              <a:t>impact special education </a:t>
            </a:r>
            <a:r>
              <a:rPr lang="en-US" sz="2000" dirty="0">
                <a:solidFill>
                  <a:srgbClr val="000000"/>
                </a:solidFill>
                <a:latin typeface="Century Gothic"/>
                <a:cs typeface="Century Gothic"/>
              </a:rPr>
              <a:t>and put CT at risk of violating its federal maintenance of support requirement.</a:t>
            </a:r>
          </a:p>
        </p:txBody>
      </p:sp>
      <p:sp>
        <p:nvSpPr>
          <p:cNvPr id="5" name="Slide Number Placeholder 4">
            <a:extLst>
              <a:ext uri="{FF2B5EF4-FFF2-40B4-BE49-F238E27FC236}">
                <a16:creationId xmlns:a16="http://schemas.microsoft.com/office/drawing/2014/main" id="{14712480-7D80-E24A-BE0C-FDA03D07119C}"/>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50</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79006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38300" y="2536448"/>
            <a:ext cx="6867399" cy="1785104"/>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Special Education in Stamford</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3261477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20067" y="564252"/>
            <a:ext cx="8103865" cy="1077218"/>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Special education funding in the Education Cost Sharing formula</a:t>
            </a:r>
          </a:p>
        </p:txBody>
      </p:sp>
      <p:sp>
        <p:nvSpPr>
          <p:cNvPr id="8" name="TextBox 7"/>
          <p:cNvSpPr txBox="1"/>
          <p:nvPr/>
        </p:nvSpPr>
        <p:spPr>
          <a:xfrm>
            <a:off x="447447" y="1830453"/>
            <a:ext cx="8174397" cy="4139595"/>
          </a:xfrm>
          <a:prstGeom prst="rect">
            <a:avLst/>
          </a:prstGeom>
          <a:noFill/>
        </p:spPr>
        <p:txBody>
          <a:bodyPr wrap="square" rtlCol="0">
            <a:spAutoFit/>
          </a:bodyPr>
          <a:lstStyle/>
          <a:p>
            <a:pPr marL="285750" indent="-285750">
              <a:buClr>
                <a:srgbClr val="2C739F"/>
              </a:buClr>
              <a:buFont typeface="Arial"/>
              <a:buChar char="•"/>
            </a:pPr>
            <a:r>
              <a:rPr lang="en-US" sz="1900" dirty="0">
                <a:solidFill>
                  <a:srgbClr val="1B1F20"/>
                </a:solidFill>
                <a:latin typeface="Century Gothic"/>
                <a:cs typeface="Century Gothic"/>
              </a:rPr>
              <a:t>All of a town’s resident students, including special education students, are included in resident student counts used to calculate equalization grants.</a:t>
            </a:r>
          </a:p>
          <a:p>
            <a:pPr>
              <a:buClr>
                <a:srgbClr val="2C739F"/>
              </a:buClr>
            </a:pPr>
            <a:endParaRPr lang="en-US" sz="1900" dirty="0">
              <a:solidFill>
                <a:srgbClr val="1B1F20"/>
              </a:solidFill>
              <a:latin typeface="Century Gothic"/>
              <a:cs typeface="Century Gothic"/>
            </a:endParaRPr>
          </a:p>
          <a:p>
            <a:pPr marL="285750" indent="-285750">
              <a:buClr>
                <a:srgbClr val="2C739F"/>
              </a:buClr>
              <a:buFont typeface="Arial"/>
              <a:buChar char="•"/>
            </a:pPr>
            <a:r>
              <a:rPr lang="en-US" sz="1900" dirty="0">
                <a:solidFill>
                  <a:srgbClr val="1B1F20"/>
                </a:solidFill>
                <a:latin typeface="Century Gothic"/>
                <a:cs typeface="Century Gothic"/>
              </a:rPr>
              <a:t>In 1995, the CT General Assembly increased the ECS foundation by $911 to account for special education costs.</a:t>
            </a:r>
          </a:p>
          <a:p>
            <a:pPr>
              <a:buClr>
                <a:srgbClr val="2C739F"/>
              </a:buClr>
            </a:pPr>
            <a:endParaRPr lang="en-US" sz="1900" dirty="0">
              <a:solidFill>
                <a:srgbClr val="1B1F20"/>
              </a:solidFill>
              <a:latin typeface="Century Gothic"/>
              <a:cs typeface="Century Gothic"/>
            </a:endParaRPr>
          </a:p>
          <a:p>
            <a:pPr marL="285750" indent="-285750">
              <a:buClr>
                <a:srgbClr val="2C739F"/>
              </a:buClr>
              <a:buFont typeface="Arial"/>
              <a:buChar char="•"/>
            </a:pPr>
            <a:r>
              <a:rPr lang="en-US" sz="1900" dirty="0">
                <a:solidFill>
                  <a:srgbClr val="1B1F20"/>
                </a:solidFill>
                <a:latin typeface="Century Gothic"/>
                <a:cs typeface="Century Gothic"/>
              </a:rPr>
              <a:t>According to CSDE, approximately 20-25% of ECS funding is assumed to be attributed to special education expenditures.  </a:t>
            </a:r>
          </a:p>
          <a:p>
            <a:pPr marL="285750" indent="-285750">
              <a:buClr>
                <a:srgbClr val="2C739F"/>
              </a:buClr>
              <a:buFont typeface="Arial"/>
              <a:buChar char="•"/>
            </a:pPr>
            <a:endParaRPr lang="en-US" sz="1900" dirty="0">
              <a:solidFill>
                <a:srgbClr val="1B1F20"/>
              </a:solidFill>
              <a:latin typeface="Century Gothic"/>
              <a:cs typeface="Century Gothic"/>
            </a:endParaRPr>
          </a:p>
          <a:p>
            <a:pPr marL="285750" indent="-285750">
              <a:buClr>
                <a:srgbClr val="2C739F"/>
              </a:buClr>
              <a:buFont typeface="Arial"/>
              <a:buChar char="•"/>
            </a:pPr>
            <a:r>
              <a:rPr lang="en-US" sz="1900" dirty="0">
                <a:solidFill>
                  <a:srgbClr val="1B1F20"/>
                </a:solidFill>
                <a:latin typeface="Century Gothic"/>
                <a:cs typeface="Century Gothic"/>
              </a:rPr>
              <a:t>ECS grant accounted for 57% of state special education spending in FY 2017.</a:t>
            </a:r>
          </a:p>
          <a:p>
            <a:pPr>
              <a:buClr>
                <a:srgbClr val="2C739F"/>
              </a:buClr>
            </a:pPr>
            <a:endParaRPr lang="en-US" sz="1900" dirty="0">
              <a:solidFill>
                <a:srgbClr val="1B1F20"/>
              </a:solidFill>
              <a:latin typeface="Century Gothic"/>
              <a:cs typeface="Century Gothic"/>
            </a:endParaRPr>
          </a:p>
          <a:p>
            <a:pPr>
              <a:buClr>
                <a:srgbClr val="2C739F"/>
              </a:buClr>
            </a:pPr>
            <a:endParaRPr lang="en-US" sz="1600" dirty="0">
              <a:solidFill>
                <a:srgbClr val="1B1F20"/>
              </a:solidFill>
              <a:latin typeface="Century Gothic"/>
              <a:cs typeface="Century Gothic"/>
            </a:endParaRPr>
          </a:p>
        </p:txBody>
      </p:sp>
      <p:sp>
        <p:nvSpPr>
          <p:cNvPr id="10" name="Rectangle 9"/>
          <p:cNvSpPr/>
          <p:nvPr/>
        </p:nvSpPr>
        <p:spPr>
          <a:xfrm>
            <a:off x="0" y="5677660"/>
            <a:ext cx="9014746" cy="784830"/>
          </a:xfrm>
          <a:prstGeom prst="rect">
            <a:avLst/>
          </a:prstGeom>
        </p:spPr>
        <p:txBody>
          <a:bodyPr wrap="square">
            <a:spAutoFit/>
          </a:bodyPr>
          <a:lstStyle/>
          <a:p>
            <a:r>
              <a:rPr lang="en-US" sz="900" dirty="0">
                <a:solidFill>
                  <a:prstClr val="black"/>
                </a:solidFill>
                <a:latin typeface="Century Gothic" panose="020B0502020202020204" pitchFamily="34" charset="0"/>
              </a:rPr>
              <a:t>Sources: </a:t>
            </a:r>
            <a:r>
              <a:rPr lang="en-US" sz="900" dirty="0">
                <a:solidFill>
                  <a:prstClr val="black"/>
                </a:solidFill>
                <a:latin typeface="Century Gothic"/>
                <a:cs typeface="Century Gothic"/>
              </a:rPr>
              <a:t>Conn. Gen. Statutes </a:t>
            </a:r>
            <a:r>
              <a:rPr lang="en-US" sz="900" dirty="0" err="1">
                <a:solidFill>
                  <a:prstClr val="black"/>
                </a:solidFill>
                <a:latin typeface="Century Gothic"/>
                <a:cs typeface="Century Gothic"/>
              </a:rPr>
              <a:t>ch.</a:t>
            </a:r>
            <a:r>
              <a:rPr lang="en-US" sz="900" dirty="0">
                <a:solidFill>
                  <a:prstClr val="black"/>
                </a:solidFill>
                <a:latin typeface="Century Gothic"/>
                <a:cs typeface="Century Gothic"/>
              </a:rPr>
              <a:t> 172, § 10-262f.</a:t>
            </a:r>
          </a:p>
          <a:p>
            <a:r>
              <a:rPr lang="en-US" sz="900" dirty="0">
                <a:latin typeface="Century Gothic" panose="020B0502020202020204" pitchFamily="34" charset="0"/>
                <a:cs typeface="Century Gothic"/>
              </a:rPr>
              <a:t>Connecticut State Department of Education. (2018). </a:t>
            </a:r>
            <a:r>
              <a:rPr lang="en-US" sz="900" i="1" dirty="0">
                <a:latin typeface="Century Gothic" panose="020B0502020202020204" pitchFamily="34" charset="0"/>
                <a:cs typeface="Century Gothic"/>
              </a:rPr>
              <a:t>Individuals with Disabilities Education Act, 2018-19 State Maintenance of Effort</a:t>
            </a:r>
            <a:r>
              <a:rPr lang="en-US" sz="900" dirty="0">
                <a:latin typeface="Century Gothic" panose="020B0502020202020204" pitchFamily="34" charset="0"/>
                <a:cs typeface="Century Gothic"/>
              </a:rPr>
              <a:t>. Available from </a:t>
            </a:r>
            <a:r>
              <a:rPr lang="en-US" sz="900" dirty="0">
                <a:latin typeface="Century Gothic" panose="020B0502020202020204" pitchFamily="34" charset="0"/>
              </a:rPr>
              <a:t>http://ctschoolfinance.org/resources/connecticuts-state-maintenance-of-effort-for-the-individuals-with-disabilities-education-act-idea.</a:t>
            </a:r>
          </a:p>
          <a:p>
            <a:r>
              <a:rPr lang="en-US" sz="900" dirty="0">
                <a:solidFill>
                  <a:prstClr val="black"/>
                </a:solidFill>
                <a:latin typeface="Century Gothic" panose="020B0502020202020204" pitchFamily="34" charset="0"/>
              </a:rPr>
              <a:t>Connecticut General Assembly, Office of Fiscal Analysis and the Office of Legislative Research. (2014). </a:t>
            </a:r>
            <a:r>
              <a:rPr lang="en-US" sz="900" i="1" dirty="0">
                <a:solidFill>
                  <a:prstClr val="black"/>
                </a:solidFill>
                <a:latin typeface="Century Gothic" panose="020B0502020202020204" pitchFamily="34" charset="0"/>
              </a:rPr>
              <a:t>CT Special Education Funding </a:t>
            </a:r>
            <a:r>
              <a:rPr lang="en-US" sz="900" dirty="0">
                <a:solidFill>
                  <a:prstClr val="black"/>
                </a:solidFill>
                <a:latin typeface="Century Gothic" panose="020B0502020202020204" pitchFamily="34" charset="0"/>
              </a:rPr>
              <a:t>[PowerPoint slides]</a:t>
            </a:r>
            <a:r>
              <a:rPr lang="en-US" sz="900" i="1" dirty="0">
                <a:solidFill>
                  <a:prstClr val="black"/>
                </a:solidFill>
                <a:latin typeface="Century Gothic" panose="020B0502020202020204" pitchFamily="34" charset="0"/>
              </a:rPr>
              <a:t>.</a:t>
            </a:r>
            <a:r>
              <a:rPr lang="en-US" sz="900" dirty="0">
                <a:solidFill>
                  <a:prstClr val="black"/>
                </a:solidFill>
                <a:latin typeface="Century Gothic" panose="020B0502020202020204" pitchFamily="34" charset="0"/>
              </a:rPr>
              <a:t> Hartford, CT: Author. Retrieved from http://www2.housedems.ct.gov/MORE/SPED/pubs/OFA-OLR_Presentation_2013-01-23.pdf.</a:t>
            </a:r>
            <a:endParaRPr lang="en-US" sz="900" dirty="0">
              <a:solidFill>
                <a:srgbClr val="000000"/>
              </a:solidFill>
              <a:latin typeface="Century Gothic" panose="020B0502020202020204" pitchFamily="34" charset="0"/>
              <a:cs typeface="Century Gothic"/>
            </a:endParaRPr>
          </a:p>
        </p:txBody>
      </p:sp>
      <p:sp>
        <p:nvSpPr>
          <p:cNvPr id="9" name="Slide Number Placeholder 4">
            <a:extLst>
              <a:ext uri="{FF2B5EF4-FFF2-40B4-BE49-F238E27FC236}">
                <a16:creationId xmlns:a16="http://schemas.microsoft.com/office/drawing/2014/main" id="{53045A7D-8083-0644-B65B-E2B2EDA6A0F7}"/>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52</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669716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17979" y="472624"/>
            <a:ext cx="8103865" cy="830997"/>
          </a:xfrm>
          <a:prstGeom prst="rect">
            <a:avLst/>
          </a:prstGeom>
          <a:noFill/>
        </p:spPr>
        <p:txBody>
          <a:bodyPr wrap="square" rtlCol="0">
            <a:spAutoFit/>
          </a:bodyPr>
          <a:lstStyle/>
          <a:p>
            <a:pPr algn="ctr" defTabSz="457200"/>
            <a:r>
              <a:rPr lang="en-US" sz="2400" b="1" dirty="0">
                <a:solidFill>
                  <a:srgbClr val="2D73A0"/>
                </a:solidFill>
                <a:latin typeface="Century Gothic"/>
                <a:cs typeface="Century Gothic"/>
              </a:rPr>
              <a:t>The Excess Cost grant is Connecticut’s method for paying extraordinary special education costs</a:t>
            </a:r>
          </a:p>
        </p:txBody>
      </p:sp>
      <p:sp>
        <p:nvSpPr>
          <p:cNvPr id="8" name="TextBox 7"/>
          <p:cNvSpPr txBox="1"/>
          <p:nvPr/>
        </p:nvSpPr>
        <p:spPr>
          <a:xfrm>
            <a:off x="331166" y="1474619"/>
            <a:ext cx="8477489" cy="3908762"/>
          </a:xfrm>
          <a:prstGeom prst="rect">
            <a:avLst/>
          </a:prstGeom>
          <a:noFill/>
        </p:spPr>
        <p:txBody>
          <a:bodyPr wrap="square" rtlCol="0">
            <a:spAutoFit/>
          </a:bodyPr>
          <a:lstStyle/>
          <a:p>
            <a:pPr marL="285750" indent="-285750">
              <a:buClr>
                <a:srgbClr val="2C739F"/>
              </a:buClr>
              <a:buFont typeface="Arial"/>
              <a:buChar char="•"/>
            </a:pPr>
            <a:r>
              <a:rPr lang="en-US" sz="1600" dirty="0">
                <a:solidFill>
                  <a:srgbClr val="1B1F20"/>
                </a:solidFill>
                <a:latin typeface="Century Gothic" panose="020B0502020202020204" pitchFamily="34" charset="0"/>
                <a:cs typeface="Century Gothic"/>
              </a:rPr>
              <a:t>Reimburses districts when expenditures for educating a special education student are 4.5 times greater than the district’s spending per pupil.</a:t>
            </a:r>
          </a:p>
          <a:p>
            <a:pPr marL="285750" indent="-285750">
              <a:buClr>
                <a:srgbClr val="2C739F"/>
              </a:buClr>
              <a:buFont typeface="Arial"/>
              <a:buChar char="•"/>
            </a:pPr>
            <a:endParaRPr lang="en-US" sz="1400" dirty="0">
              <a:solidFill>
                <a:srgbClr val="1B1F20"/>
              </a:solidFill>
              <a:latin typeface="Century Gothic" panose="020B0502020202020204" pitchFamily="34" charset="0"/>
              <a:cs typeface="Century Gothic"/>
            </a:endParaRPr>
          </a:p>
          <a:p>
            <a:pPr marL="285750" indent="-285750">
              <a:buClr>
                <a:srgbClr val="2C739F"/>
              </a:buClr>
              <a:buFont typeface="Arial"/>
              <a:buChar char="•"/>
            </a:pPr>
            <a:r>
              <a:rPr lang="en-US" sz="1600" dirty="0">
                <a:solidFill>
                  <a:srgbClr val="1B1F20"/>
                </a:solidFill>
                <a:latin typeface="Century Gothic" panose="020B0502020202020204" pitchFamily="34" charset="0"/>
                <a:cs typeface="Century Gothic"/>
              </a:rPr>
              <a:t>Reimburses districts when expenditure for state agency placements are greater than a district’s spending per pupil.</a:t>
            </a:r>
          </a:p>
          <a:p>
            <a:pPr marL="285750" indent="-285750">
              <a:buClr>
                <a:srgbClr val="2C739F"/>
              </a:buClr>
              <a:buFont typeface="Arial"/>
              <a:buChar char="•"/>
            </a:pPr>
            <a:endParaRPr lang="en-US" sz="1400" dirty="0">
              <a:solidFill>
                <a:srgbClr val="1B1F20"/>
              </a:solidFill>
              <a:latin typeface="Century Gothic" panose="020B0502020202020204" pitchFamily="34" charset="0"/>
              <a:cs typeface="Century Gothic"/>
            </a:endParaRPr>
          </a:p>
          <a:p>
            <a:pPr marL="285750" indent="-285750">
              <a:buClr>
                <a:srgbClr val="2C739F"/>
              </a:buClr>
              <a:buFont typeface="Arial"/>
              <a:buChar char="•"/>
            </a:pPr>
            <a:r>
              <a:rPr lang="en-US" sz="1600" dirty="0">
                <a:solidFill>
                  <a:srgbClr val="1B1F20"/>
                </a:solidFill>
                <a:latin typeface="Century Gothic" panose="020B0502020202020204" pitchFamily="34" charset="0"/>
                <a:cs typeface="Century Gothic"/>
              </a:rPr>
              <a:t>Currently funded at $140 million, which is less than is needed to fully fund costs over the 4.5x threshold. </a:t>
            </a:r>
          </a:p>
          <a:p>
            <a:pPr>
              <a:buClr>
                <a:srgbClr val="2C739F"/>
              </a:buClr>
            </a:pPr>
            <a:endParaRPr lang="en-US" sz="1400" dirty="0">
              <a:solidFill>
                <a:srgbClr val="1B1F20"/>
              </a:solidFill>
              <a:latin typeface="Century Gothic" panose="020B0502020202020204" pitchFamily="34" charset="0"/>
              <a:cs typeface="Century Gothic"/>
            </a:endParaRPr>
          </a:p>
          <a:p>
            <a:pPr marL="285750" indent="-285750">
              <a:buClr>
                <a:srgbClr val="2C739F"/>
              </a:buClr>
              <a:buFont typeface="Arial"/>
              <a:buChar char="•"/>
            </a:pPr>
            <a:r>
              <a:rPr lang="en-US" sz="1600" dirty="0">
                <a:solidFill>
                  <a:srgbClr val="1B1F20"/>
                </a:solidFill>
                <a:latin typeface="Century Gothic" panose="020B0502020202020204" pitchFamily="34" charset="0"/>
              </a:rPr>
              <a:t>In FY 2019, the Excess Cost grant was not fully funded – it was funded at 74% and is currently capped (which means there’s no more $$ left for reimbursements).</a:t>
            </a:r>
          </a:p>
          <a:p>
            <a:pPr marL="285750" indent="-285750">
              <a:buClr>
                <a:srgbClr val="2C739F"/>
              </a:buClr>
              <a:buFont typeface="Arial"/>
              <a:buChar char="•"/>
            </a:pPr>
            <a:endParaRPr lang="en-US" sz="1600" dirty="0">
              <a:solidFill>
                <a:srgbClr val="1B1F20"/>
              </a:solidFill>
              <a:latin typeface="Century Gothic" panose="020B0502020202020204" pitchFamily="34" charset="0"/>
            </a:endParaRPr>
          </a:p>
          <a:p>
            <a:pPr marL="285750" indent="-285750">
              <a:buClr>
                <a:srgbClr val="2C739F"/>
              </a:buClr>
              <a:buFont typeface="Arial"/>
              <a:buChar char="•"/>
            </a:pPr>
            <a:r>
              <a:rPr lang="en-US" sz="1600" dirty="0">
                <a:solidFill>
                  <a:srgbClr val="1B1F20"/>
                </a:solidFill>
                <a:latin typeface="Century Gothic" panose="020B0502020202020204" pitchFamily="34" charset="0"/>
              </a:rPr>
              <a:t>As a result, districts do not get back all of the money they are eligible to receive. </a:t>
            </a:r>
            <a:endParaRPr lang="en-US" sz="1600" dirty="0">
              <a:solidFill>
                <a:srgbClr val="1B1F20"/>
              </a:solidFill>
              <a:latin typeface="Century Gothic" panose="020B0502020202020204" pitchFamily="34" charset="0"/>
              <a:cs typeface="Century Gothic"/>
            </a:endParaRPr>
          </a:p>
          <a:p>
            <a:pPr>
              <a:buClr>
                <a:srgbClr val="2C739F"/>
              </a:buClr>
            </a:pPr>
            <a:endParaRPr lang="en-US" sz="1400" dirty="0">
              <a:solidFill>
                <a:srgbClr val="1B1F20"/>
              </a:solidFill>
              <a:latin typeface="Century Gothic" panose="020B0502020202020204" pitchFamily="34" charset="0"/>
              <a:cs typeface="Century Gothic"/>
            </a:endParaRPr>
          </a:p>
          <a:p>
            <a:pPr marL="285750" indent="-285750">
              <a:buClr>
                <a:srgbClr val="2C739F"/>
              </a:buClr>
              <a:buFont typeface="Arial"/>
              <a:buChar char="•"/>
            </a:pPr>
            <a:r>
              <a:rPr lang="en-US" sz="1600" dirty="0">
                <a:solidFill>
                  <a:srgbClr val="1B1F20"/>
                </a:solidFill>
                <a:latin typeface="Century Gothic" panose="020B0502020202020204" pitchFamily="34" charset="0"/>
                <a:cs typeface="Century Gothic"/>
              </a:rPr>
              <a:t>Excess Cost grant accounted for 18% of state special education expenditures in FY 2017.</a:t>
            </a:r>
          </a:p>
        </p:txBody>
      </p:sp>
      <p:sp>
        <p:nvSpPr>
          <p:cNvPr id="10" name="Rectangle 9">
            <a:extLst>
              <a:ext uri="{FF2B5EF4-FFF2-40B4-BE49-F238E27FC236}">
                <a16:creationId xmlns:a16="http://schemas.microsoft.com/office/drawing/2014/main" id="{15642634-52E8-8249-BA03-A9173B8AFF27}"/>
              </a:ext>
            </a:extLst>
          </p:cNvPr>
          <p:cNvSpPr/>
          <p:nvPr/>
        </p:nvSpPr>
        <p:spPr>
          <a:xfrm>
            <a:off x="0" y="5441990"/>
            <a:ext cx="9014746" cy="1061829"/>
          </a:xfrm>
          <a:prstGeom prst="rect">
            <a:avLst/>
          </a:prstGeom>
        </p:spPr>
        <p:txBody>
          <a:bodyPr wrap="square">
            <a:spAutoFit/>
          </a:bodyPr>
          <a:lstStyle/>
          <a:p>
            <a:r>
              <a:rPr lang="en-US" sz="900" dirty="0">
                <a:solidFill>
                  <a:prstClr val="black"/>
                </a:solidFill>
                <a:latin typeface="Century Gothic" panose="020B0502020202020204" pitchFamily="34" charset="0"/>
              </a:rPr>
              <a:t>Sources: </a:t>
            </a:r>
            <a:r>
              <a:rPr lang="en-US" sz="900" dirty="0">
                <a:latin typeface="Century Gothic"/>
                <a:cs typeface="Century Gothic"/>
              </a:rPr>
              <a:t>Conn. Gen. Statutes </a:t>
            </a:r>
            <a:r>
              <a:rPr lang="en-US" sz="900" dirty="0" err="1">
                <a:latin typeface="Century Gothic"/>
                <a:cs typeface="Century Gothic"/>
              </a:rPr>
              <a:t>ch.</a:t>
            </a:r>
            <a:r>
              <a:rPr lang="en-US" sz="900" dirty="0">
                <a:latin typeface="Century Gothic"/>
                <a:cs typeface="Century Gothic"/>
              </a:rPr>
              <a:t> 164, §§ 10-76g (a)-76g(b).</a:t>
            </a:r>
          </a:p>
          <a:p>
            <a:r>
              <a:rPr lang="en-US" sz="900" dirty="0">
                <a:latin typeface="Century Gothic" panose="020B0502020202020204" pitchFamily="34" charset="0"/>
                <a:cs typeface="Century Gothic"/>
              </a:rPr>
              <a:t>Connecticut State Department of Education. (2018). </a:t>
            </a:r>
            <a:r>
              <a:rPr lang="en-US" sz="900" i="1" dirty="0">
                <a:latin typeface="Century Gothic" panose="020B0502020202020204" pitchFamily="34" charset="0"/>
                <a:cs typeface="Century Gothic"/>
              </a:rPr>
              <a:t>Individuals with Disabilities Education Act, 2018-19 State Maintenance of Effort</a:t>
            </a:r>
            <a:r>
              <a:rPr lang="en-US" sz="900" dirty="0">
                <a:latin typeface="Century Gothic" panose="020B0502020202020204" pitchFamily="34" charset="0"/>
                <a:cs typeface="Century Gothic"/>
              </a:rPr>
              <a:t>. Available from </a:t>
            </a:r>
            <a:r>
              <a:rPr lang="en-US" sz="900" dirty="0">
                <a:latin typeface="Century Gothic" panose="020B0502020202020204" pitchFamily="34" charset="0"/>
              </a:rPr>
              <a:t>http://</a:t>
            </a:r>
            <a:r>
              <a:rPr lang="en-US" sz="900" dirty="0" err="1">
                <a:latin typeface="Century Gothic" panose="020B0502020202020204" pitchFamily="34" charset="0"/>
              </a:rPr>
              <a:t>ctschoolfinance.org</a:t>
            </a:r>
            <a:r>
              <a:rPr lang="en-US" sz="900" dirty="0">
                <a:latin typeface="Century Gothic" panose="020B0502020202020204" pitchFamily="34" charset="0"/>
              </a:rPr>
              <a:t>/resources/connecticuts-state-maintenance-of-effort-for-the-individuals-with-disabilities-education-act-idea.</a:t>
            </a:r>
          </a:p>
          <a:p>
            <a:r>
              <a:rPr lang="en-US" sz="900" dirty="0">
                <a:solidFill>
                  <a:prstClr val="black"/>
                </a:solidFill>
                <a:latin typeface="Century Gothic" panose="020B0502020202020204" pitchFamily="34" charset="0"/>
              </a:rPr>
              <a:t>Connecticut General Assembly, Office of Fiscal Analysis and the Office of Legislative Research. (2014). </a:t>
            </a:r>
            <a:r>
              <a:rPr lang="en-US" sz="900" i="1" dirty="0">
                <a:solidFill>
                  <a:prstClr val="black"/>
                </a:solidFill>
                <a:latin typeface="Century Gothic" panose="020B0502020202020204" pitchFamily="34" charset="0"/>
              </a:rPr>
              <a:t>CT Special Education Funding </a:t>
            </a:r>
            <a:r>
              <a:rPr lang="en-US" sz="900" dirty="0">
                <a:solidFill>
                  <a:prstClr val="black"/>
                </a:solidFill>
                <a:latin typeface="Century Gothic" panose="020B0502020202020204" pitchFamily="34" charset="0"/>
              </a:rPr>
              <a:t>[PowerPoint slides]</a:t>
            </a:r>
            <a:r>
              <a:rPr lang="en-US" sz="900" i="1" dirty="0">
                <a:solidFill>
                  <a:prstClr val="black"/>
                </a:solidFill>
                <a:latin typeface="Century Gothic" panose="020B0502020202020204" pitchFamily="34" charset="0"/>
              </a:rPr>
              <a:t>.</a:t>
            </a:r>
            <a:r>
              <a:rPr lang="en-US" sz="900" dirty="0">
                <a:solidFill>
                  <a:prstClr val="black"/>
                </a:solidFill>
                <a:latin typeface="Century Gothic" panose="020B0502020202020204" pitchFamily="34" charset="0"/>
              </a:rPr>
              <a:t> Hartford, CT: Author. Retrieved from http://www2.housedems.ct.gov/MORE/SPED/pubs/OFA-OLR_Presentation_2013-01-23.pdf.</a:t>
            </a:r>
          </a:p>
          <a:p>
            <a:r>
              <a:rPr lang="en-US" sz="900" dirty="0">
                <a:solidFill>
                  <a:srgbClr val="000000"/>
                </a:solidFill>
                <a:latin typeface="Century Gothic" panose="020B0502020202020204" pitchFamily="34" charset="0"/>
                <a:cs typeface="Century Gothic"/>
              </a:rPr>
              <a:t>Connecticut State Department of Education. (2019). 2018-19 Revenues For Selected State Grants. Available from http://</a:t>
            </a:r>
            <a:r>
              <a:rPr lang="en-US" sz="900" dirty="0" err="1">
                <a:solidFill>
                  <a:srgbClr val="000000"/>
                </a:solidFill>
                <a:latin typeface="Century Gothic" panose="020B0502020202020204" pitchFamily="34" charset="0"/>
                <a:cs typeface="Century Gothic"/>
              </a:rPr>
              <a:t>www.csde.state.ct.us</a:t>
            </a:r>
            <a:r>
              <a:rPr lang="en-US" sz="900" dirty="0">
                <a:solidFill>
                  <a:srgbClr val="000000"/>
                </a:solidFill>
                <a:latin typeface="Century Gothic" panose="020B0502020202020204" pitchFamily="34" charset="0"/>
                <a:cs typeface="Century Gothic"/>
              </a:rPr>
              <a:t>/public/</a:t>
            </a:r>
            <a:r>
              <a:rPr lang="en-US" sz="900" dirty="0" err="1">
                <a:solidFill>
                  <a:srgbClr val="000000"/>
                </a:solidFill>
                <a:latin typeface="Century Gothic" panose="020B0502020202020204" pitchFamily="34" charset="0"/>
                <a:cs typeface="Century Gothic"/>
              </a:rPr>
              <a:t>dgm</a:t>
            </a:r>
            <a:r>
              <a:rPr lang="en-US" sz="900" dirty="0">
                <a:solidFill>
                  <a:srgbClr val="000000"/>
                </a:solidFill>
                <a:latin typeface="Century Gothic" panose="020B0502020202020204" pitchFamily="34" charset="0"/>
                <a:cs typeface="Century Gothic"/>
              </a:rPr>
              <a:t>/grantreports1/</a:t>
            </a:r>
            <a:r>
              <a:rPr lang="en-US" sz="900" dirty="0" err="1">
                <a:solidFill>
                  <a:srgbClr val="000000"/>
                </a:solidFill>
                <a:latin typeface="Century Gothic" panose="020B0502020202020204" pitchFamily="34" charset="0"/>
                <a:cs typeface="Century Gothic"/>
              </a:rPr>
              <a:t>RevEstSelect.aspx</a:t>
            </a:r>
            <a:r>
              <a:rPr lang="en-US" sz="900" dirty="0">
                <a:solidFill>
                  <a:srgbClr val="000000"/>
                </a:solidFill>
                <a:latin typeface="Century Gothic" panose="020B0502020202020204" pitchFamily="34" charset="0"/>
                <a:cs typeface="Century Gothic"/>
              </a:rPr>
              <a:t>.</a:t>
            </a:r>
          </a:p>
        </p:txBody>
      </p:sp>
      <p:sp>
        <p:nvSpPr>
          <p:cNvPr id="9" name="Slide Number Placeholder 4">
            <a:extLst>
              <a:ext uri="{FF2B5EF4-FFF2-40B4-BE49-F238E27FC236}">
                <a16:creationId xmlns:a16="http://schemas.microsoft.com/office/drawing/2014/main" id="{E1E261F2-59D9-F24A-8A6C-E440A06EA34D}"/>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53</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083710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17979" y="451169"/>
            <a:ext cx="8103865" cy="1384995"/>
          </a:xfrm>
          <a:prstGeom prst="rect">
            <a:avLst/>
          </a:prstGeom>
          <a:noFill/>
        </p:spPr>
        <p:txBody>
          <a:bodyPr wrap="square" rtlCol="0">
            <a:spAutoFit/>
          </a:bodyPr>
          <a:lstStyle/>
          <a:p>
            <a:pPr algn="ctr" defTabSz="457200"/>
            <a:r>
              <a:rPr lang="en-US" sz="2800" b="1" dirty="0">
                <a:solidFill>
                  <a:srgbClr val="2D73A0"/>
                </a:solidFill>
                <a:latin typeface="Century Gothic"/>
                <a:cs typeface="Century Gothic"/>
              </a:rPr>
              <a:t>Regardless of wealth, school districts spend about the same percentage of their total expenditures on special education</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360736919"/>
              </p:ext>
            </p:extLst>
          </p:nvPr>
        </p:nvGraphicFramePr>
        <p:xfrm>
          <a:off x="758240" y="1947540"/>
          <a:ext cx="7623342" cy="375367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0" y="5821900"/>
            <a:ext cx="9065941" cy="646331"/>
          </a:xfrm>
          <a:prstGeom prst="rect">
            <a:avLst/>
          </a:prstGeom>
          <a:noFill/>
        </p:spPr>
        <p:txBody>
          <a:bodyPr wrap="square" rtlCol="0">
            <a:spAutoFit/>
          </a:bodyPr>
          <a:lstStyle/>
          <a:p>
            <a:r>
              <a:rPr lang="en-US" sz="900" dirty="0">
                <a:latin typeface="Century Gothic"/>
                <a:cs typeface="Century Gothic"/>
              </a:rPr>
              <a:t>Sources: </a:t>
            </a:r>
            <a:r>
              <a:rPr lang="en-US" sz="900" dirty="0">
                <a:latin typeface="Century Gothic" panose="020B0502020202020204" pitchFamily="34" charset="0"/>
                <a:cs typeface="Century Gothic"/>
              </a:rPr>
              <a:t>Connecticut State Department of Education. (2018). </a:t>
            </a:r>
            <a:r>
              <a:rPr lang="en-US" sz="900" i="1" dirty="0">
                <a:latin typeface="Century Gothic" panose="020B0502020202020204" pitchFamily="34" charset="0"/>
                <a:cs typeface="Century Gothic"/>
              </a:rPr>
              <a:t>2009-17 ED001s for Local Public Schools</a:t>
            </a:r>
            <a:r>
              <a:rPr lang="en-US" sz="900" dirty="0">
                <a:latin typeface="Century Gothic" panose="020B0502020202020204" pitchFamily="34" charset="0"/>
                <a:cs typeface="Century Gothic"/>
              </a:rPr>
              <a:t>. Hartford, CT: Author. Available from </a:t>
            </a:r>
            <a:r>
              <a:rPr lang="en-US" sz="900" dirty="0">
                <a:latin typeface="Century Gothic" panose="020B0502020202020204" pitchFamily="34" charset="0"/>
              </a:rPr>
              <a:t>http://</a:t>
            </a:r>
            <a:r>
              <a:rPr lang="en-US" sz="900" dirty="0" err="1">
                <a:latin typeface="Century Gothic" panose="020B0502020202020204" pitchFamily="34" charset="0"/>
              </a:rPr>
              <a:t>ctschoolfinance.org</a:t>
            </a:r>
            <a:r>
              <a:rPr lang="en-US" sz="900" dirty="0">
                <a:latin typeface="Century Gothic" panose="020B0502020202020204" pitchFamily="34" charset="0"/>
              </a:rPr>
              <a:t>/resources/ed001s. </a:t>
            </a:r>
            <a:br>
              <a:rPr lang="en-US" sz="900" dirty="0">
                <a:latin typeface="Century Gothic"/>
                <a:cs typeface="Century Gothic"/>
              </a:rPr>
            </a:br>
            <a:r>
              <a:rPr lang="en-US" sz="900" dirty="0">
                <a:solidFill>
                  <a:prstClr val="black"/>
                </a:solidFill>
                <a:latin typeface="Century Gothic"/>
                <a:cs typeface="Century Gothic"/>
              </a:rPr>
              <a:t>Connecticut State Department of Education. (2006). </a:t>
            </a:r>
            <a:r>
              <a:rPr lang="en-US" sz="900" i="1" dirty="0">
                <a:solidFill>
                  <a:prstClr val="black"/>
                </a:solidFill>
                <a:latin typeface="Century Gothic"/>
                <a:cs typeface="Century Gothic"/>
              </a:rPr>
              <a:t>Research Bulletin: District Reference Groups, 2006</a:t>
            </a:r>
            <a:r>
              <a:rPr lang="en-US" sz="900" dirty="0">
                <a:solidFill>
                  <a:prstClr val="black"/>
                </a:solidFill>
                <a:latin typeface="Century Gothic"/>
                <a:cs typeface="Century Gothic"/>
              </a:rPr>
              <a:t>. Retrieved from </a:t>
            </a:r>
            <a:r>
              <a:rPr lang="en-US" sz="900" dirty="0">
                <a:latin typeface="Century Gothic" panose="020B0502020202020204" pitchFamily="34" charset="0"/>
              </a:rPr>
              <a:t>http://ctschoolfinance.org/resources/</a:t>
            </a:r>
            <a:br>
              <a:rPr lang="en-US" sz="900" dirty="0">
                <a:latin typeface="Century Gothic" panose="020B0502020202020204" pitchFamily="34" charset="0"/>
              </a:rPr>
            </a:br>
            <a:r>
              <a:rPr lang="en-US" sz="900" dirty="0">
                <a:latin typeface="Century Gothic" panose="020B0502020202020204" pitchFamily="34" charset="0"/>
              </a:rPr>
              <a:t>uploads/files/District-Reference-Groups.pdf.</a:t>
            </a:r>
            <a:endParaRPr lang="en-US" sz="900" dirty="0">
              <a:latin typeface="Century Gothic" panose="020B0502020202020204" pitchFamily="34" charset="0"/>
              <a:cs typeface="Century Gothic"/>
            </a:endParaRPr>
          </a:p>
        </p:txBody>
      </p:sp>
      <p:sp>
        <p:nvSpPr>
          <p:cNvPr id="10" name="Slide Number Placeholder 4">
            <a:extLst>
              <a:ext uri="{FF2B5EF4-FFF2-40B4-BE49-F238E27FC236}">
                <a16:creationId xmlns:a16="http://schemas.microsoft.com/office/drawing/2014/main" id="{43B3488F-A4E7-604A-890F-44815C7E530C}"/>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54</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951236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0" y="452818"/>
            <a:ext cx="9144000" cy="1143000"/>
          </a:xfrm>
        </p:spPr>
        <p:txBody>
          <a:bodyPr>
            <a:noAutofit/>
          </a:bodyPr>
          <a:lstStyle/>
          <a:p>
            <a:r>
              <a:rPr lang="en-US" sz="2500" b="1" dirty="0">
                <a:solidFill>
                  <a:srgbClr val="2C739F"/>
                </a:solidFill>
                <a:latin typeface="Century Gothic" panose="020B0502020202020204" pitchFamily="34" charset="0"/>
              </a:rPr>
              <a:t>Over the last 5 years, the total number of special education students in Stamford has increased by </a:t>
            </a:r>
            <a:r>
              <a:rPr lang="en-US" sz="2500" dirty="0">
                <a:solidFill>
                  <a:srgbClr val="2C739F"/>
                </a:solidFill>
                <a:latin typeface="Century Gothic" panose="020B0502020202020204" pitchFamily="34" charset="0"/>
              </a:rPr>
              <a:t>545</a:t>
            </a:r>
            <a:endParaRPr lang="en-US" sz="2500" b="1" dirty="0">
              <a:solidFill>
                <a:srgbClr val="2C739F"/>
              </a:solidFill>
              <a:latin typeface="Century Gothic" panose="020B0502020202020204" pitchFamily="34" charset="0"/>
            </a:endParaRPr>
          </a:p>
        </p:txBody>
      </p:sp>
      <p:graphicFrame>
        <p:nvGraphicFramePr>
          <p:cNvPr id="2" name="Chart 1"/>
          <p:cNvGraphicFramePr/>
          <p:nvPr>
            <p:extLst>
              <p:ext uri="{D42A27DB-BD31-4B8C-83A1-F6EECF244321}">
                <p14:modId xmlns:p14="http://schemas.microsoft.com/office/powerpoint/2010/main" val="3404284664"/>
              </p:ext>
            </p:extLst>
          </p:nvPr>
        </p:nvGraphicFramePr>
        <p:xfrm>
          <a:off x="457200" y="1595818"/>
          <a:ext cx="8229600" cy="431550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B4F35550-B9AE-2D4F-883F-08A7F810E7FC}"/>
              </a:ext>
            </a:extLst>
          </p:cNvPr>
          <p:cNvSpPr txBox="1"/>
          <p:nvPr/>
        </p:nvSpPr>
        <p:spPr>
          <a:xfrm>
            <a:off x="0" y="6209075"/>
            <a:ext cx="8847667" cy="230832"/>
          </a:xfrm>
          <a:prstGeom prst="rect">
            <a:avLst/>
          </a:prstGeom>
          <a:noFill/>
        </p:spPr>
        <p:txBody>
          <a:bodyPr wrap="square" rtlCol="0">
            <a:spAutoFit/>
          </a:bodyPr>
          <a:lstStyle/>
          <a:p>
            <a:r>
              <a:rPr lang="en-US" sz="900" dirty="0">
                <a:latin typeface="Century Gothic"/>
                <a:cs typeface="Century Gothic"/>
              </a:rPr>
              <a:t>Source: Connecticut State Department of Education. (n.d.). </a:t>
            </a:r>
            <a:r>
              <a:rPr lang="en-US" sz="900" dirty="0" err="1">
                <a:latin typeface="Century Gothic"/>
                <a:cs typeface="Century Gothic"/>
              </a:rPr>
              <a:t>EdSight</a:t>
            </a:r>
            <a:r>
              <a:rPr lang="en-US" sz="900" dirty="0">
                <a:latin typeface="Century Gothic"/>
                <a:cs typeface="Century Gothic"/>
              </a:rPr>
              <a:t>: Public School Enrollment. Available from http://</a:t>
            </a:r>
            <a:r>
              <a:rPr lang="en-US" sz="900" dirty="0" err="1">
                <a:latin typeface="Century Gothic"/>
                <a:cs typeface="Century Gothic"/>
              </a:rPr>
              <a:t>edsight.ct.gov</a:t>
            </a:r>
            <a:r>
              <a:rPr lang="en-US" sz="900" dirty="0">
                <a:latin typeface="Century Gothic"/>
                <a:cs typeface="Century Gothic"/>
              </a:rPr>
              <a:t>/</a:t>
            </a:r>
            <a:r>
              <a:rPr lang="en-US" sz="900" dirty="0" err="1">
                <a:latin typeface="Century Gothic"/>
                <a:cs typeface="Century Gothic"/>
              </a:rPr>
              <a:t>SASPortal</a:t>
            </a:r>
            <a:r>
              <a:rPr lang="en-US" sz="900" dirty="0">
                <a:latin typeface="Century Gothic"/>
                <a:cs typeface="Century Gothic"/>
              </a:rPr>
              <a:t>/</a:t>
            </a:r>
            <a:r>
              <a:rPr lang="en-US" sz="900" dirty="0" err="1">
                <a:latin typeface="Century Gothic"/>
                <a:cs typeface="Century Gothic"/>
              </a:rPr>
              <a:t>main.do</a:t>
            </a:r>
            <a:r>
              <a:rPr lang="en-US" sz="900" dirty="0">
                <a:latin typeface="Century Gothic"/>
                <a:cs typeface="Century Gothic"/>
              </a:rPr>
              <a:t>.</a:t>
            </a:r>
            <a:endParaRPr lang="en-US" sz="900" dirty="0">
              <a:solidFill>
                <a:srgbClr val="000000"/>
              </a:solidFill>
              <a:latin typeface="Century Gothic" panose="020B0502020202020204" pitchFamily="34" charset="0"/>
              <a:cs typeface="Century Gothic"/>
            </a:endParaRPr>
          </a:p>
        </p:txBody>
      </p:sp>
      <p:sp>
        <p:nvSpPr>
          <p:cNvPr id="8" name="Slide Number Placeholder 4">
            <a:extLst>
              <a:ext uri="{FF2B5EF4-FFF2-40B4-BE49-F238E27FC236}">
                <a16:creationId xmlns:a16="http://schemas.microsoft.com/office/drawing/2014/main" id="{5CABEF54-4D21-5142-B439-E9900AF8D2D8}"/>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55</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64494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03700" y="509784"/>
            <a:ext cx="8756502" cy="923330"/>
          </a:xfrm>
          <a:prstGeom prst="rect">
            <a:avLst/>
          </a:prstGeom>
          <a:noFill/>
        </p:spPr>
        <p:txBody>
          <a:bodyPr wrap="square" rtlCol="0">
            <a:spAutoFit/>
          </a:bodyPr>
          <a:lstStyle/>
          <a:p>
            <a:pPr algn="ctr" defTabSz="457200"/>
            <a:r>
              <a:rPr lang="en-US" sz="2700" b="1" dirty="0">
                <a:solidFill>
                  <a:srgbClr val="2D73A0"/>
                </a:solidFill>
                <a:latin typeface="Century Gothic"/>
                <a:cs typeface="Century Gothic"/>
              </a:rPr>
              <a:t>And total special education spending in </a:t>
            </a:r>
          </a:p>
          <a:p>
            <a:pPr algn="ctr" defTabSz="457200"/>
            <a:r>
              <a:rPr lang="en-US" sz="2700" b="1" dirty="0">
                <a:solidFill>
                  <a:srgbClr val="2D73A0"/>
                </a:solidFill>
                <a:latin typeface="Century Gothic"/>
                <a:cs typeface="Century Gothic"/>
              </a:rPr>
              <a:t>Stamford has increased</a:t>
            </a:r>
          </a:p>
        </p:txBody>
      </p:sp>
      <p:graphicFrame>
        <p:nvGraphicFramePr>
          <p:cNvPr id="3" name="Chart 2"/>
          <p:cNvGraphicFramePr/>
          <p:nvPr>
            <p:extLst>
              <p:ext uri="{D42A27DB-BD31-4B8C-83A1-F6EECF244321}">
                <p14:modId xmlns:p14="http://schemas.microsoft.com/office/powerpoint/2010/main" val="1581210416"/>
              </p:ext>
            </p:extLst>
          </p:nvPr>
        </p:nvGraphicFramePr>
        <p:xfrm>
          <a:off x="417286" y="1601347"/>
          <a:ext cx="8542916" cy="430866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1467976" y="2873156"/>
            <a:ext cx="1251857" cy="307777"/>
          </a:xfrm>
          <a:prstGeom prst="rect">
            <a:avLst/>
          </a:prstGeom>
          <a:noFill/>
        </p:spPr>
        <p:txBody>
          <a:bodyPr wrap="square" rtlCol="0">
            <a:spAutoFit/>
          </a:bodyPr>
          <a:lstStyle/>
          <a:p>
            <a:pPr algn="ctr"/>
            <a:r>
              <a:rPr lang="en-US" sz="1400" b="1" dirty="0">
                <a:latin typeface="Century Gothic"/>
                <a:cs typeface="Century Gothic"/>
              </a:rPr>
              <a:t>$55,933,462</a:t>
            </a:r>
          </a:p>
        </p:txBody>
      </p:sp>
      <p:sp>
        <p:nvSpPr>
          <p:cNvPr id="11" name="TextBox 10"/>
          <p:cNvSpPr txBox="1"/>
          <p:nvPr/>
        </p:nvSpPr>
        <p:spPr>
          <a:xfrm>
            <a:off x="2690095" y="2736673"/>
            <a:ext cx="1251857" cy="307777"/>
          </a:xfrm>
          <a:prstGeom prst="rect">
            <a:avLst/>
          </a:prstGeom>
          <a:noFill/>
        </p:spPr>
        <p:txBody>
          <a:bodyPr wrap="square" rtlCol="0">
            <a:spAutoFit/>
          </a:bodyPr>
          <a:lstStyle/>
          <a:p>
            <a:pPr algn="ctr"/>
            <a:r>
              <a:rPr lang="en-US" sz="1400" b="1" dirty="0">
                <a:latin typeface="Century Gothic"/>
                <a:cs typeface="Century Gothic"/>
              </a:rPr>
              <a:t>$59,605,792</a:t>
            </a:r>
          </a:p>
        </p:txBody>
      </p:sp>
      <p:sp>
        <p:nvSpPr>
          <p:cNvPr id="12" name="TextBox 11"/>
          <p:cNvSpPr txBox="1"/>
          <p:nvPr/>
        </p:nvSpPr>
        <p:spPr>
          <a:xfrm>
            <a:off x="3915734" y="2589508"/>
            <a:ext cx="1251857" cy="307777"/>
          </a:xfrm>
          <a:prstGeom prst="rect">
            <a:avLst/>
          </a:prstGeom>
          <a:noFill/>
        </p:spPr>
        <p:txBody>
          <a:bodyPr wrap="square" rtlCol="0">
            <a:spAutoFit/>
          </a:bodyPr>
          <a:lstStyle/>
          <a:p>
            <a:pPr algn="ctr"/>
            <a:r>
              <a:rPr lang="en-US" sz="1400" b="1" dirty="0">
                <a:latin typeface="Century Gothic"/>
                <a:cs typeface="Century Gothic"/>
              </a:rPr>
              <a:t>$64,008,928</a:t>
            </a:r>
          </a:p>
        </p:txBody>
      </p:sp>
      <p:sp>
        <p:nvSpPr>
          <p:cNvPr id="13" name="TextBox 12"/>
          <p:cNvSpPr txBox="1"/>
          <p:nvPr/>
        </p:nvSpPr>
        <p:spPr>
          <a:xfrm>
            <a:off x="5127155" y="2473456"/>
            <a:ext cx="1251857" cy="307777"/>
          </a:xfrm>
          <a:prstGeom prst="rect">
            <a:avLst/>
          </a:prstGeom>
          <a:noFill/>
        </p:spPr>
        <p:txBody>
          <a:bodyPr wrap="square" rtlCol="0">
            <a:spAutoFit/>
          </a:bodyPr>
          <a:lstStyle/>
          <a:p>
            <a:pPr algn="ctr"/>
            <a:r>
              <a:rPr lang="en-US" sz="1400" b="1" dirty="0">
                <a:latin typeface="Century Gothic"/>
                <a:cs typeface="Century Gothic"/>
              </a:rPr>
              <a:t>$66,910,168</a:t>
            </a:r>
          </a:p>
        </p:txBody>
      </p:sp>
      <p:sp>
        <p:nvSpPr>
          <p:cNvPr id="15" name="TextBox 14"/>
          <p:cNvSpPr txBox="1"/>
          <p:nvPr/>
        </p:nvSpPr>
        <p:spPr>
          <a:xfrm>
            <a:off x="6312358" y="2319567"/>
            <a:ext cx="1251857" cy="307777"/>
          </a:xfrm>
          <a:prstGeom prst="rect">
            <a:avLst/>
          </a:prstGeom>
          <a:noFill/>
        </p:spPr>
        <p:txBody>
          <a:bodyPr wrap="square" rtlCol="0">
            <a:spAutoFit/>
          </a:bodyPr>
          <a:lstStyle/>
          <a:p>
            <a:pPr algn="ctr"/>
            <a:r>
              <a:rPr lang="en-US" sz="1400" b="1" dirty="0">
                <a:latin typeface="Century Gothic"/>
                <a:cs typeface="Century Gothic"/>
              </a:rPr>
              <a:t>$69,868,919</a:t>
            </a:r>
          </a:p>
        </p:txBody>
      </p:sp>
      <p:sp>
        <p:nvSpPr>
          <p:cNvPr id="17" name="Rectangle 16">
            <a:extLst>
              <a:ext uri="{FF2B5EF4-FFF2-40B4-BE49-F238E27FC236}">
                <a16:creationId xmlns:a16="http://schemas.microsoft.com/office/drawing/2014/main" id="{B9AC482E-B4A6-9D44-8AB5-C876FB36EB12}"/>
              </a:ext>
            </a:extLst>
          </p:cNvPr>
          <p:cNvSpPr/>
          <p:nvPr/>
        </p:nvSpPr>
        <p:spPr>
          <a:xfrm>
            <a:off x="0" y="6080345"/>
            <a:ext cx="8441636" cy="369332"/>
          </a:xfrm>
          <a:prstGeom prst="rect">
            <a:avLst/>
          </a:prstGeom>
        </p:spPr>
        <p:txBody>
          <a:bodyPr wrap="square">
            <a:spAutoFit/>
          </a:bodyPr>
          <a:lstStyle/>
          <a:p>
            <a:r>
              <a:rPr lang="en-US" sz="900" dirty="0">
                <a:solidFill>
                  <a:prstClr val="black"/>
                </a:solidFill>
                <a:latin typeface="Century Gothic" panose="020B0502020202020204" pitchFamily="34" charset="0"/>
              </a:rPr>
              <a:t>Source: </a:t>
            </a:r>
            <a:r>
              <a:rPr lang="en-US" sz="900" dirty="0">
                <a:latin typeface="Century Gothic" panose="020B0502020202020204" pitchFamily="34" charset="0"/>
              </a:rPr>
              <a:t>Connecticut State Department of Education. (2018). </a:t>
            </a:r>
            <a:r>
              <a:rPr lang="en-US" sz="900" i="1" dirty="0">
                <a:latin typeface="Century Gothic" panose="020B0502020202020204" pitchFamily="34" charset="0"/>
              </a:rPr>
              <a:t>2009-17 ED001s for Local Public Schools</a:t>
            </a:r>
            <a:r>
              <a:rPr lang="en-US" sz="900" dirty="0">
                <a:latin typeface="Century Gothic" panose="020B0502020202020204" pitchFamily="34" charset="0"/>
              </a:rPr>
              <a:t>. Hartford, CT: Author. Available from http://</a:t>
            </a:r>
            <a:r>
              <a:rPr lang="en-US" sz="900" dirty="0" err="1">
                <a:latin typeface="Century Gothic" panose="020B0502020202020204" pitchFamily="34" charset="0"/>
              </a:rPr>
              <a:t>ctschoolfinance.org</a:t>
            </a:r>
            <a:r>
              <a:rPr lang="en-US" sz="900" dirty="0">
                <a:latin typeface="Century Gothic" panose="020B0502020202020204" pitchFamily="34" charset="0"/>
              </a:rPr>
              <a:t>/resources/ed001s.</a:t>
            </a:r>
            <a:endParaRPr lang="en-US" sz="900" dirty="0">
              <a:solidFill>
                <a:srgbClr val="000000"/>
              </a:solidFill>
              <a:latin typeface="Century Gothic" panose="020B0502020202020204" pitchFamily="34" charset="0"/>
              <a:cs typeface="Century Gothic"/>
            </a:endParaRPr>
          </a:p>
        </p:txBody>
      </p:sp>
      <p:sp>
        <p:nvSpPr>
          <p:cNvPr id="14" name="Slide Number Placeholder 4">
            <a:extLst>
              <a:ext uri="{FF2B5EF4-FFF2-40B4-BE49-F238E27FC236}">
                <a16:creationId xmlns:a16="http://schemas.microsoft.com/office/drawing/2014/main" id="{EBB74784-976A-B843-94EA-DECB4D996CB3}"/>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008565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17880" y="555581"/>
            <a:ext cx="8940300" cy="892552"/>
          </a:xfrm>
          <a:prstGeom prst="rect">
            <a:avLst/>
          </a:prstGeom>
          <a:noFill/>
        </p:spPr>
        <p:txBody>
          <a:bodyPr wrap="square" rtlCol="0">
            <a:spAutoFit/>
          </a:bodyPr>
          <a:lstStyle/>
          <a:p>
            <a:pPr algn="ctr" defTabSz="457200"/>
            <a:r>
              <a:rPr lang="en-US" sz="2600" b="1" dirty="0">
                <a:solidFill>
                  <a:srgbClr val="2D73A0"/>
                </a:solidFill>
                <a:latin typeface="Century Gothic"/>
                <a:cs typeface="Century Gothic"/>
              </a:rPr>
              <a:t>But special education spending per pupil</a:t>
            </a:r>
          </a:p>
          <a:p>
            <a:pPr algn="ctr" defTabSz="457200"/>
            <a:r>
              <a:rPr lang="en-US" sz="2600" b="1" dirty="0">
                <a:solidFill>
                  <a:srgbClr val="2D73A0"/>
                </a:solidFill>
                <a:latin typeface="Century Gothic"/>
                <a:cs typeface="Century Gothic"/>
              </a:rPr>
              <a:t>has decreased for Stamford</a:t>
            </a:r>
          </a:p>
        </p:txBody>
      </p:sp>
      <p:graphicFrame>
        <p:nvGraphicFramePr>
          <p:cNvPr id="2" name="Chart 1"/>
          <p:cNvGraphicFramePr/>
          <p:nvPr>
            <p:extLst>
              <p:ext uri="{D42A27DB-BD31-4B8C-83A1-F6EECF244321}">
                <p14:modId xmlns:p14="http://schemas.microsoft.com/office/powerpoint/2010/main" val="1468070745"/>
              </p:ext>
            </p:extLst>
          </p:nvPr>
        </p:nvGraphicFramePr>
        <p:xfrm>
          <a:off x="471714" y="1645206"/>
          <a:ext cx="8586466"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1454131" y="2137043"/>
            <a:ext cx="872381" cy="307777"/>
          </a:xfrm>
          <a:prstGeom prst="rect">
            <a:avLst/>
          </a:prstGeom>
          <a:noFill/>
        </p:spPr>
        <p:txBody>
          <a:bodyPr wrap="square" rtlCol="0">
            <a:spAutoFit/>
          </a:bodyPr>
          <a:lstStyle/>
          <a:p>
            <a:pPr algn="ctr"/>
            <a:r>
              <a:rPr lang="en-US" sz="1400" b="1" dirty="0">
                <a:latin typeface="Century Gothic"/>
                <a:cs typeface="Century Gothic"/>
              </a:rPr>
              <a:t>$35,947</a:t>
            </a:r>
          </a:p>
        </p:txBody>
      </p:sp>
      <p:sp>
        <p:nvSpPr>
          <p:cNvPr id="17" name="TextBox 16">
            <a:extLst>
              <a:ext uri="{FF2B5EF4-FFF2-40B4-BE49-F238E27FC236}">
                <a16:creationId xmlns:a16="http://schemas.microsoft.com/office/drawing/2014/main" id="{51026ECC-C992-4043-ABAF-3E190E849230}"/>
              </a:ext>
            </a:extLst>
          </p:cNvPr>
          <p:cNvSpPr txBox="1"/>
          <p:nvPr/>
        </p:nvSpPr>
        <p:spPr>
          <a:xfrm>
            <a:off x="2756072" y="2204635"/>
            <a:ext cx="872381" cy="307777"/>
          </a:xfrm>
          <a:prstGeom prst="rect">
            <a:avLst/>
          </a:prstGeom>
          <a:noFill/>
        </p:spPr>
        <p:txBody>
          <a:bodyPr wrap="square" rtlCol="0">
            <a:spAutoFit/>
          </a:bodyPr>
          <a:lstStyle/>
          <a:p>
            <a:pPr algn="ctr"/>
            <a:r>
              <a:rPr lang="en-US" sz="1400" b="1" dirty="0">
                <a:latin typeface="Century Gothic"/>
                <a:cs typeface="Century Gothic"/>
              </a:rPr>
              <a:t>$35,353</a:t>
            </a:r>
          </a:p>
        </p:txBody>
      </p:sp>
      <p:sp>
        <p:nvSpPr>
          <p:cNvPr id="18" name="TextBox 17">
            <a:extLst>
              <a:ext uri="{FF2B5EF4-FFF2-40B4-BE49-F238E27FC236}">
                <a16:creationId xmlns:a16="http://schemas.microsoft.com/office/drawing/2014/main" id="{32CF2907-A74F-9F45-9262-3AA0E4184CD5}"/>
              </a:ext>
            </a:extLst>
          </p:cNvPr>
          <p:cNvSpPr txBox="1"/>
          <p:nvPr/>
        </p:nvSpPr>
        <p:spPr>
          <a:xfrm>
            <a:off x="4058013" y="2135280"/>
            <a:ext cx="872381" cy="307777"/>
          </a:xfrm>
          <a:prstGeom prst="rect">
            <a:avLst/>
          </a:prstGeom>
          <a:noFill/>
        </p:spPr>
        <p:txBody>
          <a:bodyPr wrap="square" rtlCol="0">
            <a:spAutoFit/>
          </a:bodyPr>
          <a:lstStyle/>
          <a:p>
            <a:pPr algn="ctr"/>
            <a:r>
              <a:rPr lang="en-US" sz="1400" b="1" dirty="0">
                <a:latin typeface="Century Gothic"/>
                <a:cs typeface="Century Gothic"/>
              </a:rPr>
              <a:t>$36,431</a:t>
            </a:r>
          </a:p>
        </p:txBody>
      </p:sp>
      <p:sp>
        <p:nvSpPr>
          <p:cNvPr id="19" name="TextBox 18">
            <a:extLst>
              <a:ext uri="{FF2B5EF4-FFF2-40B4-BE49-F238E27FC236}">
                <a16:creationId xmlns:a16="http://schemas.microsoft.com/office/drawing/2014/main" id="{BB69E505-8401-084B-82E9-FE96E109268E}"/>
              </a:ext>
            </a:extLst>
          </p:cNvPr>
          <p:cNvSpPr txBox="1"/>
          <p:nvPr/>
        </p:nvSpPr>
        <p:spPr>
          <a:xfrm>
            <a:off x="5359954" y="2135280"/>
            <a:ext cx="872381" cy="307777"/>
          </a:xfrm>
          <a:prstGeom prst="rect">
            <a:avLst/>
          </a:prstGeom>
          <a:noFill/>
        </p:spPr>
        <p:txBody>
          <a:bodyPr wrap="square" rtlCol="0">
            <a:spAutoFit/>
          </a:bodyPr>
          <a:lstStyle/>
          <a:p>
            <a:pPr algn="ctr"/>
            <a:r>
              <a:rPr lang="en-US" sz="1400" b="1" dirty="0">
                <a:latin typeface="Century Gothic"/>
                <a:cs typeface="Century Gothic"/>
              </a:rPr>
              <a:t>$35,973</a:t>
            </a:r>
          </a:p>
        </p:txBody>
      </p:sp>
      <p:sp>
        <p:nvSpPr>
          <p:cNvPr id="20" name="TextBox 19">
            <a:extLst>
              <a:ext uri="{FF2B5EF4-FFF2-40B4-BE49-F238E27FC236}">
                <a16:creationId xmlns:a16="http://schemas.microsoft.com/office/drawing/2014/main" id="{1888DFB6-B051-7D4E-8A1D-AF590E32728F}"/>
              </a:ext>
            </a:extLst>
          </p:cNvPr>
          <p:cNvSpPr txBox="1"/>
          <p:nvPr/>
        </p:nvSpPr>
        <p:spPr>
          <a:xfrm>
            <a:off x="6661895" y="2247603"/>
            <a:ext cx="872381" cy="307777"/>
          </a:xfrm>
          <a:prstGeom prst="rect">
            <a:avLst/>
          </a:prstGeom>
          <a:noFill/>
        </p:spPr>
        <p:txBody>
          <a:bodyPr wrap="square" rtlCol="0">
            <a:spAutoFit/>
          </a:bodyPr>
          <a:lstStyle/>
          <a:p>
            <a:pPr algn="ctr"/>
            <a:r>
              <a:rPr lang="en-US" sz="1400" b="1" dirty="0">
                <a:latin typeface="Century Gothic"/>
                <a:cs typeface="Century Gothic"/>
              </a:rPr>
              <a:t>$34,486</a:t>
            </a:r>
          </a:p>
        </p:txBody>
      </p:sp>
      <p:sp>
        <p:nvSpPr>
          <p:cNvPr id="13" name="Rectangle 12">
            <a:extLst>
              <a:ext uri="{FF2B5EF4-FFF2-40B4-BE49-F238E27FC236}">
                <a16:creationId xmlns:a16="http://schemas.microsoft.com/office/drawing/2014/main" id="{60B33E6A-7184-894E-960A-4ADDF90E0014}"/>
              </a:ext>
            </a:extLst>
          </p:cNvPr>
          <p:cNvSpPr/>
          <p:nvPr/>
        </p:nvSpPr>
        <p:spPr>
          <a:xfrm>
            <a:off x="0" y="5984251"/>
            <a:ext cx="9058180" cy="507831"/>
          </a:xfrm>
          <a:prstGeom prst="rect">
            <a:avLst/>
          </a:prstGeom>
        </p:spPr>
        <p:txBody>
          <a:bodyPr wrap="square">
            <a:spAutoFit/>
          </a:bodyPr>
          <a:lstStyle/>
          <a:p>
            <a:r>
              <a:rPr lang="en-US" sz="900" dirty="0">
                <a:solidFill>
                  <a:prstClr val="black"/>
                </a:solidFill>
                <a:latin typeface="Century Gothic" panose="020B0502020202020204" pitchFamily="34" charset="0"/>
              </a:rPr>
              <a:t>Sources: </a:t>
            </a:r>
            <a:r>
              <a:rPr lang="en-US" sz="900" dirty="0">
                <a:latin typeface="Century Gothic" panose="020B0502020202020204" pitchFamily="34" charset="0"/>
              </a:rPr>
              <a:t>Connecticut State Department of Education. (2018). </a:t>
            </a:r>
            <a:r>
              <a:rPr lang="en-US" sz="900" i="1" dirty="0">
                <a:latin typeface="Century Gothic" panose="020B0502020202020204" pitchFamily="34" charset="0"/>
              </a:rPr>
              <a:t>2009-17 ED001s for Local Public Schools</a:t>
            </a:r>
            <a:r>
              <a:rPr lang="en-US" sz="900" dirty="0">
                <a:latin typeface="Century Gothic" panose="020B0502020202020204" pitchFamily="34" charset="0"/>
              </a:rPr>
              <a:t>. Hartford, CT: Author. Available from http://</a:t>
            </a:r>
            <a:r>
              <a:rPr lang="en-US" sz="900" dirty="0" err="1">
                <a:latin typeface="Century Gothic" panose="020B0502020202020204" pitchFamily="34" charset="0"/>
              </a:rPr>
              <a:t>ctschoolfinance.org</a:t>
            </a:r>
            <a:r>
              <a:rPr lang="en-US" sz="900" dirty="0">
                <a:latin typeface="Century Gothic" panose="020B0502020202020204" pitchFamily="34" charset="0"/>
              </a:rPr>
              <a:t>/resources/ed001s.</a:t>
            </a:r>
            <a:br>
              <a:rPr lang="en-US" sz="900" dirty="0">
                <a:latin typeface="Century Gothic" panose="020B0502020202020204" pitchFamily="34" charset="0"/>
              </a:rPr>
            </a:br>
            <a:r>
              <a:rPr lang="en-US" sz="900" dirty="0">
                <a:latin typeface="Century Gothic"/>
                <a:cs typeface="Century Gothic"/>
              </a:rPr>
              <a:t>Connecticut State Department of Education. (n.d.). </a:t>
            </a:r>
            <a:r>
              <a:rPr lang="en-US" sz="900" dirty="0" err="1">
                <a:latin typeface="Century Gothic"/>
                <a:cs typeface="Century Gothic"/>
              </a:rPr>
              <a:t>EdSight</a:t>
            </a:r>
            <a:r>
              <a:rPr lang="en-US" sz="900" dirty="0">
                <a:latin typeface="Century Gothic"/>
                <a:cs typeface="Century Gothic"/>
              </a:rPr>
              <a:t>: Public School Enrollment. Available from http://</a:t>
            </a:r>
            <a:r>
              <a:rPr lang="en-US" sz="900" dirty="0" err="1">
                <a:latin typeface="Century Gothic"/>
                <a:cs typeface="Century Gothic"/>
              </a:rPr>
              <a:t>edsight.ct.gov</a:t>
            </a:r>
            <a:r>
              <a:rPr lang="en-US" sz="900" dirty="0">
                <a:latin typeface="Century Gothic"/>
                <a:cs typeface="Century Gothic"/>
              </a:rPr>
              <a:t>/</a:t>
            </a:r>
            <a:r>
              <a:rPr lang="en-US" sz="900" dirty="0" err="1">
                <a:latin typeface="Century Gothic"/>
                <a:cs typeface="Century Gothic"/>
              </a:rPr>
              <a:t>SASPortal</a:t>
            </a:r>
            <a:r>
              <a:rPr lang="en-US" sz="900" dirty="0">
                <a:latin typeface="Century Gothic"/>
                <a:cs typeface="Century Gothic"/>
              </a:rPr>
              <a:t>/</a:t>
            </a:r>
            <a:r>
              <a:rPr lang="en-US" sz="900" dirty="0" err="1">
                <a:latin typeface="Century Gothic"/>
                <a:cs typeface="Century Gothic"/>
              </a:rPr>
              <a:t>main.do</a:t>
            </a:r>
            <a:r>
              <a:rPr lang="en-US" sz="900" dirty="0">
                <a:latin typeface="Century Gothic"/>
                <a:cs typeface="Century Gothic"/>
              </a:rPr>
              <a:t>.</a:t>
            </a:r>
            <a:endParaRPr lang="en-US" sz="900" dirty="0">
              <a:solidFill>
                <a:srgbClr val="000000"/>
              </a:solidFill>
              <a:latin typeface="Century Gothic" panose="020B0502020202020204" pitchFamily="34" charset="0"/>
              <a:cs typeface="Century Gothic"/>
            </a:endParaRPr>
          </a:p>
        </p:txBody>
      </p:sp>
      <p:sp>
        <p:nvSpPr>
          <p:cNvPr id="14" name="Slide Number Placeholder 4">
            <a:extLst>
              <a:ext uri="{FF2B5EF4-FFF2-40B4-BE49-F238E27FC236}">
                <a16:creationId xmlns:a16="http://schemas.microsoft.com/office/drawing/2014/main" id="{D6E5F758-C35A-F741-8FC3-16AB26215193}"/>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57</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009928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186313335"/>
              </p:ext>
            </p:extLst>
          </p:nvPr>
        </p:nvGraphicFramePr>
        <p:xfrm>
          <a:off x="376264" y="1557867"/>
          <a:ext cx="8394424" cy="438481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0" y="549976"/>
            <a:ext cx="9143998" cy="892552"/>
          </a:xfrm>
          <a:prstGeom prst="rect">
            <a:avLst/>
          </a:prstGeom>
          <a:noFill/>
        </p:spPr>
        <p:txBody>
          <a:bodyPr wrap="square" rtlCol="0">
            <a:spAutoFit/>
          </a:bodyPr>
          <a:lstStyle/>
          <a:p>
            <a:pPr algn="ctr" defTabSz="457200"/>
            <a:r>
              <a:rPr lang="en-US" sz="2600" b="1" dirty="0">
                <a:solidFill>
                  <a:srgbClr val="2D73A0"/>
                </a:solidFill>
                <a:latin typeface="Century Gothic"/>
                <a:cs typeface="Century Gothic"/>
              </a:rPr>
              <a:t>The percent of Stamford’s total education spending</a:t>
            </a:r>
          </a:p>
          <a:p>
            <a:pPr algn="ctr" defTabSz="457200"/>
            <a:r>
              <a:rPr lang="en-US" sz="2600" b="1" dirty="0">
                <a:solidFill>
                  <a:srgbClr val="2D73A0"/>
                </a:solidFill>
                <a:latin typeface="Century Gothic"/>
                <a:cs typeface="Century Gothic"/>
              </a:rPr>
              <a:t>attributed to special education has increased</a:t>
            </a:r>
          </a:p>
        </p:txBody>
      </p:sp>
      <p:sp>
        <p:nvSpPr>
          <p:cNvPr id="10" name="Rectangle 9">
            <a:extLst>
              <a:ext uri="{FF2B5EF4-FFF2-40B4-BE49-F238E27FC236}">
                <a16:creationId xmlns:a16="http://schemas.microsoft.com/office/drawing/2014/main" id="{B3843904-2E7D-C04D-9736-1DA3CD1819FB}"/>
              </a:ext>
            </a:extLst>
          </p:cNvPr>
          <p:cNvSpPr/>
          <p:nvPr/>
        </p:nvSpPr>
        <p:spPr>
          <a:xfrm>
            <a:off x="0" y="6080345"/>
            <a:ext cx="8441636" cy="369332"/>
          </a:xfrm>
          <a:prstGeom prst="rect">
            <a:avLst/>
          </a:prstGeom>
        </p:spPr>
        <p:txBody>
          <a:bodyPr wrap="square">
            <a:spAutoFit/>
          </a:bodyPr>
          <a:lstStyle/>
          <a:p>
            <a:r>
              <a:rPr lang="en-US" sz="900" dirty="0">
                <a:solidFill>
                  <a:prstClr val="black"/>
                </a:solidFill>
                <a:latin typeface="Century Gothic" panose="020B0502020202020204" pitchFamily="34" charset="0"/>
              </a:rPr>
              <a:t>Source: </a:t>
            </a:r>
            <a:r>
              <a:rPr lang="en-US" sz="900" dirty="0">
                <a:latin typeface="Century Gothic" panose="020B0502020202020204" pitchFamily="34" charset="0"/>
              </a:rPr>
              <a:t>Connecticut State Department of Education. (2018). </a:t>
            </a:r>
            <a:r>
              <a:rPr lang="en-US" sz="900" i="1" dirty="0">
                <a:latin typeface="Century Gothic" panose="020B0502020202020204" pitchFamily="34" charset="0"/>
              </a:rPr>
              <a:t>2009-17 ED001s for Local Public Schools</a:t>
            </a:r>
            <a:r>
              <a:rPr lang="en-US" sz="900" dirty="0">
                <a:latin typeface="Century Gothic" panose="020B0502020202020204" pitchFamily="34" charset="0"/>
              </a:rPr>
              <a:t>. Hartford, CT: Author. Available from http://</a:t>
            </a:r>
            <a:r>
              <a:rPr lang="en-US" sz="900" dirty="0" err="1">
                <a:latin typeface="Century Gothic" panose="020B0502020202020204" pitchFamily="34" charset="0"/>
              </a:rPr>
              <a:t>ctschoolfinance.org</a:t>
            </a:r>
            <a:r>
              <a:rPr lang="en-US" sz="900" dirty="0">
                <a:latin typeface="Century Gothic" panose="020B0502020202020204" pitchFamily="34" charset="0"/>
              </a:rPr>
              <a:t>/resources/ed001s.</a:t>
            </a:r>
            <a:endParaRPr lang="en-US" sz="900" dirty="0">
              <a:solidFill>
                <a:srgbClr val="000000"/>
              </a:solidFill>
              <a:latin typeface="Century Gothic" panose="020B0502020202020204" pitchFamily="34" charset="0"/>
              <a:cs typeface="Century Gothic"/>
            </a:endParaRPr>
          </a:p>
        </p:txBody>
      </p:sp>
      <p:sp>
        <p:nvSpPr>
          <p:cNvPr id="6" name="Slide Number Placeholder 4">
            <a:extLst>
              <a:ext uri="{FF2B5EF4-FFF2-40B4-BE49-F238E27FC236}">
                <a16:creationId xmlns:a16="http://schemas.microsoft.com/office/drawing/2014/main" id="{ABE39D9B-EAD1-E341-AEAB-A637895D7DF6}"/>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58</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577883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959640"/>
            <a:ext cx="6867399" cy="938719"/>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Loca</a:t>
            </a:r>
            <a:r>
              <a:rPr lang="en-US" sz="5500" cap="small" dirty="0">
                <a:solidFill>
                  <a:schemeClr val="bg1"/>
                </a:solidFill>
                <a:latin typeface="Century Gothic"/>
                <a:cs typeface="Century Gothic"/>
              </a:rPr>
              <a:t>l Funding</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134001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39FF0-493C-8E40-AC21-7EA1D53DAEE3}"/>
              </a:ext>
            </a:extLst>
          </p:cNvPr>
          <p:cNvSpPr txBox="1"/>
          <p:nvPr/>
        </p:nvSpPr>
        <p:spPr>
          <a:xfrm>
            <a:off x="0" y="552410"/>
            <a:ext cx="9143999" cy="584775"/>
          </a:xfrm>
          <a:prstGeom prst="rect">
            <a:avLst/>
          </a:prstGeom>
          <a:noFill/>
        </p:spPr>
        <p:txBody>
          <a:bodyPr wrap="square" rtlCol="0">
            <a:spAutoFit/>
          </a:bodyPr>
          <a:lstStyle/>
          <a:p>
            <a:pPr algn="ctr"/>
            <a:r>
              <a:rPr lang="en-US" sz="3200" b="1" dirty="0">
                <a:solidFill>
                  <a:srgbClr val="2D73A0"/>
                </a:solidFill>
                <a:latin typeface="Century Gothic"/>
                <a:cs typeface="Century Gothic"/>
              </a:rPr>
              <a:t>What We Don’t Do</a:t>
            </a:r>
          </a:p>
        </p:txBody>
      </p:sp>
      <p:sp>
        <p:nvSpPr>
          <p:cNvPr id="5" name="TextBox 4">
            <a:extLst>
              <a:ext uri="{FF2B5EF4-FFF2-40B4-BE49-F238E27FC236}">
                <a16:creationId xmlns:a16="http://schemas.microsoft.com/office/drawing/2014/main" id="{2658BFAF-AEC7-B443-8C71-6A165096C319}"/>
              </a:ext>
            </a:extLst>
          </p:cNvPr>
          <p:cNvSpPr txBox="1"/>
          <p:nvPr/>
        </p:nvSpPr>
        <p:spPr>
          <a:xfrm>
            <a:off x="517979" y="1334175"/>
            <a:ext cx="8103865" cy="4939814"/>
          </a:xfrm>
          <a:prstGeom prst="rect">
            <a:avLst/>
          </a:prstGeom>
          <a:noFill/>
        </p:spPr>
        <p:txBody>
          <a:bodyPr wrap="square" rtlCol="0">
            <a:spAutoFit/>
          </a:bodyPr>
          <a:lstStyle/>
          <a:p>
            <a:pPr marL="285750" lvl="0" indent="-285750">
              <a:buClr>
                <a:srgbClr val="2C739F"/>
              </a:buClr>
              <a:buFont typeface="Arial"/>
              <a:buChar char="•"/>
            </a:pPr>
            <a:r>
              <a:rPr lang="en-US" sz="1500" b="1" dirty="0">
                <a:latin typeface="Century Gothic" panose="020B0502020202020204" pitchFamily="34" charset="0"/>
                <a:cs typeface="Century Gothic"/>
              </a:rPr>
              <a:t>Weigh In on Local Education Finance or Budget Issues &amp; Policies</a:t>
            </a:r>
            <a:endParaRPr lang="en-US" sz="1500" dirty="0">
              <a:latin typeface="Century Gothic" panose="020B0502020202020204" pitchFamily="34" charset="0"/>
              <a:cs typeface="Century Gothic"/>
            </a:endParaRPr>
          </a:p>
          <a:p>
            <a:pPr marL="282575">
              <a:buClr>
                <a:srgbClr val="2C739F"/>
              </a:buClr>
            </a:pPr>
            <a:r>
              <a:rPr lang="en-US" sz="1500" dirty="0">
                <a:latin typeface="Century Gothic" panose="020B0502020202020204" pitchFamily="34" charset="0"/>
              </a:rPr>
              <a:t>While municipalities play an important role in the state’s education finance system and have an obligation to appropriately (while considering the town’s wealth and needs) contribute funds to the education of their school-age children, we do not work on local education finance or budget issues and policies.</a:t>
            </a:r>
          </a:p>
          <a:p>
            <a:pPr marL="282575">
              <a:buClr>
                <a:srgbClr val="2C739F"/>
              </a:buClr>
            </a:pPr>
            <a:r>
              <a:rPr lang="en-US" sz="1500" b="1" i="1" dirty="0">
                <a:latin typeface="Century Gothic" panose="020B0502020202020204" pitchFamily="34" charset="0"/>
                <a:cs typeface="Century Gothic"/>
              </a:rPr>
              <a:t> </a:t>
            </a:r>
            <a:endParaRPr lang="en-US" sz="1500" dirty="0">
              <a:latin typeface="Century Gothic" panose="020B0502020202020204" pitchFamily="34" charset="0"/>
              <a:cs typeface="Century Gothic"/>
            </a:endParaRPr>
          </a:p>
          <a:p>
            <a:pPr marL="285750" lvl="0" indent="-285750">
              <a:buClr>
                <a:srgbClr val="2C739F"/>
              </a:buClr>
              <a:buFont typeface="Arial"/>
              <a:buChar char="•"/>
            </a:pPr>
            <a:r>
              <a:rPr lang="en-US" sz="1500" b="1" dirty="0">
                <a:latin typeface="Century Gothic" panose="020B0502020202020204" pitchFamily="34" charset="0"/>
                <a:cs typeface="Century Gothic"/>
              </a:rPr>
              <a:t>Support and/or Endorse Local Initiatives</a:t>
            </a:r>
            <a:endParaRPr lang="en-US" sz="1500" dirty="0">
              <a:latin typeface="Century Gothic" panose="020B0502020202020204" pitchFamily="34" charset="0"/>
              <a:cs typeface="Century Gothic"/>
            </a:endParaRPr>
          </a:p>
          <a:p>
            <a:pPr marL="300038"/>
            <a:r>
              <a:rPr lang="en-US" sz="1500" dirty="0">
                <a:latin typeface="Century Gothic" panose="020B0502020202020204" pitchFamily="34" charset="0"/>
              </a:rPr>
              <a:t>As an organization focused on statewide issues and policies related to education funding and state finance, we do not support and/or endorse any local initiatives.</a:t>
            </a:r>
          </a:p>
          <a:p>
            <a:pPr>
              <a:buClr>
                <a:srgbClr val="2C739F"/>
              </a:buClr>
            </a:pPr>
            <a:r>
              <a:rPr lang="en-US" sz="1500" dirty="0">
                <a:latin typeface="Century Gothic" panose="020B0502020202020204" pitchFamily="34" charset="0"/>
                <a:cs typeface="Century Gothic"/>
              </a:rPr>
              <a:t>  </a:t>
            </a:r>
          </a:p>
          <a:p>
            <a:pPr marL="285750" lvl="0" indent="-285750">
              <a:buClr>
                <a:srgbClr val="2C739F"/>
              </a:buClr>
              <a:buFont typeface="Arial" panose="020B0604020202020204" pitchFamily="34" charset="0"/>
              <a:buChar char="•"/>
            </a:pPr>
            <a:r>
              <a:rPr lang="en-US" sz="1500" b="1" dirty="0">
                <a:latin typeface="Century Gothic" panose="020B0502020202020204" pitchFamily="34" charset="0"/>
              </a:rPr>
              <a:t>Endorse Elected Office Candidates &amp; Referendums</a:t>
            </a:r>
            <a:endParaRPr lang="en-US" sz="1500" dirty="0">
              <a:latin typeface="Century Gothic" panose="020B0502020202020204" pitchFamily="34" charset="0"/>
            </a:endParaRPr>
          </a:p>
          <a:p>
            <a:pPr marL="300038"/>
            <a:r>
              <a:rPr lang="en-US" sz="1500" dirty="0">
                <a:latin typeface="Century Gothic" panose="020B0502020202020204" pitchFamily="34" charset="0"/>
              </a:rPr>
              <a:t>As a nonprofit, nonpartisan organization, we do not endorse elected officials, candidates for elected office, and/or referendums/ballot measures. Furthermore, we do not engage in and/or interfere in any election in any way.</a:t>
            </a:r>
          </a:p>
          <a:p>
            <a:pPr>
              <a:buClr>
                <a:srgbClr val="2C739F"/>
              </a:buClr>
            </a:pPr>
            <a:endParaRPr lang="en-US" sz="1500" dirty="0">
              <a:latin typeface="Century Gothic" panose="020B0502020202020204" pitchFamily="34" charset="0"/>
              <a:cs typeface="Century Gothic"/>
            </a:endParaRPr>
          </a:p>
          <a:p>
            <a:pPr marL="285750" lvl="0" indent="-285750">
              <a:buClr>
                <a:srgbClr val="2C739F"/>
              </a:buClr>
              <a:buFont typeface="Arial"/>
              <a:buChar char="•"/>
            </a:pPr>
            <a:r>
              <a:rPr lang="en-US" sz="1500" b="1" dirty="0">
                <a:latin typeface="Century Gothic" panose="020B0502020202020204" pitchFamily="34" charset="0"/>
                <a:cs typeface="Century Gothic"/>
              </a:rPr>
              <a:t>Manipulate Data or Present Inaccurate Data Findings</a:t>
            </a:r>
            <a:endParaRPr lang="en-US" sz="1500" dirty="0">
              <a:latin typeface="Century Gothic" panose="020B0502020202020204" pitchFamily="34" charset="0"/>
              <a:cs typeface="Century Gothic"/>
            </a:endParaRPr>
          </a:p>
          <a:p>
            <a:pPr marL="300038"/>
            <a:r>
              <a:rPr lang="en-US" sz="1500" dirty="0">
                <a:latin typeface="Century Gothic" panose="020B0502020202020204" pitchFamily="34" charset="0"/>
              </a:rPr>
              <a:t>We never manipulate data, present inaccurate findings, or provide information without proper context. As an independent organization, we also do not change data to show a particular finding or support a policy position. We use official state and federal data as much as possible and all data used is for the most recent year available.</a:t>
            </a:r>
          </a:p>
        </p:txBody>
      </p:sp>
      <p:sp>
        <p:nvSpPr>
          <p:cNvPr id="6" name="Slide Number Placeholder 4">
            <a:extLst>
              <a:ext uri="{FF2B5EF4-FFF2-40B4-BE49-F238E27FC236}">
                <a16:creationId xmlns:a16="http://schemas.microsoft.com/office/drawing/2014/main" id="{F752038B-17FC-FC46-866B-3C52DD7E2677}"/>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559086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3038"/>
            <a:ext cx="8229600" cy="1143000"/>
          </a:xfrm>
        </p:spPr>
        <p:txBody>
          <a:bodyPr>
            <a:noAutofit/>
          </a:bodyPr>
          <a:lstStyle/>
          <a:p>
            <a:r>
              <a:rPr lang="en-US" sz="3200" b="1" dirty="0">
                <a:solidFill>
                  <a:srgbClr val="2C739F"/>
                </a:solidFill>
                <a:cs typeface="Century Gothic"/>
              </a:rPr>
              <a:t>How much do CT’s cities and towns contribute to funding public schools?</a:t>
            </a:r>
          </a:p>
        </p:txBody>
      </p:sp>
      <p:graphicFrame>
        <p:nvGraphicFramePr>
          <p:cNvPr id="4" name="Table 3"/>
          <p:cNvGraphicFramePr>
            <a:graphicFrameLocks noGrp="1"/>
          </p:cNvGraphicFramePr>
          <p:nvPr>
            <p:extLst>
              <p:ext uri="{D42A27DB-BD31-4B8C-83A1-F6EECF244321}">
                <p14:modId xmlns:p14="http://schemas.microsoft.com/office/powerpoint/2010/main" val="2054894802"/>
              </p:ext>
            </p:extLst>
          </p:nvPr>
        </p:nvGraphicFramePr>
        <p:xfrm>
          <a:off x="6616701" y="2413000"/>
          <a:ext cx="1270000" cy="2628901"/>
        </p:xfrm>
        <a:graphic>
          <a:graphicData uri="http://schemas.openxmlformats.org/drawingml/2006/table">
            <a:tbl>
              <a:tblPr firstRow="1" bandRow="1">
                <a:tableStyleId>{F5AB1C69-6EDB-4FF4-983F-18BD219EF322}</a:tableStyleId>
              </a:tblPr>
              <a:tblGrid>
                <a:gridCol w="1270000">
                  <a:extLst>
                    <a:ext uri="{9D8B030D-6E8A-4147-A177-3AD203B41FA5}">
                      <a16:colId xmlns:a16="http://schemas.microsoft.com/office/drawing/2014/main" val="20000"/>
                    </a:ext>
                  </a:extLst>
                </a:gridCol>
              </a:tblGrid>
              <a:tr h="650449">
                <a:tc>
                  <a:txBody>
                    <a:bodyPr/>
                    <a:lstStyle/>
                    <a:p>
                      <a:pPr algn="ctr"/>
                      <a:r>
                        <a:rPr lang="en-US" sz="1400" dirty="0">
                          <a:latin typeface="Century Gothic"/>
                        </a:rPr>
                        <a:t>Percent</a:t>
                      </a:r>
                    </a:p>
                  </a:txBody>
                  <a:tcPr anchor="ctr">
                    <a:solidFill>
                      <a:srgbClr val="2C739F"/>
                    </a:solidFill>
                  </a:tcPr>
                </a:tc>
                <a:extLst>
                  <a:ext uri="{0D108BD9-81ED-4DB2-BD59-A6C34878D82A}">
                    <a16:rowId xmlns:a16="http://schemas.microsoft.com/office/drawing/2014/main" val="10000"/>
                  </a:ext>
                </a:extLst>
              </a:tr>
              <a:tr h="659484">
                <a:tc>
                  <a:txBody>
                    <a:bodyPr/>
                    <a:lstStyle/>
                    <a:p>
                      <a:pPr algn="ctr"/>
                      <a:r>
                        <a:rPr lang="en-US" sz="1400" dirty="0">
                          <a:latin typeface="Century Gothic"/>
                        </a:rPr>
                        <a:t>4.2%</a:t>
                      </a:r>
                    </a:p>
                  </a:txBody>
                  <a:tcPr anchor="ctr">
                    <a:solidFill>
                      <a:srgbClr val="DAE5CE"/>
                    </a:solidFill>
                  </a:tcPr>
                </a:tc>
                <a:extLst>
                  <a:ext uri="{0D108BD9-81ED-4DB2-BD59-A6C34878D82A}">
                    <a16:rowId xmlns:a16="http://schemas.microsoft.com/office/drawing/2014/main" val="10001"/>
                  </a:ext>
                </a:extLst>
              </a:tr>
              <a:tr h="659484">
                <a:tc>
                  <a:txBody>
                    <a:bodyPr/>
                    <a:lstStyle/>
                    <a:p>
                      <a:pPr algn="ctr"/>
                      <a:r>
                        <a:rPr lang="en-US" sz="1400" dirty="0">
                          <a:latin typeface="Century Gothic"/>
                        </a:rPr>
                        <a:t>37.8%</a:t>
                      </a:r>
                    </a:p>
                  </a:txBody>
                  <a:tcPr anchor="ctr">
                    <a:solidFill>
                      <a:srgbClr val="F0F3EB"/>
                    </a:solidFill>
                  </a:tcPr>
                </a:tc>
                <a:extLst>
                  <a:ext uri="{0D108BD9-81ED-4DB2-BD59-A6C34878D82A}">
                    <a16:rowId xmlns:a16="http://schemas.microsoft.com/office/drawing/2014/main" val="10002"/>
                  </a:ext>
                </a:extLst>
              </a:tr>
              <a:tr h="659484">
                <a:tc>
                  <a:txBody>
                    <a:bodyPr/>
                    <a:lstStyle/>
                    <a:p>
                      <a:pPr algn="ctr"/>
                      <a:r>
                        <a:rPr lang="en-US" sz="1400" dirty="0">
                          <a:latin typeface="Century Gothic"/>
                        </a:rPr>
                        <a:t>58.0%</a:t>
                      </a:r>
                    </a:p>
                  </a:txBody>
                  <a:tcPr anchor="ctr">
                    <a:solidFill>
                      <a:srgbClr val="DAE5CE"/>
                    </a:solidFill>
                  </a:tcPr>
                </a:tc>
                <a:extLst>
                  <a:ext uri="{0D108BD9-81ED-4DB2-BD59-A6C34878D82A}">
                    <a16:rowId xmlns:a16="http://schemas.microsoft.com/office/drawing/2014/main" val="10003"/>
                  </a:ext>
                </a:extLst>
              </a:tr>
            </a:tbl>
          </a:graphicData>
        </a:graphic>
      </p:graphicFrame>
      <p:graphicFrame>
        <p:nvGraphicFramePr>
          <p:cNvPr id="7" name="Chart 6"/>
          <p:cNvGraphicFramePr/>
          <p:nvPr>
            <p:extLst>
              <p:ext uri="{D42A27DB-BD31-4B8C-83A1-F6EECF244321}">
                <p14:modId xmlns:p14="http://schemas.microsoft.com/office/powerpoint/2010/main" val="3711091108"/>
              </p:ext>
            </p:extLst>
          </p:nvPr>
        </p:nvGraphicFramePr>
        <p:xfrm>
          <a:off x="645713" y="1551624"/>
          <a:ext cx="5816600" cy="4287265"/>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2378381" y="3588327"/>
            <a:ext cx="1235154" cy="18980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Slide Number Placeholder 4">
            <a:extLst>
              <a:ext uri="{FF2B5EF4-FFF2-40B4-BE49-F238E27FC236}">
                <a16:creationId xmlns:a16="http://schemas.microsoft.com/office/drawing/2014/main" id="{0313F25E-36EC-194F-BA2D-14867A4A4D71}"/>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60</a:t>
            </a:fld>
            <a:endParaRPr lang="en-US" sz="1400" dirty="0">
              <a:solidFill>
                <a:schemeClr val="bg1"/>
              </a:solidFill>
              <a:latin typeface="Kelvingrove-Regular"/>
              <a:cs typeface="Kelvingrove-Regular"/>
            </a:endParaRPr>
          </a:p>
        </p:txBody>
      </p:sp>
      <p:sp>
        <p:nvSpPr>
          <p:cNvPr id="12" name="TextBox 11">
            <a:extLst>
              <a:ext uri="{FF2B5EF4-FFF2-40B4-BE49-F238E27FC236}">
                <a16:creationId xmlns:a16="http://schemas.microsoft.com/office/drawing/2014/main" id="{9DA3A0D9-8FDF-DB4A-80C1-13B6D229EFD2}"/>
              </a:ext>
            </a:extLst>
          </p:cNvPr>
          <p:cNvSpPr txBox="1"/>
          <p:nvPr/>
        </p:nvSpPr>
        <p:spPr>
          <a:xfrm>
            <a:off x="0" y="5967605"/>
            <a:ext cx="8847667" cy="507831"/>
          </a:xfrm>
          <a:prstGeom prst="rect">
            <a:avLst/>
          </a:prstGeom>
          <a:noFill/>
        </p:spPr>
        <p:txBody>
          <a:bodyPr wrap="square" rtlCol="0">
            <a:spAutoFit/>
          </a:bodyPr>
          <a:lstStyle/>
          <a:p>
            <a:r>
              <a:rPr lang="en-US" sz="900" dirty="0">
                <a:solidFill>
                  <a:prstClr val="black"/>
                </a:solidFill>
                <a:latin typeface="Century Gothic" panose="020B0502020202020204" pitchFamily="34" charset="0"/>
                <a:cs typeface="Century Gothic"/>
              </a:rPr>
              <a:t>Source: </a:t>
            </a:r>
            <a:r>
              <a:rPr lang="en-US" sz="900" dirty="0">
                <a:latin typeface="Century Gothic" panose="020B0502020202020204" pitchFamily="34" charset="0"/>
              </a:rPr>
              <a:t>U.S. Census Bureau. (2020). Table 1: Summary of Public Elementary-Secondary School System Finances by State: Fiscal Year 2018. </a:t>
            </a:r>
            <a:r>
              <a:rPr lang="en-US" sz="900" i="1" dirty="0">
                <a:latin typeface="Century Gothic" panose="020B0502020202020204" pitchFamily="34" charset="0"/>
              </a:rPr>
              <a:t>2018 Annual Survey of School System Finances.</a:t>
            </a:r>
            <a:r>
              <a:rPr lang="en-US" sz="900" dirty="0">
                <a:latin typeface="Century Gothic" panose="020B0502020202020204" pitchFamily="34" charset="0"/>
              </a:rPr>
              <a:t> Washington, DC: Author. Available from https://www2.census.gov/programs-surveys/school-finances/tables/2018/secondary-education-finance/elsec18_sumtables.xls.</a:t>
            </a:r>
            <a:endParaRPr lang="en-US" sz="900" dirty="0">
              <a:latin typeface="Century Gothic" panose="020B0502020202020204" pitchFamily="34" charset="0"/>
              <a:cs typeface="Century Gothic"/>
            </a:endParaRPr>
          </a:p>
        </p:txBody>
      </p:sp>
    </p:spTree>
    <p:extLst>
      <p:ext uri="{BB962C8B-B14F-4D97-AF65-F5344CB8AC3E}">
        <p14:creationId xmlns:p14="http://schemas.microsoft.com/office/powerpoint/2010/main" val="2632718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1"/>
          <p:cNvSpPr txBox="1"/>
          <p:nvPr/>
        </p:nvSpPr>
        <p:spPr>
          <a:xfrm>
            <a:off x="1515636" y="5345107"/>
            <a:ext cx="1307631"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Lower $ Per Pupil</a:t>
            </a:r>
          </a:p>
        </p:txBody>
      </p:sp>
      <p:cxnSp>
        <p:nvCxnSpPr>
          <p:cNvPr id="11" name="Straight Arrow Connector 10"/>
          <p:cNvCxnSpPr/>
          <p:nvPr/>
        </p:nvCxnSpPr>
        <p:spPr>
          <a:xfrm>
            <a:off x="2823267" y="5547949"/>
            <a:ext cx="4143851" cy="0"/>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TextBox 23"/>
          <p:cNvSpPr txBox="1"/>
          <p:nvPr/>
        </p:nvSpPr>
        <p:spPr>
          <a:xfrm>
            <a:off x="6967117" y="5345107"/>
            <a:ext cx="1307631"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Higher $ Per Pupil</a:t>
            </a:r>
          </a:p>
        </p:txBody>
      </p:sp>
      <p:graphicFrame>
        <p:nvGraphicFramePr>
          <p:cNvPr id="13" name="Chart 12"/>
          <p:cNvGraphicFramePr/>
          <p:nvPr>
            <p:extLst>
              <p:ext uri="{D42A27DB-BD31-4B8C-83A1-F6EECF244321}">
                <p14:modId xmlns:p14="http://schemas.microsoft.com/office/powerpoint/2010/main" val="2152879386"/>
              </p:ext>
            </p:extLst>
          </p:nvPr>
        </p:nvGraphicFramePr>
        <p:xfrm>
          <a:off x="517979" y="1744345"/>
          <a:ext cx="8103865" cy="3600762"/>
        </p:xfrm>
        <a:graphic>
          <a:graphicData uri="http://schemas.openxmlformats.org/drawingml/2006/chart">
            <c:chart xmlns:c="http://schemas.openxmlformats.org/drawingml/2006/chart" xmlns:r="http://schemas.openxmlformats.org/officeDocument/2006/relationships" r:id="rId3"/>
          </a:graphicData>
        </a:graphic>
      </p:graphicFrame>
      <p:sp>
        <p:nvSpPr>
          <p:cNvPr id="15" name="Slide Number Placeholder 4">
            <a:extLst>
              <a:ext uri="{FF2B5EF4-FFF2-40B4-BE49-F238E27FC236}">
                <a16:creationId xmlns:a16="http://schemas.microsoft.com/office/drawing/2014/main" id="{3DD16976-0096-B34C-86A5-7B45E8D57503}"/>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61</a:t>
            </a:fld>
            <a:endParaRPr lang="en-US" sz="1400" dirty="0">
              <a:solidFill>
                <a:schemeClr val="bg1"/>
              </a:solidFill>
              <a:latin typeface="Kelvingrove-Regular"/>
              <a:cs typeface="Kelvingrove-Regular"/>
            </a:endParaRPr>
          </a:p>
        </p:txBody>
      </p:sp>
      <p:sp>
        <p:nvSpPr>
          <p:cNvPr id="16" name="TextBox 15">
            <a:extLst>
              <a:ext uri="{FF2B5EF4-FFF2-40B4-BE49-F238E27FC236}">
                <a16:creationId xmlns:a16="http://schemas.microsoft.com/office/drawing/2014/main" id="{5C6ED194-5A73-034A-BB64-A682CDF8C7CA}"/>
              </a:ext>
            </a:extLst>
          </p:cNvPr>
          <p:cNvSpPr txBox="1"/>
          <p:nvPr/>
        </p:nvSpPr>
        <p:spPr>
          <a:xfrm>
            <a:off x="0" y="5828794"/>
            <a:ext cx="8828970" cy="646331"/>
          </a:xfrm>
          <a:prstGeom prst="rect">
            <a:avLst/>
          </a:prstGeom>
          <a:noFill/>
        </p:spPr>
        <p:txBody>
          <a:bodyPr wrap="square" rtlCol="0">
            <a:spAutoFit/>
          </a:bodyPr>
          <a:lstStyle/>
          <a:p>
            <a:r>
              <a:rPr lang="en-US" sz="900" dirty="0">
                <a:latin typeface="Century Gothic" panose="020B0502020202020204" pitchFamily="34" charset="0"/>
                <a:cs typeface="Century Gothic"/>
              </a:rPr>
              <a:t>Sources: </a:t>
            </a:r>
            <a:r>
              <a:rPr lang="en-US" sz="900" dirty="0">
                <a:latin typeface="Century Gothic" panose="020B0502020202020204" pitchFamily="34" charset="0"/>
              </a:rPr>
              <a:t>Connecticut State Department of Education. (n.d.). Connecticut Public School Expenditures Report 2017-2018.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/SDE/Fiscal-Services/Connecticut-Public-School-Expenditures-Report-2017-2018.</a:t>
            </a:r>
            <a:br>
              <a:rPr lang="en-US" sz="900" dirty="0">
                <a:latin typeface="Century Gothic" panose="020B0502020202020204" pitchFamily="34" charset="0"/>
              </a:rPr>
            </a:br>
            <a:r>
              <a:rPr lang="en-US" sz="900" dirty="0">
                <a:latin typeface="Century Gothic" panose="020B0502020202020204" pitchFamily="34" charset="0"/>
              </a:rPr>
              <a:t>Connecticut School Finance Project. (2019). </a:t>
            </a:r>
            <a:r>
              <a:rPr lang="en-US" sz="900" i="1" dirty="0">
                <a:latin typeface="Century Gothic" panose="020B0502020202020204" pitchFamily="34" charset="0"/>
              </a:rPr>
              <a:t>Connecticut Local Public School District Per-pupil Expenditures by Revenue Source, 2014-17</a:t>
            </a:r>
            <a:r>
              <a:rPr lang="en-US" sz="900" dirty="0">
                <a:latin typeface="Century Gothic" panose="020B0502020202020204" pitchFamily="34" charset="0"/>
              </a:rPr>
              <a:t>. New Haven, CT: Author. Available from http://</a:t>
            </a:r>
            <a:r>
              <a:rPr lang="en-US" sz="900" dirty="0" err="1">
                <a:latin typeface="Century Gothic" panose="020B0502020202020204" pitchFamily="34" charset="0"/>
              </a:rPr>
              <a:t>ctschoolfinance.org</a:t>
            </a:r>
            <a:r>
              <a:rPr lang="en-US" sz="900" dirty="0">
                <a:latin typeface="Century Gothic" panose="020B0502020202020204" pitchFamily="34" charset="0"/>
              </a:rPr>
              <a:t>/resources/connecticut-local-school-district-expenditures-by-revenue-source.</a:t>
            </a:r>
          </a:p>
        </p:txBody>
      </p:sp>
      <p:sp>
        <p:nvSpPr>
          <p:cNvPr id="9" name="TextBox 8">
            <a:extLst>
              <a:ext uri="{FF2B5EF4-FFF2-40B4-BE49-F238E27FC236}">
                <a16:creationId xmlns:a16="http://schemas.microsoft.com/office/drawing/2014/main" id="{9F458AF1-7A74-3E41-8B9D-C4E9811FE2CF}"/>
              </a:ext>
            </a:extLst>
          </p:cNvPr>
          <p:cNvSpPr txBox="1"/>
          <p:nvPr/>
        </p:nvSpPr>
        <p:spPr>
          <a:xfrm>
            <a:off x="96561" y="479053"/>
            <a:ext cx="8974666" cy="1200329"/>
          </a:xfrm>
          <a:prstGeom prst="rect">
            <a:avLst/>
          </a:prstGeom>
          <a:noFill/>
        </p:spPr>
        <p:txBody>
          <a:bodyPr wrap="square" rtlCol="0">
            <a:spAutoFit/>
          </a:bodyPr>
          <a:lstStyle/>
          <a:p>
            <a:pPr algn="ctr" defTabSz="457200"/>
            <a:r>
              <a:rPr lang="en-US" sz="2400" b="1" dirty="0">
                <a:solidFill>
                  <a:srgbClr val="2D739F"/>
                </a:solidFill>
                <a:latin typeface="Century Gothic"/>
              </a:rPr>
              <a:t>Stamford taxpayers contribute $16,254 per pupil toward education funding for their town’s public schools, </a:t>
            </a:r>
          </a:p>
          <a:p>
            <a:pPr algn="ctr" defTabSz="457200"/>
            <a:r>
              <a:rPr lang="en-US" sz="2400" b="1" dirty="0">
                <a:solidFill>
                  <a:srgbClr val="2D739F"/>
                </a:solidFill>
                <a:latin typeface="Century Gothic"/>
              </a:rPr>
              <a:t>which is higher than all of Stamford’s peer towns</a:t>
            </a:r>
            <a:endParaRPr lang="en-US" sz="2400" b="1" dirty="0">
              <a:solidFill>
                <a:srgbClr val="2D73A0"/>
              </a:solidFill>
              <a:latin typeface="Century Gothic"/>
              <a:cs typeface="Century Gothic"/>
            </a:endParaRPr>
          </a:p>
        </p:txBody>
      </p:sp>
    </p:spTree>
    <p:extLst>
      <p:ext uri="{BB962C8B-B14F-4D97-AF65-F5344CB8AC3E}">
        <p14:creationId xmlns:p14="http://schemas.microsoft.com/office/powerpoint/2010/main" val="725890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2235" y="398125"/>
            <a:ext cx="8572913" cy="1143000"/>
          </a:xfrm>
        </p:spPr>
        <p:txBody>
          <a:bodyPr>
            <a:noAutofit/>
          </a:bodyPr>
          <a:lstStyle/>
          <a:p>
            <a:r>
              <a:rPr lang="en-US" sz="2800" b="1" dirty="0">
                <a:solidFill>
                  <a:srgbClr val="2C739F"/>
                </a:solidFill>
                <a:cs typeface="Century Gothic"/>
              </a:rPr>
              <a:t>How much do cities and towns need to contribute toward funding their public schools?</a:t>
            </a:r>
          </a:p>
        </p:txBody>
      </p:sp>
      <p:sp>
        <p:nvSpPr>
          <p:cNvPr id="5" name="Content Placeholder 4"/>
          <p:cNvSpPr>
            <a:spLocks noGrp="1"/>
          </p:cNvSpPr>
          <p:nvPr>
            <p:ph idx="1"/>
          </p:nvPr>
        </p:nvSpPr>
        <p:spPr>
          <a:xfrm>
            <a:off x="533437" y="1864938"/>
            <a:ext cx="8070507" cy="4351338"/>
          </a:xfrm>
        </p:spPr>
        <p:txBody>
          <a:bodyPr>
            <a:normAutofit/>
          </a:bodyPr>
          <a:lstStyle/>
          <a:p>
            <a:pPr>
              <a:buClr>
                <a:srgbClr val="2C739F"/>
              </a:buClr>
            </a:pPr>
            <a:r>
              <a:rPr lang="en-US" sz="2400" dirty="0">
                <a:solidFill>
                  <a:srgbClr val="1B1F20"/>
                </a:solidFill>
              </a:rPr>
              <a:t>Cities and towns must make up the difference between what their local public school system receives from state and federal sources and the local public school district’s budget.</a:t>
            </a:r>
          </a:p>
          <a:p>
            <a:pPr marL="0" indent="0" algn="ctr">
              <a:buNone/>
            </a:pPr>
            <a:endParaRPr lang="en-US" sz="2200" b="1" dirty="0">
              <a:solidFill>
                <a:srgbClr val="FF0000"/>
              </a:solidFill>
            </a:endParaRPr>
          </a:p>
          <a:p>
            <a:pPr marL="0" indent="0" algn="ctr">
              <a:buNone/>
            </a:pPr>
            <a:r>
              <a:rPr lang="en-US" sz="2200" b="1" dirty="0">
                <a:solidFill>
                  <a:srgbClr val="FF0000"/>
                </a:solidFill>
              </a:rPr>
              <a:t>School District Budget </a:t>
            </a:r>
            <a:r>
              <a:rPr lang="en-US" sz="2200" b="1" dirty="0">
                <a:solidFill>
                  <a:srgbClr val="1B1F20"/>
                </a:solidFill>
              </a:rPr>
              <a:t>– </a:t>
            </a:r>
            <a:r>
              <a:rPr lang="en-US" sz="2200" b="1" dirty="0">
                <a:solidFill>
                  <a:srgbClr val="008000"/>
                </a:solidFill>
              </a:rPr>
              <a:t>Federal Revenue </a:t>
            </a:r>
            <a:r>
              <a:rPr lang="en-US" sz="2200" b="1" dirty="0">
                <a:solidFill>
                  <a:srgbClr val="1B1F20"/>
                </a:solidFill>
              </a:rPr>
              <a:t>– </a:t>
            </a:r>
            <a:r>
              <a:rPr lang="en-US" sz="2200" b="1" dirty="0">
                <a:solidFill>
                  <a:srgbClr val="0000FF"/>
                </a:solidFill>
              </a:rPr>
              <a:t>State Revenue </a:t>
            </a:r>
          </a:p>
          <a:p>
            <a:pPr marL="0" indent="0" algn="ctr">
              <a:buNone/>
            </a:pPr>
            <a:r>
              <a:rPr lang="en-US" sz="2200" b="1" dirty="0">
                <a:solidFill>
                  <a:srgbClr val="1B1F20"/>
                </a:solidFill>
              </a:rPr>
              <a:t>= </a:t>
            </a:r>
          </a:p>
          <a:p>
            <a:pPr marL="0" indent="0" algn="ctr">
              <a:buNone/>
            </a:pPr>
            <a:r>
              <a:rPr lang="en-US" sz="2200" b="1" dirty="0">
                <a:solidFill>
                  <a:srgbClr val="022048"/>
                </a:solidFill>
              </a:rPr>
              <a:t>Municipal (Local) Contribution</a:t>
            </a:r>
          </a:p>
          <a:p>
            <a:pPr lvl="1"/>
            <a:endParaRPr lang="en-US" sz="2400" dirty="0">
              <a:solidFill>
                <a:srgbClr val="1B1F20"/>
              </a:solidFill>
            </a:endParaRPr>
          </a:p>
          <a:p>
            <a:pPr lvl="1"/>
            <a:endParaRPr lang="en-US" sz="2400" dirty="0">
              <a:solidFill>
                <a:srgbClr val="1B1F20"/>
              </a:solidFill>
            </a:endParaRPr>
          </a:p>
          <a:p>
            <a:pPr lvl="1"/>
            <a:endParaRPr lang="en-US" sz="2400" dirty="0">
              <a:solidFill>
                <a:srgbClr val="1B1F20"/>
              </a:solidFill>
            </a:endParaRPr>
          </a:p>
        </p:txBody>
      </p:sp>
      <p:sp>
        <p:nvSpPr>
          <p:cNvPr id="6" name="Slide Number Placeholder 4">
            <a:extLst>
              <a:ext uri="{FF2B5EF4-FFF2-40B4-BE49-F238E27FC236}">
                <a16:creationId xmlns:a16="http://schemas.microsoft.com/office/drawing/2014/main" id="{4BEC6F01-A3B2-3F46-8FA9-7FC5C5A884A5}"/>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62</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565563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8CDA91-629A-054D-9CC0-23D7E16864CB}"/>
              </a:ext>
            </a:extLst>
          </p:cNvPr>
          <p:cNvSpPr txBox="1">
            <a:spLocks/>
          </p:cNvSpPr>
          <p:nvPr/>
        </p:nvSpPr>
        <p:spPr>
          <a:xfrm>
            <a:off x="609600" y="529865"/>
            <a:ext cx="7905750" cy="7153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2D73A0"/>
                </a:solidFill>
                <a:latin typeface="Century Gothic"/>
                <a:ea typeface="+mn-ea"/>
              </a:rPr>
              <a:t>District Budget Creation Process</a:t>
            </a:r>
          </a:p>
        </p:txBody>
      </p:sp>
      <p:sp>
        <p:nvSpPr>
          <p:cNvPr id="7" name="Content Placeholder 2">
            <a:extLst>
              <a:ext uri="{FF2B5EF4-FFF2-40B4-BE49-F238E27FC236}">
                <a16:creationId xmlns:a16="http://schemas.microsoft.com/office/drawing/2014/main" id="{C10247DB-57AB-A545-AB1E-EEB09EF24D9B}"/>
              </a:ext>
            </a:extLst>
          </p:cNvPr>
          <p:cNvSpPr txBox="1">
            <a:spLocks/>
          </p:cNvSpPr>
          <p:nvPr/>
        </p:nvSpPr>
        <p:spPr>
          <a:xfrm>
            <a:off x="438912" y="1414272"/>
            <a:ext cx="8076438" cy="47626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spcAft>
                <a:spcPts val="1200"/>
              </a:spcAft>
              <a:buClr>
                <a:srgbClr val="2C739F"/>
              </a:buClr>
              <a:buFont typeface="Arial" panose="020B0604020202020204" pitchFamily="34" charset="0"/>
              <a:buChar char="•"/>
            </a:pPr>
            <a:r>
              <a:rPr lang="en-US" sz="2000" dirty="0">
                <a:latin typeface="Century Gothic" panose="020B0502020202020204" pitchFamily="34" charset="0"/>
              </a:rPr>
              <a:t>Much like the State, school districts have fixed and non-fixed costs</a:t>
            </a:r>
          </a:p>
          <a:p>
            <a:pPr marL="342900" indent="-342900" algn="l">
              <a:lnSpc>
                <a:spcPct val="100000"/>
              </a:lnSpc>
              <a:spcBef>
                <a:spcPts val="0"/>
              </a:spcBef>
              <a:spcAft>
                <a:spcPts val="1200"/>
              </a:spcAft>
              <a:buClr>
                <a:srgbClr val="2C739F"/>
              </a:buClr>
              <a:buFont typeface="Arial" panose="020B0604020202020204" pitchFamily="34" charset="0"/>
              <a:buChar char="•"/>
            </a:pPr>
            <a:r>
              <a:rPr lang="en-US" sz="2000" b="1" dirty="0">
                <a:latin typeface="Century Gothic" panose="020B0502020202020204" pitchFamily="34" charset="0"/>
              </a:rPr>
              <a:t>Fixed costs </a:t>
            </a:r>
            <a:r>
              <a:rPr lang="en-US" sz="2000" dirty="0">
                <a:latin typeface="Century Gothic" panose="020B0502020202020204" pitchFamily="34" charset="0"/>
              </a:rPr>
              <a:t>at the district level include staff, associated contractual benefits and contractual increases, transportation, and physical plant operations.</a:t>
            </a:r>
          </a:p>
          <a:p>
            <a:pPr marL="342900" indent="-342900" algn="l">
              <a:lnSpc>
                <a:spcPct val="100000"/>
              </a:lnSpc>
              <a:spcBef>
                <a:spcPts val="0"/>
              </a:spcBef>
              <a:spcAft>
                <a:spcPts val="1200"/>
              </a:spcAft>
              <a:buClr>
                <a:srgbClr val="2C739F"/>
              </a:buClr>
              <a:buFont typeface="Arial" panose="020B0604020202020204" pitchFamily="34" charset="0"/>
              <a:buChar char="•"/>
            </a:pPr>
            <a:r>
              <a:rPr lang="en-US" sz="2000" dirty="0">
                <a:latin typeface="Century Gothic" panose="020B0502020202020204" pitchFamily="34" charset="0"/>
              </a:rPr>
              <a:t>When a school district budget is being created, districts must first look at the growth of their fixed costs. </a:t>
            </a:r>
          </a:p>
          <a:p>
            <a:pPr marL="342900" indent="-342900" algn="l">
              <a:lnSpc>
                <a:spcPct val="100000"/>
              </a:lnSpc>
              <a:spcBef>
                <a:spcPts val="0"/>
              </a:spcBef>
              <a:spcAft>
                <a:spcPts val="1200"/>
              </a:spcAft>
              <a:buClr>
                <a:srgbClr val="2C739F"/>
              </a:buClr>
              <a:buFont typeface="Arial" panose="020B0604020202020204" pitchFamily="34" charset="0"/>
              <a:buChar char="•"/>
            </a:pPr>
            <a:r>
              <a:rPr lang="en-US" sz="2000" dirty="0">
                <a:latin typeface="Century Gothic" panose="020B0502020202020204" pitchFamily="34" charset="0"/>
              </a:rPr>
              <a:t>Next, districts typically look at the impact of growth in fixed costs on maintaining current services. How much money do we need or have to maintain our services and run all programs at the current level? These are the </a:t>
            </a:r>
            <a:r>
              <a:rPr lang="en-US" sz="2000" b="1" dirty="0">
                <a:latin typeface="Century Gothic" panose="020B0502020202020204" pitchFamily="34" charset="0"/>
              </a:rPr>
              <a:t>non-fixed costs</a:t>
            </a:r>
            <a:r>
              <a:rPr lang="en-US" sz="2000" dirty="0">
                <a:latin typeface="Century Gothic" panose="020B0502020202020204" pitchFamily="34" charset="0"/>
              </a:rPr>
              <a:t>.</a:t>
            </a:r>
          </a:p>
          <a:p>
            <a:pPr marL="342900" indent="-342900" algn="l">
              <a:lnSpc>
                <a:spcPct val="100000"/>
              </a:lnSpc>
              <a:spcBef>
                <a:spcPts val="0"/>
              </a:spcBef>
              <a:spcAft>
                <a:spcPts val="1200"/>
              </a:spcAft>
              <a:buClr>
                <a:srgbClr val="2C739F"/>
              </a:buClr>
              <a:buFont typeface="Arial" panose="020B0604020202020204" pitchFamily="34" charset="0"/>
              <a:buChar char="•"/>
            </a:pPr>
            <a:r>
              <a:rPr lang="en-US" sz="2000" dirty="0">
                <a:latin typeface="Century Gothic" panose="020B0502020202020204" pitchFamily="34" charset="0"/>
              </a:rPr>
              <a:t>Finally, districts look at educational priorities and additional budgetary needs to meet educational priorities.</a:t>
            </a:r>
          </a:p>
        </p:txBody>
      </p:sp>
      <p:sp>
        <p:nvSpPr>
          <p:cNvPr id="5" name="Slide Number Placeholder 4">
            <a:extLst>
              <a:ext uri="{FF2B5EF4-FFF2-40B4-BE49-F238E27FC236}">
                <a16:creationId xmlns:a16="http://schemas.microsoft.com/office/drawing/2014/main" id="{6B776E20-3C58-3F4E-AD4D-C71A8A057E82}"/>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63</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770335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653671-98A6-A94A-ADFA-D6E442E134F8}"/>
              </a:ext>
            </a:extLst>
          </p:cNvPr>
          <p:cNvSpPr txBox="1">
            <a:spLocks/>
          </p:cNvSpPr>
          <p:nvPr/>
        </p:nvSpPr>
        <p:spPr>
          <a:xfrm>
            <a:off x="633984" y="548115"/>
            <a:ext cx="7881366" cy="638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2D73A0"/>
                </a:solidFill>
                <a:latin typeface="Century Gothic"/>
                <a:ea typeface="+mn-ea"/>
              </a:rPr>
              <a:t>District Budget Management</a:t>
            </a:r>
          </a:p>
        </p:txBody>
      </p:sp>
      <p:sp>
        <p:nvSpPr>
          <p:cNvPr id="5" name="Content Placeholder 4">
            <a:extLst>
              <a:ext uri="{FF2B5EF4-FFF2-40B4-BE49-F238E27FC236}">
                <a16:creationId xmlns:a16="http://schemas.microsoft.com/office/drawing/2014/main" id="{7DBFC5C2-5D66-C145-9B72-01E0891553A6}"/>
              </a:ext>
            </a:extLst>
          </p:cNvPr>
          <p:cNvSpPr txBox="1">
            <a:spLocks/>
          </p:cNvSpPr>
          <p:nvPr/>
        </p:nvSpPr>
        <p:spPr>
          <a:xfrm>
            <a:off x="457200" y="1600200"/>
            <a:ext cx="8229600" cy="452596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Century Gothic"/>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Century Gothic"/>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Century Gothic"/>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Century Gothic"/>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Century Gothic"/>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spcBef>
                <a:spcPts val="0"/>
              </a:spcBef>
              <a:spcAft>
                <a:spcPts val="1200"/>
              </a:spcAft>
              <a:buClr>
                <a:srgbClr val="2C739F"/>
              </a:buClr>
              <a:buFont typeface="Arial" panose="020B0604020202020204" pitchFamily="34" charset="0"/>
              <a:buChar char="•"/>
            </a:pPr>
            <a:r>
              <a:rPr lang="en-US" sz="2000" dirty="0">
                <a:solidFill>
                  <a:schemeClr val="tx1"/>
                </a:solidFill>
                <a:latin typeface="Century Gothic" panose="020B0502020202020204" pitchFamily="34" charset="0"/>
              </a:rPr>
              <a:t>Most school districts create a budget in an environment of uncertainty. State funding may not be verified at the time of budget creation, and unique student demographic factors may change.</a:t>
            </a:r>
          </a:p>
          <a:p>
            <a:pPr marL="342900" indent="-342900" algn="l">
              <a:spcBef>
                <a:spcPts val="0"/>
              </a:spcBef>
              <a:spcAft>
                <a:spcPts val="1200"/>
              </a:spcAft>
              <a:buClr>
                <a:srgbClr val="2C739F"/>
              </a:buClr>
              <a:buFont typeface="Arial" panose="020B0604020202020204" pitchFamily="34" charset="0"/>
              <a:buChar char="•"/>
            </a:pPr>
            <a:r>
              <a:rPr lang="en-US" sz="2000" dirty="0">
                <a:solidFill>
                  <a:schemeClr val="tx1"/>
                </a:solidFill>
                <a:latin typeface="Century Gothic" panose="020B0502020202020204" pitchFamily="34" charset="0"/>
              </a:rPr>
              <a:t>Volatility in costs may include special education, as need is uncertain at the time of budget creation.</a:t>
            </a:r>
          </a:p>
          <a:p>
            <a:pPr marL="342900" indent="-342900" algn="l">
              <a:spcBef>
                <a:spcPts val="0"/>
              </a:spcBef>
              <a:spcAft>
                <a:spcPts val="1200"/>
              </a:spcAft>
              <a:buClr>
                <a:srgbClr val="2C739F"/>
              </a:buClr>
              <a:buFont typeface="Arial" panose="020B0604020202020204" pitchFamily="34" charset="0"/>
              <a:buChar char="•"/>
            </a:pPr>
            <a:r>
              <a:rPr lang="en-US" sz="2000" dirty="0">
                <a:solidFill>
                  <a:schemeClr val="tx1"/>
                </a:solidFill>
                <a:latin typeface="Century Gothic" panose="020B0502020202020204" pitchFamily="34" charset="0"/>
              </a:rPr>
              <a:t>Districts manage their budget and respond to these factors through an ongoing budget evaluation process.</a:t>
            </a:r>
          </a:p>
        </p:txBody>
      </p:sp>
      <p:sp>
        <p:nvSpPr>
          <p:cNvPr id="7" name="Slide Number Placeholder 4">
            <a:extLst>
              <a:ext uri="{FF2B5EF4-FFF2-40B4-BE49-F238E27FC236}">
                <a16:creationId xmlns:a16="http://schemas.microsoft.com/office/drawing/2014/main" id="{12126121-D87F-6746-B6C1-6899FCCE37A3}"/>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64</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371399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0484"/>
            <a:ext cx="8229600" cy="1143000"/>
          </a:xfrm>
        </p:spPr>
        <p:txBody>
          <a:bodyPr>
            <a:noAutofit/>
          </a:bodyPr>
          <a:lstStyle/>
          <a:p>
            <a:r>
              <a:rPr lang="en-US" sz="3200" b="1" dirty="0">
                <a:solidFill>
                  <a:srgbClr val="2C739F"/>
                </a:solidFill>
                <a:cs typeface="Century Gothic"/>
              </a:rPr>
              <a:t>How do cities and towns raise money to pay for public schools?</a:t>
            </a:r>
          </a:p>
        </p:txBody>
      </p:sp>
      <p:sp>
        <p:nvSpPr>
          <p:cNvPr id="5" name="Content Placeholder 4"/>
          <p:cNvSpPr>
            <a:spLocks noGrp="1"/>
          </p:cNvSpPr>
          <p:nvPr>
            <p:ph idx="1"/>
          </p:nvPr>
        </p:nvSpPr>
        <p:spPr/>
        <p:txBody>
          <a:bodyPr>
            <a:noAutofit/>
          </a:bodyPr>
          <a:lstStyle/>
          <a:p>
            <a:pPr>
              <a:buClr>
                <a:srgbClr val="2C739F"/>
              </a:buClr>
            </a:pPr>
            <a:r>
              <a:rPr lang="en-US" sz="2000" dirty="0">
                <a:solidFill>
                  <a:srgbClr val="1B1F20"/>
                </a:solidFill>
              </a:rPr>
              <a:t>Cities and towns raise money to pay for town services (including public schools) through property taxes.</a:t>
            </a:r>
            <a:endParaRPr lang="en-US" sz="1000" dirty="0">
              <a:solidFill>
                <a:srgbClr val="1B1F20"/>
              </a:solidFill>
            </a:endParaRPr>
          </a:p>
          <a:p>
            <a:pPr lvl="1">
              <a:buClr>
                <a:srgbClr val="2C739F"/>
              </a:buClr>
            </a:pPr>
            <a:r>
              <a:rPr lang="en-US" sz="2000" dirty="0">
                <a:solidFill>
                  <a:srgbClr val="1B1F20"/>
                </a:solidFill>
              </a:rPr>
              <a:t>Cities and towns are able to collect tax on property that is owned by the people who live there.</a:t>
            </a:r>
          </a:p>
          <a:p>
            <a:pPr lvl="1">
              <a:buClr>
                <a:srgbClr val="2C739F"/>
              </a:buClr>
            </a:pPr>
            <a:r>
              <a:rPr lang="en-US" sz="2000" dirty="0">
                <a:solidFill>
                  <a:srgbClr val="1B1F20"/>
                </a:solidFill>
              </a:rPr>
              <a:t>Cities and towns can collect taxes on “real” property (e.g. office building, apartment buildings, houses) and “personal” property (e.g. cars and boats).</a:t>
            </a:r>
          </a:p>
          <a:p>
            <a:pPr marL="457200" lvl="1" indent="0">
              <a:buClr>
                <a:srgbClr val="2C739F"/>
              </a:buClr>
              <a:buNone/>
            </a:pPr>
            <a:endParaRPr lang="en-US" sz="1200" dirty="0">
              <a:solidFill>
                <a:srgbClr val="1B1F20"/>
              </a:solidFill>
            </a:endParaRPr>
          </a:p>
          <a:p>
            <a:pPr>
              <a:buClr>
                <a:srgbClr val="2C739F"/>
              </a:buClr>
            </a:pPr>
            <a:r>
              <a:rPr lang="en-US" sz="2000" dirty="0">
                <a:solidFill>
                  <a:srgbClr val="1B1F20"/>
                </a:solidFill>
              </a:rPr>
              <a:t>Not all property in the town is taxable.</a:t>
            </a:r>
          </a:p>
          <a:p>
            <a:pPr lvl="1">
              <a:buClr>
                <a:srgbClr val="2C739F"/>
              </a:buClr>
            </a:pPr>
            <a:r>
              <a:rPr lang="en-US" sz="2000" dirty="0">
                <a:solidFill>
                  <a:srgbClr val="1B1F20"/>
                </a:solidFill>
              </a:rPr>
              <a:t>Property that belongs to some nonprofit organizations, like universities, hospitals, and churches, may be exempt from property tax.</a:t>
            </a:r>
          </a:p>
          <a:p>
            <a:pPr lvl="1">
              <a:buClr>
                <a:srgbClr val="2C739F"/>
              </a:buClr>
            </a:pPr>
            <a:endParaRPr lang="en-US" sz="2000" dirty="0">
              <a:solidFill>
                <a:srgbClr val="1B1F20"/>
              </a:solidFill>
            </a:endParaRPr>
          </a:p>
        </p:txBody>
      </p:sp>
      <p:sp>
        <p:nvSpPr>
          <p:cNvPr id="6" name="TextBox 5">
            <a:extLst>
              <a:ext uri="{FF2B5EF4-FFF2-40B4-BE49-F238E27FC236}">
                <a16:creationId xmlns:a16="http://schemas.microsoft.com/office/drawing/2014/main" id="{23CDB70C-563A-DB4D-8F57-805C01B409F3}"/>
              </a:ext>
            </a:extLst>
          </p:cNvPr>
          <p:cNvSpPr txBox="1"/>
          <p:nvPr/>
        </p:nvSpPr>
        <p:spPr>
          <a:xfrm>
            <a:off x="0" y="6037958"/>
            <a:ext cx="8847667" cy="369332"/>
          </a:xfrm>
          <a:prstGeom prst="rect">
            <a:avLst/>
          </a:prstGeom>
          <a:noFill/>
        </p:spPr>
        <p:txBody>
          <a:bodyPr wrap="square" rtlCol="0">
            <a:spAutoFit/>
          </a:bodyPr>
          <a:lstStyle/>
          <a:p>
            <a:r>
              <a:rPr lang="en-US" sz="900" dirty="0">
                <a:latin typeface="Century Gothic"/>
              </a:rPr>
              <a:t>Source: State of Connecticut, Office of Policy and Management. (2018, May 17). Statutes Governing Property Assessment and Taxation</a:t>
            </a:r>
            <a:r>
              <a:rPr lang="en-US" sz="900" i="1" dirty="0">
                <a:latin typeface="Century Gothic"/>
              </a:rPr>
              <a:t>. </a:t>
            </a:r>
            <a:r>
              <a:rPr lang="en-US" sz="900" dirty="0">
                <a:latin typeface="Century Gothic"/>
              </a:rPr>
              <a:t>Retrieved from http://www.ct.gov/opm/cwp/view.asp?q=383128. </a:t>
            </a:r>
          </a:p>
        </p:txBody>
      </p:sp>
      <p:sp>
        <p:nvSpPr>
          <p:cNvPr id="7" name="Slide Number Placeholder 4">
            <a:extLst>
              <a:ext uri="{FF2B5EF4-FFF2-40B4-BE49-F238E27FC236}">
                <a16:creationId xmlns:a16="http://schemas.microsoft.com/office/drawing/2014/main" id="{F812FE05-A10E-DF40-871E-EC99EA7AF3F9}"/>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65</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27166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9188"/>
            <a:ext cx="8229600" cy="1143000"/>
          </a:xfrm>
        </p:spPr>
        <p:txBody>
          <a:bodyPr>
            <a:noAutofit/>
          </a:bodyPr>
          <a:lstStyle/>
          <a:p>
            <a:r>
              <a:rPr lang="en-US" sz="3200" b="1" dirty="0">
                <a:solidFill>
                  <a:srgbClr val="2C739F"/>
                </a:solidFill>
              </a:rPr>
              <a:t>Facts About City/Town Budgets</a:t>
            </a:r>
          </a:p>
        </p:txBody>
      </p:sp>
      <p:sp>
        <p:nvSpPr>
          <p:cNvPr id="5" name="Content Placeholder 4"/>
          <p:cNvSpPr>
            <a:spLocks noGrp="1"/>
          </p:cNvSpPr>
          <p:nvPr>
            <p:ph idx="1"/>
          </p:nvPr>
        </p:nvSpPr>
        <p:spPr>
          <a:xfrm>
            <a:off x="457200" y="1468877"/>
            <a:ext cx="8229600" cy="4525963"/>
          </a:xfrm>
        </p:spPr>
        <p:txBody>
          <a:bodyPr>
            <a:noAutofit/>
          </a:bodyPr>
          <a:lstStyle/>
          <a:p>
            <a:pPr>
              <a:buClr>
                <a:srgbClr val="2C739F"/>
              </a:buClr>
            </a:pPr>
            <a:r>
              <a:rPr lang="en-US" sz="2000" dirty="0">
                <a:solidFill>
                  <a:srgbClr val="1B1F20"/>
                </a:solidFill>
              </a:rPr>
              <a:t>Each year, every city and town creates a “municipal budget” – this includes all of the money the town will need to pay for town government.</a:t>
            </a:r>
            <a:endParaRPr lang="en-US" sz="1000" dirty="0">
              <a:solidFill>
                <a:srgbClr val="1B1F20"/>
              </a:solidFill>
            </a:endParaRPr>
          </a:p>
          <a:p>
            <a:pPr lvl="1">
              <a:buClr>
                <a:srgbClr val="2C739F"/>
              </a:buClr>
            </a:pPr>
            <a:r>
              <a:rPr lang="en-US" sz="2000" dirty="0">
                <a:solidFill>
                  <a:srgbClr val="1B1F20"/>
                </a:solidFill>
              </a:rPr>
              <a:t>Some examples of what is included in the budget are: fire and police force, highway department, maintenance of town roads (including snow removal), the parks and rec department, and of course, public schools.</a:t>
            </a:r>
          </a:p>
          <a:p>
            <a:pPr marL="457200" lvl="1" indent="0">
              <a:buClr>
                <a:srgbClr val="2C739F"/>
              </a:buClr>
              <a:buNone/>
            </a:pPr>
            <a:endParaRPr lang="en-US" sz="1200" dirty="0">
              <a:solidFill>
                <a:srgbClr val="1B1F20"/>
              </a:solidFill>
            </a:endParaRPr>
          </a:p>
          <a:p>
            <a:pPr>
              <a:buClr>
                <a:srgbClr val="2C739F"/>
              </a:buClr>
            </a:pPr>
            <a:r>
              <a:rPr lang="en-US" sz="2000" dirty="0">
                <a:solidFill>
                  <a:srgbClr val="1B1F20"/>
                </a:solidFill>
              </a:rPr>
              <a:t>Public schools are the biggest expense for every city and town in CT.</a:t>
            </a:r>
          </a:p>
          <a:p>
            <a:pPr marL="0" indent="0">
              <a:buClr>
                <a:srgbClr val="2C739F"/>
              </a:buClr>
              <a:buNone/>
            </a:pPr>
            <a:endParaRPr lang="en-US" sz="1200" dirty="0">
              <a:solidFill>
                <a:srgbClr val="1B1F20"/>
              </a:solidFill>
            </a:endParaRPr>
          </a:p>
          <a:p>
            <a:pPr>
              <a:buClr>
                <a:srgbClr val="2C739F"/>
              </a:buClr>
            </a:pPr>
            <a:r>
              <a:rPr lang="en-US" sz="2000" dirty="0">
                <a:solidFill>
                  <a:srgbClr val="1B1F20"/>
                </a:solidFill>
              </a:rPr>
              <a:t>Cities and towns must collect enough money through property taxes to pay for all of the expenses in the municipal budget.</a:t>
            </a:r>
          </a:p>
          <a:p>
            <a:pPr lvl="1">
              <a:buClr>
                <a:srgbClr val="2C739F"/>
              </a:buClr>
            </a:pPr>
            <a:endParaRPr lang="en-US" sz="2000" dirty="0">
              <a:solidFill>
                <a:srgbClr val="1B1F20"/>
              </a:solidFill>
            </a:endParaRPr>
          </a:p>
        </p:txBody>
      </p:sp>
      <p:sp>
        <p:nvSpPr>
          <p:cNvPr id="6" name="Slide Number Placeholder 4">
            <a:extLst>
              <a:ext uri="{FF2B5EF4-FFF2-40B4-BE49-F238E27FC236}">
                <a16:creationId xmlns:a16="http://schemas.microsoft.com/office/drawing/2014/main" id="{31AD87C6-76D0-AC4C-AB47-C641AFE80E04}"/>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130112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2843"/>
            <a:ext cx="8229600" cy="1143000"/>
          </a:xfrm>
        </p:spPr>
        <p:txBody>
          <a:bodyPr>
            <a:noAutofit/>
          </a:bodyPr>
          <a:lstStyle/>
          <a:p>
            <a:r>
              <a:rPr lang="en-US" sz="3200" b="1" dirty="0">
                <a:solidFill>
                  <a:srgbClr val="2C739F"/>
                </a:solidFill>
              </a:rPr>
              <a:t>Facts About City/Town Property Taxes</a:t>
            </a:r>
          </a:p>
        </p:txBody>
      </p:sp>
      <p:sp>
        <p:nvSpPr>
          <p:cNvPr id="5" name="Content Placeholder 4"/>
          <p:cNvSpPr>
            <a:spLocks noGrp="1"/>
          </p:cNvSpPr>
          <p:nvPr>
            <p:ph idx="1"/>
          </p:nvPr>
        </p:nvSpPr>
        <p:spPr/>
        <p:txBody>
          <a:bodyPr>
            <a:normAutofit/>
          </a:bodyPr>
          <a:lstStyle/>
          <a:p>
            <a:pPr>
              <a:buClr>
                <a:srgbClr val="2C739F"/>
              </a:buClr>
            </a:pPr>
            <a:r>
              <a:rPr lang="en-US" sz="2400" dirty="0">
                <a:solidFill>
                  <a:srgbClr val="1B1F20"/>
                </a:solidFill>
              </a:rPr>
              <a:t>Each city/town has a different amount of property available to tax.</a:t>
            </a:r>
          </a:p>
          <a:p>
            <a:pPr lvl="1">
              <a:buClr>
                <a:srgbClr val="2C739F"/>
              </a:buClr>
            </a:pPr>
            <a:r>
              <a:rPr lang="en-US" sz="2400" dirty="0">
                <a:solidFill>
                  <a:srgbClr val="1B1F20"/>
                </a:solidFill>
              </a:rPr>
              <a:t>Each city and town adds up the value of all of the property in the town – this is known as the “grand list.”</a:t>
            </a:r>
          </a:p>
          <a:p>
            <a:pPr marL="457200" lvl="1" indent="0">
              <a:buClr>
                <a:srgbClr val="2C739F"/>
              </a:buClr>
              <a:buNone/>
            </a:pPr>
            <a:endParaRPr lang="en-US" sz="1400" dirty="0">
              <a:solidFill>
                <a:srgbClr val="1B1F20"/>
              </a:solidFill>
            </a:endParaRPr>
          </a:p>
          <a:p>
            <a:pPr>
              <a:buClr>
                <a:srgbClr val="2C739F"/>
              </a:buClr>
            </a:pPr>
            <a:r>
              <a:rPr lang="en-US" sz="2400" dirty="0">
                <a:solidFill>
                  <a:srgbClr val="1B1F20"/>
                </a:solidFill>
              </a:rPr>
              <a:t>Once the city/town knows how much money they need to raise in taxes and the value of the “grand list,” the city/town sets a tax rate for property, known as a “mill rate.”</a:t>
            </a:r>
          </a:p>
          <a:p>
            <a:endParaRPr lang="en-US" sz="2400" dirty="0">
              <a:solidFill>
                <a:srgbClr val="1B1F20"/>
              </a:solidFill>
            </a:endParaRPr>
          </a:p>
        </p:txBody>
      </p:sp>
      <p:sp>
        <p:nvSpPr>
          <p:cNvPr id="6" name="TextBox 5">
            <a:extLst>
              <a:ext uri="{FF2B5EF4-FFF2-40B4-BE49-F238E27FC236}">
                <a16:creationId xmlns:a16="http://schemas.microsoft.com/office/drawing/2014/main" id="{19C3CEEE-87BD-CF4C-80E2-B01DE78EE5F9}"/>
              </a:ext>
            </a:extLst>
          </p:cNvPr>
          <p:cNvSpPr txBox="1"/>
          <p:nvPr/>
        </p:nvSpPr>
        <p:spPr>
          <a:xfrm>
            <a:off x="0" y="6037958"/>
            <a:ext cx="8847667" cy="369332"/>
          </a:xfrm>
          <a:prstGeom prst="rect">
            <a:avLst/>
          </a:prstGeom>
          <a:noFill/>
        </p:spPr>
        <p:txBody>
          <a:bodyPr wrap="square" rtlCol="0">
            <a:spAutoFit/>
          </a:bodyPr>
          <a:lstStyle/>
          <a:p>
            <a:r>
              <a:rPr lang="en-US" sz="900" dirty="0">
                <a:latin typeface="Century Gothic"/>
              </a:rPr>
              <a:t>Source: State of Connecticut, Office of Policy and Management. (2018, May 17). Statutes Governing Property Assessment and Taxation</a:t>
            </a:r>
            <a:r>
              <a:rPr lang="en-US" sz="900" i="1" dirty="0">
                <a:latin typeface="Century Gothic"/>
              </a:rPr>
              <a:t>. </a:t>
            </a:r>
            <a:r>
              <a:rPr lang="en-US" sz="900" dirty="0">
                <a:latin typeface="Century Gothic"/>
              </a:rPr>
              <a:t>Retrieved from http://www.ct.gov/opm/cwp/view.asp?q=383128. </a:t>
            </a:r>
          </a:p>
        </p:txBody>
      </p:sp>
      <p:sp>
        <p:nvSpPr>
          <p:cNvPr id="7" name="Slide Number Placeholder 4">
            <a:extLst>
              <a:ext uri="{FF2B5EF4-FFF2-40B4-BE49-F238E27FC236}">
                <a16:creationId xmlns:a16="http://schemas.microsoft.com/office/drawing/2014/main" id="{84F66083-9656-0F42-B199-2239FCE5AFFB}"/>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67</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3064575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2612"/>
            <a:ext cx="8229600" cy="1143000"/>
          </a:xfrm>
        </p:spPr>
        <p:txBody>
          <a:bodyPr>
            <a:noAutofit/>
          </a:bodyPr>
          <a:lstStyle/>
          <a:p>
            <a:r>
              <a:rPr lang="en-US" sz="3200" b="1" dirty="0">
                <a:solidFill>
                  <a:srgbClr val="2C739F"/>
                </a:solidFill>
              </a:rPr>
              <a:t>The value of “grand lists” varies widely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094281"/>
              </p:ext>
            </p:extLst>
          </p:nvPr>
        </p:nvGraphicFramePr>
        <p:xfrm>
          <a:off x="1518374" y="1770461"/>
          <a:ext cx="6680702" cy="3609062"/>
        </p:xfrm>
        <a:graphic>
          <a:graphicData uri="http://schemas.openxmlformats.org/drawingml/2006/table">
            <a:tbl>
              <a:tblPr firstRow="1">
                <a:tableStyleId>{F5AB1C69-6EDB-4FF4-983F-18BD219EF322}</a:tableStyleId>
              </a:tblPr>
              <a:tblGrid>
                <a:gridCol w="2233393">
                  <a:extLst>
                    <a:ext uri="{9D8B030D-6E8A-4147-A177-3AD203B41FA5}">
                      <a16:colId xmlns:a16="http://schemas.microsoft.com/office/drawing/2014/main" val="20000"/>
                    </a:ext>
                  </a:extLst>
                </a:gridCol>
                <a:gridCol w="4447309">
                  <a:extLst>
                    <a:ext uri="{9D8B030D-6E8A-4147-A177-3AD203B41FA5}">
                      <a16:colId xmlns:a16="http://schemas.microsoft.com/office/drawing/2014/main" val="20001"/>
                    </a:ext>
                  </a:extLst>
                </a:gridCol>
              </a:tblGrid>
              <a:tr h="382344">
                <a:tc>
                  <a:txBody>
                    <a:bodyPr/>
                    <a:lstStyle/>
                    <a:p>
                      <a:pPr algn="ctr" fontAlgn="b"/>
                      <a:r>
                        <a:rPr lang="en-US" sz="1400" u="none" strike="noStrike" dirty="0">
                          <a:effectLst/>
                          <a:latin typeface="Century Gothic"/>
                        </a:rPr>
                        <a:t>Municipality</a:t>
                      </a:r>
                      <a:endParaRPr lang="en-US" sz="1400" b="0" i="0" u="none" strike="noStrike" dirty="0">
                        <a:solidFill>
                          <a:srgbClr val="000000"/>
                        </a:solidFill>
                        <a:effectLst/>
                        <a:latin typeface="Century Gothic"/>
                      </a:endParaRPr>
                    </a:p>
                  </a:txBody>
                  <a:tcPr marL="9525" marR="9525" marT="9525" marB="0" anchor="ctr">
                    <a:solidFill>
                      <a:srgbClr val="2C739F"/>
                    </a:solidFill>
                  </a:tcPr>
                </a:tc>
                <a:tc>
                  <a:txBody>
                    <a:bodyPr/>
                    <a:lstStyle/>
                    <a:p>
                      <a:pPr algn="ctr" fontAlgn="b"/>
                      <a:r>
                        <a:rPr lang="en-US" sz="1400" u="none" strike="noStrike" dirty="0">
                          <a:effectLst/>
                          <a:latin typeface="Century Gothic"/>
                        </a:rPr>
                        <a:t>Equalized Net Grand List GLYR 2017</a:t>
                      </a:r>
                      <a:endParaRPr lang="en-US" sz="1400" b="0" i="0" u="none" strike="noStrike" dirty="0">
                        <a:solidFill>
                          <a:srgbClr val="000000"/>
                        </a:solidFill>
                        <a:effectLst/>
                        <a:latin typeface="Century Gothic"/>
                      </a:endParaRPr>
                    </a:p>
                  </a:txBody>
                  <a:tcPr marL="9525" marR="9525" marT="9525" marB="0" anchor="ctr">
                    <a:solidFill>
                      <a:srgbClr val="2C739F"/>
                    </a:solidFill>
                  </a:tcPr>
                </a:tc>
                <a:extLst>
                  <a:ext uri="{0D108BD9-81ED-4DB2-BD59-A6C34878D82A}">
                    <a16:rowId xmlns:a16="http://schemas.microsoft.com/office/drawing/2014/main" val="10000"/>
                  </a:ext>
                </a:extLst>
              </a:tr>
              <a:tr h="293338">
                <a:tc>
                  <a:txBody>
                    <a:bodyPr/>
                    <a:lstStyle/>
                    <a:p>
                      <a:pPr algn="ctr" fontAlgn="b"/>
                      <a:r>
                        <a:rPr lang="en-US" sz="1400" u="none" strike="noStrike" dirty="0">
                          <a:effectLst/>
                          <a:latin typeface="Century Gothic"/>
                        </a:rPr>
                        <a:t>GREENWICH</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400" u="none" strike="noStrike" dirty="0">
                          <a:effectLst/>
                          <a:latin typeface="Century Gothic"/>
                        </a:rPr>
                        <a:t>$50,416,714,165</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1"/>
                  </a:ext>
                </a:extLst>
              </a:tr>
              <a:tr h="293338">
                <a:tc>
                  <a:txBody>
                    <a:bodyPr/>
                    <a:lstStyle/>
                    <a:p>
                      <a:pPr algn="ctr" fontAlgn="b"/>
                      <a:r>
                        <a:rPr lang="en-US" sz="1400" b="1" u="none" strike="noStrike" dirty="0">
                          <a:effectLst/>
                          <a:latin typeface="Century Gothic"/>
                        </a:rPr>
                        <a:t>STAMFORD</a:t>
                      </a:r>
                      <a:endParaRPr lang="en-US" sz="1400" b="1" i="0" u="none" strike="noStrike" dirty="0">
                        <a:solidFill>
                          <a:srgbClr val="000000"/>
                        </a:solidFill>
                        <a:effectLst/>
                        <a:latin typeface="Century Gothic"/>
                      </a:endParaRPr>
                    </a:p>
                  </a:txBody>
                  <a:tcPr marL="9525" marR="9525" marT="9525" marB="0" anchor="ctr">
                    <a:solidFill>
                      <a:srgbClr val="FFFF00"/>
                    </a:solidFill>
                  </a:tcPr>
                </a:tc>
                <a:tc>
                  <a:txBody>
                    <a:bodyPr/>
                    <a:lstStyle/>
                    <a:p>
                      <a:pPr algn="ctr" fontAlgn="b"/>
                      <a:r>
                        <a:rPr lang="en-US" sz="1400" b="1" u="none" strike="noStrike" dirty="0">
                          <a:effectLst/>
                          <a:latin typeface="Century Gothic"/>
                        </a:rPr>
                        <a:t>$30,661,834,479</a:t>
                      </a:r>
                      <a:endParaRPr lang="en-US" sz="1400" b="1" i="0" u="none" strike="noStrike" dirty="0">
                        <a:solidFill>
                          <a:srgbClr val="000000"/>
                        </a:solidFill>
                        <a:effectLst/>
                        <a:latin typeface="Century Gothic"/>
                      </a:endParaRPr>
                    </a:p>
                  </a:txBody>
                  <a:tcPr marL="9525" marR="9525" marT="9525" marB="0" anchor="ctr">
                    <a:solidFill>
                      <a:srgbClr val="FFFF00"/>
                    </a:solidFill>
                  </a:tcPr>
                </a:tc>
                <a:extLst>
                  <a:ext uri="{0D108BD9-81ED-4DB2-BD59-A6C34878D82A}">
                    <a16:rowId xmlns:a16="http://schemas.microsoft.com/office/drawing/2014/main" val="10002"/>
                  </a:ext>
                </a:extLst>
              </a:tr>
              <a:tr h="293338">
                <a:tc>
                  <a:txBody>
                    <a:bodyPr/>
                    <a:lstStyle/>
                    <a:p>
                      <a:pPr algn="ctr" fontAlgn="b"/>
                      <a:r>
                        <a:rPr lang="en-US" sz="1400" b="0" u="none" strike="noStrike" dirty="0">
                          <a:effectLst/>
                          <a:latin typeface="Century Gothic"/>
                        </a:rPr>
                        <a:t>NORWALK</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400" b="0" u="none" strike="noStrike" dirty="0">
                          <a:effectLst/>
                          <a:latin typeface="Century Gothic"/>
                        </a:rPr>
                        <a:t>$19,216,599,803</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3"/>
                  </a:ext>
                </a:extLst>
              </a:tr>
              <a:tr h="293338">
                <a:tc>
                  <a:txBody>
                    <a:bodyPr/>
                    <a:lstStyle/>
                    <a:p>
                      <a:pPr algn="ctr" fontAlgn="b"/>
                      <a:r>
                        <a:rPr lang="en-US" sz="1400" u="none" strike="noStrike" dirty="0">
                          <a:effectLst/>
                          <a:latin typeface="Century Gothic"/>
                        </a:rPr>
                        <a:t>FAIRFIELD</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400" u="none" strike="noStrike" dirty="0">
                          <a:effectLst/>
                          <a:latin typeface="Century Gothic"/>
                        </a:rPr>
                        <a:t>$16,468,486,024</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4"/>
                  </a:ext>
                </a:extLst>
              </a:tr>
              <a:tr h="293338">
                <a:tc>
                  <a:txBody>
                    <a:bodyPr/>
                    <a:lstStyle/>
                    <a:p>
                      <a:pPr algn="ctr" fontAlgn="b"/>
                      <a:r>
                        <a:rPr lang="en-US" sz="1400" b="0" i="0" u="none" strike="noStrike" dirty="0">
                          <a:solidFill>
                            <a:schemeClr val="dk1"/>
                          </a:solidFill>
                          <a:effectLst/>
                          <a:latin typeface="Century Gothic"/>
                        </a:rPr>
                        <a:t>WESTPORT</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400" u="none" strike="noStrike" dirty="0">
                          <a:effectLst/>
                          <a:latin typeface="Century Gothic"/>
                        </a:rPr>
                        <a:t>$16,216,507,899</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5"/>
                  </a:ext>
                </a:extLst>
              </a:tr>
              <a:tr h="293338">
                <a:tc>
                  <a:txBody>
                    <a:bodyPr/>
                    <a:lstStyle/>
                    <a:p>
                      <a:pPr algn="ctr" fontAlgn="b"/>
                      <a:r>
                        <a:rPr lang="en-US" sz="1400" b="0" i="0" u="none" strike="noStrike" dirty="0">
                          <a:solidFill>
                            <a:srgbClr val="000000"/>
                          </a:solidFill>
                          <a:effectLst/>
                          <a:latin typeface="Century Gothic"/>
                        </a:rPr>
                        <a:t>…</a:t>
                      </a:r>
                    </a:p>
                  </a:txBody>
                  <a:tcPr marL="9525" marR="9525" marT="9525" marB="0" anchor="ctr">
                    <a:solidFill>
                      <a:srgbClr val="F0F3EB"/>
                    </a:solidFill>
                  </a:tcPr>
                </a:tc>
                <a:tc>
                  <a:txBody>
                    <a:bodyPr/>
                    <a:lstStyle/>
                    <a:p>
                      <a:pPr algn="ctr" fontAlgn="b"/>
                      <a:r>
                        <a:rPr lang="en-US" sz="1400" b="0" i="0" u="none" strike="noStrike" dirty="0">
                          <a:solidFill>
                            <a:srgbClr val="000000"/>
                          </a:solidFill>
                          <a:effectLst/>
                          <a:latin typeface="Century Gothic"/>
                        </a:rPr>
                        <a:t>…</a:t>
                      </a:r>
                    </a:p>
                  </a:txBody>
                  <a:tcPr marL="9525" marR="9525" marT="9525" marB="0" anchor="ctr">
                    <a:solidFill>
                      <a:srgbClr val="F0F3EB"/>
                    </a:solidFill>
                  </a:tcPr>
                </a:tc>
                <a:extLst>
                  <a:ext uri="{0D108BD9-81ED-4DB2-BD59-A6C34878D82A}">
                    <a16:rowId xmlns:a16="http://schemas.microsoft.com/office/drawing/2014/main" val="10010"/>
                  </a:ext>
                </a:extLst>
              </a:tr>
              <a:tr h="293338">
                <a:tc>
                  <a:txBody>
                    <a:bodyPr/>
                    <a:lstStyle/>
                    <a:p>
                      <a:pPr algn="ctr" fontAlgn="ctr"/>
                      <a:r>
                        <a:rPr lang="en-US" sz="1400" u="none" strike="noStrike" dirty="0">
                          <a:effectLst/>
                          <a:latin typeface="Century Gothic"/>
                        </a:rPr>
                        <a:t>SPRAGUE</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400" u="none" strike="noStrike" dirty="0">
                          <a:effectLst/>
                          <a:latin typeface="Century Gothic"/>
                        </a:rPr>
                        <a:t>$238,467,977</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11"/>
                  </a:ext>
                </a:extLst>
              </a:tr>
              <a:tr h="293338">
                <a:tc>
                  <a:txBody>
                    <a:bodyPr/>
                    <a:lstStyle/>
                    <a:p>
                      <a:pPr algn="ctr" fontAlgn="ctr"/>
                      <a:r>
                        <a:rPr lang="en-US" sz="1400" u="none" strike="noStrike" dirty="0">
                          <a:effectLst/>
                          <a:latin typeface="Century Gothic"/>
                        </a:rPr>
                        <a:t>EASTFORD</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400" u="none" strike="noStrike" dirty="0">
                          <a:effectLst/>
                          <a:latin typeface="Century Gothic"/>
                        </a:rPr>
                        <a:t>$235,165,658</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12"/>
                  </a:ext>
                </a:extLst>
              </a:tr>
              <a:tr h="293338">
                <a:tc>
                  <a:txBody>
                    <a:bodyPr/>
                    <a:lstStyle/>
                    <a:p>
                      <a:pPr algn="ctr" fontAlgn="ctr"/>
                      <a:r>
                        <a:rPr lang="en-US" sz="1400" u="none" strike="noStrike" dirty="0">
                          <a:effectLst/>
                          <a:latin typeface="Century Gothic"/>
                        </a:rPr>
                        <a:t>HAMPTON</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400" u="none" strike="noStrike" dirty="0">
                          <a:effectLst/>
                          <a:latin typeface="Century Gothic"/>
                        </a:rPr>
                        <a:t>$226,365,034</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13"/>
                  </a:ext>
                </a:extLst>
              </a:tr>
              <a:tr h="293338">
                <a:tc>
                  <a:txBody>
                    <a:bodyPr/>
                    <a:lstStyle/>
                    <a:p>
                      <a:pPr algn="ctr" fontAlgn="ctr"/>
                      <a:r>
                        <a:rPr lang="en-US" sz="1400" u="none" strike="noStrike" dirty="0">
                          <a:effectLst/>
                          <a:latin typeface="Century Gothic"/>
                        </a:rPr>
                        <a:t>SCOTLAND</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400" u="none" strike="noStrike" dirty="0">
                          <a:effectLst/>
                          <a:latin typeface="Century Gothic"/>
                        </a:rPr>
                        <a:t>$177,539,298</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14"/>
                  </a:ext>
                </a:extLst>
              </a:tr>
              <a:tr h="293338">
                <a:tc>
                  <a:txBody>
                    <a:bodyPr/>
                    <a:lstStyle/>
                    <a:p>
                      <a:pPr algn="ctr" fontAlgn="ctr"/>
                      <a:r>
                        <a:rPr lang="en-US" sz="1400" u="none" strike="noStrike" dirty="0">
                          <a:effectLst/>
                          <a:latin typeface="Century Gothic"/>
                        </a:rPr>
                        <a:t>UNION</a:t>
                      </a:r>
                      <a:endParaRPr lang="en-US" sz="14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400" u="none" strike="noStrike" dirty="0">
                          <a:effectLst/>
                          <a:latin typeface="Century Gothic"/>
                        </a:rPr>
                        <a:t>$134,726,797</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15"/>
                  </a:ext>
                </a:extLst>
              </a:tr>
            </a:tbl>
          </a:graphicData>
        </a:graphic>
      </p:graphicFrame>
      <p:sp>
        <p:nvSpPr>
          <p:cNvPr id="9" name="Down Arrow 8"/>
          <p:cNvSpPr/>
          <p:nvPr/>
        </p:nvSpPr>
        <p:spPr>
          <a:xfrm>
            <a:off x="892129" y="4045185"/>
            <a:ext cx="268932" cy="1066489"/>
          </a:xfrm>
          <a:prstGeom prst="downArrow">
            <a:avLst/>
          </a:prstGeom>
          <a:solidFill>
            <a:srgbClr val="2C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0" name="Down Arrow 9"/>
          <p:cNvSpPr/>
          <p:nvPr/>
        </p:nvSpPr>
        <p:spPr>
          <a:xfrm rot="10800000">
            <a:off x="892128" y="2369427"/>
            <a:ext cx="268932" cy="1066800"/>
          </a:xfrm>
          <a:prstGeom prst="downArrow">
            <a:avLst/>
          </a:prstGeom>
          <a:solidFill>
            <a:srgbClr val="2C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3" name="Rectangle 2"/>
          <p:cNvSpPr/>
          <p:nvPr/>
        </p:nvSpPr>
        <p:spPr>
          <a:xfrm>
            <a:off x="540389" y="3564404"/>
            <a:ext cx="894797" cy="369332"/>
          </a:xfrm>
          <a:prstGeom prst="rect">
            <a:avLst/>
          </a:prstGeom>
        </p:spPr>
        <p:txBody>
          <a:bodyPr wrap="none">
            <a:spAutoFit/>
          </a:bodyPr>
          <a:lstStyle/>
          <a:p>
            <a:r>
              <a:rPr lang="en-US" dirty="0">
                <a:solidFill>
                  <a:srgbClr val="222222"/>
                </a:solidFill>
                <a:latin typeface="Century Gothic"/>
                <a:cs typeface="Century Gothic"/>
              </a:rPr>
              <a:t>$50.3B</a:t>
            </a:r>
            <a:endParaRPr lang="en-US" dirty="0">
              <a:latin typeface="Century Gothic"/>
              <a:cs typeface="Century Gothic"/>
            </a:endParaRPr>
          </a:p>
        </p:txBody>
      </p:sp>
      <p:sp>
        <p:nvSpPr>
          <p:cNvPr id="13" name="TextBox 12"/>
          <p:cNvSpPr txBox="1"/>
          <p:nvPr/>
        </p:nvSpPr>
        <p:spPr>
          <a:xfrm>
            <a:off x="0" y="6045872"/>
            <a:ext cx="8847667" cy="369332"/>
          </a:xfrm>
          <a:prstGeom prst="rect">
            <a:avLst/>
          </a:prstGeom>
          <a:noFill/>
        </p:spPr>
        <p:txBody>
          <a:bodyPr wrap="square" rtlCol="0">
            <a:spAutoFit/>
          </a:bodyPr>
          <a:lstStyle/>
          <a:p>
            <a:r>
              <a:rPr lang="en-US" sz="900" dirty="0">
                <a:latin typeface="Century Gothic" panose="020B0502020202020204" pitchFamily="34" charset="0"/>
              </a:rPr>
              <a:t>Source: State of Connecticut, Office of Policy and Management. (2020). </a:t>
            </a:r>
            <a:r>
              <a:rPr lang="en-US" sz="900" i="1" dirty="0">
                <a:latin typeface="Century Gothic" panose="020B0502020202020204" pitchFamily="34" charset="0"/>
              </a:rPr>
              <a:t>Municipal Fiscal Indicators, Fiscal Years Ended 2014-2018</a:t>
            </a:r>
            <a:r>
              <a:rPr lang="en-US" sz="900" dirty="0">
                <a:latin typeface="Century Gothic" panose="020B0502020202020204" pitchFamily="34" charset="0"/>
              </a:rPr>
              <a:t>. Hartford, CT: Author.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/-/media/OPM/IGP/</a:t>
            </a:r>
            <a:r>
              <a:rPr lang="en-US" sz="900" dirty="0" err="1">
                <a:latin typeface="Century Gothic" panose="020B0502020202020204" pitchFamily="34" charset="0"/>
              </a:rPr>
              <a:t>munfinsr</a:t>
            </a:r>
            <a:r>
              <a:rPr lang="en-US" sz="900" dirty="0">
                <a:latin typeface="Century Gothic" panose="020B0502020202020204" pitchFamily="34" charset="0"/>
              </a:rPr>
              <a:t>/Municipal-Fiscal-Indicators/FI-2014-18-Final-AsOf1-30-20.pdf?la=</a:t>
            </a:r>
            <a:r>
              <a:rPr lang="en-US" sz="900" dirty="0" err="1">
                <a:latin typeface="Century Gothic" panose="020B0502020202020204" pitchFamily="34" charset="0"/>
              </a:rPr>
              <a:t>en</a:t>
            </a:r>
            <a:r>
              <a:rPr lang="en-US" sz="900" dirty="0">
                <a:latin typeface="Century Gothic" panose="020B0502020202020204" pitchFamily="34" charset="0"/>
              </a:rPr>
              <a:t>.</a:t>
            </a:r>
          </a:p>
        </p:txBody>
      </p:sp>
      <p:sp>
        <p:nvSpPr>
          <p:cNvPr id="11" name="Slide Number Placeholder 4">
            <a:extLst>
              <a:ext uri="{FF2B5EF4-FFF2-40B4-BE49-F238E27FC236}">
                <a16:creationId xmlns:a16="http://schemas.microsoft.com/office/drawing/2014/main" id="{37C6BB1E-BEDD-5947-A285-732B567A8A70}"/>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68</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531805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5682" y="442007"/>
            <a:ext cx="8641314" cy="1066800"/>
          </a:xfrm>
        </p:spPr>
        <p:txBody>
          <a:bodyPr>
            <a:noAutofit/>
          </a:bodyPr>
          <a:lstStyle/>
          <a:p>
            <a:pPr algn="ctr"/>
            <a:r>
              <a:rPr lang="en-US" sz="2000" b="1" dirty="0">
                <a:solidFill>
                  <a:srgbClr val="2D739F"/>
                </a:solidFill>
                <a:latin typeface="Century Gothic"/>
              </a:rPr>
              <a:t>The Equalized Net Grand List per Capita (ENGLPC) represents the value of taxable property per resident. Stamford’s ENGLPC is higher than all of the ENGLPCs for its peer towns.</a:t>
            </a:r>
          </a:p>
        </p:txBody>
      </p:sp>
      <p:sp>
        <p:nvSpPr>
          <p:cNvPr id="12" name="TextBox 21"/>
          <p:cNvSpPr txBox="1"/>
          <p:nvPr/>
        </p:nvSpPr>
        <p:spPr>
          <a:xfrm>
            <a:off x="1408158" y="5351091"/>
            <a:ext cx="1307631"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Lower $ Per Pupil</a:t>
            </a:r>
          </a:p>
        </p:txBody>
      </p:sp>
      <p:cxnSp>
        <p:nvCxnSpPr>
          <p:cNvPr id="13" name="Straight Arrow Connector 12"/>
          <p:cNvCxnSpPr/>
          <p:nvPr/>
        </p:nvCxnSpPr>
        <p:spPr>
          <a:xfrm>
            <a:off x="2715789" y="5553933"/>
            <a:ext cx="4143851" cy="0"/>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23"/>
          <p:cNvSpPr txBox="1"/>
          <p:nvPr/>
        </p:nvSpPr>
        <p:spPr>
          <a:xfrm>
            <a:off x="6859639" y="5351091"/>
            <a:ext cx="1356077"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Higher $ Per Pupil</a:t>
            </a:r>
          </a:p>
        </p:txBody>
      </p:sp>
      <p:graphicFrame>
        <p:nvGraphicFramePr>
          <p:cNvPr id="5" name="Chart 4"/>
          <p:cNvGraphicFramePr/>
          <p:nvPr>
            <p:extLst>
              <p:ext uri="{D42A27DB-BD31-4B8C-83A1-F6EECF244321}">
                <p14:modId xmlns:p14="http://schemas.microsoft.com/office/powerpoint/2010/main" val="1262646565"/>
              </p:ext>
            </p:extLst>
          </p:nvPr>
        </p:nvGraphicFramePr>
        <p:xfrm>
          <a:off x="195943" y="1537840"/>
          <a:ext cx="8740793" cy="368391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36551D3C-AC0E-8945-AB3F-C75805914B6C}"/>
              </a:ext>
            </a:extLst>
          </p:cNvPr>
          <p:cNvSpPr txBox="1"/>
          <p:nvPr/>
        </p:nvSpPr>
        <p:spPr>
          <a:xfrm>
            <a:off x="0" y="5812196"/>
            <a:ext cx="8847667" cy="646331"/>
          </a:xfrm>
          <a:prstGeom prst="rect">
            <a:avLst/>
          </a:prstGeom>
          <a:noFill/>
        </p:spPr>
        <p:txBody>
          <a:bodyPr wrap="square" rtlCol="0">
            <a:spAutoFit/>
          </a:bodyPr>
          <a:lstStyle/>
          <a:p>
            <a:r>
              <a:rPr lang="en-US" sz="900" dirty="0">
                <a:latin typeface="Century Gothic" panose="020B0502020202020204" pitchFamily="34" charset="0"/>
              </a:rPr>
              <a:t>Sources: State of Connecticut, Office of Policy and Management. (2020). </a:t>
            </a:r>
            <a:r>
              <a:rPr lang="en-US" sz="900" i="1" dirty="0">
                <a:latin typeface="Century Gothic" panose="020B0502020202020204" pitchFamily="34" charset="0"/>
              </a:rPr>
              <a:t>Municipal Fiscal Indicators, Fiscal Years Ended 2014-2018</a:t>
            </a:r>
            <a:r>
              <a:rPr lang="en-US" sz="900" dirty="0">
                <a:latin typeface="Century Gothic" panose="020B0502020202020204" pitchFamily="34" charset="0"/>
              </a:rPr>
              <a:t>. Hartford, CT: Author.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/-/media/OPM/IGP/</a:t>
            </a:r>
            <a:r>
              <a:rPr lang="en-US" sz="900" dirty="0" err="1">
                <a:latin typeface="Century Gothic" panose="020B0502020202020204" pitchFamily="34" charset="0"/>
              </a:rPr>
              <a:t>munfinsr</a:t>
            </a:r>
            <a:r>
              <a:rPr lang="en-US" sz="900" dirty="0">
                <a:latin typeface="Century Gothic" panose="020B0502020202020204" pitchFamily="34" charset="0"/>
              </a:rPr>
              <a:t>/Municipal-Fiscal-Indicators/FI-2014-18-Final-AsOf1-30-20.pdf?la=</a:t>
            </a:r>
            <a:r>
              <a:rPr lang="en-US" sz="900" dirty="0" err="1">
                <a:latin typeface="Century Gothic" panose="020B0502020202020204" pitchFamily="34" charset="0"/>
              </a:rPr>
              <a:t>en</a:t>
            </a:r>
            <a:r>
              <a:rPr lang="en-US" sz="900" dirty="0">
                <a:latin typeface="Century Gothic" panose="020B0502020202020204" pitchFamily="34" charset="0"/>
              </a:rPr>
              <a:t>.</a:t>
            </a:r>
            <a:br>
              <a:rPr lang="en-US" sz="900" dirty="0">
                <a:latin typeface="Century Gothic" panose="020B0502020202020204" pitchFamily="34" charset="0"/>
              </a:rPr>
            </a:br>
            <a:r>
              <a:rPr lang="en-US" sz="900" dirty="0">
                <a:latin typeface="Century Gothic" panose="020B0502020202020204" pitchFamily="34" charset="0"/>
              </a:rPr>
              <a:t>Connecticut State Department of Education. (n.d.). Connecticut Public School Expenditures Report 2017-2018.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/SDE/Fiscal-Services/Connecticut-Public-School-Expenditures-Report-2017-2018.</a:t>
            </a:r>
          </a:p>
        </p:txBody>
      </p:sp>
      <p:sp>
        <p:nvSpPr>
          <p:cNvPr id="9" name="Slide Number Placeholder 4">
            <a:extLst>
              <a:ext uri="{FF2B5EF4-FFF2-40B4-BE49-F238E27FC236}">
                <a16:creationId xmlns:a16="http://schemas.microsoft.com/office/drawing/2014/main" id="{E61FFFDE-4014-5A4B-962D-43C5DF69F948}"/>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69</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25179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536448"/>
            <a:ext cx="6867399" cy="1785104"/>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Connecticut’s</a:t>
            </a:r>
          </a:p>
          <a:p>
            <a:pPr algn="ctr"/>
            <a:r>
              <a:rPr lang="en-US" sz="5500" cap="small" baseline="0" dirty="0">
                <a:solidFill>
                  <a:schemeClr val="bg1"/>
                </a:solidFill>
                <a:latin typeface="Century Gothic"/>
                <a:cs typeface="Century Gothic"/>
              </a:rPr>
              <a:t>Fiscal State</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9936990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21"/>
          <p:cNvSpPr txBox="1"/>
          <p:nvPr/>
        </p:nvSpPr>
        <p:spPr>
          <a:xfrm>
            <a:off x="1408158" y="5403288"/>
            <a:ext cx="1307631"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Lower $ Per Pupil</a:t>
            </a:r>
          </a:p>
        </p:txBody>
      </p:sp>
      <p:cxnSp>
        <p:nvCxnSpPr>
          <p:cNvPr id="13" name="Straight Arrow Connector 12"/>
          <p:cNvCxnSpPr/>
          <p:nvPr/>
        </p:nvCxnSpPr>
        <p:spPr>
          <a:xfrm>
            <a:off x="2715789" y="5606130"/>
            <a:ext cx="4143851" cy="0"/>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23"/>
          <p:cNvSpPr txBox="1"/>
          <p:nvPr/>
        </p:nvSpPr>
        <p:spPr>
          <a:xfrm>
            <a:off x="6859639" y="5403288"/>
            <a:ext cx="1356077"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Higher $ Per Pupil</a:t>
            </a:r>
          </a:p>
        </p:txBody>
      </p:sp>
      <p:graphicFrame>
        <p:nvGraphicFramePr>
          <p:cNvPr id="5" name="Chart 4"/>
          <p:cNvGraphicFramePr/>
          <p:nvPr>
            <p:extLst>
              <p:ext uri="{D42A27DB-BD31-4B8C-83A1-F6EECF244321}">
                <p14:modId xmlns:p14="http://schemas.microsoft.com/office/powerpoint/2010/main" val="3139302682"/>
              </p:ext>
            </p:extLst>
          </p:nvPr>
        </p:nvGraphicFramePr>
        <p:xfrm>
          <a:off x="195943" y="1821134"/>
          <a:ext cx="8740793" cy="3500591"/>
        </p:xfrm>
        <a:graphic>
          <a:graphicData uri="http://schemas.openxmlformats.org/drawingml/2006/chart">
            <c:chart xmlns:c="http://schemas.openxmlformats.org/drawingml/2006/chart" xmlns:r="http://schemas.openxmlformats.org/officeDocument/2006/relationships" r:id="rId4"/>
          </a:graphicData>
        </a:graphic>
      </p:graphicFrame>
      <p:sp>
        <p:nvSpPr>
          <p:cNvPr id="26" name="Title 1">
            <a:extLst>
              <a:ext uri="{FF2B5EF4-FFF2-40B4-BE49-F238E27FC236}">
                <a16:creationId xmlns:a16="http://schemas.microsoft.com/office/drawing/2014/main" id="{7BD3AAA3-35CA-0747-99A3-B9758F50A920}"/>
              </a:ext>
            </a:extLst>
          </p:cNvPr>
          <p:cNvSpPr txBox="1">
            <a:spLocks/>
          </p:cNvSpPr>
          <p:nvPr/>
        </p:nvSpPr>
        <p:spPr>
          <a:xfrm>
            <a:off x="431409" y="551492"/>
            <a:ext cx="8229600" cy="10668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Century Gothic"/>
                <a:ea typeface="+mj-ea"/>
                <a:cs typeface="+mj-cs"/>
              </a:defRPr>
            </a:lvl1pPr>
          </a:lstStyle>
          <a:p>
            <a:r>
              <a:rPr lang="en-US" sz="2000" b="1" dirty="0">
                <a:solidFill>
                  <a:srgbClr val="2C739F"/>
                </a:solidFill>
              </a:rPr>
              <a:t>Median Household Income (MHI) refers to the income level earned by a given household where half of the homes in the </a:t>
            </a:r>
            <a:br>
              <a:rPr lang="en-US" sz="2000" b="1" dirty="0">
                <a:solidFill>
                  <a:srgbClr val="2C739F"/>
                </a:solidFill>
              </a:rPr>
            </a:br>
            <a:r>
              <a:rPr lang="en-US" sz="2000" b="1" dirty="0">
                <a:solidFill>
                  <a:srgbClr val="2C739F"/>
                </a:solidFill>
              </a:rPr>
              <a:t>area earn more and half earn less. </a:t>
            </a:r>
            <a:r>
              <a:rPr lang="en-US" sz="2000" b="1" dirty="0">
                <a:solidFill>
                  <a:srgbClr val="2D739F"/>
                </a:solidFill>
              </a:rPr>
              <a:t>Stamford’s MHI is higher than the MHIs for all of its peer towns.</a:t>
            </a:r>
          </a:p>
        </p:txBody>
      </p:sp>
      <p:sp>
        <p:nvSpPr>
          <p:cNvPr id="9" name="Slide Number Placeholder 4">
            <a:extLst>
              <a:ext uri="{FF2B5EF4-FFF2-40B4-BE49-F238E27FC236}">
                <a16:creationId xmlns:a16="http://schemas.microsoft.com/office/drawing/2014/main" id="{00AB3D39-06CD-3340-9D8C-A42819E0C5E1}"/>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70</a:t>
            </a:fld>
            <a:endParaRPr lang="en-US" sz="1400" dirty="0">
              <a:solidFill>
                <a:schemeClr val="bg1"/>
              </a:solidFill>
              <a:latin typeface="Kelvingrove-Regular"/>
              <a:cs typeface="Kelvingrove-Regular"/>
            </a:endParaRPr>
          </a:p>
        </p:txBody>
      </p:sp>
      <p:sp>
        <p:nvSpPr>
          <p:cNvPr id="10" name="TextBox 9">
            <a:extLst>
              <a:ext uri="{FF2B5EF4-FFF2-40B4-BE49-F238E27FC236}">
                <a16:creationId xmlns:a16="http://schemas.microsoft.com/office/drawing/2014/main" id="{BFA272D5-EA12-A448-8107-947B173328D8}"/>
              </a:ext>
            </a:extLst>
          </p:cNvPr>
          <p:cNvSpPr txBox="1"/>
          <p:nvPr/>
        </p:nvSpPr>
        <p:spPr>
          <a:xfrm>
            <a:off x="0" y="5812196"/>
            <a:ext cx="8847667" cy="646331"/>
          </a:xfrm>
          <a:prstGeom prst="rect">
            <a:avLst/>
          </a:prstGeom>
          <a:noFill/>
        </p:spPr>
        <p:txBody>
          <a:bodyPr wrap="square" rtlCol="0">
            <a:spAutoFit/>
          </a:bodyPr>
          <a:lstStyle/>
          <a:p>
            <a:r>
              <a:rPr lang="en-US" sz="900" dirty="0">
                <a:latin typeface="Century Gothic" panose="020B0502020202020204" pitchFamily="34" charset="0"/>
              </a:rPr>
              <a:t>Sources: State of Connecticut, Office of Policy and Management. (2020). </a:t>
            </a:r>
            <a:r>
              <a:rPr lang="en-US" sz="900" i="1" dirty="0">
                <a:latin typeface="Century Gothic" panose="020B0502020202020204" pitchFamily="34" charset="0"/>
              </a:rPr>
              <a:t>Municipal Fiscal Indicators, Fiscal Years Ended 2014-2018</a:t>
            </a:r>
            <a:r>
              <a:rPr lang="en-US" sz="900" dirty="0">
                <a:latin typeface="Century Gothic" panose="020B0502020202020204" pitchFamily="34" charset="0"/>
              </a:rPr>
              <a:t>. Hartford, CT: Author.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/-/media/OPM/IGP/</a:t>
            </a:r>
            <a:r>
              <a:rPr lang="en-US" sz="900" dirty="0" err="1">
                <a:latin typeface="Century Gothic" panose="020B0502020202020204" pitchFamily="34" charset="0"/>
              </a:rPr>
              <a:t>munfinsr</a:t>
            </a:r>
            <a:r>
              <a:rPr lang="en-US" sz="900" dirty="0">
                <a:latin typeface="Century Gothic" panose="020B0502020202020204" pitchFamily="34" charset="0"/>
              </a:rPr>
              <a:t>/Municipal-Fiscal-Indicators/FI-2014-18-Final-AsOf1-30-20.pdf?la=</a:t>
            </a:r>
            <a:r>
              <a:rPr lang="en-US" sz="900" dirty="0" err="1">
                <a:latin typeface="Century Gothic" panose="020B0502020202020204" pitchFamily="34" charset="0"/>
              </a:rPr>
              <a:t>en</a:t>
            </a:r>
            <a:r>
              <a:rPr lang="en-US" sz="900" dirty="0">
                <a:latin typeface="Century Gothic" panose="020B0502020202020204" pitchFamily="34" charset="0"/>
              </a:rPr>
              <a:t>.</a:t>
            </a:r>
            <a:br>
              <a:rPr lang="en-US" sz="900" dirty="0">
                <a:latin typeface="Century Gothic" panose="020B0502020202020204" pitchFamily="34" charset="0"/>
              </a:rPr>
            </a:br>
            <a:r>
              <a:rPr lang="en-US" sz="900" dirty="0">
                <a:latin typeface="Century Gothic" panose="020B0502020202020204" pitchFamily="34" charset="0"/>
              </a:rPr>
              <a:t>Connecticut State Department of Education. (n.d.). Connecticut Public School Expenditures Report 2017-2018.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/SDE/Fiscal-Services/Connecticut-Public-School-Expenditures-Report-2017-2018.</a:t>
            </a:r>
          </a:p>
        </p:txBody>
      </p:sp>
    </p:spTree>
    <p:extLst>
      <p:ext uri="{BB962C8B-B14F-4D97-AF65-F5344CB8AC3E}">
        <p14:creationId xmlns:p14="http://schemas.microsoft.com/office/powerpoint/2010/main" val="14492197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20005066"/>
              </p:ext>
            </p:extLst>
          </p:nvPr>
        </p:nvGraphicFramePr>
        <p:xfrm>
          <a:off x="1728484" y="1794807"/>
          <a:ext cx="6325985" cy="3456397"/>
        </p:xfrm>
        <a:graphic>
          <a:graphicData uri="http://schemas.openxmlformats.org/drawingml/2006/table">
            <a:tbl>
              <a:tblPr firstRow="1">
                <a:tableStyleId>{F5AB1C69-6EDB-4FF4-983F-18BD219EF322}</a:tableStyleId>
              </a:tblPr>
              <a:tblGrid>
                <a:gridCol w="2722247">
                  <a:extLst>
                    <a:ext uri="{9D8B030D-6E8A-4147-A177-3AD203B41FA5}">
                      <a16:colId xmlns:a16="http://schemas.microsoft.com/office/drawing/2014/main" val="20000"/>
                    </a:ext>
                  </a:extLst>
                </a:gridCol>
                <a:gridCol w="3603738">
                  <a:extLst>
                    <a:ext uri="{9D8B030D-6E8A-4147-A177-3AD203B41FA5}">
                      <a16:colId xmlns:a16="http://schemas.microsoft.com/office/drawing/2014/main" val="20001"/>
                    </a:ext>
                  </a:extLst>
                </a:gridCol>
              </a:tblGrid>
              <a:tr h="281449">
                <a:tc>
                  <a:txBody>
                    <a:bodyPr/>
                    <a:lstStyle/>
                    <a:p>
                      <a:pPr algn="ctr" fontAlgn="b"/>
                      <a:r>
                        <a:rPr lang="en-US" sz="1400" u="none" strike="noStrike" dirty="0">
                          <a:effectLst/>
                          <a:latin typeface="Century Gothic"/>
                        </a:rPr>
                        <a:t>Municipality</a:t>
                      </a:r>
                      <a:endParaRPr lang="en-US" sz="1400" b="0" i="0" u="none" strike="noStrike" dirty="0">
                        <a:solidFill>
                          <a:srgbClr val="000000"/>
                        </a:solidFill>
                        <a:effectLst/>
                        <a:latin typeface="Century Gothic"/>
                      </a:endParaRPr>
                    </a:p>
                  </a:txBody>
                  <a:tcPr marL="9525" marR="9525" marT="9525" marB="0" anchor="ctr">
                    <a:solidFill>
                      <a:srgbClr val="2C739F"/>
                    </a:solidFill>
                  </a:tcPr>
                </a:tc>
                <a:tc>
                  <a:txBody>
                    <a:bodyPr/>
                    <a:lstStyle/>
                    <a:p>
                      <a:pPr algn="ctr" fontAlgn="b"/>
                      <a:r>
                        <a:rPr lang="en-US" sz="1400" u="none" strike="noStrike" dirty="0">
                          <a:effectLst/>
                          <a:latin typeface="Century Gothic"/>
                        </a:rPr>
                        <a:t>FY 2020 Mill Rate</a:t>
                      </a:r>
                      <a:endParaRPr lang="en-US" sz="1400" b="0" i="0" u="none" strike="noStrike" dirty="0">
                        <a:solidFill>
                          <a:srgbClr val="000000"/>
                        </a:solidFill>
                        <a:effectLst/>
                        <a:latin typeface="Century Gothic"/>
                      </a:endParaRPr>
                    </a:p>
                  </a:txBody>
                  <a:tcPr marL="9525" marR="9525" marT="9525" marB="0" anchor="ctr">
                    <a:solidFill>
                      <a:srgbClr val="2C739F"/>
                    </a:solidFill>
                  </a:tcPr>
                </a:tc>
                <a:extLst>
                  <a:ext uri="{0D108BD9-81ED-4DB2-BD59-A6C34878D82A}">
                    <a16:rowId xmlns:a16="http://schemas.microsoft.com/office/drawing/2014/main" val="10000"/>
                  </a:ext>
                </a:extLst>
              </a:tr>
              <a:tr h="226782">
                <a:tc>
                  <a:txBody>
                    <a:bodyPr/>
                    <a:lstStyle/>
                    <a:p>
                      <a:pPr algn="ctr" fontAlgn="b"/>
                      <a:r>
                        <a:rPr lang="en-US" sz="1400" u="none" strike="noStrike" dirty="0">
                          <a:effectLst/>
                          <a:latin typeface="Century Gothic"/>
                        </a:rPr>
                        <a:t>HARTFORD</a:t>
                      </a:r>
                      <a:endParaRPr lang="en-US" sz="1400" b="0" i="0" u="none" strike="noStrike" dirty="0">
                        <a:solidFill>
                          <a:srgbClr val="000000"/>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u="none" strike="noStrike" dirty="0">
                          <a:effectLst/>
                          <a:latin typeface="Century Gothic"/>
                        </a:rPr>
                        <a:t>74.29*</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1"/>
                  </a:ext>
                </a:extLst>
              </a:tr>
              <a:tr h="226782">
                <a:tc>
                  <a:txBody>
                    <a:bodyPr/>
                    <a:lstStyle/>
                    <a:p>
                      <a:pPr algn="ctr" fontAlgn="b"/>
                      <a:r>
                        <a:rPr lang="en-US" sz="1400" u="none" strike="noStrike" dirty="0">
                          <a:effectLst/>
                          <a:latin typeface="Century Gothic"/>
                        </a:rPr>
                        <a:t>WATERBURY</a:t>
                      </a:r>
                      <a:endParaRPr lang="en-US" sz="1400" b="0" i="0" u="none" strike="noStrike" dirty="0">
                        <a:solidFill>
                          <a:srgbClr val="000000"/>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b="0" i="0" u="none" strike="noStrike" dirty="0">
                          <a:solidFill>
                            <a:schemeClr val="dk1"/>
                          </a:solidFill>
                          <a:effectLst/>
                          <a:latin typeface="Century Gothic"/>
                        </a:rPr>
                        <a:t>60.21*</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2"/>
                  </a:ext>
                </a:extLst>
              </a:tr>
              <a:tr h="226782">
                <a:tc>
                  <a:txBody>
                    <a:bodyPr/>
                    <a:lstStyle/>
                    <a:p>
                      <a:pPr algn="ctr" fontAlgn="b"/>
                      <a:r>
                        <a:rPr lang="en-US" sz="1400" u="none" strike="noStrike" dirty="0">
                          <a:solidFill>
                            <a:schemeClr val="tx1"/>
                          </a:solidFill>
                          <a:effectLst/>
                          <a:latin typeface="Century Gothic"/>
                        </a:rPr>
                        <a:t>BRIDGEPORT</a:t>
                      </a:r>
                      <a:endParaRPr lang="en-US" sz="1400" b="0" i="0" u="none" strike="noStrike" dirty="0">
                        <a:solidFill>
                          <a:schemeClr val="tx1"/>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b="0" i="0" u="none" strike="noStrike" dirty="0">
                          <a:solidFill>
                            <a:schemeClr val="tx1"/>
                          </a:solidFill>
                          <a:effectLst/>
                          <a:latin typeface="Century Gothic"/>
                        </a:rPr>
                        <a:t>53.99*</a:t>
                      </a:r>
                    </a:p>
                  </a:txBody>
                  <a:tcPr marL="9525" marR="9525" marT="9525" marB="0" anchor="ctr">
                    <a:solidFill>
                      <a:srgbClr val="F0F3EB"/>
                    </a:solidFill>
                  </a:tcPr>
                </a:tc>
                <a:extLst>
                  <a:ext uri="{0D108BD9-81ED-4DB2-BD59-A6C34878D82A}">
                    <a16:rowId xmlns:a16="http://schemas.microsoft.com/office/drawing/2014/main" val="10003"/>
                  </a:ext>
                </a:extLst>
              </a:tr>
              <a:tr h="226782">
                <a:tc>
                  <a:txBody>
                    <a:bodyPr/>
                    <a:lstStyle/>
                    <a:p>
                      <a:pPr algn="ctr" fontAlgn="b"/>
                      <a:r>
                        <a:rPr lang="en-US" sz="1400" b="0" i="0" u="none" strike="noStrike" dirty="0">
                          <a:solidFill>
                            <a:schemeClr val="dk1"/>
                          </a:solidFill>
                          <a:effectLst/>
                          <a:latin typeface="Century Gothic"/>
                        </a:rPr>
                        <a:t>NEW BRITAIN</a:t>
                      </a:r>
                      <a:endParaRPr lang="en-US" sz="1400" b="0" i="0" u="none" strike="noStrike" dirty="0">
                        <a:solidFill>
                          <a:srgbClr val="000000"/>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b="0" i="0" u="none" strike="noStrike" dirty="0">
                          <a:solidFill>
                            <a:schemeClr val="dk1"/>
                          </a:solidFill>
                          <a:effectLst/>
                          <a:latin typeface="Century Gothic"/>
                        </a:rPr>
                        <a:t>50.50*</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4"/>
                  </a:ext>
                </a:extLst>
              </a:tr>
              <a:tr h="226782">
                <a:tc>
                  <a:txBody>
                    <a:bodyPr/>
                    <a:lstStyle/>
                    <a:p>
                      <a:pPr algn="ctr" fontAlgn="b"/>
                      <a:r>
                        <a:rPr lang="en-US" sz="1400" b="0" i="0" u="none" strike="noStrike" dirty="0">
                          <a:solidFill>
                            <a:schemeClr val="tx1"/>
                          </a:solidFill>
                          <a:effectLst/>
                          <a:latin typeface="Century Gothic"/>
                        </a:rPr>
                        <a:t>EAST HARTFORD</a:t>
                      </a:r>
                      <a:endParaRPr lang="en-US" sz="1400" b="0" i="0" u="none" strike="noStrike" dirty="0">
                        <a:solidFill>
                          <a:schemeClr val="tx1"/>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u="none" strike="noStrike" dirty="0">
                          <a:solidFill>
                            <a:schemeClr val="tx1"/>
                          </a:solidFill>
                          <a:effectLst/>
                          <a:latin typeface="Century Gothic"/>
                        </a:rPr>
                        <a:t>49.11*</a:t>
                      </a:r>
                      <a:endParaRPr lang="en-US" sz="1400" b="0" i="0" u="none" strike="noStrike" dirty="0">
                        <a:solidFill>
                          <a:schemeClr val="tx1"/>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5"/>
                  </a:ext>
                </a:extLst>
              </a:tr>
              <a:tr h="226782">
                <a:tc>
                  <a:txBody>
                    <a:bodyPr/>
                    <a:lstStyle/>
                    <a:p>
                      <a:pPr algn="ctr" fontAlgn="b"/>
                      <a:r>
                        <a:rPr lang="en-US" sz="1400" b="0" i="0" u="none" strike="noStrike" dirty="0">
                          <a:solidFill>
                            <a:schemeClr val="tx1"/>
                          </a:solidFill>
                          <a:effectLst/>
                          <a:latin typeface="Century Gothic"/>
                        </a:rPr>
                        <a:t>HAMDEN</a:t>
                      </a:r>
                      <a:endParaRPr lang="en-US" sz="1400" b="0" i="0" u="none" strike="noStrike" dirty="0">
                        <a:solidFill>
                          <a:schemeClr val="tx1"/>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u="none" strike="noStrike" dirty="0">
                          <a:solidFill>
                            <a:schemeClr val="tx1"/>
                          </a:solidFill>
                          <a:effectLst/>
                          <a:latin typeface="Century Gothic"/>
                        </a:rPr>
                        <a:t>48.86*</a:t>
                      </a:r>
                      <a:endParaRPr lang="en-US" sz="1400" b="0" i="0" u="none" strike="noStrike" dirty="0">
                        <a:solidFill>
                          <a:schemeClr val="tx1"/>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6"/>
                  </a:ext>
                </a:extLst>
              </a:tr>
              <a:tr h="226782">
                <a:tc>
                  <a:txBody>
                    <a:bodyPr/>
                    <a:lstStyle/>
                    <a:p>
                      <a:pPr algn="ctr" fontAlgn="b"/>
                      <a:r>
                        <a:rPr lang="en-US" sz="1400" b="0" i="0" u="none" strike="noStrike" dirty="0">
                          <a:solidFill>
                            <a:srgbClr val="000000"/>
                          </a:solidFill>
                          <a:effectLst/>
                          <a:latin typeface="Century Gothic"/>
                        </a:rPr>
                        <a:t>…</a:t>
                      </a:r>
                    </a:p>
                  </a:txBody>
                  <a:tcPr marL="9525" marR="9525" marT="9525" marB="0" anchor="ctr">
                    <a:solidFill>
                      <a:srgbClr val="F0F3EB"/>
                    </a:solidFill>
                  </a:tcPr>
                </a:tc>
                <a:tc>
                  <a:txBody>
                    <a:bodyPr/>
                    <a:lstStyle/>
                    <a:p>
                      <a:pPr algn="ctr" fontAlgn="b"/>
                      <a:r>
                        <a:rPr lang="en-US" sz="1400" b="0" i="0" u="none" strike="noStrike" dirty="0">
                          <a:solidFill>
                            <a:srgbClr val="000000"/>
                          </a:solidFill>
                          <a:effectLst/>
                          <a:latin typeface="Century Gothic"/>
                        </a:rPr>
                        <a:t>…</a:t>
                      </a:r>
                    </a:p>
                  </a:txBody>
                  <a:tcPr marL="9525" marR="9525" marT="9525" marB="0" anchor="ctr">
                    <a:solidFill>
                      <a:srgbClr val="F0F3EB"/>
                    </a:solidFill>
                  </a:tcPr>
                </a:tc>
                <a:extLst>
                  <a:ext uri="{0D108BD9-81ED-4DB2-BD59-A6C34878D82A}">
                    <a16:rowId xmlns:a16="http://schemas.microsoft.com/office/drawing/2014/main" val="10007"/>
                  </a:ext>
                </a:extLst>
              </a:tr>
              <a:tr h="226782">
                <a:tc>
                  <a:txBody>
                    <a:bodyPr/>
                    <a:lstStyle/>
                    <a:p>
                      <a:pPr algn="ctr" fontAlgn="b"/>
                      <a:r>
                        <a:rPr lang="en-US" sz="1400" b="1" i="0" u="none" strike="noStrike" dirty="0">
                          <a:solidFill>
                            <a:schemeClr val="tx1"/>
                          </a:solidFill>
                          <a:effectLst/>
                          <a:latin typeface="Century Gothic"/>
                        </a:rPr>
                        <a:t>STAMFORD</a:t>
                      </a:r>
                    </a:p>
                  </a:txBody>
                  <a:tcPr marL="9525" marR="9525" marT="9525" marB="0" anchor="ctr">
                    <a:solidFill>
                      <a:srgbClr val="FFFF00"/>
                    </a:solidFill>
                  </a:tcPr>
                </a:tc>
                <a:tc>
                  <a:txBody>
                    <a:bodyPr/>
                    <a:lstStyle/>
                    <a:p>
                      <a:pPr algn="ctr" fontAlgn="b"/>
                      <a:r>
                        <a:rPr lang="en-US" sz="1400" b="1" i="0" u="none" strike="noStrike" dirty="0">
                          <a:solidFill>
                            <a:schemeClr val="tx1"/>
                          </a:solidFill>
                          <a:effectLst/>
                          <a:latin typeface="Century Gothic"/>
                        </a:rPr>
                        <a:t>25.77**</a:t>
                      </a:r>
                    </a:p>
                  </a:txBody>
                  <a:tcPr marL="9525" marR="9525" marT="9525" marB="0" anchor="ctr">
                    <a:solidFill>
                      <a:srgbClr val="FFFF00"/>
                    </a:solidFill>
                  </a:tcPr>
                </a:tc>
                <a:extLst>
                  <a:ext uri="{0D108BD9-81ED-4DB2-BD59-A6C34878D82A}">
                    <a16:rowId xmlns:a16="http://schemas.microsoft.com/office/drawing/2014/main" val="843534537"/>
                  </a:ext>
                </a:extLst>
              </a:tr>
              <a:tr h="226782">
                <a:tc>
                  <a:txBody>
                    <a:bodyPr/>
                    <a:lstStyle/>
                    <a:p>
                      <a:pPr algn="ctr" fontAlgn="b"/>
                      <a:r>
                        <a:rPr lang="en-US" sz="1400" b="0" i="0" u="none" strike="noStrike" dirty="0">
                          <a:solidFill>
                            <a:srgbClr val="000000"/>
                          </a:solidFill>
                          <a:effectLst/>
                          <a:latin typeface="Century Gothic"/>
                        </a:rPr>
                        <a:t>…</a:t>
                      </a:r>
                    </a:p>
                  </a:txBody>
                  <a:tcPr marL="9525" marR="9525" marT="9525" marB="0" anchor="ctr">
                    <a:solidFill>
                      <a:srgbClr val="F0F3EB"/>
                    </a:solidFill>
                  </a:tcPr>
                </a:tc>
                <a:tc>
                  <a:txBody>
                    <a:bodyPr/>
                    <a:lstStyle/>
                    <a:p>
                      <a:pPr algn="ctr" fontAlgn="b"/>
                      <a:r>
                        <a:rPr lang="en-US" sz="1400" b="0" i="0" u="none" strike="noStrike" dirty="0">
                          <a:solidFill>
                            <a:srgbClr val="000000"/>
                          </a:solidFill>
                          <a:effectLst/>
                          <a:latin typeface="Century Gothic"/>
                        </a:rPr>
                        <a:t>…</a:t>
                      </a:r>
                    </a:p>
                  </a:txBody>
                  <a:tcPr marL="9525" marR="9525" marT="9525" marB="0" anchor="ctr">
                    <a:solidFill>
                      <a:srgbClr val="F0F3EB"/>
                    </a:solidFill>
                  </a:tcPr>
                </a:tc>
                <a:extLst>
                  <a:ext uri="{0D108BD9-81ED-4DB2-BD59-A6C34878D82A}">
                    <a16:rowId xmlns:a16="http://schemas.microsoft.com/office/drawing/2014/main" val="3083675014"/>
                  </a:ext>
                </a:extLst>
              </a:tr>
              <a:tr h="226782">
                <a:tc>
                  <a:txBody>
                    <a:bodyPr/>
                    <a:lstStyle/>
                    <a:p>
                      <a:pPr algn="ctr" fontAlgn="b"/>
                      <a:r>
                        <a:rPr lang="en-US" sz="1400" u="none" strike="noStrike" dirty="0">
                          <a:effectLst/>
                          <a:latin typeface="Century Gothic"/>
                        </a:rPr>
                        <a:t>SHARON</a:t>
                      </a:r>
                      <a:endParaRPr lang="en-US" sz="1400" b="0" i="0" u="none" strike="noStrike" dirty="0">
                        <a:solidFill>
                          <a:srgbClr val="000000"/>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b="0" i="0" u="none" strike="noStrike" dirty="0">
                          <a:solidFill>
                            <a:schemeClr val="dk1"/>
                          </a:solidFill>
                          <a:effectLst/>
                          <a:latin typeface="Century Gothic"/>
                        </a:rPr>
                        <a:t>14.40</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8"/>
                  </a:ext>
                </a:extLst>
              </a:tr>
              <a:tr h="226782">
                <a:tc>
                  <a:txBody>
                    <a:bodyPr/>
                    <a:lstStyle/>
                    <a:p>
                      <a:pPr algn="ctr" fontAlgn="b"/>
                      <a:r>
                        <a:rPr lang="en-US" sz="1400" u="none" strike="noStrike" dirty="0">
                          <a:effectLst/>
                          <a:latin typeface="Century Gothic"/>
                        </a:rPr>
                        <a:t>WARREN</a:t>
                      </a:r>
                      <a:endParaRPr lang="en-US" sz="1400" b="0" i="0" u="none" strike="noStrike" dirty="0">
                        <a:solidFill>
                          <a:srgbClr val="000000"/>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u="none" strike="noStrike" dirty="0">
                          <a:effectLst/>
                          <a:latin typeface="Century Gothic"/>
                        </a:rPr>
                        <a:t>14.25</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9"/>
                  </a:ext>
                </a:extLst>
              </a:tr>
              <a:tr h="226782">
                <a:tc>
                  <a:txBody>
                    <a:bodyPr/>
                    <a:lstStyle/>
                    <a:p>
                      <a:pPr algn="ctr" fontAlgn="b"/>
                      <a:r>
                        <a:rPr lang="en-US" sz="1400" u="none" strike="noStrike" dirty="0">
                          <a:effectLst/>
                          <a:latin typeface="Century Gothic"/>
                        </a:rPr>
                        <a:t>WASHINGTON</a:t>
                      </a:r>
                      <a:endParaRPr lang="en-US" sz="1400" b="0" i="0" u="none" strike="noStrike" dirty="0">
                        <a:solidFill>
                          <a:srgbClr val="000000"/>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b="0" i="0" u="none" strike="noStrike" dirty="0">
                          <a:solidFill>
                            <a:schemeClr val="dk1"/>
                          </a:solidFill>
                          <a:effectLst/>
                          <a:latin typeface="Century Gothic"/>
                        </a:rPr>
                        <a:t>14.25</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10"/>
                  </a:ext>
                </a:extLst>
              </a:tr>
              <a:tr h="226782">
                <a:tc>
                  <a:txBody>
                    <a:bodyPr/>
                    <a:lstStyle/>
                    <a:p>
                      <a:pPr algn="ctr" fontAlgn="b"/>
                      <a:r>
                        <a:rPr lang="en-US" sz="1400" u="none" strike="noStrike" dirty="0">
                          <a:effectLst/>
                          <a:latin typeface="Century Gothic"/>
                        </a:rPr>
                        <a:t>GREENWICH</a:t>
                      </a:r>
                      <a:endParaRPr lang="en-US" sz="1400" b="0" i="0" u="none" strike="noStrike" dirty="0">
                        <a:solidFill>
                          <a:srgbClr val="000000"/>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u="none" strike="noStrike" dirty="0">
                          <a:effectLst/>
                          <a:latin typeface="Century Gothic"/>
                        </a:rPr>
                        <a:t>11.682</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11"/>
                  </a:ext>
                </a:extLst>
              </a:tr>
              <a:tr h="226782">
                <a:tc>
                  <a:txBody>
                    <a:bodyPr/>
                    <a:lstStyle/>
                    <a:p>
                      <a:pPr algn="ctr" fontAlgn="b"/>
                      <a:r>
                        <a:rPr lang="en-US" sz="1400" u="none" strike="noStrike" dirty="0">
                          <a:effectLst/>
                          <a:latin typeface="Century Gothic"/>
                        </a:rPr>
                        <a:t>SALISBURY</a:t>
                      </a:r>
                      <a:endParaRPr lang="en-US" sz="1400" b="0" i="0" u="none" strike="noStrike" dirty="0">
                        <a:solidFill>
                          <a:srgbClr val="000000"/>
                        </a:solidFill>
                        <a:effectLst/>
                        <a:latin typeface="Helvetica" panose="020B0604020202020204" pitchFamily="34" charset="0"/>
                      </a:endParaRPr>
                    </a:p>
                  </a:txBody>
                  <a:tcPr marL="9525" marR="9525" marT="9525" marB="0" anchor="ctr">
                    <a:solidFill>
                      <a:srgbClr val="F0F3EB"/>
                    </a:solidFill>
                  </a:tcPr>
                </a:tc>
                <a:tc>
                  <a:txBody>
                    <a:bodyPr/>
                    <a:lstStyle/>
                    <a:p>
                      <a:pPr algn="ctr" fontAlgn="b"/>
                      <a:r>
                        <a:rPr lang="en-US" sz="1400" u="none" strike="noStrike" dirty="0">
                          <a:effectLst/>
                          <a:latin typeface="Century Gothic"/>
                        </a:rPr>
                        <a:t>11.60</a:t>
                      </a:r>
                      <a:endParaRPr lang="en-US" sz="14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12"/>
                  </a:ext>
                </a:extLst>
              </a:tr>
            </a:tbl>
          </a:graphicData>
        </a:graphic>
      </p:graphicFrame>
      <p:sp>
        <p:nvSpPr>
          <p:cNvPr id="13" name="Rectangle 12"/>
          <p:cNvSpPr/>
          <p:nvPr/>
        </p:nvSpPr>
        <p:spPr>
          <a:xfrm>
            <a:off x="881308" y="3543399"/>
            <a:ext cx="761747" cy="369332"/>
          </a:xfrm>
          <a:prstGeom prst="rect">
            <a:avLst/>
          </a:prstGeom>
        </p:spPr>
        <p:txBody>
          <a:bodyPr wrap="none">
            <a:spAutoFit/>
          </a:bodyPr>
          <a:lstStyle/>
          <a:p>
            <a:r>
              <a:rPr lang="en-US" dirty="0">
                <a:solidFill>
                  <a:srgbClr val="222222"/>
                </a:solidFill>
                <a:latin typeface="Century Gothic"/>
                <a:cs typeface="Century Gothic"/>
              </a:rPr>
              <a:t>62.69</a:t>
            </a:r>
            <a:endParaRPr lang="en-US" dirty="0">
              <a:latin typeface="Century Gothic"/>
              <a:cs typeface="Century Gothic"/>
            </a:endParaRPr>
          </a:p>
        </p:txBody>
      </p:sp>
      <p:sp>
        <p:nvSpPr>
          <p:cNvPr id="14" name="Down Arrow 13"/>
          <p:cNvSpPr/>
          <p:nvPr/>
        </p:nvSpPr>
        <p:spPr>
          <a:xfrm>
            <a:off x="1118749" y="3996689"/>
            <a:ext cx="286866" cy="1194458"/>
          </a:xfrm>
          <a:prstGeom prst="downArrow">
            <a:avLst/>
          </a:prstGeom>
          <a:solidFill>
            <a:srgbClr val="2C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5" name="Down Arrow 14"/>
          <p:cNvSpPr/>
          <p:nvPr/>
        </p:nvSpPr>
        <p:spPr>
          <a:xfrm rot="10800000">
            <a:off x="1136682" y="2188312"/>
            <a:ext cx="268932" cy="1270849"/>
          </a:xfrm>
          <a:prstGeom prst="downArrow">
            <a:avLst/>
          </a:prstGeom>
          <a:solidFill>
            <a:srgbClr val="2C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3" name="TextBox 2"/>
          <p:cNvSpPr txBox="1"/>
          <p:nvPr/>
        </p:nvSpPr>
        <p:spPr>
          <a:xfrm>
            <a:off x="1728484" y="5367325"/>
            <a:ext cx="6325985" cy="430887"/>
          </a:xfrm>
          <a:prstGeom prst="rect">
            <a:avLst/>
          </a:prstGeom>
          <a:noFill/>
        </p:spPr>
        <p:txBody>
          <a:bodyPr wrap="square" rtlCol="0">
            <a:spAutoFit/>
          </a:bodyPr>
          <a:lstStyle/>
          <a:p>
            <a:pPr algn="ctr"/>
            <a:r>
              <a:rPr lang="en-US" sz="1100" dirty="0">
                <a:latin typeface="Century Gothic"/>
                <a:cs typeface="Century Gothic"/>
              </a:rPr>
              <a:t>*For Real &amp; Personal Property only; vehicle mill rate is 45.00</a:t>
            </a:r>
          </a:p>
          <a:p>
            <a:pPr algn="ctr"/>
            <a:r>
              <a:rPr lang="en-US" sz="1100" dirty="0">
                <a:latin typeface="Century Gothic"/>
                <a:cs typeface="Century Gothic"/>
              </a:rPr>
              <a:t>**For Real &amp; Personal Property only; vehicle mill rate is 27.25</a:t>
            </a:r>
          </a:p>
        </p:txBody>
      </p:sp>
      <p:sp>
        <p:nvSpPr>
          <p:cNvPr id="16" name="Title 1"/>
          <p:cNvSpPr txBox="1">
            <a:spLocks/>
          </p:cNvSpPr>
          <p:nvPr/>
        </p:nvSpPr>
        <p:spPr>
          <a:xfrm>
            <a:off x="457200" y="503973"/>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Century Gothic"/>
                <a:ea typeface="+mj-ea"/>
                <a:cs typeface="+mj-cs"/>
              </a:defRPr>
            </a:lvl1pPr>
          </a:lstStyle>
          <a:p>
            <a:r>
              <a:rPr lang="en-US" sz="3200" b="1" dirty="0">
                <a:solidFill>
                  <a:srgbClr val="2C739F"/>
                </a:solidFill>
              </a:rPr>
              <a:t>“Mill rates” also vary significantly</a:t>
            </a:r>
          </a:p>
        </p:txBody>
      </p:sp>
      <p:sp>
        <p:nvSpPr>
          <p:cNvPr id="12" name="TextBox 11">
            <a:extLst>
              <a:ext uri="{FF2B5EF4-FFF2-40B4-BE49-F238E27FC236}">
                <a16:creationId xmlns:a16="http://schemas.microsoft.com/office/drawing/2014/main" id="{FA46F649-6423-1D45-8DCF-7420600D7978}"/>
              </a:ext>
            </a:extLst>
          </p:cNvPr>
          <p:cNvSpPr txBox="1"/>
          <p:nvPr/>
        </p:nvSpPr>
        <p:spPr>
          <a:xfrm>
            <a:off x="0" y="6098287"/>
            <a:ext cx="8847667" cy="369332"/>
          </a:xfrm>
          <a:prstGeom prst="rect">
            <a:avLst/>
          </a:prstGeom>
          <a:noFill/>
        </p:spPr>
        <p:txBody>
          <a:bodyPr wrap="square" rtlCol="0">
            <a:spAutoFit/>
          </a:bodyPr>
          <a:lstStyle/>
          <a:p>
            <a:r>
              <a:rPr lang="en-US" sz="900" dirty="0">
                <a:latin typeface="Century Gothic" panose="020B0502020202020204" pitchFamily="34" charset="0"/>
              </a:rPr>
              <a:t>Source: State of Connecticut, Office of Policy and Management. (2019). </a:t>
            </a:r>
            <a:r>
              <a:rPr lang="en-US" sz="900" i="1" dirty="0">
                <a:latin typeface="Century Gothic" panose="020B0502020202020204" pitchFamily="34" charset="0"/>
              </a:rPr>
              <a:t>FY 2020 Mill Rates</a:t>
            </a:r>
            <a:r>
              <a:rPr lang="en-US" sz="900" dirty="0">
                <a:latin typeface="Century Gothic" panose="020B0502020202020204" pitchFamily="34" charset="0"/>
              </a:rPr>
              <a:t>. Hartford, CT: Author.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/-/media/OPM/IGPP-Data-Grants-</a:t>
            </a:r>
            <a:r>
              <a:rPr lang="en-US" sz="900" dirty="0" err="1">
                <a:latin typeface="Century Gothic" panose="020B0502020202020204" pitchFamily="34" charset="0"/>
              </a:rPr>
              <a:t>Mgmt</a:t>
            </a:r>
            <a:r>
              <a:rPr lang="en-US" sz="900" dirty="0">
                <a:latin typeface="Century Gothic" panose="020B0502020202020204" pitchFamily="34" charset="0"/>
              </a:rPr>
              <a:t>/FY-2020-Mill-Rates.pdf?la=</a:t>
            </a:r>
            <a:r>
              <a:rPr lang="en-US" sz="900" dirty="0" err="1">
                <a:latin typeface="Century Gothic" panose="020B0502020202020204" pitchFamily="34" charset="0"/>
              </a:rPr>
              <a:t>en</a:t>
            </a:r>
            <a:r>
              <a:rPr lang="en-US" sz="900" dirty="0">
                <a:latin typeface="Century Gothic" panose="020B0502020202020204" pitchFamily="34" charset="0"/>
              </a:rPr>
              <a:t>. </a:t>
            </a:r>
          </a:p>
        </p:txBody>
      </p:sp>
      <p:sp>
        <p:nvSpPr>
          <p:cNvPr id="11" name="Slide Number Placeholder 4">
            <a:extLst>
              <a:ext uri="{FF2B5EF4-FFF2-40B4-BE49-F238E27FC236}">
                <a16:creationId xmlns:a16="http://schemas.microsoft.com/office/drawing/2014/main" id="{B85C9F35-7A87-DA4F-AB21-14DB270B4D0A}"/>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71</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1590391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21"/>
          <p:cNvSpPr txBox="1"/>
          <p:nvPr/>
        </p:nvSpPr>
        <p:spPr>
          <a:xfrm>
            <a:off x="1443438" y="5337801"/>
            <a:ext cx="1307631"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Lower $ Per Pupil</a:t>
            </a:r>
          </a:p>
        </p:txBody>
      </p:sp>
      <p:cxnSp>
        <p:nvCxnSpPr>
          <p:cNvPr id="13" name="Straight Arrow Connector 12"/>
          <p:cNvCxnSpPr/>
          <p:nvPr/>
        </p:nvCxnSpPr>
        <p:spPr>
          <a:xfrm>
            <a:off x="2751069" y="5540643"/>
            <a:ext cx="4143851" cy="0"/>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23"/>
          <p:cNvSpPr txBox="1"/>
          <p:nvPr/>
        </p:nvSpPr>
        <p:spPr>
          <a:xfrm>
            <a:off x="6894919" y="5337801"/>
            <a:ext cx="1356077" cy="387588"/>
          </a:xfrm>
          <a:prstGeom prst="rect">
            <a:avLst/>
          </a:prstGeom>
          <a:noFill/>
        </p:spPr>
        <p:txBody>
          <a:bodyPr wrap="squar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en-US" sz="1200" i="1" dirty="0">
                <a:latin typeface="Century Gothic" pitchFamily="34" charset="0"/>
              </a:rPr>
              <a:t>Higher $ Per Pupil</a:t>
            </a:r>
          </a:p>
        </p:txBody>
      </p:sp>
      <p:graphicFrame>
        <p:nvGraphicFramePr>
          <p:cNvPr id="3" name="Chart 2"/>
          <p:cNvGraphicFramePr/>
          <p:nvPr>
            <p:extLst>
              <p:ext uri="{D42A27DB-BD31-4B8C-83A1-F6EECF244321}">
                <p14:modId xmlns:p14="http://schemas.microsoft.com/office/powerpoint/2010/main" val="4267987212"/>
              </p:ext>
            </p:extLst>
          </p:nvPr>
        </p:nvGraphicFramePr>
        <p:xfrm>
          <a:off x="431409" y="1520199"/>
          <a:ext cx="8395118" cy="2983070"/>
        </p:xfrm>
        <a:graphic>
          <a:graphicData uri="http://schemas.openxmlformats.org/drawingml/2006/chart">
            <c:chart xmlns:c="http://schemas.openxmlformats.org/drawingml/2006/chart" xmlns:r="http://schemas.openxmlformats.org/officeDocument/2006/relationships" r:id="rId4"/>
          </a:graphicData>
        </a:graphic>
      </p:graphicFrame>
      <p:sp>
        <p:nvSpPr>
          <p:cNvPr id="17" name="Title 1"/>
          <p:cNvSpPr>
            <a:spLocks noGrp="1"/>
          </p:cNvSpPr>
          <p:nvPr>
            <p:ph type="title"/>
          </p:nvPr>
        </p:nvSpPr>
        <p:spPr>
          <a:xfrm>
            <a:off x="1" y="453399"/>
            <a:ext cx="9144000" cy="1066800"/>
          </a:xfrm>
        </p:spPr>
        <p:txBody>
          <a:bodyPr>
            <a:noAutofit/>
          </a:bodyPr>
          <a:lstStyle/>
          <a:p>
            <a:pPr algn="ctr"/>
            <a:r>
              <a:rPr lang="en-US" sz="2800" b="1" dirty="0">
                <a:solidFill>
                  <a:srgbClr val="2D739F"/>
                </a:solidFill>
              </a:rPr>
              <a:t>Stamford’s mill rate is lower than all but one</a:t>
            </a:r>
            <a:br>
              <a:rPr lang="en-US" sz="2800" b="1" dirty="0">
                <a:solidFill>
                  <a:srgbClr val="2D739F"/>
                </a:solidFill>
              </a:rPr>
            </a:br>
            <a:r>
              <a:rPr lang="en-US" sz="2800" b="1" dirty="0">
                <a:solidFill>
                  <a:srgbClr val="2D739F"/>
                </a:solidFill>
              </a:rPr>
              <a:t>of the mill rates for its peer towns</a:t>
            </a:r>
          </a:p>
        </p:txBody>
      </p:sp>
      <p:sp>
        <p:nvSpPr>
          <p:cNvPr id="10" name="TextBox 9">
            <a:extLst>
              <a:ext uri="{FF2B5EF4-FFF2-40B4-BE49-F238E27FC236}">
                <a16:creationId xmlns:a16="http://schemas.microsoft.com/office/drawing/2014/main" id="{4D3BAB6A-6A15-0D46-9C1F-AA6C45C18140}"/>
              </a:ext>
            </a:extLst>
          </p:cNvPr>
          <p:cNvSpPr txBox="1"/>
          <p:nvPr/>
        </p:nvSpPr>
        <p:spPr>
          <a:xfrm>
            <a:off x="0" y="5814534"/>
            <a:ext cx="8847667" cy="646331"/>
          </a:xfrm>
          <a:prstGeom prst="rect">
            <a:avLst/>
          </a:prstGeom>
          <a:noFill/>
        </p:spPr>
        <p:txBody>
          <a:bodyPr wrap="square" rtlCol="0">
            <a:spAutoFit/>
          </a:bodyPr>
          <a:lstStyle/>
          <a:p>
            <a:r>
              <a:rPr lang="en-US" sz="900" dirty="0">
                <a:latin typeface="Century Gothic" panose="020B0502020202020204" pitchFamily="34" charset="0"/>
              </a:rPr>
              <a:t>Sources: State of Connecticut, Office of Policy and Management. (2019). </a:t>
            </a:r>
            <a:r>
              <a:rPr lang="en-US" sz="900" i="1" dirty="0">
                <a:latin typeface="Century Gothic" panose="020B0502020202020204" pitchFamily="34" charset="0"/>
              </a:rPr>
              <a:t>FY 2020 Mill Rates</a:t>
            </a:r>
            <a:r>
              <a:rPr lang="en-US" sz="900" dirty="0">
                <a:latin typeface="Century Gothic" panose="020B0502020202020204" pitchFamily="34" charset="0"/>
              </a:rPr>
              <a:t>. Hartford, CT: Author.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/-/media/OPM/IGPP-Data-Grants-</a:t>
            </a:r>
            <a:r>
              <a:rPr lang="en-US" sz="900" dirty="0" err="1">
                <a:latin typeface="Century Gothic" panose="020B0502020202020204" pitchFamily="34" charset="0"/>
              </a:rPr>
              <a:t>Mgmt</a:t>
            </a:r>
            <a:r>
              <a:rPr lang="en-US" sz="900" dirty="0">
                <a:latin typeface="Century Gothic" panose="020B0502020202020204" pitchFamily="34" charset="0"/>
              </a:rPr>
              <a:t>/FY-2020-Mill-Rates.pdf?la=</a:t>
            </a:r>
            <a:r>
              <a:rPr lang="en-US" sz="900" dirty="0" err="1">
                <a:latin typeface="Century Gothic" panose="020B0502020202020204" pitchFamily="34" charset="0"/>
              </a:rPr>
              <a:t>en</a:t>
            </a:r>
            <a:r>
              <a:rPr lang="en-US" sz="900" dirty="0">
                <a:latin typeface="Century Gothic" panose="020B0502020202020204" pitchFamily="34" charset="0"/>
              </a:rPr>
              <a:t>.</a:t>
            </a:r>
            <a:br>
              <a:rPr lang="en-US" sz="900" dirty="0">
                <a:latin typeface="Century Gothic" panose="020B0502020202020204" pitchFamily="34" charset="0"/>
              </a:rPr>
            </a:br>
            <a:r>
              <a:rPr lang="en-US" sz="900" dirty="0">
                <a:latin typeface="Century Gothic" panose="020B0502020202020204" pitchFamily="34" charset="0"/>
              </a:rPr>
              <a:t>Connecticut State Department of Education. (n.d.). Connecticut Public School Expenditures Report 2017-2018.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/SDE/Fiscal-Services/Connecticut-Public-School-Expenditures-Report-2017-2018.</a:t>
            </a:r>
          </a:p>
        </p:txBody>
      </p:sp>
      <p:sp>
        <p:nvSpPr>
          <p:cNvPr id="27" name="TextBox 26">
            <a:extLst>
              <a:ext uri="{FF2B5EF4-FFF2-40B4-BE49-F238E27FC236}">
                <a16:creationId xmlns:a16="http://schemas.microsoft.com/office/drawing/2014/main" id="{6C623196-F624-1D49-B12D-E9F86D908AD7}"/>
              </a:ext>
            </a:extLst>
          </p:cNvPr>
          <p:cNvSpPr txBox="1"/>
          <p:nvPr/>
        </p:nvSpPr>
        <p:spPr>
          <a:xfrm>
            <a:off x="807522" y="4666690"/>
            <a:ext cx="7861465" cy="600164"/>
          </a:xfrm>
          <a:prstGeom prst="rect">
            <a:avLst/>
          </a:prstGeom>
          <a:noFill/>
        </p:spPr>
        <p:txBody>
          <a:bodyPr wrap="square" rtlCol="0">
            <a:spAutoFit/>
          </a:bodyPr>
          <a:lstStyle/>
          <a:p>
            <a:pPr algn="ctr"/>
            <a:r>
              <a:rPr lang="en-US" sz="1100" dirty="0">
                <a:latin typeface="Century Gothic"/>
                <a:cs typeface="Century Gothic"/>
              </a:rPr>
              <a:t>*For Real &amp; Personal Property only; vehicle mill rate is 30.543</a:t>
            </a:r>
          </a:p>
          <a:p>
            <a:pPr algn="ctr"/>
            <a:r>
              <a:rPr lang="en-US" sz="1100" dirty="0">
                <a:latin typeface="Century Gothic"/>
                <a:cs typeface="Century Gothic"/>
              </a:rPr>
              <a:t>**For Real &amp; Personal Property only; vehicle mill rate is 27.25</a:t>
            </a:r>
          </a:p>
          <a:p>
            <a:pPr algn="ctr"/>
            <a:r>
              <a:rPr lang="en-US" sz="1100" dirty="0">
                <a:latin typeface="Century Gothic"/>
                <a:cs typeface="Century Gothic"/>
              </a:rPr>
              <a:t>***For Real &amp; Personal Property only; vehicle mill rate is 45.00</a:t>
            </a:r>
          </a:p>
        </p:txBody>
      </p:sp>
      <p:sp>
        <p:nvSpPr>
          <p:cNvPr id="11" name="Slide Number Placeholder 4">
            <a:extLst>
              <a:ext uri="{FF2B5EF4-FFF2-40B4-BE49-F238E27FC236}">
                <a16:creationId xmlns:a16="http://schemas.microsoft.com/office/drawing/2014/main" id="{F836060D-5F96-504F-B49D-DE582B7D28A3}"/>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72</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7280878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5767"/>
            <a:ext cx="8229600" cy="1143000"/>
          </a:xfrm>
        </p:spPr>
        <p:txBody>
          <a:bodyPr>
            <a:noAutofit/>
          </a:bodyPr>
          <a:lstStyle/>
          <a:p>
            <a:r>
              <a:rPr lang="en-US" sz="2800" b="1" dirty="0">
                <a:solidFill>
                  <a:srgbClr val="2C739F"/>
                </a:solidFill>
              </a:rPr>
              <a:t>The amount of property tax CT residents pay varies widely depending on where they live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7181481"/>
              </p:ext>
            </p:extLst>
          </p:nvPr>
        </p:nvGraphicFramePr>
        <p:xfrm>
          <a:off x="931025" y="1518310"/>
          <a:ext cx="7257010" cy="3245461"/>
        </p:xfrm>
        <a:graphic>
          <a:graphicData uri="http://schemas.openxmlformats.org/drawingml/2006/table">
            <a:tbl>
              <a:tblPr firstRow="1">
                <a:tableStyleId>{F5AB1C69-6EDB-4FF4-983F-18BD219EF322}</a:tableStyleId>
              </a:tblPr>
              <a:tblGrid>
                <a:gridCol w="2057959">
                  <a:extLst>
                    <a:ext uri="{9D8B030D-6E8A-4147-A177-3AD203B41FA5}">
                      <a16:colId xmlns:a16="http://schemas.microsoft.com/office/drawing/2014/main" val="20000"/>
                    </a:ext>
                  </a:extLst>
                </a:gridCol>
                <a:gridCol w="1733017">
                  <a:extLst>
                    <a:ext uri="{9D8B030D-6E8A-4147-A177-3AD203B41FA5}">
                      <a16:colId xmlns:a16="http://schemas.microsoft.com/office/drawing/2014/main" val="20001"/>
                    </a:ext>
                  </a:extLst>
                </a:gridCol>
                <a:gridCol w="1733017">
                  <a:extLst>
                    <a:ext uri="{9D8B030D-6E8A-4147-A177-3AD203B41FA5}">
                      <a16:colId xmlns:a16="http://schemas.microsoft.com/office/drawing/2014/main" val="20002"/>
                    </a:ext>
                  </a:extLst>
                </a:gridCol>
                <a:gridCol w="1733017">
                  <a:extLst>
                    <a:ext uri="{9D8B030D-6E8A-4147-A177-3AD203B41FA5}">
                      <a16:colId xmlns:a16="http://schemas.microsoft.com/office/drawing/2014/main" val="20003"/>
                    </a:ext>
                  </a:extLst>
                </a:gridCol>
              </a:tblGrid>
              <a:tr h="609461">
                <a:tc>
                  <a:txBody>
                    <a:bodyPr/>
                    <a:lstStyle/>
                    <a:p>
                      <a:pPr algn="ctr" fontAlgn="b"/>
                      <a:r>
                        <a:rPr lang="en-US" sz="1300" u="none" strike="noStrike" dirty="0">
                          <a:effectLst/>
                          <a:latin typeface="Century Gothic"/>
                        </a:rPr>
                        <a:t>Municipality</a:t>
                      </a:r>
                      <a:endParaRPr lang="en-US" sz="1300" b="0" i="0" u="none" strike="noStrike" dirty="0">
                        <a:solidFill>
                          <a:srgbClr val="000000"/>
                        </a:solidFill>
                        <a:effectLst/>
                        <a:latin typeface="Century Gothic"/>
                      </a:endParaRPr>
                    </a:p>
                  </a:txBody>
                  <a:tcPr marL="9525" marR="9525" marT="9525" marB="0" anchor="ctr">
                    <a:solidFill>
                      <a:srgbClr val="2C739F"/>
                    </a:solidFill>
                  </a:tcPr>
                </a:tc>
                <a:tc>
                  <a:txBody>
                    <a:bodyPr/>
                    <a:lstStyle/>
                    <a:p>
                      <a:pPr algn="ctr" fontAlgn="b"/>
                      <a:r>
                        <a:rPr lang="en-US" sz="1300" u="none" strike="noStrike" dirty="0">
                          <a:effectLst/>
                          <a:latin typeface="Century Gothic"/>
                        </a:rPr>
                        <a:t>FY 2020</a:t>
                      </a:r>
                      <a:r>
                        <a:rPr lang="en-US" sz="1300" u="none" strike="noStrike" baseline="0" dirty="0">
                          <a:effectLst/>
                          <a:latin typeface="Century Gothic"/>
                        </a:rPr>
                        <a:t> </a:t>
                      </a:r>
                      <a:r>
                        <a:rPr lang="en-US" sz="1300" u="none" strike="noStrike" dirty="0">
                          <a:effectLst/>
                          <a:latin typeface="Century Gothic"/>
                        </a:rPr>
                        <a:t>Mill Rate</a:t>
                      </a:r>
                      <a:endParaRPr lang="en-US" sz="1300" b="0" i="0" u="none" strike="noStrike" dirty="0">
                        <a:solidFill>
                          <a:srgbClr val="000000"/>
                        </a:solidFill>
                        <a:effectLst/>
                        <a:latin typeface="Century Gothic"/>
                      </a:endParaRPr>
                    </a:p>
                  </a:txBody>
                  <a:tcPr marL="9525" marR="9525" marT="9525" marB="0" anchor="ctr">
                    <a:solidFill>
                      <a:srgbClr val="2C739F"/>
                    </a:solidFill>
                  </a:tcPr>
                </a:tc>
                <a:tc>
                  <a:txBody>
                    <a:bodyPr/>
                    <a:lstStyle/>
                    <a:p>
                      <a:pPr algn="ctr" fontAlgn="b"/>
                      <a:r>
                        <a:rPr lang="en-US" sz="1300" u="none" strike="noStrike" dirty="0">
                          <a:effectLst/>
                          <a:latin typeface="Century Gothic"/>
                        </a:rPr>
                        <a:t>Property Tax </a:t>
                      </a:r>
                      <a:r>
                        <a:rPr lang="mr-IN" sz="1300" u="none" strike="noStrike" dirty="0">
                          <a:effectLst/>
                          <a:latin typeface="Century Gothic"/>
                        </a:rPr>
                        <a:t>–</a:t>
                      </a:r>
                      <a:r>
                        <a:rPr lang="en-US" sz="1300" u="none" strike="noStrike" dirty="0">
                          <a:effectLst/>
                          <a:latin typeface="Century Gothic"/>
                        </a:rPr>
                        <a:t> </a:t>
                      </a:r>
                    </a:p>
                    <a:p>
                      <a:pPr algn="ctr" fontAlgn="b"/>
                      <a:r>
                        <a:rPr lang="en-US" sz="1300" u="none" strike="noStrike" dirty="0">
                          <a:effectLst/>
                          <a:latin typeface="Century Gothic"/>
                        </a:rPr>
                        <a:t>$200K House</a:t>
                      </a:r>
                      <a:endParaRPr lang="en-US" sz="1300" b="0" i="0" u="none" strike="noStrike" dirty="0">
                        <a:solidFill>
                          <a:srgbClr val="000000"/>
                        </a:solidFill>
                        <a:effectLst/>
                        <a:latin typeface="Century Gothic"/>
                      </a:endParaRPr>
                    </a:p>
                  </a:txBody>
                  <a:tcPr marL="9525" marR="9525" marT="9525" marB="0" anchor="ctr">
                    <a:solidFill>
                      <a:srgbClr val="2C739F"/>
                    </a:solidFill>
                  </a:tcPr>
                </a:tc>
                <a:tc>
                  <a:txBody>
                    <a:bodyPr/>
                    <a:lstStyle/>
                    <a:p>
                      <a:pPr algn="ctr" fontAlgn="b"/>
                      <a:r>
                        <a:rPr lang="en-US" sz="1300" u="none" strike="noStrike" dirty="0">
                          <a:effectLst/>
                          <a:latin typeface="Century Gothic"/>
                        </a:rPr>
                        <a:t>Property Tax </a:t>
                      </a:r>
                      <a:r>
                        <a:rPr lang="mr-IN" sz="1300" u="none" strike="noStrike" dirty="0">
                          <a:effectLst/>
                          <a:latin typeface="Century Gothic"/>
                        </a:rPr>
                        <a:t>–</a:t>
                      </a:r>
                      <a:r>
                        <a:rPr lang="en-US" sz="1300" u="none" strike="noStrike" dirty="0">
                          <a:effectLst/>
                          <a:latin typeface="Century Gothic"/>
                        </a:rPr>
                        <a:t> </a:t>
                      </a:r>
                    </a:p>
                    <a:p>
                      <a:pPr algn="ctr" fontAlgn="b"/>
                      <a:r>
                        <a:rPr lang="en-US" sz="1300" u="none" strike="noStrike" dirty="0">
                          <a:effectLst/>
                          <a:latin typeface="Century Gothic"/>
                        </a:rPr>
                        <a:t>2014 Honda Civic</a:t>
                      </a:r>
                      <a:endParaRPr lang="en-US" sz="1300" b="0" i="0" u="none" strike="noStrike" dirty="0">
                        <a:solidFill>
                          <a:srgbClr val="000000"/>
                        </a:solidFill>
                        <a:effectLst/>
                        <a:latin typeface="Century Gothic"/>
                      </a:endParaRPr>
                    </a:p>
                  </a:txBody>
                  <a:tcPr marL="9525" marR="9525" marT="9525" marB="0" anchor="ctr">
                    <a:solidFill>
                      <a:srgbClr val="2C739F"/>
                    </a:solidFill>
                  </a:tcPr>
                </a:tc>
                <a:extLst>
                  <a:ext uri="{0D108BD9-81ED-4DB2-BD59-A6C34878D82A}">
                    <a16:rowId xmlns:a16="http://schemas.microsoft.com/office/drawing/2014/main" val="10000"/>
                  </a:ext>
                </a:extLst>
              </a:tr>
              <a:tr h="263600">
                <a:tc>
                  <a:txBody>
                    <a:bodyPr/>
                    <a:lstStyle/>
                    <a:p>
                      <a:pPr algn="ctr" fontAlgn="b"/>
                      <a:r>
                        <a:rPr lang="en-US" sz="1300" u="none" strike="noStrike" dirty="0">
                          <a:effectLst/>
                          <a:latin typeface="Century Gothic"/>
                        </a:rPr>
                        <a:t>HARTFORD</a:t>
                      </a:r>
                      <a:r>
                        <a:rPr lang="en-US" sz="1300" u="none" strike="noStrike" baseline="30000" dirty="0">
                          <a:effectLst/>
                          <a:latin typeface="Century Gothic"/>
                        </a:rPr>
                        <a:t>+</a:t>
                      </a:r>
                      <a:endParaRPr lang="en-US" sz="1300" b="0" i="0" u="none" strike="noStrike" baseline="30000"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u="none" strike="noStrike" dirty="0">
                          <a:effectLst/>
                          <a:latin typeface="Century Gothic"/>
                        </a:rPr>
                        <a:t>74.29*</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u="none" strike="noStrike" dirty="0">
                          <a:effectLst/>
                          <a:latin typeface="Century Gothic"/>
                        </a:rPr>
                        <a:t>$5,200</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u="none" strike="noStrike" dirty="0">
                          <a:effectLst/>
                          <a:latin typeface="Century Gothic"/>
                        </a:rPr>
                        <a:t>$203</a:t>
                      </a:r>
                      <a:endParaRPr lang="en-US" sz="13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1"/>
                  </a:ext>
                </a:extLst>
              </a:tr>
              <a:tr h="263600">
                <a:tc>
                  <a:txBody>
                    <a:bodyPr/>
                    <a:lstStyle/>
                    <a:p>
                      <a:pPr algn="ctr" fontAlgn="b"/>
                      <a:r>
                        <a:rPr lang="en-US" sz="1300" b="0" i="0" u="none" strike="noStrike" dirty="0">
                          <a:solidFill>
                            <a:schemeClr val="dk1"/>
                          </a:solidFill>
                          <a:effectLst/>
                          <a:latin typeface="Century Gothic"/>
                        </a:rPr>
                        <a:t>WATERBURY</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b="0" i="0" u="none" strike="noStrike" dirty="0">
                          <a:solidFill>
                            <a:schemeClr val="dk1"/>
                          </a:solidFill>
                          <a:effectLst/>
                          <a:latin typeface="Century Gothic"/>
                        </a:rPr>
                        <a:t>60.21*</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u="none" strike="noStrike" dirty="0">
                          <a:effectLst/>
                          <a:latin typeface="Century Gothic"/>
                        </a:rPr>
                        <a:t>$8,429</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u="none" strike="noStrike" dirty="0">
                          <a:effectLst/>
                          <a:latin typeface="Century Gothic"/>
                        </a:rPr>
                        <a:t>$203</a:t>
                      </a:r>
                      <a:endParaRPr lang="en-US" sz="1300" b="0" i="0" u="none" strike="noStrike" dirty="0">
                        <a:solidFill>
                          <a:srgbClr val="000000"/>
                        </a:solidFill>
                        <a:effectLst/>
                        <a:latin typeface="Century Gothic"/>
                      </a:endParaRPr>
                    </a:p>
                  </a:txBody>
                  <a:tcPr marL="9525" marR="9525" marT="9525" marB="0" anchor="ctr">
                    <a:solidFill>
                      <a:srgbClr val="F0F3EB"/>
                    </a:solidFill>
                  </a:tcPr>
                </a:tc>
                <a:extLst>
                  <a:ext uri="{0D108BD9-81ED-4DB2-BD59-A6C34878D82A}">
                    <a16:rowId xmlns:a16="http://schemas.microsoft.com/office/drawing/2014/main" val="10002"/>
                  </a:ext>
                </a:extLst>
              </a:tr>
              <a:tr h="263600">
                <a:tc>
                  <a:txBody>
                    <a:bodyPr/>
                    <a:lstStyle/>
                    <a:p>
                      <a:pPr algn="ctr" fontAlgn="b"/>
                      <a:r>
                        <a:rPr lang="en-US" sz="1300" b="0" u="none" strike="noStrike" dirty="0">
                          <a:effectLst/>
                          <a:latin typeface="Century Gothic"/>
                        </a:rPr>
                        <a:t>HAMDEN</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b="0" i="0" u="none" strike="noStrike" dirty="0">
                          <a:solidFill>
                            <a:srgbClr val="000000"/>
                          </a:solidFill>
                          <a:effectLst/>
                          <a:latin typeface="Century Gothic"/>
                        </a:rPr>
                        <a:t>48.86*</a:t>
                      </a: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$6,840</a:t>
                      </a:r>
                    </a:p>
                  </a:txBody>
                  <a:tcPr marL="9525" marR="9525" marT="9525" marB="0" anchor="ctr">
                    <a:solidFill>
                      <a:srgbClr val="F0F3EB"/>
                    </a:solidFill>
                  </a:tcPr>
                </a:tc>
                <a:tc>
                  <a:txBody>
                    <a:bodyPr/>
                    <a:lstStyle/>
                    <a:p>
                      <a:pPr algn="ctr" fontAlgn="ctr"/>
                      <a:r>
                        <a:rPr lang="en-US" sz="1300" b="0" i="0" u="none" strike="noStrike" dirty="0">
                          <a:solidFill>
                            <a:srgbClr val="000000"/>
                          </a:solidFill>
                          <a:effectLst/>
                          <a:latin typeface="Century Gothic" panose="020B0502020202020204" pitchFamily="34" charset="0"/>
                        </a:rPr>
                        <a:t>$203</a:t>
                      </a:r>
                    </a:p>
                  </a:txBody>
                  <a:tcPr marL="9525" marR="9525" marT="9525" marB="0" anchor="ctr">
                    <a:solidFill>
                      <a:srgbClr val="F0F3EB"/>
                    </a:solidFill>
                  </a:tcPr>
                </a:tc>
                <a:extLst>
                  <a:ext uri="{0D108BD9-81ED-4DB2-BD59-A6C34878D82A}">
                    <a16:rowId xmlns:a16="http://schemas.microsoft.com/office/drawing/2014/main" val="10003"/>
                  </a:ext>
                </a:extLst>
              </a:tr>
              <a:tr h="263600">
                <a:tc>
                  <a:txBody>
                    <a:bodyPr/>
                    <a:lstStyle/>
                    <a:p>
                      <a:pPr algn="ctr" fontAlgn="b"/>
                      <a:r>
                        <a:rPr lang="en-US" sz="1300" u="none" strike="noStrike" dirty="0">
                          <a:effectLst/>
                          <a:latin typeface="Century Gothic"/>
                        </a:rPr>
                        <a:t>BRISTOL</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b="0" i="0" u="none" strike="noStrike" dirty="0">
                          <a:solidFill>
                            <a:schemeClr val="dk1"/>
                          </a:solidFill>
                          <a:effectLst/>
                          <a:latin typeface="Century Gothic"/>
                        </a:rPr>
                        <a:t>38.05</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$5,327</a:t>
                      </a:r>
                    </a:p>
                  </a:txBody>
                  <a:tcPr marL="9525" marR="9525" marT="9525" marB="0" anchor="ctr">
                    <a:solidFill>
                      <a:srgbClr val="F0F3EB"/>
                    </a:solidFill>
                  </a:tcPr>
                </a:tc>
                <a:tc>
                  <a:txBody>
                    <a:bodyPr/>
                    <a:lstStyle/>
                    <a:p>
                      <a:pPr algn="ctr" fontAlgn="ctr"/>
                      <a:r>
                        <a:rPr lang="en-US" sz="1300" b="0" i="0" u="none" strike="noStrike" dirty="0">
                          <a:solidFill>
                            <a:srgbClr val="000000"/>
                          </a:solidFill>
                          <a:effectLst/>
                          <a:latin typeface="Century Gothic" panose="020B0502020202020204" pitchFamily="34" charset="0"/>
                        </a:rPr>
                        <a:t>$171</a:t>
                      </a:r>
                    </a:p>
                  </a:txBody>
                  <a:tcPr marL="9525" marR="9525" marT="9525" marB="0" anchor="ctr">
                    <a:solidFill>
                      <a:srgbClr val="F0F3EB"/>
                    </a:solidFill>
                  </a:tcPr>
                </a:tc>
                <a:extLst>
                  <a:ext uri="{0D108BD9-81ED-4DB2-BD59-A6C34878D82A}">
                    <a16:rowId xmlns:a16="http://schemas.microsoft.com/office/drawing/2014/main" val="10004"/>
                  </a:ext>
                </a:extLst>
              </a:tr>
              <a:tr h="263600">
                <a:tc>
                  <a:txBody>
                    <a:bodyPr/>
                    <a:lstStyle/>
                    <a:p>
                      <a:pPr algn="ctr" fontAlgn="b"/>
                      <a:r>
                        <a:rPr lang="en-US" sz="1300" b="0" i="0" u="none" strike="noStrike" dirty="0">
                          <a:solidFill>
                            <a:srgbClr val="000000"/>
                          </a:solidFill>
                          <a:effectLst/>
                          <a:latin typeface="Century Gothic"/>
                        </a:rPr>
                        <a:t>MIDDLETOWN</a:t>
                      </a:r>
                    </a:p>
                  </a:txBody>
                  <a:tcPr marL="9525" marR="9525" marT="9525" marB="0" anchor="ctr">
                    <a:solidFill>
                      <a:srgbClr val="F0F3EB"/>
                    </a:solidFill>
                  </a:tcPr>
                </a:tc>
                <a:tc>
                  <a:txBody>
                    <a:bodyPr/>
                    <a:lstStyle/>
                    <a:p>
                      <a:pPr algn="ctr" fontAlgn="b"/>
                      <a:r>
                        <a:rPr lang="en-US" sz="1300" b="0" i="0" u="none" strike="noStrike" dirty="0">
                          <a:solidFill>
                            <a:srgbClr val="000000"/>
                          </a:solidFill>
                          <a:effectLst/>
                          <a:latin typeface="Century Gothic"/>
                        </a:rPr>
                        <a:t>36.00</a:t>
                      </a: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$5,040</a:t>
                      </a: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$162</a:t>
                      </a:r>
                    </a:p>
                  </a:txBody>
                  <a:tcPr marL="9525" marR="9525" marT="9525" marB="0" anchor="ctr">
                    <a:solidFill>
                      <a:srgbClr val="F0F3EB"/>
                    </a:solidFill>
                  </a:tcPr>
                </a:tc>
                <a:extLst>
                  <a:ext uri="{0D108BD9-81ED-4DB2-BD59-A6C34878D82A}">
                    <a16:rowId xmlns:a16="http://schemas.microsoft.com/office/drawing/2014/main" val="1803581101"/>
                  </a:ext>
                </a:extLst>
              </a:tr>
              <a:tr h="263600">
                <a:tc>
                  <a:txBody>
                    <a:bodyPr/>
                    <a:lstStyle/>
                    <a:p>
                      <a:pPr algn="ctr" fontAlgn="b"/>
                      <a:r>
                        <a:rPr lang="en-US" sz="1300" u="none" strike="noStrike" dirty="0">
                          <a:effectLst/>
                          <a:latin typeface="Century Gothic"/>
                        </a:rPr>
                        <a:t>DANBURY</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b="0" i="0" u="none" strike="noStrike" dirty="0">
                          <a:solidFill>
                            <a:schemeClr val="dk1"/>
                          </a:solidFill>
                          <a:effectLst/>
                          <a:latin typeface="Century Gothic"/>
                        </a:rPr>
                        <a:t>27.60</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$3,864</a:t>
                      </a: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$124</a:t>
                      </a:r>
                    </a:p>
                  </a:txBody>
                  <a:tcPr marL="9525" marR="9525" marT="9525" marB="0" anchor="ctr">
                    <a:solidFill>
                      <a:srgbClr val="F0F3EB"/>
                    </a:solidFill>
                  </a:tcPr>
                </a:tc>
                <a:extLst>
                  <a:ext uri="{0D108BD9-81ED-4DB2-BD59-A6C34878D82A}">
                    <a16:rowId xmlns:a16="http://schemas.microsoft.com/office/drawing/2014/main" val="2622569881"/>
                  </a:ext>
                </a:extLst>
              </a:tr>
              <a:tr h="263600">
                <a:tc>
                  <a:txBody>
                    <a:bodyPr/>
                    <a:lstStyle/>
                    <a:p>
                      <a:pPr algn="ctr" fontAlgn="b"/>
                      <a:r>
                        <a:rPr lang="en-US" sz="1300" b="1" u="none" strike="noStrike" dirty="0">
                          <a:effectLst/>
                          <a:latin typeface="Century Gothic"/>
                        </a:rPr>
                        <a:t>STAMFORD</a:t>
                      </a:r>
                      <a:endParaRPr lang="en-US" sz="1300" b="1" i="0" u="none" strike="noStrike" dirty="0">
                        <a:solidFill>
                          <a:srgbClr val="000000"/>
                        </a:solidFill>
                        <a:effectLst/>
                        <a:latin typeface="Century Gothic"/>
                      </a:endParaRPr>
                    </a:p>
                  </a:txBody>
                  <a:tcPr marL="9525" marR="9525" marT="9525" marB="0" anchor="ctr">
                    <a:solidFill>
                      <a:srgbClr val="FFFF00"/>
                    </a:solidFill>
                  </a:tcPr>
                </a:tc>
                <a:tc>
                  <a:txBody>
                    <a:bodyPr/>
                    <a:lstStyle/>
                    <a:p>
                      <a:pPr algn="ctr" fontAlgn="b"/>
                      <a:r>
                        <a:rPr lang="en-US" sz="1300" b="1" i="0" u="none" strike="noStrike" dirty="0">
                          <a:solidFill>
                            <a:schemeClr val="dk1"/>
                          </a:solidFill>
                          <a:effectLst/>
                          <a:latin typeface="Century Gothic"/>
                        </a:rPr>
                        <a:t>25.77**</a:t>
                      </a:r>
                      <a:endParaRPr lang="en-US" sz="1300" b="1" i="0" u="none" strike="noStrike" dirty="0">
                        <a:solidFill>
                          <a:srgbClr val="000000"/>
                        </a:solidFill>
                        <a:effectLst/>
                        <a:latin typeface="Century Gothic"/>
                      </a:endParaRPr>
                    </a:p>
                  </a:txBody>
                  <a:tcPr marL="9525" marR="9525" marT="9525" marB="0" anchor="ctr">
                    <a:solidFill>
                      <a:srgbClr val="FFFF00"/>
                    </a:solidFill>
                  </a:tcPr>
                </a:tc>
                <a:tc>
                  <a:txBody>
                    <a:bodyPr/>
                    <a:lstStyle/>
                    <a:p>
                      <a:pPr algn="ctr" fontAlgn="ctr"/>
                      <a:r>
                        <a:rPr lang="en-US" sz="1300" b="1" i="0" u="none" strike="noStrike">
                          <a:solidFill>
                            <a:srgbClr val="000000"/>
                          </a:solidFill>
                          <a:effectLst/>
                          <a:latin typeface="Century Gothic" panose="020B0502020202020204" pitchFamily="34" charset="0"/>
                        </a:rPr>
                        <a:t>$3,608</a:t>
                      </a:r>
                    </a:p>
                  </a:txBody>
                  <a:tcPr marL="9525" marR="9525" marT="9525" marB="0" anchor="ctr">
                    <a:solidFill>
                      <a:srgbClr val="FFFF00"/>
                    </a:solidFill>
                  </a:tcPr>
                </a:tc>
                <a:tc>
                  <a:txBody>
                    <a:bodyPr/>
                    <a:lstStyle/>
                    <a:p>
                      <a:pPr algn="ctr" fontAlgn="ctr"/>
                      <a:r>
                        <a:rPr lang="en-US" sz="1300" b="1" i="0" u="none" strike="noStrike" dirty="0">
                          <a:solidFill>
                            <a:srgbClr val="000000"/>
                          </a:solidFill>
                          <a:effectLst/>
                          <a:latin typeface="Century Gothic" panose="020B0502020202020204" pitchFamily="34" charset="0"/>
                        </a:rPr>
                        <a:t>$123</a:t>
                      </a:r>
                    </a:p>
                  </a:txBody>
                  <a:tcPr marL="9525" marR="9525" marT="9525" marB="0" anchor="ctr">
                    <a:solidFill>
                      <a:srgbClr val="FFFF00"/>
                    </a:solidFill>
                  </a:tcPr>
                </a:tc>
                <a:extLst>
                  <a:ext uri="{0D108BD9-81ED-4DB2-BD59-A6C34878D82A}">
                    <a16:rowId xmlns:a16="http://schemas.microsoft.com/office/drawing/2014/main" val="10005"/>
                  </a:ext>
                </a:extLst>
              </a:tr>
              <a:tr h="263600">
                <a:tc>
                  <a:txBody>
                    <a:bodyPr/>
                    <a:lstStyle/>
                    <a:p>
                      <a:pPr algn="ctr" fontAlgn="b"/>
                      <a:r>
                        <a:rPr lang="en-US" sz="1300" b="0" i="0" u="none" strike="noStrike" dirty="0">
                          <a:solidFill>
                            <a:srgbClr val="000000"/>
                          </a:solidFill>
                          <a:effectLst/>
                          <a:latin typeface="Century Gothic"/>
                        </a:rPr>
                        <a:t>NORWALK</a:t>
                      </a:r>
                    </a:p>
                  </a:txBody>
                  <a:tcPr marL="9525" marR="9525" marT="9525" marB="0" anchor="ctr">
                    <a:solidFill>
                      <a:srgbClr val="F0F3EB"/>
                    </a:solidFill>
                  </a:tcPr>
                </a:tc>
                <a:tc>
                  <a:txBody>
                    <a:bodyPr/>
                    <a:lstStyle/>
                    <a:p>
                      <a:pPr algn="ctr" fontAlgn="b"/>
                      <a:r>
                        <a:rPr lang="en-US" sz="1300" b="0" i="0" u="none" strike="noStrike" dirty="0">
                          <a:solidFill>
                            <a:schemeClr val="dk1"/>
                          </a:solidFill>
                          <a:effectLst/>
                          <a:latin typeface="Century Gothic"/>
                        </a:rPr>
                        <a:t>23.32***</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$3,265</a:t>
                      </a:r>
                    </a:p>
                  </a:txBody>
                  <a:tcPr marL="9525" marR="9525" marT="9525" marB="0" anchor="ctr">
                    <a:solidFill>
                      <a:srgbClr val="F0F3EB"/>
                    </a:solidFill>
                  </a:tcPr>
                </a:tc>
                <a:tc>
                  <a:txBody>
                    <a:bodyPr/>
                    <a:lstStyle/>
                    <a:p>
                      <a:pPr algn="ctr" fontAlgn="ctr"/>
                      <a:r>
                        <a:rPr lang="en-US" sz="1300" b="0" i="0" u="none" strike="noStrike" dirty="0">
                          <a:solidFill>
                            <a:srgbClr val="000000"/>
                          </a:solidFill>
                          <a:effectLst/>
                          <a:latin typeface="Century Gothic" panose="020B0502020202020204" pitchFamily="34" charset="0"/>
                        </a:rPr>
                        <a:t>$137</a:t>
                      </a:r>
                    </a:p>
                  </a:txBody>
                  <a:tcPr marL="9525" marR="9525" marT="9525" marB="0" anchor="ctr">
                    <a:solidFill>
                      <a:srgbClr val="F0F3EB"/>
                    </a:solidFill>
                  </a:tcPr>
                </a:tc>
                <a:extLst>
                  <a:ext uri="{0D108BD9-81ED-4DB2-BD59-A6C34878D82A}">
                    <a16:rowId xmlns:a16="http://schemas.microsoft.com/office/drawing/2014/main" val="10007"/>
                  </a:ext>
                </a:extLst>
              </a:tr>
              <a:tr h="263600">
                <a:tc>
                  <a:txBody>
                    <a:bodyPr/>
                    <a:lstStyle/>
                    <a:p>
                      <a:pPr algn="ctr" fontAlgn="b"/>
                      <a:r>
                        <a:rPr lang="en-US" sz="1300" b="0" i="0" u="none" strike="noStrike" dirty="0">
                          <a:solidFill>
                            <a:srgbClr val="000000"/>
                          </a:solidFill>
                          <a:effectLst/>
                          <a:latin typeface="Century Gothic"/>
                        </a:rPr>
                        <a:t>DARIEN</a:t>
                      </a:r>
                    </a:p>
                  </a:txBody>
                  <a:tcPr marL="9525" marR="9525" marT="9525" marB="0" anchor="ctr">
                    <a:solidFill>
                      <a:srgbClr val="F0F3EB"/>
                    </a:solidFill>
                  </a:tcPr>
                </a:tc>
                <a:tc>
                  <a:txBody>
                    <a:bodyPr/>
                    <a:lstStyle/>
                    <a:p>
                      <a:pPr algn="ctr" fontAlgn="b"/>
                      <a:r>
                        <a:rPr lang="en-US" sz="1300" b="0" i="0" u="none" strike="noStrike" dirty="0">
                          <a:solidFill>
                            <a:schemeClr val="dk1"/>
                          </a:solidFill>
                          <a:effectLst/>
                          <a:latin typeface="Century Gothic"/>
                        </a:rPr>
                        <a:t>16.47</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$2,306</a:t>
                      </a:r>
                    </a:p>
                  </a:txBody>
                  <a:tcPr marL="9525" marR="9525" marT="9525" marB="0" anchor="ctr">
                    <a:solidFill>
                      <a:srgbClr val="F0F3EB"/>
                    </a:solidFill>
                  </a:tcPr>
                </a:tc>
                <a:tc>
                  <a:txBody>
                    <a:bodyPr/>
                    <a:lstStyle/>
                    <a:p>
                      <a:pPr algn="ctr" fontAlgn="ctr"/>
                      <a:r>
                        <a:rPr lang="en-US" sz="1300" b="0" i="0" u="none" strike="noStrike" dirty="0">
                          <a:solidFill>
                            <a:srgbClr val="000000"/>
                          </a:solidFill>
                          <a:effectLst/>
                          <a:latin typeface="Century Gothic" panose="020B0502020202020204" pitchFamily="34" charset="0"/>
                        </a:rPr>
                        <a:t>$74</a:t>
                      </a:r>
                    </a:p>
                  </a:txBody>
                  <a:tcPr marL="9525" marR="9525" marT="9525" marB="0" anchor="ctr">
                    <a:solidFill>
                      <a:srgbClr val="F0F3EB"/>
                    </a:solidFill>
                  </a:tcPr>
                </a:tc>
                <a:extLst>
                  <a:ext uri="{0D108BD9-81ED-4DB2-BD59-A6C34878D82A}">
                    <a16:rowId xmlns:a16="http://schemas.microsoft.com/office/drawing/2014/main" val="10009"/>
                  </a:ext>
                </a:extLst>
              </a:tr>
              <a:tr h="263600">
                <a:tc>
                  <a:txBody>
                    <a:bodyPr/>
                    <a:lstStyle/>
                    <a:p>
                      <a:pPr algn="ctr" fontAlgn="b"/>
                      <a:r>
                        <a:rPr lang="en-US" sz="1300" u="none" strike="noStrike" dirty="0">
                          <a:effectLst/>
                          <a:latin typeface="Century Gothic"/>
                        </a:rPr>
                        <a:t>GREENWICH</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b"/>
                      <a:r>
                        <a:rPr lang="en-US" sz="1300" u="none" strike="noStrike" dirty="0">
                          <a:effectLst/>
                          <a:latin typeface="Century Gothic"/>
                        </a:rPr>
                        <a:t>11.682</a:t>
                      </a:r>
                      <a:endParaRPr lang="en-US" sz="1300" b="0" i="0" u="none" strike="noStrike" dirty="0">
                        <a:solidFill>
                          <a:srgbClr val="000000"/>
                        </a:solidFill>
                        <a:effectLst/>
                        <a:latin typeface="Century Gothic"/>
                      </a:endParaRPr>
                    </a:p>
                  </a:txBody>
                  <a:tcPr marL="9525" marR="9525" marT="9525" marB="0" anchor="ctr">
                    <a:solidFill>
                      <a:srgbClr val="F0F3EB"/>
                    </a:solidFill>
                  </a:tcPr>
                </a:tc>
                <a:tc>
                  <a:txBody>
                    <a:bodyPr/>
                    <a:lstStyle/>
                    <a:p>
                      <a:pPr algn="ctr" fontAlgn="ctr"/>
                      <a:r>
                        <a:rPr lang="en-US" sz="1300" b="0" i="0" u="none" strike="noStrike">
                          <a:solidFill>
                            <a:srgbClr val="000000"/>
                          </a:solidFill>
                          <a:effectLst/>
                          <a:latin typeface="Century Gothic" panose="020B0502020202020204" pitchFamily="34" charset="0"/>
                        </a:rPr>
                        <a:t>$1,635</a:t>
                      </a:r>
                    </a:p>
                  </a:txBody>
                  <a:tcPr marL="9525" marR="9525" marT="9525" marB="0" anchor="ctr">
                    <a:solidFill>
                      <a:srgbClr val="F0F3EB"/>
                    </a:solidFill>
                  </a:tcPr>
                </a:tc>
                <a:tc>
                  <a:txBody>
                    <a:bodyPr/>
                    <a:lstStyle/>
                    <a:p>
                      <a:pPr algn="ctr" fontAlgn="ctr"/>
                      <a:r>
                        <a:rPr lang="en-US" sz="1300" b="0" i="0" u="none" strike="noStrike" dirty="0">
                          <a:solidFill>
                            <a:srgbClr val="000000"/>
                          </a:solidFill>
                          <a:effectLst/>
                          <a:latin typeface="Century Gothic" panose="020B0502020202020204" pitchFamily="34" charset="0"/>
                        </a:rPr>
                        <a:t>$53</a:t>
                      </a:r>
                    </a:p>
                  </a:txBody>
                  <a:tcPr marL="9525" marR="9525" marT="9525" marB="0" anchor="ctr">
                    <a:solidFill>
                      <a:srgbClr val="F0F3EB"/>
                    </a:solidFill>
                  </a:tcPr>
                </a:tc>
                <a:extLst>
                  <a:ext uri="{0D108BD9-81ED-4DB2-BD59-A6C34878D82A}">
                    <a16:rowId xmlns:a16="http://schemas.microsoft.com/office/drawing/2014/main" val="10010"/>
                  </a:ext>
                </a:extLst>
              </a:tr>
            </a:tbl>
          </a:graphicData>
        </a:graphic>
      </p:graphicFrame>
      <p:sp>
        <p:nvSpPr>
          <p:cNvPr id="9" name="TextBox 8"/>
          <p:cNvSpPr txBox="1"/>
          <p:nvPr/>
        </p:nvSpPr>
        <p:spPr>
          <a:xfrm>
            <a:off x="918788" y="4778040"/>
            <a:ext cx="7147639" cy="600164"/>
          </a:xfrm>
          <a:prstGeom prst="rect">
            <a:avLst/>
          </a:prstGeom>
          <a:noFill/>
        </p:spPr>
        <p:txBody>
          <a:bodyPr wrap="square" rtlCol="0">
            <a:spAutoFit/>
          </a:bodyPr>
          <a:lstStyle/>
          <a:p>
            <a:r>
              <a:rPr lang="en-US" sz="1100" dirty="0">
                <a:latin typeface="Century Gothic"/>
                <a:cs typeface="Century Gothic"/>
              </a:rPr>
              <a:t>*For Real &amp; Personal Property only; vehicle mill rate is 45.00</a:t>
            </a:r>
          </a:p>
          <a:p>
            <a:r>
              <a:rPr lang="en-US" sz="1100" dirty="0">
                <a:latin typeface="Century Gothic"/>
                <a:cs typeface="Century Gothic"/>
              </a:rPr>
              <a:t>**For Real &amp; Personal Property only; vehicle mill rate is 27.25</a:t>
            </a:r>
          </a:p>
          <a:p>
            <a:r>
              <a:rPr lang="en-US" sz="1100" dirty="0">
                <a:latin typeface="Century Gothic"/>
                <a:cs typeface="Century Gothic"/>
              </a:rPr>
              <a:t>***For Real &amp; Personal Property only; vehicle mill rate is 30.543</a:t>
            </a:r>
          </a:p>
        </p:txBody>
      </p:sp>
      <p:sp>
        <p:nvSpPr>
          <p:cNvPr id="3" name="Rectangle 2"/>
          <p:cNvSpPr/>
          <p:nvPr/>
        </p:nvSpPr>
        <p:spPr>
          <a:xfrm>
            <a:off x="918787" y="5379134"/>
            <a:ext cx="7269247" cy="577081"/>
          </a:xfrm>
          <a:prstGeom prst="rect">
            <a:avLst/>
          </a:prstGeom>
        </p:spPr>
        <p:txBody>
          <a:bodyPr wrap="square">
            <a:spAutoFit/>
          </a:bodyPr>
          <a:lstStyle/>
          <a:p>
            <a:r>
              <a:rPr lang="en-US" sz="1050" i="1" baseline="30000" dirty="0">
                <a:solidFill>
                  <a:srgbClr val="000000"/>
                </a:solidFill>
                <a:latin typeface="Century Gothic"/>
                <a:cs typeface="Century Gothic"/>
              </a:rPr>
              <a:t>+</a:t>
            </a:r>
            <a:r>
              <a:rPr lang="en-US" sz="1050" i="1" dirty="0">
                <a:solidFill>
                  <a:srgbClr val="000000"/>
                </a:solidFill>
                <a:latin typeface="Century Gothic"/>
                <a:cs typeface="Century Gothic"/>
              </a:rPr>
              <a:t> Residential property in the city of Hartford is not assessed at the standard rate of 70%. Instead, Hartford's current assessment rate for residential property is 35%. Due to this difference, the property taxes for the house in this example may be lower in Hartford than the taxes in other towns with lower mill rates.</a:t>
            </a:r>
          </a:p>
        </p:txBody>
      </p:sp>
      <p:sp>
        <p:nvSpPr>
          <p:cNvPr id="8" name="TextBox 7">
            <a:extLst>
              <a:ext uri="{FF2B5EF4-FFF2-40B4-BE49-F238E27FC236}">
                <a16:creationId xmlns:a16="http://schemas.microsoft.com/office/drawing/2014/main" id="{00039C55-2B70-EA47-ABD8-CFD8BAF90519}"/>
              </a:ext>
            </a:extLst>
          </p:cNvPr>
          <p:cNvSpPr txBox="1"/>
          <p:nvPr/>
        </p:nvSpPr>
        <p:spPr>
          <a:xfrm>
            <a:off x="1" y="5993652"/>
            <a:ext cx="9100706" cy="507831"/>
          </a:xfrm>
          <a:prstGeom prst="rect">
            <a:avLst/>
          </a:prstGeom>
          <a:noFill/>
        </p:spPr>
        <p:txBody>
          <a:bodyPr wrap="square" rtlCol="0">
            <a:spAutoFit/>
          </a:bodyPr>
          <a:lstStyle/>
          <a:p>
            <a:r>
              <a:rPr lang="en-US" sz="900" dirty="0">
                <a:latin typeface="Century Gothic"/>
              </a:rPr>
              <a:t>Sources: </a:t>
            </a:r>
            <a:r>
              <a:rPr lang="en-US" sz="900" dirty="0">
                <a:latin typeface="Century Gothic" panose="020B0502020202020204" pitchFamily="34" charset="0"/>
              </a:rPr>
              <a:t>State of Connecticut, Office of Policy and Management. (2019). </a:t>
            </a:r>
            <a:r>
              <a:rPr lang="en-US" sz="900" i="1" dirty="0">
                <a:latin typeface="Century Gothic" panose="020B0502020202020204" pitchFamily="34" charset="0"/>
              </a:rPr>
              <a:t>FY 2020 Mill Rates</a:t>
            </a:r>
            <a:r>
              <a:rPr lang="en-US" sz="900" dirty="0">
                <a:latin typeface="Century Gothic" panose="020B0502020202020204" pitchFamily="34" charset="0"/>
              </a:rPr>
              <a:t>. Hartford, CT: Author. Retrieved from https://</a:t>
            </a:r>
            <a:r>
              <a:rPr lang="en-US" sz="900" dirty="0" err="1">
                <a:latin typeface="Century Gothic" panose="020B0502020202020204" pitchFamily="34" charset="0"/>
              </a:rPr>
              <a:t>portal.ct.gov</a:t>
            </a:r>
            <a:r>
              <a:rPr lang="en-US" sz="900" dirty="0">
                <a:latin typeface="Century Gothic" panose="020B0502020202020204" pitchFamily="34" charset="0"/>
              </a:rPr>
              <a:t>/-/media/OPM/IGPP-Data-Grants-</a:t>
            </a:r>
            <a:r>
              <a:rPr lang="en-US" sz="900" dirty="0" err="1">
                <a:latin typeface="Century Gothic" panose="020B0502020202020204" pitchFamily="34" charset="0"/>
              </a:rPr>
              <a:t>Mgmt</a:t>
            </a:r>
            <a:r>
              <a:rPr lang="en-US" sz="900" dirty="0">
                <a:latin typeface="Century Gothic" panose="020B0502020202020204" pitchFamily="34" charset="0"/>
              </a:rPr>
              <a:t>/FY-2020-Mill-Rates.pdf?la=</a:t>
            </a:r>
            <a:r>
              <a:rPr lang="en-US" sz="900" dirty="0" err="1">
                <a:latin typeface="Century Gothic" panose="020B0502020202020204" pitchFamily="34" charset="0"/>
              </a:rPr>
              <a:t>en</a:t>
            </a:r>
            <a:r>
              <a:rPr lang="en-US" sz="900" dirty="0">
                <a:latin typeface="Century Gothic" panose="020B0502020202020204" pitchFamily="34" charset="0"/>
              </a:rPr>
              <a:t>.</a:t>
            </a:r>
            <a:endParaRPr lang="en-US" sz="900" dirty="0">
              <a:latin typeface="Century Gothic"/>
              <a:cs typeface="Century Gothic"/>
            </a:endParaRPr>
          </a:p>
          <a:p>
            <a:r>
              <a:rPr lang="en-US" sz="900" dirty="0">
                <a:latin typeface="Century Gothic"/>
              </a:rPr>
              <a:t>KBB value for 2014 Honda Civic LX Sedan 4D with 75,000 miles and in good condition.</a:t>
            </a:r>
          </a:p>
        </p:txBody>
      </p:sp>
      <p:sp>
        <p:nvSpPr>
          <p:cNvPr id="10" name="Slide Number Placeholder 4">
            <a:extLst>
              <a:ext uri="{FF2B5EF4-FFF2-40B4-BE49-F238E27FC236}">
                <a16:creationId xmlns:a16="http://schemas.microsoft.com/office/drawing/2014/main" id="{FDF7B8A5-3DBB-764B-914D-427B08D8B18E}"/>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73</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488249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113255"/>
            <a:ext cx="6867399" cy="2631490"/>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How are Other Types of Public Schools Funded?</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4214928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5212"/>
            <a:ext cx="8229600" cy="1143000"/>
          </a:xfrm>
        </p:spPr>
        <p:txBody>
          <a:bodyPr>
            <a:noAutofit/>
          </a:bodyPr>
          <a:lstStyle/>
          <a:p>
            <a:r>
              <a:rPr lang="en-US" sz="3200" b="1" dirty="0">
                <a:solidFill>
                  <a:srgbClr val="2C739F"/>
                </a:solidFill>
              </a:rPr>
              <a:t>With 10 more formulas!</a:t>
            </a:r>
          </a:p>
        </p:txBody>
      </p:sp>
      <p:sp>
        <p:nvSpPr>
          <p:cNvPr id="5" name="Content Placeholder 4"/>
          <p:cNvSpPr>
            <a:spLocks noGrp="1"/>
          </p:cNvSpPr>
          <p:nvPr>
            <p:ph idx="1"/>
          </p:nvPr>
        </p:nvSpPr>
        <p:spPr>
          <a:xfrm>
            <a:off x="457200" y="1600200"/>
            <a:ext cx="8229600" cy="3761509"/>
          </a:xfrm>
        </p:spPr>
        <p:txBody>
          <a:bodyPr>
            <a:normAutofit fontScale="92500"/>
          </a:bodyPr>
          <a:lstStyle/>
          <a:p>
            <a:pPr>
              <a:buClr>
                <a:srgbClr val="2C739F"/>
              </a:buClr>
            </a:pPr>
            <a:r>
              <a:rPr lang="en-US" sz="2100" dirty="0">
                <a:solidFill>
                  <a:srgbClr val="1B1F20"/>
                </a:solidFill>
              </a:rPr>
              <a:t>Connecticut has a different funding formula for each different type of public school. These public school types include:</a:t>
            </a:r>
          </a:p>
          <a:p>
            <a:pPr marL="0" indent="0">
              <a:buClr>
                <a:srgbClr val="2C739F"/>
              </a:buClr>
              <a:buNone/>
            </a:pPr>
            <a:endParaRPr lang="en-US" sz="2100" dirty="0">
              <a:solidFill>
                <a:srgbClr val="1B1F20"/>
              </a:solidFill>
            </a:endParaRPr>
          </a:p>
          <a:p>
            <a:pPr lvl="1">
              <a:buClr>
                <a:srgbClr val="2C739F"/>
              </a:buClr>
            </a:pPr>
            <a:r>
              <a:rPr lang="en-US" sz="2100" dirty="0">
                <a:solidFill>
                  <a:srgbClr val="1B1F20"/>
                </a:solidFill>
              </a:rPr>
              <a:t>Magnet schools (5 different formulas)</a:t>
            </a:r>
          </a:p>
          <a:p>
            <a:pPr lvl="1">
              <a:buClr>
                <a:srgbClr val="2C739F"/>
              </a:buClr>
            </a:pPr>
            <a:r>
              <a:rPr lang="en-US" sz="2100" dirty="0">
                <a:solidFill>
                  <a:srgbClr val="1B1F20"/>
                </a:solidFill>
              </a:rPr>
              <a:t>Charter schools (2 different formulas)</a:t>
            </a:r>
          </a:p>
          <a:p>
            <a:pPr lvl="1">
              <a:buClr>
                <a:srgbClr val="2C739F"/>
              </a:buClr>
            </a:pPr>
            <a:r>
              <a:rPr lang="en-US" sz="2100" dirty="0">
                <a:solidFill>
                  <a:srgbClr val="1B1F20"/>
                </a:solidFill>
              </a:rPr>
              <a:t>CT Technical Education and Career System (1 formula)</a:t>
            </a:r>
          </a:p>
          <a:p>
            <a:pPr lvl="1">
              <a:buClr>
                <a:srgbClr val="2C739F"/>
              </a:buClr>
            </a:pPr>
            <a:r>
              <a:rPr lang="en-US" sz="2100" dirty="0" err="1">
                <a:solidFill>
                  <a:srgbClr val="1B1F20"/>
                </a:solidFill>
              </a:rPr>
              <a:t>Agriscience</a:t>
            </a:r>
            <a:r>
              <a:rPr lang="en-US" sz="2100" dirty="0">
                <a:solidFill>
                  <a:srgbClr val="1B1F20"/>
                </a:solidFill>
              </a:rPr>
              <a:t> schools (1 formula)</a:t>
            </a:r>
          </a:p>
          <a:p>
            <a:pPr lvl="1">
              <a:buClr>
                <a:srgbClr val="2C739F"/>
              </a:buClr>
            </a:pPr>
            <a:r>
              <a:rPr lang="en-US" sz="2100" dirty="0">
                <a:solidFill>
                  <a:srgbClr val="1B1F20"/>
                </a:solidFill>
              </a:rPr>
              <a:t>Open Choice program (1 formula)</a:t>
            </a:r>
          </a:p>
          <a:p>
            <a:pPr lvl="1">
              <a:buClr>
                <a:srgbClr val="2C739F"/>
              </a:buClr>
            </a:pPr>
            <a:endParaRPr lang="en-US" sz="2100" dirty="0">
              <a:solidFill>
                <a:srgbClr val="1B1F20"/>
              </a:solidFill>
            </a:endParaRPr>
          </a:p>
          <a:p>
            <a:pPr>
              <a:buClr>
                <a:srgbClr val="2C739F"/>
              </a:buClr>
            </a:pPr>
            <a:r>
              <a:rPr lang="en-US" sz="2100" dirty="0">
                <a:solidFill>
                  <a:srgbClr val="1B1F20"/>
                </a:solidFill>
              </a:rPr>
              <a:t>None of these formulas are weighted for student learning needs.</a:t>
            </a:r>
          </a:p>
        </p:txBody>
      </p:sp>
      <p:sp>
        <p:nvSpPr>
          <p:cNvPr id="8" name="TextBox 7"/>
          <p:cNvSpPr txBox="1"/>
          <p:nvPr/>
        </p:nvSpPr>
        <p:spPr>
          <a:xfrm>
            <a:off x="0" y="5793559"/>
            <a:ext cx="8686800" cy="646331"/>
          </a:xfrm>
          <a:prstGeom prst="rect">
            <a:avLst/>
          </a:prstGeom>
          <a:noFill/>
        </p:spPr>
        <p:txBody>
          <a:bodyPr wrap="square" rtlCol="0">
            <a:spAutoFit/>
          </a:bodyPr>
          <a:lstStyle/>
          <a:p>
            <a:r>
              <a:rPr lang="en-US" sz="900" dirty="0">
                <a:solidFill>
                  <a:srgbClr val="1B1F20"/>
                </a:solidFill>
                <a:latin typeface="Century Gothic"/>
                <a:cs typeface="Century Gothic"/>
              </a:rPr>
              <a:t>Sources: </a:t>
            </a:r>
            <a:r>
              <a:rPr lang="en-US" sz="900" dirty="0">
                <a:latin typeface="Century Gothic"/>
                <a:cs typeface="Century Gothic"/>
              </a:rPr>
              <a:t>Connecticut General Assembly, Office of Legislative Research. (2013). </a:t>
            </a:r>
            <a:r>
              <a:rPr lang="en-US" sz="900" i="1" dirty="0">
                <a:latin typeface="Century Gothic"/>
                <a:cs typeface="Century Gothic"/>
              </a:rPr>
              <a:t>Task Force to Study State Education Funding Final Repor</a:t>
            </a:r>
            <a:r>
              <a:rPr lang="en-US" sz="900" dirty="0">
                <a:latin typeface="Century Gothic"/>
                <a:cs typeface="Century Gothic"/>
              </a:rPr>
              <a:t>t. Retrieved from http://</a:t>
            </a:r>
            <a:r>
              <a:rPr lang="en-US" sz="900" dirty="0" err="1">
                <a:latin typeface="Century Gothic"/>
                <a:cs typeface="Century Gothic"/>
              </a:rPr>
              <a:t>www.cga.ct.gov</a:t>
            </a:r>
            <a:r>
              <a:rPr lang="en-US" sz="900" dirty="0">
                <a:latin typeface="Century Gothic"/>
                <a:cs typeface="Century Gothic"/>
              </a:rPr>
              <a:t>/2013/</a:t>
            </a:r>
            <a:r>
              <a:rPr lang="en-US" sz="900" dirty="0" err="1">
                <a:latin typeface="Century Gothic"/>
                <a:cs typeface="Century Gothic"/>
              </a:rPr>
              <a:t>rpt</a:t>
            </a:r>
            <a:r>
              <a:rPr lang="en-US" sz="900" dirty="0">
                <a:latin typeface="Century Gothic"/>
                <a:cs typeface="Century Gothic"/>
              </a:rPr>
              <a:t>/2013-R-0064.htm.</a:t>
            </a:r>
          </a:p>
          <a:p>
            <a:r>
              <a:rPr lang="en-US" sz="900" dirty="0">
                <a:latin typeface="Century Gothic"/>
                <a:cs typeface="Century Gothic"/>
              </a:rPr>
              <a:t>Moran, J.D., &amp; Bolger, A. (2018). </a:t>
            </a:r>
            <a:r>
              <a:rPr lang="en-US" sz="900" i="1" dirty="0">
                <a:latin typeface="Century Gothic"/>
                <a:cs typeface="Century Gothic"/>
              </a:rPr>
              <a:t>Comparison of Charter, Magnet, Agricultural Science Centers, and Technical High Schools</a:t>
            </a:r>
            <a:r>
              <a:rPr lang="en-US" sz="900" dirty="0">
                <a:latin typeface="Century Gothic"/>
                <a:cs typeface="Century Gothic"/>
              </a:rPr>
              <a:t> (2018-R-0030). Hartford, CT: Connecticut General Assembly, Office of Legislative Research. Retrieved from https://</a:t>
            </a:r>
            <a:r>
              <a:rPr lang="en-US" sz="900" dirty="0" err="1">
                <a:latin typeface="Century Gothic"/>
                <a:cs typeface="Century Gothic"/>
              </a:rPr>
              <a:t>www.cga.ct.gov</a:t>
            </a:r>
            <a:r>
              <a:rPr lang="en-US" sz="900" dirty="0">
                <a:latin typeface="Century Gothic"/>
                <a:cs typeface="Century Gothic"/>
              </a:rPr>
              <a:t>/2018/</a:t>
            </a:r>
            <a:r>
              <a:rPr lang="en-US" sz="900" dirty="0" err="1">
                <a:latin typeface="Century Gothic"/>
                <a:cs typeface="Century Gothic"/>
              </a:rPr>
              <a:t>rpt</a:t>
            </a:r>
            <a:r>
              <a:rPr lang="en-US" sz="900" dirty="0">
                <a:latin typeface="Century Gothic"/>
                <a:cs typeface="Century Gothic"/>
              </a:rPr>
              <a:t>/pdf/2018-R-0030.pdf.</a:t>
            </a:r>
          </a:p>
        </p:txBody>
      </p:sp>
      <p:sp>
        <p:nvSpPr>
          <p:cNvPr id="7" name="Slide Number Placeholder 4">
            <a:extLst>
              <a:ext uri="{FF2B5EF4-FFF2-40B4-BE49-F238E27FC236}">
                <a16:creationId xmlns:a16="http://schemas.microsoft.com/office/drawing/2014/main" id="{121969CA-271B-A941-A712-1C4E1AB3C614}"/>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75</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238607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370"/>
            <a:ext cx="8229600" cy="1143000"/>
          </a:xfrm>
        </p:spPr>
        <p:txBody>
          <a:bodyPr>
            <a:noAutofit/>
          </a:bodyPr>
          <a:lstStyle/>
          <a:p>
            <a:r>
              <a:rPr lang="en-US" sz="3200" b="1" dirty="0">
                <a:solidFill>
                  <a:srgbClr val="2C739F"/>
                </a:solidFill>
              </a:rPr>
              <a:t>Charter School Formulas</a:t>
            </a:r>
          </a:p>
        </p:txBody>
      </p:sp>
      <p:sp>
        <p:nvSpPr>
          <p:cNvPr id="5" name="Content Placeholder 4"/>
          <p:cNvSpPr>
            <a:spLocks noGrp="1"/>
          </p:cNvSpPr>
          <p:nvPr>
            <p:ph idx="1"/>
          </p:nvPr>
        </p:nvSpPr>
        <p:spPr>
          <a:xfrm>
            <a:off x="457200" y="1359906"/>
            <a:ext cx="8229600" cy="4525963"/>
          </a:xfrm>
        </p:spPr>
        <p:txBody>
          <a:bodyPr>
            <a:noAutofit/>
          </a:bodyPr>
          <a:lstStyle/>
          <a:p>
            <a:pPr>
              <a:buClr>
                <a:srgbClr val="2C739F"/>
              </a:buClr>
            </a:pPr>
            <a:r>
              <a:rPr lang="en-US" sz="2200" dirty="0">
                <a:solidFill>
                  <a:srgbClr val="1B1F20"/>
                </a:solidFill>
              </a:rPr>
              <a:t>There are 2 different formulas for charter schools.</a:t>
            </a:r>
          </a:p>
          <a:p>
            <a:pPr>
              <a:buClr>
                <a:srgbClr val="2C739F"/>
              </a:buClr>
            </a:pPr>
            <a:r>
              <a:rPr lang="en-US" sz="2200" dirty="0">
                <a:solidFill>
                  <a:srgbClr val="1B1F20"/>
                </a:solidFill>
              </a:rPr>
              <a:t>The formula for a charter school depends on whether it is a </a:t>
            </a:r>
            <a:r>
              <a:rPr lang="en-US" sz="2200" i="1" dirty="0">
                <a:solidFill>
                  <a:srgbClr val="1B1F20"/>
                </a:solidFill>
              </a:rPr>
              <a:t>state</a:t>
            </a:r>
            <a:r>
              <a:rPr lang="en-US" sz="2200" dirty="0">
                <a:solidFill>
                  <a:srgbClr val="1B1F20"/>
                </a:solidFill>
              </a:rPr>
              <a:t> or </a:t>
            </a:r>
            <a:r>
              <a:rPr lang="en-US" sz="2200" i="1" dirty="0">
                <a:solidFill>
                  <a:srgbClr val="1B1F20"/>
                </a:solidFill>
              </a:rPr>
              <a:t>local*</a:t>
            </a:r>
            <a:r>
              <a:rPr lang="en-US" sz="2200" dirty="0">
                <a:solidFill>
                  <a:srgbClr val="1B1F20"/>
                </a:solidFill>
              </a:rPr>
              <a:t> charter school.</a:t>
            </a:r>
          </a:p>
          <a:p>
            <a:pPr>
              <a:buClr>
                <a:srgbClr val="2C739F"/>
              </a:buClr>
            </a:pPr>
            <a:r>
              <a:rPr lang="en-US" sz="2200" i="1" dirty="0">
                <a:solidFill>
                  <a:srgbClr val="1B1F20"/>
                </a:solidFill>
              </a:rPr>
              <a:t>State </a:t>
            </a:r>
            <a:r>
              <a:rPr lang="en-US" sz="2200" dirty="0">
                <a:solidFill>
                  <a:srgbClr val="1B1F20"/>
                </a:solidFill>
              </a:rPr>
              <a:t>charter schools receive a per-pupil amount from the state ($11,250) per student. They receive not required to receive local funding.</a:t>
            </a:r>
          </a:p>
          <a:p>
            <a:pPr>
              <a:buClr>
                <a:srgbClr val="2C739F"/>
              </a:buClr>
            </a:pPr>
            <a:r>
              <a:rPr lang="en-US" sz="2200" i="1" dirty="0">
                <a:solidFill>
                  <a:srgbClr val="1B1F20"/>
                </a:solidFill>
              </a:rPr>
              <a:t>Local</a:t>
            </a:r>
            <a:r>
              <a:rPr lang="en-US" sz="2200" dirty="0">
                <a:solidFill>
                  <a:srgbClr val="1B1F20"/>
                </a:solidFill>
              </a:rPr>
              <a:t> charter schools receive</a:t>
            </a:r>
            <a:r>
              <a:rPr lang="en-US" sz="2200" i="1" dirty="0">
                <a:solidFill>
                  <a:srgbClr val="1B1F20"/>
                </a:solidFill>
              </a:rPr>
              <a:t>:</a:t>
            </a:r>
          </a:p>
          <a:p>
            <a:pPr lvl="1">
              <a:buClr>
                <a:srgbClr val="2C739F"/>
              </a:buClr>
            </a:pPr>
            <a:r>
              <a:rPr lang="en-US" sz="2200" dirty="0">
                <a:solidFill>
                  <a:srgbClr val="1B1F20"/>
                </a:solidFill>
              </a:rPr>
              <a:t>Local per student costs</a:t>
            </a:r>
          </a:p>
          <a:p>
            <a:pPr lvl="1">
              <a:buClr>
                <a:srgbClr val="2C739F"/>
              </a:buClr>
            </a:pPr>
            <a:r>
              <a:rPr lang="en-US" sz="2200" dirty="0">
                <a:solidFill>
                  <a:srgbClr val="1B1F20"/>
                </a:solidFill>
              </a:rPr>
              <a:t>An additional $3,000 per student from the State</a:t>
            </a:r>
          </a:p>
          <a:p>
            <a:pPr marL="457200" lvl="1" indent="0">
              <a:buClr>
                <a:srgbClr val="2C739F"/>
              </a:buClr>
              <a:buNone/>
            </a:pPr>
            <a:endParaRPr lang="en-US" sz="2200" dirty="0">
              <a:solidFill>
                <a:srgbClr val="1B1F20"/>
              </a:solidFill>
            </a:endParaRPr>
          </a:p>
          <a:p>
            <a:pPr marL="0" indent="0">
              <a:buClr>
                <a:srgbClr val="2C739F"/>
              </a:buClr>
              <a:buNone/>
            </a:pPr>
            <a:endParaRPr lang="en-US" sz="1800" dirty="0">
              <a:solidFill>
                <a:srgbClr val="1B1F20"/>
              </a:solidFill>
            </a:endParaRPr>
          </a:p>
          <a:p>
            <a:pPr marL="0" indent="0">
              <a:buClr>
                <a:srgbClr val="2C739F"/>
              </a:buClr>
              <a:buNone/>
            </a:pPr>
            <a:r>
              <a:rPr lang="en-US" sz="1800" dirty="0">
                <a:solidFill>
                  <a:srgbClr val="1B1F20"/>
                </a:solidFill>
              </a:rPr>
              <a:t>* There is currently only one local charter school in Connecticut, Elm City Montessori in New Haven.</a:t>
            </a:r>
          </a:p>
          <a:p>
            <a:pPr lvl="1">
              <a:buClr>
                <a:srgbClr val="2C739F"/>
              </a:buClr>
            </a:pPr>
            <a:endParaRPr lang="en-US" sz="2200" dirty="0">
              <a:solidFill>
                <a:srgbClr val="1B1F20"/>
              </a:solidFill>
            </a:endParaRPr>
          </a:p>
        </p:txBody>
      </p:sp>
      <p:sp>
        <p:nvSpPr>
          <p:cNvPr id="8" name="TextBox 7"/>
          <p:cNvSpPr txBox="1"/>
          <p:nvPr/>
        </p:nvSpPr>
        <p:spPr>
          <a:xfrm>
            <a:off x="0" y="6233745"/>
            <a:ext cx="6413501" cy="230832"/>
          </a:xfrm>
          <a:prstGeom prst="rect">
            <a:avLst/>
          </a:prstGeom>
          <a:noFill/>
        </p:spPr>
        <p:txBody>
          <a:bodyPr wrap="square" rtlCol="0">
            <a:spAutoFit/>
          </a:bodyPr>
          <a:lstStyle/>
          <a:p>
            <a:r>
              <a:rPr lang="en-US" sz="900" dirty="0">
                <a:solidFill>
                  <a:prstClr val="black"/>
                </a:solidFill>
                <a:latin typeface="Century Gothic"/>
                <a:cs typeface="Century Gothic"/>
              </a:rPr>
              <a:t>Source:</a:t>
            </a:r>
            <a:r>
              <a:rPr lang="en-US" sz="900" dirty="0">
                <a:latin typeface="Century Gothic"/>
                <a:cs typeface="Century Gothic"/>
              </a:rPr>
              <a:t> Conn. Gen. Statutes </a:t>
            </a:r>
            <a:r>
              <a:rPr lang="en-US" sz="900" dirty="0" err="1">
                <a:latin typeface="Century Gothic"/>
                <a:cs typeface="Century Gothic"/>
              </a:rPr>
              <a:t>ch.</a:t>
            </a:r>
            <a:r>
              <a:rPr lang="en-US" sz="900" dirty="0">
                <a:latin typeface="Century Gothic"/>
                <a:cs typeface="Century Gothic"/>
              </a:rPr>
              <a:t> 164, § 10-66ee.</a:t>
            </a:r>
            <a:endParaRPr lang="en-US" sz="900" dirty="0">
              <a:solidFill>
                <a:prstClr val="black"/>
              </a:solidFill>
              <a:latin typeface="Century Gothic"/>
              <a:cs typeface="Century Gothic"/>
            </a:endParaRPr>
          </a:p>
        </p:txBody>
      </p:sp>
      <p:sp>
        <p:nvSpPr>
          <p:cNvPr id="6" name="Slide Number Placeholder 4">
            <a:extLst>
              <a:ext uri="{FF2B5EF4-FFF2-40B4-BE49-F238E27FC236}">
                <a16:creationId xmlns:a16="http://schemas.microsoft.com/office/drawing/2014/main" id="{3CF52F61-E7DD-8E46-8C82-CD26C059D199}"/>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6725901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6091"/>
            <a:ext cx="8229600" cy="1143000"/>
          </a:xfrm>
        </p:spPr>
        <p:txBody>
          <a:bodyPr>
            <a:noAutofit/>
          </a:bodyPr>
          <a:lstStyle/>
          <a:p>
            <a:r>
              <a:rPr lang="en-US" sz="3200" b="1" dirty="0">
                <a:solidFill>
                  <a:srgbClr val="2C739F"/>
                </a:solidFill>
              </a:rPr>
              <a:t>Magnet School Formulas</a:t>
            </a:r>
          </a:p>
        </p:txBody>
      </p:sp>
      <p:sp>
        <p:nvSpPr>
          <p:cNvPr id="5" name="Content Placeholder 4"/>
          <p:cNvSpPr>
            <a:spLocks noGrp="1"/>
          </p:cNvSpPr>
          <p:nvPr>
            <p:ph idx="1"/>
          </p:nvPr>
        </p:nvSpPr>
        <p:spPr>
          <a:xfrm>
            <a:off x="457200" y="1356602"/>
            <a:ext cx="8229600" cy="4525963"/>
          </a:xfrm>
        </p:spPr>
        <p:txBody>
          <a:bodyPr>
            <a:noAutofit/>
          </a:bodyPr>
          <a:lstStyle/>
          <a:p>
            <a:pPr>
              <a:buClr>
                <a:srgbClr val="2C739F"/>
              </a:buClr>
            </a:pPr>
            <a:r>
              <a:rPr lang="en-US" sz="1900" dirty="0">
                <a:solidFill>
                  <a:srgbClr val="1B1F20"/>
                </a:solidFill>
              </a:rPr>
              <a:t>There are 5 different formulas for magnet schools.</a:t>
            </a:r>
          </a:p>
          <a:p>
            <a:pPr>
              <a:buClr>
                <a:srgbClr val="2C739F"/>
              </a:buClr>
            </a:pPr>
            <a:r>
              <a:rPr lang="en-US" sz="1900" dirty="0">
                <a:solidFill>
                  <a:srgbClr val="1B1F20"/>
                </a:solidFill>
              </a:rPr>
              <a:t>The formula for a magnet school depends on:</a:t>
            </a:r>
          </a:p>
          <a:p>
            <a:pPr lvl="1">
              <a:buClr>
                <a:srgbClr val="2C739F"/>
              </a:buClr>
            </a:pPr>
            <a:r>
              <a:rPr lang="en-US" sz="1900" dirty="0">
                <a:solidFill>
                  <a:srgbClr val="1B1F20"/>
                </a:solidFill>
              </a:rPr>
              <a:t>Whether the magnet school is operated by a Regional Education Service Center (RESC) or a local public school district.</a:t>
            </a:r>
          </a:p>
          <a:p>
            <a:pPr lvl="1">
              <a:buClr>
                <a:srgbClr val="2C739F"/>
              </a:buClr>
            </a:pPr>
            <a:r>
              <a:rPr lang="en-US" sz="1900" dirty="0">
                <a:solidFill>
                  <a:srgbClr val="1B1F20"/>
                </a:solidFill>
              </a:rPr>
              <a:t>Whether the magnet school was created as part of the </a:t>
            </a:r>
            <a:r>
              <a:rPr lang="en-US" sz="1900" i="1" dirty="0" err="1">
                <a:solidFill>
                  <a:srgbClr val="1B1F20"/>
                </a:solidFill>
              </a:rPr>
              <a:t>Sheff</a:t>
            </a:r>
            <a:r>
              <a:rPr lang="en-US" sz="1900" i="1" dirty="0">
                <a:solidFill>
                  <a:srgbClr val="1B1F20"/>
                </a:solidFill>
              </a:rPr>
              <a:t> v. O’Neill</a:t>
            </a:r>
            <a:r>
              <a:rPr lang="en-US" sz="1900" dirty="0">
                <a:solidFill>
                  <a:srgbClr val="1B1F20"/>
                </a:solidFill>
              </a:rPr>
              <a:t> settlement.</a:t>
            </a:r>
          </a:p>
          <a:p>
            <a:pPr lvl="1">
              <a:buClr>
                <a:srgbClr val="2C739F"/>
              </a:buClr>
            </a:pPr>
            <a:r>
              <a:rPr lang="en-US" sz="1900" dirty="0">
                <a:solidFill>
                  <a:srgbClr val="1B1F20"/>
                </a:solidFill>
              </a:rPr>
              <a:t>One magnet school—Thomas Edison Middle School in Meriden—has its own funding formula. (It is a non-</a:t>
            </a:r>
            <a:r>
              <a:rPr lang="en-US" sz="1900" i="1" dirty="0" err="1">
                <a:solidFill>
                  <a:srgbClr val="1B1F20"/>
                </a:solidFill>
              </a:rPr>
              <a:t>Sheff</a:t>
            </a:r>
            <a:r>
              <a:rPr lang="en-US" sz="1900" dirty="0">
                <a:solidFill>
                  <a:srgbClr val="1B1F20"/>
                </a:solidFill>
              </a:rPr>
              <a:t> magnet administered by ACES.)</a:t>
            </a:r>
          </a:p>
          <a:p>
            <a:pPr>
              <a:buClr>
                <a:srgbClr val="2C739F"/>
              </a:buClr>
            </a:pPr>
            <a:r>
              <a:rPr lang="en-US" sz="1900" dirty="0">
                <a:solidFill>
                  <a:srgbClr val="1B1F20"/>
                </a:solidFill>
              </a:rPr>
              <a:t>RESC-operated magnet schools and some host district magnet schools can charge tuition to the sending districts for the amount it costs to educate the student above the State’s per-pupil allocation.</a:t>
            </a:r>
          </a:p>
          <a:p>
            <a:pPr lvl="1">
              <a:buClr>
                <a:srgbClr val="2C739F"/>
              </a:buClr>
            </a:pPr>
            <a:endParaRPr lang="en-US" sz="2000" dirty="0">
              <a:solidFill>
                <a:srgbClr val="1B1F20"/>
              </a:solidFill>
            </a:endParaRPr>
          </a:p>
          <a:p>
            <a:pPr lvl="1">
              <a:buClr>
                <a:srgbClr val="2C739F"/>
              </a:buClr>
            </a:pPr>
            <a:endParaRPr lang="en-US" sz="2000" dirty="0">
              <a:solidFill>
                <a:srgbClr val="1B1F20"/>
              </a:solidFill>
            </a:endParaRPr>
          </a:p>
          <a:p>
            <a:pPr lvl="1">
              <a:buClr>
                <a:srgbClr val="2C739F"/>
              </a:buClr>
            </a:pPr>
            <a:endParaRPr lang="en-US" sz="2000" dirty="0">
              <a:solidFill>
                <a:srgbClr val="1B1F20"/>
              </a:solidFill>
            </a:endParaRPr>
          </a:p>
        </p:txBody>
      </p:sp>
      <p:sp>
        <p:nvSpPr>
          <p:cNvPr id="8" name="TextBox 7"/>
          <p:cNvSpPr txBox="1"/>
          <p:nvPr/>
        </p:nvSpPr>
        <p:spPr>
          <a:xfrm>
            <a:off x="0" y="5835892"/>
            <a:ext cx="8686800" cy="646331"/>
          </a:xfrm>
          <a:prstGeom prst="rect">
            <a:avLst/>
          </a:prstGeom>
          <a:noFill/>
        </p:spPr>
        <p:txBody>
          <a:bodyPr wrap="square" rtlCol="0">
            <a:spAutoFit/>
          </a:bodyPr>
          <a:lstStyle/>
          <a:p>
            <a:r>
              <a:rPr lang="en-US" sz="900" dirty="0">
                <a:solidFill>
                  <a:srgbClr val="1B1F20"/>
                </a:solidFill>
                <a:latin typeface="Century Gothic"/>
                <a:cs typeface="Century Gothic"/>
              </a:rPr>
              <a:t>Sources: </a:t>
            </a:r>
            <a:r>
              <a:rPr lang="en-US" sz="900" dirty="0">
                <a:latin typeface="Century Gothic"/>
                <a:cs typeface="Century Gothic"/>
              </a:rPr>
              <a:t>Connecticut General Assembly, Office of Legislative Research. (2013). </a:t>
            </a:r>
            <a:r>
              <a:rPr lang="en-US" sz="900" i="1" dirty="0">
                <a:latin typeface="Century Gothic"/>
                <a:cs typeface="Century Gothic"/>
              </a:rPr>
              <a:t>Task Force to Study State Education Funding Final Repor</a:t>
            </a:r>
            <a:r>
              <a:rPr lang="en-US" sz="900" dirty="0">
                <a:latin typeface="Century Gothic"/>
                <a:cs typeface="Century Gothic"/>
              </a:rPr>
              <a:t>t. Retrieved from http://</a:t>
            </a:r>
            <a:r>
              <a:rPr lang="en-US" sz="900" dirty="0" err="1">
                <a:latin typeface="Century Gothic"/>
                <a:cs typeface="Century Gothic"/>
              </a:rPr>
              <a:t>www.cga.ct.gov</a:t>
            </a:r>
            <a:r>
              <a:rPr lang="en-US" sz="900" dirty="0">
                <a:latin typeface="Century Gothic"/>
                <a:cs typeface="Century Gothic"/>
              </a:rPr>
              <a:t>/2013/</a:t>
            </a:r>
            <a:r>
              <a:rPr lang="en-US" sz="900" dirty="0" err="1">
                <a:latin typeface="Century Gothic"/>
                <a:cs typeface="Century Gothic"/>
              </a:rPr>
              <a:t>rpt</a:t>
            </a:r>
            <a:r>
              <a:rPr lang="en-US" sz="900" dirty="0">
                <a:latin typeface="Century Gothic"/>
                <a:cs typeface="Century Gothic"/>
              </a:rPr>
              <a:t>/2013-R-0064.htm.</a:t>
            </a:r>
          </a:p>
          <a:p>
            <a:r>
              <a:rPr lang="en-US" sz="900" dirty="0">
                <a:latin typeface="Century Gothic"/>
                <a:cs typeface="Century Gothic"/>
              </a:rPr>
              <a:t>Moran, J.D., &amp; Bolger, A. (2018). </a:t>
            </a:r>
            <a:r>
              <a:rPr lang="en-US" sz="900" i="1" dirty="0">
                <a:latin typeface="Century Gothic"/>
                <a:cs typeface="Century Gothic"/>
              </a:rPr>
              <a:t>Comparison of Charter, Magnet, Agricultural Science Centers, and Technical High Schools</a:t>
            </a:r>
            <a:r>
              <a:rPr lang="en-US" sz="900" dirty="0">
                <a:latin typeface="Century Gothic"/>
                <a:cs typeface="Century Gothic"/>
              </a:rPr>
              <a:t> (2018-R-0030). Hartford, CT: Connecticut General Assembly, Office of Legislative Research. Retrieved from  https://</a:t>
            </a:r>
            <a:r>
              <a:rPr lang="en-US" sz="900" dirty="0" err="1">
                <a:latin typeface="Century Gothic"/>
                <a:cs typeface="Century Gothic"/>
              </a:rPr>
              <a:t>www.cga.ct.gov</a:t>
            </a:r>
            <a:r>
              <a:rPr lang="en-US" sz="900" dirty="0">
                <a:latin typeface="Century Gothic"/>
                <a:cs typeface="Century Gothic"/>
              </a:rPr>
              <a:t>/2018/</a:t>
            </a:r>
            <a:r>
              <a:rPr lang="en-US" sz="900" dirty="0" err="1">
                <a:latin typeface="Century Gothic"/>
                <a:cs typeface="Century Gothic"/>
              </a:rPr>
              <a:t>rpt</a:t>
            </a:r>
            <a:r>
              <a:rPr lang="en-US" sz="900" dirty="0">
                <a:latin typeface="Century Gothic"/>
                <a:cs typeface="Century Gothic"/>
              </a:rPr>
              <a:t>/</a:t>
            </a:r>
            <a:r>
              <a:rPr lang="en-US" sz="900" dirty="0" err="1">
                <a:latin typeface="Century Gothic"/>
                <a:cs typeface="Century Gothic"/>
              </a:rPr>
              <a:t>pdf</a:t>
            </a:r>
            <a:r>
              <a:rPr lang="en-US" sz="900" dirty="0">
                <a:latin typeface="Century Gothic"/>
                <a:cs typeface="Century Gothic"/>
              </a:rPr>
              <a:t>/2018-R-0030.pdf.</a:t>
            </a:r>
          </a:p>
        </p:txBody>
      </p:sp>
      <p:sp>
        <p:nvSpPr>
          <p:cNvPr id="6" name="Slide Number Placeholder 4">
            <a:extLst>
              <a:ext uri="{FF2B5EF4-FFF2-40B4-BE49-F238E27FC236}">
                <a16:creationId xmlns:a16="http://schemas.microsoft.com/office/drawing/2014/main" id="{79D62256-13CE-2044-AFBC-348E62D35DED}"/>
              </a:ext>
            </a:extLst>
          </p:cNvPr>
          <p:cNvSpPr>
            <a:spLocks noGrp="1"/>
          </p:cNvSpPr>
          <p:nvPr>
            <p:ph type="sldNum" sz="quarter" idx="12"/>
          </p:nvPr>
        </p:nvSpPr>
        <p:spPr>
          <a:xfrm>
            <a:off x="8412480" y="6513195"/>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77</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5929536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A83C9B-9D93-7C43-8D0B-2D8A08B4F2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171" y="953297"/>
            <a:ext cx="8823657" cy="4951405"/>
          </a:xfrm>
          <a:prstGeom prst="rect">
            <a:avLst/>
          </a:prstGeom>
        </p:spPr>
      </p:pic>
      <p:sp>
        <p:nvSpPr>
          <p:cNvPr id="4" name="Slide Number Placeholder 4">
            <a:extLst>
              <a:ext uri="{FF2B5EF4-FFF2-40B4-BE49-F238E27FC236}">
                <a16:creationId xmlns:a16="http://schemas.microsoft.com/office/drawing/2014/main" id="{26E4B1EB-0F57-E14A-BA45-4970A29A1238}"/>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78</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4691914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A83C9B-9D93-7C43-8D0B-2D8A08B4F2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172" y="953297"/>
            <a:ext cx="8823655" cy="4951404"/>
          </a:xfrm>
          <a:prstGeom prst="rect">
            <a:avLst/>
          </a:prstGeom>
        </p:spPr>
      </p:pic>
      <p:sp>
        <p:nvSpPr>
          <p:cNvPr id="4" name="Slide Number Placeholder 4">
            <a:extLst>
              <a:ext uri="{FF2B5EF4-FFF2-40B4-BE49-F238E27FC236}">
                <a16:creationId xmlns:a16="http://schemas.microsoft.com/office/drawing/2014/main" id="{60F4EBD9-0753-944F-B179-8CB89EBCBFC5}"/>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79</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52430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276"/>
            <a:ext cx="8229600" cy="1143000"/>
          </a:xfrm>
        </p:spPr>
        <p:txBody>
          <a:bodyPr>
            <a:noAutofit/>
          </a:bodyPr>
          <a:lstStyle/>
          <a:p>
            <a:r>
              <a:rPr lang="en-US" sz="2800" b="1" dirty="0">
                <a:solidFill>
                  <a:srgbClr val="2C739F"/>
                </a:solidFill>
                <a:latin typeface="Century Gothic"/>
                <a:cs typeface="Century Gothic"/>
              </a:rPr>
              <a:t>Fixed costs are crowding out the non-fixed </a:t>
            </a:r>
            <a:br>
              <a:rPr lang="en-US" sz="2800" b="1" dirty="0">
                <a:solidFill>
                  <a:srgbClr val="2C739F"/>
                </a:solidFill>
                <a:latin typeface="Century Gothic"/>
                <a:cs typeface="Century Gothic"/>
              </a:rPr>
            </a:br>
            <a:r>
              <a:rPr lang="en-US" sz="2800" b="1" dirty="0">
                <a:solidFill>
                  <a:srgbClr val="2C739F"/>
                </a:solidFill>
                <a:latin typeface="Century Gothic"/>
                <a:cs typeface="Century Gothic"/>
              </a:rPr>
              <a:t>portion of the budget</a:t>
            </a:r>
          </a:p>
        </p:txBody>
      </p:sp>
      <p:sp>
        <p:nvSpPr>
          <p:cNvPr id="10" name="TextBox 9"/>
          <p:cNvSpPr txBox="1"/>
          <p:nvPr/>
        </p:nvSpPr>
        <p:spPr>
          <a:xfrm>
            <a:off x="2788583" y="1466418"/>
            <a:ext cx="3448325" cy="584776"/>
          </a:xfrm>
          <a:prstGeom prst="rect">
            <a:avLst/>
          </a:prstGeom>
          <a:noFill/>
        </p:spPr>
        <p:txBody>
          <a:bodyPr wrap="square" rtlCol="0">
            <a:spAutoFit/>
          </a:bodyPr>
          <a:lstStyle/>
          <a:p>
            <a:pPr algn="ctr"/>
            <a:r>
              <a:rPr lang="en-US" sz="1600" b="1" dirty="0">
                <a:latin typeface="Century Gothic"/>
                <a:cs typeface="Century Gothic"/>
              </a:rPr>
              <a:t>General Fund Expenditures by Service, FY 2019</a:t>
            </a:r>
          </a:p>
        </p:txBody>
      </p:sp>
      <p:sp>
        <p:nvSpPr>
          <p:cNvPr id="11" name="Rectangle 10"/>
          <p:cNvSpPr/>
          <p:nvPr/>
        </p:nvSpPr>
        <p:spPr>
          <a:xfrm>
            <a:off x="0" y="6193312"/>
            <a:ext cx="8103865" cy="230832"/>
          </a:xfrm>
          <a:prstGeom prst="rect">
            <a:avLst/>
          </a:prstGeom>
        </p:spPr>
        <p:txBody>
          <a:bodyPr wrap="square">
            <a:spAutoFit/>
          </a:bodyPr>
          <a:lstStyle/>
          <a:p>
            <a:pPr defTabSz="457200"/>
            <a:r>
              <a:rPr lang="en-US" sz="900" dirty="0">
                <a:solidFill>
                  <a:srgbClr val="000000"/>
                </a:solidFill>
                <a:latin typeface="Century Gothic" panose="020B0502020202020204" pitchFamily="34" charset="0"/>
                <a:cs typeface="Century Gothic"/>
              </a:rPr>
              <a:t>Sources listed at http://</a:t>
            </a:r>
            <a:r>
              <a:rPr lang="en-US" sz="900" dirty="0" err="1">
                <a:solidFill>
                  <a:srgbClr val="000000"/>
                </a:solidFill>
                <a:latin typeface="Century Gothic" panose="020B0502020202020204" pitchFamily="34" charset="0"/>
                <a:cs typeface="Century Gothic"/>
              </a:rPr>
              <a:t>ctstatefinance.org</a:t>
            </a:r>
            <a:r>
              <a:rPr lang="en-US" sz="900" dirty="0">
                <a:solidFill>
                  <a:srgbClr val="000000"/>
                </a:solidFill>
                <a:latin typeface="Century Gothic" panose="020B0502020202020204" pitchFamily="34" charset="0"/>
                <a:cs typeface="Century Gothic"/>
              </a:rPr>
              <a:t>/spending.</a:t>
            </a:r>
            <a:endParaRPr lang="en-US" sz="900" dirty="0">
              <a:solidFill>
                <a:prstClr val="black"/>
              </a:solidFill>
              <a:latin typeface="Century Gothic" panose="020B0502020202020204" pitchFamily="34" charset="0"/>
              <a:cs typeface="Century Gothic"/>
            </a:endParaRPr>
          </a:p>
        </p:txBody>
      </p:sp>
      <p:grpSp>
        <p:nvGrpSpPr>
          <p:cNvPr id="6" name="Group 5">
            <a:extLst>
              <a:ext uri="{FF2B5EF4-FFF2-40B4-BE49-F238E27FC236}">
                <a16:creationId xmlns:a16="http://schemas.microsoft.com/office/drawing/2014/main" id="{FEE5B344-8D21-C343-9241-94998D7D9B20}"/>
              </a:ext>
            </a:extLst>
          </p:cNvPr>
          <p:cNvGrpSpPr/>
          <p:nvPr/>
        </p:nvGrpSpPr>
        <p:grpSpPr>
          <a:xfrm>
            <a:off x="1524000" y="2129312"/>
            <a:ext cx="6096000" cy="4064000"/>
            <a:chOff x="1368684" y="2129312"/>
            <a:chExt cx="6096000" cy="4064000"/>
          </a:xfrm>
        </p:grpSpPr>
        <p:graphicFrame>
          <p:nvGraphicFramePr>
            <p:cNvPr id="3" name="Chart 2">
              <a:extLst>
                <a:ext uri="{FF2B5EF4-FFF2-40B4-BE49-F238E27FC236}">
                  <a16:creationId xmlns:a16="http://schemas.microsoft.com/office/drawing/2014/main" id="{AE9802A6-BAAC-4042-8597-ED5644E92DC1}"/>
                </a:ext>
              </a:extLst>
            </p:cNvPr>
            <p:cNvGraphicFramePr/>
            <p:nvPr/>
          </p:nvGraphicFramePr>
          <p:xfrm>
            <a:off x="1368684" y="2129312"/>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9C2F991C-B389-A34B-A48E-D112BF179634}"/>
                </a:ext>
              </a:extLst>
            </p:cNvPr>
            <p:cNvSpPr txBox="1"/>
            <p:nvPr/>
          </p:nvSpPr>
          <p:spPr>
            <a:xfrm>
              <a:off x="4345074" y="3281582"/>
              <a:ext cx="1959429"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FIXED</a:t>
              </a:r>
            </a:p>
            <a:p>
              <a:pPr algn="ctr"/>
              <a:r>
                <a:rPr lang="en-US" sz="2800" b="1" dirty="0">
                  <a:solidFill>
                    <a:schemeClr val="bg1"/>
                  </a:solidFill>
                  <a:latin typeface="Century Gothic" panose="020B0502020202020204" pitchFamily="34" charset="0"/>
                </a:rPr>
                <a:t>COSTS</a:t>
              </a:r>
            </a:p>
          </p:txBody>
        </p:sp>
        <p:sp>
          <p:nvSpPr>
            <p:cNvPr id="5" name="TextBox 4">
              <a:extLst>
                <a:ext uri="{FF2B5EF4-FFF2-40B4-BE49-F238E27FC236}">
                  <a16:creationId xmlns:a16="http://schemas.microsoft.com/office/drawing/2014/main" id="{946BAE0F-F2BB-C140-BA66-053D282D088C}"/>
                </a:ext>
              </a:extLst>
            </p:cNvPr>
            <p:cNvSpPr txBox="1"/>
            <p:nvPr/>
          </p:nvSpPr>
          <p:spPr>
            <a:xfrm>
              <a:off x="4416684" y="4268772"/>
              <a:ext cx="1899907" cy="707886"/>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$9.72 B</a:t>
              </a:r>
            </a:p>
            <a:p>
              <a:pPr algn="ctr"/>
              <a:r>
                <a:rPr lang="en-US" sz="2000" b="1" dirty="0">
                  <a:solidFill>
                    <a:schemeClr val="bg1"/>
                  </a:solidFill>
                  <a:latin typeface="Century Gothic" panose="020B0502020202020204" pitchFamily="34" charset="0"/>
                </a:rPr>
                <a:t>(50.5%)</a:t>
              </a:r>
            </a:p>
          </p:txBody>
        </p:sp>
        <p:sp>
          <p:nvSpPr>
            <p:cNvPr id="13" name="TextBox 12">
              <a:extLst>
                <a:ext uri="{FF2B5EF4-FFF2-40B4-BE49-F238E27FC236}">
                  <a16:creationId xmlns:a16="http://schemas.microsoft.com/office/drawing/2014/main" id="{C4C8F283-0F97-8A40-9084-AD4F6F4080A4}"/>
                </a:ext>
              </a:extLst>
            </p:cNvPr>
            <p:cNvSpPr txBox="1"/>
            <p:nvPr/>
          </p:nvSpPr>
          <p:spPr>
            <a:xfrm>
              <a:off x="2581888" y="3343136"/>
              <a:ext cx="1959429" cy="830997"/>
            </a:xfrm>
            <a:prstGeom prst="rect">
              <a:avLst/>
            </a:prstGeom>
            <a:noFill/>
          </p:spPr>
          <p:txBody>
            <a:bodyPr wrap="square" rtlCol="0">
              <a:spAutoFit/>
            </a:bodyPr>
            <a:lstStyle/>
            <a:p>
              <a:pPr algn="ctr"/>
              <a:r>
                <a:rPr lang="en-US" sz="1600" b="1" dirty="0">
                  <a:solidFill>
                    <a:schemeClr val="bg1"/>
                  </a:solidFill>
                  <a:latin typeface="Century Gothic" panose="020B0502020202020204" pitchFamily="34" charset="0"/>
                </a:rPr>
                <a:t>DISCRETIONARY</a:t>
              </a:r>
            </a:p>
            <a:p>
              <a:pPr algn="ctr"/>
              <a:r>
                <a:rPr lang="en-US" sz="1600" b="1" dirty="0">
                  <a:solidFill>
                    <a:schemeClr val="bg1"/>
                  </a:solidFill>
                  <a:latin typeface="Century Gothic" panose="020B0502020202020204" pitchFamily="34" charset="0"/>
                </a:rPr>
                <a:t>(NON-FIXED</a:t>
              </a:r>
            </a:p>
            <a:p>
              <a:pPr algn="ctr"/>
              <a:r>
                <a:rPr lang="en-US" sz="1600" b="1" dirty="0">
                  <a:solidFill>
                    <a:schemeClr val="bg1"/>
                  </a:solidFill>
                  <a:latin typeface="Century Gothic" panose="020B0502020202020204" pitchFamily="34" charset="0"/>
                </a:rPr>
                <a:t>COSTS)</a:t>
              </a:r>
            </a:p>
          </p:txBody>
        </p:sp>
        <p:sp>
          <p:nvSpPr>
            <p:cNvPr id="14" name="TextBox 13">
              <a:extLst>
                <a:ext uri="{FF2B5EF4-FFF2-40B4-BE49-F238E27FC236}">
                  <a16:creationId xmlns:a16="http://schemas.microsoft.com/office/drawing/2014/main" id="{DF5F1EFD-43D5-9040-A748-157E6A57BBE5}"/>
                </a:ext>
              </a:extLst>
            </p:cNvPr>
            <p:cNvSpPr txBox="1"/>
            <p:nvPr/>
          </p:nvSpPr>
          <p:spPr>
            <a:xfrm>
              <a:off x="2571475" y="4268772"/>
              <a:ext cx="1899907" cy="707886"/>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$9.53 B</a:t>
              </a:r>
            </a:p>
            <a:p>
              <a:pPr algn="ctr"/>
              <a:r>
                <a:rPr lang="en-US" sz="2000" b="1" dirty="0">
                  <a:solidFill>
                    <a:schemeClr val="bg1"/>
                  </a:solidFill>
                  <a:latin typeface="Century Gothic" panose="020B0502020202020204" pitchFamily="34" charset="0"/>
                </a:rPr>
                <a:t>(49.5%)</a:t>
              </a:r>
            </a:p>
          </p:txBody>
        </p:sp>
      </p:grpSp>
      <p:sp>
        <p:nvSpPr>
          <p:cNvPr id="12" name="Slide Number Placeholder 4">
            <a:extLst>
              <a:ext uri="{FF2B5EF4-FFF2-40B4-BE49-F238E27FC236}">
                <a16:creationId xmlns:a16="http://schemas.microsoft.com/office/drawing/2014/main" id="{F265B450-8113-0546-BB14-DDAAD55E04C5}"/>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8097044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959640"/>
            <a:ext cx="6867399" cy="938719"/>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What You Can Do</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9448737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3761"/>
            <a:ext cx="8229600" cy="1143000"/>
          </a:xfrm>
        </p:spPr>
        <p:txBody>
          <a:bodyPr>
            <a:noAutofit/>
          </a:bodyPr>
          <a:lstStyle/>
          <a:p>
            <a:r>
              <a:rPr lang="en-US" sz="3200" b="1" dirty="0">
                <a:solidFill>
                  <a:srgbClr val="2C739F"/>
                </a:solidFill>
              </a:rPr>
              <a:t>Add Your Voice to the Conversation</a:t>
            </a:r>
          </a:p>
        </p:txBody>
      </p:sp>
      <p:sp>
        <p:nvSpPr>
          <p:cNvPr id="5" name="Content Placeholder 4"/>
          <p:cNvSpPr>
            <a:spLocks noGrp="1"/>
          </p:cNvSpPr>
          <p:nvPr>
            <p:ph idx="1"/>
          </p:nvPr>
        </p:nvSpPr>
        <p:spPr>
          <a:xfrm>
            <a:off x="457200" y="7189407"/>
            <a:ext cx="8571053" cy="4525963"/>
          </a:xfrm>
        </p:spPr>
        <p:txBody>
          <a:bodyPr>
            <a:noAutofit/>
          </a:bodyPr>
          <a:lstStyle/>
          <a:p>
            <a:pPr marL="231775" lvl="2" indent="-231775">
              <a:buClr>
                <a:srgbClr val="2C739F"/>
              </a:buClr>
            </a:pPr>
            <a:r>
              <a:rPr lang="en-US" sz="2200" dirty="0"/>
              <a:t>Talk abut school finance with others</a:t>
            </a:r>
          </a:p>
          <a:p>
            <a:pPr marL="231775" lvl="2" indent="-231775">
              <a:buClr>
                <a:srgbClr val="2C739F"/>
              </a:buClr>
            </a:pPr>
            <a:r>
              <a:rPr lang="en-US" sz="2200" dirty="0"/>
              <a:t>Attend local municipal meetings such as the board of education, city/town council, or subcommittee meetings	</a:t>
            </a:r>
          </a:p>
          <a:p>
            <a:pPr marL="231775" lvl="2" indent="-231775">
              <a:buClr>
                <a:srgbClr val="2C739F"/>
              </a:buClr>
            </a:pPr>
            <a:r>
              <a:rPr lang="en-US" sz="2200" dirty="0"/>
              <a:t>Host a workshop or meeting with us</a:t>
            </a:r>
          </a:p>
          <a:p>
            <a:pPr marL="231775" lvl="2" indent="-231775">
              <a:buClr>
                <a:srgbClr val="2C739F"/>
              </a:buClr>
            </a:pPr>
            <a:r>
              <a:rPr lang="en-US" sz="2200" dirty="0"/>
              <a:t>Complete the monthly challenges</a:t>
            </a:r>
          </a:p>
          <a:p>
            <a:pPr marL="231775" lvl="2" indent="-231775">
              <a:buClr>
                <a:srgbClr val="2C739F"/>
              </a:buClr>
            </a:pPr>
            <a:r>
              <a:rPr lang="en-US" sz="2200" dirty="0"/>
              <a:t>Stay informed and help keep others informed</a:t>
            </a:r>
          </a:p>
          <a:p>
            <a:pPr marL="231775" lvl="2" indent="-231775">
              <a:buClr>
                <a:srgbClr val="2C739F"/>
              </a:buClr>
            </a:pPr>
            <a:r>
              <a:rPr lang="en-US" sz="2200" dirty="0"/>
              <a:t>Let elected officials know school finance is an important issue for kids in your community				</a:t>
            </a:r>
          </a:p>
          <a:p>
            <a:pPr marL="457200" lvl="1" indent="0">
              <a:buClr>
                <a:srgbClr val="2C739F"/>
              </a:buClr>
              <a:buNone/>
            </a:pPr>
            <a:endParaRPr lang="en-US" sz="2200" dirty="0">
              <a:solidFill>
                <a:srgbClr val="1B1F20"/>
              </a:solidFill>
            </a:endParaRPr>
          </a:p>
          <a:p>
            <a:pPr marL="457200" lvl="1" indent="0">
              <a:buClr>
                <a:srgbClr val="2C739F"/>
              </a:buClr>
              <a:buNone/>
            </a:pPr>
            <a:endParaRPr lang="en-US" sz="2200" dirty="0">
              <a:solidFill>
                <a:srgbClr val="1B1F20"/>
              </a:solidFill>
            </a:endParaRPr>
          </a:p>
        </p:txBody>
      </p:sp>
      <p:pic>
        <p:nvPicPr>
          <p:cNvPr id="4" name="Picture 3">
            <a:extLst>
              <a:ext uri="{FF2B5EF4-FFF2-40B4-BE49-F238E27FC236}">
                <a16:creationId xmlns:a16="http://schemas.microsoft.com/office/drawing/2014/main" id="{0A43BFF7-2C39-A148-8DFD-4ADC478F24B0}"/>
              </a:ext>
            </a:extLst>
          </p:cNvPr>
          <p:cNvPicPr>
            <a:picLocks noChangeAspect="1"/>
          </p:cNvPicPr>
          <p:nvPr/>
        </p:nvPicPr>
        <p:blipFill rotWithShape="1">
          <a:blip r:embed="rId3">
            <a:extLst>
              <a:ext uri="{28A0092B-C50C-407E-A947-70E740481C1C}">
                <a14:useLocalDpi xmlns:a14="http://schemas.microsoft.com/office/drawing/2010/main" val="0"/>
              </a:ext>
            </a:extLst>
          </a:blip>
          <a:srcRect l="16420" r="18054"/>
          <a:stretch/>
        </p:blipFill>
        <p:spPr>
          <a:xfrm>
            <a:off x="996609" y="1147032"/>
            <a:ext cx="955110" cy="842061"/>
          </a:xfrm>
          <a:prstGeom prst="rect">
            <a:avLst/>
          </a:prstGeom>
        </p:spPr>
      </p:pic>
      <p:pic>
        <p:nvPicPr>
          <p:cNvPr id="8" name="Picture 7">
            <a:extLst>
              <a:ext uri="{FF2B5EF4-FFF2-40B4-BE49-F238E27FC236}">
                <a16:creationId xmlns:a16="http://schemas.microsoft.com/office/drawing/2014/main" id="{6BB6314C-B6C7-D34F-9079-CD75C4D0B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27" y="1989093"/>
            <a:ext cx="1200385" cy="842061"/>
          </a:xfrm>
          <a:prstGeom prst="rect">
            <a:avLst/>
          </a:prstGeom>
        </p:spPr>
      </p:pic>
      <p:pic>
        <p:nvPicPr>
          <p:cNvPr id="10" name="Picture 9">
            <a:extLst>
              <a:ext uri="{FF2B5EF4-FFF2-40B4-BE49-F238E27FC236}">
                <a16:creationId xmlns:a16="http://schemas.microsoft.com/office/drawing/2014/main" id="{F8D87F9A-5B32-C141-BBD0-9D72DF6E3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609" y="2838827"/>
            <a:ext cx="955110" cy="955110"/>
          </a:xfrm>
          <a:prstGeom prst="rect">
            <a:avLst/>
          </a:prstGeom>
        </p:spPr>
      </p:pic>
      <p:pic>
        <p:nvPicPr>
          <p:cNvPr id="12" name="Picture 11">
            <a:extLst>
              <a:ext uri="{FF2B5EF4-FFF2-40B4-BE49-F238E27FC236}">
                <a16:creationId xmlns:a16="http://schemas.microsoft.com/office/drawing/2014/main" id="{213D302B-E9AD-504D-8CB2-73D8A3970C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133" y="5378650"/>
            <a:ext cx="842061" cy="842061"/>
          </a:xfrm>
          <a:prstGeom prst="rect">
            <a:avLst/>
          </a:prstGeom>
        </p:spPr>
      </p:pic>
      <p:pic>
        <p:nvPicPr>
          <p:cNvPr id="14" name="Picture 13">
            <a:extLst>
              <a:ext uri="{FF2B5EF4-FFF2-40B4-BE49-F238E27FC236}">
                <a16:creationId xmlns:a16="http://schemas.microsoft.com/office/drawing/2014/main" id="{037508DA-C50C-F64D-84CF-26FDA5CA0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609" y="3833038"/>
            <a:ext cx="836967" cy="768587"/>
          </a:xfrm>
          <a:prstGeom prst="rect">
            <a:avLst/>
          </a:prstGeom>
        </p:spPr>
      </p:pic>
      <p:pic>
        <p:nvPicPr>
          <p:cNvPr id="16" name="Picture 15">
            <a:extLst>
              <a:ext uri="{FF2B5EF4-FFF2-40B4-BE49-F238E27FC236}">
                <a16:creationId xmlns:a16="http://schemas.microsoft.com/office/drawing/2014/main" id="{4003AD5A-5943-5540-A4E3-9F486BCC2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542" y="4640726"/>
            <a:ext cx="1054177" cy="737924"/>
          </a:xfrm>
          <a:prstGeom prst="rect">
            <a:avLst/>
          </a:prstGeom>
        </p:spPr>
      </p:pic>
      <p:sp>
        <p:nvSpPr>
          <p:cNvPr id="13" name="Content Placeholder 4">
            <a:extLst>
              <a:ext uri="{FF2B5EF4-FFF2-40B4-BE49-F238E27FC236}">
                <a16:creationId xmlns:a16="http://schemas.microsoft.com/office/drawing/2014/main" id="{8C62AC62-E98A-3A40-8268-EDEC2E8FEAD6}"/>
              </a:ext>
            </a:extLst>
          </p:cNvPr>
          <p:cNvSpPr txBox="1">
            <a:spLocks/>
          </p:cNvSpPr>
          <p:nvPr/>
        </p:nvSpPr>
        <p:spPr>
          <a:xfrm>
            <a:off x="2105306" y="1407031"/>
            <a:ext cx="6581494" cy="50395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2" indent="-231775">
              <a:spcBef>
                <a:spcPts val="0"/>
              </a:spcBef>
              <a:spcAft>
                <a:spcPts val="3000"/>
              </a:spcAft>
              <a:buClr>
                <a:srgbClr val="2C739F"/>
              </a:buClr>
            </a:pPr>
            <a:r>
              <a:rPr lang="en-US" sz="2000" dirty="0"/>
              <a:t>Talk abut school finance with others</a:t>
            </a:r>
          </a:p>
          <a:p>
            <a:pPr marL="231775" lvl="2" indent="-231775">
              <a:spcBef>
                <a:spcPts val="0"/>
              </a:spcBef>
              <a:spcAft>
                <a:spcPts val="3000"/>
              </a:spcAft>
              <a:buClr>
                <a:srgbClr val="2C739F"/>
              </a:buClr>
            </a:pPr>
            <a:r>
              <a:rPr lang="en-US" sz="2000" dirty="0"/>
              <a:t>Attend local municipal meetings such as the board of education, city/town council, or subcommittee meetings</a:t>
            </a:r>
          </a:p>
          <a:p>
            <a:pPr marL="231775" lvl="2" indent="-231775">
              <a:spcBef>
                <a:spcPts val="0"/>
              </a:spcBef>
              <a:spcAft>
                <a:spcPts val="3000"/>
              </a:spcAft>
              <a:buClr>
                <a:srgbClr val="2C739F"/>
              </a:buClr>
            </a:pPr>
            <a:r>
              <a:rPr lang="en-US" sz="2000" dirty="0"/>
              <a:t>Host a workshop or meeting with us</a:t>
            </a:r>
          </a:p>
          <a:p>
            <a:pPr marL="231775" lvl="2" indent="-231775">
              <a:spcBef>
                <a:spcPts val="0"/>
              </a:spcBef>
              <a:spcAft>
                <a:spcPts val="3000"/>
              </a:spcAft>
              <a:buClr>
                <a:srgbClr val="2C739F"/>
              </a:buClr>
            </a:pPr>
            <a:r>
              <a:rPr lang="en-US" sz="2000" dirty="0"/>
              <a:t>Complete the monthly challenges</a:t>
            </a:r>
          </a:p>
          <a:p>
            <a:pPr marL="231775" lvl="2" indent="-231775">
              <a:spcBef>
                <a:spcPts val="0"/>
              </a:spcBef>
              <a:spcAft>
                <a:spcPts val="3000"/>
              </a:spcAft>
              <a:buClr>
                <a:srgbClr val="2C739F"/>
              </a:buClr>
            </a:pPr>
            <a:r>
              <a:rPr lang="en-US" sz="2000" dirty="0"/>
              <a:t>Stay informed and help keep others informed</a:t>
            </a:r>
          </a:p>
          <a:p>
            <a:pPr marL="231775" lvl="2" indent="-231775">
              <a:spcBef>
                <a:spcPts val="0"/>
              </a:spcBef>
              <a:spcAft>
                <a:spcPts val="3000"/>
              </a:spcAft>
              <a:buClr>
                <a:srgbClr val="2C739F"/>
              </a:buClr>
            </a:pPr>
            <a:r>
              <a:rPr lang="en-US" sz="2000" dirty="0"/>
              <a:t>Let elected officials know school finance is an important issue for kids in your community</a:t>
            </a:r>
            <a:endParaRPr lang="en-US" sz="2000" dirty="0">
              <a:solidFill>
                <a:srgbClr val="1B1F20"/>
              </a:solidFill>
            </a:endParaRPr>
          </a:p>
        </p:txBody>
      </p:sp>
      <p:sp>
        <p:nvSpPr>
          <p:cNvPr id="15" name="Slide Number Placeholder 4">
            <a:extLst>
              <a:ext uri="{FF2B5EF4-FFF2-40B4-BE49-F238E27FC236}">
                <a16:creationId xmlns:a16="http://schemas.microsoft.com/office/drawing/2014/main" id="{576C5351-70A2-E341-9BB5-31D6FB5DF10B}"/>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81</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4711920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379B0-B633-1649-8267-5261193685CB}"/>
              </a:ext>
            </a:extLst>
          </p:cNvPr>
          <p:cNvSpPr txBox="1"/>
          <p:nvPr/>
        </p:nvSpPr>
        <p:spPr>
          <a:xfrm>
            <a:off x="1102794" y="2959640"/>
            <a:ext cx="6867399" cy="938719"/>
          </a:xfrm>
          <a:prstGeom prst="rect">
            <a:avLst/>
          </a:prstGeom>
          <a:noFill/>
        </p:spPr>
        <p:txBody>
          <a:bodyPr wrap="square" rtlCol="0">
            <a:spAutoFit/>
          </a:bodyPr>
          <a:lstStyle/>
          <a:p>
            <a:pPr algn="ctr"/>
            <a:r>
              <a:rPr lang="en-US" sz="5500" cap="small" baseline="0" dirty="0">
                <a:solidFill>
                  <a:schemeClr val="bg1"/>
                </a:solidFill>
                <a:latin typeface="Century Gothic"/>
                <a:cs typeface="Century Gothic"/>
              </a:rPr>
              <a:t>Appendix</a:t>
            </a:r>
            <a:endParaRPr lang="en-US" sz="4100" cap="small" baseline="0" dirty="0">
              <a:solidFill>
                <a:schemeClr val="bg1"/>
              </a:solidFill>
              <a:latin typeface="Century Gothic"/>
              <a:cs typeface="Century Gothic"/>
            </a:endParaRPr>
          </a:p>
        </p:txBody>
      </p:sp>
    </p:spTree>
    <p:extLst>
      <p:ext uri="{BB962C8B-B14F-4D97-AF65-F5344CB8AC3E}">
        <p14:creationId xmlns:p14="http://schemas.microsoft.com/office/powerpoint/2010/main" val="1349669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7215"/>
            <a:ext cx="8229600" cy="1143000"/>
          </a:xfrm>
        </p:spPr>
        <p:txBody>
          <a:bodyPr>
            <a:noAutofit/>
          </a:bodyPr>
          <a:lstStyle/>
          <a:p>
            <a:r>
              <a:rPr lang="en-US" sz="3200" b="1" dirty="0">
                <a:solidFill>
                  <a:srgbClr val="2C739F"/>
                </a:solidFill>
              </a:rPr>
              <a:t>Research regarding how funding impacts students</a:t>
            </a:r>
          </a:p>
        </p:txBody>
      </p:sp>
      <p:sp>
        <p:nvSpPr>
          <p:cNvPr id="5" name="Content Placeholder 4"/>
          <p:cNvSpPr>
            <a:spLocks noGrp="1"/>
          </p:cNvSpPr>
          <p:nvPr>
            <p:ph idx="1"/>
          </p:nvPr>
        </p:nvSpPr>
        <p:spPr>
          <a:xfrm>
            <a:off x="457200" y="1511210"/>
            <a:ext cx="8229600" cy="4332378"/>
          </a:xfrm>
        </p:spPr>
        <p:txBody>
          <a:bodyPr>
            <a:noAutofit/>
          </a:bodyPr>
          <a:lstStyle/>
          <a:p>
            <a:pPr marL="57150" indent="0">
              <a:buClr>
                <a:srgbClr val="2C739F"/>
              </a:buClr>
              <a:buNone/>
            </a:pPr>
            <a:r>
              <a:rPr lang="en-US" sz="2000" dirty="0">
                <a:solidFill>
                  <a:srgbClr val="1B1F20"/>
                </a:solidFill>
              </a:rPr>
              <a:t>Earlier studies:</a:t>
            </a:r>
          </a:p>
          <a:p>
            <a:pPr marL="350838" indent="-293688">
              <a:buClr>
                <a:srgbClr val="2C739F"/>
              </a:buClr>
            </a:pPr>
            <a:r>
              <a:rPr lang="en-US" sz="1400" dirty="0">
                <a:solidFill>
                  <a:srgbClr val="1B1F20"/>
                </a:solidFill>
              </a:rPr>
              <a:t>The Coleman Report (1966): Found </a:t>
            </a:r>
            <a:r>
              <a:rPr lang="en-US" sz="1400" b="1" dirty="0">
                <a:solidFill>
                  <a:srgbClr val="1B1F20"/>
                </a:solidFill>
              </a:rPr>
              <a:t>no clear relationship between school funding and student outcomes</a:t>
            </a:r>
            <a:r>
              <a:rPr lang="en-US" sz="1400" dirty="0">
                <a:solidFill>
                  <a:srgbClr val="1B1F20"/>
                </a:solidFill>
              </a:rPr>
              <a:t>.</a:t>
            </a:r>
          </a:p>
          <a:p>
            <a:pPr marL="350838" indent="-293688">
              <a:buClr>
                <a:srgbClr val="2C739F"/>
              </a:buClr>
            </a:pPr>
            <a:r>
              <a:rPr lang="en-US" sz="1400" dirty="0" err="1">
                <a:solidFill>
                  <a:srgbClr val="1B1F20"/>
                </a:solidFill>
              </a:rPr>
              <a:t>Hanushek</a:t>
            </a:r>
            <a:r>
              <a:rPr lang="en-US" sz="1400" dirty="0">
                <a:solidFill>
                  <a:srgbClr val="1B1F20"/>
                </a:solidFill>
              </a:rPr>
              <a:t> (2003): “…a wide range of analyses indicate that </a:t>
            </a:r>
            <a:r>
              <a:rPr lang="en-US" sz="1400" b="1" dirty="0">
                <a:solidFill>
                  <a:srgbClr val="1B1F20"/>
                </a:solidFill>
              </a:rPr>
              <a:t>overall resource policies have not led to discernible improvements in student performance</a:t>
            </a:r>
            <a:r>
              <a:rPr lang="en-US" sz="1400" dirty="0">
                <a:solidFill>
                  <a:srgbClr val="1B1F20"/>
                </a:solidFill>
              </a:rPr>
              <a:t>.”</a:t>
            </a:r>
          </a:p>
          <a:p>
            <a:pPr marL="57150" indent="0">
              <a:buClr>
                <a:srgbClr val="2C739F"/>
              </a:buClr>
              <a:buNone/>
            </a:pPr>
            <a:endParaRPr lang="en-US" sz="1400" dirty="0">
              <a:solidFill>
                <a:srgbClr val="1B1F20"/>
              </a:solidFill>
            </a:endParaRPr>
          </a:p>
          <a:p>
            <a:pPr marL="57150" indent="0">
              <a:buClr>
                <a:srgbClr val="2C739F"/>
              </a:buClr>
              <a:buNone/>
            </a:pPr>
            <a:r>
              <a:rPr lang="en-US" sz="2000" dirty="0">
                <a:solidFill>
                  <a:srgbClr val="1B1F20"/>
                </a:solidFill>
              </a:rPr>
              <a:t>Recent studies:</a:t>
            </a:r>
          </a:p>
          <a:p>
            <a:r>
              <a:rPr lang="en-US" sz="1400" dirty="0">
                <a:solidFill>
                  <a:srgbClr val="1B1F20"/>
                </a:solidFill>
              </a:rPr>
              <a:t>Jackson/Johnson/</a:t>
            </a:r>
            <a:r>
              <a:rPr lang="en-US" sz="1400" dirty="0" err="1">
                <a:solidFill>
                  <a:srgbClr val="1B1F20"/>
                </a:solidFill>
              </a:rPr>
              <a:t>Perisco</a:t>
            </a:r>
            <a:r>
              <a:rPr lang="en-US" sz="1400" dirty="0">
                <a:solidFill>
                  <a:srgbClr val="1B1F20"/>
                </a:solidFill>
              </a:rPr>
              <a:t> (2016): “</a:t>
            </a:r>
            <a:r>
              <a:rPr lang="en-US" sz="1400" dirty="0"/>
              <a:t>For low-income children, a </a:t>
            </a:r>
            <a:r>
              <a:rPr lang="en-US" sz="1400" b="1" dirty="0"/>
              <a:t>10% increase in per pupil spending</a:t>
            </a:r>
            <a:r>
              <a:rPr lang="en-US" sz="1400" dirty="0"/>
              <a:t> </a:t>
            </a:r>
            <a:r>
              <a:rPr lang="en-US" sz="1400" b="1" dirty="0"/>
              <a:t>each year </a:t>
            </a:r>
            <a:r>
              <a:rPr lang="en-US" sz="1400" dirty="0"/>
              <a:t>for all 12 years of public school is associated with </a:t>
            </a:r>
            <a:r>
              <a:rPr lang="en-US" sz="1400" b="1" dirty="0"/>
              <a:t>0.46 additional years of completed education, 9.6% higher earnings, and a 6.1 percentage point reduction in the annual incidence of adult poverty</a:t>
            </a:r>
            <a:r>
              <a:rPr lang="en-US" sz="1400" dirty="0"/>
              <a:t>.”</a:t>
            </a:r>
            <a:endParaRPr lang="en-US" sz="1400" dirty="0">
              <a:solidFill>
                <a:srgbClr val="1B1F20"/>
              </a:solidFill>
            </a:endParaRPr>
          </a:p>
          <a:p>
            <a:pPr marL="350838" indent="-293688">
              <a:buClr>
                <a:srgbClr val="2C739F"/>
              </a:buClr>
            </a:pPr>
            <a:r>
              <a:rPr lang="en-US" sz="1400" dirty="0" err="1">
                <a:solidFill>
                  <a:srgbClr val="1B1F20"/>
                </a:solidFill>
              </a:rPr>
              <a:t>Lafortune</a:t>
            </a:r>
            <a:r>
              <a:rPr lang="en-US" sz="1400" dirty="0">
                <a:solidFill>
                  <a:srgbClr val="1B1F20"/>
                </a:solidFill>
              </a:rPr>
              <a:t>, Rothstein, and </a:t>
            </a:r>
            <a:r>
              <a:rPr lang="en-US" sz="1400" dirty="0" err="1">
                <a:solidFill>
                  <a:srgbClr val="1B1F20"/>
                </a:solidFill>
              </a:rPr>
              <a:t>Schanzenbach</a:t>
            </a:r>
            <a:r>
              <a:rPr lang="en-US" sz="1400" dirty="0">
                <a:solidFill>
                  <a:srgbClr val="1B1F20"/>
                </a:solidFill>
              </a:rPr>
              <a:t> (2016): “</a:t>
            </a:r>
            <a:r>
              <a:rPr lang="en-US" sz="1400" dirty="0"/>
              <a:t>Using representative samples from NAEP, we also find that [school finance] reforms </a:t>
            </a:r>
            <a:r>
              <a:rPr lang="en-US" sz="1400" b="1" dirty="0"/>
              <a:t>cause gradual increases in the relative achievement of students in low-income school districts</a:t>
            </a:r>
            <a:r>
              <a:rPr lang="en-US" sz="1400" dirty="0"/>
              <a:t>….”</a:t>
            </a:r>
            <a:endParaRPr lang="en-US" sz="1400" dirty="0">
              <a:solidFill>
                <a:srgbClr val="1B1F20"/>
              </a:solidFill>
            </a:endParaRPr>
          </a:p>
          <a:p>
            <a:pPr>
              <a:buClr>
                <a:srgbClr val="2C739F"/>
              </a:buClr>
            </a:pPr>
            <a:r>
              <a:rPr lang="en-US" sz="1400" dirty="0" err="1">
                <a:solidFill>
                  <a:srgbClr val="1B1F20"/>
                </a:solidFill>
              </a:rPr>
              <a:t>Candelaria</a:t>
            </a:r>
            <a:r>
              <a:rPr lang="en-US" sz="1400" dirty="0">
                <a:solidFill>
                  <a:srgbClr val="1B1F20"/>
                </a:solidFill>
              </a:rPr>
              <a:t> &amp; Shores (2017): “</a:t>
            </a:r>
            <a:r>
              <a:rPr lang="en-US" sz="1400" dirty="0"/>
              <a:t>Seven years after reform, the </a:t>
            </a:r>
            <a:r>
              <a:rPr lang="en-US" sz="1400" b="1" dirty="0"/>
              <a:t>highest poverty quartile</a:t>
            </a:r>
            <a:r>
              <a:rPr lang="en-US" sz="1400" dirty="0"/>
              <a:t> in a treated state experienced a </a:t>
            </a:r>
            <a:r>
              <a:rPr lang="en-US" sz="1400" b="1" dirty="0"/>
              <a:t>11.5 to 12.1 percent increase in per-pupil spending</a:t>
            </a:r>
            <a:r>
              <a:rPr lang="en-US" sz="1400" dirty="0"/>
              <a:t> and a </a:t>
            </a:r>
            <a:r>
              <a:rPr lang="en-US" sz="1400" b="1" dirty="0"/>
              <a:t>6.8 to 11.5 percentage point increase in graduation rates</a:t>
            </a:r>
            <a:r>
              <a:rPr lang="en-US" sz="1400" dirty="0"/>
              <a:t>.”</a:t>
            </a:r>
            <a:endParaRPr lang="en-US" sz="1400" b="1" dirty="0">
              <a:solidFill>
                <a:srgbClr val="1B1F20"/>
              </a:solidFill>
            </a:endParaRPr>
          </a:p>
        </p:txBody>
      </p:sp>
      <p:sp>
        <p:nvSpPr>
          <p:cNvPr id="6" name="TextBox 5"/>
          <p:cNvSpPr txBox="1"/>
          <p:nvPr/>
        </p:nvSpPr>
        <p:spPr>
          <a:xfrm>
            <a:off x="0" y="6178113"/>
            <a:ext cx="855133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a:ea typeface="+mn-ea"/>
                <a:cs typeface="+mn-cs"/>
              </a:rPr>
              <a:t>Source: See following slide for sources</a:t>
            </a:r>
          </a:p>
        </p:txBody>
      </p:sp>
      <p:sp>
        <p:nvSpPr>
          <p:cNvPr id="7" name="Slide Number Placeholder 4">
            <a:extLst>
              <a:ext uri="{FF2B5EF4-FFF2-40B4-BE49-F238E27FC236}">
                <a16:creationId xmlns:a16="http://schemas.microsoft.com/office/drawing/2014/main" id="{E2E25D78-BFAD-FA46-BD65-A473DDD263F4}"/>
              </a:ext>
            </a:extLst>
          </p:cNvPr>
          <p:cNvSpPr>
            <a:spLocks noGrp="1"/>
          </p:cNvSpPr>
          <p:nvPr>
            <p:ph type="sldNum" sz="quarter" idx="12"/>
          </p:nvPr>
        </p:nvSpPr>
        <p:spPr>
          <a:xfrm>
            <a:off x="8412480" y="6504867"/>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83</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5728169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1403"/>
            <a:ext cx="8229600" cy="1143000"/>
          </a:xfrm>
        </p:spPr>
        <p:txBody>
          <a:bodyPr>
            <a:noAutofit/>
          </a:bodyPr>
          <a:lstStyle/>
          <a:p>
            <a:r>
              <a:rPr lang="en-US" sz="3200" b="1" dirty="0">
                <a:solidFill>
                  <a:srgbClr val="2C739F"/>
                </a:solidFill>
              </a:rPr>
              <a:t>Sources: Research on how funding impacts students</a:t>
            </a:r>
          </a:p>
        </p:txBody>
      </p:sp>
      <p:sp>
        <p:nvSpPr>
          <p:cNvPr id="5" name="Content Placeholder 4"/>
          <p:cNvSpPr>
            <a:spLocks noGrp="1"/>
          </p:cNvSpPr>
          <p:nvPr>
            <p:ph idx="1"/>
          </p:nvPr>
        </p:nvSpPr>
        <p:spPr>
          <a:xfrm>
            <a:off x="457200" y="1787157"/>
            <a:ext cx="8229600" cy="4525963"/>
          </a:xfrm>
        </p:spPr>
        <p:txBody>
          <a:bodyPr>
            <a:noAutofit/>
          </a:bodyPr>
          <a:lstStyle/>
          <a:p>
            <a:pPr marL="393700" indent="-336550">
              <a:buClr>
                <a:srgbClr val="2C739F"/>
              </a:buClr>
            </a:pPr>
            <a:r>
              <a:rPr lang="en-US" sz="1400" dirty="0">
                <a:solidFill>
                  <a:srgbClr val="1B1F20"/>
                </a:solidFill>
              </a:rPr>
              <a:t>Coleman, J., et. al. (1966). </a:t>
            </a:r>
            <a:r>
              <a:rPr lang="en-US" sz="1400" i="1" dirty="0">
                <a:solidFill>
                  <a:srgbClr val="1B1F20"/>
                </a:solidFill>
              </a:rPr>
              <a:t>Equality of Educational Opportunity </a:t>
            </a:r>
            <a:r>
              <a:rPr lang="en-US" sz="1400" dirty="0">
                <a:solidFill>
                  <a:srgbClr val="1B1F20"/>
                </a:solidFill>
              </a:rPr>
              <a:t>(OE-38001). Washington, DC: National Center for Educational Statistics. Retrieved from http://files.eric.ed.gov/fulltext/ED012275.pdf.</a:t>
            </a:r>
          </a:p>
          <a:p>
            <a:pPr marL="393700" indent="-336550">
              <a:buClr>
                <a:srgbClr val="2C739F"/>
              </a:buClr>
            </a:pPr>
            <a:r>
              <a:rPr lang="en-US" sz="1400" dirty="0" err="1">
                <a:solidFill>
                  <a:srgbClr val="1B1F20"/>
                </a:solidFill>
              </a:rPr>
              <a:t>Hanushek</a:t>
            </a:r>
            <a:r>
              <a:rPr lang="en-US" sz="1400" dirty="0">
                <a:solidFill>
                  <a:srgbClr val="1B1F20"/>
                </a:solidFill>
              </a:rPr>
              <a:t>, E.A. (2003). The failure of input-based schooling policies. </a:t>
            </a:r>
            <a:r>
              <a:rPr lang="en-US" sz="1400" i="1" dirty="0">
                <a:solidFill>
                  <a:srgbClr val="1B1F20"/>
                </a:solidFill>
              </a:rPr>
              <a:t>The Economic Journal</a:t>
            </a:r>
            <a:r>
              <a:rPr lang="en-US" sz="1400" dirty="0">
                <a:solidFill>
                  <a:srgbClr val="1B1F20"/>
                </a:solidFill>
              </a:rPr>
              <a:t>, 113, F64-F98. Retrieved from http://hanushek.stanford.edu/sites/default/files/publications/Hanushek%202003%20EJ%20113%28485%29.pdf.</a:t>
            </a:r>
          </a:p>
          <a:p>
            <a:pPr marL="393700" indent="-336550">
              <a:buClr>
                <a:srgbClr val="2C739F"/>
              </a:buClr>
            </a:pPr>
            <a:r>
              <a:rPr lang="en-US" sz="1400" dirty="0">
                <a:solidFill>
                  <a:srgbClr val="1B1F20"/>
                </a:solidFill>
              </a:rPr>
              <a:t>Jackson, C.K., Johnson, R., &amp; </a:t>
            </a:r>
            <a:r>
              <a:rPr lang="en-US" sz="1400" dirty="0" err="1">
                <a:solidFill>
                  <a:srgbClr val="1B1F20"/>
                </a:solidFill>
              </a:rPr>
              <a:t>Perisco</a:t>
            </a:r>
            <a:r>
              <a:rPr lang="en-US" sz="1400" dirty="0">
                <a:solidFill>
                  <a:srgbClr val="1B1F20"/>
                </a:solidFill>
              </a:rPr>
              <a:t>, C. (2016). The Effects of School Spending on Educational and Economic Outcomes: Evidence from School Finance Reforms. </a:t>
            </a:r>
            <a:r>
              <a:rPr lang="en-US" sz="1400" i="1" dirty="0">
                <a:solidFill>
                  <a:srgbClr val="1B1F20"/>
                </a:solidFill>
              </a:rPr>
              <a:t>The Quarterly Journal of Economics, 131(1)</a:t>
            </a:r>
            <a:r>
              <a:rPr lang="en-US" sz="1400" dirty="0">
                <a:solidFill>
                  <a:srgbClr val="1B1F20"/>
                </a:solidFill>
              </a:rPr>
              <a:t>, 157-218.</a:t>
            </a:r>
            <a:r>
              <a:rPr lang="en-US" sz="1400" i="1" dirty="0">
                <a:solidFill>
                  <a:srgbClr val="1B1F20"/>
                </a:solidFill>
              </a:rPr>
              <a:t> </a:t>
            </a:r>
            <a:r>
              <a:rPr lang="en-US" sz="1400" dirty="0">
                <a:solidFill>
                  <a:srgbClr val="1B1F20"/>
                </a:solidFill>
              </a:rPr>
              <a:t>doi:10.1093/</a:t>
            </a:r>
            <a:r>
              <a:rPr lang="en-US" sz="1400" dirty="0" err="1">
                <a:solidFill>
                  <a:srgbClr val="1B1F20"/>
                </a:solidFill>
              </a:rPr>
              <a:t>qje</a:t>
            </a:r>
            <a:r>
              <a:rPr lang="en-US" sz="1400" dirty="0">
                <a:solidFill>
                  <a:srgbClr val="1B1F20"/>
                </a:solidFill>
              </a:rPr>
              <a:t>/qjv036.</a:t>
            </a:r>
          </a:p>
          <a:p>
            <a:pPr marL="393700" indent="-336550">
              <a:buClr>
                <a:srgbClr val="2C739F"/>
              </a:buClr>
            </a:pPr>
            <a:r>
              <a:rPr lang="en-US" sz="1400" dirty="0" err="1">
                <a:solidFill>
                  <a:srgbClr val="1B1F20"/>
                </a:solidFill>
              </a:rPr>
              <a:t>Lafortune</a:t>
            </a:r>
            <a:r>
              <a:rPr lang="en-US" sz="1400" dirty="0">
                <a:solidFill>
                  <a:srgbClr val="1B1F20"/>
                </a:solidFill>
              </a:rPr>
              <a:t>, J., Rothstein, J., &amp; </a:t>
            </a:r>
            <a:r>
              <a:rPr lang="en-US" sz="1400" dirty="0" err="1">
                <a:solidFill>
                  <a:srgbClr val="1B1F20"/>
                </a:solidFill>
              </a:rPr>
              <a:t>Schanzenbach</a:t>
            </a:r>
            <a:r>
              <a:rPr lang="en-US" sz="1400" dirty="0">
                <a:solidFill>
                  <a:srgbClr val="1B1F20"/>
                </a:solidFill>
              </a:rPr>
              <a:t>, D.W. (2016). </a:t>
            </a:r>
            <a:r>
              <a:rPr lang="en-US" sz="1400" i="1" dirty="0">
                <a:solidFill>
                  <a:srgbClr val="1B1F20"/>
                </a:solidFill>
              </a:rPr>
              <a:t>School Finance Reform and the Distribution of Student Achievement</a:t>
            </a:r>
            <a:r>
              <a:rPr lang="en-US" sz="1400" dirty="0">
                <a:solidFill>
                  <a:srgbClr val="1B1F20"/>
                </a:solidFill>
              </a:rPr>
              <a:t> (NBER Working Paper No.22011). Cambridge, MA: The National Bureau of Economic Research. Retrieved from http://www.nber.org/papers/w22011.</a:t>
            </a:r>
          </a:p>
          <a:p>
            <a:pPr marL="393700" indent="-336550">
              <a:buClr>
                <a:srgbClr val="2C739F"/>
              </a:buClr>
            </a:pPr>
            <a:r>
              <a:rPr lang="en-US" sz="1400" dirty="0" err="1">
                <a:solidFill>
                  <a:srgbClr val="1B1F20"/>
                </a:solidFill>
              </a:rPr>
              <a:t>Candelaria</a:t>
            </a:r>
            <a:r>
              <a:rPr lang="en-US" sz="1400" dirty="0">
                <a:solidFill>
                  <a:srgbClr val="1B1F20"/>
                </a:solidFill>
              </a:rPr>
              <a:t>, C.A., &amp; Shores, K.A. (2017). </a:t>
            </a:r>
            <a:r>
              <a:rPr lang="en-US" sz="1400" i="1" dirty="0">
                <a:solidFill>
                  <a:srgbClr val="1B1F20"/>
                </a:solidFill>
              </a:rPr>
              <a:t>Court-Ordered Finance Reforms in the Adequacy Era: Heterogeneous Causal Effects and Sensitivity</a:t>
            </a:r>
            <a:r>
              <a:rPr lang="en-US" sz="1400" dirty="0">
                <a:solidFill>
                  <a:srgbClr val="1B1F20"/>
                </a:solidFill>
              </a:rPr>
              <a:t>. Stanford, CA: Stanford University Center for Education Policy Analysis. Retrieved from https://</a:t>
            </a:r>
            <a:r>
              <a:rPr lang="en-US" sz="1400" dirty="0" err="1">
                <a:solidFill>
                  <a:srgbClr val="1B1F20"/>
                </a:solidFill>
              </a:rPr>
              <a:t>cepa.stanford.edu</a:t>
            </a:r>
            <a:r>
              <a:rPr lang="en-US" sz="1400" dirty="0">
                <a:solidFill>
                  <a:srgbClr val="1B1F20"/>
                </a:solidFill>
              </a:rPr>
              <a:t>/sites/default/files/</a:t>
            </a:r>
            <a:r>
              <a:rPr lang="en-US" sz="1400" dirty="0" err="1">
                <a:solidFill>
                  <a:srgbClr val="1B1F20"/>
                </a:solidFill>
              </a:rPr>
              <a:t>cofr-efp.pdf</a:t>
            </a:r>
            <a:r>
              <a:rPr lang="en-US" sz="1400" dirty="0">
                <a:solidFill>
                  <a:srgbClr val="1B1F20"/>
                </a:solidFill>
              </a:rPr>
              <a:t>.</a:t>
            </a:r>
          </a:p>
        </p:txBody>
      </p:sp>
      <p:sp>
        <p:nvSpPr>
          <p:cNvPr id="9" name="Slide Number Placeholder 4">
            <a:extLst>
              <a:ext uri="{FF2B5EF4-FFF2-40B4-BE49-F238E27FC236}">
                <a16:creationId xmlns:a16="http://schemas.microsoft.com/office/drawing/2014/main" id="{5C3B8630-6B0C-D64E-8EC1-9ED10E3705ED}"/>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84</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9965419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7561"/>
            <a:ext cx="8229600" cy="1143000"/>
          </a:xfrm>
        </p:spPr>
        <p:txBody>
          <a:bodyPr>
            <a:noAutofit/>
          </a:bodyPr>
          <a:lstStyle/>
          <a:p>
            <a:r>
              <a:rPr lang="en-US" sz="3000" b="1" dirty="0">
                <a:solidFill>
                  <a:srgbClr val="2C739F"/>
                </a:solidFill>
              </a:rPr>
              <a:t>How We Select Comparison Districts</a:t>
            </a:r>
          </a:p>
        </p:txBody>
      </p:sp>
      <p:sp>
        <p:nvSpPr>
          <p:cNvPr id="3" name="Content Placeholder 2"/>
          <p:cNvSpPr>
            <a:spLocks noGrp="1"/>
          </p:cNvSpPr>
          <p:nvPr>
            <p:ph idx="1"/>
          </p:nvPr>
        </p:nvSpPr>
        <p:spPr>
          <a:xfrm>
            <a:off x="457200" y="1314450"/>
            <a:ext cx="8229600" cy="5000625"/>
          </a:xfrm>
        </p:spPr>
        <p:txBody>
          <a:bodyPr>
            <a:noAutofit/>
          </a:bodyPr>
          <a:lstStyle/>
          <a:p>
            <a:pPr>
              <a:buClr>
                <a:srgbClr val="2C739F"/>
              </a:buClr>
            </a:pPr>
            <a:r>
              <a:rPr lang="en-US" sz="1500" dirty="0">
                <a:solidFill>
                  <a:srgbClr val="1B1F20"/>
                </a:solidFill>
              </a:rPr>
              <a:t>Districts compared throughout this presentation were selected based on a number of factors, including their similar: District Reference Group (DRG) placement, geographical location, and district structure (ex. regional school district).</a:t>
            </a:r>
          </a:p>
          <a:p>
            <a:pPr marL="0" indent="0">
              <a:buClr>
                <a:srgbClr val="2C739F"/>
              </a:buClr>
              <a:buNone/>
            </a:pPr>
            <a:endParaRPr lang="en-US" sz="1500" dirty="0">
              <a:solidFill>
                <a:srgbClr val="1B1F20"/>
              </a:solidFill>
            </a:endParaRPr>
          </a:p>
          <a:p>
            <a:pPr>
              <a:buClr>
                <a:srgbClr val="2C739F"/>
              </a:buClr>
            </a:pPr>
            <a:r>
              <a:rPr lang="en-US" sz="1500" dirty="0">
                <a:solidFill>
                  <a:srgbClr val="1B1F20"/>
                </a:solidFill>
              </a:rPr>
              <a:t>The DRGs are a classification system used by the State Department of Education to </a:t>
            </a:r>
            <a:r>
              <a:rPr lang="en-US" sz="1500" dirty="0"/>
              <a:t>group local public school districts together based on the similar socioeconomic status of their students.</a:t>
            </a:r>
          </a:p>
          <a:p>
            <a:pPr marL="0" indent="0">
              <a:buClr>
                <a:srgbClr val="2C739F"/>
              </a:buClr>
              <a:buNone/>
            </a:pPr>
            <a:endParaRPr lang="en-US" sz="1500" dirty="0"/>
          </a:p>
          <a:p>
            <a:pPr>
              <a:buClr>
                <a:srgbClr val="2C739F"/>
              </a:buClr>
            </a:pPr>
            <a:r>
              <a:rPr lang="en-US" sz="1500" dirty="0">
                <a:solidFill>
                  <a:srgbClr val="1B1F20"/>
                </a:solidFill>
              </a:rPr>
              <a:t>The DRGs are determined based on seven variables for each district:</a:t>
            </a:r>
          </a:p>
          <a:p>
            <a:pPr lvl="1">
              <a:buClr>
                <a:srgbClr val="2C739F"/>
              </a:buClr>
            </a:pPr>
            <a:r>
              <a:rPr lang="en-US" sz="1500" b="1" dirty="0">
                <a:solidFill>
                  <a:srgbClr val="1B1F20"/>
                </a:solidFill>
              </a:rPr>
              <a:t>Income</a:t>
            </a:r>
            <a:r>
              <a:rPr lang="en-US" sz="1500" dirty="0">
                <a:solidFill>
                  <a:srgbClr val="1B1F20"/>
                </a:solidFill>
              </a:rPr>
              <a:t> (median household income)</a:t>
            </a:r>
          </a:p>
          <a:p>
            <a:pPr lvl="1">
              <a:buClr>
                <a:srgbClr val="2C739F"/>
              </a:buClr>
            </a:pPr>
            <a:r>
              <a:rPr lang="en-US" sz="1500" b="1" dirty="0">
                <a:solidFill>
                  <a:srgbClr val="1B1F20"/>
                </a:solidFill>
              </a:rPr>
              <a:t>Educational Attainment </a:t>
            </a:r>
            <a:r>
              <a:rPr lang="en-US" sz="1500" dirty="0">
                <a:solidFill>
                  <a:srgbClr val="1B1F20"/>
                </a:solidFill>
              </a:rPr>
              <a:t>(% of parents with a bachelor’s degree or higher)</a:t>
            </a:r>
          </a:p>
          <a:p>
            <a:pPr lvl="1">
              <a:buClr>
                <a:srgbClr val="2C739F"/>
              </a:buClr>
            </a:pPr>
            <a:r>
              <a:rPr lang="en-US" sz="1500" b="1" dirty="0">
                <a:solidFill>
                  <a:srgbClr val="1B1F20"/>
                </a:solidFill>
              </a:rPr>
              <a:t>Occupation</a:t>
            </a:r>
            <a:r>
              <a:rPr lang="en-US" sz="1500" dirty="0">
                <a:solidFill>
                  <a:srgbClr val="1B1F20"/>
                </a:solidFill>
              </a:rPr>
              <a:t> (% of students with parents age 16 years or older, employed, and holding jobs in executive, managerial, or professional specialty occupations)</a:t>
            </a:r>
          </a:p>
          <a:p>
            <a:pPr lvl="1">
              <a:buClr>
                <a:srgbClr val="2C739F"/>
              </a:buClr>
            </a:pPr>
            <a:r>
              <a:rPr lang="en-US" sz="1500" b="1" dirty="0">
                <a:solidFill>
                  <a:srgbClr val="1B1F20"/>
                </a:solidFill>
              </a:rPr>
              <a:t>Family Structure </a:t>
            </a:r>
            <a:r>
              <a:rPr lang="en-US" sz="1500" dirty="0">
                <a:solidFill>
                  <a:srgbClr val="1B1F20"/>
                </a:solidFill>
              </a:rPr>
              <a:t>(% of students living in families without a spouse present, or in non-family households)</a:t>
            </a:r>
          </a:p>
          <a:p>
            <a:pPr lvl="1">
              <a:buClr>
                <a:srgbClr val="2C739F"/>
              </a:buClr>
            </a:pPr>
            <a:r>
              <a:rPr lang="en-US" sz="1500" b="1" dirty="0">
                <a:solidFill>
                  <a:srgbClr val="1B1F20"/>
                </a:solidFill>
              </a:rPr>
              <a:t>Poverty</a:t>
            </a:r>
            <a:r>
              <a:rPr lang="en-US" sz="1500" dirty="0">
                <a:solidFill>
                  <a:srgbClr val="1B1F20"/>
                </a:solidFill>
              </a:rPr>
              <a:t> (% of students eligible for free or reduced price meals)</a:t>
            </a:r>
          </a:p>
          <a:p>
            <a:pPr lvl="1">
              <a:buClr>
                <a:srgbClr val="2C739F"/>
              </a:buClr>
            </a:pPr>
            <a:r>
              <a:rPr lang="en-US" sz="1500" b="1" dirty="0">
                <a:solidFill>
                  <a:srgbClr val="1B1F20"/>
                </a:solidFill>
              </a:rPr>
              <a:t>Home Language </a:t>
            </a:r>
            <a:r>
              <a:rPr lang="en-US" sz="1500" dirty="0">
                <a:solidFill>
                  <a:srgbClr val="1B1F20"/>
                </a:solidFill>
              </a:rPr>
              <a:t>(% of students whose families speak a language other than English at home</a:t>
            </a:r>
          </a:p>
          <a:p>
            <a:pPr lvl="1">
              <a:buClr>
                <a:srgbClr val="2C739F"/>
              </a:buClr>
            </a:pPr>
            <a:r>
              <a:rPr lang="en-US" sz="1500" b="1" dirty="0">
                <a:solidFill>
                  <a:srgbClr val="1B1F20"/>
                </a:solidFill>
              </a:rPr>
              <a:t>District Enrollment</a:t>
            </a:r>
          </a:p>
        </p:txBody>
      </p:sp>
      <p:sp>
        <p:nvSpPr>
          <p:cNvPr id="6" name="Slide Number Placeholder 4">
            <a:extLst>
              <a:ext uri="{FF2B5EF4-FFF2-40B4-BE49-F238E27FC236}">
                <a16:creationId xmlns:a16="http://schemas.microsoft.com/office/drawing/2014/main" id="{88CA7CDB-F753-2748-89EE-D4C15F3F5E88}"/>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85</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7178578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87866" y="424050"/>
            <a:ext cx="8672336" cy="584776"/>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Minimum Budget Requirement (MBR)</a:t>
            </a:r>
          </a:p>
        </p:txBody>
      </p:sp>
      <p:sp>
        <p:nvSpPr>
          <p:cNvPr id="7" name="TextBox 6"/>
          <p:cNvSpPr txBox="1"/>
          <p:nvPr/>
        </p:nvSpPr>
        <p:spPr>
          <a:xfrm>
            <a:off x="328812" y="1132341"/>
            <a:ext cx="8579201" cy="4031873"/>
          </a:xfrm>
          <a:prstGeom prst="rect">
            <a:avLst/>
          </a:prstGeom>
          <a:noFill/>
        </p:spPr>
        <p:txBody>
          <a:bodyPr wrap="square" rtlCol="0">
            <a:spAutoFit/>
          </a:bodyPr>
          <a:lstStyle/>
          <a:p>
            <a:pPr marL="285750" indent="-285750">
              <a:buClr>
                <a:srgbClr val="2C739F"/>
              </a:buClr>
              <a:buFont typeface="Arial"/>
              <a:buChar char="•"/>
            </a:pPr>
            <a:r>
              <a:rPr lang="en-US" sz="1600" dirty="0">
                <a:latin typeface="Century Gothic"/>
                <a:cs typeface="Century Gothic"/>
              </a:rPr>
              <a:t>CT has a “minimum budget requirement,” also known as the “MBR,” which all communities — with some exceptions — must adhere to in providing funding to their local school districts</a:t>
            </a:r>
          </a:p>
          <a:p>
            <a:pPr>
              <a:buClr>
                <a:srgbClr val="2C739F"/>
              </a:buClr>
            </a:pPr>
            <a:endParaRPr lang="en-US" sz="1600" dirty="0">
              <a:latin typeface="Century Gothic"/>
              <a:cs typeface="Century Gothic"/>
            </a:endParaRPr>
          </a:p>
          <a:p>
            <a:pPr marL="285750" indent="-285750">
              <a:buClr>
                <a:srgbClr val="2C739F"/>
              </a:buClr>
              <a:buFont typeface="Arial"/>
              <a:buChar char="•"/>
            </a:pPr>
            <a:r>
              <a:rPr lang="en-US" sz="1600" dirty="0">
                <a:latin typeface="Century Gothic"/>
                <a:cs typeface="Century Gothic"/>
              </a:rPr>
              <a:t>According to the MBR, a town may not budget less for education than it did in the previous fiscal year, unless it meets one of several exceptions</a:t>
            </a:r>
          </a:p>
          <a:p>
            <a:pPr>
              <a:buClr>
                <a:srgbClr val="2C739F"/>
              </a:buClr>
            </a:pPr>
            <a:endParaRPr lang="en-US" sz="1600" dirty="0">
              <a:latin typeface="Century Gothic"/>
              <a:cs typeface="Century Gothic"/>
            </a:endParaRPr>
          </a:p>
          <a:p>
            <a:pPr marL="285750" indent="-285750">
              <a:buClr>
                <a:srgbClr val="2C739F"/>
              </a:buClr>
              <a:buFont typeface="Arial"/>
              <a:buChar char="•"/>
            </a:pPr>
            <a:r>
              <a:rPr lang="en-US" sz="1600" dirty="0">
                <a:latin typeface="Century Gothic"/>
                <a:cs typeface="Century Gothic"/>
              </a:rPr>
              <a:t>If a town fails to meet its MBR, the State can withhold ECS funds from the town in an amount equal to the difference between the town’s MBR and what it actually budgeted for education</a:t>
            </a:r>
          </a:p>
          <a:p>
            <a:pPr>
              <a:buClr>
                <a:srgbClr val="2C739F"/>
              </a:buClr>
            </a:pPr>
            <a:endParaRPr lang="en-US" sz="1600" dirty="0">
              <a:latin typeface="Century Gothic"/>
              <a:cs typeface="Century Gothic"/>
            </a:endParaRPr>
          </a:p>
          <a:p>
            <a:pPr marL="285750" indent="-285750">
              <a:buClr>
                <a:srgbClr val="2C739F"/>
              </a:buClr>
              <a:buFont typeface="Arial"/>
              <a:buChar char="•"/>
            </a:pPr>
            <a:r>
              <a:rPr lang="en-US" sz="1600" dirty="0">
                <a:latin typeface="Century Gothic"/>
                <a:cs typeface="Century Gothic"/>
              </a:rPr>
              <a:t>Towns in which Alliance Districts are located are not permitted to reduce their educational expenditures and are not eligible for any of the MBR exceptions</a:t>
            </a:r>
          </a:p>
          <a:p>
            <a:pPr>
              <a:buClr>
                <a:srgbClr val="2C739F"/>
              </a:buClr>
            </a:pPr>
            <a:endParaRPr lang="en-US" sz="1600" dirty="0">
              <a:latin typeface="Century Gothic"/>
              <a:cs typeface="Century Gothic"/>
            </a:endParaRPr>
          </a:p>
          <a:p>
            <a:pPr marL="285750" indent="-285750">
              <a:buClr>
                <a:srgbClr val="2C739F"/>
              </a:buClr>
              <a:buFont typeface="Arial"/>
              <a:buChar char="•"/>
            </a:pPr>
            <a:r>
              <a:rPr lang="en-US" sz="1600" dirty="0">
                <a:latin typeface="Century Gothic" panose="020B0502020202020204" pitchFamily="34" charset="0"/>
                <a:cs typeface="Century Gothic"/>
              </a:rPr>
              <a:t>The state’s 10% highest-performing districts, according to the State Department of Education’s accountability index, do not have to adhere to the MBR</a:t>
            </a:r>
          </a:p>
        </p:txBody>
      </p:sp>
      <p:sp>
        <p:nvSpPr>
          <p:cNvPr id="9" name="TextBox 8"/>
          <p:cNvSpPr txBox="1"/>
          <p:nvPr/>
        </p:nvSpPr>
        <p:spPr>
          <a:xfrm>
            <a:off x="0" y="5926119"/>
            <a:ext cx="8839199" cy="507831"/>
          </a:xfrm>
          <a:prstGeom prst="rect">
            <a:avLst/>
          </a:prstGeom>
          <a:noFill/>
        </p:spPr>
        <p:txBody>
          <a:bodyPr wrap="square" rtlCol="0">
            <a:spAutoFit/>
          </a:bodyPr>
          <a:lstStyle/>
          <a:p>
            <a:r>
              <a:rPr lang="en-US" sz="900" dirty="0">
                <a:solidFill>
                  <a:prstClr val="black"/>
                </a:solidFill>
                <a:latin typeface="Century Gothic"/>
              </a:rPr>
              <a:t>Sources: Conn. Acts 19-117 § 271.</a:t>
            </a:r>
          </a:p>
          <a:p>
            <a:r>
              <a:rPr lang="en-US" sz="900" dirty="0">
                <a:solidFill>
                  <a:prstClr val="black"/>
                </a:solidFill>
                <a:latin typeface="Century Gothic"/>
              </a:rPr>
              <a:t>Conn. Acts 19-117 § 288.</a:t>
            </a:r>
          </a:p>
          <a:p>
            <a:r>
              <a:rPr lang="en-US" sz="900" dirty="0">
                <a:solidFill>
                  <a:prstClr val="black"/>
                </a:solidFill>
                <a:latin typeface="Century Gothic"/>
              </a:rPr>
              <a:t>Mooney, T.B. (2018). </a:t>
            </a:r>
            <a:r>
              <a:rPr lang="en-US" sz="900" i="1" dirty="0">
                <a:solidFill>
                  <a:prstClr val="black"/>
                </a:solidFill>
                <a:latin typeface="Century Gothic"/>
              </a:rPr>
              <a:t>A Practical Guide To Connecticut School Law </a:t>
            </a:r>
            <a:r>
              <a:rPr lang="en-US" sz="900" dirty="0">
                <a:solidFill>
                  <a:prstClr val="black"/>
                </a:solidFill>
                <a:latin typeface="Century Gothic"/>
              </a:rPr>
              <a:t>(9</a:t>
            </a:r>
            <a:r>
              <a:rPr lang="en-US" sz="900" baseline="30000" dirty="0">
                <a:solidFill>
                  <a:prstClr val="black"/>
                </a:solidFill>
                <a:latin typeface="Century Gothic"/>
              </a:rPr>
              <a:t>th</a:t>
            </a:r>
            <a:r>
              <a:rPr lang="en-US" sz="900" dirty="0">
                <a:solidFill>
                  <a:prstClr val="black"/>
                </a:solidFill>
                <a:latin typeface="Century Gothic"/>
              </a:rPr>
              <a:t> ed.). Wethersfield, CT: Connecticut Association of Boards of Education, Inc.   </a:t>
            </a:r>
          </a:p>
        </p:txBody>
      </p:sp>
      <p:sp>
        <p:nvSpPr>
          <p:cNvPr id="10" name="Slide Number Placeholder 4">
            <a:extLst>
              <a:ext uri="{FF2B5EF4-FFF2-40B4-BE49-F238E27FC236}">
                <a16:creationId xmlns:a16="http://schemas.microsoft.com/office/drawing/2014/main" id="{43B59637-59D8-1043-9C46-889845DF87E3}"/>
              </a:ext>
            </a:extLst>
          </p:cNvPr>
          <p:cNvSpPr>
            <a:spLocks noGrp="1"/>
          </p:cNvSpPr>
          <p:nvPr>
            <p:ph type="sldNum" sz="quarter" idx="12"/>
          </p:nvPr>
        </p:nvSpPr>
        <p:spPr>
          <a:xfrm>
            <a:off x="8412480" y="6506322"/>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86</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2338160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87866" y="450554"/>
            <a:ext cx="8672336" cy="584776"/>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Previously Existing Exceptions to the MBR</a:t>
            </a:r>
          </a:p>
        </p:txBody>
      </p:sp>
      <p:sp>
        <p:nvSpPr>
          <p:cNvPr id="7" name="TextBox 6"/>
          <p:cNvSpPr txBox="1"/>
          <p:nvPr/>
        </p:nvSpPr>
        <p:spPr>
          <a:xfrm>
            <a:off x="328812" y="1132341"/>
            <a:ext cx="8579201" cy="4031873"/>
          </a:xfrm>
          <a:prstGeom prst="rect">
            <a:avLst/>
          </a:prstGeom>
          <a:noFill/>
        </p:spPr>
        <p:txBody>
          <a:bodyPr wrap="square" rtlCol="0">
            <a:spAutoFit/>
          </a:bodyPr>
          <a:lstStyle/>
          <a:p>
            <a:pPr marL="290513" lvl="1" indent="-290513">
              <a:buClr>
                <a:srgbClr val="2C739F"/>
              </a:buClr>
              <a:buFont typeface="Arial"/>
              <a:buChar char="•"/>
            </a:pPr>
            <a:r>
              <a:rPr lang="en-US" sz="1600" dirty="0">
                <a:latin typeface="Century Gothic" panose="020B0502020202020204" pitchFamily="34" charset="0"/>
                <a:cs typeface="Century Gothic"/>
              </a:rPr>
              <a:t>A non-Alliance town may reduce its MBR in if it experiences a decrease in ECS funding; however, the MBR reduction may not be more than the decrease in ECS funding</a:t>
            </a:r>
          </a:p>
          <a:p>
            <a:pPr marL="0" lvl="1">
              <a:buClr>
                <a:srgbClr val="2C739F"/>
              </a:buClr>
            </a:pPr>
            <a:endParaRPr lang="en-US" sz="1600" dirty="0">
              <a:latin typeface="Century Gothic" panose="020B0502020202020204" pitchFamily="34" charset="0"/>
              <a:cs typeface="Century Gothic"/>
            </a:endParaRPr>
          </a:p>
          <a:p>
            <a:pPr marL="290513" lvl="1" indent="-290513">
              <a:buClr>
                <a:srgbClr val="2C739F"/>
              </a:buClr>
              <a:buFont typeface="Arial"/>
              <a:buChar char="•"/>
            </a:pPr>
            <a:r>
              <a:rPr lang="en-US" sz="1600" dirty="0">
                <a:latin typeface="Century Gothic" panose="020B0502020202020204" pitchFamily="34" charset="0"/>
              </a:rPr>
              <a:t>If a district does not maintain a high school and the number of students for which it pays tuition has decreased, the district’s town may reduce its MBR by the difference between the number of students it paid tuition for in the previous year and the number of students it currently pays tuition for, multiplied by the cost of tuition</a:t>
            </a:r>
          </a:p>
          <a:p>
            <a:pPr marL="0" lvl="1">
              <a:buClr>
                <a:srgbClr val="2C739F"/>
              </a:buClr>
            </a:pPr>
            <a:endParaRPr lang="en-US" sz="1600" dirty="0">
              <a:latin typeface="Century Gothic" panose="020B0502020202020204" pitchFamily="34" charset="0"/>
            </a:endParaRPr>
          </a:p>
          <a:p>
            <a:pPr marL="290513" lvl="1" indent="-290513">
              <a:buClr>
                <a:srgbClr val="2C739F"/>
              </a:buClr>
              <a:buFont typeface="Arial"/>
              <a:buChar char="•"/>
            </a:pPr>
            <a:r>
              <a:rPr lang="en-US" sz="1600" dirty="0">
                <a:latin typeface="Century Gothic" panose="020B0502020202020204" pitchFamily="34" charset="0"/>
              </a:rPr>
              <a:t>The commissioner of the State Department of Education  may allow a town to reduce its MBR by an amount determined by the commissioner if the town’s school district has closed one or more schools due to declining enrollment</a:t>
            </a:r>
          </a:p>
          <a:p>
            <a:pPr marL="0" lvl="1">
              <a:buClr>
                <a:srgbClr val="2C739F"/>
              </a:buClr>
            </a:pPr>
            <a:endParaRPr lang="en-US" sz="1600" dirty="0">
              <a:latin typeface="Century Gothic" panose="020B0502020202020204" pitchFamily="34" charset="0"/>
            </a:endParaRPr>
          </a:p>
          <a:p>
            <a:pPr marL="290513" lvl="1" indent="-290513">
              <a:buClr>
                <a:srgbClr val="2C739F"/>
              </a:buClr>
              <a:buFont typeface="Arial"/>
              <a:buChar char="•"/>
            </a:pPr>
            <a:r>
              <a:rPr lang="en-US" sz="1600" dirty="0">
                <a:latin typeface="Century Gothic" panose="020B0502020202020204" pitchFamily="34" charset="0"/>
              </a:rPr>
              <a:t>Member towns of a newly formed regional school district do not have to adhere to the MBR during the first full fiscal year following its establishment</a:t>
            </a:r>
          </a:p>
        </p:txBody>
      </p:sp>
      <p:sp>
        <p:nvSpPr>
          <p:cNvPr id="9" name="TextBox 8"/>
          <p:cNvSpPr txBox="1"/>
          <p:nvPr/>
        </p:nvSpPr>
        <p:spPr>
          <a:xfrm>
            <a:off x="0" y="6229622"/>
            <a:ext cx="883919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Source: </a:t>
            </a:r>
            <a:r>
              <a:rPr lang="en-US" sz="900" dirty="0">
                <a:latin typeface="Century Gothic" panose="020B0502020202020204" pitchFamily="34" charset="0"/>
              </a:rPr>
              <a:t>Conn. Acts 19-117 § 271. </a:t>
            </a:r>
            <a:endParaRPr lang="en-US" sz="900" dirty="0">
              <a:solidFill>
                <a:prstClr val="black"/>
              </a:solidFill>
              <a:latin typeface="Century Gothic" panose="020B0502020202020204" pitchFamily="34" charset="0"/>
            </a:endParaRPr>
          </a:p>
        </p:txBody>
      </p:sp>
      <p:sp>
        <p:nvSpPr>
          <p:cNvPr id="11" name="Slide Number Placeholder 4">
            <a:extLst>
              <a:ext uri="{FF2B5EF4-FFF2-40B4-BE49-F238E27FC236}">
                <a16:creationId xmlns:a16="http://schemas.microsoft.com/office/drawing/2014/main" id="{E878E97D-215F-034C-886D-C196A2427984}"/>
              </a:ext>
            </a:extLst>
          </p:cNvPr>
          <p:cNvSpPr>
            <a:spLocks noGrp="1"/>
          </p:cNvSpPr>
          <p:nvPr>
            <p:ph type="sldNum" sz="quarter" idx="12"/>
          </p:nvPr>
        </p:nvSpPr>
        <p:spPr>
          <a:xfrm>
            <a:off x="8412480" y="6506322"/>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87</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0628980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87866" y="450554"/>
            <a:ext cx="8672336" cy="584776"/>
          </a:xfrm>
          <a:prstGeom prst="rect">
            <a:avLst/>
          </a:prstGeom>
          <a:noFill/>
        </p:spPr>
        <p:txBody>
          <a:bodyPr wrap="square" rtlCol="0">
            <a:spAutoFit/>
          </a:bodyPr>
          <a:lstStyle/>
          <a:p>
            <a:pPr algn="ctr" defTabSz="457200"/>
            <a:r>
              <a:rPr lang="en-US" sz="3200" b="1" dirty="0">
                <a:solidFill>
                  <a:srgbClr val="2D73A0"/>
                </a:solidFill>
                <a:latin typeface="Century Gothic"/>
                <a:cs typeface="Century Gothic"/>
              </a:rPr>
              <a:t>Revised or New Exceptions to the MBR</a:t>
            </a:r>
          </a:p>
        </p:txBody>
      </p:sp>
      <p:sp>
        <p:nvSpPr>
          <p:cNvPr id="7" name="TextBox 6"/>
          <p:cNvSpPr txBox="1"/>
          <p:nvPr/>
        </p:nvSpPr>
        <p:spPr>
          <a:xfrm>
            <a:off x="328812" y="1132341"/>
            <a:ext cx="8579201" cy="5078313"/>
          </a:xfrm>
          <a:prstGeom prst="rect">
            <a:avLst/>
          </a:prstGeom>
          <a:noFill/>
        </p:spPr>
        <p:txBody>
          <a:bodyPr wrap="square" rtlCol="0">
            <a:spAutoFit/>
          </a:bodyPr>
          <a:lstStyle/>
          <a:p>
            <a:pPr marL="171450" lvl="0" indent="-171450">
              <a:buFont typeface="Arial" panose="020B0604020202020204" pitchFamily="34" charset="0"/>
              <a:buChar char="•"/>
            </a:pPr>
            <a:r>
              <a:rPr lang="en-US" sz="1200" dirty="0">
                <a:latin typeface="Century Gothic" panose="020B0502020202020204" pitchFamily="34" charset="0"/>
              </a:rPr>
              <a:t>Districts that have experienced a reduction in their resident student count may look back up to a 5-year period to calculate their decrease in resident student count. The district can decide which consecutive years, up to the last five years, they would like to include in this calculation. </a:t>
            </a:r>
          </a:p>
          <a:p>
            <a:pPr marL="628650" lvl="1" indent="-171450">
              <a:buFont typeface="Arial" panose="020B0604020202020204" pitchFamily="34" charset="0"/>
              <a:buChar char="•"/>
            </a:pPr>
            <a:r>
              <a:rPr lang="en-US" sz="1200" dirty="0">
                <a:latin typeface="Century Gothic" panose="020B0502020202020204" pitchFamily="34" charset="0"/>
              </a:rPr>
              <a:t>However, the decline in student count for a given year can only be used one time to prevent districts from counting the same student count decline twice.</a:t>
            </a:r>
          </a:p>
          <a:p>
            <a:pPr marL="628650" lvl="1" indent="-171450">
              <a:buFont typeface="Arial" panose="020B0604020202020204" pitchFamily="34" charset="0"/>
              <a:buChar char="•"/>
            </a:pPr>
            <a:r>
              <a:rPr lang="en-US" sz="1200" dirty="0">
                <a:latin typeface="Century Gothic" panose="020B0502020202020204" pitchFamily="34" charset="0"/>
              </a:rPr>
              <a:t>When calculating a MBR reduction under this exemption, the district is permitted to reduce its MBR by an amount equal to the net reduction in resident students multiplied by 50 percent of its net current expenditure per resident student.</a:t>
            </a:r>
          </a:p>
          <a:p>
            <a:pPr marL="0" lvl="1">
              <a:buClr>
                <a:srgbClr val="2C739F"/>
              </a:buClr>
            </a:pPr>
            <a:endParaRPr lang="en-US" sz="1200" dirty="0">
              <a:latin typeface="Century Gothic" panose="020B0502020202020204" pitchFamily="34" charset="0"/>
              <a:cs typeface="Century Gothic"/>
            </a:endParaRPr>
          </a:p>
          <a:p>
            <a:pPr marL="171450" lvl="0" indent="-171450">
              <a:buFont typeface="Arial" panose="020B0604020202020204" pitchFamily="34" charset="0"/>
              <a:buChar char="•"/>
            </a:pPr>
            <a:r>
              <a:rPr lang="en-US" sz="1200" dirty="0">
                <a:latin typeface="Century Gothic" panose="020B0502020202020204" pitchFamily="34" charset="0"/>
              </a:rPr>
              <a:t>If a district realizes new and documented savings through increased efficiencies approved by the commissioner of the State Department of Education or through regional collaboration or cooperative arrangements, the town may reduce its MBR by half of the achieved savings, provided that amount does not exceed 0.5 percent of the district’s budget. Efficiency savings include, but are not limited to, the following:</a:t>
            </a:r>
          </a:p>
          <a:p>
            <a:pPr marL="628650" lvl="1" indent="-171450">
              <a:buFont typeface="Arial" panose="020B0604020202020204" pitchFamily="34" charset="0"/>
              <a:buChar char="•"/>
            </a:pPr>
            <a:r>
              <a:rPr lang="en-US" sz="1200" dirty="0">
                <a:latin typeface="Century Gothic" panose="020B0502020202020204" pitchFamily="34" charset="0"/>
              </a:rPr>
              <a:t>Reductions in contract costs not including collective bargaining agreements, transportation service efficiencies, or a cost savings in school district administration;</a:t>
            </a:r>
          </a:p>
          <a:p>
            <a:pPr marL="628650" lvl="1" indent="-171450">
              <a:buFont typeface="Arial" panose="020B0604020202020204" pitchFamily="34" charset="0"/>
              <a:buChar char="•"/>
            </a:pPr>
            <a:r>
              <a:rPr lang="en-US" sz="1200" dirty="0">
                <a:latin typeface="Century Gothic" panose="020B0502020202020204" pitchFamily="34" charset="0"/>
              </a:rPr>
              <a:t>Cost savings in medical or health care benefit agreements;</a:t>
            </a:r>
          </a:p>
          <a:p>
            <a:pPr marL="628650" lvl="1" indent="-171450">
              <a:buFont typeface="Arial" panose="020B0604020202020204" pitchFamily="34" charset="0"/>
              <a:buChar char="•"/>
            </a:pPr>
            <a:r>
              <a:rPr lang="en-US" sz="1200" dirty="0">
                <a:latin typeface="Century Gothic" panose="020B0502020202020204" pitchFamily="34" charset="0"/>
              </a:rPr>
              <a:t>Cooperative agreements related to administrative or central office functions;</a:t>
            </a:r>
          </a:p>
          <a:p>
            <a:pPr marL="628650" lvl="1" indent="-171450">
              <a:buFont typeface="Arial" panose="020B0604020202020204" pitchFamily="34" charset="0"/>
              <a:buChar char="•"/>
            </a:pPr>
            <a:r>
              <a:rPr lang="en-US" sz="1200" dirty="0">
                <a:latin typeface="Century Gothic" panose="020B0502020202020204" pitchFamily="34" charset="0"/>
              </a:rPr>
              <a:t>Reductions in costs due to purchasing of insurance including property insurance, casualty insurance, and workers’ compensation insurance;</a:t>
            </a:r>
          </a:p>
          <a:p>
            <a:pPr marL="628650" lvl="1" indent="-171450">
              <a:buFont typeface="Arial" panose="020B0604020202020204" pitchFamily="34" charset="0"/>
              <a:buChar char="•"/>
            </a:pPr>
            <a:r>
              <a:rPr lang="en-US" sz="1200" dirty="0">
                <a:latin typeface="Century Gothic" panose="020B0502020202020204" pitchFamily="34" charset="0"/>
              </a:rPr>
              <a:t>Reductions in costs associated with the purchasing of payroll or accounts payable software;</a:t>
            </a:r>
          </a:p>
          <a:p>
            <a:pPr marL="628650" lvl="1" indent="-171450">
              <a:buFont typeface="Arial" panose="020B0604020202020204" pitchFamily="34" charset="0"/>
              <a:buChar char="•"/>
            </a:pPr>
            <a:r>
              <a:rPr lang="en-US" sz="1200" dirty="0">
                <a:latin typeface="Century Gothic" panose="020B0502020202020204" pitchFamily="34" charset="0"/>
              </a:rPr>
              <a:t>Savings from the consolidation of information technology services; and</a:t>
            </a:r>
          </a:p>
          <a:p>
            <a:pPr marL="628650" lvl="1" indent="-171450">
              <a:buFont typeface="Arial" panose="020B0604020202020204" pitchFamily="34" charset="0"/>
              <a:buChar char="•"/>
            </a:pPr>
            <a:r>
              <a:rPr lang="en-US" sz="1200" dirty="0">
                <a:latin typeface="Century Gothic" panose="020B0502020202020204" pitchFamily="34" charset="0"/>
              </a:rPr>
              <a:t>Reduction in costs associated with athletic field care and maintenance.</a:t>
            </a:r>
          </a:p>
          <a:p>
            <a:pPr lvl="1"/>
            <a:endParaRPr lang="en-US" sz="1200" dirty="0">
              <a:latin typeface="Century Gothic" panose="020B0502020202020204" pitchFamily="34" charset="0"/>
            </a:endParaRPr>
          </a:p>
          <a:p>
            <a:pPr marL="171450" indent="-171450">
              <a:buFont typeface="Arial" panose="020B0604020202020204" pitchFamily="34" charset="0"/>
              <a:buChar char="•"/>
            </a:pPr>
            <a:r>
              <a:rPr lang="en-US" sz="1200" dirty="0">
                <a:latin typeface="Century Gothic" panose="020B0502020202020204" pitchFamily="34" charset="0"/>
              </a:rPr>
              <a:t>Expenses that are incurred as a result of a catastrophic insurance loss can be excluded from expenditures for the purposes of calculating a district’s MBR in the following year. This exemption can only be taken by a school district that is self-insured and can only be taken when the school district provides documentation that the expenses are a result of a catastrophic event by a nationally recognized catastrophic loss index provider. </a:t>
            </a:r>
          </a:p>
        </p:txBody>
      </p:sp>
      <p:sp>
        <p:nvSpPr>
          <p:cNvPr id="9" name="TextBox 8"/>
          <p:cNvSpPr txBox="1"/>
          <p:nvPr/>
        </p:nvSpPr>
        <p:spPr>
          <a:xfrm>
            <a:off x="0" y="6229622"/>
            <a:ext cx="883919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Source: </a:t>
            </a:r>
            <a:r>
              <a:rPr lang="en-US" sz="900" dirty="0">
                <a:latin typeface="Century Gothic" panose="020B0502020202020204" pitchFamily="34" charset="0"/>
              </a:rPr>
              <a:t>Conn. Acts 19-117 § 271. </a:t>
            </a:r>
            <a:endParaRPr lang="en-US" sz="900" dirty="0">
              <a:solidFill>
                <a:prstClr val="black"/>
              </a:solidFill>
              <a:latin typeface="Century Gothic" panose="020B0502020202020204" pitchFamily="34" charset="0"/>
            </a:endParaRPr>
          </a:p>
        </p:txBody>
      </p:sp>
      <p:sp>
        <p:nvSpPr>
          <p:cNvPr id="10" name="Slide Number Placeholder 4">
            <a:extLst>
              <a:ext uri="{FF2B5EF4-FFF2-40B4-BE49-F238E27FC236}">
                <a16:creationId xmlns:a16="http://schemas.microsoft.com/office/drawing/2014/main" id="{DB04AEDB-E774-924D-AB37-725AE7269CCB}"/>
              </a:ext>
            </a:extLst>
          </p:cNvPr>
          <p:cNvSpPr>
            <a:spLocks noGrp="1"/>
          </p:cNvSpPr>
          <p:nvPr>
            <p:ph type="sldNum" sz="quarter" idx="12"/>
          </p:nvPr>
        </p:nvSpPr>
        <p:spPr>
          <a:xfrm>
            <a:off x="8412480" y="6506322"/>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88</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0671386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268"/>
            <a:ext cx="8229600" cy="1143000"/>
          </a:xfrm>
        </p:spPr>
        <p:txBody>
          <a:bodyPr>
            <a:noAutofit/>
          </a:bodyPr>
          <a:lstStyle/>
          <a:p>
            <a:r>
              <a:rPr lang="en-US" sz="2800" b="1" dirty="0">
                <a:solidFill>
                  <a:srgbClr val="2C739F"/>
                </a:solidFill>
              </a:rPr>
              <a:t>Choice Schools Funding Formulas Summary</a:t>
            </a:r>
          </a:p>
        </p:txBody>
      </p:sp>
      <p:graphicFrame>
        <p:nvGraphicFramePr>
          <p:cNvPr id="5" name="Content Placeholder 4"/>
          <p:cNvGraphicFramePr>
            <a:graphicFrameLocks noGrp="1"/>
          </p:cNvGraphicFramePr>
          <p:nvPr>
            <p:ph idx="1"/>
          </p:nvPr>
        </p:nvGraphicFramePr>
        <p:xfrm>
          <a:off x="377169" y="917978"/>
          <a:ext cx="8453068" cy="4100680"/>
        </p:xfrm>
        <a:graphic>
          <a:graphicData uri="http://schemas.openxmlformats.org/drawingml/2006/table">
            <a:tbl>
              <a:tblPr firstRow="1" bandRow="1">
                <a:tableStyleId>{F5AB1C69-6EDB-4FF4-983F-18BD219EF322}</a:tableStyleId>
              </a:tblPr>
              <a:tblGrid>
                <a:gridCol w="1759419">
                  <a:extLst>
                    <a:ext uri="{9D8B030D-6E8A-4147-A177-3AD203B41FA5}">
                      <a16:colId xmlns:a16="http://schemas.microsoft.com/office/drawing/2014/main" val="20000"/>
                    </a:ext>
                  </a:extLst>
                </a:gridCol>
                <a:gridCol w="2450353">
                  <a:extLst>
                    <a:ext uri="{9D8B030D-6E8A-4147-A177-3AD203B41FA5}">
                      <a16:colId xmlns:a16="http://schemas.microsoft.com/office/drawing/2014/main" val="20001"/>
                    </a:ext>
                  </a:extLst>
                </a:gridCol>
                <a:gridCol w="2271059">
                  <a:extLst>
                    <a:ext uri="{9D8B030D-6E8A-4147-A177-3AD203B41FA5}">
                      <a16:colId xmlns:a16="http://schemas.microsoft.com/office/drawing/2014/main" val="20002"/>
                    </a:ext>
                  </a:extLst>
                </a:gridCol>
                <a:gridCol w="1972237">
                  <a:extLst>
                    <a:ext uri="{9D8B030D-6E8A-4147-A177-3AD203B41FA5}">
                      <a16:colId xmlns:a16="http://schemas.microsoft.com/office/drawing/2014/main" val="20003"/>
                    </a:ext>
                  </a:extLst>
                </a:gridCol>
              </a:tblGrid>
              <a:tr h="510989">
                <a:tc>
                  <a:txBody>
                    <a:bodyPr/>
                    <a:lstStyle/>
                    <a:p>
                      <a:r>
                        <a:rPr lang="en-US" sz="1100" dirty="0">
                          <a:latin typeface="Century Gothic"/>
                        </a:rPr>
                        <a:t>Type of School</a:t>
                      </a:r>
                    </a:p>
                  </a:txBody>
                  <a:tcPr marL="88304" marR="88304" marT="44152" marB="44152" anchor="ctr">
                    <a:solidFill>
                      <a:srgbClr val="2C739F"/>
                    </a:solidFill>
                  </a:tcPr>
                </a:tc>
                <a:tc>
                  <a:txBody>
                    <a:bodyPr/>
                    <a:lstStyle/>
                    <a:p>
                      <a:r>
                        <a:rPr lang="en-US" sz="1100" dirty="0">
                          <a:latin typeface="Century Gothic"/>
                        </a:rPr>
                        <a:t>State funding per pupil</a:t>
                      </a:r>
                    </a:p>
                  </a:txBody>
                  <a:tcPr marL="88304" marR="88304" marT="44152" marB="44152" anchor="ctr">
                    <a:solidFill>
                      <a:srgbClr val="2C739F"/>
                    </a:solidFill>
                  </a:tcPr>
                </a:tc>
                <a:tc>
                  <a:txBody>
                    <a:bodyPr/>
                    <a:lstStyle/>
                    <a:p>
                      <a:r>
                        <a:rPr lang="en-US" sz="1100" dirty="0">
                          <a:latin typeface="Century Gothic"/>
                        </a:rPr>
                        <a:t>Can the school</a:t>
                      </a:r>
                      <a:r>
                        <a:rPr lang="en-US" sz="1100" baseline="0" dirty="0">
                          <a:latin typeface="Century Gothic"/>
                        </a:rPr>
                        <a:t> charge tuition to the sending district?</a:t>
                      </a:r>
                      <a:endParaRPr lang="en-US" sz="1100" dirty="0">
                        <a:latin typeface="Century Gothic"/>
                      </a:endParaRPr>
                    </a:p>
                  </a:txBody>
                  <a:tcPr marL="88304" marR="88304" marT="44152" marB="44152" anchor="ctr">
                    <a:solidFill>
                      <a:srgbClr val="2C739F"/>
                    </a:solidFill>
                  </a:tcPr>
                </a:tc>
                <a:tc>
                  <a:txBody>
                    <a:bodyPr/>
                    <a:lstStyle/>
                    <a:p>
                      <a:r>
                        <a:rPr lang="en-US" sz="1100" dirty="0">
                          <a:latin typeface="Century Gothic"/>
                        </a:rPr>
                        <a:t>Does the city/town</a:t>
                      </a:r>
                      <a:r>
                        <a:rPr lang="en-US" sz="1100" baseline="0" dirty="0">
                          <a:latin typeface="Century Gothic"/>
                        </a:rPr>
                        <a:t> where the student lives get ECS for the student?</a:t>
                      </a:r>
                      <a:endParaRPr lang="en-US" sz="1100" dirty="0">
                        <a:latin typeface="Century Gothic"/>
                      </a:endParaRPr>
                    </a:p>
                  </a:txBody>
                  <a:tcPr marL="88304" marR="88304" marT="44152" marB="44152" anchor="ctr">
                    <a:solidFill>
                      <a:srgbClr val="2C739F"/>
                    </a:solidFill>
                  </a:tcPr>
                </a:tc>
                <a:extLst>
                  <a:ext uri="{0D108BD9-81ED-4DB2-BD59-A6C34878D82A}">
                    <a16:rowId xmlns:a16="http://schemas.microsoft.com/office/drawing/2014/main" val="10000"/>
                  </a:ext>
                </a:extLst>
              </a:tr>
              <a:tr h="288695">
                <a:tc>
                  <a:txBody>
                    <a:bodyPr/>
                    <a:lstStyle/>
                    <a:p>
                      <a:r>
                        <a:rPr lang="en-US" sz="1100" dirty="0" err="1">
                          <a:latin typeface="Century Gothic"/>
                        </a:rPr>
                        <a:t>Agriscience</a:t>
                      </a:r>
                      <a:endParaRPr lang="en-US" sz="1100" dirty="0">
                        <a:latin typeface="Century Gothic"/>
                      </a:endParaRPr>
                    </a:p>
                  </a:txBody>
                  <a:tcPr marL="88304" marR="88304" marT="44152" marB="44152" anchor="ctr"/>
                </a:tc>
                <a:tc>
                  <a:txBody>
                    <a:bodyPr/>
                    <a:lstStyle/>
                    <a:p>
                      <a:r>
                        <a:rPr lang="en-US" sz="1100" dirty="0">
                          <a:latin typeface="Century Gothic"/>
                        </a:rPr>
                        <a:t>$4,200 + potential for supp.</a:t>
                      </a:r>
                      <a:r>
                        <a:rPr lang="en-US" sz="1100" baseline="0" dirty="0">
                          <a:latin typeface="Century Gothic"/>
                        </a:rPr>
                        <a:t> funding</a:t>
                      </a:r>
                      <a:endParaRPr lang="en-US" sz="1100" dirty="0">
                        <a:latin typeface="Century Gothic"/>
                      </a:endParaRPr>
                    </a:p>
                  </a:txBody>
                  <a:tcPr marL="88304" marR="88304" marT="44152" marB="44152" anchor="ctr"/>
                </a:tc>
                <a:tc>
                  <a:txBody>
                    <a:bodyPr/>
                    <a:lstStyle/>
                    <a:p>
                      <a:r>
                        <a:rPr lang="en-US" sz="1100" dirty="0">
                          <a:latin typeface="Century Gothic"/>
                        </a:rPr>
                        <a:t>Yes, up to $6,822.80</a:t>
                      </a:r>
                    </a:p>
                  </a:txBody>
                  <a:tcPr marL="88304" marR="88304" marT="44152" marB="44152" anchor="ctr"/>
                </a:tc>
                <a:tc>
                  <a:txBody>
                    <a:bodyPr/>
                    <a:lstStyle/>
                    <a:p>
                      <a:r>
                        <a:rPr lang="en-US" sz="1100" dirty="0">
                          <a:latin typeface="Century Gothic"/>
                        </a:rPr>
                        <a:t>Yes</a:t>
                      </a:r>
                    </a:p>
                  </a:txBody>
                  <a:tcPr marL="88304" marR="88304" marT="44152" marB="44152" anchor="ctr"/>
                </a:tc>
                <a:extLst>
                  <a:ext uri="{0D108BD9-81ED-4DB2-BD59-A6C34878D82A}">
                    <a16:rowId xmlns:a16="http://schemas.microsoft.com/office/drawing/2014/main" val="10001"/>
                  </a:ext>
                </a:extLst>
              </a:tr>
              <a:tr h="252420">
                <a:tc>
                  <a:txBody>
                    <a:bodyPr/>
                    <a:lstStyle/>
                    <a:p>
                      <a:r>
                        <a:rPr lang="en-US" sz="1100" dirty="0">
                          <a:latin typeface="Century Gothic"/>
                        </a:rPr>
                        <a:t>Charter, Local</a:t>
                      </a:r>
                    </a:p>
                  </a:txBody>
                  <a:tcPr marL="88304" marR="88304" marT="44152" marB="44152" anchor="ctr"/>
                </a:tc>
                <a:tc>
                  <a:txBody>
                    <a:bodyPr/>
                    <a:lstStyle/>
                    <a:p>
                      <a:r>
                        <a:rPr lang="en-US" sz="1100" dirty="0">
                          <a:latin typeface="Century Gothic"/>
                        </a:rPr>
                        <a:t>$3,000</a:t>
                      </a:r>
                      <a:r>
                        <a:rPr lang="en-US" sz="1100" baseline="0" dirty="0">
                          <a:latin typeface="Century Gothic"/>
                        </a:rPr>
                        <a:t> + district per student costs</a:t>
                      </a:r>
                      <a:endParaRPr lang="en-US" sz="1100" dirty="0">
                        <a:latin typeface="Century Gothic"/>
                      </a:endParaRPr>
                    </a:p>
                  </a:txBody>
                  <a:tcPr marL="88304" marR="88304" marT="44152" marB="44152" anchor="ctr"/>
                </a:tc>
                <a:tc>
                  <a:txBody>
                    <a:bodyPr/>
                    <a:lstStyle/>
                    <a:p>
                      <a:r>
                        <a:rPr lang="en-US" sz="1100" dirty="0">
                          <a:latin typeface="Century Gothic"/>
                        </a:rPr>
                        <a:t>No</a:t>
                      </a:r>
                      <a:r>
                        <a:rPr lang="en-US" sz="1100" baseline="0" dirty="0">
                          <a:latin typeface="Century Gothic"/>
                        </a:rPr>
                        <a:t> but get district per student costs</a:t>
                      </a:r>
                      <a:endParaRPr lang="en-US" sz="1100" dirty="0">
                        <a:latin typeface="Century Gothic"/>
                      </a:endParaRPr>
                    </a:p>
                  </a:txBody>
                  <a:tcPr marL="88304" marR="88304" marT="44152" marB="44152" anchor="ctr"/>
                </a:tc>
                <a:tc>
                  <a:txBody>
                    <a:bodyPr/>
                    <a:lstStyle/>
                    <a:p>
                      <a:r>
                        <a:rPr lang="en-US" sz="1100" dirty="0">
                          <a:latin typeface="Century Gothic"/>
                        </a:rPr>
                        <a:t>Yes</a:t>
                      </a:r>
                    </a:p>
                  </a:txBody>
                  <a:tcPr marL="88304" marR="88304" marT="44152" marB="44152" anchor="ctr"/>
                </a:tc>
                <a:extLst>
                  <a:ext uri="{0D108BD9-81ED-4DB2-BD59-A6C34878D82A}">
                    <a16:rowId xmlns:a16="http://schemas.microsoft.com/office/drawing/2014/main" val="10002"/>
                  </a:ext>
                </a:extLst>
              </a:tr>
              <a:tr h="288424">
                <a:tc>
                  <a:txBody>
                    <a:bodyPr/>
                    <a:lstStyle/>
                    <a:p>
                      <a:r>
                        <a:rPr lang="en-US" sz="1100" dirty="0">
                          <a:latin typeface="Century Gothic"/>
                        </a:rPr>
                        <a:t>Charter, State</a:t>
                      </a:r>
                    </a:p>
                  </a:txBody>
                  <a:tcPr marL="88304" marR="88304" marT="44152" marB="44152" anchor="ctr"/>
                </a:tc>
                <a:tc>
                  <a:txBody>
                    <a:bodyPr/>
                    <a:lstStyle/>
                    <a:p>
                      <a:r>
                        <a:rPr lang="en-US" sz="1100" dirty="0">
                          <a:latin typeface="Century Gothic"/>
                        </a:rPr>
                        <a:t>$11,250</a:t>
                      </a:r>
                    </a:p>
                  </a:txBody>
                  <a:tcPr marL="88304" marR="88304" marT="44152" marB="44152" anchor="ctr"/>
                </a:tc>
                <a:tc>
                  <a:txBody>
                    <a:bodyPr/>
                    <a:lstStyle/>
                    <a:p>
                      <a:r>
                        <a:rPr lang="en-US" sz="1100" dirty="0">
                          <a:latin typeface="Century Gothic"/>
                        </a:rPr>
                        <a:t>No</a:t>
                      </a:r>
                    </a:p>
                  </a:txBody>
                  <a:tcPr marL="88304" marR="88304" marT="44152" marB="44152" anchor="ctr"/>
                </a:tc>
                <a:tc>
                  <a:txBody>
                    <a:bodyPr/>
                    <a:lstStyle/>
                    <a:p>
                      <a:r>
                        <a:rPr lang="en-US" sz="1100" dirty="0">
                          <a:latin typeface="Century Gothic"/>
                        </a:rPr>
                        <a:t>No</a:t>
                      </a:r>
                    </a:p>
                  </a:txBody>
                  <a:tcPr marL="88304" marR="88304" marT="44152" marB="44152" anchor="ctr"/>
                </a:tc>
                <a:extLst>
                  <a:ext uri="{0D108BD9-81ED-4DB2-BD59-A6C34878D82A}">
                    <a16:rowId xmlns:a16="http://schemas.microsoft.com/office/drawing/2014/main" val="10003"/>
                  </a:ext>
                </a:extLst>
              </a:tr>
              <a:tr h="144970">
                <a:tc>
                  <a:txBody>
                    <a:bodyPr/>
                    <a:lstStyle/>
                    <a:p>
                      <a:r>
                        <a:rPr lang="en-US" sz="1100" dirty="0">
                          <a:latin typeface="Century Gothic"/>
                        </a:rPr>
                        <a:t>CT</a:t>
                      </a:r>
                      <a:r>
                        <a:rPr lang="en-US" sz="1100" baseline="0" dirty="0">
                          <a:latin typeface="Century Gothic"/>
                        </a:rPr>
                        <a:t>ECS</a:t>
                      </a:r>
                      <a:endParaRPr lang="en-US" sz="1100" dirty="0">
                        <a:latin typeface="Century Gothic"/>
                      </a:endParaRPr>
                    </a:p>
                  </a:txBody>
                  <a:tcPr marL="88304" marR="88304" marT="44152" marB="44152" anchor="ctr"/>
                </a:tc>
                <a:tc>
                  <a:txBody>
                    <a:bodyPr/>
                    <a:lstStyle/>
                    <a:p>
                      <a:r>
                        <a:rPr lang="en-US" sz="1100" dirty="0">
                          <a:latin typeface="Century Gothic"/>
                        </a:rPr>
                        <a:t>$17,321*</a:t>
                      </a:r>
                    </a:p>
                  </a:txBody>
                  <a:tcPr marL="88304" marR="88304" marT="44152" marB="44152" anchor="ctr"/>
                </a:tc>
                <a:tc>
                  <a:txBody>
                    <a:bodyPr/>
                    <a:lstStyle/>
                    <a:p>
                      <a:r>
                        <a:rPr lang="en-US" sz="1100" dirty="0">
                          <a:latin typeface="Century Gothic"/>
                        </a:rPr>
                        <a:t>No</a:t>
                      </a:r>
                    </a:p>
                  </a:txBody>
                  <a:tcPr marL="88304" marR="88304" marT="44152" marB="44152" anchor="ctr"/>
                </a:tc>
                <a:tc>
                  <a:txBody>
                    <a:bodyPr/>
                    <a:lstStyle/>
                    <a:p>
                      <a:r>
                        <a:rPr lang="en-US" sz="1100" dirty="0">
                          <a:latin typeface="Century Gothic"/>
                        </a:rPr>
                        <a:t>No</a:t>
                      </a:r>
                    </a:p>
                  </a:txBody>
                  <a:tcPr marL="88304" marR="88304" marT="44152" marB="44152" anchor="ctr"/>
                </a:tc>
                <a:extLst>
                  <a:ext uri="{0D108BD9-81ED-4DB2-BD59-A6C34878D82A}">
                    <a16:rowId xmlns:a16="http://schemas.microsoft.com/office/drawing/2014/main" val="10004"/>
                  </a:ext>
                </a:extLst>
              </a:tr>
              <a:tr h="291575">
                <a:tc>
                  <a:txBody>
                    <a:bodyPr/>
                    <a:lstStyle/>
                    <a:p>
                      <a:r>
                        <a:rPr lang="en-US" sz="1100" dirty="0">
                          <a:latin typeface="Century Gothic"/>
                        </a:rPr>
                        <a:t>Magnet, RESC,</a:t>
                      </a:r>
                      <a:r>
                        <a:rPr lang="en-US" sz="1100" baseline="0" dirty="0">
                          <a:latin typeface="Century Gothic"/>
                        </a:rPr>
                        <a:t> </a:t>
                      </a:r>
                      <a:r>
                        <a:rPr lang="en-US" sz="1100" i="1" baseline="0" dirty="0" err="1">
                          <a:latin typeface="Century Gothic"/>
                        </a:rPr>
                        <a:t>Sheff</a:t>
                      </a:r>
                      <a:endParaRPr lang="en-US" sz="1100" i="1" dirty="0">
                        <a:latin typeface="Century Gothic"/>
                      </a:endParaRPr>
                    </a:p>
                  </a:txBody>
                  <a:tcPr marL="88304" marR="88304" marT="44152" marB="44152" anchor="ctr"/>
                </a:tc>
                <a:tc>
                  <a:txBody>
                    <a:bodyPr/>
                    <a:lstStyle/>
                    <a:p>
                      <a:r>
                        <a:rPr lang="en-US" sz="1100" dirty="0">
                          <a:latin typeface="Century Gothic"/>
                        </a:rPr>
                        <a:t>Varies from $8,058</a:t>
                      </a:r>
                      <a:r>
                        <a:rPr lang="en-US" sz="1100" baseline="0" dirty="0">
                          <a:latin typeface="Century Gothic"/>
                        </a:rPr>
                        <a:t> - </a:t>
                      </a:r>
                      <a:r>
                        <a:rPr lang="en-US" sz="1100" dirty="0">
                          <a:latin typeface="Century Gothic"/>
                        </a:rPr>
                        <a:t>$10,652</a:t>
                      </a:r>
                    </a:p>
                  </a:txBody>
                  <a:tcPr marL="88304" marR="88304" marT="44152" marB="44152" anchor="ctr"/>
                </a:tc>
                <a:tc>
                  <a:txBody>
                    <a:bodyPr/>
                    <a:lstStyle/>
                    <a:p>
                      <a:r>
                        <a:rPr lang="en-US" sz="1100" dirty="0">
                          <a:latin typeface="Century Gothic"/>
                        </a:rPr>
                        <a:t>Yes, up to cost</a:t>
                      </a:r>
                      <a:r>
                        <a:rPr lang="en-US" sz="1100" baseline="0" dirty="0">
                          <a:latin typeface="Century Gothic"/>
                        </a:rPr>
                        <a:t> of educating student</a:t>
                      </a:r>
                      <a:endParaRPr lang="en-US" sz="1100" dirty="0">
                        <a:latin typeface="Century Gothic"/>
                      </a:endParaRPr>
                    </a:p>
                  </a:txBody>
                  <a:tcPr marL="88304" marR="88304" marT="44152" marB="44152" anchor="ctr"/>
                </a:tc>
                <a:tc>
                  <a:txBody>
                    <a:bodyPr/>
                    <a:lstStyle/>
                    <a:p>
                      <a:r>
                        <a:rPr lang="en-US" sz="1100" dirty="0">
                          <a:latin typeface="Century Gothic"/>
                        </a:rPr>
                        <a:t>Yes</a:t>
                      </a:r>
                    </a:p>
                  </a:txBody>
                  <a:tcPr marL="88304" marR="88304" marT="44152" marB="44152" anchor="ctr"/>
                </a:tc>
                <a:extLst>
                  <a:ext uri="{0D108BD9-81ED-4DB2-BD59-A6C34878D82A}">
                    <a16:rowId xmlns:a16="http://schemas.microsoft.com/office/drawing/2014/main" val="10005"/>
                  </a:ext>
                </a:extLst>
              </a:tr>
              <a:tr h="288723">
                <a:tc>
                  <a:txBody>
                    <a:bodyPr/>
                    <a:lstStyle/>
                    <a:p>
                      <a:r>
                        <a:rPr lang="en-US" sz="1100" dirty="0">
                          <a:latin typeface="Century Gothic"/>
                        </a:rPr>
                        <a:t>Magnet, RESC, non-</a:t>
                      </a:r>
                      <a:r>
                        <a:rPr lang="en-US" sz="1100" i="1" dirty="0" err="1">
                          <a:latin typeface="Century Gothic"/>
                        </a:rPr>
                        <a:t>Sheff</a:t>
                      </a:r>
                      <a:endParaRPr lang="en-US" sz="1100" i="1" dirty="0">
                        <a:latin typeface="Century Gothic"/>
                      </a:endParaRPr>
                    </a:p>
                  </a:txBody>
                  <a:tcPr marL="88304" marR="88304" marT="44152" marB="44152" anchor="ctr"/>
                </a:tc>
                <a:tc>
                  <a:txBody>
                    <a:bodyPr/>
                    <a:lstStyle/>
                    <a:p>
                      <a:r>
                        <a:rPr lang="en-US" sz="1100" dirty="0">
                          <a:latin typeface="Century Gothic"/>
                        </a:rPr>
                        <a:t>Varies from</a:t>
                      </a:r>
                      <a:r>
                        <a:rPr lang="en-US" sz="1100" baseline="0" dirty="0">
                          <a:latin typeface="Century Gothic"/>
                        </a:rPr>
                        <a:t> $3,060 - $8,058</a:t>
                      </a:r>
                      <a:endParaRPr lang="en-US" sz="1100" dirty="0">
                        <a:latin typeface="Century Gothic"/>
                      </a:endParaRPr>
                    </a:p>
                  </a:txBody>
                  <a:tcPr marL="88304" marR="88304" marT="44152" marB="44152" anchor="ctr"/>
                </a:tc>
                <a:tc>
                  <a:txBody>
                    <a:bodyPr/>
                    <a:lstStyle/>
                    <a:p>
                      <a:r>
                        <a:rPr lang="en-US" sz="1100" dirty="0">
                          <a:latin typeface="Century Gothic"/>
                        </a:rPr>
                        <a:t>Yes,</a:t>
                      </a:r>
                      <a:r>
                        <a:rPr lang="en-US" sz="1100" baseline="0" dirty="0">
                          <a:latin typeface="Century Gothic"/>
                        </a:rPr>
                        <a:t> up to cost of educating student</a:t>
                      </a:r>
                      <a:endParaRPr lang="en-US" sz="1100" dirty="0">
                        <a:latin typeface="Century Gothic"/>
                      </a:endParaRPr>
                    </a:p>
                  </a:txBody>
                  <a:tcPr marL="88304" marR="88304" marT="44152" marB="44152" anchor="ctr"/>
                </a:tc>
                <a:tc>
                  <a:txBody>
                    <a:bodyPr/>
                    <a:lstStyle/>
                    <a:p>
                      <a:r>
                        <a:rPr lang="en-US" sz="1100" dirty="0">
                          <a:latin typeface="Century Gothic"/>
                        </a:rPr>
                        <a:t>Yes</a:t>
                      </a:r>
                    </a:p>
                  </a:txBody>
                  <a:tcPr marL="88304" marR="88304" marT="44152" marB="44152" anchor="ctr"/>
                </a:tc>
                <a:extLst>
                  <a:ext uri="{0D108BD9-81ED-4DB2-BD59-A6C34878D82A}">
                    <a16:rowId xmlns:a16="http://schemas.microsoft.com/office/drawing/2014/main" val="10006"/>
                  </a:ext>
                </a:extLst>
              </a:tr>
              <a:tr h="371525">
                <a:tc>
                  <a:txBody>
                    <a:bodyPr/>
                    <a:lstStyle/>
                    <a:p>
                      <a:r>
                        <a:rPr lang="en-US" sz="1100" dirty="0">
                          <a:latin typeface="Century Gothic"/>
                        </a:rPr>
                        <a:t>Magnet,</a:t>
                      </a:r>
                      <a:r>
                        <a:rPr lang="en-US" sz="1100" baseline="0" dirty="0">
                          <a:latin typeface="Century Gothic"/>
                        </a:rPr>
                        <a:t> </a:t>
                      </a:r>
                      <a:r>
                        <a:rPr lang="en-US" sz="1100" dirty="0">
                          <a:latin typeface="Century Gothic"/>
                        </a:rPr>
                        <a:t>District, </a:t>
                      </a:r>
                      <a:r>
                        <a:rPr lang="en-US" sz="1100" i="1" dirty="0" err="1">
                          <a:latin typeface="Century Gothic"/>
                        </a:rPr>
                        <a:t>Sheff</a:t>
                      </a:r>
                      <a:endParaRPr lang="en-US" sz="1100" i="1" dirty="0">
                        <a:latin typeface="Century Gothic"/>
                      </a:endParaRPr>
                    </a:p>
                  </a:txBody>
                  <a:tcPr marL="88304" marR="88304" marT="44152" marB="44152" anchor="ctr"/>
                </a:tc>
                <a:tc>
                  <a:txBody>
                    <a:bodyPr/>
                    <a:lstStyle/>
                    <a:p>
                      <a:r>
                        <a:rPr lang="en-US" sz="1100" dirty="0">
                          <a:latin typeface="Century Gothic"/>
                        </a:rPr>
                        <a:t>$13,315</a:t>
                      </a:r>
                      <a:r>
                        <a:rPr lang="en-US" sz="1100" baseline="0" dirty="0">
                          <a:latin typeface="Century Gothic"/>
                        </a:rPr>
                        <a:t> (</a:t>
                      </a:r>
                      <a:r>
                        <a:rPr lang="en-US" sz="1100" baseline="0" dirty="0" err="1">
                          <a:latin typeface="Century Gothic"/>
                        </a:rPr>
                        <a:t>interdistrict</a:t>
                      </a:r>
                      <a:r>
                        <a:rPr lang="en-US" sz="1100" baseline="0" dirty="0">
                          <a:latin typeface="Century Gothic"/>
                        </a:rPr>
                        <a:t>)</a:t>
                      </a:r>
                      <a:endParaRPr lang="en-US" sz="1100" dirty="0">
                        <a:latin typeface="Century Gothic"/>
                      </a:endParaRPr>
                    </a:p>
                  </a:txBody>
                  <a:tcPr marL="88304" marR="88304" marT="44152" marB="44152" anchor="ctr"/>
                </a:tc>
                <a:tc>
                  <a:txBody>
                    <a:bodyPr/>
                    <a:lstStyle/>
                    <a:p>
                      <a:r>
                        <a:rPr lang="en-US" sz="1100" dirty="0">
                          <a:latin typeface="Century Gothic"/>
                        </a:rPr>
                        <a:t>No</a:t>
                      </a:r>
                    </a:p>
                  </a:txBody>
                  <a:tcPr marL="88304" marR="88304" marT="44152" marB="44152"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Century Gothic"/>
                        </a:rPr>
                        <a:t>No but get ECS for in-district students</a:t>
                      </a:r>
                    </a:p>
                  </a:txBody>
                  <a:tcPr marL="88304" marR="88304" marT="44152" marB="44152" anchor="ctr"/>
                </a:tc>
                <a:extLst>
                  <a:ext uri="{0D108BD9-81ED-4DB2-BD59-A6C34878D82A}">
                    <a16:rowId xmlns:a16="http://schemas.microsoft.com/office/drawing/2014/main" val="10007"/>
                  </a:ext>
                </a:extLst>
              </a:tr>
              <a:tr h="268403">
                <a:tc>
                  <a:txBody>
                    <a:bodyPr/>
                    <a:lstStyle/>
                    <a:p>
                      <a:r>
                        <a:rPr lang="en-US" sz="1100" dirty="0">
                          <a:latin typeface="Century Gothic"/>
                        </a:rPr>
                        <a:t>Magnet, District, non-</a:t>
                      </a:r>
                      <a:r>
                        <a:rPr lang="en-US" sz="1100" i="1" dirty="0" err="1">
                          <a:latin typeface="Century Gothic"/>
                        </a:rPr>
                        <a:t>Sheff</a:t>
                      </a:r>
                      <a:endParaRPr lang="en-US" sz="1100" i="1" dirty="0">
                        <a:latin typeface="Century Gothic"/>
                      </a:endParaRPr>
                    </a:p>
                  </a:txBody>
                  <a:tcPr marL="88304" marR="88304" marT="44152" marB="44152" anchor="ctr"/>
                </a:tc>
                <a:tc>
                  <a:txBody>
                    <a:bodyPr/>
                    <a:lstStyle/>
                    <a:p>
                      <a:r>
                        <a:rPr lang="en-US" sz="1100" dirty="0">
                          <a:latin typeface="Century Gothic"/>
                        </a:rPr>
                        <a:t>$3,060 (</a:t>
                      </a:r>
                      <a:r>
                        <a:rPr lang="en-US" sz="1100" baseline="0" dirty="0">
                          <a:latin typeface="Century Gothic"/>
                        </a:rPr>
                        <a:t>host </a:t>
                      </a:r>
                      <a:r>
                        <a:rPr lang="en-US" sz="1100" dirty="0">
                          <a:latin typeface="Century Gothic"/>
                        </a:rPr>
                        <a:t>district);</a:t>
                      </a:r>
                      <a:r>
                        <a:rPr lang="en-US" sz="1100" baseline="0" dirty="0">
                          <a:latin typeface="Century Gothic"/>
                        </a:rPr>
                        <a:t> $7,227 (</a:t>
                      </a:r>
                      <a:r>
                        <a:rPr lang="en-US" sz="1100" baseline="0" dirty="0" err="1">
                          <a:latin typeface="Century Gothic"/>
                        </a:rPr>
                        <a:t>interdistrict</a:t>
                      </a:r>
                      <a:r>
                        <a:rPr lang="en-US" sz="1100" baseline="0" dirty="0">
                          <a:latin typeface="Century Gothic"/>
                        </a:rPr>
                        <a:t>)</a:t>
                      </a:r>
                      <a:endParaRPr lang="en-US" sz="1100" dirty="0">
                        <a:latin typeface="Century Gothic"/>
                      </a:endParaRPr>
                    </a:p>
                  </a:txBody>
                  <a:tcPr marL="88304" marR="88304" marT="44152" marB="44152" anchor="ctr"/>
                </a:tc>
                <a:tc>
                  <a:txBody>
                    <a:bodyPr/>
                    <a:lstStyle/>
                    <a:p>
                      <a:r>
                        <a:rPr lang="en-US" sz="1100" dirty="0">
                          <a:latin typeface="Century Gothic"/>
                        </a:rPr>
                        <a:t>Yes**</a:t>
                      </a:r>
                    </a:p>
                  </a:txBody>
                  <a:tcPr marL="88304" marR="88304" marT="44152" marB="44152" anchor="ctr"/>
                </a:tc>
                <a:tc>
                  <a:txBody>
                    <a:bodyPr/>
                    <a:lstStyle/>
                    <a:p>
                      <a:r>
                        <a:rPr lang="en-US" sz="1100" dirty="0">
                          <a:latin typeface="Century Gothic"/>
                        </a:rPr>
                        <a:t>Yes</a:t>
                      </a:r>
                    </a:p>
                  </a:txBody>
                  <a:tcPr marL="88304" marR="88304" marT="44152" marB="44152" anchor="ctr"/>
                </a:tc>
                <a:extLst>
                  <a:ext uri="{0D108BD9-81ED-4DB2-BD59-A6C34878D82A}">
                    <a16:rowId xmlns:a16="http://schemas.microsoft.com/office/drawing/2014/main" val="10008"/>
                  </a:ext>
                </a:extLst>
              </a:tr>
              <a:tr h="213320">
                <a:tc>
                  <a:txBody>
                    <a:bodyPr/>
                    <a:lstStyle/>
                    <a:p>
                      <a:r>
                        <a:rPr lang="en-US" sz="1100" dirty="0">
                          <a:latin typeface="Century Gothic"/>
                        </a:rPr>
                        <a:t>Open Choice</a:t>
                      </a:r>
                    </a:p>
                  </a:txBody>
                  <a:tcPr marL="88304" marR="88304" marT="44152" marB="44152" anchor="ctr"/>
                </a:tc>
                <a:tc>
                  <a:txBody>
                    <a:bodyPr/>
                    <a:lstStyle/>
                    <a:p>
                      <a:r>
                        <a:rPr lang="en-US" sz="1100" dirty="0">
                          <a:latin typeface="Century Gothic"/>
                        </a:rPr>
                        <a:t>Varies from $3,000 - $8,000 per student</a:t>
                      </a:r>
                    </a:p>
                  </a:txBody>
                  <a:tcPr marL="88304" marR="88304" marT="44152" marB="44152" anchor="ctr"/>
                </a:tc>
                <a:tc>
                  <a:txBody>
                    <a:bodyPr/>
                    <a:lstStyle/>
                    <a:p>
                      <a:r>
                        <a:rPr lang="en-US" sz="1100" dirty="0">
                          <a:latin typeface="Century Gothic"/>
                        </a:rPr>
                        <a:t>No</a:t>
                      </a:r>
                    </a:p>
                  </a:txBody>
                  <a:tcPr marL="88304" marR="88304" marT="44152" marB="44152" anchor="ctr"/>
                </a:tc>
                <a:tc>
                  <a:txBody>
                    <a:bodyPr/>
                    <a:lstStyle/>
                    <a:p>
                      <a:r>
                        <a:rPr lang="en-US" sz="1100" dirty="0">
                          <a:latin typeface="Century Gothic"/>
                        </a:rPr>
                        <a:t>50%</a:t>
                      </a:r>
                      <a:r>
                        <a:rPr lang="en-US" sz="1100" baseline="0" dirty="0">
                          <a:latin typeface="Century Gothic"/>
                        </a:rPr>
                        <a:t> to sending; 50% to receiving</a:t>
                      </a:r>
                      <a:endParaRPr lang="en-US" sz="1100" dirty="0">
                        <a:latin typeface="Century Gothic"/>
                      </a:endParaRPr>
                    </a:p>
                  </a:txBody>
                  <a:tcPr marL="88304" marR="88304" marT="44152" marB="44152" anchor="ctr"/>
                </a:tc>
                <a:extLst>
                  <a:ext uri="{0D108BD9-81ED-4DB2-BD59-A6C34878D82A}">
                    <a16:rowId xmlns:a16="http://schemas.microsoft.com/office/drawing/2014/main" val="10009"/>
                  </a:ext>
                </a:extLst>
              </a:tr>
            </a:tbl>
          </a:graphicData>
        </a:graphic>
      </p:graphicFrame>
      <p:sp>
        <p:nvSpPr>
          <p:cNvPr id="7" name="TextBox 6"/>
          <p:cNvSpPr txBox="1"/>
          <p:nvPr/>
        </p:nvSpPr>
        <p:spPr>
          <a:xfrm>
            <a:off x="0" y="5102763"/>
            <a:ext cx="8886342" cy="1384995"/>
          </a:xfrm>
          <a:prstGeom prst="rect">
            <a:avLst/>
          </a:prstGeom>
          <a:noFill/>
        </p:spPr>
        <p:txBody>
          <a:bodyPr wrap="square" rtlCol="0">
            <a:spAutoFit/>
          </a:bodyPr>
          <a:lstStyle/>
          <a:p>
            <a:r>
              <a:rPr lang="en-US" sz="700" dirty="0">
                <a:latin typeface="Century Gothic" panose="020B0502020202020204" pitchFamily="34" charset="0"/>
                <a:cs typeface="Century Gothic"/>
              </a:rPr>
              <a:t>* </a:t>
            </a:r>
            <a:r>
              <a:rPr lang="en-US" sz="700" dirty="0">
                <a:latin typeface="Century Gothic" panose="020B0502020202020204" pitchFamily="34" charset="0"/>
              </a:rPr>
              <a:t>The CTECS is exclusively state-operated and funded out of the resources of the State of Connecticut’s General Fund. This per-pupil expenditure amount is from the 2017-18 school year – the most recent year for which data is available. </a:t>
            </a:r>
            <a:endParaRPr lang="en-US" sz="700" dirty="0">
              <a:latin typeface="Century Gothic" panose="020B0502020202020204" pitchFamily="34" charset="0"/>
              <a:cs typeface="Century Gothic"/>
            </a:endParaRPr>
          </a:p>
          <a:p>
            <a:r>
              <a:rPr lang="en-US" sz="700" dirty="0">
                <a:latin typeface="Century Gothic" panose="020B0502020202020204" pitchFamily="34" charset="0"/>
                <a:cs typeface="Century Gothic"/>
              </a:rPr>
              <a:t>** Conn. Gen. Statutes </a:t>
            </a:r>
            <a:r>
              <a:rPr lang="en-US" sz="700" dirty="0" err="1">
                <a:latin typeface="Century Gothic" panose="020B0502020202020204" pitchFamily="34" charset="0"/>
                <a:cs typeface="Century Gothic"/>
              </a:rPr>
              <a:t>ch.</a:t>
            </a:r>
            <a:r>
              <a:rPr lang="en-US" sz="700" dirty="0">
                <a:latin typeface="Century Gothic" panose="020B0502020202020204" pitchFamily="34" charset="0"/>
                <a:cs typeface="Century Gothic"/>
              </a:rPr>
              <a:t> 172, § 10-264</a:t>
            </a:r>
            <a:r>
              <a:rPr lang="en-US" sz="700" i="1" dirty="0">
                <a:latin typeface="Century Gothic" panose="020B0502020202020204" pitchFamily="34" charset="0"/>
                <a:cs typeface="Century Gothic"/>
              </a:rPr>
              <a:t>l</a:t>
            </a:r>
            <a:r>
              <a:rPr lang="en-US" sz="700" dirty="0">
                <a:latin typeface="Century Gothic" panose="020B0502020202020204" pitchFamily="34" charset="0"/>
                <a:cs typeface="Century Gothic"/>
              </a:rPr>
              <a:t>(m)(2) prohibits host magnet schools from charging tuition if tuition was not charged in FY 2014-15. Tuition may be charged with the Commissioner of Education’s permission if the request is made by September 1 of the year before the tuition will be charged.</a:t>
            </a:r>
          </a:p>
          <a:p>
            <a:endParaRPr lang="en-US" sz="700" dirty="0">
              <a:latin typeface="Century Gothic" panose="020B0502020202020204" pitchFamily="34" charset="0"/>
              <a:cs typeface="Century Gothic"/>
            </a:endParaRPr>
          </a:p>
          <a:p>
            <a:r>
              <a:rPr lang="en-US" sz="700" dirty="0">
                <a:latin typeface="Century Gothic" panose="020B0502020202020204" pitchFamily="34" charset="0"/>
                <a:cs typeface="Century Gothic"/>
              </a:rPr>
              <a:t>Sources: Conn. Gen. Statutes </a:t>
            </a:r>
            <a:r>
              <a:rPr lang="en-US" sz="700" dirty="0" err="1">
                <a:latin typeface="Century Gothic" panose="020B0502020202020204" pitchFamily="34" charset="0"/>
                <a:cs typeface="Century Gothic"/>
              </a:rPr>
              <a:t>ch.</a:t>
            </a:r>
            <a:r>
              <a:rPr lang="en-US" sz="700" dirty="0">
                <a:latin typeface="Century Gothic" panose="020B0502020202020204" pitchFamily="34" charset="0"/>
                <a:cs typeface="Century Gothic"/>
              </a:rPr>
              <a:t> 164, § 10-66ee.</a:t>
            </a:r>
          </a:p>
          <a:p>
            <a:r>
              <a:rPr lang="en-US" sz="700" dirty="0">
                <a:latin typeface="Century Gothic" panose="020B0502020202020204" pitchFamily="34" charset="0"/>
                <a:cs typeface="Century Gothic"/>
              </a:rPr>
              <a:t>Conn. Gen. Statutes </a:t>
            </a:r>
            <a:r>
              <a:rPr lang="en-US" sz="700" dirty="0" err="1">
                <a:latin typeface="Century Gothic" panose="020B0502020202020204" pitchFamily="34" charset="0"/>
                <a:cs typeface="Century Gothic"/>
              </a:rPr>
              <a:t>ch.</a:t>
            </a:r>
            <a:r>
              <a:rPr lang="en-US" sz="700" dirty="0">
                <a:latin typeface="Century Gothic" panose="020B0502020202020204" pitchFamily="34" charset="0"/>
                <a:cs typeface="Century Gothic"/>
              </a:rPr>
              <a:t> 164, § 10-95.</a:t>
            </a:r>
          </a:p>
          <a:p>
            <a:r>
              <a:rPr lang="en-US" sz="700" dirty="0">
                <a:latin typeface="Century Gothic" panose="020B0502020202020204" pitchFamily="34" charset="0"/>
                <a:cs typeface="Century Gothic"/>
              </a:rPr>
              <a:t>Conn. Gen. Statutes </a:t>
            </a:r>
            <a:r>
              <a:rPr lang="en-US" sz="700" dirty="0" err="1">
                <a:latin typeface="Century Gothic" panose="020B0502020202020204" pitchFamily="34" charset="0"/>
                <a:cs typeface="Century Gothic"/>
              </a:rPr>
              <a:t>ch.</a:t>
            </a:r>
            <a:r>
              <a:rPr lang="en-US" sz="700" dirty="0">
                <a:latin typeface="Century Gothic" panose="020B0502020202020204" pitchFamily="34" charset="0"/>
                <a:cs typeface="Century Gothic"/>
              </a:rPr>
              <a:t> 164, § 10-64-65.</a:t>
            </a:r>
          </a:p>
          <a:p>
            <a:r>
              <a:rPr lang="en-US" sz="700" dirty="0">
                <a:latin typeface="Century Gothic" panose="020B0502020202020204" pitchFamily="34" charset="0"/>
                <a:cs typeface="Century Gothic"/>
              </a:rPr>
              <a:t>Conn. Gen. Statutes </a:t>
            </a:r>
            <a:r>
              <a:rPr lang="en-US" sz="700" dirty="0" err="1">
                <a:latin typeface="Century Gothic" panose="020B0502020202020204" pitchFamily="34" charset="0"/>
                <a:cs typeface="Century Gothic"/>
              </a:rPr>
              <a:t>ch.</a:t>
            </a:r>
            <a:r>
              <a:rPr lang="en-US" sz="700" dirty="0">
                <a:latin typeface="Century Gothic" panose="020B0502020202020204" pitchFamily="34" charset="0"/>
                <a:cs typeface="Century Gothic"/>
              </a:rPr>
              <a:t> 172, § 10-266aa.</a:t>
            </a:r>
          </a:p>
          <a:p>
            <a:r>
              <a:rPr lang="en-US" sz="700" dirty="0">
                <a:latin typeface="Century Gothic" panose="020B0502020202020204" pitchFamily="34" charset="0"/>
                <a:cs typeface="Century Gothic"/>
              </a:rPr>
              <a:t>Conn. Gen. Statutes </a:t>
            </a:r>
            <a:r>
              <a:rPr lang="en-US" sz="700" dirty="0" err="1">
                <a:latin typeface="Century Gothic" panose="020B0502020202020204" pitchFamily="34" charset="0"/>
                <a:cs typeface="Century Gothic"/>
              </a:rPr>
              <a:t>ch.</a:t>
            </a:r>
            <a:r>
              <a:rPr lang="en-US" sz="700" dirty="0">
                <a:latin typeface="Century Gothic" panose="020B0502020202020204" pitchFamily="34" charset="0"/>
                <a:cs typeface="Century Gothic"/>
              </a:rPr>
              <a:t> 172, § 10-264</a:t>
            </a:r>
            <a:r>
              <a:rPr lang="en-US" sz="700" i="1" dirty="0">
                <a:latin typeface="Century Gothic" panose="020B0502020202020204" pitchFamily="34" charset="0"/>
                <a:cs typeface="Century Gothic"/>
              </a:rPr>
              <a:t>l</a:t>
            </a:r>
            <a:r>
              <a:rPr lang="en-US" sz="700" dirty="0">
                <a:latin typeface="Century Gothic" panose="020B0502020202020204" pitchFamily="34" charset="0"/>
                <a:cs typeface="Century Gothic"/>
              </a:rPr>
              <a:t>.</a:t>
            </a:r>
          </a:p>
          <a:p>
            <a:r>
              <a:rPr lang="en-US" sz="700" dirty="0" err="1">
                <a:latin typeface="Century Gothic" panose="020B0502020202020204" pitchFamily="34" charset="0"/>
              </a:rPr>
              <a:t>Whihbey</a:t>
            </a:r>
            <a:r>
              <a:rPr lang="en-US" sz="700" dirty="0">
                <a:latin typeface="Century Gothic" panose="020B0502020202020204" pitchFamily="34" charset="0"/>
              </a:rPr>
              <a:t>, J. (2018). </a:t>
            </a:r>
            <a:r>
              <a:rPr lang="en-US" sz="700" i="1" dirty="0">
                <a:latin typeface="Century Gothic" panose="020B0502020202020204" pitchFamily="34" charset="0"/>
              </a:rPr>
              <a:t>Connecticut Technical Education and Career System (CTECS) Report of School Expenditures For School Year 2017-18.</a:t>
            </a:r>
            <a:r>
              <a:rPr lang="en-US" sz="700" dirty="0">
                <a:latin typeface="Century Gothic" panose="020B0502020202020204" pitchFamily="34" charset="0"/>
              </a:rPr>
              <a:t> Hartford, CT: Connecticut Technical Education and Career System. Retrieved from http://</a:t>
            </a:r>
            <a:r>
              <a:rPr lang="en-US" sz="700" dirty="0" err="1">
                <a:latin typeface="Century Gothic" panose="020B0502020202020204" pitchFamily="34" charset="0"/>
              </a:rPr>
              <a:t>ctschoolfinance.org</a:t>
            </a:r>
            <a:r>
              <a:rPr lang="en-US" sz="700" dirty="0">
                <a:latin typeface="Century Gothic" panose="020B0502020202020204" pitchFamily="34" charset="0"/>
              </a:rPr>
              <a:t>/resources/uploads/files/CTECS-Report-of-School-Expenditures-2017-18.pdf.</a:t>
            </a:r>
            <a:endParaRPr lang="en-US" sz="700" dirty="0">
              <a:latin typeface="Century Gothic" panose="020B0502020202020204" pitchFamily="34" charset="0"/>
              <a:cs typeface="Century Gothic"/>
            </a:endParaRPr>
          </a:p>
        </p:txBody>
      </p:sp>
      <p:sp>
        <p:nvSpPr>
          <p:cNvPr id="9" name="Slide Number Placeholder 4">
            <a:extLst>
              <a:ext uri="{FF2B5EF4-FFF2-40B4-BE49-F238E27FC236}">
                <a16:creationId xmlns:a16="http://schemas.microsoft.com/office/drawing/2014/main" id="{63F2B82D-4165-0943-9D81-4C6456EA3BE3}"/>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89</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105725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084" y="507257"/>
            <a:ext cx="8726316" cy="1143000"/>
          </a:xfrm>
        </p:spPr>
        <p:txBody>
          <a:bodyPr>
            <a:noAutofit/>
          </a:bodyPr>
          <a:lstStyle/>
          <a:p>
            <a:r>
              <a:rPr lang="en-US" sz="2800" b="1" dirty="0">
                <a:solidFill>
                  <a:srgbClr val="2C739F"/>
                </a:solidFill>
                <a:latin typeface="Century Gothic"/>
                <a:cs typeface="Century Gothic"/>
              </a:rPr>
              <a:t>Education funding makes up, by far, the largest portion of Connecticut’s non-fixed costs </a:t>
            </a:r>
            <a:br>
              <a:rPr lang="en-US" sz="2800" b="1" dirty="0">
                <a:solidFill>
                  <a:srgbClr val="2C739F"/>
                </a:solidFill>
                <a:latin typeface="Century Gothic"/>
                <a:cs typeface="Century Gothic"/>
              </a:rPr>
            </a:br>
            <a:r>
              <a:rPr lang="en-US" sz="2800" b="1" dirty="0">
                <a:solidFill>
                  <a:srgbClr val="2C739F"/>
                </a:solidFill>
                <a:latin typeface="Century Gothic"/>
                <a:cs typeface="Century Gothic"/>
              </a:rPr>
              <a:t>(does NOT include pensions or capital expenses)</a:t>
            </a:r>
          </a:p>
        </p:txBody>
      </p:sp>
      <p:sp>
        <p:nvSpPr>
          <p:cNvPr id="9" name="Rectangle 8"/>
          <p:cNvSpPr/>
          <p:nvPr/>
        </p:nvSpPr>
        <p:spPr>
          <a:xfrm>
            <a:off x="0" y="6235327"/>
            <a:ext cx="8103865" cy="230832"/>
          </a:xfrm>
          <a:prstGeom prst="rect">
            <a:avLst/>
          </a:prstGeom>
        </p:spPr>
        <p:txBody>
          <a:bodyPr wrap="square">
            <a:spAutoFit/>
          </a:bodyPr>
          <a:lstStyle/>
          <a:p>
            <a:pPr defTabSz="457200"/>
            <a:r>
              <a:rPr lang="en-US" sz="900" dirty="0">
                <a:solidFill>
                  <a:srgbClr val="000000"/>
                </a:solidFill>
                <a:latin typeface="Century Gothic" panose="020B0502020202020204" pitchFamily="34" charset="0"/>
                <a:cs typeface="Century Gothic"/>
              </a:rPr>
              <a:t>Sources listed at http://</a:t>
            </a:r>
            <a:r>
              <a:rPr lang="en-US" sz="900" dirty="0" err="1">
                <a:solidFill>
                  <a:srgbClr val="000000"/>
                </a:solidFill>
                <a:latin typeface="Century Gothic" panose="020B0502020202020204" pitchFamily="34" charset="0"/>
                <a:cs typeface="Century Gothic"/>
              </a:rPr>
              <a:t>ctstatefinance.org</a:t>
            </a:r>
            <a:r>
              <a:rPr lang="en-US" sz="900" dirty="0">
                <a:solidFill>
                  <a:srgbClr val="000000"/>
                </a:solidFill>
                <a:latin typeface="Century Gothic" panose="020B0502020202020204" pitchFamily="34" charset="0"/>
                <a:cs typeface="Century Gothic"/>
              </a:rPr>
              <a:t>/spending.</a:t>
            </a:r>
            <a:endParaRPr lang="en-US" sz="900" dirty="0">
              <a:solidFill>
                <a:prstClr val="black"/>
              </a:solidFill>
              <a:latin typeface="Century Gothic" panose="020B0502020202020204" pitchFamily="34" charset="0"/>
              <a:cs typeface="Century Gothic"/>
            </a:endParaRPr>
          </a:p>
        </p:txBody>
      </p:sp>
      <p:sp>
        <p:nvSpPr>
          <p:cNvPr id="10" name="TextBox 9"/>
          <p:cNvSpPr txBox="1"/>
          <p:nvPr/>
        </p:nvSpPr>
        <p:spPr>
          <a:xfrm>
            <a:off x="1665111" y="1934668"/>
            <a:ext cx="5983110" cy="338554"/>
          </a:xfrm>
          <a:prstGeom prst="rect">
            <a:avLst/>
          </a:prstGeom>
          <a:noFill/>
        </p:spPr>
        <p:txBody>
          <a:bodyPr wrap="square" rtlCol="0">
            <a:spAutoFit/>
          </a:bodyPr>
          <a:lstStyle/>
          <a:p>
            <a:pPr algn="ctr"/>
            <a:r>
              <a:rPr lang="en-US" sz="1600" b="1" dirty="0">
                <a:latin typeface="Century Gothic"/>
                <a:cs typeface="Century Gothic"/>
              </a:rPr>
              <a:t>Non-fixed General Fund Expenditures by Service, FY 2019</a:t>
            </a:r>
          </a:p>
        </p:txBody>
      </p:sp>
      <p:graphicFrame>
        <p:nvGraphicFramePr>
          <p:cNvPr id="13" name="Chart 12">
            <a:extLst>
              <a:ext uri="{FF2B5EF4-FFF2-40B4-BE49-F238E27FC236}">
                <a16:creationId xmlns:a16="http://schemas.microsoft.com/office/drawing/2014/main" id="{E85A0DF1-C135-A44F-9A0B-D10225ABFE06}"/>
              </a:ext>
            </a:extLst>
          </p:cNvPr>
          <p:cNvGraphicFramePr/>
          <p:nvPr/>
        </p:nvGraphicFramePr>
        <p:xfrm>
          <a:off x="225084" y="2370667"/>
          <a:ext cx="8726316" cy="373944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61D6928-7019-5448-A6AB-4AD179FA6A90}"/>
              </a:ext>
            </a:extLst>
          </p:cNvPr>
          <p:cNvSpPr txBox="1"/>
          <p:nvPr/>
        </p:nvSpPr>
        <p:spPr>
          <a:xfrm>
            <a:off x="3493602" y="4240388"/>
            <a:ext cx="2758800" cy="461665"/>
          </a:xfrm>
          <a:prstGeom prst="rect">
            <a:avLst/>
          </a:prstGeom>
          <a:noFill/>
        </p:spPr>
        <p:txBody>
          <a:bodyPr wrap="square" rtlCol="0">
            <a:spAutoFit/>
          </a:bodyPr>
          <a:lstStyle/>
          <a:p>
            <a:pPr algn="ctr"/>
            <a:r>
              <a:rPr lang="en-US" sz="1200" b="1" dirty="0">
                <a:latin typeface="Century Gothic"/>
                <a:cs typeface="Century Gothic"/>
              </a:rPr>
              <a:t>EDUCATION, MUSEUMS,</a:t>
            </a:r>
          </a:p>
          <a:p>
            <a:pPr algn="ctr"/>
            <a:r>
              <a:rPr lang="en-US" sz="1200" b="1" dirty="0">
                <a:latin typeface="Century Gothic"/>
                <a:cs typeface="Century Gothic"/>
              </a:rPr>
              <a:t>LIBRARIES</a:t>
            </a:r>
          </a:p>
        </p:txBody>
      </p:sp>
      <p:sp>
        <p:nvSpPr>
          <p:cNvPr id="11" name="Slide Number Placeholder 4">
            <a:extLst>
              <a:ext uri="{FF2B5EF4-FFF2-40B4-BE49-F238E27FC236}">
                <a16:creationId xmlns:a16="http://schemas.microsoft.com/office/drawing/2014/main" id="{B0176DED-7520-7A42-8501-3C8FB360CF66}"/>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9</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7201786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6875"/>
            <a:ext cx="8229600" cy="703194"/>
          </a:xfrm>
        </p:spPr>
        <p:txBody>
          <a:bodyPr>
            <a:noAutofit/>
          </a:bodyPr>
          <a:lstStyle/>
          <a:p>
            <a:r>
              <a:rPr lang="en-US" sz="3200" b="1" dirty="0">
                <a:solidFill>
                  <a:srgbClr val="2C739F"/>
                </a:solidFill>
              </a:rPr>
              <a:t>Terms to Know</a:t>
            </a:r>
          </a:p>
        </p:txBody>
      </p:sp>
      <p:sp>
        <p:nvSpPr>
          <p:cNvPr id="5" name="Content Placeholder 4"/>
          <p:cNvSpPr>
            <a:spLocks noGrp="1"/>
          </p:cNvSpPr>
          <p:nvPr>
            <p:ph idx="1"/>
          </p:nvPr>
        </p:nvSpPr>
        <p:spPr>
          <a:xfrm>
            <a:off x="340237" y="1516284"/>
            <a:ext cx="8494200" cy="4537276"/>
          </a:xfrm>
        </p:spPr>
        <p:txBody>
          <a:bodyPr>
            <a:noAutofit/>
          </a:bodyPr>
          <a:lstStyle/>
          <a:p>
            <a:pPr marL="393700" indent="-336550">
              <a:buClr>
                <a:srgbClr val="2C739F"/>
              </a:buClr>
            </a:pPr>
            <a:r>
              <a:rPr lang="en-US" sz="1400" b="1" dirty="0">
                <a:solidFill>
                  <a:srgbClr val="1B1F20"/>
                </a:solidFill>
                <a:latin typeface="Century Gothic" panose="020B0502020202020204" pitchFamily="34" charset="0"/>
              </a:rPr>
              <a:t>Alliance Districts </a:t>
            </a:r>
            <a:r>
              <a:rPr lang="mr-IN" sz="1400" b="1" dirty="0">
                <a:solidFill>
                  <a:srgbClr val="1B1F20"/>
                </a:solidFill>
                <a:latin typeface="Century Gothic" panose="020B0502020202020204" pitchFamily="34" charset="0"/>
              </a:rPr>
              <a:t>–</a:t>
            </a:r>
            <a:r>
              <a:rPr lang="en-US" sz="1400" b="1" dirty="0">
                <a:solidFill>
                  <a:srgbClr val="1B1F20"/>
                </a:solidFill>
                <a:latin typeface="Century Gothic" panose="020B0502020202020204" pitchFamily="34" charset="0"/>
              </a:rPr>
              <a:t> </a:t>
            </a:r>
            <a:r>
              <a:rPr lang="en-US" sz="1400" dirty="0">
                <a:solidFill>
                  <a:srgbClr val="1B1F20"/>
                </a:solidFill>
                <a:latin typeface="Century Gothic" panose="020B0502020202020204" pitchFamily="34" charset="0"/>
              </a:rPr>
              <a:t>The 33 lowest-performing school districts in Connecticut as designated by the commissioner of the State Department of Education and determined by various measures of student performance.</a:t>
            </a:r>
          </a:p>
          <a:p>
            <a:pPr marL="57150" indent="0">
              <a:buClr>
                <a:srgbClr val="2C739F"/>
              </a:buClr>
              <a:buNone/>
            </a:pPr>
            <a:endParaRPr lang="en-US" sz="1400" dirty="0">
              <a:solidFill>
                <a:srgbClr val="1B1F20"/>
              </a:solidFill>
              <a:latin typeface="Century Gothic" panose="020B0502020202020204" pitchFamily="34" charset="0"/>
            </a:endParaRPr>
          </a:p>
          <a:p>
            <a:pPr marL="393700" lvl="0" indent="-336550">
              <a:buClr>
                <a:srgbClr val="2C739F"/>
              </a:buClr>
            </a:pPr>
            <a:r>
              <a:rPr lang="en-US" sz="1400" b="1" dirty="0">
                <a:solidFill>
                  <a:srgbClr val="1B1F20"/>
                </a:solidFill>
                <a:latin typeface="Century Gothic" panose="020B0502020202020204" pitchFamily="34" charset="0"/>
              </a:rPr>
              <a:t>Base Aid Ratio </a:t>
            </a:r>
            <a:r>
              <a:rPr lang="mr-IN" sz="1400" b="1" dirty="0">
                <a:solidFill>
                  <a:srgbClr val="1B1F20"/>
                </a:solidFill>
                <a:latin typeface="Century Gothic" panose="020B0502020202020204" pitchFamily="34" charset="0"/>
              </a:rPr>
              <a:t>–</a:t>
            </a:r>
            <a:r>
              <a:rPr lang="en-US" sz="1400" dirty="0">
                <a:solidFill>
                  <a:srgbClr val="1B1F20"/>
                </a:solidFill>
                <a:latin typeface="Century Gothic" panose="020B0502020202020204" pitchFamily="34" charset="0"/>
              </a:rPr>
              <a:t> </a:t>
            </a:r>
            <a:r>
              <a:rPr lang="en-US" sz="1400" dirty="0">
                <a:latin typeface="Century Gothic" panose="020B0502020202020204" pitchFamily="34" charset="0"/>
              </a:rPr>
              <a:t>Variable in the Education Cost Sharing (ECS) formula that determines each community’s ability to financially support its public schools. The Base Aid Ratio uses property wealth (weighted at 70 percent) and income (weighted at 30 percent) to determine each community’s ability to raise money from property taxes to pay for its local public schools. </a:t>
            </a:r>
          </a:p>
          <a:p>
            <a:pPr marL="393700" indent="-336550">
              <a:buClr>
                <a:srgbClr val="2C739F"/>
              </a:buClr>
            </a:pPr>
            <a:endParaRPr lang="en-US" sz="1400" dirty="0">
              <a:solidFill>
                <a:srgbClr val="1B1F20"/>
              </a:solidFill>
              <a:latin typeface="Century Gothic" panose="020B0502020202020204" pitchFamily="34" charset="0"/>
            </a:endParaRPr>
          </a:p>
          <a:p>
            <a:pPr marL="393700" lvl="0" indent="-336550">
              <a:buClr>
                <a:srgbClr val="2C739F"/>
              </a:buClr>
            </a:pPr>
            <a:r>
              <a:rPr lang="en-US" sz="1400" b="1" dirty="0">
                <a:solidFill>
                  <a:srgbClr val="1B1F20"/>
                </a:solidFill>
                <a:latin typeface="Century Gothic" panose="020B0502020202020204" pitchFamily="34" charset="0"/>
              </a:rPr>
              <a:t>Equalized Net Grand List per Capita (ENGLPC) </a:t>
            </a:r>
            <a:r>
              <a:rPr lang="mr-IN" sz="1400" b="1" dirty="0">
                <a:solidFill>
                  <a:srgbClr val="1B1F20"/>
                </a:solidFill>
                <a:latin typeface="Century Gothic" panose="020B0502020202020204" pitchFamily="34" charset="0"/>
              </a:rPr>
              <a:t>–</a:t>
            </a:r>
            <a:r>
              <a:rPr lang="en-US" sz="1400" dirty="0">
                <a:solidFill>
                  <a:srgbClr val="1B1F20"/>
                </a:solidFill>
                <a:latin typeface="Century Gothic" panose="020B0502020202020204" pitchFamily="34" charset="0"/>
              </a:rPr>
              <a:t> </a:t>
            </a:r>
            <a:r>
              <a:rPr lang="en-US" sz="1400" dirty="0">
                <a:latin typeface="Century Gothic" panose="020B0502020202020204" pitchFamily="34" charset="0"/>
              </a:rPr>
              <a:t>Amount of taxable property (at 100 percent of fair market value) per person in a city or town. ENGLPC values are the primary measure used in the Base Aid Ratio portion of the ECS formula to determine how much state education funding is owed to a given town.</a:t>
            </a:r>
            <a:br>
              <a:rPr lang="en-US" sz="1400" dirty="0">
                <a:latin typeface="Century Gothic" panose="020B0502020202020204" pitchFamily="34" charset="0"/>
              </a:rPr>
            </a:br>
            <a:endParaRPr lang="en-US" sz="1400" dirty="0">
              <a:latin typeface="Century Gothic" panose="020B0502020202020204" pitchFamily="34" charset="0"/>
            </a:endParaRPr>
          </a:p>
          <a:p>
            <a:pPr marL="393700" indent="-336550">
              <a:buClr>
                <a:srgbClr val="2C739F"/>
              </a:buClr>
            </a:pPr>
            <a:r>
              <a:rPr lang="en-US" sz="1400" b="1" dirty="0">
                <a:latin typeface="Century Gothic" panose="020B0502020202020204" pitchFamily="34" charset="0"/>
              </a:rPr>
              <a:t>Minimum Budget Requirement (MBR) </a:t>
            </a:r>
            <a:r>
              <a:rPr lang="en-US" sz="1400" dirty="0">
                <a:latin typeface="Century Gothic" panose="020B0502020202020204" pitchFamily="34" charset="0"/>
              </a:rPr>
              <a:t>is a statutory requirement that towns commit no less municipal funding to their local public schools than the previous fiscal year, with some very limited exceptions. </a:t>
            </a:r>
          </a:p>
          <a:p>
            <a:pPr marL="393700" indent="-336550">
              <a:buClr>
                <a:srgbClr val="2C739F"/>
              </a:buClr>
            </a:pPr>
            <a:endParaRPr lang="en-US" sz="1400" dirty="0">
              <a:solidFill>
                <a:srgbClr val="1B1F20"/>
              </a:solidFill>
            </a:endParaRPr>
          </a:p>
        </p:txBody>
      </p:sp>
      <p:sp>
        <p:nvSpPr>
          <p:cNvPr id="7" name="Slide Number Placeholder 4">
            <a:extLst>
              <a:ext uri="{FF2B5EF4-FFF2-40B4-BE49-F238E27FC236}">
                <a16:creationId xmlns:a16="http://schemas.microsoft.com/office/drawing/2014/main" id="{AC192FD6-B4FF-3D45-A281-06E09F1A804A}"/>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90</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24373192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537" y="465849"/>
            <a:ext cx="8229600" cy="703194"/>
          </a:xfrm>
        </p:spPr>
        <p:txBody>
          <a:bodyPr>
            <a:noAutofit/>
          </a:bodyPr>
          <a:lstStyle/>
          <a:p>
            <a:r>
              <a:rPr lang="en-US" sz="3200" b="1" dirty="0">
                <a:solidFill>
                  <a:srgbClr val="2C739F"/>
                </a:solidFill>
              </a:rPr>
              <a:t>Terms to Know</a:t>
            </a:r>
          </a:p>
        </p:txBody>
      </p:sp>
      <p:sp>
        <p:nvSpPr>
          <p:cNvPr id="5" name="Content Placeholder 4"/>
          <p:cNvSpPr>
            <a:spLocks noGrp="1"/>
          </p:cNvSpPr>
          <p:nvPr>
            <p:ph idx="1"/>
          </p:nvPr>
        </p:nvSpPr>
        <p:spPr>
          <a:xfrm>
            <a:off x="340237" y="1169043"/>
            <a:ext cx="8494200" cy="5223108"/>
          </a:xfrm>
        </p:spPr>
        <p:txBody>
          <a:bodyPr>
            <a:noAutofit/>
          </a:bodyPr>
          <a:lstStyle/>
          <a:p>
            <a:pPr indent="-285750">
              <a:buClr>
                <a:srgbClr val="2C739F"/>
              </a:buClr>
            </a:pPr>
            <a:r>
              <a:rPr lang="en-US" sz="1400" b="1" dirty="0">
                <a:solidFill>
                  <a:srgbClr val="1B1F20"/>
                </a:solidFill>
              </a:rPr>
              <a:t>Median Household Income (MHI) </a:t>
            </a:r>
            <a:r>
              <a:rPr lang="mr-IN" sz="1400" b="1" dirty="0">
                <a:solidFill>
                  <a:srgbClr val="1B1F20"/>
                </a:solidFill>
              </a:rPr>
              <a:t>–</a:t>
            </a:r>
            <a:r>
              <a:rPr lang="en-US" sz="1400" b="1" dirty="0">
                <a:solidFill>
                  <a:srgbClr val="1B1F20"/>
                </a:solidFill>
              </a:rPr>
              <a:t> </a:t>
            </a:r>
            <a:r>
              <a:rPr lang="en-US" sz="1400" dirty="0"/>
              <a:t>Refers to the income level earned by a given household where half of the homes in the area earn more and half earn less. MHI is used in the Base Aid Ratio as a representation of a town’s income wealth.</a:t>
            </a:r>
          </a:p>
          <a:p>
            <a:pPr marL="57150" indent="0">
              <a:buClr>
                <a:srgbClr val="2C739F"/>
              </a:buClr>
              <a:buNone/>
            </a:pPr>
            <a:endParaRPr lang="en-US" sz="1200" dirty="0"/>
          </a:p>
          <a:p>
            <a:pPr indent="-285750">
              <a:buClr>
                <a:srgbClr val="2C739F"/>
              </a:buClr>
            </a:pPr>
            <a:r>
              <a:rPr lang="en-US" sz="1400" b="1" dirty="0">
                <a:solidFill>
                  <a:srgbClr val="1B1F20"/>
                </a:solidFill>
              </a:rPr>
              <a:t>Public Investment Communities (PIC) index </a:t>
            </a:r>
            <a:r>
              <a:rPr lang="mr-IN" sz="1400" b="1" dirty="0">
                <a:solidFill>
                  <a:srgbClr val="1B1F20"/>
                </a:solidFill>
              </a:rPr>
              <a:t>–</a:t>
            </a:r>
            <a:r>
              <a:rPr lang="en-US" sz="1400" b="1" dirty="0">
                <a:solidFill>
                  <a:srgbClr val="1B1F20"/>
                </a:solidFill>
              </a:rPr>
              <a:t> </a:t>
            </a:r>
            <a:r>
              <a:rPr lang="en-US" sz="1400" dirty="0"/>
              <a:t>Calculated annually by Connecticut’s Office of Policy and Management, the PIC index measures the relative wealth and need of Connecticut’s towns by ranking them in descending order by their cumulative point allocations based on: per capita income; adjusted equalized net grand list per capita; equalized mill rate; per capita aid to children receiving Temporary Family Assistance benefits; and unemployment rate.</a:t>
            </a:r>
            <a:br>
              <a:rPr lang="en-US" sz="1400" dirty="0"/>
            </a:br>
            <a:r>
              <a:rPr lang="en-US" sz="1400" i="1" dirty="0"/>
              <a:t>To learn more, visit:</a:t>
            </a:r>
            <a:br>
              <a:rPr lang="en-US" sz="1400" i="1" dirty="0"/>
            </a:br>
            <a:r>
              <a:rPr lang="en-US" sz="1400" dirty="0">
                <a:hlinkClick r:id="rId4"/>
              </a:rPr>
              <a:t>https://portal.ct.gov/OPM/IGPP-MAIN/Services/Public-Investment-Community-Index</a:t>
            </a:r>
            <a:endParaRPr lang="en-US" sz="1400" dirty="0"/>
          </a:p>
          <a:p>
            <a:pPr indent="-285750">
              <a:buClr>
                <a:srgbClr val="2C739F"/>
              </a:buClr>
            </a:pPr>
            <a:endParaRPr lang="en-US" sz="1200" b="1" i="1" dirty="0"/>
          </a:p>
          <a:p>
            <a:pPr indent="-285750">
              <a:buClr>
                <a:srgbClr val="2C739F"/>
              </a:buClr>
            </a:pPr>
            <a:r>
              <a:rPr lang="en-US" sz="1400" b="1" i="1" dirty="0"/>
              <a:t>Sheff v. O’Neill</a:t>
            </a:r>
            <a:r>
              <a:rPr lang="en-US" sz="1400" i="1" dirty="0"/>
              <a:t> </a:t>
            </a:r>
            <a:r>
              <a:rPr lang="mr-IN" sz="1400" b="1" i="1" dirty="0">
                <a:solidFill>
                  <a:srgbClr val="1B1F20"/>
                </a:solidFill>
              </a:rPr>
              <a:t>–</a:t>
            </a:r>
            <a:r>
              <a:rPr lang="en-US" sz="1400" b="1" dirty="0">
                <a:solidFill>
                  <a:srgbClr val="1B1F20"/>
                </a:solidFill>
              </a:rPr>
              <a:t> </a:t>
            </a:r>
            <a:r>
              <a:rPr lang="en-US" sz="1400" dirty="0">
                <a:solidFill>
                  <a:srgbClr val="1B1F20"/>
                </a:solidFill>
              </a:rPr>
              <a:t>A</a:t>
            </a:r>
            <a:r>
              <a:rPr lang="en-US" sz="1400" b="1" dirty="0">
                <a:solidFill>
                  <a:srgbClr val="1B1F20"/>
                </a:solidFill>
              </a:rPr>
              <a:t> </a:t>
            </a:r>
            <a:r>
              <a:rPr lang="en-US" sz="1400" dirty="0"/>
              <a:t>1996 Connecticut Supreme Court case that determined the State has an affirmative obligation to provide Connecticut’s school children a racially- integrated education. The lawsuit specifically names 22 districts in the greater Hartford region, and is the impetus for the creation of a number of magnet schools in Hartford and the surrounding towns.</a:t>
            </a:r>
          </a:p>
          <a:p>
            <a:pPr indent="-285750">
              <a:buClr>
                <a:srgbClr val="2C739F"/>
              </a:buClr>
            </a:pPr>
            <a:endParaRPr lang="en-US" sz="1200" b="1" dirty="0"/>
          </a:p>
          <a:p>
            <a:pPr indent="-285750">
              <a:buClr>
                <a:srgbClr val="2C739F"/>
              </a:buClr>
            </a:pPr>
            <a:r>
              <a:rPr lang="en-US" sz="1400" b="1" dirty="0"/>
              <a:t>Special Education Excess Cost Grant </a:t>
            </a:r>
            <a:r>
              <a:rPr lang="mr-IN" sz="1400" b="1" i="1" dirty="0">
                <a:solidFill>
                  <a:srgbClr val="1B1F20"/>
                </a:solidFill>
              </a:rPr>
              <a:t>– </a:t>
            </a:r>
            <a:r>
              <a:rPr lang="en-US" sz="1400" dirty="0">
                <a:solidFill>
                  <a:srgbClr val="1B1F20"/>
                </a:solidFill>
              </a:rPr>
              <a:t>A state grant that p</a:t>
            </a:r>
            <a:r>
              <a:rPr lang="en-US" sz="1400" dirty="0"/>
              <a:t>rovides funding to local school districts for special education students whose services cost in excess of 4.5 times the school district’s net current expenditures per pupil (NCEP). The Excess Cost grant is the only defined mechanism by which the State of Connecticut funds special education.</a:t>
            </a:r>
          </a:p>
          <a:p>
            <a:pPr marL="393700" indent="-336550">
              <a:buClr>
                <a:srgbClr val="2C739F"/>
              </a:buClr>
            </a:pPr>
            <a:endParaRPr lang="en-US" sz="1400" dirty="0"/>
          </a:p>
          <a:p>
            <a:pPr marL="393700" indent="-336550">
              <a:buClr>
                <a:srgbClr val="2C739F"/>
              </a:buClr>
            </a:pPr>
            <a:endParaRPr lang="en-US" sz="1400" dirty="0"/>
          </a:p>
          <a:p>
            <a:pPr marL="57150" indent="0">
              <a:buClr>
                <a:srgbClr val="2C739F"/>
              </a:buClr>
              <a:buNone/>
            </a:pPr>
            <a:endParaRPr lang="en-US" sz="900" dirty="0"/>
          </a:p>
          <a:p>
            <a:pPr marL="393700" indent="-336550">
              <a:buClr>
                <a:srgbClr val="2C739F"/>
              </a:buClr>
            </a:pPr>
            <a:endParaRPr lang="en-US" sz="1400" dirty="0">
              <a:solidFill>
                <a:srgbClr val="1B1F20"/>
              </a:solidFill>
            </a:endParaRPr>
          </a:p>
        </p:txBody>
      </p:sp>
      <p:sp>
        <p:nvSpPr>
          <p:cNvPr id="7" name="Slide Number Placeholder 4">
            <a:extLst>
              <a:ext uri="{FF2B5EF4-FFF2-40B4-BE49-F238E27FC236}">
                <a16:creationId xmlns:a16="http://schemas.microsoft.com/office/drawing/2014/main" id="{34D92722-63B3-DF43-9C12-1126634D66DE}"/>
              </a:ext>
            </a:extLst>
          </p:cNvPr>
          <p:cNvSpPr>
            <a:spLocks noGrp="1"/>
          </p:cNvSpPr>
          <p:nvPr>
            <p:ph type="sldNum" sz="quarter" idx="12"/>
          </p:nvPr>
        </p:nvSpPr>
        <p:spPr>
          <a:xfrm>
            <a:off x="8412480" y="6540089"/>
            <a:ext cx="731519" cy="365125"/>
          </a:xfrm>
        </p:spPr>
        <p:txBody>
          <a:bodyPr/>
          <a:lstStyle/>
          <a:p>
            <a:pPr algn="ctr"/>
            <a:fld id="{5B468B81-66BD-2B4B-8A74-3F856DFD684B}" type="slidenum">
              <a:rPr lang="en-US" sz="1400" smtClean="0">
                <a:solidFill>
                  <a:schemeClr val="bg1"/>
                </a:solidFill>
                <a:latin typeface="Kelvingrove-Regular"/>
                <a:cs typeface="Kelvingrove-Regular"/>
              </a:rPr>
              <a:pPr algn="ctr"/>
              <a:t>91</a:t>
            </a:fld>
            <a:endParaRPr lang="en-US" sz="1400" dirty="0">
              <a:solidFill>
                <a:schemeClr val="bg1"/>
              </a:solidFill>
              <a:latin typeface="Kelvingrove-Regular"/>
              <a:cs typeface="Kelvingrove-Regular"/>
            </a:endParaRPr>
          </a:p>
        </p:txBody>
      </p:sp>
    </p:spTree>
    <p:extLst>
      <p:ext uri="{BB962C8B-B14F-4D97-AF65-F5344CB8AC3E}">
        <p14:creationId xmlns:p14="http://schemas.microsoft.com/office/powerpoint/2010/main" val="3759132588"/>
      </p:ext>
    </p:extLst>
  </p:cSld>
  <p:clrMapOvr>
    <a:masterClrMapping/>
  </p:clrMapOvr>
</p:sld>
</file>

<file path=ppt/theme/_rels/themeOverr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chool State Finance Project">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 State Finance Project" id="{F88E831E-4403-134E-8D5A-6391A0FF212B}" vid="{CD0E87A5-3BF2-9242-A080-9FC28AD86B8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ysClr val="windowText" lastClr="000000"/>
    </a:dk1>
    <a:lt1>
      <a:sysClr val="window" lastClr="FFFFFF"/>
    </a:lt1>
    <a:dk2>
      <a:srgbClr val="23336A"/>
    </a:dk2>
    <a:lt2>
      <a:srgbClr val="862060"/>
    </a:lt2>
    <a:accent1>
      <a:srgbClr val="23336A"/>
    </a:accent1>
    <a:accent2>
      <a:srgbClr val="862060"/>
    </a:accent2>
    <a:accent3>
      <a:srgbClr val="345488"/>
    </a:accent3>
    <a:accent4>
      <a:srgbClr val="B43526"/>
    </a:accent4>
    <a:accent5>
      <a:srgbClr val="C2A874"/>
    </a:accent5>
    <a:accent6>
      <a:srgbClr val="862060"/>
    </a:accent6>
    <a:hlink>
      <a:srgbClr val="C2A874"/>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2">
          <a:duotone>
            <a:schemeClr val="phClr">
              <a:shade val="48000"/>
            </a:schemeClr>
            <a:schemeClr val="phClr">
              <a:tint val="96000"/>
              <a:satMod val="150000"/>
            </a:schemeClr>
          </a:duotone>
        </a:blip>
        <a:tile tx="0" ty="0" sx="80000" sy="8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83484</TotalTime>
  <Words>9278</Words>
  <Application>Microsoft Macintosh PowerPoint</Application>
  <PresentationFormat>On-screen Show (4:3)</PresentationFormat>
  <Paragraphs>933</Paragraphs>
  <Slides>91</Slides>
  <Notes>53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91</vt:i4>
      </vt:variant>
    </vt:vector>
  </HeadingPairs>
  <TitlesOfParts>
    <vt:vector size="104" baseType="lpstr">
      <vt:lpstr>Aldhabi</vt:lpstr>
      <vt:lpstr>Arial</vt:lpstr>
      <vt:lpstr>Calibri</vt:lpstr>
      <vt:lpstr>Century Gothic</vt:lpstr>
      <vt:lpstr>Helvetica</vt:lpstr>
      <vt:lpstr>Kelvingrove-Regular</vt:lpstr>
      <vt:lpstr>Mangal</vt:lpstr>
      <vt:lpstr>2_Office Theme</vt:lpstr>
      <vt:lpstr>25_Office Theme</vt:lpstr>
      <vt:lpstr>26_Office Theme</vt:lpstr>
      <vt:lpstr>27_Office Theme</vt:lpstr>
      <vt:lpstr>4_Office Theme</vt:lpstr>
      <vt:lpstr>School State Finance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Fixed costs are crowding out the non-fixed  portion of the budget</vt:lpstr>
      <vt:lpstr>Education funding makes up, by far, the largest portion of Connecticut’s non-fixed costs  (does NOT include pensions or capital expenses)</vt:lpstr>
      <vt:lpstr>State funding for public schools can be broken down into multiple categories</vt:lpstr>
      <vt:lpstr>What are the funding sources for public education in Connecticut?</vt:lpstr>
      <vt:lpstr>PowerPoint Presentation</vt:lpstr>
      <vt:lpstr>PowerPoint Presentation</vt:lpstr>
      <vt:lpstr>Kids</vt:lpstr>
      <vt:lpstr>PowerPoint Presentation</vt:lpstr>
      <vt:lpstr>PowerPoint Presentation</vt:lpstr>
      <vt:lpstr>PowerPoint Presentation</vt:lpstr>
      <vt:lpstr>PowerPoint Presentation</vt:lpstr>
      <vt:lpstr>PowerPoint Presentation</vt:lpstr>
      <vt:lpstr>Ana</vt:lpstr>
      <vt:lpstr>PowerPoint Presentation</vt:lpstr>
      <vt:lpstr>Let’s take a look at funding for Ana at three similar school districts</vt:lpstr>
      <vt:lpstr>PowerPoint Presentation</vt:lpstr>
      <vt:lpstr>PowerPoint Presentation</vt:lpstr>
      <vt:lpstr>PowerPoint Presentation</vt:lpstr>
      <vt:lpstr>PowerPoint Presentation</vt:lpstr>
      <vt:lpstr>PowerPoint Presentation</vt:lpstr>
      <vt:lpstr>Challenges and potential support for different types of learning needs</vt:lpstr>
      <vt:lpstr>PowerPoint Presentation</vt:lpstr>
      <vt:lpstr>Factors to consider in community equity </vt:lpstr>
      <vt:lpstr>PowerPoint Presentation</vt:lpstr>
      <vt:lpstr>Over the last 10 years, the total number of students in Connecticut public schools has declined by 6.5%</vt:lpstr>
      <vt:lpstr>PowerPoint Presentation</vt:lpstr>
      <vt:lpstr>PowerPoint Presentation</vt:lpstr>
      <vt:lpstr>CT’s low-income, EL, and special education populations have increased over the past 10 years</vt:lpstr>
      <vt:lpstr>PowerPoint Presentation</vt:lpstr>
      <vt:lpstr>PowerPoint Presentation</vt:lpstr>
      <vt:lpstr>PowerPoint Presentation</vt:lpstr>
      <vt:lpstr>PowerPoint Presentation</vt:lpstr>
      <vt:lpstr>PowerPoint Presentation</vt:lpstr>
      <vt:lpstr>PowerPoint Presentation</vt:lpstr>
      <vt:lpstr>CT has more than 10 different funding formulas to divide up money between public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 the last 5 years, the total number of special education students in Stamford has increased by 545</vt:lpstr>
      <vt:lpstr>PowerPoint Presentation</vt:lpstr>
      <vt:lpstr>PowerPoint Presentation</vt:lpstr>
      <vt:lpstr>PowerPoint Presentation</vt:lpstr>
      <vt:lpstr>PowerPoint Presentation</vt:lpstr>
      <vt:lpstr>How much do CT’s cities and towns contribute to funding public schools?</vt:lpstr>
      <vt:lpstr>PowerPoint Presentation</vt:lpstr>
      <vt:lpstr>How much do cities and towns need to contribute toward funding their public schools?</vt:lpstr>
      <vt:lpstr>PowerPoint Presentation</vt:lpstr>
      <vt:lpstr>PowerPoint Presentation</vt:lpstr>
      <vt:lpstr>How do cities and towns raise money to pay for public schools?</vt:lpstr>
      <vt:lpstr>Facts About City/Town Budgets</vt:lpstr>
      <vt:lpstr>Facts About City/Town Property Taxes</vt:lpstr>
      <vt:lpstr>The value of “grand lists” varies widely</vt:lpstr>
      <vt:lpstr>The Equalized Net Grand List per Capita (ENGLPC) represents the value of taxable property per resident. Stamford’s ENGLPC is higher than all of the ENGLPCs for its peer towns.</vt:lpstr>
      <vt:lpstr>PowerPoint Presentation</vt:lpstr>
      <vt:lpstr>PowerPoint Presentation</vt:lpstr>
      <vt:lpstr>Stamford’s mill rate is lower than all but one of the mill rates for its peer towns</vt:lpstr>
      <vt:lpstr>The amount of property tax CT residents pay varies widely depending on where they live</vt:lpstr>
      <vt:lpstr>PowerPoint Presentation</vt:lpstr>
      <vt:lpstr>With 10 more formulas!</vt:lpstr>
      <vt:lpstr>Charter School Formulas</vt:lpstr>
      <vt:lpstr>Magnet School Formulas</vt:lpstr>
      <vt:lpstr>PowerPoint Presentation</vt:lpstr>
      <vt:lpstr>PowerPoint Presentation</vt:lpstr>
      <vt:lpstr>PowerPoint Presentation</vt:lpstr>
      <vt:lpstr>Add Your Voice to the Conversation</vt:lpstr>
      <vt:lpstr>PowerPoint Presentation</vt:lpstr>
      <vt:lpstr>Research regarding how funding impacts students</vt:lpstr>
      <vt:lpstr>Sources: Research on how funding impacts students</vt:lpstr>
      <vt:lpstr>How We Select Comparison Districts</vt:lpstr>
      <vt:lpstr>PowerPoint Presentation</vt:lpstr>
      <vt:lpstr>PowerPoint Presentation</vt:lpstr>
      <vt:lpstr>PowerPoint Presentation</vt:lpstr>
      <vt:lpstr>Choice Schools Funding Formulas Summary</vt:lpstr>
      <vt:lpstr>Terms to Know</vt:lpstr>
      <vt:lpstr>Terms to Know</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Finance 101</dc:title>
  <dc:creator>Katie Roy</dc:creator>
  <cp:lastModifiedBy>erika.haynes@ctschoolfinance.org</cp:lastModifiedBy>
  <cp:revision>1341</cp:revision>
  <cp:lastPrinted>2020-01-02T16:14:16Z</cp:lastPrinted>
  <dcterms:created xsi:type="dcterms:W3CDTF">2015-03-03T13:36:27Z</dcterms:created>
  <dcterms:modified xsi:type="dcterms:W3CDTF">2020-07-24T13:17:36Z</dcterms:modified>
</cp:coreProperties>
</file>