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7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8" r:id="rId2"/>
    <p:sldMasterId id="2147484081" r:id="rId3"/>
  </p:sldMasterIdLst>
  <p:notesMasterIdLst>
    <p:notesMasterId r:id="rId18"/>
  </p:notesMasterIdLst>
  <p:handoutMasterIdLst>
    <p:handoutMasterId r:id="rId19"/>
  </p:handoutMasterIdLst>
  <p:sldIdLst>
    <p:sldId id="915" r:id="rId4"/>
    <p:sldId id="272" r:id="rId5"/>
    <p:sldId id="851" r:id="rId6"/>
    <p:sldId id="864" r:id="rId7"/>
    <p:sldId id="866" r:id="rId8"/>
    <p:sldId id="853" r:id="rId9"/>
    <p:sldId id="867" r:id="rId10"/>
    <p:sldId id="871" r:id="rId11"/>
    <p:sldId id="874" r:id="rId12"/>
    <p:sldId id="875" r:id="rId13"/>
    <p:sldId id="882" r:id="rId14"/>
    <p:sldId id="877" r:id="rId15"/>
    <p:sldId id="884" r:id="rId16"/>
    <p:sldId id="895" r:id="rId17"/>
  </p:sldIdLst>
  <p:sldSz cx="12192000" cy="6858000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orient="horz" pos="4224" userDrawn="1">
          <p15:clr>
            <a:srgbClr val="A4A3A4"/>
          </p15:clr>
        </p15:guide>
        <p15:guide id="3" orient="horz" pos="4176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orient="horz" pos="3312" userDrawn="1">
          <p15:clr>
            <a:srgbClr val="A4A3A4"/>
          </p15:clr>
        </p15:guide>
        <p15:guide id="6" orient="horz" pos="291" userDrawn="1">
          <p15:clr>
            <a:srgbClr val="A4A3A4"/>
          </p15:clr>
        </p15:guide>
        <p15:guide id="7" orient="horz" pos="3090" userDrawn="1">
          <p15:clr>
            <a:srgbClr val="A4A3A4"/>
          </p15:clr>
        </p15:guide>
        <p15:guide id="8" orient="horz" pos="927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3866" userDrawn="1">
          <p15:clr>
            <a:srgbClr val="A4A3A4"/>
          </p15:clr>
        </p15:guide>
        <p15:guide id="11" orient="horz" pos="1093" userDrawn="1">
          <p15:clr>
            <a:srgbClr val="A4A3A4"/>
          </p15:clr>
        </p15:guide>
        <p15:guide id="12" orient="horz" pos="856" userDrawn="1">
          <p15:clr>
            <a:srgbClr val="A4A3A4"/>
          </p15:clr>
        </p15:guide>
        <p15:guide id="13" orient="horz" pos="563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489" userDrawn="1">
          <p15:clr>
            <a:srgbClr val="A4A3A4"/>
          </p15:clr>
        </p15:guide>
        <p15:guide id="16" pos="5242" userDrawn="1">
          <p15:clr>
            <a:srgbClr val="A4A3A4"/>
          </p15:clr>
        </p15:guide>
        <p15:guide id="17" pos="3747" userDrawn="1">
          <p15:clr>
            <a:srgbClr val="A4A3A4"/>
          </p15:clr>
        </p15:guide>
        <p15:guide id="18" pos="344" userDrawn="1">
          <p15:clr>
            <a:srgbClr val="A4A3A4"/>
          </p15:clr>
        </p15:guide>
        <p15:guide id="19" pos="1871" userDrawn="1">
          <p15:clr>
            <a:srgbClr val="A4A3A4"/>
          </p15:clr>
        </p15:guide>
        <p15:guide id="20" pos="3351" userDrawn="1">
          <p15:clr>
            <a:srgbClr val="A4A3A4"/>
          </p15:clr>
        </p15:guide>
        <p15:guide id="21" pos="7345" userDrawn="1">
          <p15:clr>
            <a:srgbClr val="A4A3A4"/>
          </p15:clr>
        </p15:guide>
        <p15:guide id="22" orient="horz" pos="1206" userDrawn="1">
          <p15:clr>
            <a:srgbClr val="A4A3A4"/>
          </p15:clr>
        </p15:guide>
        <p15:guide id="23" orient="horz" pos="771" userDrawn="1">
          <p15:clr>
            <a:srgbClr val="A4A3A4"/>
          </p15:clr>
        </p15:guide>
        <p15:guide id="24" orient="horz" pos="3104" userDrawn="1">
          <p15:clr>
            <a:srgbClr val="A4A3A4"/>
          </p15:clr>
        </p15:guide>
        <p15:guide id="25" orient="horz" pos="1002" userDrawn="1">
          <p15:clr>
            <a:srgbClr val="A4A3A4"/>
          </p15:clr>
        </p15:guide>
        <p15:guide id="26" orient="horz" pos="2516" userDrawn="1">
          <p15:clr>
            <a:srgbClr val="A4A3A4"/>
          </p15:clr>
        </p15:guide>
        <p15:guide id="27" orient="horz" pos="3854" userDrawn="1">
          <p15:clr>
            <a:srgbClr val="A4A3A4"/>
          </p15:clr>
        </p15:guide>
        <p15:guide id="28" orient="horz" pos="2169" userDrawn="1">
          <p15:clr>
            <a:srgbClr val="A4A3A4"/>
          </p15:clr>
        </p15:guide>
        <p15:guide id="29" pos="3913" userDrawn="1">
          <p15:clr>
            <a:srgbClr val="A4A3A4"/>
          </p15:clr>
        </p15:guide>
        <p15:guide id="30" pos="3797" userDrawn="1">
          <p15:clr>
            <a:srgbClr val="A4A3A4"/>
          </p15:clr>
        </p15:guide>
        <p15:guide id="31" pos="40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733" userDrawn="1">
          <p15:clr>
            <a:srgbClr val="A4A3A4"/>
          </p15:clr>
        </p15:guide>
        <p15:guide id="2" pos="136" userDrawn="1">
          <p15:clr>
            <a:srgbClr val="A4A3A4"/>
          </p15:clr>
        </p15:guide>
        <p15:guide id="3" pos="429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Ladd" initials="JL" lastIdx="6" clrIdx="0">
    <p:extLst>
      <p:ext uri="{19B8F6BF-5375-455C-9EA6-DF929625EA0E}">
        <p15:presenceInfo xmlns:p15="http://schemas.microsoft.com/office/powerpoint/2012/main" userId="S-1-5-21-1473971342-3064889180-3483898638-273374" providerId="AD"/>
      </p:ext>
    </p:extLst>
  </p:cmAuthor>
  <p:cmAuthor id="2" name="Stacy Watts" initials="SW" lastIdx="6" clrIdx="1">
    <p:extLst>
      <p:ext uri="{19B8F6BF-5375-455C-9EA6-DF929625EA0E}">
        <p15:presenceInfo xmlns:p15="http://schemas.microsoft.com/office/powerpoint/2012/main" userId="S-1-5-21-1473971342-3064889180-3483898638-267104" providerId="AD"/>
      </p:ext>
    </p:extLst>
  </p:cmAuthor>
  <p:cmAuthor id="3" name="Lisa Eastman" initials="LE" lastIdx="6" clrIdx="2">
    <p:extLst>
      <p:ext uri="{19B8F6BF-5375-455C-9EA6-DF929625EA0E}">
        <p15:presenceInfo xmlns:p15="http://schemas.microsoft.com/office/powerpoint/2012/main" userId="S-1-5-21-1473971342-3064889180-3483898638-243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73E"/>
    <a:srgbClr val="000000"/>
    <a:srgbClr val="CC0099"/>
    <a:srgbClr val="FFFFFF"/>
    <a:srgbClr val="F7921E"/>
    <a:srgbClr val="B58E4E"/>
    <a:srgbClr val="0076BE"/>
    <a:srgbClr val="EF6A36"/>
    <a:srgbClr val="873B32"/>
    <a:srgbClr val="5B33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86410" autoAdjust="0"/>
  </p:normalViewPr>
  <p:slideViewPr>
    <p:cSldViewPr snapToGrid="0">
      <p:cViewPr varScale="1">
        <p:scale>
          <a:sx n="77" d="100"/>
          <a:sy n="77" d="100"/>
        </p:scale>
        <p:origin x="888" y="58"/>
      </p:cViewPr>
      <p:guideLst>
        <p:guide orient="horz" pos="672"/>
        <p:guide orient="horz" pos="4224"/>
        <p:guide orient="horz" pos="4176"/>
        <p:guide orient="horz" pos="1253"/>
        <p:guide orient="horz" pos="3312"/>
        <p:guide orient="horz" pos="291"/>
        <p:guide orient="horz" pos="3090"/>
        <p:guide orient="horz" pos="927"/>
        <p:guide orient="horz" pos="2160"/>
        <p:guide orient="horz" pos="3866"/>
        <p:guide orient="horz" pos="1093"/>
        <p:guide orient="horz" pos="856"/>
        <p:guide orient="horz" pos="563"/>
        <p:guide/>
        <p:guide pos="7489"/>
        <p:guide pos="5242"/>
        <p:guide pos="3747"/>
        <p:guide pos="344"/>
        <p:guide pos="1871"/>
        <p:guide pos="3351"/>
        <p:guide pos="7345"/>
        <p:guide orient="horz" pos="1206"/>
        <p:guide orient="horz" pos="771"/>
        <p:guide orient="horz" pos="3104"/>
        <p:guide orient="horz" pos="1002"/>
        <p:guide orient="horz" pos="2516"/>
        <p:guide orient="horz" pos="3854"/>
        <p:guide orient="horz" pos="2169"/>
        <p:guide pos="3913"/>
        <p:guide pos="3797"/>
        <p:guide pos="40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39" y="67"/>
      </p:cViewPr>
      <p:guideLst>
        <p:guide orient="horz" pos="5733"/>
        <p:guide pos="136"/>
        <p:guide pos="429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ags" Target="../tags/tag174.xml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6473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ctr"/>
          <a:lstStyle/>
          <a:p>
            <a:r>
              <a:rPr lang="en-US" sz="10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rPr>
              <a:t>Advanced Residential Sales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6639311" y="8713728"/>
            <a:ext cx="285689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>
              <a:defRPr lang="en-US" sz="8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F1C3CAD-AD9F-40F9-955D-AE03AF404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4842414" y="8710149"/>
            <a:ext cx="198205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Revision Date: January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841595" y="0"/>
            <a:ext cx="3038319" cy="465242"/>
          </a:xfrm>
          <a:prstGeom prst="rect">
            <a:avLst/>
          </a:prstGeom>
        </p:spPr>
        <p:txBody>
          <a:bodyPr vert="horz" lIns="91427" tIns="45713" rIns="91427" bIns="45713" rtlCol="0" anchor="ctr"/>
          <a:lstStyle/>
          <a:p>
            <a:pPr algn="r"/>
            <a:r>
              <a:rPr lang="en-US"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rPr>
              <a:t>[enter revision date]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5" y="8726413"/>
            <a:ext cx="873977" cy="1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3" y="9025587"/>
            <a:ext cx="2001520" cy="27081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100"/>
            </a:lvl1pPr>
          </a:lstStyle>
          <a:p>
            <a:r>
              <a:rPr lang="en-US" dirty="0"/>
              <a:t>Revision Date: January 2018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>
          <a:xfrm>
            <a:off x="2685327" y="24047"/>
            <a:ext cx="4325074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Advanced Residential Sales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02405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 b="0"/>
            </a:lvl1pPr>
          </a:lstStyle>
          <a:p>
            <a:fld id="{4A34A3AB-AE1F-4A55-A930-7BE65275D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xmlns="" id="{6A0A10B9-4419-4F69-BD85-78D13B6D3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xmlns="" id="{A3DE3907-5A50-407C-8173-BC5A8EB14F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spcAft>
        <a:spcPts val="300"/>
      </a:spcAft>
      <a:defRPr sz="1200" b="1" kern="1200">
        <a:solidFill>
          <a:schemeClr val="tx1">
            <a:lumMod val="50000"/>
            <a:lumOff val="50000"/>
          </a:schemeClr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1pPr>
    <a:lvl2pPr marL="120650" indent="0" algn="l" defTabSz="914400" rtl="0" eaLnBrk="1" latinLnBrk="0" hangingPunct="1">
      <a:spcAft>
        <a:spcPts val="300"/>
      </a:spcAft>
      <a:buClr>
        <a:srgbClr val="0685C3"/>
      </a:buClr>
      <a:buFont typeface="Arial" panose="020B0604020202020204" pitchFamily="34" charset="0"/>
      <a:buNone/>
      <a:defRPr sz="1100" kern="1200">
        <a:solidFill>
          <a:schemeClr val="tx1">
            <a:lumMod val="65000"/>
            <a:lumOff val="35000"/>
          </a:schemeClr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2pPr>
    <a:lvl3pPr marL="347663" indent="-228600" algn="l" defTabSz="914400" rtl="0" eaLnBrk="1" latinLnBrk="0" hangingPunct="1">
      <a:spcAft>
        <a:spcPts val="300"/>
      </a:spcAft>
      <a:buClr>
        <a:srgbClr val="0685C3"/>
      </a:buClr>
      <a:buFont typeface="Arial" panose="020B0604020202020204" pitchFamily="34" charset="0"/>
      <a:buChar char="•"/>
      <a:defRPr sz="1050" kern="1200">
        <a:solidFill>
          <a:schemeClr val="tx1">
            <a:lumMod val="65000"/>
            <a:lumOff val="35000"/>
          </a:schemeClr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3pPr>
    <a:lvl4pPr marL="1371600" algn="l" defTabSz="914400" rtl="0" eaLnBrk="1" latinLnBrk="0" hangingPunct="1">
      <a:defRPr sz="1200" kern="1200">
        <a:solidFill>
          <a:schemeClr val="tx1">
            <a:lumMod val="65000"/>
            <a:lumOff val="35000"/>
          </a:schemeClr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4pPr>
    <a:lvl5pPr marL="1828800" algn="l" defTabSz="914400" rtl="0" eaLnBrk="1" latinLnBrk="0" hangingPunct="1">
      <a:defRPr sz="1200" kern="1200">
        <a:solidFill>
          <a:schemeClr val="tx1">
            <a:lumMod val="65000"/>
            <a:lumOff val="35000"/>
          </a:schemeClr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Revision Date: January 2018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Advanced Residential Sales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A3AB-AE1F-4A55-A930-7BE65275D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Revision Date: January 2018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Advanced Residential Sales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A3AB-AE1F-4A55-A930-7BE65275D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0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Revision Date: January 2018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Advanced Residential Sales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A3AB-AE1F-4A55-A930-7BE65275D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0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20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9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9.xml"/><Relationship Id="rId4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1.xml"/><Relationship Id="rId4" Type="http://schemas.openxmlformats.org/officeDocument/2006/relationships/image" Target="../media/image11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Earth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hidden="1"/>
          <p:cNvGrpSpPr/>
          <p:nvPr userDrawn="1"/>
        </p:nvGrpSpPr>
        <p:grpSpPr>
          <a:xfrm>
            <a:off x="-19055" y="0"/>
            <a:ext cx="12229840" cy="6858000"/>
            <a:chOff x="-19050" y="0"/>
            <a:chExt cx="12226655" cy="6858000"/>
          </a:xfrm>
        </p:grpSpPr>
        <p:sp>
          <p:nvSpPr>
            <p:cNvPr id="2" name="Rectangle 1"/>
            <p:cNvSpPr/>
            <p:nvPr userDrawn="1"/>
          </p:nvSpPr>
          <p:spPr bwMode="auto">
            <a:xfrm>
              <a:off x="-19050" y="0"/>
              <a:ext cx="122266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err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-19050" y="5476126"/>
              <a:ext cx="12226655" cy="995392"/>
            </a:xfrm>
            <a:custGeom>
              <a:avLst/>
              <a:gdLst>
                <a:gd name="T0" fmla="*/ 2849 w 3172"/>
                <a:gd name="T1" fmla="*/ 259 h 259"/>
                <a:gd name="T2" fmla="*/ 2849 w 3172"/>
                <a:gd name="T3" fmla="*/ 259 h 259"/>
                <a:gd name="T4" fmla="*/ 2 w 3172"/>
                <a:gd name="T5" fmla="*/ 259 h 259"/>
                <a:gd name="T6" fmla="*/ 0 w 3172"/>
                <a:gd name="T7" fmla="*/ 257 h 259"/>
                <a:gd name="T8" fmla="*/ 2 w 3172"/>
                <a:gd name="T9" fmla="*/ 255 h 259"/>
                <a:gd name="T10" fmla="*/ 2849 w 3172"/>
                <a:gd name="T11" fmla="*/ 255 h 259"/>
                <a:gd name="T12" fmla="*/ 2983 w 3172"/>
                <a:gd name="T13" fmla="*/ 225 h 259"/>
                <a:gd name="T14" fmla="*/ 3168 w 3172"/>
                <a:gd name="T15" fmla="*/ 2 h 259"/>
                <a:gd name="T16" fmla="*/ 3171 w 3172"/>
                <a:gd name="T17" fmla="*/ 1 h 259"/>
                <a:gd name="T18" fmla="*/ 3172 w 3172"/>
                <a:gd name="T19" fmla="*/ 3 h 259"/>
                <a:gd name="T20" fmla="*/ 2985 w 3172"/>
                <a:gd name="T21" fmla="*/ 228 h 259"/>
                <a:gd name="T22" fmla="*/ 2849 w 3172"/>
                <a:gd name="T2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2" h="259">
                  <a:moveTo>
                    <a:pt x="2849" y="259"/>
                  </a:moveTo>
                  <a:cubicBezTo>
                    <a:pt x="2849" y="259"/>
                    <a:pt x="2849" y="259"/>
                    <a:pt x="2849" y="259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1" y="259"/>
                    <a:pt x="0" y="258"/>
                    <a:pt x="0" y="257"/>
                  </a:cubicBezTo>
                  <a:cubicBezTo>
                    <a:pt x="0" y="256"/>
                    <a:pt x="1" y="255"/>
                    <a:pt x="2" y="255"/>
                  </a:cubicBezTo>
                  <a:cubicBezTo>
                    <a:pt x="2849" y="255"/>
                    <a:pt x="2849" y="255"/>
                    <a:pt x="2849" y="255"/>
                  </a:cubicBezTo>
                  <a:cubicBezTo>
                    <a:pt x="2850" y="255"/>
                    <a:pt x="2913" y="256"/>
                    <a:pt x="2983" y="225"/>
                  </a:cubicBezTo>
                  <a:cubicBezTo>
                    <a:pt x="3048" y="196"/>
                    <a:pt x="3133" y="135"/>
                    <a:pt x="3168" y="2"/>
                  </a:cubicBezTo>
                  <a:cubicBezTo>
                    <a:pt x="3168" y="1"/>
                    <a:pt x="3169" y="0"/>
                    <a:pt x="3171" y="1"/>
                  </a:cubicBezTo>
                  <a:cubicBezTo>
                    <a:pt x="3172" y="1"/>
                    <a:pt x="3172" y="2"/>
                    <a:pt x="3172" y="3"/>
                  </a:cubicBezTo>
                  <a:cubicBezTo>
                    <a:pt x="3137" y="137"/>
                    <a:pt x="3051" y="200"/>
                    <a:pt x="2985" y="228"/>
                  </a:cubicBezTo>
                  <a:cubicBezTo>
                    <a:pt x="2916" y="258"/>
                    <a:pt x="2855" y="259"/>
                    <a:pt x="2849" y="2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8814648" y="561012"/>
              <a:ext cx="2881661" cy="686636"/>
            </a:xfrm>
            <a:prstGeom prst="rect">
              <a:avLst/>
            </a:prstGeom>
          </p:spPr>
        </p:pic>
      </p:grp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1950" y="3754793"/>
            <a:ext cx="780142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531951" y="2194560"/>
            <a:ext cx="7788335" cy="13868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 bwMode="white">
          <a:xfrm>
            <a:off x="453997" y="6492396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49" y="696134"/>
            <a:ext cx="2865613" cy="3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9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>
            <a:spLocks noGrp="1"/>
          </p:cNvSpPr>
          <p:nvPr>
            <p:ph sz="quarter" idx="10"/>
          </p:nvPr>
        </p:nvSpPr>
        <p:spPr>
          <a:xfrm>
            <a:off x="544337" y="1206500"/>
            <a:ext cx="5475040" cy="4889500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6201411" y="1206500"/>
            <a:ext cx="5475040" cy="4889500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5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3"/>
            <a:ext cx="11128480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44337" y="1607375"/>
            <a:ext cx="5475040" cy="4476750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/>
          </p:nvPr>
        </p:nvSpPr>
        <p:spPr>
          <a:xfrm>
            <a:off x="6193305" y="1607375"/>
            <a:ext cx="5475040" cy="4476750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6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(v1)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211918" y="3673152"/>
            <a:ext cx="5449719" cy="2409825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44337" y="1206500"/>
            <a:ext cx="5475040" cy="4889500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201411" y="1206501"/>
            <a:ext cx="5475040" cy="2296721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8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(v1)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3"/>
            <a:ext cx="11128480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5"/>
          </p:nvPr>
        </p:nvSpPr>
        <p:spPr>
          <a:xfrm>
            <a:off x="6193305" y="1607375"/>
            <a:ext cx="5475040" cy="2168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6199214" y="3906982"/>
            <a:ext cx="5449719" cy="21985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0"/>
          </p:nvPr>
        </p:nvSpPr>
        <p:spPr>
          <a:xfrm>
            <a:off x="544337" y="1607375"/>
            <a:ext cx="5475040" cy="4496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9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(v2)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544337" y="1206500"/>
            <a:ext cx="5475040" cy="23085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5"/>
          </p:nvPr>
        </p:nvSpPr>
        <p:spPr>
          <a:xfrm>
            <a:off x="6201411" y="1206501"/>
            <a:ext cx="5475040" cy="229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546242" y="3645726"/>
            <a:ext cx="11130243" cy="2459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4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(v2)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6243" y="3876676"/>
            <a:ext cx="11113807" cy="221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3"/>
            <a:ext cx="11128480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/>
          </p:nvPr>
        </p:nvSpPr>
        <p:spPr>
          <a:xfrm>
            <a:off x="544337" y="1607375"/>
            <a:ext cx="5475040" cy="2168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93305" y="1607375"/>
            <a:ext cx="5475040" cy="2168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4395" y="449296"/>
            <a:ext cx="11119534" cy="6003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544337" y="1206500"/>
            <a:ext cx="5475040" cy="23085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5"/>
          </p:nvPr>
        </p:nvSpPr>
        <p:spPr>
          <a:xfrm>
            <a:off x="6201411" y="1206501"/>
            <a:ext cx="5475040" cy="229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2"/>
          </p:nvPr>
        </p:nvSpPr>
        <p:spPr>
          <a:xfrm>
            <a:off x="6199214" y="3645726"/>
            <a:ext cx="5449719" cy="2459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546242" y="3645726"/>
            <a:ext cx="5475126" cy="2459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8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3"/>
            <a:ext cx="11128480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6199214" y="3906982"/>
            <a:ext cx="5449719" cy="21985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/>
          </p:nvPr>
        </p:nvSpPr>
        <p:spPr>
          <a:xfrm>
            <a:off x="546242" y="3906982"/>
            <a:ext cx="5475126" cy="21985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0"/>
          </p:nvPr>
        </p:nvSpPr>
        <p:spPr>
          <a:xfrm>
            <a:off x="544337" y="1607375"/>
            <a:ext cx="5475040" cy="2168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5"/>
          </p:nvPr>
        </p:nvSpPr>
        <p:spPr>
          <a:xfrm>
            <a:off x="6193305" y="1607375"/>
            <a:ext cx="5475040" cy="2168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4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Earth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1" y="4419600"/>
            <a:ext cx="4886010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42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0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right Whi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1" y="4419600"/>
            <a:ext cx="4886010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4200"/>
              </a:lnSpc>
              <a:buNone/>
              <a:defRPr sz="3500" b="0" baseline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   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6" y="6580572"/>
            <a:ext cx="1159272" cy="1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6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Whi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921" y="2194560"/>
            <a:ext cx="7788335" cy="1386840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379511" y="908900"/>
            <a:ext cx="11356757" cy="335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36715" y="3752850"/>
            <a:ext cx="7776013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auto">
          <a:xfrm>
            <a:off x="-7722" y="5479120"/>
            <a:ext cx="12199722" cy="1378880"/>
          </a:xfrm>
          <a:custGeom>
            <a:avLst/>
            <a:gdLst>
              <a:gd name="T0" fmla="*/ 2327 w 2565"/>
              <a:gd name="T1" fmla="*/ 205 h 290"/>
              <a:gd name="T2" fmla="*/ 2305 w 2565"/>
              <a:gd name="T3" fmla="*/ 206 h 290"/>
              <a:gd name="T4" fmla="*/ 1864 w 2565"/>
              <a:gd name="T5" fmla="*/ 206 h 290"/>
              <a:gd name="T6" fmla="*/ 0 w 2565"/>
              <a:gd name="T7" fmla="*/ 206 h 290"/>
              <a:gd name="T8" fmla="*/ 0 w 2565"/>
              <a:gd name="T9" fmla="*/ 290 h 290"/>
              <a:gd name="T10" fmla="*/ 2565 w 2565"/>
              <a:gd name="T11" fmla="*/ 290 h 290"/>
              <a:gd name="T12" fmla="*/ 2565 w 2565"/>
              <a:gd name="T13" fmla="*/ 251 h 290"/>
              <a:gd name="T14" fmla="*/ 2565 w 2565"/>
              <a:gd name="T15" fmla="*/ 206 h 290"/>
              <a:gd name="T16" fmla="*/ 2565 w 2565"/>
              <a:gd name="T17" fmla="*/ 0 h 290"/>
              <a:gd name="T18" fmla="*/ 2504 w 2565"/>
              <a:gd name="T19" fmla="*/ 116 h 290"/>
              <a:gd name="T20" fmla="*/ 2327 w 2565"/>
              <a:gd name="T21" fmla="*/ 20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5" h="290">
                <a:moveTo>
                  <a:pt x="2327" y="205"/>
                </a:moveTo>
                <a:cubicBezTo>
                  <a:pt x="2320" y="206"/>
                  <a:pt x="2312" y="206"/>
                  <a:pt x="2305" y="206"/>
                </a:cubicBezTo>
                <a:cubicBezTo>
                  <a:pt x="2304" y="206"/>
                  <a:pt x="1864" y="206"/>
                  <a:pt x="1864" y="206"/>
                </a:cubicBezTo>
                <a:cubicBezTo>
                  <a:pt x="1859" y="206"/>
                  <a:pt x="0" y="206"/>
                  <a:pt x="0" y="206"/>
                </a:cubicBezTo>
                <a:cubicBezTo>
                  <a:pt x="0" y="290"/>
                  <a:pt x="0" y="290"/>
                  <a:pt x="0" y="290"/>
                </a:cubicBezTo>
                <a:cubicBezTo>
                  <a:pt x="2565" y="290"/>
                  <a:pt x="2565" y="290"/>
                  <a:pt x="2565" y="290"/>
                </a:cubicBezTo>
                <a:cubicBezTo>
                  <a:pt x="2565" y="251"/>
                  <a:pt x="2565" y="251"/>
                  <a:pt x="2565" y="251"/>
                </a:cubicBezTo>
                <a:cubicBezTo>
                  <a:pt x="2565" y="206"/>
                  <a:pt x="2565" y="206"/>
                  <a:pt x="2565" y="206"/>
                </a:cubicBezTo>
                <a:cubicBezTo>
                  <a:pt x="2565" y="0"/>
                  <a:pt x="2565" y="0"/>
                  <a:pt x="2565" y="0"/>
                </a:cubicBezTo>
                <a:cubicBezTo>
                  <a:pt x="2555" y="43"/>
                  <a:pt x="2533" y="83"/>
                  <a:pt x="2504" y="116"/>
                </a:cubicBezTo>
                <a:cubicBezTo>
                  <a:pt x="2459" y="167"/>
                  <a:pt x="2395" y="199"/>
                  <a:pt x="2327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1800" noProof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 bwMode="white">
          <a:xfrm>
            <a:off x="453997" y="6492396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1" y="693469"/>
            <a:ext cx="2938333" cy="36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1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un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1" y="4419600"/>
            <a:ext cx="4886010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42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9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ravel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1" y="4419600"/>
            <a:ext cx="4886010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42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Divider text 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7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a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1" y="4419600"/>
            <a:ext cx="4886010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42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Divider text 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1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allout Earth 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714" y="884238"/>
            <a:ext cx="5865753" cy="29162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Key Callout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3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allout Bright Whi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714" y="884238"/>
            <a:ext cx="5865753" cy="29162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3500" b="0" baseline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Key Callout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6" y="6580572"/>
            <a:ext cx="1159272" cy="1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8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allout Sun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714" y="884238"/>
            <a:ext cx="5865753" cy="29162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Key Callout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9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allout Gravel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714" y="884238"/>
            <a:ext cx="5865753" cy="29162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Key Callout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1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allout Sla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714" y="884238"/>
            <a:ext cx="5865753" cy="29162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35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Key Callout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5" name="Picture 4" hidden="1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48" y="-104539"/>
            <a:ext cx="12256152" cy="696253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85"/>
            <a:ext cx="1122655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3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Earth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hidden="1"/>
          <p:cNvGrpSpPr/>
          <p:nvPr userDrawn="1"/>
        </p:nvGrpSpPr>
        <p:grpSpPr>
          <a:xfrm>
            <a:off x="-19055" y="0"/>
            <a:ext cx="12229840" cy="6858000"/>
            <a:chOff x="-19050" y="0"/>
            <a:chExt cx="12226655" cy="6858000"/>
          </a:xfrm>
        </p:grpSpPr>
        <p:sp>
          <p:nvSpPr>
            <p:cNvPr id="2" name="Rectangle 1"/>
            <p:cNvSpPr/>
            <p:nvPr userDrawn="1"/>
          </p:nvSpPr>
          <p:spPr bwMode="auto">
            <a:xfrm>
              <a:off x="-19050" y="0"/>
              <a:ext cx="122266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err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-19050" y="5476126"/>
              <a:ext cx="12226655" cy="995392"/>
            </a:xfrm>
            <a:custGeom>
              <a:avLst/>
              <a:gdLst>
                <a:gd name="T0" fmla="*/ 2849 w 3172"/>
                <a:gd name="T1" fmla="*/ 259 h 259"/>
                <a:gd name="T2" fmla="*/ 2849 w 3172"/>
                <a:gd name="T3" fmla="*/ 259 h 259"/>
                <a:gd name="T4" fmla="*/ 2 w 3172"/>
                <a:gd name="T5" fmla="*/ 259 h 259"/>
                <a:gd name="T6" fmla="*/ 0 w 3172"/>
                <a:gd name="T7" fmla="*/ 257 h 259"/>
                <a:gd name="T8" fmla="*/ 2 w 3172"/>
                <a:gd name="T9" fmla="*/ 255 h 259"/>
                <a:gd name="T10" fmla="*/ 2849 w 3172"/>
                <a:gd name="T11" fmla="*/ 255 h 259"/>
                <a:gd name="T12" fmla="*/ 2983 w 3172"/>
                <a:gd name="T13" fmla="*/ 225 h 259"/>
                <a:gd name="T14" fmla="*/ 3168 w 3172"/>
                <a:gd name="T15" fmla="*/ 2 h 259"/>
                <a:gd name="T16" fmla="*/ 3171 w 3172"/>
                <a:gd name="T17" fmla="*/ 1 h 259"/>
                <a:gd name="T18" fmla="*/ 3172 w 3172"/>
                <a:gd name="T19" fmla="*/ 3 h 259"/>
                <a:gd name="T20" fmla="*/ 2985 w 3172"/>
                <a:gd name="T21" fmla="*/ 228 h 259"/>
                <a:gd name="T22" fmla="*/ 2849 w 3172"/>
                <a:gd name="T2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2" h="259">
                  <a:moveTo>
                    <a:pt x="2849" y="259"/>
                  </a:moveTo>
                  <a:cubicBezTo>
                    <a:pt x="2849" y="259"/>
                    <a:pt x="2849" y="259"/>
                    <a:pt x="2849" y="259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1" y="259"/>
                    <a:pt x="0" y="258"/>
                    <a:pt x="0" y="257"/>
                  </a:cubicBezTo>
                  <a:cubicBezTo>
                    <a:pt x="0" y="256"/>
                    <a:pt x="1" y="255"/>
                    <a:pt x="2" y="255"/>
                  </a:cubicBezTo>
                  <a:cubicBezTo>
                    <a:pt x="2849" y="255"/>
                    <a:pt x="2849" y="255"/>
                    <a:pt x="2849" y="255"/>
                  </a:cubicBezTo>
                  <a:cubicBezTo>
                    <a:pt x="2850" y="255"/>
                    <a:pt x="2913" y="256"/>
                    <a:pt x="2983" y="225"/>
                  </a:cubicBezTo>
                  <a:cubicBezTo>
                    <a:pt x="3048" y="196"/>
                    <a:pt x="3133" y="135"/>
                    <a:pt x="3168" y="2"/>
                  </a:cubicBezTo>
                  <a:cubicBezTo>
                    <a:pt x="3168" y="1"/>
                    <a:pt x="3169" y="0"/>
                    <a:pt x="3171" y="1"/>
                  </a:cubicBezTo>
                  <a:cubicBezTo>
                    <a:pt x="3172" y="1"/>
                    <a:pt x="3172" y="2"/>
                    <a:pt x="3172" y="3"/>
                  </a:cubicBezTo>
                  <a:cubicBezTo>
                    <a:pt x="3137" y="137"/>
                    <a:pt x="3051" y="200"/>
                    <a:pt x="2985" y="228"/>
                  </a:cubicBezTo>
                  <a:cubicBezTo>
                    <a:pt x="2916" y="258"/>
                    <a:pt x="2855" y="259"/>
                    <a:pt x="2849" y="2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8814648" y="561012"/>
              <a:ext cx="2881661" cy="68663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441125" y="2998435"/>
            <a:ext cx="208675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27805" y="3836635"/>
            <a:ext cx="359397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Let’s change the way our world is powered.</a:t>
            </a: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 bwMode="white">
          <a:xfrm>
            <a:off x="453997" y="6492396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49" y="696134"/>
            <a:ext cx="2865613" cy="3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0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41125" y="2998435"/>
            <a:ext cx="208675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3200" b="0" kern="1200" spc="0" baseline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27805" y="3836635"/>
            <a:ext cx="359397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Tx/>
              <a:buNone/>
            </a:pPr>
            <a:r>
              <a:rPr lang="en-US" sz="1400" b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Let’s change the way our world is powered.</a:t>
            </a:r>
          </a:p>
        </p:txBody>
      </p:sp>
      <p:grpSp>
        <p:nvGrpSpPr>
          <p:cNvPr id="5" name="Group 4" hidden="1"/>
          <p:cNvGrpSpPr/>
          <p:nvPr userDrawn="1"/>
        </p:nvGrpSpPr>
        <p:grpSpPr>
          <a:xfrm>
            <a:off x="1" y="9525"/>
            <a:ext cx="12201528" cy="6872514"/>
            <a:chOff x="0" y="9525"/>
            <a:chExt cx="12198351" cy="6872514"/>
          </a:xfrm>
        </p:grpSpPr>
        <p:sp>
          <p:nvSpPr>
            <p:cNvPr id="2" name="Rectangle 1"/>
            <p:cNvSpPr/>
            <p:nvPr userDrawn="1"/>
          </p:nvSpPr>
          <p:spPr bwMode="auto">
            <a:xfrm>
              <a:off x="0" y="9525"/>
              <a:ext cx="121983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err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0" y="5503159"/>
              <a:ext cx="12198351" cy="1378880"/>
            </a:xfrm>
            <a:custGeom>
              <a:avLst/>
              <a:gdLst>
                <a:gd name="T0" fmla="*/ 2327 w 2565"/>
                <a:gd name="T1" fmla="*/ 205 h 290"/>
                <a:gd name="T2" fmla="*/ 2305 w 2565"/>
                <a:gd name="T3" fmla="*/ 206 h 290"/>
                <a:gd name="T4" fmla="*/ 1864 w 2565"/>
                <a:gd name="T5" fmla="*/ 206 h 290"/>
                <a:gd name="T6" fmla="*/ 0 w 2565"/>
                <a:gd name="T7" fmla="*/ 206 h 290"/>
                <a:gd name="T8" fmla="*/ 0 w 2565"/>
                <a:gd name="T9" fmla="*/ 290 h 290"/>
                <a:gd name="T10" fmla="*/ 2565 w 2565"/>
                <a:gd name="T11" fmla="*/ 290 h 290"/>
                <a:gd name="T12" fmla="*/ 2565 w 2565"/>
                <a:gd name="T13" fmla="*/ 251 h 290"/>
                <a:gd name="T14" fmla="*/ 2565 w 2565"/>
                <a:gd name="T15" fmla="*/ 206 h 290"/>
                <a:gd name="T16" fmla="*/ 2565 w 2565"/>
                <a:gd name="T17" fmla="*/ 0 h 290"/>
                <a:gd name="T18" fmla="*/ 2504 w 2565"/>
                <a:gd name="T19" fmla="*/ 116 h 290"/>
                <a:gd name="T20" fmla="*/ 2327 w 2565"/>
                <a:gd name="T21" fmla="*/ 20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5" h="290">
                  <a:moveTo>
                    <a:pt x="2327" y="205"/>
                  </a:moveTo>
                  <a:cubicBezTo>
                    <a:pt x="2320" y="206"/>
                    <a:pt x="2312" y="206"/>
                    <a:pt x="2305" y="206"/>
                  </a:cubicBezTo>
                  <a:cubicBezTo>
                    <a:pt x="2304" y="206"/>
                    <a:pt x="1864" y="206"/>
                    <a:pt x="1864" y="206"/>
                  </a:cubicBezTo>
                  <a:cubicBezTo>
                    <a:pt x="1859" y="206"/>
                    <a:pt x="0" y="206"/>
                    <a:pt x="0" y="206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565" y="290"/>
                    <a:pt x="2565" y="290"/>
                    <a:pt x="2565" y="290"/>
                  </a:cubicBezTo>
                  <a:cubicBezTo>
                    <a:pt x="2565" y="251"/>
                    <a:pt x="2565" y="251"/>
                    <a:pt x="2565" y="251"/>
                  </a:cubicBezTo>
                  <a:cubicBezTo>
                    <a:pt x="2565" y="206"/>
                    <a:pt x="2565" y="206"/>
                    <a:pt x="2565" y="206"/>
                  </a:cubicBezTo>
                  <a:cubicBezTo>
                    <a:pt x="2565" y="0"/>
                    <a:pt x="2565" y="0"/>
                    <a:pt x="2565" y="0"/>
                  </a:cubicBezTo>
                  <a:cubicBezTo>
                    <a:pt x="2555" y="43"/>
                    <a:pt x="2533" y="83"/>
                    <a:pt x="2504" y="116"/>
                  </a:cubicBezTo>
                  <a:cubicBezTo>
                    <a:pt x="2459" y="167"/>
                    <a:pt x="2395" y="199"/>
                    <a:pt x="232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/>
              <a:endParaRPr lang="en-US" sz="1800" noProof="0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474" y="570537"/>
              <a:ext cx="2885060" cy="686636"/>
            </a:xfrm>
            <a:prstGeom prst="rect">
              <a:avLst/>
            </a:prstGeom>
          </p:spPr>
        </p:pic>
      </p:grpSp>
      <p:sp>
        <p:nvSpPr>
          <p:cNvPr id="9" name="Footer Placeholder 16"/>
          <p:cNvSpPr txBox="1">
            <a:spLocks/>
          </p:cNvSpPr>
          <p:nvPr userDrawn="1"/>
        </p:nvSpPr>
        <p:spPr bwMode="white">
          <a:xfrm>
            <a:off x="453997" y="6492396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1" y="693469"/>
            <a:ext cx="2938333" cy="36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8"/>
          <p:cNvSpPr>
            <a:spLocks noGrp="1"/>
          </p:cNvSpPr>
          <p:nvPr>
            <p:ph sz="quarter" idx="10"/>
          </p:nvPr>
        </p:nvSpPr>
        <p:spPr>
          <a:xfrm>
            <a:off x="546243" y="1219200"/>
            <a:ext cx="11113807" cy="3695700"/>
          </a:xfrm>
        </p:spPr>
        <p:txBody>
          <a:bodyPr>
            <a:noAutofit/>
          </a:bodyPr>
          <a:lstStyle>
            <a:lvl1pPr>
              <a:buClr>
                <a:srgbClr val="0070C0"/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230248" y="5029200"/>
            <a:ext cx="9165437" cy="811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31520" tIns="45720" rIns="91440" bIns="45720" rtlCol="0" anchor="ctr" anchorCtr="0">
            <a:normAutofit/>
          </a:bodyPr>
          <a:lstStyle>
            <a:lvl1pPr>
              <a:defRPr lang="en-US" sz="1800" b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/>
              <a:t>Copy and paste your key takeaway. Delete if not needed.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9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w/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black">
          <a:xfrm>
            <a:off x="539754" y="1028700"/>
            <a:ext cx="11094889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-230246" y="5029200"/>
            <a:ext cx="8987592" cy="817978"/>
          </a:xfrm>
          <a:prstGeom prst="roundRect">
            <a:avLst>
              <a:gd name="adj" fmla="val 1426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548640" tIns="45720" rIns="91440" bIns="45720" rtlCol="0" anchor="ctr" anchorCtr="0">
            <a:normAutofit/>
          </a:bodyPr>
          <a:lstStyle>
            <a:lvl1pPr>
              <a:buNone/>
              <a:defRPr lang="en-US" sz="1800" dirty="0" smtClean="0"/>
            </a:lvl1pPr>
          </a:lstStyle>
          <a:p>
            <a:pPr marL="196850" lvl="0" indent="0"/>
            <a:r>
              <a:rPr lang="en-US"/>
              <a:t>Click to add main point. Remove if not needed.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45748" y="1458930"/>
            <a:ext cx="11108182" cy="341787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2200" b="0">
                <a:latin typeface="Open Sans" panose="020B0606030504020204" pitchFamily="34" charset="0"/>
              </a:defRPr>
            </a:lvl1pPr>
            <a:lvl2pPr marL="523875" indent="-206375"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10000"/>
              <a:buFont typeface="Lato" panose="020F0502020204030203" pitchFamily="34" charset="0"/>
              <a:buChar char="‒"/>
              <a:defRPr sz="1800">
                <a:latin typeface="Open Sans" panose="020B0606030504020204" pitchFamily="34" charset="0"/>
              </a:defRPr>
            </a:lvl2pPr>
            <a:lvl3pPr marL="760413" indent="-123825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28600" algn="l"/>
              </a:tabLst>
              <a:defRPr sz="1600" baseline="0">
                <a:latin typeface="Open Sans" panose="020B0606030504020204" pitchFamily="34" charset="0"/>
              </a:defRPr>
            </a:lvl3pPr>
            <a:lvl4pPr marL="1016000" indent="-165100">
              <a:spcAft>
                <a:spcPts val="800"/>
              </a:spcAft>
              <a:buClr>
                <a:srgbClr val="0070C0"/>
              </a:buClr>
              <a:buFont typeface="Open Sans" panose="020B0606030504020204" pitchFamily="34" charset="0"/>
              <a:buChar char="–"/>
              <a:tabLst>
                <a:tab pos="1549400" algn="l"/>
                <a:tab pos="1600200" algn="l"/>
              </a:tabLst>
              <a:defRPr sz="12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3"/>
          <p:cNvSpPr>
            <a:spLocks noGrp="1"/>
          </p:cNvSpPr>
          <p:nvPr>
            <p:ph type="title"/>
          </p:nvPr>
        </p:nvSpPr>
        <p:spPr>
          <a:xfrm>
            <a:off x="534396" y="449297"/>
            <a:ext cx="11119535" cy="6003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062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4F4D-7106-4912-9E47-CD207EB37E5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5D8-8788-4424-90ED-9BA8C419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4611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068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reeform 8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" y="5476126"/>
            <a:ext cx="12210785" cy="995392"/>
          </a:xfrm>
          <a:custGeom>
            <a:avLst/>
            <a:gdLst>
              <a:gd name="T0" fmla="*/ 2849 w 3172"/>
              <a:gd name="T1" fmla="*/ 259 h 259"/>
              <a:gd name="T2" fmla="*/ 2849 w 3172"/>
              <a:gd name="T3" fmla="*/ 259 h 259"/>
              <a:gd name="T4" fmla="*/ 2 w 3172"/>
              <a:gd name="T5" fmla="*/ 259 h 259"/>
              <a:gd name="T6" fmla="*/ 0 w 3172"/>
              <a:gd name="T7" fmla="*/ 257 h 259"/>
              <a:gd name="T8" fmla="*/ 2 w 3172"/>
              <a:gd name="T9" fmla="*/ 255 h 259"/>
              <a:gd name="T10" fmla="*/ 2849 w 3172"/>
              <a:gd name="T11" fmla="*/ 255 h 259"/>
              <a:gd name="T12" fmla="*/ 2983 w 3172"/>
              <a:gd name="T13" fmla="*/ 225 h 259"/>
              <a:gd name="T14" fmla="*/ 3168 w 3172"/>
              <a:gd name="T15" fmla="*/ 2 h 259"/>
              <a:gd name="T16" fmla="*/ 3171 w 3172"/>
              <a:gd name="T17" fmla="*/ 1 h 259"/>
              <a:gd name="T18" fmla="*/ 3172 w 3172"/>
              <a:gd name="T19" fmla="*/ 3 h 259"/>
              <a:gd name="T20" fmla="*/ 2985 w 3172"/>
              <a:gd name="T21" fmla="*/ 228 h 259"/>
              <a:gd name="T22" fmla="*/ 2849 w 3172"/>
              <a:gd name="T2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72" h="259">
                <a:moveTo>
                  <a:pt x="2849" y="259"/>
                </a:moveTo>
                <a:cubicBezTo>
                  <a:pt x="2849" y="259"/>
                  <a:pt x="2849" y="259"/>
                  <a:pt x="2849" y="259"/>
                </a:cubicBezTo>
                <a:cubicBezTo>
                  <a:pt x="2" y="259"/>
                  <a:pt x="2" y="259"/>
                  <a:pt x="2" y="259"/>
                </a:cubicBezTo>
                <a:cubicBezTo>
                  <a:pt x="1" y="259"/>
                  <a:pt x="0" y="258"/>
                  <a:pt x="0" y="257"/>
                </a:cubicBezTo>
                <a:cubicBezTo>
                  <a:pt x="0" y="256"/>
                  <a:pt x="1" y="255"/>
                  <a:pt x="2" y="255"/>
                </a:cubicBezTo>
                <a:cubicBezTo>
                  <a:pt x="2849" y="255"/>
                  <a:pt x="2849" y="255"/>
                  <a:pt x="2849" y="255"/>
                </a:cubicBezTo>
                <a:cubicBezTo>
                  <a:pt x="2850" y="255"/>
                  <a:pt x="2913" y="256"/>
                  <a:pt x="2983" y="225"/>
                </a:cubicBezTo>
                <a:cubicBezTo>
                  <a:pt x="3048" y="196"/>
                  <a:pt x="3133" y="135"/>
                  <a:pt x="3168" y="2"/>
                </a:cubicBezTo>
                <a:cubicBezTo>
                  <a:pt x="3168" y="1"/>
                  <a:pt x="3169" y="0"/>
                  <a:pt x="3171" y="1"/>
                </a:cubicBezTo>
                <a:cubicBezTo>
                  <a:pt x="3172" y="1"/>
                  <a:pt x="3172" y="2"/>
                  <a:pt x="3172" y="3"/>
                </a:cubicBezTo>
                <a:cubicBezTo>
                  <a:pt x="3137" y="137"/>
                  <a:pt x="3051" y="200"/>
                  <a:pt x="2985" y="228"/>
                </a:cubicBezTo>
                <a:cubicBezTo>
                  <a:pt x="2916" y="258"/>
                  <a:pt x="2855" y="259"/>
                  <a:pt x="2849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488595" y="6483101"/>
            <a:ext cx="545924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ea typeface="ＭＳ Ｐゴシック" pitchFamily="34" charset="-128"/>
              </a:rPr>
              <a:t>© 2018 SunPower Corporation  |  Confidential </a:t>
            </a:r>
          </a:p>
        </p:txBody>
      </p:sp>
      <p:pic>
        <p:nvPicPr>
          <p:cNvPr id="11" name="Picture 6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1" y="672932"/>
            <a:ext cx="3759740" cy="4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531884" y="2196092"/>
            <a:ext cx="8159011" cy="13716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>
              <a:buFontTx/>
              <a:buNone/>
              <a:defRPr sz="43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/>
            <p:custDataLst>
              <p:tags r:id="rId6"/>
            </p:custDataLst>
          </p:nvPr>
        </p:nvSpPr>
        <p:spPr>
          <a:xfrm>
            <a:off x="541413" y="3745784"/>
            <a:ext cx="8130512" cy="381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763740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w/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97" y="449296"/>
            <a:ext cx="11119533" cy="6003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6244" y="1726062"/>
            <a:ext cx="11113807" cy="3164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-230248" y="5029200"/>
            <a:ext cx="8987592" cy="817978"/>
          </a:xfrm>
          <a:prstGeom prst="roundRect">
            <a:avLst>
              <a:gd name="adj" fmla="val 1426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548640" tIns="45720" rIns="91440" bIns="45720" rtlCol="0" anchor="ctr" anchorCtr="0">
            <a:normAutofit/>
          </a:bodyPr>
          <a:lstStyle>
            <a:lvl1pPr>
              <a:buNone/>
              <a:defRPr lang="en-US" sz="1799" dirty="0" smtClean="0"/>
            </a:lvl1pPr>
          </a:lstStyle>
          <a:p>
            <a:pPr marL="196791" lvl="0" indent="0"/>
            <a:r>
              <a:rPr lang="en-US"/>
              <a:t>Click to add main point. Remove if not needed. </a:t>
            </a:r>
          </a:p>
        </p:txBody>
      </p:sp>
      <p:sp>
        <p:nvSpPr>
          <p:cNvPr id="15" name="Rectangle 14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41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w/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>
            <p:custDataLst>
              <p:tags r:id="rId2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-230248" y="5029200"/>
            <a:ext cx="8987592" cy="817978"/>
          </a:xfrm>
          <a:prstGeom prst="roundRect">
            <a:avLst>
              <a:gd name="adj" fmla="val 1426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548640" tIns="45720" rIns="91440" bIns="45720" rtlCol="0" anchor="ctr" anchorCtr="0">
            <a:normAutofit/>
          </a:bodyPr>
          <a:lstStyle>
            <a:lvl1pPr>
              <a:buNone/>
              <a:defRPr lang="en-US" sz="1799" dirty="0" smtClean="0"/>
            </a:lvl1pPr>
          </a:lstStyle>
          <a:p>
            <a:pPr marL="196791" lvl="0" indent="0"/>
            <a:r>
              <a:rPr lang="en-US"/>
              <a:t>Click to add main point. Remove if not needed.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5749" y="1295400"/>
            <a:ext cx="11108181" cy="3581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9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10000"/>
              <a:buFont typeface="Lato" panose="020F0502020204030203" pitchFamily="34" charset="0"/>
              <a:buChar char="‒"/>
              <a:defRPr sz="16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4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rgbClr val="0070C0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2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4397" y="449296"/>
            <a:ext cx="11119533" cy="6003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993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 + Li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941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242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91163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4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552596" y="1701800"/>
            <a:ext cx="11051877" cy="44259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692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552596" y="1407560"/>
            <a:ext cx="11051877" cy="47201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2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3157" y="1071563"/>
            <a:ext cx="11136419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230248" y="5029200"/>
            <a:ext cx="9165437" cy="811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3152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  <a:defRPr lang="en-US" sz="1800" b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Copy and paste your key takeaway. Delete if not needed.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544337" y="1607376"/>
            <a:ext cx="11120270" cy="3309009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6078176" y="1754267"/>
            <a:ext cx="5525939" cy="4339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999"/>
            </a:lvl1pPr>
          </a:lstStyle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545749" y="1765300"/>
            <a:ext cx="5402576" cy="43272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rgbClr val="0070C0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107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 w/ 2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6067899" y="1407521"/>
            <a:ext cx="5525939" cy="4686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999"/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545749" y="1407560"/>
            <a:ext cx="5402576" cy="468501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rgbClr val="0070C0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25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you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545749" y="1765300"/>
            <a:ext cx="5402576" cy="43272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7526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0"/>
          </p:nvPr>
        </p:nvSpPr>
        <p:spPr>
          <a:xfrm>
            <a:off x="6087198" y="40259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0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 w/ 3-up Layou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  <p:custDataLst>
              <p:tags r:id="rId4"/>
            </p:custDataLst>
          </p:nvPr>
        </p:nvSpPr>
        <p:spPr>
          <a:xfrm>
            <a:off x="545749" y="1407560"/>
            <a:ext cx="5402576" cy="468501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9"/>
            <p:custDataLst>
              <p:tags r:id="rId5"/>
            </p:custDataLst>
          </p:nvPr>
        </p:nvSpPr>
        <p:spPr>
          <a:xfrm>
            <a:off x="6074494" y="1409700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0"/>
            <p:custDataLst>
              <p:tags r:id="rId6"/>
            </p:custDataLst>
          </p:nvPr>
        </p:nvSpPr>
        <p:spPr>
          <a:xfrm>
            <a:off x="6087198" y="3860800"/>
            <a:ext cx="5560148" cy="22317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95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yout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7526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558452" y="1752600"/>
            <a:ext cx="5310477" cy="20447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0"/>
          </p:nvPr>
        </p:nvSpPr>
        <p:spPr>
          <a:xfrm>
            <a:off x="552458" y="4038600"/>
            <a:ext cx="11082185" cy="22860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902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 w/ 3-up Layout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409700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0"/>
          </p:nvPr>
        </p:nvSpPr>
        <p:spPr>
          <a:xfrm>
            <a:off x="546243" y="3860800"/>
            <a:ext cx="11101103" cy="22317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546241" y="1409700"/>
            <a:ext cx="5478301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171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7526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558452" y="1752600"/>
            <a:ext cx="5310477" cy="20447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6068499" y="4054475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552459" y="4054475"/>
            <a:ext cx="5310477" cy="20447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695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9"/>
            <p:custDataLst>
              <p:tags r:id="rId4"/>
            </p:custDataLst>
          </p:nvPr>
        </p:nvSpPr>
        <p:spPr>
          <a:xfrm>
            <a:off x="6074494" y="1409700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  <p:custDataLst>
              <p:tags r:id="rId5"/>
            </p:custDataLst>
          </p:nvPr>
        </p:nvSpPr>
        <p:spPr>
          <a:xfrm>
            <a:off x="546241" y="1409700"/>
            <a:ext cx="5478301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  <p:custDataLst>
              <p:tags r:id="rId6"/>
            </p:custDataLst>
          </p:nvPr>
        </p:nvSpPr>
        <p:spPr>
          <a:xfrm>
            <a:off x="6074495" y="3880119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4"/>
            <p:custDataLst>
              <p:tags r:id="rId7"/>
            </p:custDataLst>
          </p:nvPr>
        </p:nvSpPr>
        <p:spPr>
          <a:xfrm>
            <a:off x="546243" y="3880119"/>
            <a:ext cx="5478301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700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068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0"/>
            <a:ext cx="5954816" cy="6885432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76" y="6540695"/>
            <a:ext cx="156967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442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2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G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55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488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Eart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0"/>
            <a:ext cx="5954816" cy="6885432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Tx/>
              <a:buNone/>
              <a:tabLst/>
              <a:defRPr sz="3599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Key Callout text</a:t>
            </a:r>
          </a:p>
        </p:txBody>
      </p:sp>
      <p:pic>
        <p:nvPicPr>
          <p:cNvPr id="9" name="Picture 6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76" y="6540695"/>
            <a:ext cx="156967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85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lang="en-US" sz="3599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FontTx/>
              <a:buNone/>
              <a:tabLst/>
            </a:pPr>
            <a:r>
              <a:rPr lang="en-US"/>
              <a:t>Click to edit Key Callout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165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G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lang="en-US" sz="3599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FontTx/>
              <a:buNone/>
              <a:tabLst/>
            </a:pPr>
            <a:r>
              <a:rPr lang="en-US"/>
              <a:t>Click to edit Key Callout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866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lang="en-US" sz="3599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FontTx/>
              <a:buNone/>
              <a:tabLst/>
            </a:pPr>
            <a:r>
              <a:rPr lang="en-US"/>
              <a:t>Click to edit Key Callout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225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068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reeform 8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" y="5476126"/>
            <a:ext cx="12210785" cy="995392"/>
          </a:xfrm>
          <a:custGeom>
            <a:avLst/>
            <a:gdLst>
              <a:gd name="T0" fmla="*/ 2849 w 3172"/>
              <a:gd name="T1" fmla="*/ 259 h 259"/>
              <a:gd name="T2" fmla="*/ 2849 w 3172"/>
              <a:gd name="T3" fmla="*/ 259 h 259"/>
              <a:gd name="T4" fmla="*/ 2 w 3172"/>
              <a:gd name="T5" fmla="*/ 259 h 259"/>
              <a:gd name="T6" fmla="*/ 0 w 3172"/>
              <a:gd name="T7" fmla="*/ 257 h 259"/>
              <a:gd name="T8" fmla="*/ 2 w 3172"/>
              <a:gd name="T9" fmla="*/ 255 h 259"/>
              <a:gd name="T10" fmla="*/ 2849 w 3172"/>
              <a:gd name="T11" fmla="*/ 255 h 259"/>
              <a:gd name="T12" fmla="*/ 2983 w 3172"/>
              <a:gd name="T13" fmla="*/ 225 h 259"/>
              <a:gd name="T14" fmla="*/ 3168 w 3172"/>
              <a:gd name="T15" fmla="*/ 2 h 259"/>
              <a:gd name="T16" fmla="*/ 3171 w 3172"/>
              <a:gd name="T17" fmla="*/ 1 h 259"/>
              <a:gd name="T18" fmla="*/ 3172 w 3172"/>
              <a:gd name="T19" fmla="*/ 3 h 259"/>
              <a:gd name="T20" fmla="*/ 2985 w 3172"/>
              <a:gd name="T21" fmla="*/ 228 h 259"/>
              <a:gd name="T22" fmla="*/ 2849 w 3172"/>
              <a:gd name="T2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72" h="259">
                <a:moveTo>
                  <a:pt x="2849" y="259"/>
                </a:moveTo>
                <a:cubicBezTo>
                  <a:pt x="2849" y="259"/>
                  <a:pt x="2849" y="259"/>
                  <a:pt x="2849" y="259"/>
                </a:cubicBezTo>
                <a:cubicBezTo>
                  <a:pt x="2" y="259"/>
                  <a:pt x="2" y="259"/>
                  <a:pt x="2" y="259"/>
                </a:cubicBezTo>
                <a:cubicBezTo>
                  <a:pt x="1" y="259"/>
                  <a:pt x="0" y="258"/>
                  <a:pt x="0" y="257"/>
                </a:cubicBezTo>
                <a:cubicBezTo>
                  <a:pt x="0" y="256"/>
                  <a:pt x="1" y="255"/>
                  <a:pt x="2" y="255"/>
                </a:cubicBezTo>
                <a:cubicBezTo>
                  <a:pt x="2849" y="255"/>
                  <a:pt x="2849" y="255"/>
                  <a:pt x="2849" y="255"/>
                </a:cubicBezTo>
                <a:cubicBezTo>
                  <a:pt x="2850" y="255"/>
                  <a:pt x="2913" y="256"/>
                  <a:pt x="2983" y="225"/>
                </a:cubicBezTo>
                <a:cubicBezTo>
                  <a:pt x="3048" y="196"/>
                  <a:pt x="3133" y="135"/>
                  <a:pt x="3168" y="2"/>
                </a:cubicBezTo>
                <a:cubicBezTo>
                  <a:pt x="3168" y="1"/>
                  <a:pt x="3169" y="0"/>
                  <a:pt x="3171" y="1"/>
                </a:cubicBezTo>
                <a:cubicBezTo>
                  <a:pt x="3172" y="1"/>
                  <a:pt x="3172" y="2"/>
                  <a:pt x="3172" y="3"/>
                </a:cubicBezTo>
                <a:cubicBezTo>
                  <a:pt x="3137" y="137"/>
                  <a:pt x="3051" y="200"/>
                  <a:pt x="2985" y="228"/>
                </a:cubicBezTo>
                <a:cubicBezTo>
                  <a:pt x="2916" y="258"/>
                  <a:pt x="2855" y="259"/>
                  <a:pt x="2849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31884" y="2196092"/>
            <a:ext cx="8159011" cy="13716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>
              <a:buFontTx/>
              <a:buNone/>
              <a:defRPr sz="34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541413" y="3745784"/>
            <a:ext cx="8130512" cy="381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Let’s change the way our world is powered.</a:t>
            </a:r>
          </a:p>
        </p:txBody>
      </p:sp>
      <p:sp>
        <p:nvSpPr>
          <p:cNvPr id="8" name="Footer Placeholder 4"/>
          <p:cNvSpPr>
            <a:spLocks noGrp="1"/>
          </p:cNvSpPr>
          <p:nvPr userDrawn="1">
            <p:custDataLst>
              <p:tags r:id="rId6"/>
            </p:custDataLst>
          </p:nvPr>
        </p:nvSpPr>
        <p:spPr>
          <a:xfrm>
            <a:off x="488595" y="6483101"/>
            <a:ext cx="545924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ea typeface="ＭＳ Ｐゴシック" pitchFamily="34" charset="-128"/>
              </a:rPr>
              <a:t>© 2018 SunPower Corporation  |  Confidential </a:t>
            </a:r>
          </a:p>
        </p:txBody>
      </p:sp>
      <p:pic>
        <p:nvPicPr>
          <p:cNvPr id="11" name="Picture 6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1" y="672932"/>
            <a:ext cx="3759740" cy="4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129770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242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379512" y="914400"/>
            <a:ext cx="1135675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err="1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2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 Earth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3" y="4419600"/>
            <a:ext cx="4886011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3150"/>
              </a:lnSpc>
              <a:buNone/>
              <a:defRPr sz="2625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90"/>
            <a:ext cx="1122656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2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57" y="1071563"/>
            <a:ext cx="11136419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4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8"/>
          <p:cNvSpPr>
            <a:spLocks noGrp="1"/>
          </p:cNvSpPr>
          <p:nvPr>
            <p:ph sz="quarter" idx="10"/>
          </p:nvPr>
        </p:nvSpPr>
        <p:spPr>
          <a:xfrm>
            <a:off x="546246" y="1219200"/>
            <a:ext cx="11113807" cy="3695700"/>
          </a:xfrm>
        </p:spPr>
        <p:txBody>
          <a:bodyPr>
            <a:noAutofit/>
          </a:bodyPr>
          <a:lstStyle>
            <a:lvl1pPr>
              <a:buClr>
                <a:srgbClr val="0070C0"/>
              </a:buClr>
              <a:defRPr sz="2199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rgbClr val="0070C0"/>
              </a:buClr>
              <a:defRPr sz="1999"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rgbClr val="0070C0"/>
              </a:buClr>
              <a:defRPr sz="1799"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rgbClr val="0070C0"/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230247" y="5029200"/>
            <a:ext cx="9165437" cy="811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31520" tIns="45720" rIns="91440" bIns="45720" rtlCol="0" anchor="ctr" anchorCtr="0">
            <a:normAutofit/>
          </a:bodyPr>
          <a:lstStyle>
            <a:lvl1pPr>
              <a:defRPr lang="en-US" sz="1350" b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l" defTabSz="685777" rtl="0" eaLnBrk="1" latinLnBrk="0" hangingPunct="1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/>
              <a:t>Copy and paste your key takeaway. Delete if not needed.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5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 Bright Whi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3" y="4419600"/>
            <a:ext cx="4886011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3150"/>
              </a:lnSpc>
              <a:buNone/>
              <a:defRPr sz="2625" b="0" baseline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    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6" y="6580572"/>
            <a:ext cx="1159272" cy="1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4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8"/>
            <a:ext cx="11136419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5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2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8"/>
            <a:ext cx="11136419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5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230247" y="5029200"/>
            <a:ext cx="9165437" cy="811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31520" tIns="45720" rIns="91440" bIns="45720" rtlCol="0" anchor="ctr" anchorCtr="0">
            <a:normAutofit/>
          </a:bodyPr>
          <a:lstStyle>
            <a:lvl1pPr marL="0" indent="0" algn="l" defTabSz="685777" rtl="0" eaLnBrk="1" latinLnBrk="0" hangingPunct="1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lang="en-US" sz="1350" b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Copy and paste your key takeaway. Delete if not needed.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544340" y="1607381"/>
            <a:ext cx="11120269" cy="3309009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3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068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reeform 8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" y="5476126"/>
            <a:ext cx="12210785" cy="995392"/>
          </a:xfrm>
          <a:custGeom>
            <a:avLst/>
            <a:gdLst>
              <a:gd name="T0" fmla="*/ 2849 w 3172"/>
              <a:gd name="T1" fmla="*/ 259 h 259"/>
              <a:gd name="T2" fmla="*/ 2849 w 3172"/>
              <a:gd name="T3" fmla="*/ 259 h 259"/>
              <a:gd name="T4" fmla="*/ 2 w 3172"/>
              <a:gd name="T5" fmla="*/ 259 h 259"/>
              <a:gd name="T6" fmla="*/ 0 w 3172"/>
              <a:gd name="T7" fmla="*/ 257 h 259"/>
              <a:gd name="T8" fmla="*/ 2 w 3172"/>
              <a:gd name="T9" fmla="*/ 255 h 259"/>
              <a:gd name="T10" fmla="*/ 2849 w 3172"/>
              <a:gd name="T11" fmla="*/ 255 h 259"/>
              <a:gd name="T12" fmla="*/ 2983 w 3172"/>
              <a:gd name="T13" fmla="*/ 225 h 259"/>
              <a:gd name="T14" fmla="*/ 3168 w 3172"/>
              <a:gd name="T15" fmla="*/ 2 h 259"/>
              <a:gd name="T16" fmla="*/ 3171 w 3172"/>
              <a:gd name="T17" fmla="*/ 1 h 259"/>
              <a:gd name="T18" fmla="*/ 3172 w 3172"/>
              <a:gd name="T19" fmla="*/ 3 h 259"/>
              <a:gd name="T20" fmla="*/ 2985 w 3172"/>
              <a:gd name="T21" fmla="*/ 228 h 259"/>
              <a:gd name="T22" fmla="*/ 2849 w 3172"/>
              <a:gd name="T2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72" h="259">
                <a:moveTo>
                  <a:pt x="2849" y="259"/>
                </a:moveTo>
                <a:cubicBezTo>
                  <a:pt x="2849" y="259"/>
                  <a:pt x="2849" y="259"/>
                  <a:pt x="2849" y="259"/>
                </a:cubicBezTo>
                <a:cubicBezTo>
                  <a:pt x="2" y="259"/>
                  <a:pt x="2" y="259"/>
                  <a:pt x="2" y="259"/>
                </a:cubicBezTo>
                <a:cubicBezTo>
                  <a:pt x="1" y="259"/>
                  <a:pt x="0" y="258"/>
                  <a:pt x="0" y="257"/>
                </a:cubicBezTo>
                <a:cubicBezTo>
                  <a:pt x="0" y="256"/>
                  <a:pt x="1" y="255"/>
                  <a:pt x="2" y="255"/>
                </a:cubicBezTo>
                <a:cubicBezTo>
                  <a:pt x="2849" y="255"/>
                  <a:pt x="2849" y="255"/>
                  <a:pt x="2849" y="255"/>
                </a:cubicBezTo>
                <a:cubicBezTo>
                  <a:pt x="2850" y="255"/>
                  <a:pt x="2913" y="256"/>
                  <a:pt x="2983" y="225"/>
                </a:cubicBezTo>
                <a:cubicBezTo>
                  <a:pt x="3048" y="196"/>
                  <a:pt x="3133" y="135"/>
                  <a:pt x="3168" y="2"/>
                </a:cubicBezTo>
                <a:cubicBezTo>
                  <a:pt x="3168" y="1"/>
                  <a:pt x="3169" y="0"/>
                  <a:pt x="3171" y="1"/>
                </a:cubicBezTo>
                <a:cubicBezTo>
                  <a:pt x="3172" y="1"/>
                  <a:pt x="3172" y="2"/>
                  <a:pt x="3172" y="3"/>
                </a:cubicBezTo>
                <a:cubicBezTo>
                  <a:pt x="3137" y="137"/>
                  <a:pt x="3051" y="200"/>
                  <a:pt x="2985" y="228"/>
                </a:cubicBezTo>
                <a:cubicBezTo>
                  <a:pt x="2916" y="258"/>
                  <a:pt x="2855" y="259"/>
                  <a:pt x="2849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488595" y="6483101"/>
            <a:ext cx="545924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ea typeface="ＭＳ Ｐゴシック" pitchFamily="34" charset="-128"/>
              </a:rPr>
              <a:t>© 2018 SunPower Corporation  |  Confidential </a:t>
            </a:r>
          </a:p>
        </p:txBody>
      </p:sp>
      <p:pic>
        <p:nvPicPr>
          <p:cNvPr id="11" name="Picture 6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1" y="672932"/>
            <a:ext cx="3759740" cy="4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531884" y="2196092"/>
            <a:ext cx="8159011" cy="13716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>
              <a:buFontTx/>
              <a:buNone/>
              <a:defRPr sz="43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/>
            <p:custDataLst>
              <p:tags r:id="rId6"/>
            </p:custDataLst>
          </p:nvPr>
        </p:nvSpPr>
        <p:spPr>
          <a:xfrm>
            <a:off x="541413" y="3745784"/>
            <a:ext cx="8130512" cy="381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163659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w/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97" y="449296"/>
            <a:ext cx="11119533" cy="6003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6244" y="1726062"/>
            <a:ext cx="11113807" cy="3164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-230248" y="5029200"/>
            <a:ext cx="8987592" cy="817978"/>
          </a:xfrm>
          <a:prstGeom prst="roundRect">
            <a:avLst>
              <a:gd name="adj" fmla="val 1426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548640" tIns="45720" rIns="91440" bIns="45720" rtlCol="0" anchor="ctr" anchorCtr="0">
            <a:normAutofit/>
          </a:bodyPr>
          <a:lstStyle>
            <a:lvl1pPr>
              <a:buNone/>
              <a:defRPr lang="en-US" sz="1799" dirty="0" smtClean="0"/>
            </a:lvl1pPr>
          </a:lstStyle>
          <a:p>
            <a:pPr marL="196791" lvl="0" indent="0"/>
            <a:r>
              <a:rPr lang="en-US"/>
              <a:t>Click to add main point. Remove if not needed. </a:t>
            </a:r>
          </a:p>
        </p:txBody>
      </p:sp>
      <p:sp>
        <p:nvSpPr>
          <p:cNvPr id="15" name="Rectangle 14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737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w/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>
            <p:custDataLst>
              <p:tags r:id="rId2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-230248" y="5029200"/>
            <a:ext cx="8987592" cy="817978"/>
          </a:xfrm>
          <a:prstGeom prst="roundRect">
            <a:avLst>
              <a:gd name="adj" fmla="val 1426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548640" tIns="45720" rIns="91440" bIns="45720" rtlCol="0" anchor="ctr" anchorCtr="0">
            <a:normAutofit/>
          </a:bodyPr>
          <a:lstStyle>
            <a:lvl1pPr>
              <a:buNone/>
              <a:defRPr lang="en-US" sz="1799" dirty="0" smtClean="0"/>
            </a:lvl1pPr>
          </a:lstStyle>
          <a:p>
            <a:pPr marL="196791" lvl="0" indent="0"/>
            <a:r>
              <a:rPr lang="en-US"/>
              <a:t>Click to add main point. Remove if not needed.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5749" y="1295400"/>
            <a:ext cx="11108181" cy="3581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9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10000"/>
              <a:buFont typeface="Lato" panose="020F0502020204030203" pitchFamily="34" charset="0"/>
              <a:buChar char="‒"/>
              <a:defRPr sz="16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4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rgbClr val="0070C0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2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4397" y="449296"/>
            <a:ext cx="11119533" cy="6003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836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 + Li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6123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378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363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379511" y="914400"/>
            <a:ext cx="1135675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1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4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552596" y="1701800"/>
            <a:ext cx="11051877" cy="44259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129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552596" y="1407560"/>
            <a:ext cx="11051877" cy="47201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455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6078176" y="1754267"/>
            <a:ext cx="5525939" cy="4339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999"/>
            </a:lvl1pPr>
          </a:lstStyle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545749" y="1765300"/>
            <a:ext cx="5402576" cy="43272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951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 w/ 2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6067899" y="1407521"/>
            <a:ext cx="5525939" cy="4686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999"/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545749" y="1407560"/>
            <a:ext cx="5402576" cy="468501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881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you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545749" y="1765300"/>
            <a:ext cx="5402576" cy="43272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7526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0"/>
          </p:nvPr>
        </p:nvSpPr>
        <p:spPr>
          <a:xfrm>
            <a:off x="6087198" y="40259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0139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 w/ 3-up Layou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  <p:custDataLst>
              <p:tags r:id="rId4"/>
            </p:custDataLst>
          </p:nvPr>
        </p:nvSpPr>
        <p:spPr>
          <a:xfrm>
            <a:off x="545749" y="1407560"/>
            <a:ext cx="5402576" cy="468501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9"/>
            <p:custDataLst>
              <p:tags r:id="rId5"/>
            </p:custDataLst>
          </p:nvPr>
        </p:nvSpPr>
        <p:spPr>
          <a:xfrm>
            <a:off x="6074494" y="1409700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0"/>
            <p:custDataLst>
              <p:tags r:id="rId6"/>
            </p:custDataLst>
          </p:nvPr>
        </p:nvSpPr>
        <p:spPr>
          <a:xfrm>
            <a:off x="6087198" y="3860800"/>
            <a:ext cx="5560148" cy="22317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6250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yout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7526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558452" y="1752600"/>
            <a:ext cx="5310477" cy="20447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0"/>
          </p:nvPr>
        </p:nvSpPr>
        <p:spPr>
          <a:xfrm>
            <a:off x="552458" y="4038600"/>
            <a:ext cx="11082185" cy="22860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85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 w/ 3-up Layout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409700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0"/>
          </p:nvPr>
        </p:nvSpPr>
        <p:spPr>
          <a:xfrm>
            <a:off x="546243" y="3860800"/>
            <a:ext cx="11101103" cy="2231774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546241" y="1409700"/>
            <a:ext cx="5478301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47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755" y="1054100"/>
            <a:ext cx="1107424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6074494" y="1752600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558452" y="1752600"/>
            <a:ext cx="5310477" cy="20447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6068499" y="4054475"/>
            <a:ext cx="5560148" cy="20574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552459" y="4054475"/>
            <a:ext cx="5310477" cy="20447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584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754" y="445859"/>
            <a:ext cx="11077751" cy="609601"/>
          </a:xfrm>
          <a:prstGeom prst="rect">
            <a:avLst/>
          </a:prstGeom>
        </p:spPr>
        <p:txBody>
          <a:bodyPr anchor="t" anchorCtr="0"/>
          <a:lstStyle>
            <a:lvl1pPr>
              <a:defRPr b="0" spc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/>
          <p:cNvSpPr/>
          <p:nvPr userDrawn="1">
            <p:custDataLst>
              <p:tags r:id="rId3"/>
            </p:custDataLst>
          </p:nvPr>
        </p:nvSpPr>
        <p:spPr bwMode="black">
          <a:xfrm>
            <a:off x="539755" y="1028700"/>
            <a:ext cx="11094888" cy="27432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799" ker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9"/>
            <p:custDataLst>
              <p:tags r:id="rId4"/>
            </p:custDataLst>
          </p:nvPr>
        </p:nvSpPr>
        <p:spPr>
          <a:xfrm>
            <a:off x="6074494" y="1409700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  <p:custDataLst>
              <p:tags r:id="rId5"/>
            </p:custDataLst>
          </p:nvPr>
        </p:nvSpPr>
        <p:spPr>
          <a:xfrm>
            <a:off x="546241" y="1409700"/>
            <a:ext cx="5478301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  <p:custDataLst>
              <p:tags r:id="rId6"/>
            </p:custDataLst>
          </p:nvPr>
        </p:nvSpPr>
        <p:spPr>
          <a:xfrm>
            <a:off x="6074495" y="3880119"/>
            <a:ext cx="5560148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4"/>
            <p:custDataLst>
              <p:tags r:id="rId7"/>
            </p:custDataLst>
          </p:nvPr>
        </p:nvSpPr>
        <p:spPr>
          <a:xfrm>
            <a:off x="546243" y="3880119"/>
            <a:ext cx="5478301" cy="2222500"/>
          </a:xfrm>
          <a:prstGeom prst="rect">
            <a:avLst/>
          </a:prstGeom>
        </p:spPr>
        <p:txBody>
          <a:bodyPr/>
          <a:lstStyle>
            <a:lvl1pPr marL="228531" indent="-228531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799" b="0">
                <a:latin typeface="Open Sans" panose="020B0606030504020204" pitchFamily="34" charset="0"/>
              </a:defRPr>
            </a:lvl1pPr>
            <a:lvl2pPr marL="523718" indent="-206313">
              <a:spcBef>
                <a:spcPts val="600"/>
              </a:spcBef>
              <a:spcAft>
                <a:spcPts val="800"/>
              </a:spcAft>
              <a:buClr>
                <a:schemeClr val="accent4"/>
              </a:buClr>
              <a:buSzPct val="110000"/>
              <a:buFont typeface="Lato" panose="020F0502020204030203" pitchFamily="34" charset="0"/>
              <a:buChar char="‒"/>
              <a:defRPr sz="1400">
                <a:latin typeface="Open Sans" panose="020B0606030504020204" pitchFamily="34" charset="0"/>
              </a:defRPr>
            </a:lvl2pPr>
            <a:lvl3pPr marL="760185" indent="-123788"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228531" algn="l"/>
              </a:tabLst>
              <a:defRPr sz="1200" baseline="0">
                <a:latin typeface="Open Sans" panose="020B0606030504020204" pitchFamily="34" charset="0"/>
              </a:defRPr>
            </a:lvl3pPr>
            <a:lvl4pPr marL="1015695" indent="-165050">
              <a:spcAft>
                <a:spcPts val="800"/>
              </a:spcAft>
              <a:buClr>
                <a:schemeClr val="accent4"/>
              </a:buClr>
              <a:buFont typeface="Open Sans" panose="020B0606030504020204" pitchFamily="34" charset="0"/>
              <a:buChar char="–"/>
              <a:tabLst>
                <a:tab pos="1548935" algn="l"/>
                <a:tab pos="1599720" algn="l"/>
              </a:tabLst>
              <a:defRPr sz="1000">
                <a:latin typeface="Open Sans" panose="020B0606030504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546243" y="1223964"/>
            <a:ext cx="11113807" cy="4872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068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0"/>
            <a:ext cx="5954816" cy="6885432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76" y="6540695"/>
            <a:ext cx="156967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762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4670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G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459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010637" y="4419604"/>
            <a:ext cx="4859152" cy="2133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5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Section Divider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034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Eart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0"/>
            <a:ext cx="5954816" cy="6885432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Tx/>
              <a:buNone/>
              <a:tabLst/>
              <a:defRPr sz="3599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Key Callout text</a:t>
            </a:r>
          </a:p>
        </p:txBody>
      </p:sp>
      <p:pic>
        <p:nvPicPr>
          <p:cNvPr id="9" name="Picture 6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76" y="6540695"/>
            <a:ext cx="156967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624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lang="en-US" sz="3599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FontTx/>
              <a:buNone/>
              <a:tabLst/>
            </a:pPr>
            <a:r>
              <a:rPr lang="en-US"/>
              <a:t>Click to edit Key Callout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8202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G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lang="en-US" sz="3599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FontTx/>
              <a:buNone/>
              <a:tabLst/>
            </a:pPr>
            <a:r>
              <a:rPr lang="en-US"/>
              <a:t>Click to edit Key Callout text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2634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llout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2818547" y="25405"/>
            <a:ext cx="5954816" cy="6832599"/>
          </a:xfrm>
          <a:custGeom>
            <a:avLst/>
            <a:gdLst>
              <a:gd name="T0" fmla="*/ 0 w 1878"/>
              <a:gd name="T1" fmla="*/ 2163 h 2163"/>
              <a:gd name="T2" fmla="*/ 0 w 1878"/>
              <a:gd name="T3" fmla="*/ 2159 h 2163"/>
              <a:gd name="T4" fmla="*/ 859 w 1878"/>
              <a:gd name="T5" fmla="*/ 1921 h 2163"/>
              <a:gd name="T6" fmla="*/ 1199 w 1878"/>
              <a:gd name="T7" fmla="*/ 1682 h 2163"/>
              <a:gd name="T8" fmla="*/ 1313 w 1878"/>
              <a:gd name="T9" fmla="*/ 1580 h 2163"/>
              <a:gd name="T10" fmla="*/ 1440 w 1878"/>
              <a:gd name="T11" fmla="*/ 1435 h 2163"/>
              <a:gd name="T12" fmla="*/ 1782 w 1878"/>
              <a:gd name="T13" fmla="*/ 804 h 2163"/>
              <a:gd name="T14" fmla="*/ 1872 w 1878"/>
              <a:gd name="T15" fmla="*/ 120 h 2163"/>
              <a:gd name="T16" fmla="*/ 1874 w 1878"/>
              <a:gd name="T17" fmla="*/ 0 h 2163"/>
              <a:gd name="T18" fmla="*/ 1878 w 1878"/>
              <a:gd name="T19" fmla="*/ 0 h 2163"/>
              <a:gd name="T20" fmla="*/ 1876 w 1878"/>
              <a:gd name="T21" fmla="*/ 120 h 2163"/>
              <a:gd name="T22" fmla="*/ 1785 w 1878"/>
              <a:gd name="T23" fmla="*/ 805 h 2163"/>
              <a:gd name="T24" fmla="*/ 1444 w 1878"/>
              <a:gd name="T25" fmla="*/ 1438 h 2163"/>
              <a:gd name="T26" fmla="*/ 1316 w 1878"/>
              <a:gd name="T27" fmla="*/ 1583 h 2163"/>
              <a:gd name="T28" fmla="*/ 1201 w 1878"/>
              <a:gd name="T29" fmla="*/ 1685 h 2163"/>
              <a:gd name="T30" fmla="*/ 861 w 1878"/>
              <a:gd name="T31" fmla="*/ 1924 h 2163"/>
              <a:gd name="T32" fmla="*/ 0 w 1878"/>
              <a:gd name="T33" fmla="*/ 2163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8" h="2163">
                <a:moveTo>
                  <a:pt x="0" y="2163"/>
                </a:moveTo>
                <a:cubicBezTo>
                  <a:pt x="0" y="2159"/>
                  <a:pt x="0" y="2159"/>
                  <a:pt x="0" y="2159"/>
                </a:cubicBezTo>
                <a:cubicBezTo>
                  <a:pt x="357" y="2159"/>
                  <a:pt x="664" y="2029"/>
                  <a:pt x="859" y="1921"/>
                </a:cubicBezTo>
                <a:cubicBezTo>
                  <a:pt x="1069" y="1803"/>
                  <a:pt x="1197" y="1684"/>
                  <a:pt x="1199" y="1682"/>
                </a:cubicBezTo>
                <a:cubicBezTo>
                  <a:pt x="1237" y="1653"/>
                  <a:pt x="1275" y="1619"/>
                  <a:pt x="1313" y="1580"/>
                </a:cubicBezTo>
                <a:cubicBezTo>
                  <a:pt x="1357" y="1536"/>
                  <a:pt x="1400" y="1487"/>
                  <a:pt x="1440" y="1435"/>
                </a:cubicBezTo>
                <a:cubicBezTo>
                  <a:pt x="1588" y="1248"/>
                  <a:pt x="1706" y="1030"/>
                  <a:pt x="1782" y="804"/>
                </a:cubicBezTo>
                <a:cubicBezTo>
                  <a:pt x="1860" y="568"/>
                  <a:pt x="1869" y="337"/>
                  <a:pt x="1872" y="12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876" y="120"/>
                  <a:pt x="1876" y="120"/>
                  <a:pt x="1876" y="120"/>
                </a:cubicBezTo>
                <a:cubicBezTo>
                  <a:pt x="1873" y="337"/>
                  <a:pt x="1864" y="568"/>
                  <a:pt x="1785" y="805"/>
                </a:cubicBezTo>
                <a:cubicBezTo>
                  <a:pt x="1710" y="1032"/>
                  <a:pt x="1592" y="1250"/>
                  <a:pt x="1444" y="1438"/>
                </a:cubicBezTo>
                <a:cubicBezTo>
                  <a:pt x="1403" y="1489"/>
                  <a:pt x="1360" y="1538"/>
                  <a:pt x="1316" y="1583"/>
                </a:cubicBezTo>
                <a:cubicBezTo>
                  <a:pt x="1277" y="1622"/>
                  <a:pt x="1240" y="1656"/>
                  <a:pt x="1201" y="1685"/>
                </a:cubicBezTo>
                <a:cubicBezTo>
                  <a:pt x="1200" y="1687"/>
                  <a:pt x="1072" y="1806"/>
                  <a:pt x="861" y="1924"/>
                </a:cubicBezTo>
                <a:cubicBezTo>
                  <a:pt x="666" y="2033"/>
                  <a:pt x="358" y="2163"/>
                  <a:pt x="0" y="2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54850" rIns="91416" bIns="548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91" y="6540695"/>
            <a:ext cx="1576241" cy="1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951" y="914400"/>
            <a:ext cx="5868928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lang="en-US" sz="3599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FontTx/>
              <a:buNone/>
              <a:tabLst/>
            </a:pPr>
            <a:r>
              <a:rPr lang="en-US"/>
              <a:t>Click to edit Key Callout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318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068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reeform 8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" y="5476126"/>
            <a:ext cx="12210785" cy="995392"/>
          </a:xfrm>
          <a:custGeom>
            <a:avLst/>
            <a:gdLst>
              <a:gd name="T0" fmla="*/ 2849 w 3172"/>
              <a:gd name="T1" fmla="*/ 259 h 259"/>
              <a:gd name="T2" fmla="*/ 2849 w 3172"/>
              <a:gd name="T3" fmla="*/ 259 h 259"/>
              <a:gd name="T4" fmla="*/ 2 w 3172"/>
              <a:gd name="T5" fmla="*/ 259 h 259"/>
              <a:gd name="T6" fmla="*/ 0 w 3172"/>
              <a:gd name="T7" fmla="*/ 257 h 259"/>
              <a:gd name="T8" fmla="*/ 2 w 3172"/>
              <a:gd name="T9" fmla="*/ 255 h 259"/>
              <a:gd name="T10" fmla="*/ 2849 w 3172"/>
              <a:gd name="T11" fmla="*/ 255 h 259"/>
              <a:gd name="T12" fmla="*/ 2983 w 3172"/>
              <a:gd name="T13" fmla="*/ 225 h 259"/>
              <a:gd name="T14" fmla="*/ 3168 w 3172"/>
              <a:gd name="T15" fmla="*/ 2 h 259"/>
              <a:gd name="T16" fmla="*/ 3171 w 3172"/>
              <a:gd name="T17" fmla="*/ 1 h 259"/>
              <a:gd name="T18" fmla="*/ 3172 w 3172"/>
              <a:gd name="T19" fmla="*/ 3 h 259"/>
              <a:gd name="T20" fmla="*/ 2985 w 3172"/>
              <a:gd name="T21" fmla="*/ 228 h 259"/>
              <a:gd name="T22" fmla="*/ 2849 w 3172"/>
              <a:gd name="T2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72" h="259">
                <a:moveTo>
                  <a:pt x="2849" y="259"/>
                </a:moveTo>
                <a:cubicBezTo>
                  <a:pt x="2849" y="259"/>
                  <a:pt x="2849" y="259"/>
                  <a:pt x="2849" y="259"/>
                </a:cubicBezTo>
                <a:cubicBezTo>
                  <a:pt x="2" y="259"/>
                  <a:pt x="2" y="259"/>
                  <a:pt x="2" y="259"/>
                </a:cubicBezTo>
                <a:cubicBezTo>
                  <a:pt x="1" y="259"/>
                  <a:pt x="0" y="258"/>
                  <a:pt x="0" y="257"/>
                </a:cubicBezTo>
                <a:cubicBezTo>
                  <a:pt x="0" y="256"/>
                  <a:pt x="1" y="255"/>
                  <a:pt x="2" y="255"/>
                </a:cubicBezTo>
                <a:cubicBezTo>
                  <a:pt x="2849" y="255"/>
                  <a:pt x="2849" y="255"/>
                  <a:pt x="2849" y="255"/>
                </a:cubicBezTo>
                <a:cubicBezTo>
                  <a:pt x="2850" y="255"/>
                  <a:pt x="2913" y="256"/>
                  <a:pt x="2983" y="225"/>
                </a:cubicBezTo>
                <a:cubicBezTo>
                  <a:pt x="3048" y="196"/>
                  <a:pt x="3133" y="135"/>
                  <a:pt x="3168" y="2"/>
                </a:cubicBezTo>
                <a:cubicBezTo>
                  <a:pt x="3168" y="1"/>
                  <a:pt x="3169" y="0"/>
                  <a:pt x="3171" y="1"/>
                </a:cubicBezTo>
                <a:cubicBezTo>
                  <a:pt x="3172" y="1"/>
                  <a:pt x="3172" y="2"/>
                  <a:pt x="3172" y="3"/>
                </a:cubicBezTo>
                <a:cubicBezTo>
                  <a:pt x="3137" y="137"/>
                  <a:pt x="3051" y="200"/>
                  <a:pt x="2985" y="228"/>
                </a:cubicBezTo>
                <a:cubicBezTo>
                  <a:pt x="2916" y="258"/>
                  <a:pt x="2855" y="259"/>
                  <a:pt x="2849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31884" y="2196092"/>
            <a:ext cx="8159011" cy="13716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>
              <a:buFontTx/>
              <a:buNone/>
              <a:defRPr sz="3499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541413" y="3745784"/>
            <a:ext cx="8130512" cy="381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Let’s change the way our world is powered.</a:t>
            </a:r>
          </a:p>
        </p:txBody>
      </p:sp>
      <p:sp>
        <p:nvSpPr>
          <p:cNvPr id="8" name="Footer Placeholder 4"/>
          <p:cNvSpPr>
            <a:spLocks noGrp="1"/>
          </p:cNvSpPr>
          <p:nvPr userDrawn="1">
            <p:custDataLst>
              <p:tags r:id="rId6"/>
            </p:custDataLst>
          </p:nvPr>
        </p:nvSpPr>
        <p:spPr>
          <a:xfrm>
            <a:off x="488595" y="6483101"/>
            <a:ext cx="545924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white"/>
                </a:solidFill>
                <a:ea typeface="ＭＳ Ｐゴシック" pitchFamily="34" charset="-128"/>
              </a:rPr>
              <a:t>© 2017 SunPower Corporation  |  Confidential </a:t>
            </a:r>
          </a:p>
        </p:txBody>
      </p:sp>
      <p:pic>
        <p:nvPicPr>
          <p:cNvPr id="11" name="Picture 6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1" y="672932"/>
            <a:ext cx="3759740" cy="4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086240"/>
      </p:ext>
    </p:extLst>
  </p:cSld>
  <p:clrMapOvr>
    <a:masterClrMapping/>
  </p:clrMapOvr>
  <p:hf sldNum="0"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5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3"/>
            <a:ext cx="11128480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546243" y="1808480"/>
            <a:ext cx="11113807" cy="42875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 bwMode="white">
          <a:xfrm>
            <a:off x="7346475" y="6501013"/>
            <a:ext cx="4371844" cy="365125"/>
          </a:xfrm>
          <a:prstGeom prst="rect">
            <a:avLst/>
          </a:prstGeom>
          <a:noFill/>
        </p:spPr>
        <p:txBody>
          <a:bodyPr vert="horz" wrap="non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1000" dirty="0"/>
              <a:t>Confidential | © 2018 SunPower Corporation |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3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379512" y="914400"/>
            <a:ext cx="1135675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err="1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 Earth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3" y="4419600"/>
            <a:ext cx="4886011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3150"/>
              </a:lnSpc>
              <a:buNone/>
              <a:defRPr sz="2625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" y="6595190"/>
            <a:ext cx="1122656" cy="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8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8"/>
          <p:cNvSpPr>
            <a:spLocks noGrp="1"/>
          </p:cNvSpPr>
          <p:nvPr>
            <p:ph sz="quarter" idx="10"/>
          </p:nvPr>
        </p:nvSpPr>
        <p:spPr>
          <a:xfrm>
            <a:off x="546246" y="1219200"/>
            <a:ext cx="11113807" cy="3695700"/>
          </a:xfrm>
        </p:spPr>
        <p:txBody>
          <a:bodyPr>
            <a:noAutofit/>
          </a:bodyPr>
          <a:lstStyle>
            <a:lvl1pPr>
              <a:buClr>
                <a:srgbClr val="0070C0"/>
              </a:buClr>
              <a:defRPr sz="2199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rgbClr val="0070C0"/>
              </a:buClr>
              <a:defRPr sz="1999"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rgbClr val="0070C0"/>
              </a:buClr>
              <a:defRPr sz="1799"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rgbClr val="0070C0"/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230247" y="5029200"/>
            <a:ext cx="9165437" cy="811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31520" tIns="45720" rIns="91440" bIns="45720" rtlCol="0" anchor="ctr" anchorCtr="0">
            <a:normAutofit/>
          </a:bodyPr>
          <a:lstStyle>
            <a:lvl1pPr>
              <a:defRPr lang="en-US" sz="1350" b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l" defTabSz="685777" rtl="0" eaLnBrk="1" latinLnBrk="0" hangingPunct="1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/>
              <a:t>Copy and paste your key takeaway. Delete if not needed.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 Bright White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3173" y="4419600"/>
            <a:ext cx="4886011" cy="214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lnSpc>
                <a:spcPts val="3150"/>
              </a:lnSpc>
              <a:buNone/>
              <a:defRPr sz="2625" b="0" baseline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    Click to edit Section Divider text</a:t>
            </a:r>
            <a:br>
              <a:rPr lang="en-US"/>
            </a:br>
            <a:r>
              <a:rPr lang="en-US"/>
              <a:t>(35pt Open Sans Light)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6" y="6580572"/>
            <a:ext cx="1159272" cy="1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6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8"/>
            <a:ext cx="11136419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5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5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3158" y="1071568"/>
            <a:ext cx="11136419" cy="3952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500" b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230247" y="5029200"/>
            <a:ext cx="9165437" cy="811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31520" tIns="45720" rIns="91440" bIns="45720" rtlCol="0" anchor="ctr" anchorCtr="0">
            <a:normAutofit/>
          </a:bodyPr>
          <a:lstStyle>
            <a:lvl1pPr marL="0" indent="0" algn="l" defTabSz="685777" rtl="0" eaLnBrk="1" latinLnBrk="0" hangingPunct="1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lang="en-US" sz="1350" b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Copy and paste your key takeaway. Delete if not needed.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544340" y="1607381"/>
            <a:ext cx="11120269" cy="3309009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7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tags" Target="../tags/tag37.xml"/><Relationship Id="rId21" Type="http://schemas.openxmlformats.org/officeDocument/2006/relationships/slideLayout" Target="../slideLayouts/slideLayout52.xml"/><Relationship Id="rId34" Type="http://schemas.openxmlformats.org/officeDocument/2006/relationships/tags" Target="../tags/tag3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heme" Target="../theme/theme2.xml"/><Relationship Id="rId38" Type="http://schemas.openxmlformats.org/officeDocument/2006/relationships/tags" Target="../tags/tag3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tags" Target="../tags/tag35.xml"/><Relationship Id="rId40" Type="http://schemas.openxmlformats.org/officeDocument/2006/relationships/image" Target="../media/image17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tags" Target="../tags/tag3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ags" Target="../tags/tag33.xml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tags" Target="../tags/tag108.xml"/><Relationship Id="rId21" Type="http://schemas.openxmlformats.org/officeDocument/2006/relationships/slideLayout" Target="../slideLayouts/slideLayout84.xml"/><Relationship Id="rId34" Type="http://schemas.openxmlformats.org/officeDocument/2006/relationships/tags" Target="../tags/tag103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theme" Target="../theme/theme3.xml"/><Relationship Id="rId38" Type="http://schemas.openxmlformats.org/officeDocument/2006/relationships/tags" Target="../tags/tag107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tags" Target="../tags/tag106.xml"/><Relationship Id="rId40" Type="http://schemas.openxmlformats.org/officeDocument/2006/relationships/image" Target="../media/image17.png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tags" Target="../tags/tag105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tags" Target="../tags/tag104.xml"/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34395" y="449296"/>
            <a:ext cx="11119534" cy="6003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4395" y="1028700"/>
            <a:ext cx="11094561" cy="274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b="0" i="0" u="none" err="1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6243" y="1471613"/>
            <a:ext cx="11105867" cy="46529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 hidden="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1" y="6547597"/>
            <a:ext cx="1130687" cy="27013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2" y="6589967"/>
            <a:ext cx="1165506" cy="14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 userDrawn="1"/>
        </p:nvSpPr>
        <p:spPr bwMode="white">
          <a:xfrm>
            <a:off x="11669915" y="6483508"/>
            <a:ext cx="42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fld id="{417D477F-1E34-F54F-8291-B1144686411E}" type="slidenum"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</a:rPr>
              <a:pPr lvl="0" algn="ctr"/>
              <a:t>‹#›</a:t>
            </a:fld>
            <a:endParaRPr lang="en-US" sz="100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3" r:id="rId2"/>
    <p:sldLayoutId id="2147483763" r:id="rId3"/>
    <p:sldLayoutId id="2147483761" r:id="rId4"/>
    <p:sldLayoutId id="2147483655" r:id="rId5"/>
    <p:sldLayoutId id="2147483769" r:id="rId6"/>
    <p:sldLayoutId id="2147483790" r:id="rId7"/>
    <p:sldLayoutId id="2147483674" r:id="rId8"/>
    <p:sldLayoutId id="2147483760" r:id="rId9"/>
    <p:sldLayoutId id="2147483756" r:id="rId10"/>
    <p:sldLayoutId id="2147483669" r:id="rId11"/>
    <p:sldLayoutId id="2147483670" r:id="rId12"/>
    <p:sldLayoutId id="2147483757" r:id="rId13"/>
    <p:sldLayoutId id="2147483758" r:id="rId14"/>
    <p:sldLayoutId id="2147483792" r:id="rId15"/>
    <p:sldLayoutId id="2147483672" r:id="rId16"/>
    <p:sldLayoutId id="2147483770" r:id="rId17"/>
    <p:sldLayoutId id="2147483764" r:id="rId18"/>
    <p:sldLayoutId id="2147483794" r:id="rId19"/>
    <p:sldLayoutId id="2147483766" r:id="rId20"/>
    <p:sldLayoutId id="2147483767" r:id="rId21"/>
    <p:sldLayoutId id="2147483768" r:id="rId22"/>
    <p:sldLayoutId id="2147483786" r:id="rId23"/>
    <p:sldLayoutId id="2147483795" r:id="rId24"/>
    <p:sldLayoutId id="2147483787" r:id="rId25"/>
    <p:sldLayoutId id="2147483788" r:id="rId26"/>
    <p:sldLayoutId id="2147483789" r:id="rId27"/>
    <p:sldLayoutId id="2147483797" r:id="rId28"/>
    <p:sldLayoutId id="2147483796" r:id="rId29"/>
    <p:sldLayoutId id="2147484118" r:id="rId30"/>
    <p:sldLayoutId id="2147484126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i="0" u="none" kern="1200" spc="0" baseline="0">
          <a:solidFill>
            <a:schemeClr val="tx2">
              <a:lumMod val="5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5425" indent="-2254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accent4"/>
        </a:buClr>
        <a:buFont typeface="Arial" panose="020B0604020202020204" pitchFamily="34" charset="0"/>
        <a:buChar char="•"/>
        <a:defRPr lang="en-US" sz="2000" b="0" kern="120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3400" indent="-190500" algn="l" defTabSz="914400" rtl="0" eaLnBrk="1" latinLnBrk="0" hangingPunct="1">
        <a:spcBef>
          <a:spcPts val="400"/>
        </a:spcBef>
        <a:spcAft>
          <a:spcPts val="800"/>
        </a:spcAft>
        <a:buClr>
          <a:schemeClr val="accent4"/>
        </a:buClr>
        <a:buFont typeface="Open Sans" panose="020B0606030504020204" pitchFamily="34" charset="0"/>
        <a:buChar char="–"/>
        <a:defRPr lang="en-US" sz="1600" kern="120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90575" indent="-163513" algn="l" defTabSz="914400" rtl="0" eaLnBrk="1" latinLnBrk="0" hangingPunct="1">
        <a:spcBef>
          <a:spcPct val="20000"/>
        </a:spcBef>
        <a:spcAft>
          <a:spcPts val="800"/>
        </a:spcAft>
        <a:buClr>
          <a:schemeClr val="accent4"/>
        </a:buClr>
        <a:buFont typeface="Arial" panose="020B0604020202020204" pitchFamily="34" charset="0"/>
        <a:buChar char="•"/>
        <a:tabLst>
          <a:tab pos="342900" algn="l"/>
        </a:tabLst>
        <a:defRPr lang="en-US" sz="1400" kern="1200" baseline="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22350" indent="-171450" algn="l" defTabSz="914400" rtl="0" eaLnBrk="1" latinLnBrk="0" hangingPunct="1">
        <a:spcBef>
          <a:spcPct val="20000"/>
        </a:spcBef>
        <a:buClr>
          <a:schemeClr val="accent4"/>
        </a:buClr>
        <a:buFont typeface="Open Sans" panose="020B0606030504020204" pitchFamily="34" charset="0"/>
        <a:buChar char="–"/>
        <a:defRPr lang="en-US" sz="1200" kern="1200" dirty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022350" indent="-171450" algn="l" defTabSz="914400" rtl="0" eaLnBrk="1" latinLnBrk="0" hangingPunct="1">
        <a:spcBef>
          <a:spcPct val="20000"/>
        </a:spcBef>
        <a:buClr>
          <a:schemeClr val="accent4"/>
        </a:buClr>
        <a:buFont typeface="Open Sans" panose="020B0606030504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68605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14325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360045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405765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>
            <p:custDataLst>
              <p:tags r:id="rId35"/>
            </p:custDataLst>
          </p:nvPr>
        </p:nvSpPr>
        <p:spPr bwMode="auto">
          <a:xfrm>
            <a:off x="-7721" y="5479120"/>
            <a:ext cx="12199723" cy="1378880"/>
          </a:xfrm>
          <a:custGeom>
            <a:avLst/>
            <a:gdLst>
              <a:gd name="T0" fmla="*/ 2327 w 2565"/>
              <a:gd name="T1" fmla="*/ 205 h 290"/>
              <a:gd name="T2" fmla="*/ 2305 w 2565"/>
              <a:gd name="T3" fmla="*/ 206 h 290"/>
              <a:gd name="T4" fmla="*/ 1864 w 2565"/>
              <a:gd name="T5" fmla="*/ 206 h 290"/>
              <a:gd name="T6" fmla="*/ 0 w 2565"/>
              <a:gd name="T7" fmla="*/ 206 h 290"/>
              <a:gd name="T8" fmla="*/ 0 w 2565"/>
              <a:gd name="T9" fmla="*/ 290 h 290"/>
              <a:gd name="T10" fmla="*/ 2565 w 2565"/>
              <a:gd name="T11" fmla="*/ 290 h 290"/>
              <a:gd name="T12" fmla="*/ 2565 w 2565"/>
              <a:gd name="T13" fmla="*/ 251 h 290"/>
              <a:gd name="T14" fmla="*/ 2565 w 2565"/>
              <a:gd name="T15" fmla="*/ 206 h 290"/>
              <a:gd name="T16" fmla="*/ 2565 w 2565"/>
              <a:gd name="T17" fmla="*/ 0 h 290"/>
              <a:gd name="T18" fmla="*/ 2504 w 2565"/>
              <a:gd name="T19" fmla="*/ 116 h 290"/>
              <a:gd name="T20" fmla="*/ 2327 w 2565"/>
              <a:gd name="T21" fmla="*/ 20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5" h="290">
                <a:moveTo>
                  <a:pt x="2327" y="205"/>
                </a:moveTo>
                <a:cubicBezTo>
                  <a:pt x="2320" y="206"/>
                  <a:pt x="2312" y="206"/>
                  <a:pt x="2305" y="206"/>
                </a:cubicBezTo>
                <a:cubicBezTo>
                  <a:pt x="2304" y="206"/>
                  <a:pt x="1864" y="206"/>
                  <a:pt x="1864" y="206"/>
                </a:cubicBezTo>
                <a:cubicBezTo>
                  <a:pt x="1859" y="206"/>
                  <a:pt x="0" y="206"/>
                  <a:pt x="0" y="206"/>
                </a:cubicBezTo>
                <a:cubicBezTo>
                  <a:pt x="0" y="290"/>
                  <a:pt x="0" y="290"/>
                  <a:pt x="0" y="290"/>
                </a:cubicBezTo>
                <a:cubicBezTo>
                  <a:pt x="2565" y="290"/>
                  <a:pt x="2565" y="290"/>
                  <a:pt x="2565" y="290"/>
                </a:cubicBezTo>
                <a:cubicBezTo>
                  <a:pt x="2565" y="251"/>
                  <a:pt x="2565" y="251"/>
                  <a:pt x="2565" y="251"/>
                </a:cubicBezTo>
                <a:cubicBezTo>
                  <a:pt x="2565" y="206"/>
                  <a:pt x="2565" y="206"/>
                  <a:pt x="2565" y="206"/>
                </a:cubicBezTo>
                <a:cubicBezTo>
                  <a:pt x="2565" y="0"/>
                  <a:pt x="2565" y="0"/>
                  <a:pt x="2565" y="0"/>
                </a:cubicBezTo>
                <a:cubicBezTo>
                  <a:pt x="2555" y="43"/>
                  <a:pt x="2533" y="83"/>
                  <a:pt x="2504" y="116"/>
                </a:cubicBezTo>
                <a:cubicBezTo>
                  <a:pt x="2459" y="167"/>
                  <a:pt x="2395" y="199"/>
                  <a:pt x="2327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99" ker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" name="Picture 6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68" y="6585801"/>
            <a:ext cx="1604032" cy="2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ooter Placeholder 4"/>
          <p:cNvSpPr>
            <a:spLocks noGrp="1"/>
          </p:cNvSpPr>
          <p:nvPr userDrawn="1">
            <p:custDataLst>
              <p:tags r:id="rId36"/>
            </p:custDataLst>
          </p:nvPr>
        </p:nvSpPr>
        <p:spPr>
          <a:xfrm>
            <a:off x="6294489" y="6462553"/>
            <a:ext cx="545924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ea typeface="ＭＳ Ｐゴシック" pitchFamily="34" charset="-128"/>
              </a:rPr>
              <a:t>© 2018 SunPower Corporation  |  Confidential  |</a:t>
            </a:r>
          </a:p>
        </p:txBody>
      </p:sp>
      <p:sp>
        <p:nvSpPr>
          <p:cNvPr id="27" name="Slide Number Placeholder 5"/>
          <p:cNvSpPr>
            <a:spLocks noGrp="1"/>
          </p:cNvSpPr>
          <p:nvPr userDrawn="1">
            <p:custDataLst>
              <p:tags r:id="rId37"/>
            </p:custDataLst>
          </p:nvPr>
        </p:nvSpPr>
        <p:spPr>
          <a:xfrm>
            <a:off x="11519662" y="6453031"/>
            <a:ext cx="608171" cy="374647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white"/>
                </a:solidFill>
                <a:ea typeface="ＭＳ Ｐゴシック" pitchFamily="34" charset="-128"/>
              </a:rPr>
              <a:t>  </a:t>
            </a:r>
            <a:fld id="{417D477F-1E34-F54F-8291-B1144686411E}" type="slidenum">
              <a:rPr lang="en-US" sz="1000" smtClean="0">
                <a:solidFill>
                  <a:prstClr val="white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534397" y="449296"/>
            <a:ext cx="11119533" cy="6003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534397" y="1219200"/>
            <a:ext cx="11119533" cy="46653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34"/>
    </p:custDataLst>
    <p:extLst>
      <p:ext uri="{BB962C8B-B14F-4D97-AF65-F5344CB8AC3E}">
        <p14:creationId xmlns:p14="http://schemas.microsoft.com/office/powerpoint/2010/main" val="15404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  <p:sldLayoutId id="2147484074" r:id="rId26"/>
    <p:sldLayoutId id="2147484075" r:id="rId27"/>
    <p:sldLayoutId id="2147484076" r:id="rId28"/>
    <p:sldLayoutId id="2147484077" r:id="rId29"/>
    <p:sldLayoutId id="2147484078" r:id="rId30"/>
    <p:sldLayoutId id="2147484079" r:id="rId31"/>
    <p:sldLayoutId id="2147484080" r:id="rId32"/>
  </p:sldLayoutIdLst>
  <p:hf hdr="0"/>
  <p:txStyles>
    <p:titleStyle>
      <a:lvl1pPr algn="l" defTabSz="914126" rtl="0" eaLnBrk="1" latinLnBrk="0" hangingPunct="1">
        <a:spcBef>
          <a:spcPct val="0"/>
        </a:spcBef>
        <a:buNone/>
        <a:defRPr sz="3199" b="0" kern="1200" spc="0" baseline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5357" indent="-225357" algn="l" defTabSz="914126" rtl="0" eaLnBrk="1" latinLnBrk="0" hangingPunct="1">
        <a:spcBef>
          <a:spcPct val="20000"/>
        </a:spcBef>
        <a:spcAft>
          <a:spcPts val="800"/>
        </a:spcAft>
        <a:buClr>
          <a:srgbClr val="0070C0"/>
        </a:buClr>
        <a:buFont typeface="Open Sans" panose="020B0606030504020204" pitchFamily="34" charset="0"/>
        <a:buChar char="•"/>
        <a:defRPr lang="en-US" sz="1999" b="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503087" indent="-184095" algn="l" defTabSz="914126" rtl="0" eaLnBrk="1" latinLnBrk="0" hangingPunct="1">
        <a:spcBef>
          <a:spcPts val="600"/>
        </a:spcBef>
        <a:spcAft>
          <a:spcPts val="800"/>
        </a:spcAft>
        <a:buClr>
          <a:srgbClr val="0070C0"/>
        </a:buClr>
        <a:buFont typeface="Open Sans" panose="020B0606030504020204" pitchFamily="34" charset="0"/>
        <a:buChar char="–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780816" indent="-153942" algn="l" defTabSz="914126" rtl="0" eaLnBrk="1" latinLnBrk="0" hangingPunct="1">
        <a:spcBef>
          <a:spcPct val="20000"/>
        </a:spcBef>
        <a:spcAft>
          <a:spcPts val="800"/>
        </a:spcAft>
        <a:buClr>
          <a:srgbClr val="0070C0"/>
        </a:buClr>
        <a:buFont typeface="Open Sans" panose="020B0606030504020204" pitchFamily="34" charset="0"/>
        <a:buChar char="•"/>
        <a:tabLst>
          <a:tab pos="342797" algn="l"/>
        </a:tabLst>
        <a:defRPr lang="en-US" sz="14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022043" indent="-171399" algn="l" defTabSz="914126" rtl="0" eaLnBrk="1" latinLnBrk="0" hangingPunct="1">
        <a:spcBef>
          <a:spcPct val="20000"/>
        </a:spcBef>
        <a:buClr>
          <a:srgbClr val="0070C0"/>
        </a:buClr>
        <a:buFont typeface="Open Sans" panose="020B0606030504020204" pitchFamily="34" charset="0"/>
        <a:buChar char="–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2228181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2"/>
          </a:solidFill>
          <a:latin typeface="+mn-lt"/>
          <a:ea typeface="+mn-ea"/>
          <a:cs typeface="+mn-cs"/>
        </a:defRPr>
      </a:lvl5pPr>
      <a:lvl6pPr marL="2685244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142307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599370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056433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>
            <p:custDataLst>
              <p:tags r:id="rId35"/>
            </p:custDataLst>
          </p:nvPr>
        </p:nvSpPr>
        <p:spPr bwMode="auto">
          <a:xfrm>
            <a:off x="-7721" y="5479120"/>
            <a:ext cx="12199723" cy="1378880"/>
          </a:xfrm>
          <a:custGeom>
            <a:avLst/>
            <a:gdLst>
              <a:gd name="T0" fmla="*/ 2327 w 2565"/>
              <a:gd name="T1" fmla="*/ 205 h 290"/>
              <a:gd name="T2" fmla="*/ 2305 w 2565"/>
              <a:gd name="T3" fmla="*/ 206 h 290"/>
              <a:gd name="T4" fmla="*/ 1864 w 2565"/>
              <a:gd name="T5" fmla="*/ 206 h 290"/>
              <a:gd name="T6" fmla="*/ 0 w 2565"/>
              <a:gd name="T7" fmla="*/ 206 h 290"/>
              <a:gd name="T8" fmla="*/ 0 w 2565"/>
              <a:gd name="T9" fmla="*/ 290 h 290"/>
              <a:gd name="T10" fmla="*/ 2565 w 2565"/>
              <a:gd name="T11" fmla="*/ 290 h 290"/>
              <a:gd name="T12" fmla="*/ 2565 w 2565"/>
              <a:gd name="T13" fmla="*/ 251 h 290"/>
              <a:gd name="T14" fmla="*/ 2565 w 2565"/>
              <a:gd name="T15" fmla="*/ 206 h 290"/>
              <a:gd name="T16" fmla="*/ 2565 w 2565"/>
              <a:gd name="T17" fmla="*/ 0 h 290"/>
              <a:gd name="T18" fmla="*/ 2504 w 2565"/>
              <a:gd name="T19" fmla="*/ 116 h 290"/>
              <a:gd name="T20" fmla="*/ 2327 w 2565"/>
              <a:gd name="T21" fmla="*/ 20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5" h="290">
                <a:moveTo>
                  <a:pt x="2327" y="205"/>
                </a:moveTo>
                <a:cubicBezTo>
                  <a:pt x="2320" y="206"/>
                  <a:pt x="2312" y="206"/>
                  <a:pt x="2305" y="206"/>
                </a:cubicBezTo>
                <a:cubicBezTo>
                  <a:pt x="2304" y="206"/>
                  <a:pt x="1864" y="206"/>
                  <a:pt x="1864" y="206"/>
                </a:cubicBezTo>
                <a:cubicBezTo>
                  <a:pt x="1859" y="206"/>
                  <a:pt x="0" y="206"/>
                  <a:pt x="0" y="206"/>
                </a:cubicBezTo>
                <a:cubicBezTo>
                  <a:pt x="0" y="290"/>
                  <a:pt x="0" y="290"/>
                  <a:pt x="0" y="290"/>
                </a:cubicBezTo>
                <a:cubicBezTo>
                  <a:pt x="2565" y="290"/>
                  <a:pt x="2565" y="290"/>
                  <a:pt x="2565" y="290"/>
                </a:cubicBezTo>
                <a:cubicBezTo>
                  <a:pt x="2565" y="251"/>
                  <a:pt x="2565" y="251"/>
                  <a:pt x="2565" y="251"/>
                </a:cubicBezTo>
                <a:cubicBezTo>
                  <a:pt x="2565" y="206"/>
                  <a:pt x="2565" y="206"/>
                  <a:pt x="2565" y="206"/>
                </a:cubicBezTo>
                <a:cubicBezTo>
                  <a:pt x="2565" y="0"/>
                  <a:pt x="2565" y="0"/>
                  <a:pt x="2565" y="0"/>
                </a:cubicBezTo>
                <a:cubicBezTo>
                  <a:pt x="2555" y="43"/>
                  <a:pt x="2533" y="83"/>
                  <a:pt x="2504" y="116"/>
                </a:cubicBezTo>
                <a:cubicBezTo>
                  <a:pt x="2459" y="167"/>
                  <a:pt x="2395" y="199"/>
                  <a:pt x="2327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99" ker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" name="Picture 6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68" y="6585801"/>
            <a:ext cx="1604032" cy="2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ooter Placeholder 4"/>
          <p:cNvSpPr>
            <a:spLocks noGrp="1"/>
          </p:cNvSpPr>
          <p:nvPr userDrawn="1">
            <p:custDataLst>
              <p:tags r:id="rId36"/>
            </p:custDataLst>
          </p:nvPr>
        </p:nvSpPr>
        <p:spPr>
          <a:xfrm>
            <a:off x="6294489" y="6462553"/>
            <a:ext cx="545924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ea typeface="ＭＳ Ｐゴシック" pitchFamily="34" charset="-128"/>
              </a:rPr>
              <a:t>© 2018 SunPower Corporation  |  Confidential  |</a:t>
            </a:r>
          </a:p>
        </p:txBody>
      </p:sp>
      <p:sp>
        <p:nvSpPr>
          <p:cNvPr id="27" name="Slide Number Placeholder 5"/>
          <p:cNvSpPr>
            <a:spLocks noGrp="1"/>
          </p:cNvSpPr>
          <p:nvPr userDrawn="1">
            <p:custDataLst>
              <p:tags r:id="rId37"/>
            </p:custDataLst>
          </p:nvPr>
        </p:nvSpPr>
        <p:spPr>
          <a:xfrm>
            <a:off x="11519662" y="6453031"/>
            <a:ext cx="608171" cy="374647"/>
          </a:xfrm>
          <a:prstGeom prst="rect">
            <a:avLst/>
          </a:prstGeom>
        </p:spPr>
        <p:txBody>
          <a:bodyPr vert="horz" lIns="91416" tIns="45708" rIns="91416" bIns="45708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white"/>
                </a:solidFill>
                <a:ea typeface="ＭＳ Ｐゴシック" pitchFamily="34" charset="-128"/>
              </a:rPr>
              <a:t>  </a:t>
            </a:r>
            <a:fld id="{417D477F-1E34-F54F-8291-B1144686411E}" type="slidenum">
              <a:rPr lang="en-US" sz="1000" smtClean="0">
                <a:solidFill>
                  <a:prstClr val="white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534397" y="449296"/>
            <a:ext cx="11119533" cy="6003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534397" y="1219200"/>
            <a:ext cx="11119533" cy="46653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34"/>
    </p:custDataLst>
    <p:extLst>
      <p:ext uri="{BB962C8B-B14F-4D97-AF65-F5344CB8AC3E}">
        <p14:creationId xmlns:p14="http://schemas.microsoft.com/office/powerpoint/2010/main" val="28778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  <p:sldLayoutId id="2147484099" r:id="rId18"/>
    <p:sldLayoutId id="2147484100" r:id="rId19"/>
    <p:sldLayoutId id="2147484101" r:id="rId20"/>
    <p:sldLayoutId id="2147484102" r:id="rId21"/>
    <p:sldLayoutId id="2147484103" r:id="rId22"/>
    <p:sldLayoutId id="2147484104" r:id="rId23"/>
    <p:sldLayoutId id="2147484105" r:id="rId24"/>
    <p:sldLayoutId id="2147484106" r:id="rId25"/>
    <p:sldLayoutId id="2147484107" r:id="rId26"/>
    <p:sldLayoutId id="2147484108" r:id="rId27"/>
    <p:sldLayoutId id="2147484109" r:id="rId28"/>
    <p:sldLayoutId id="2147484110" r:id="rId29"/>
    <p:sldLayoutId id="2147484111" r:id="rId30"/>
    <p:sldLayoutId id="2147484112" r:id="rId31"/>
    <p:sldLayoutId id="2147484113" r:id="rId32"/>
  </p:sldLayoutIdLst>
  <p:hf hdr="0"/>
  <p:txStyles>
    <p:titleStyle>
      <a:lvl1pPr algn="l" defTabSz="914126" rtl="0" eaLnBrk="1" latinLnBrk="0" hangingPunct="1">
        <a:spcBef>
          <a:spcPct val="0"/>
        </a:spcBef>
        <a:buNone/>
        <a:defRPr sz="3199" b="0" kern="1200" spc="0" baseline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5357" indent="-225357" algn="l" defTabSz="914126" rtl="0" eaLnBrk="1" latinLnBrk="0" hangingPunct="1">
        <a:spcBef>
          <a:spcPct val="20000"/>
        </a:spcBef>
        <a:spcAft>
          <a:spcPts val="800"/>
        </a:spcAft>
        <a:buClr>
          <a:srgbClr val="0070C0"/>
        </a:buClr>
        <a:buFont typeface="Open Sans" panose="020B0606030504020204" pitchFamily="34" charset="0"/>
        <a:buChar char="•"/>
        <a:defRPr lang="en-US" sz="1999" b="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503087" indent="-184095" algn="l" defTabSz="914126" rtl="0" eaLnBrk="1" latinLnBrk="0" hangingPunct="1">
        <a:spcBef>
          <a:spcPts val="600"/>
        </a:spcBef>
        <a:spcAft>
          <a:spcPts val="800"/>
        </a:spcAft>
        <a:buClr>
          <a:srgbClr val="0070C0"/>
        </a:buClr>
        <a:buFont typeface="Open Sans" panose="020B0606030504020204" pitchFamily="34" charset="0"/>
        <a:buChar char="–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780816" indent="-153942" algn="l" defTabSz="914126" rtl="0" eaLnBrk="1" latinLnBrk="0" hangingPunct="1">
        <a:spcBef>
          <a:spcPct val="20000"/>
        </a:spcBef>
        <a:spcAft>
          <a:spcPts val="800"/>
        </a:spcAft>
        <a:buClr>
          <a:srgbClr val="0070C0"/>
        </a:buClr>
        <a:buFont typeface="Open Sans" panose="020B0606030504020204" pitchFamily="34" charset="0"/>
        <a:buChar char="•"/>
        <a:tabLst>
          <a:tab pos="342797" algn="l"/>
        </a:tabLst>
        <a:defRPr lang="en-US" sz="14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022043" indent="-171399" algn="l" defTabSz="914126" rtl="0" eaLnBrk="1" latinLnBrk="0" hangingPunct="1">
        <a:spcBef>
          <a:spcPct val="20000"/>
        </a:spcBef>
        <a:buClr>
          <a:srgbClr val="0070C0"/>
        </a:buClr>
        <a:buFont typeface="Open Sans" panose="020B0606030504020204" pitchFamily="34" charset="0"/>
        <a:buChar char="–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2228181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2"/>
          </a:solidFill>
          <a:latin typeface="+mn-lt"/>
          <a:ea typeface="+mn-ea"/>
          <a:cs typeface="+mn-cs"/>
        </a:defRPr>
      </a:lvl5pPr>
      <a:lvl6pPr marL="2685244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142307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599370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056433" indent="-342797" algn="l" defTabSz="914126" rtl="0" eaLnBrk="1" latinLnBrk="0" hangingPunct="1">
        <a:spcBef>
          <a:spcPct val="20000"/>
        </a:spcBef>
        <a:buClr>
          <a:schemeClr val="accent3"/>
        </a:buClr>
        <a:buFont typeface="Open Sans" panose="020B0606030504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151FB0-FD04-4177-846B-F3CA32712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77"/>
          <a:stretch/>
        </p:blipFill>
        <p:spPr>
          <a:xfrm>
            <a:off x="2732331" y="2002055"/>
            <a:ext cx="6630330" cy="13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DBAA5DD3-368B-4E02-AB58-3F9C0F2D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29" y="-4367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Everything from </a:t>
            </a:r>
            <a:r>
              <a:rPr lang="en-US" sz="4000" u="sng" dirty="0">
                <a:solidFill>
                  <a:srgbClr val="FF0000"/>
                </a:solidFill>
              </a:rPr>
              <a:t>one</a:t>
            </a:r>
            <a:r>
              <a:rPr lang="en-US" sz="4000" dirty="0"/>
              <a:t> company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3D3B1755-D4EC-45EC-9A90-8861C18BD61C}"/>
              </a:ext>
            </a:extLst>
          </p:cNvPr>
          <p:cNvSpPr txBox="1">
            <a:spLocks/>
          </p:cNvSpPr>
          <p:nvPr/>
        </p:nvSpPr>
        <p:spPr>
          <a:xfrm>
            <a:off x="399866" y="1340057"/>
            <a:ext cx="11110913" cy="3437792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Full system warranty</a:t>
            </a:r>
            <a:br>
              <a:rPr lang="en-US" sz="2400" dirty="0"/>
            </a:br>
            <a:r>
              <a:rPr lang="en-US" sz="2400" dirty="0"/>
              <a:t>from </a:t>
            </a:r>
            <a:r>
              <a:rPr lang="en-US" sz="2400" u="sng" dirty="0"/>
              <a:t>one company</a:t>
            </a:r>
          </a:p>
          <a:p>
            <a:endParaRPr lang="en-US" sz="800" u="sng" dirty="0"/>
          </a:p>
          <a:p>
            <a:r>
              <a:rPr lang="en-US" sz="2400" dirty="0"/>
              <a:t>Engineered </a:t>
            </a:r>
            <a:r>
              <a:rPr lang="en-US" sz="2400" u="sng" dirty="0"/>
              <a:t>together</a:t>
            </a:r>
            <a:r>
              <a:rPr lang="en-US" sz="2400" dirty="0"/>
              <a:t> for</a:t>
            </a:r>
            <a:br>
              <a:rPr lang="en-US" sz="2400" dirty="0"/>
            </a:br>
            <a:r>
              <a:rPr lang="en-US" sz="2400" u="sng" dirty="0"/>
              <a:t>maximum performance</a:t>
            </a:r>
          </a:p>
          <a:p>
            <a:endParaRPr lang="en-US" sz="800" u="sng" dirty="0"/>
          </a:p>
          <a:p>
            <a:r>
              <a:rPr lang="en-US" sz="2400" dirty="0"/>
              <a:t>Designed without compromise</a:t>
            </a:r>
            <a:br>
              <a:rPr lang="en-US" sz="2400" dirty="0"/>
            </a:br>
            <a:r>
              <a:rPr lang="en-US" sz="2400" dirty="0"/>
              <a:t>on </a:t>
            </a:r>
            <a:r>
              <a:rPr lang="en-US" sz="2400" u="sng" dirty="0"/>
              <a:t>system aesthetics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0DC8A1-41BF-4052-8AE1-4C57731B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781" y="1223718"/>
            <a:ext cx="5461487" cy="4551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ED15B4-352A-4E27-96BC-8DF5F0202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6" y="4197962"/>
            <a:ext cx="3969634" cy="1757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36AD5B-BFE3-4EF4-A5A5-8FECBA1B1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460" y="342949"/>
            <a:ext cx="2437319" cy="4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908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35DB79-98D2-4B78-A19A-931658DB0F48}"/>
              </a:ext>
            </a:extLst>
          </p:cNvPr>
          <p:cNvSpPr/>
          <p:nvPr/>
        </p:nvSpPr>
        <p:spPr bwMode="auto">
          <a:xfrm>
            <a:off x="391886" y="864158"/>
            <a:ext cx="11314444" cy="3717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19DE30-DEB5-4A01-853E-7DA4805A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33" y="0"/>
            <a:ext cx="9264288" cy="64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591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27C54B-7811-4BA4-8795-6D6238D551FA}"/>
              </a:ext>
            </a:extLst>
          </p:cNvPr>
          <p:cNvSpPr/>
          <p:nvPr/>
        </p:nvSpPr>
        <p:spPr bwMode="auto">
          <a:xfrm>
            <a:off x="502418" y="803868"/>
            <a:ext cx="11274250" cy="63304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E4E2DF-23F7-4559-91C2-4ACFA040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89" y="2512"/>
            <a:ext cx="9558321" cy="64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377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5E348667-3DA3-4491-92A9-6AE62C4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9" y="176360"/>
            <a:ext cx="10515600" cy="1297452"/>
          </a:xfrm>
        </p:spPr>
        <p:txBody>
          <a:bodyPr/>
          <a:lstStyle/>
          <a:p>
            <a:pPr lvl="0"/>
            <a:r>
              <a:rPr lang="en-US" dirty="0"/>
              <a:t>SunPower Modules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B83BAFD-4300-4FAE-BF00-CCFCCE4A289C}"/>
              </a:ext>
            </a:extLst>
          </p:cNvPr>
          <p:cNvSpPr txBox="1">
            <a:spLocks/>
          </p:cNvSpPr>
          <p:nvPr/>
        </p:nvSpPr>
        <p:spPr>
          <a:xfrm>
            <a:off x="547689" y="1617785"/>
            <a:ext cx="11110913" cy="3364887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E-Series</a:t>
            </a:r>
          </a:p>
          <a:p>
            <a:pPr lvl="1"/>
            <a:r>
              <a:rPr lang="en-US" sz="2000" dirty="0"/>
              <a:t>E20 – 327-WHT  (AC)</a:t>
            </a:r>
          </a:p>
          <a:p>
            <a:pPr lvl="1"/>
            <a:endParaRPr lang="en-US" sz="1000" dirty="0"/>
          </a:p>
          <a:p>
            <a:r>
              <a:rPr lang="en-US" sz="3000" dirty="0"/>
              <a:t>X-Series</a:t>
            </a:r>
          </a:p>
          <a:p>
            <a:pPr lvl="1"/>
            <a:r>
              <a:rPr lang="en-US" sz="2000" dirty="0"/>
              <a:t>X21 – 335-BLK (AC)</a:t>
            </a:r>
          </a:p>
          <a:p>
            <a:pPr lvl="1"/>
            <a:r>
              <a:rPr lang="en-US" sz="2000" dirty="0"/>
              <a:t>X21 – 345-WHT (AC)</a:t>
            </a:r>
          </a:p>
          <a:p>
            <a:pPr lvl="1"/>
            <a:r>
              <a:rPr lang="en-US" sz="2000" dirty="0"/>
              <a:t>X21 – 350 BLK (AC)</a:t>
            </a:r>
          </a:p>
          <a:p>
            <a:pPr lvl="1"/>
            <a:r>
              <a:rPr lang="en-US" sz="2000" dirty="0"/>
              <a:t>X22 – 360-WHT (AC)</a:t>
            </a:r>
          </a:p>
          <a:p>
            <a:pPr lvl="1"/>
            <a:r>
              <a:rPr lang="en-US" sz="2000" dirty="0"/>
              <a:t>X22 – 370-WHT (AC)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79F0C0-A8E7-4556-AFDE-84289C840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660" y="1329397"/>
            <a:ext cx="3347339" cy="5101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7D02D3-C546-423F-807B-9649831C68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62"/>
          <a:stretch/>
        </p:blipFill>
        <p:spPr>
          <a:xfrm>
            <a:off x="8596211" y="1237958"/>
            <a:ext cx="3108960" cy="4965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21EDCF-391E-451A-B601-61010A60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358" y="295319"/>
            <a:ext cx="2947650" cy="5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158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C7C791-20FB-4661-81AB-AEE87E45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50" y="2252312"/>
            <a:ext cx="11345089" cy="13868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SunPower is the </a:t>
            </a:r>
            <a:r>
              <a:rPr lang="en-US" sz="4000" u="sng" dirty="0"/>
              <a:t>#1 preferred brand </a:t>
            </a:r>
            <a:r>
              <a:rPr lang="en-US" sz="4000" dirty="0"/>
              <a:t>of solar </a:t>
            </a:r>
            <a:br>
              <a:rPr lang="en-US" sz="4000" dirty="0"/>
            </a:br>
            <a:r>
              <a:rPr lang="en-US" sz="4000" dirty="0"/>
              <a:t>in the United States and California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2DE30F-C637-4C9A-8D36-4F998608C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698" y="5516216"/>
            <a:ext cx="7801420" cy="639762"/>
          </a:xfrm>
        </p:spPr>
        <p:txBody>
          <a:bodyPr>
            <a:normAutofit/>
          </a:bodyPr>
          <a:lstStyle/>
          <a:p>
            <a:pPr algn="r"/>
            <a:r>
              <a:rPr lang="en-US" sz="1000" i="1" dirty="0"/>
              <a:t>Source: Green Tech Media and California Net Energy Metering Program Applications 2018</a:t>
            </a:r>
          </a:p>
        </p:txBody>
      </p:sp>
    </p:spTree>
    <p:extLst>
      <p:ext uri="{BB962C8B-B14F-4D97-AF65-F5344CB8AC3E}">
        <p14:creationId xmlns:p14="http://schemas.microsoft.com/office/powerpoint/2010/main" val="34593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1836E3-2E7D-4850-A2A8-6BF74772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42" y="1201655"/>
            <a:ext cx="4103591" cy="2650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46C7C-2538-44E3-B698-9AFCB6B1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-15177"/>
            <a:ext cx="10512862" cy="1325218"/>
          </a:xfrm>
        </p:spPr>
        <p:txBody>
          <a:bodyPr>
            <a:normAutofit/>
          </a:bodyPr>
          <a:lstStyle/>
          <a:p>
            <a:r>
              <a:rPr lang="en-US" sz="3599" dirty="0"/>
              <a:t>Uncompromising Design &amp; Installation Quality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71EC6A1-185B-4A1F-B4B6-7B7190E06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6899" y="4126265"/>
            <a:ext cx="3893702" cy="2151965"/>
          </a:xfrm>
          <a:prstGeom prst="rect">
            <a:avLst/>
          </a:prstGeom>
        </p:spPr>
      </p:pic>
      <p:pic>
        <p:nvPicPr>
          <p:cNvPr id="6" name="Picture 5" descr="A picture containing tree, outdoor, sky, grass&#10;&#10;Description generated with very high confidence">
            <a:extLst>
              <a:ext uri="{FF2B5EF4-FFF2-40B4-BE49-F238E27FC236}">
                <a16:creationId xmlns:a16="http://schemas.microsoft.com/office/drawing/2014/main" xmlns="" id="{54DD9646-78CF-40EF-B755-6C4AC961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74" y="1189827"/>
            <a:ext cx="4663931" cy="264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866433-4C24-4764-B426-75FA65970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447" y="4143263"/>
            <a:ext cx="3391308" cy="19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6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747A8-8681-46DD-8D97-6A8E1D79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78" y="342847"/>
            <a:ext cx="11119534" cy="600376"/>
          </a:xfrm>
        </p:spPr>
        <p:txBody>
          <a:bodyPr/>
          <a:lstStyle/>
          <a:p>
            <a:r>
              <a:rPr lang="en-US" dirty="0"/>
              <a:t>SunPower -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184CEA-9A74-4BA5-9536-1A5CB91A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3" y="4672484"/>
            <a:ext cx="9170167" cy="3225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3526AA8-683C-4282-8136-2C265C02AA8A}"/>
              </a:ext>
            </a:extLst>
          </p:cNvPr>
          <p:cNvSpPr txBox="1">
            <a:spLocks/>
          </p:cNvSpPr>
          <p:nvPr/>
        </p:nvSpPr>
        <p:spPr>
          <a:xfrm>
            <a:off x="547689" y="1481327"/>
            <a:ext cx="11110913" cy="4386909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San Jose, CA global headquarters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American innovation and quality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30+ years of building customer trust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Publicly traded on NASDAQ (SPWR)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“Solar only” company – not a conglomerate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Financially stable &amp; strong balance sheet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Majority owned by 15</a:t>
            </a:r>
            <a:r>
              <a:rPr lang="en-US" sz="2200" baseline="30000" dirty="0"/>
              <a:t>th</a:t>
            </a:r>
            <a:r>
              <a:rPr lang="en-US" sz="2200" dirty="0"/>
              <a:t> largest global company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Total Energy (Paris Global HQ) 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750+ solar industry patents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A22B3C1C-C84C-49E6-8950-CAECAE192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6277" y="1480507"/>
            <a:ext cx="2371042" cy="19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B4A7D-5BDE-4CC4-8ED6-84050ED5B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7992" y="3522657"/>
            <a:ext cx="2374490" cy="2038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59B4B3-F31E-42C7-B5A3-5499186D9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850" y="1480507"/>
            <a:ext cx="2300601" cy="1955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495946-462E-45C4-B681-CE0C39C614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850" y="3580657"/>
            <a:ext cx="2300601" cy="1980029"/>
          </a:xfrm>
          <a:prstGeom prst="rect">
            <a:avLst/>
          </a:prstGeom>
        </p:spPr>
      </p:pic>
      <p:sp>
        <p:nvSpPr>
          <p:cNvPr id="10" name="AutoShape 2" descr="Image result for americAN FLAG">
            <a:extLst>
              <a:ext uri="{FF2B5EF4-FFF2-40B4-BE49-F238E27FC236}">
                <a16:creationId xmlns:a16="http://schemas.microsoft.com/office/drawing/2014/main" xmlns="" id="{63EB845E-E07A-4A2D-A6F0-9540710C3A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14ED46-F7D8-4F46-B248-8DCE2334C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025" y="1568672"/>
            <a:ext cx="659575" cy="425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FA7B53-84B5-4A4B-936F-BFFE9FA47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0267" y="372599"/>
            <a:ext cx="3177052" cy="5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280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BEFDD2-5473-44AF-ABB1-DD61F0ED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48" y="273913"/>
            <a:ext cx="10065761" cy="60037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</a:t>
            </a:r>
            <a:r>
              <a:rPr lang="en-US" sz="4000" b="1" dirty="0"/>
              <a:t>Apple New HQ – 7MW of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9928603D-9CBA-4B18-9E29-215A705B5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104" y="1389399"/>
            <a:ext cx="9188622" cy="4594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A7A4F2-8F29-47CA-B04A-3407373A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51" y="370568"/>
            <a:ext cx="3256522" cy="4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971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747A8-8681-46DD-8D97-6A8E1D79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34" y="480155"/>
            <a:ext cx="11119534" cy="600376"/>
          </a:xfrm>
        </p:spPr>
        <p:txBody>
          <a:bodyPr/>
          <a:lstStyle/>
          <a:p>
            <a:r>
              <a:rPr lang="en-US" dirty="0"/>
              <a:t>SunPower – Solar Cell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184CEA-9A74-4BA5-9536-1A5CB91AC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404F03F5-A7B5-415F-AC20-575CB57DF946}"/>
              </a:ext>
            </a:extLst>
          </p:cNvPr>
          <p:cNvSpPr txBox="1">
            <a:spLocks noChangeArrowheads="1"/>
          </p:cNvSpPr>
          <p:nvPr/>
        </p:nvSpPr>
        <p:spPr>
          <a:xfrm>
            <a:off x="359437" y="2076468"/>
            <a:ext cx="2847642" cy="607005"/>
          </a:xfrm>
          <a:prstGeom prst="rect">
            <a:avLst/>
          </a:prstGeom>
          <a:noFill/>
        </p:spPr>
        <p:txBody>
          <a:bodyPr lIns="0" rIns="0"/>
          <a:lstStyle/>
          <a:p>
            <a:pPr marL="128019" defTabSz="820752">
              <a:spcAft>
                <a:spcPts val="1000"/>
              </a:spcAft>
            </a:pPr>
            <a:r>
              <a:rPr lang="en-US" sz="1400" dirty="0">
                <a:solidFill>
                  <a:srgbClr val="549E34"/>
                </a:solidFill>
                <a:latin typeface="Helvetica Light" charset="0"/>
                <a:ea typeface="Helvetica Light" charset="0"/>
                <a:cs typeface="Helvetica Light" charset="0"/>
              </a:rPr>
              <a:t>No Grid Lines on Front of Cell</a:t>
            </a:r>
          </a:p>
          <a:p>
            <a:pPr marL="128019" defTabSz="820752">
              <a:spcAft>
                <a:spcPts val="1000"/>
              </a:spcAf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Maxeon cells absorb more sunlight and look incredible on your roof</a:t>
            </a:r>
            <a:r>
              <a:rPr lang="en-US" sz="933" dirty="0">
                <a:solidFill>
                  <a:schemeClr val="tx2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CC6DB1E-3269-41AD-91CC-7FF91F26C208}"/>
              </a:ext>
            </a:extLst>
          </p:cNvPr>
          <p:cNvGrpSpPr/>
          <p:nvPr/>
        </p:nvGrpSpPr>
        <p:grpSpPr>
          <a:xfrm>
            <a:off x="342476" y="1933675"/>
            <a:ext cx="11411158" cy="3760342"/>
            <a:chOff x="173911" y="1934920"/>
            <a:chExt cx="8560598" cy="3761321"/>
          </a:xfrm>
        </p:grpSpPr>
        <p:pic>
          <p:nvPicPr>
            <p:cNvPr id="6" name="Picture 5" descr="Screen Shot 2014-11-12 at 2.31.44 PM.png">
              <a:extLst>
                <a:ext uri="{FF2B5EF4-FFF2-40B4-BE49-F238E27FC236}">
                  <a16:creationId xmlns:a16="http://schemas.microsoft.com/office/drawing/2014/main" xmlns="" id="{DC41B78D-03B2-4D13-8514-CAE8348C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705" y="1934920"/>
              <a:ext cx="3930200" cy="1820279"/>
            </a:xfrm>
            <a:prstGeom prst="rect">
              <a:avLst/>
            </a:prstGeom>
          </p:spPr>
        </p:pic>
        <p:pic>
          <p:nvPicPr>
            <p:cNvPr id="7" name="Picture 6" descr="Screen Shot 2014-11-12 at 2.31.56 PM.png">
              <a:extLst>
                <a:ext uri="{FF2B5EF4-FFF2-40B4-BE49-F238E27FC236}">
                  <a16:creationId xmlns:a16="http://schemas.microsoft.com/office/drawing/2014/main" xmlns="" id="{0E85431E-8D20-4ACE-B4E2-46529BDD7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0933" y="3819966"/>
              <a:ext cx="3917973" cy="1804222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xmlns="" id="{E479A098-06D3-4F53-9A93-5B5C4AB83A5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3911" y="3248459"/>
              <a:ext cx="1904766" cy="607163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rgbClr val="549E34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Solid Copper Backing</a:t>
              </a:r>
            </a:p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Our thick copper foundation adds massive strength and is almost impervious to corrosion.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F0835E86-EB6B-4A24-9BFA-E21C9D7F939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4458" y="4521721"/>
              <a:ext cx="1904766" cy="1174520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rgbClr val="549E34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Thick Connectors</a:t>
              </a:r>
            </a:p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Expanding and contracting from daily temperature swings are no problem with our built-in strain relief</a:t>
              </a:r>
              <a:r>
                <a:rPr lang="en-US" sz="933" dirty="0">
                  <a:solidFill>
                    <a:schemeClr val="tx2">
                      <a:lumMod val="50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13149C6-CC66-456B-966B-2B6004701D1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51979" y="2036639"/>
              <a:ext cx="1840098" cy="454561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Lines of Metal Paste on front of Cell</a:t>
              </a:r>
            </a:p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Power output drops as the thin paste reflects light and corrodes.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8966D960-5859-4E96-B77E-B6545953F53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86161" y="3312483"/>
              <a:ext cx="2248348" cy="951975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Even More Metal Paste on Back of Cell</a:t>
              </a:r>
            </a:p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Offers no strength. Cell can crack and lose power when exposed to temperature swings.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xmlns="" id="{3AA54152-29B2-4A63-AFDA-7C1CCDC4742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93773" y="4591364"/>
              <a:ext cx="1777432" cy="607163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Thin, Weak Connections</a:t>
              </a:r>
            </a:p>
            <a:p>
              <a:pPr marL="128019" defTabSz="820752">
                <a:spcAft>
                  <a:spcPts val="1000"/>
                </a:spcAft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Lose just one of these narrow ribbons and the entire cell fails.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706FDB-C298-49CD-A168-760601B6F8FC}"/>
                </a:ext>
              </a:extLst>
            </p:cNvPr>
            <p:cNvSpPr txBox="1"/>
            <p:nvPr/>
          </p:nvSpPr>
          <p:spPr>
            <a:xfrm>
              <a:off x="4160126" y="2754279"/>
              <a:ext cx="412364" cy="23595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33" b="1" dirty="0">
                  <a:solidFill>
                    <a:schemeClr val="tx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4967473-DBE4-45B1-8485-4E83920FF388}"/>
                </a:ext>
              </a:extLst>
            </p:cNvPr>
            <p:cNvSpPr txBox="1"/>
            <p:nvPr/>
          </p:nvSpPr>
          <p:spPr>
            <a:xfrm>
              <a:off x="4151581" y="4574823"/>
              <a:ext cx="412364" cy="2359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33" b="1" dirty="0">
                  <a:solidFill>
                    <a:schemeClr val="tx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E22422C-27C4-4EA9-A36E-74855CFAE129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2174648" y="2825294"/>
              <a:ext cx="1033732" cy="238455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FE3FD43-277A-447C-A1D3-E5D698E6E4F2}"/>
                </a:ext>
              </a:extLst>
            </p:cNvPr>
            <p:cNvSpPr/>
            <p:nvPr/>
          </p:nvSpPr>
          <p:spPr bwMode="auto">
            <a:xfrm>
              <a:off x="3208379" y="2805842"/>
              <a:ext cx="38904" cy="38904"/>
            </a:xfrm>
            <a:prstGeom prst="ellipse">
              <a:avLst/>
            </a:prstGeom>
            <a:noFill/>
            <a:ln w="19050" cmpd="sng">
              <a:solidFill>
                <a:srgbClr val="A7BAC8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C65513B-D513-4196-A6FD-938817E8A352}"/>
                </a:ext>
              </a:extLst>
            </p:cNvPr>
            <p:cNvCxnSpPr/>
            <p:nvPr/>
          </p:nvCxnSpPr>
          <p:spPr>
            <a:xfrm>
              <a:off x="1066800" y="3057680"/>
              <a:ext cx="1111818" cy="5276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F07005E-02E7-40FB-A127-B1D05EBF0911}"/>
                </a:ext>
              </a:extLst>
            </p:cNvPr>
            <p:cNvCxnSpPr>
              <a:stCxn id="19" idx="5"/>
            </p:cNvCxnSpPr>
            <p:nvPr/>
          </p:nvCxnSpPr>
          <p:spPr>
            <a:xfrm>
              <a:off x="5396738" y="2812223"/>
              <a:ext cx="1055749" cy="384911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75A5B84-DFC8-43C6-80A8-11090D0F5A6A}"/>
                </a:ext>
              </a:extLst>
            </p:cNvPr>
            <p:cNvSpPr/>
            <p:nvPr/>
          </p:nvSpPr>
          <p:spPr bwMode="auto">
            <a:xfrm>
              <a:off x="5363531" y="2779016"/>
              <a:ext cx="38904" cy="38904"/>
            </a:xfrm>
            <a:prstGeom prst="ellipse">
              <a:avLst/>
            </a:prstGeom>
            <a:noFill/>
            <a:ln w="19050" cmpd="sng">
              <a:solidFill>
                <a:srgbClr val="A7BAC8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53FDF08-7096-48E0-B59F-E09EF625D20F}"/>
                </a:ext>
              </a:extLst>
            </p:cNvPr>
            <p:cNvCxnSpPr/>
            <p:nvPr/>
          </p:nvCxnSpPr>
          <p:spPr>
            <a:xfrm>
              <a:off x="6004115" y="3968224"/>
              <a:ext cx="448372" cy="327746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9261119-7757-442A-ADD6-36210E992BB1}"/>
                </a:ext>
              </a:extLst>
            </p:cNvPr>
            <p:cNvSpPr/>
            <p:nvPr/>
          </p:nvSpPr>
          <p:spPr bwMode="auto">
            <a:xfrm>
              <a:off x="5973290" y="3943750"/>
              <a:ext cx="38904" cy="38904"/>
            </a:xfrm>
            <a:prstGeom prst="ellipse">
              <a:avLst/>
            </a:prstGeom>
            <a:noFill/>
            <a:ln w="19050" cmpd="sng">
              <a:solidFill>
                <a:srgbClr val="A7BAC8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CB0F477-73C7-46CC-AC6C-A186585C4A1A}"/>
                </a:ext>
              </a:extLst>
            </p:cNvPr>
            <p:cNvCxnSpPr>
              <a:stCxn id="23" idx="2"/>
            </p:cNvCxnSpPr>
            <p:nvPr/>
          </p:nvCxnSpPr>
          <p:spPr>
            <a:xfrm flipH="1">
              <a:off x="2179412" y="3934451"/>
              <a:ext cx="714561" cy="203521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CDADC2B-EB71-4A81-B47F-9F7D4FA5FFFC}"/>
                </a:ext>
              </a:extLst>
            </p:cNvPr>
            <p:cNvSpPr/>
            <p:nvPr/>
          </p:nvSpPr>
          <p:spPr bwMode="auto">
            <a:xfrm>
              <a:off x="2893973" y="3914999"/>
              <a:ext cx="38904" cy="38904"/>
            </a:xfrm>
            <a:prstGeom prst="ellipse">
              <a:avLst/>
            </a:prstGeom>
            <a:noFill/>
            <a:ln w="19050" cmpd="sng">
              <a:solidFill>
                <a:srgbClr val="A7BAC8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8336227-8F76-4E21-BEE0-DAEDFC953821}"/>
                </a:ext>
              </a:extLst>
            </p:cNvPr>
            <p:cNvCxnSpPr/>
            <p:nvPr/>
          </p:nvCxnSpPr>
          <p:spPr>
            <a:xfrm flipV="1">
              <a:off x="1622709" y="4136385"/>
              <a:ext cx="555909" cy="10613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2A520CE-3FAF-4C7E-BAE4-5EF5EEC83D2C}"/>
                </a:ext>
              </a:extLst>
            </p:cNvPr>
            <p:cNvCxnSpPr>
              <a:stCxn id="26" idx="3"/>
              <a:endCxn id="9" idx="3"/>
            </p:cNvCxnSpPr>
            <p:nvPr/>
          </p:nvCxnSpPr>
          <p:spPr>
            <a:xfrm flipH="1">
              <a:off x="2079224" y="4727078"/>
              <a:ext cx="1045928" cy="381903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83463E6-274D-4693-BE37-12E052C2ED1B}"/>
                </a:ext>
              </a:extLst>
            </p:cNvPr>
            <p:cNvSpPr/>
            <p:nvPr/>
          </p:nvSpPr>
          <p:spPr bwMode="auto">
            <a:xfrm>
              <a:off x="3119456" y="4693871"/>
              <a:ext cx="38904" cy="38904"/>
            </a:xfrm>
            <a:prstGeom prst="ellipse">
              <a:avLst/>
            </a:prstGeom>
            <a:noFill/>
            <a:ln w="19050" cmpd="sng">
              <a:solidFill>
                <a:srgbClr val="A7BAC8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B8BF564-754C-4F4D-9DE5-9B2B0C82A079}"/>
                </a:ext>
              </a:extLst>
            </p:cNvPr>
            <p:cNvCxnSpPr>
              <a:stCxn id="28" idx="6"/>
            </p:cNvCxnSpPr>
            <p:nvPr/>
          </p:nvCxnSpPr>
          <p:spPr>
            <a:xfrm>
              <a:off x="5411962" y="4727783"/>
              <a:ext cx="1042907" cy="381993"/>
            </a:xfrm>
            <a:prstGeom prst="line">
              <a:avLst/>
            </a:prstGeom>
            <a:noFill/>
            <a:ln w="12700" cmpd="sng">
              <a:solidFill>
                <a:srgbClr val="A7B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B0B52CE-B48B-46B4-8576-99DF0ED92764}"/>
                </a:ext>
              </a:extLst>
            </p:cNvPr>
            <p:cNvSpPr/>
            <p:nvPr/>
          </p:nvSpPr>
          <p:spPr bwMode="auto">
            <a:xfrm>
              <a:off x="5373058" y="4708330"/>
              <a:ext cx="38904" cy="38904"/>
            </a:xfrm>
            <a:prstGeom prst="ellipse">
              <a:avLst/>
            </a:prstGeom>
            <a:noFill/>
            <a:ln w="19050" cmpd="sng">
              <a:solidFill>
                <a:srgbClr val="A7BAC8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AC824B4-FF41-4A0C-885C-584DC053F559}"/>
              </a:ext>
            </a:extLst>
          </p:cNvPr>
          <p:cNvSpPr txBox="1"/>
          <p:nvPr/>
        </p:nvSpPr>
        <p:spPr>
          <a:xfrm>
            <a:off x="6110401" y="1403188"/>
            <a:ext cx="2428648" cy="419457"/>
          </a:xfrm>
          <a:prstGeom prst="round2SameRect">
            <a:avLst/>
          </a:prstGeom>
          <a:solidFill>
            <a:srgbClr val="7F7F7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  <a:cs typeface="Arial"/>
              </a:rPr>
              <a:t>Conventional Cell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FAAD407-6C18-4B9E-99C0-A312FD5EFE13}"/>
              </a:ext>
            </a:extLst>
          </p:cNvPr>
          <p:cNvSpPr txBox="1"/>
          <p:nvPr/>
        </p:nvSpPr>
        <p:spPr>
          <a:xfrm>
            <a:off x="3284407" y="1403189"/>
            <a:ext cx="2420117" cy="419457"/>
          </a:xfrm>
          <a:prstGeom prst="round2SameRect">
            <a:avLst/>
          </a:prstGeom>
          <a:solidFill>
            <a:srgbClr val="0076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SunPower Cell</a:t>
            </a:r>
          </a:p>
        </p:txBody>
      </p:sp>
    </p:spTree>
    <p:extLst>
      <p:ext uri="{BB962C8B-B14F-4D97-AF65-F5344CB8AC3E}">
        <p14:creationId xmlns:p14="http://schemas.microsoft.com/office/powerpoint/2010/main" val="15398065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EBC8585-6EF6-4D0F-B62F-A5507BB9B4FF}"/>
              </a:ext>
            </a:extLst>
          </p:cNvPr>
          <p:cNvGrpSpPr/>
          <p:nvPr/>
        </p:nvGrpSpPr>
        <p:grpSpPr>
          <a:xfrm>
            <a:off x="1620189" y="177896"/>
            <a:ext cx="8951621" cy="6182711"/>
            <a:chOff x="3412588" y="-576854"/>
            <a:chExt cx="8998811" cy="63816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E58C96-1CD9-4B59-887C-CF202C3CB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2588" y="-576854"/>
              <a:ext cx="8998811" cy="638162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FF2568B-4D21-4E69-A020-8F4BBA163519}"/>
                </a:ext>
              </a:extLst>
            </p:cNvPr>
            <p:cNvSpPr/>
            <p:nvPr/>
          </p:nvSpPr>
          <p:spPr>
            <a:xfrm>
              <a:off x="3753604" y="2839666"/>
              <a:ext cx="1728512" cy="466332"/>
            </a:xfrm>
            <a:prstGeom prst="rect">
              <a:avLst/>
            </a:prstGeom>
            <a:solidFill>
              <a:srgbClr val="FDB92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A1B3378-369A-492F-B699-4201A9971556}"/>
                </a:ext>
              </a:extLst>
            </p:cNvPr>
            <p:cNvSpPr txBox="1"/>
            <p:nvPr/>
          </p:nvSpPr>
          <p:spPr>
            <a:xfrm>
              <a:off x="4031460" y="2851870"/>
              <a:ext cx="117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0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8F9081-6595-4863-A237-FF582670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86" y="213367"/>
            <a:ext cx="7919228" cy="59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520C779-9DF0-4B54-9ED8-E691A05D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43" y="117039"/>
            <a:ext cx="1088739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Real world independent degradation testing - NREL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xmlns="" id="{AFCC725E-8A09-4AD8-897C-F6B0FD33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278" y="3182741"/>
            <a:ext cx="1958461" cy="130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57150" indent="-57150" fontAlgn="base">
              <a:spcBef>
                <a:spcPct val="0"/>
              </a:spcBef>
              <a:spcAft>
                <a:spcPct val="0"/>
              </a:spcAft>
              <a:defRPr sz="800" baseline="3000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Arial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1</a:t>
            </a:r>
            <a:r>
              <a:rPr lang="en-US" baseline="0" dirty="0">
                <a:cs typeface="Arial" panose="020B0604020202020204" pitchFamily="34" charset="0"/>
              </a:rPr>
              <a:t> Jordan, Dirk “SunPower Test Report,” National Renewable Energy Laboratory, Q1 2015</a:t>
            </a:r>
          </a:p>
          <a:p>
            <a:r>
              <a:rPr lang="en-US" dirty="0">
                <a:cs typeface="Arial" panose="020B0604020202020204" pitchFamily="34" charset="0"/>
              </a:rPr>
              <a:t>2</a:t>
            </a:r>
            <a:r>
              <a:rPr lang="en-US" baseline="0" dirty="0">
                <a:cs typeface="Arial" panose="020B0604020202020204" pitchFamily="34" charset="0"/>
              </a:rPr>
              <a:t> Sample, T. “Failure modes and degradation rates from field-aged crystalline,” 2011</a:t>
            </a:r>
          </a:p>
          <a:p>
            <a:r>
              <a:rPr lang="en-US" dirty="0">
                <a:cs typeface="Arial" panose="020B0604020202020204" pitchFamily="34" charset="0"/>
              </a:rPr>
              <a:t>3</a:t>
            </a:r>
            <a:r>
              <a:rPr lang="en-US" baseline="0" dirty="0">
                <a:cs typeface="Arial" panose="020B0604020202020204" pitchFamily="34" charset="0"/>
              </a:rPr>
              <a:t> Jordan, D., et al. “Photovoltaic Degradation Rates – an Analytical Review,” Progress in Photovoltaics. 2013.  </a:t>
            </a:r>
            <a:r>
              <a:rPr lang="en-US" baseline="0" dirty="0" err="1">
                <a:cs typeface="Arial" panose="020B0604020202020204" pitchFamily="34" charset="0"/>
              </a:rPr>
              <a:t>Vol</a:t>
            </a:r>
            <a:r>
              <a:rPr lang="en-US" baseline="0" dirty="0">
                <a:cs typeface="Arial" panose="020B0604020202020204" pitchFamily="34" charset="0"/>
              </a:rPr>
              <a:t> 21, p 12-29.  Average degradation rate show in plot.</a:t>
            </a:r>
          </a:p>
          <a:p>
            <a:r>
              <a:rPr lang="en-US" dirty="0">
                <a:cs typeface="Arial" panose="020B0604020202020204" pitchFamily="34" charset="0"/>
              </a:rPr>
              <a:t>4</a:t>
            </a:r>
            <a:r>
              <a:rPr lang="en-US" baseline="0" dirty="0">
                <a:cs typeface="Arial" panose="020B0604020202020204" pitchFamily="34" charset="0"/>
              </a:rPr>
              <a:t> </a:t>
            </a:r>
            <a:r>
              <a:rPr lang="en-US" baseline="0" dirty="0" err="1">
                <a:cs typeface="Arial" panose="020B0604020202020204" pitchFamily="34" charset="0"/>
              </a:rPr>
              <a:t>Suleske</a:t>
            </a:r>
            <a:r>
              <a:rPr lang="en-US" baseline="0" dirty="0">
                <a:cs typeface="Arial" panose="020B0604020202020204" pitchFamily="34" charset="0"/>
              </a:rPr>
              <a:t>, A. “Performance Degradation of Grid-Tied Photovoltaic Modules in a Desert Climatic Condition,” 2010.</a:t>
            </a:r>
          </a:p>
          <a:p>
            <a:r>
              <a:rPr lang="en-US" dirty="0">
                <a:cs typeface="Arial" panose="020B0604020202020204" pitchFamily="34" charset="0"/>
              </a:rPr>
              <a:t>5</a:t>
            </a:r>
            <a:r>
              <a:rPr lang="en-US" baseline="0" dirty="0">
                <a:cs typeface="Arial" panose="020B0604020202020204" pitchFamily="34" charset="0"/>
              </a:rPr>
              <a:t> </a:t>
            </a:r>
            <a:r>
              <a:rPr lang="en-US" baseline="0" dirty="0" err="1">
                <a:cs typeface="Arial" panose="020B0604020202020204" pitchFamily="34" charset="0"/>
              </a:rPr>
              <a:t>Pulver</a:t>
            </a:r>
            <a:r>
              <a:rPr lang="en-US" baseline="0" dirty="0">
                <a:cs typeface="Arial" panose="020B0604020202020204" pitchFamily="34" charset="0"/>
              </a:rPr>
              <a:t>, S. “Measuring Degradation Rates </a:t>
            </a:r>
            <a:br>
              <a:rPr lang="en-US" baseline="0" dirty="0">
                <a:cs typeface="Arial" panose="020B0604020202020204" pitchFamily="34" charset="0"/>
              </a:rPr>
            </a:br>
            <a:r>
              <a:rPr lang="en-US" baseline="0" dirty="0">
                <a:cs typeface="Arial" panose="020B0604020202020204" pitchFamily="34" charset="0"/>
              </a:rPr>
              <a:t>without Irradiance Data,” 2010</a:t>
            </a:r>
          </a:p>
          <a:p>
            <a:r>
              <a:rPr lang="en-US" dirty="0">
                <a:cs typeface="Arial" panose="020B0604020202020204" pitchFamily="34" charset="0"/>
              </a:rPr>
              <a:t>6</a:t>
            </a:r>
            <a:r>
              <a:rPr lang="en-US" baseline="0" dirty="0">
                <a:cs typeface="Arial" panose="020B0604020202020204" pitchFamily="34" charset="0"/>
              </a:rPr>
              <a:t> Vazquez, M. “Photovoltaic Module </a:t>
            </a:r>
            <a:br>
              <a:rPr lang="en-US" baseline="0" dirty="0">
                <a:cs typeface="Arial" panose="020B0604020202020204" pitchFamily="34" charset="0"/>
              </a:rPr>
            </a:br>
            <a:r>
              <a:rPr lang="en-US" baseline="0" dirty="0">
                <a:cs typeface="Arial" panose="020B0604020202020204" pitchFamily="34" charset="0"/>
              </a:rPr>
              <a:t>Reliability” 2008</a:t>
            </a:r>
          </a:p>
        </p:txBody>
      </p:sp>
      <p:grpSp>
        <p:nvGrpSpPr>
          <p:cNvPr id="6" name="Group 131">
            <a:extLst>
              <a:ext uri="{FF2B5EF4-FFF2-40B4-BE49-F238E27FC236}">
                <a16:creationId xmlns:a16="http://schemas.microsoft.com/office/drawing/2014/main" xmlns="" id="{03B0DAA7-E55B-448D-A021-D978347C15CD}"/>
              </a:ext>
            </a:extLst>
          </p:cNvPr>
          <p:cNvGrpSpPr/>
          <p:nvPr/>
        </p:nvGrpSpPr>
        <p:grpSpPr>
          <a:xfrm>
            <a:off x="707191" y="3293293"/>
            <a:ext cx="4980374" cy="2577423"/>
            <a:chOff x="662214" y="1684098"/>
            <a:chExt cx="6371552" cy="3297382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xmlns="" id="{5D0281BD-0EE8-4E8A-BA10-F373F4233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2432226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0.00%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C3F14EF-DF13-4B75-B400-194C043F0BF8}"/>
                </a:ext>
              </a:extLst>
            </p:cNvPr>
            <p:cNvSpPr/>
            <p:nvPr/>
          </p:nvSpPr>
          <p:spPr>
            <a:xfrm rot="10800000">
              <a:off x="1796489" y="2500497"/>
              <a:ext cx="565497" cy="166504"/>
            </a:xfrm>
            <a:prstGeom prst="rect">
              <a:avLst/>
            </a:prstGeom>
            <a:solidFill>
              <a:srgbClr val="FDB9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cs typeface="Arial"/>
              </a:endParaRPr>
            </a:p>
          </p:txBody>
        </p:sp>
        <p:grpSp>
          <p:nvGrpSpPr>
            <p:cNvPr id="9" name="Group 134">
              <a:extLst>
                <a:ext uri="{FF2B5EF4-FFF2-40B4-BE49-F238E27FC236}">
                  <a16:creationId xmlns:a16="http://schemas.microsoft.com/office/drawing/2014/main" xmlns="" id="{CDCD08AB-10EC-4527-909D-F5A9342AA37A}"/>
                </a:ext>
              </a:extLst>
            </p:cNvPr>
            <p:cNvGrpSpPr/>
            <p:nvPr/>
          </p:nvGrpSpPr>
          <p:grpSpPr>
            <a:xfrm>
              <a:off x="1500381" y="2496214"/>
              <a:ext cx="5212476" cy="2336871"/>
              <a:chOff x="1500381" y="1325999"/>
              <a:chExt cx="5293360" cy="2373133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4B03D0DF-04E7-4F24-9639-62D27F0805BB}"/>
                  </a:ext>
                </a:extLst>
              </p:cNvPr>
              <p:cNvCxnSpPr/>
              <p:nvPr/>
            </p:nvCxnSpPr>
            <p:spPr>
              <a:xfrm>
                <a:off x="1500381" y="1325999"/>
                <a:ext cx="0" cy="237224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ECF26CB-922A-40BA-8061-64AA0C71F0BD}"/>
                  </a:ext>
                </a:extLst>
              </p:cNvPr>
              <p:cNvCxnSpPr/>
              <p:nvPr/>
            </p:nvCxnSpPr>
            <p:spPr>
              <a:xfrm flipH="1">
                <a:off x="1500381" y="3699132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0BEDB15D-61F1-4C6D-87B6-68B747C5BF2E}"/>
                  </a:ext>
                </a:extLst>
              </p:cNvPr>
              <p:cNvCxnSpPr/>
              <p:nvPr/>
            </p:nvCxnSpPr>
            <p:spPr>
              <a:xfrm flipH="1">
                <a:off x="1500381" y="3303915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A05DAA95-4F75-4A0D-80C6-D9AE47C56C46}"/>
                  </a:ext>
                </a:extLst>
              </p:cNvPr>
              <p:cNvCxnSpPr/>
              <p:nvPr/>
            </p:nvCxnSpPr>
            <p:spPr>
              <a:xfrm flipH="1">
                <a:off x="1500381" y="2908696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0E459852-7E0B-47B6-88E3-8AFB73EE52F3}"/>
                  </a:ext>
                </a:extLst>
              </p:cNvPr>
              <p:cNvCxnSpPr/>
              <p:nvPr/>
            </p:nvCxnSpPr>
            <p:spPr>
              <a:xfrm flipH="1">
                <a:off x="1500381" y="2513477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C0247102-1A3E-41C7-B277-A1EFE16EC181}"/>
                  </a:ext>
                </a:extLst>
              </p:cNvPr>
              <p:cNvCxnSpPr/>
              <p:nvPr/>
            </p:nvCxnSpPr>
            <p:spPr>
              <a:xfrm flipH="1">
                <a:off x="1500381" y="2118258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47DCCF9-EDC3-4544-ABF2-B4F676AD88EC}"/>
                  </a:ext>
                </a:extLst>
              </p:cNvPr>
              <p:cNvCxnSpPr/>
              <p:nvPr/>
            </p:nvCxnSpPr>
            <p:spPr>
              <a:xfrm flipH="1">
                <a:off x="1500381" y="1723039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F4E2787-FDED-4D84-9061-6326908DF60D}"/>
                  </a:ext>
                </a:extLst>
              </p:cNvPr>
              <p:cNvCxnSpPr/>
              <p:nvPr/>
            </p:nvCxnSpPr>
            <p:spPr>
              <a:xfrm flipH="1">
                <a:off x="1500381" y="1327820"/>
                <a:ext cx="5291860" cy="0"/>
              </a:xfrm>
              <a:prstGeom prst="line">
                <a:avLst/>
              </a:prstGeom>
              <a:ln w="6350">
                <a:solidFill>
                  <a:srgbClr val="9FA1A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A02D11FD-2D4D-43BD-B5EC-DA1CCE3C9C9D}"/>
                  </a:ext>
                </a:extLst>
              </p:cNvPr>
              <p:cNvCxnSpPr/>
              <p:nvPr/>
            </p:nvCxnSpPr>
            <p:spPr>
              <a:xfrm>
                <a:off x="6793741" y="1325999"/>
                <a:ext cx="0" cy="237224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xmlns="" id="{5ED1A891-8139-4A73-909A-72431E9DD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2816250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-0.25%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xmlns="" id="{61C271F3-8AEC-4B7F-85CF-DF880E19C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3200274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-0.50%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xmlns="" id="{B137CD8B-4307-4DE7-AD55-3DECF5FF3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3584299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-0.75%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xmlns="" id="{6964DFC2-03CD-42E6-A4E3-96F304A9C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3968322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-1.00%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xmlns="" id="{5BB6F19F-4E1C-4BB6-9B42-F5F85B289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4352346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-1.25%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xmlns="" id="{CDF2CD2E-1035-464E-9B58-7A0D955F1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14" y="4736371"/>
              <a:ext cx="734181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-1.50%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89CF66-5EBC-4CF3-B516-6F03DFFD1810}"/>
                </a:ext>
              </a:extLst>
            </p:cNvPr>
            <p:cNvSpPr/>
            <p:nvPr/>
          </p:nvSpPr>
          <p:spPr>
            <a:xfrm rot="10800000">
              <a:off x="2607475" y="2500496"/>
              <a:ext cx="565497" cy="15544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19FCE20-1FAD-46A8-9CB7-39939AE4BF74}"/>
                </a:ext>
              </a:extLst>
            </p:cNvPr>
            <p:cNvSpPr/>
            <p:nvPr/>
          </p:nvSpPr>
          <p:spPr>
            <a:xfrm rot="10800000">
              <a:off x="3418458" y="2500494"/>
              <a:ext cx="565497" cy="108380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855FBA5-002C-4960-8497-933BBCBA2FC1}"/>
                </a:ext>
              </a:extLst>
            </p:cNvPr>
            <p:cNvSpPr/>
            <p:nvPr/>
          </p:nvSpPr>
          <p:spPr>
            <a:xfrm rot="10800000">
              <a:off x="4229447" y="2500495"/>
              <a:ext cx="565497" cy="227107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05CB474-16EF-41D3-9CD2-645F3E6AA7FD}"/>
                </a:ext>
              </a:extLst>
            </p:cNvPr>
            <p:cNvSpPr/>
            <p:nvPr/>
          </p:nvSpPr>
          <p:spPr>
            <a:xfrm rot="10800000">
              <a:off x="5040429" y="2500494"/>
              <a:ext cx="565497" cy="176361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19215B3-AED6-4A66-90D9-F1B3E01F4A69}"/>
                </a:ext>
              </a:extLst>
            </p:cNvPr>
            <p:cNvSpPr/>
            <p:nvPr/>
          </p:nvSpPr>
          <p:spPr>
            <a:xfrm rot="10800000">
              <a:off x="5851417" y="2500495"/>
              <a:ext cx="565497" cy="125507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cs typeface="Arial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xmlns="" id="{BB5E02EF-2541-40C1-AF86-AC2EE67CF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1840219" y="1684098"/>
              <a:ext cx="1674678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SunPower NREL</a:t>
              </a:r>
              <a:r>
                <a:rPr lang="en-US" sz="1050" baseline="30000" dirty="0">
                  <a:cs typeface="Arial"/>
                </a:rPr>
                <a:t>1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xmlns="" id="{BFB1CBC8-6CB0-4D12-B5F5-5D1AC097E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2691457" y="1906222"/>
              <a:ext cx="901658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T Sample</a:t>
              </a:r>
              <a:r>
                <a:rPr lang="en-US" sz="1050" baseline="30000" dirty="0">
                  <a:cs typeface="Arial"/>
                </a:rPr>
                <a:t>2</a:t>
              </a:r>
              <a:endParaRPr lang="en-US" sz="1050" dirty="0">
                <a:cs typeface="Arial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xmlns="" id="{1E94A88B-D86D-4098-B383-1B4C9ECCB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3498816" y="1906222"/>
              <a:ext cx="901658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D Jordan</a:t>
              </a:r>
              <a:r>
                <a:rPr lang="en-US" sz="1050" baseline="30000" dirty="0">
                  <a:cs typeface="Arial"/>
                </a:rPr>
                <a:t>3</a:t>
              </a:r>
              <a:endParaRPr lang="en-US" sz="1050" dirty="0">
                <a:cs typeface="Arial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xmlns="" id="{C7325232-4EE5-475A-A86A-D1BE02654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4297101" y="1906222"/>
              <a:ext cx="901658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A Suleske</a:t>
              </a:r>
              <a:r>
                <a:rPr lang="en-US" sz="1050" baseline="30000" dirty="0">
                  <a:cs typeface="Arial"/>
                </a:rPr>
                <a:t>4</a:t>
              </a:r>
              <a:endParaRPr lang="en-US" sz="1050" dirty="0">
                <a:cs typeface="Arial"/>
              </a:endParaRP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xmlns="" id="{9744F865-8A64-44D1-B7E0-872400C5E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5122600" y="1906223"/>
              <a:ext cx="901658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S Pulver</a:t>
              </a:r>
              <a:r>
                <a:rPr lang="en-US" sz="1050" baseline="30000" dirty="0">
                  <a:cs typeface="Arial"/>
                </a:rPr>
                <a:t>5</a:t>
              </a:r>
              <a:endParaRPr lang="en-US" sz="1050" dirty="0">
                <a:cs typeface="Arial"/>
              </a:endParaRP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xmlns="" id="{11228021-E247-44AF-939D-B59352CDE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5916530" y="1830006"/>
              <a:ext cx="1117236" cy="24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>
                  <a:cs typeface="Arial"/>
                </a:rPr>
                <a:t>M Vasquez</a:t>
              </a:r>
              <a:r>
                <a:rPr lang="en-US" sz="1050" baseline="30000" dirty="0">
                  <a:cs typeface="Arial"/>
                </a:rPr>
                <a:t>6</a:t>
              </a:r>
              <a:endParaRPr lang="en-US" sz="1050" dirty="0">
                <a:cs typeface="Arial"/>
              </a:endParaRP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xmlns="" id="{6A85DB3E-1908-4CAD-B7D3-EA78467359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30209" y="4636920"/>
            <a:ext cx="1944935" cy="25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dirty="0">
                <a:cs typeface="Arial"/>
              </a:rPr>
              <a:t>Annual Power Degradation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3CD3742-93A1-44BE-BD3E-9EC2D4F9F190}"/>
              </a:ext>
            </a:extLst>
          </p:cNvPr>
          <p:cNvCxnSpPr/>
          <p:nvPr/>
        </p:nvCxnSpPr>
        <p:spPr>
          <a:xfrm flipV="1">
            <a:off x="1787221" y="5145338"/>
            <a:ext cx="3223478" cy="1"/>
          </a:xfrm>
          <a:prstGeom prst="line">
            <a:avLst/>
          </a:prstGeom>
          <a:ln w="28575">
            <a:solidFill>
              <a:srgbClr val="26262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51703FD3-CA6A-4306-A71D-A77D98888C3A}"/>
              </a:ext>
            </a:extLst>
          </p:cNvPr>
          <p:cNvSpPr txBox="1">
            <a:spLocks noChangeArrowheads="1"/>
          </p:cNvSpPr>
          <p:nvPr/>
        </p:nvSpPr>
        <p:spPr>
          <a:xfrm>
            <a:off x="2674127" y="5825088"/>
            <a:ext cx="2244050" cy="632414"/>
          </a:xfrm>
          <a:prstGeom prst="roundRect">
            <a:avLst/>
          </a:prstGeom>
          <a:solidFill>
            <a:srgbClr val="F84710"/>
          </a:solidFill>
        </p:spPr>
        <p:txBody>
          <a:bodyPr lIns="0" rIns="0" anchor="ctr"/>
          <a:lstStyle/>
          <a:p>
            <a:pPr marL="82296" algn="ctr" defTabSz="820738">
              <a:spcAft>
                <a:spcPts val="1000"/>
              </a:spcAft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Average Conventional Panel degradation rate = </a:t>
            </a: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1.0% / year</a:t>
            </a:r>
          </a:p>
          <a:p>
            <a:pPr marL="82296" algn="ctr" defTabSz="820738">
              <a:spcAft>
                <a:spcPts val="1000"/>
              </a:spcAft>
            </a:pPr>
            <a:r>
              <a:rPr lang="en-US" sz="1600" b="1" baseline="30000" dirty="0">
                <a:latin typeface="Arial"/>
                <a:cs typeface="Arial"/>
              </a:rPr>
              <a:t>10X SunPower degradation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xmlns="" id="{99911BAC-CD12-4F42-ACF7-A86585FC0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r="9260"/>
          <a:stretch/>
        </p:blipFill>
        <p:spPr bwMode="auto">
          <a:xfrm>
            <a:off x="6150518" y="3260987"/>
            <a:ext cx="2958920" cy="26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ontent Placeholder 5">
            <a:extLst>
              <a:ext uri="{FF2B5EF4-FFF2-40B4-BE49-F238E27FC236}">
                <a16:creationId xmlns:a16="http://schemas.microsoft.com/office/drawing/2014/main" xmlns="" id="{BA1875BE-19F7-4BE5-AA6F-02253F2931A1}"/>
              </a:ext>
            </a:extLst>
          </p:cNvPr>
          <p:cNvSpPr txBox="1">
            <a:spLocks/>
          </p:cNvSpPr>
          <p:nvPr/>
        </p:nvSpPr>
        <p:spPr>
          <a:xfrm>
            <a:off x="517543" y="1381204"/>
            <a:ext cx="11110913" cy="3437792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0738">
              <a:spcAft>
                <a:spcPts val="1000"/>
              </a:spcAft>
              <a:buFont typeface="Arial"/>
              <a:buChar char="•"/>
            </a:pPr>
            <a:r>
              <a:rPr lang="en-US" sz="2000">
                <a:solidFill>
                  <a:prstClr val="black"/>
                </a:solidFill>
                <a:cs typeface="Arial"/>
              </a:rPr>
              <a:t>National Renewable Energy Lab (NREL) has been measuring</a:t>
            </a:r>
            <a:br>
              <a:rPr lang="en-US" sz="2000">
                <a:solidFill>
                  <a:prstClr val="black"/>
                </a:solidFill>
                <a:cs typeface="Arial"/>
              </a:rPr>
            </a:br>
            <a:r>
              <a:rPr lang="en-US" sz="2000">
                <a:solidFill>
                  <a:prstClr val="black"/>
                </a:solidFill>
                <a:cs typeface="Arial"/>
              </a:rPr>
              <a:t>SunPower panel degradation in Colorado for 10+ years : -0.10%/yr.</a:t>
            </a:r>
          </a:p>
          <a:p>
            <a:pPr defTabSz="820738">
              <a:spcAft>
                <a:spcPts val="1000"/>
              </a:spcAft>
              <a:buFont typeface="Arial"/>
              <a:buChar char="•"/>
            </a:pPr>
            <a:r>
              <a:rPr lang="en-US" sz="2000">
                <a:solidFill>
                  <a:prstClr val="black"/>
                </a:solidFill>
                <a:cs typeface="Arial"/>
              </a:rPr>
              <a:t>Large research studies of conventional Panels indicate</a:t>
            </a:r>
            <a:br>
              <a:rPr lang="en-US" sz="2000">
                <a:solidFill>
                  <a:prstClr val="black"/>
                </a:solidFill>
                <a:cs typeface="Arial"/>
              </a:rPr>
            </a:br>
            <a:r>
              <a:rPr lang="en-US" sz="2000">
                <a:solidFill>
                  <a:prstClr val="black"/>
                </a:solidFill>
                <a:cs typeface="Arial"/>
              </a:rPr>
              <a:t>a degradation rate of approximately -1.0%/yr.</a:t>
            </a:r>
            <a:endParaRPr lang="en-US" sz="2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CCB2331D-7CDC-439E-9EFF-2FA80AA9EBD4}"/>
              </a:ext>
            </a:extLst>
          </p:cNvPr>
          <p:cNvSpPr txBox="1">
            <a:spLocks noChangeArrowheads="1"/>
          </p:cNvSpPr>
          <p:nvPr/>
        </p:nvSpPr>
        <p:spPr>
          <a:xfrm>
            <a:off x="1421560" y="4135386"/>
            <a:ext cx="745671" cy="392659"/>
          </a:xfrm>
          <a:prstGeom prst="roundRect">
            <a:avLst>
              <a:gd name="adj" fmla="val 26878"/>
            </a:avLst>
          </a:prstGeom>
          <a:solidFill>
            <a:srgbClr val="F84710"/>
          </a:solidFill>
        </p:spPr>
        <p:txBody>
          <a:bodyPr lIns="0" rIns="0" anchor="ctr"/>
          <a:lstStyle/>
          <a:p>
            <a:pPr marL="82296" algn="ctr" defTabSz="820738">
              <a:spcAft>
                <a:spcPts val="1000"/>
              </a:spcAft>
            </a:pPr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SunPower = .10% year</a:t>
            </a:r>
            <a:endParaRPr lang="en-US" sz="8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15827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EF8D2201-83FE-4009-8E1B-387E7C6D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45" y="-70101"/>
            <a:ext cx="1141668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High efficiency = More power, fewer panels, less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33C05F-BE6D-496A-A676-20428E1FC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943" y="1502487"/>
            <a:ext cx="4199080" cy="205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E80175-1842-4D5D-8B71-636DFE06CED8}"/>
              </a:ext>
            </a:extLst>
          </p:cNvPr>
          <p:cNvSpPr/>
          <p:nvPr/>
        </p:nvSpPr>
        <p:spPr bwMode="auto">
          <a:xfrm>
            <a:off x="4451929" y="3220567"/>
            <a:ext cx="1366589" cy="3467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</a:rPr>
              <a:t>Low Efficiency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D2465E-7B79-4DAF-AE07-C025EEA2AC4D}"/>
              </a:ext>
            </a:extLst>
          </p:cNvPr>
          <p:cNvSpPr/>
          <p:nvPr/>
        </p:nvSpPr>
        <p:spPr bwMode="auto">
          <a:xfrm>
            <a:off x="1611943" y="1457545"/>
            <a:ext cx="4201389" cy="3913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</a:rPr>
              <a:t>  </a:t>
            </a:r>
            <a:r>
              <a:rPr lang="en-US" sz="1100" b="1" dirty="0">
                <a:solidFill>
                  <a:schemeClr val="bg1"/>
                </a:solidFill>
                <a:latin typeface="Open Sans" panose="020B0606030504020204" pitchFamily="34" charset="0"/>
              </a:rPr>
              <a:t>8.3 kW: Fills up the roof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F6F23D-2E67-49CC-8B97-D01711E8CEBF}"/>
              </a:ext>
            </a:extLst>
          </p:cNvPr>
          <p:cNvGrpSpPr/>
          <p:nvPr/>
        </p:nvGrpSpPr>
        <p:grpSpPr>
          <a:xfrm>
            <a:off x="6265087" y="1547694"/>
            <a:ext cx="4203030" cy="2058163"/>
            <a:chOff x="1480527" y="3894736"/>
            <a:chExt cx="4203030" cy="2058163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xmlns="" id="{FCA6B970-C055-493A-BC50-628215052F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80527" y="3894736"/>
              <a:ext cx="4202152" cy="2057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483B4CA-FA70-47D4-8DBE-572686BAADDB}"/>
                </a:ext>
              </a:extLst>
            </p:cNvPr>
            <p:cNvSpPr/>
            <p:nvPr/>
          </p:nvSpPr>
          <p:spPr bwMode="auto">
            <a:xfrm>
              <a:off x="4316968" y="5606193"/>
              <a:ext cx="1366589" cy="346706"/>
            </a:xfrm>
            <a:prstGeom prst="rect">
              <a:avLst/>
            </a:prstGeom>
            <a:solidFill>
              <a:srgbClr val="F7921E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</a:rPr>
                <a:t>SunPower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9E5B8BF-23DC-4559-B42E-D6F3F345A660}"/>
                </a:ext>
              </a:extLst>
            </p:cNvPr>
            <p:cNvSpPr/>
            <p:nvPr/>
          </p:nvSpPr>
          <p:spPr bwMode="auto">
            <a:xfrm>
              <a:off x="1485662" y="3897749"/>
              <a:ext cx="3737818" cy="38694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Open Sans" panose="020B0606030504020204" pitchFamily="34" charset="0"/>
                </a:rPr>
                <a:t>  </a:t>
              </a:r>
              <a:r>
                <a:rPr lang="en-US" sz="1100" b="1" dirty="0">
                  <a:solidFill>
                    <a:schemeClr val="bg1"/>
                  </a:solidFill>
                  <a:latin typeface="Open Sans" panose="020B0606030504020204" pitchFamily="34" charset="0"/>
                </a:rPr>
                <a:t>11.5 kW: Offsets more/all of the customer’s usage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859812-F875-43E0-B9E5-CF4B78F2961B}"/>
              </a:ext>
            </a:extLst>
          </p:cNvPr>
          <p:cNvGrpSpPr/>
          <p:nvPr/>
        </p:nvGrpSpPr>
        <p:grpSpPr>
          <a:xfrm>
            <a:off x="1610155" y="3971439"/>
            <a:ext cx="4194262" cy="2076740"/>
            <a:chOff x="6143842" y="1400226"/>
            <a:chExt cx="4194262" cy="2076740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56A2BA9C-6DCB-44B0-92EA-51DB7DA8EC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5190" y="1419824"/>
              <a:ext cx="4191566" cy="2057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F0C3CEE-E0A5-47D8-8AA8-6D0BD99C9AC9}"/>
                </a:ext>
              </a:extLst>
            </p:cNvPr>
            <p:cNvSpPr/>
            <p:nvPr/>
          </p:nvSpPr>
          <p:spPr bwMode="auto">
            <a:xfrm>
              <a:off x="8985616" y="3129643"/>
              <a:ext cx="1352488" cy="346706"/>
            </a:xfrm>
            <a:prstGeom prst="rect">
              <a:avLst/>
            </a:prstGeom>
            <a:solidFill>
              <a:srgbClr val="F7921E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</a:rPr>
                <a:t>SunPower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0D7C369-9C2B-428C-AF19-B08CF6F78CCA}"/>
                </a:ext>
              </a:extLst>
            </p:cNvPr>
            <p:cNvSpPr/>
            <p:nvPr/>
          </p:nvSpPr>
          <p:spPr bwMode="auto">
            <a:xfrm>
              <a:off x="6143842" y="1400226"/>
              <a:ext cx="3626295" cy="4323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Open Sans" panose="020B0606030504020204" pitchFamily="34" charset="0"/>
                </a:rPr>
                <a:t>  </a:t>
              </a:r>
              <a:r>
                <a:rPr lang="en-US" sz="1100" b="1" dirty="0">
                  <a:solidFill>
                    <a:schemeClr val="bg1"/>
                  </a:solidFill>
                  <a:latin typeface="Open Sans" panose="020B0606030504020204" pitchFamily="34" charset="0"/>
                </a:rPr>
                <a:t>8.3 kW: More power means fewer panels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86937B-F8F9-4F78-9504-BEDC5A22B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15" y="4283534"/>
            <a:ext cx="2992095" cy="16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547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PAGE_ORIENTATION" val="1"/>
  <p:tag name="ARTICULATE_USED_PAGE_SIZE" val="7"/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dvanced Residential Sales (ARS)&amp;quot;&quot;/&gt;&lt;property id=&quot;20307&quot; value=&quot;507&quot;/&gt;&lt;/object&gt;&lt;object type=&quot;3&quot; unique_id=&quot;10004&quot;&gt;&lt;property id=&quot;20148&quot; value=&quot;5&quot;/&gt;&lt;property id=&quot;20300&quot; value=&quot;Slide 2&quot;/&gt;&lt;property id=&quot;20307&quot; value=&quot;618&quot;/&gt;&lt;/object&gt;&lt;object type=&quot;3&quot; unique_id=&quot;10005&quot;&gt;&lt;property id=&quot;20148&quot; value=&quot;5&quot;/&gt;&lt;property id=&quot;20300&quot; value=&quot;Slide 3 - &amp;quot;Advanced Residential Sales (ARS)  Hide this slide&amp;quot;&quot;/&gt;&lt;property id=&quot;20307&quot; value=&quot;604&quot;/&gt;&lt;/object&gt;&lt;object type=&quot;3&quot; unique_id=&quot;10006&quot;&gt;&lt;property id=&quot;20148&quot; value=&quot;5&quot;/&gt;&lt;property id=&quot;20300&quot; value=&quot;Slide 4 - &amp;quot;Welcome&amp;quot;&quot;/&gt;&lt;property id=&quot;20307&quot; value=&quot;605&quot;/&gt;&lt;/object&gt;&lt;object type=&quot;3&quot; unique_id=&quot;10007&quot;&gt;&lt;property id=&quot;20148&quot; value=&quot;5&quot;/&gt;&lt;property id=&quot;20300&quot; value=&quot;Slide 5 - &amp;quot;Logistics &amp;quot;&quot;/&gt;&lt;property id=&quot;20307&quot; value=&quot;617&quot;/&gt;&lt;/object&gt;&lt;object type=&quot;3&quot; unique_id=&quot;10008&quot;&gt;&lt;property id=&quot;20148&quot; value=&quot;5&quot;/&gt;&lt;property id=&quot;20300&quot; value=&quot;Slide 11 - &amp;quot;What to expect from this course&amp;quot;&quot;/&gt;&lt;property id=&quot;20307&quot; value=&quot;615&quot;/&gt;&lt;/object&gt;&lt;object type=&quot;3&quot; unique_id=&quot;10009&quot;&gt;&lt;property id=&quot;20148&quot; value=&quot;5&quot;/&gt;&lt;property id=&quot;20300&quot; value=&quot;Slide 6 - &amp;quot;Introductions&amp;quot;&quot;/&gt;&lt;property id=&quot;20307&quot; value=&quot;535&quot;/&gt;&lt;/object&gt;&lt;object type=&quot;3&quot; unique_id=&quot;10010&quot;&gt;&lt;property id=&quot;20148&quot; value=&quot;5&quot;/&gt;&lt;property id=&quot;20300&quot; value=&quot;Slide 84&quot;/&gt;&lt;property id=&quot;20307&quot; value=&quot;525&quot;/&gt;&lt;/object&gt;&lt;object type=&quot;3&quot; unique_id=&quot;428929&quot;&gt;&lt;property id=&quot;20148&quot; value=&quot;5&quot;/&gt;&lt;property id=&quot;20300&quot; value=&quot;Slide 60 - &amp;quot;Solar Market&amp;quot;&quot;/&gt;&lt;property id=&quot;20307&quot; value=&quot;626&quot;/&gt;&lt;/object&gt;&lt;object type=&quot;3&quot; unique_id=&quot;428930&quot;&gt;&lt;property id=&quot;20148&quot; value=&quot;5&quot;/&gt;&lt;property id=&quot;20300&quot; value=&quot;Slide 61 - &amp;quot;Panel Manufacturers Comparison&amp;quot;&quot;/&gt;&lt;property id=&quot;20307&quot; value=&quot;627&quot;/&gt;&lt;/object&gt;&lt;object type=&quot;3&quot; unique_id=&quot;428931&quot;&gt;&lt;property id=&quot;20148&quot; value=&quot;5&quot;/&gt;&lt;property id=&quot;20300&quot; value=&quot;Slide 62 - &amp;quot;Comparing The Numbers&amp;quot;&quot;/&gt;&lt;property id=&quot;20307&quot; value=&quot;628&quot;/&gt;&lt;/object&gt;&lt;object type=&quot;3&quot; unique_id=&quot;428943&quot;&gt;&lt;property id=&quot;20148&quot; value=&quot;5&quot;/&gt;&lt;property id=&quot;20300&quot; value=&quot;Slide 64 - &amp;quot;Sell the Benefits, Not the Features&amp;quot;&quot;/&gt;&lt;property id=&quot;20307&quot; value=&quot;640&quot;/&gt;&lt;/object&gt;&lt;object type=&quot;3&quot; unique_id=&quot;428945&quot;&gt;&lt;property id=&quot;20148&quot; value=&quot;5&quot;/&gt;&lt;property id=&quot;20300&quot; value=&quot;Slide 65 - &amp;quot;Value &amp;amp; Benefits Checking Account&amp;quot;&quot;/&gt;&lt;property id=&quot;20307&quot; value=&quot;642&quot;/&gt;&lt;/object&gt;&lt;object type=&quot;3&quot; unique_id=&quot;428946&quot;&gt;&lt;property id=&quot;20148&quot; value=&quot;5&quot;/&gt;&lt;property id=&quot;20300&quot; value=&quot;Slide 66 - &amp;quot;SunPower Sales Process&amp;quot;&quot;/&gt;&lt;property id=&quot;20307&quot; value=&quot;643&quot;/&gt;&lt;/object&gt;&lt;object type=&quot;3&quot; unique_id=&quot;428955&quot;&gt;&lt;property id=&quot;20148&quot; value=&quot;5&quot;/&gt;&lt;property id=&quot;20300&quot; value=&quot;Slide 68 - &amp;quot;Sales Process - Preparation&amp;quot;&quot;/&gt;&lt;property id=&quot;20307&quot; value=&quot;652&quot;/&gt;&lt;/object&gt;&lt;object type=&quot;3&quot; unique_id=&quot;428963&quot;&gt;&lt;property id=&quot;20148&quot; value=&quot;5&quot;/&gt;&lt;property id=&quot;20300&quot; value=&quot;Slide 83&quot;/&gt;&lt;property id=&quot;20307&quot; value=&quot;660&quot;/&gt;&lt;/object&gt;&lt;object type=&quot;3&quot; unique_id=&quot;430196&quot;&gt;&lt;property id=&quot;20148&quot; value=&quot;5&quot;/&gt;&lt;property id=&quot;20300&quot; value=&quot;Slide 12 - &amp;quot;Know Your Advantage – Pop Quiz&amp;quot;&quot;/&gt;&lt;property id=&quot;20307&quot; value=&quot;661&quot;/&gt;&lt;/object&gt;&lt;object type=&quot;3&quot; unique_id=&quot;430481&quot;&gt;&lt;property id=&quot;20148&quot; value=&quot;5&quot;/&gt;&lt;property id=&quot;20300&quot; value=&quot;Slide 63 - &amp;quot;Competitive Market&amp;quot;&quot;/&gt;&lt;property id=&quot;20307&quot; value=&quot;662&quot;/&gt;&lt;/object&gt;&lt;object type=&quot;3&quot; unique_id=&quot;448006&quot;&gt;&lt;property id=&quot;20148&quot; value=&quot;5&quot;/&gt;&lt;property id=&quot;20300&quot; value=&quot;Slide 67 - &amp;quot;I Object!&amp;quot;&quot;/&gt;&lt;property id=&quot;20307&quot; value=&quot;668&quot;/&gt;&lt;/object&gt;&lt;object type=&quot;3&quot; unique_id=&quot;459984&quot;&gt;&lt;property id=&quot;20148&quot; value=&quot;5&quot;/&gt;&lt;property id=&quot;20300&quot; value=&quot;Slide 13&quot;/&gt;&lt;property id=&quot;20307&quot; value=&quot;696&quot;/&gt;&lt;/object&gt;&lt;object type=&quot;3&quot; unique_id=&quot;459985&quot;&gt;&lt;property id=&quot;20148&quot; value=&quot;5&quot;/&gt;&lt;property id=&quot;20300&quot; value=&quot;Slide 14 - &amp;quot;  SunPower Company&amp;quot;&quot;/&gt;&lt;property id=&quot;20307&quot; value=&quot;697&quot;/&gt;&lt;/object&gt;&lt;object type=&quot;3&quot; unique_id=&quot;459986&quot;&gt;&lt;property id=&quot;20148&quot; value=&quot;5&quot;/&gt;&lt;property id=&quot;20300&quot; value=&quot;Slide 15 - &amp;quot;Company Context&amp;quot;&quot;/&gt;&lt;property id=&quot;20307&quot; value=&quot;698&quot;/&gt;&lt;/object&gt;&lt;object type=&quot;3&quot; unique_id=&quot;459987&quot;&gt;&lt;property id=&quot;20148&quot; value=&quot;5&quot;/&gt;&lt;property id=&quot;20300&quot; value=&quot;Slide 16 - &amp;quot;Company Context&amp;quot;&quot;/&gt;&lt;property id=&quot;20307&quot; value=&quot;699&quot;/&gt;&lt;/object&gt;&lt;object type=&quot;3&quot; unique_id=&quot;459988&quot;&gt;&lt;property id=&quot;20148&quot; value=&quot;5&quot;/&gt;&lt;property id=&quot;20300&quot; value=&quot;Slide 17 - &amp;quot;Company Context&amp;quot;&quot;/&gt;&lt;property id=&quot;20307&quot; value=&quot;700&quot;/&gt;&lt;/object&gt;&lt;object type=&quot;3&quot; unique_id=&quot;459989&quot;&gt;&lt;property id=&quot;20148&quot; value=&quot;5&quot;/&gt;&lt;property id=&quot;20300&quot; value=&quot;Slide 18 - &amp;quot;Company Context&amp;quot;&quot;/&gt;&lt;property id=&quot;20307&quot; value=&quot;701&quot;/&gt;&lt;/object&gt;&lt;object type=&quot;3&quot; unique_id=&quot;459990&quot;&gt;&lt;property id=&quot;20148&quot; value=&quot;5&quot;/&gt;&lt;property id=&quot;20300&quot; value=&quot;Slide 19 - &amp;quot;Company Context&amp;quot;&quot;/&gt;&lt;property id=&quot;20307&quot; value=&quot;702&quot;/&gt;&lt;/object&gt;&lt;object type=&quot;3&quot; unique_id=&quot;459991&quot;&gt;&lt;property id=&quot;20148&quot; value=&quot;5&quot;/&gt;&lt;property id=&quot;20300&quot; value=&quot;Slide 20 - &amp;quot;Company Context&amp;quot;&quot;/&gt;&lt;property id=&quot;20307&quot; value=&quot;703&quot;/&gt;&lt;/object&gt;&lt;object type=&quot;3&quot; unique_id=&quot;459992&quot;&gt;&lt;property id=&quot;20148&quot; value=&quot;5&quot;/&gt;&lt;property id=&quot;20300&quot; value=&quot;Slide 21 - &amp;quot;Company Context&amp;quot;&quot;/&gt;&lt;property id=&quot;20307&quot; value=&quot;704&quot;/&gt;&lt;/object&gt;&lt;object type=&quot;3&quot; unique_id=&quot;459993&quot;&gt;&lt;property id=&quot;20148&quot; value=&quot;5&quot;/&gt;&lt;property id=&quot;20300&quot; value=&quot;Slide 22 - &amp;quot;Company Context&amp;quot;&quot;/&gt;&lt;property id=&quot;20307&quot; value=&quot;705&quot;/&gt;&lt;/object&gt;&lt;object type=&quot;3&quot; unique_id=&quot;459994&quot;&gt;&lt;property id=&quot;20148&quot; value=&quot;5&quot;/&gt;&lt;property id=&quot;20300&quot; value=&quot;Slide 23 - &amp;quot;   Maxeon™ Technology&amp;quot;&quot;/&gt;&lt;property id=&quot;20307&quot; value=&quot;708&quot;/&gt;&lt;/object&gt;&lt;object type=&quot;3&quot; unique_id=&quot;459995&quot;&gt;&lt;property id=&quot;20148&quot; value=&quot;5&quot;/&gt;&lt;property id=&quot;20300&quot; value=&quot;Slide 24 - &amp;quot;Maxeon™ Technology&amp;quot;&quot;/&gt;&lt;property id=&quot;20307&quot; value=&quot;709&quot;/&gt;&lt;/object&gt;&lt;object type=&quot;3&quot; unique_id=&quot;459996&quot;&gt;&lt;property id=&quot;20148&quot; value=&quot;5&quot;/&gt;&lt;property id=&quot;20300&quot; value=&quot;Slide 25 - &amp;quot;Maxeon™ Technology&amp;quot;&quot;/&gt;&lt;property id=&quot;20307&quot; value=&quot;710&quot;/&gt;&lt;/object&gt;&lt;object type=&quot;3&quot; unique_id=&quot;459997&quot;&gt;&lt;property id=&quot;20148&quot; value=&quot;5&quot;/&gt;&lt;property id=&quot;20300&quot; value=&quot;Slide 26 - &amp;quot;Maxeon™ Technology&amp;quot;&quot;/&gt;&lt;property id=&quot;20307&quot; value=&quot;711&quot;/&gt;&lt;/object&gt;&lt;object type=&quot;3&quot; unique_id=&quot;459998&quot;&gt;&lt;property id=&quot;20148&quot; value=&quot;5&quot;/&gt;&lt;property id=&quot;20300&quot; value=&quot;Slide 27 - &amp;quot;Maxeon™ Technology&amp;quot;&quot;/&gt;&lt;property id=&quot;20307&quot; value=&quot;712&quot;/&gt;&lt;/object&gt;&lt;object type=&quot;3&quot; unique_id=&quot;459999&quot;&gt;&lt;property id=&quot;20148&quot; value=&quot;5&quot;/&gt;&lt;property id=&quot;20300&quot; value=&quot;Slide 28 - &amp;quot;Maxeon™ Technology&amp;quot;&quot;/&gt;&lt;property id=&quot;20307&quot; value=&quot;713&quot;/&gt;&lt;/object&gt;&lt;object type=&quot;3&quot; unique_id=&quot;460000&quot;&gt;&lt;property id=&quot;20148&quot; value=&quot;5&quot;/&gt;&lt;property id=&quot;20300&quot; value=&quot;Slide 29 - &amp;quot;Maxeon™ Technology&amp;quot;&quot;/&gt;&lt;property id=&quot;20307&quot; value=&quot;714&quot;/&gt;&lt;/object&gt;&lt;object type=&quot;3&quot; unique_id=&quot;460001&quot;&gt;&lt;property id=&quot;20148&quot; value=&quot;5&quot;/&gt;&lt;property id=&quot;20300&quot; value=&quot;Slide 30 - &amp;quot;Maxeon™ Technology&amp;quot;&quot;/&gt;&lt;property id=&quot;20307&quot; value=&quot;715&quot;/&gt;&lt;/object&gt;&lt;object type=&quot;3&quot; unique_id=&quot;460002&quot;&gt;&lt;property id=&quot;20148&quot; value=&quot;5&quot;/&gt;&lt;property id=&quot;20300&quot; value=&quot;Slide 31 - &amp;quot;Maxeon™ Technology&amp;quot;&quot;/&gt;&lt;property id=&quot;20307&quot; value=&quot;716&quot;/&gt;&lt;/object&gt;&lt;object type=&quot;3&quot; unique_id=&quot;460003&quot;&gt;&lt;property id=&quot;20148&quot; value=&quot;5&quot;/&gt;&lt;property id=&quot;20300&quot; value=&quot;Slide 32 - &amp;quot;Equinox™ Solution&amp;quot;&quot;/&gt;&lt;property id=&quot;20307&quot; value=&quot;719&quot;/&gt;&lt;/object&gt;&lt;object type=&quot;3&quot; unique_id=&quot;460004&quot;&gt;&lt;property id=&quot;20148&quot; value=&quot;5&quot;/&gt;&lt;property id=&quot;20300&quot; value=&quot;Slide 33 - &amp;quot;Equinox™ Solution&amp;quot;&quot;/&gt;&lt;property id=&quot;20307&quot; value=&quot;720&quot;/&gt;&lt;/object&gt;&lt;object type=&quot;3&quot; unique_id=&quot;460005&quot;&gt;&lt;property id=&quot;20148&quot; value=&quot;5&quot;/&gt;&lt;property id=&quot;20300&quot; value=&quot;Slide 34 - &amp;quot;Equinox™ Solution&amp;quot;&quot;/&gt;&lt;property id=&quot;20307&quot; value=&quot;721&quot;/&gt;&lt;/object&gt;&lt;object type=&quot;3&quot; unique_id=&quot;460006&quot;&gt;&lt;property id=&quot;20148&quot; value=&quot;5&quot;/&gt;&lt;property id=&quot;20300&quot; value=&quot;Slide 35 - &amp;quot;Equinox™ Solution&amp;quot;&quot;/&gt;&lt;property id=&quot;20307&quot; value=&quot;722&quot;/&gt;&lt;/object&gt;&lt;object type=&quot;3&quot; unique_id=&quot;460007&quot;&gt;&lt;property id=&quot;20148&quot; value=&quot;5&quot;/&gt;&lt;property id=&quot;20300&quot; value=&quot;Slide 36 - &amp;quot;Equinox™ Solution&amp;quot;&quot;/&gt;&lt;property id=&quot;20307&quot; value=&quot;723&quot;/&gt;&lt;/object&gt;&lt;object type=&quot;3&quot; unique_id=&quot;460008&quot;&gt;&lt;property id=&quot;20148&quot; value=&quot;5&quot;/&gt;&lt;property id=&quot;20300&quot; value=&quot;Slide 37 - &amp;quot;Equinox™ Solution&amp;quot;&quot;/&gt;&lt;property id=&quot;20307&quot; value=&quot;724&quot;/&gt;&lt;/object&gt;&lt;object type=&quot;3&quot; unique_id=&quot;460009&quot;&gt;&lt;property id=&quot;20148&quot; value=&quot;5&quot;/&gt;&lt;property id=&quot;20300&quot; value=&quot;Slide 38 - &amp;quot;Equinox™ Solution&amp;quot;&quot;/&gt;&lt;property id=&quot;20307&quot; value=&quot;725&quot;/&gt;&lt;/object&gt;&lt;object type=&quot;3&quot; unique_id=&quot;460010&quot;&gt;&lt;property id=&quot;20148&quot; value=&quot;5&quot;/&gt;&lt;property id=&quot;20300&quot; value=&quot;Slide 39 - &amp;quot;Equinox™ Solution&amp;quot;&quot;/&gt;&lt;property id=&quot;20307&quot; value=&quot;726&quot;/&gt;&lt;/object&gt;&lt;object type=&quot;3&quot; unique_id=&quot;460011&quot;&gt;&lt;property id=&quot;20148&quot; value=&quot;5&quot;/&gt;&lt;property id=&quot;20300&quot; value=&quot;Slide 40&quot;/&gt;&lt;property id=&quot;20307&quot; value=&quot;727&quot;/&gt;&lt;/object&gt;&lt;object type=&quot;3&quot; unique_id=&quot;460012&quot;&gt;&lt;property id=&quot;20148&quot; value=&quot;5&quot;/&gt;&lt;property id=&quot;20300&quot; value=&quot;Slide 41 - &amp;quot;Benefits of Being Different&amp;quot;&quot;/&gt;&lt;property id=&quot;20307&quot; value=&quot;730&quot;/&gt;&lt;/object&gt;&lt;object type=&quot;3&quot; unique_id=&quot;460013&quot;&gt;&lt;property id=&quot;20148&quot; value=&quot;5&quot;/&gt;&lt;property id=&quot;20300&quot; value=&quot;Slide 42 - &amp;quot;Benefits of Being Different&amp;quot;&quot;/&gt;&lt;property id=&quot;20307&quot; value=&quot;731&quot;/&gt;&lt;/object&gt;&lt;object type=&quot;3&quot; unique_id=&quot;460014&quot;&gt;&lt;property id=&quot;20148&quot; value=&quot;5&quot;/&gt;&lt;property id=&quot;20300&quot; value=&quot;Slide 43 - &amp;quot;Benefits of Being Different&amp;quot;&quot;/&gt;&lt;property id=&quot;20307&quot; value=&quot;732&quot;/&gt;&lt;/object&gt;&lt;object type=&quot;3&quot; unique_id=&quot;460015&quot;&gt;&lt;property id=&quot;20148&quot; value=&quot;5&quot;/&gt;&lt;property id=&quot;20300&quot; value=&quot;Slide 44 - &amp;quot;Benefits of Being Different&amp;quot;&quot;/&gt;&lt;property id=&quot;20307&quot; value=&quot;733&quot;/&gt;&lt;/object&gt;&lt;object type=&quot;3&quot; unique_id=&quot;460016&quot;&gt;&lt;property id=&quot;20148&quot; value=&quot;5&quot;/&gt;&lt;property id=&quot;20300&quot; value=&quot;Slide 45 - &amp;quot;Benefits of Being Different&amp;quot;&quot;/&gt;&lt;property id=&quot;20307&quot; value=&quot;734&quot;/&gt;&lt;/object&gt;&lt;object type=&quot;3&quot; unique_id=&quot;460017&quot;&gt;&lt;property id=&quot;20148&quot; value=&quot;5&quot;/&gt;&lt;property id=&quot;20300&quot; value=&quot;Slide 46 - &amp;quot;Benefits of Being Different&amp;quot;&quot;/&gt;&lt;property id=&quot;20307&quot; value=&quot;735&quot;/&gt;&lt;/object&gt;&lt;object type=&quot;3&quot; unique_id=&quot;460018&quot;&gt;&lt;property id=&quot;20148&quot; value=&quot;5&quot;/&gt;&lt;property id=&quot;20300&quot; value=&quot;Slide 47 - &amp;quot;Benefits of Being Different&amp;quot;&quot;/&gt;&lt;property id=&quot;20307&quot; value=&quot;736&quot;/&gt;&lt;/object&gt;&lt;object type=&quot;3&quot; unique_id=&quot;460019&quot;&gt;&lt;property id=&quot;20148&quot; value=&quot;5&quot;/&gt;&lt;property id=&quot;20300&quot; value=&quot;Slide 48 - &amp;quot;Benefits of Being Different&amp;quot;&quot;/&gt;&lt;property id=&quot;20307&quot; value=&quot;737&quot;/&gt;&lt;/object&gt;&lt;object type=&quot;3&quot; unique_id=&quot;460020&quot;&gt;&lt;property id=&quot;20148&quot; value=&quot;5&quot;/&gt;&lt;property id=&quot;20300&quot; value=&quot;Slide 49 - &amp;quot;Benefits of Being Different&amp;quot;&quot;/&gt;&lt;property id=&quot;20307&quot; value=&quot;738&quot;/&gt;&lt;/object&gt;&lt;object type=&quot;3&quot; unique_id=&quot;460021&quot;&gt;&lt;property id=&quot;20148&quot; value=&quot;5&quot;/&gt;&lt;property id=&quot;20300&quot; value=&quot;Slide 50 - &amp;quot;SunPower Warranty&amp;quot;&quot;/&gt;&lt;property id=&quot;20307&quot; value=&quot;741&quot;/&gt;&lt;/object&gt;&lt;object type=&quot;3&quot; unique_id=&quot;460022&quot;&gt;&lt;property id=&quot;20148&quot; value=&quot;5&quot;/&gt;&lt;property id=&quot;20300&quot; value=&quot;Slide 51 - &amp;quot;SunPower Warranty&amp;quot;&quot;/&gt;&lt;property id=&quot;20307&quot; value=&quot;742&quot;/&gt;&lt;/object&gt;&lt;object type=&quot;3&quot; unique_id=&quot;460023&quot;&gt;&lt;property id=&quot;20148&quot; value=&quot;5&quot;/&gt;&lt;property id=&quot;20300&quot; value=&quot;Slide 52 - &amp;quot;SunPower Warranty&amp;quot;&quot;/&gt;&lt;property id=&quot;20307&quot; value=&quot;743&quot;/&gt;&lt;/object&gt;&lt;object type=&quot;3&quot; unique_id=&quot;460024&quot;&gt;&lt;property id=&quot;20148&quot; value=&quot;5&quot;/&gt;&lt;property id=&quot;20300&quot; value=&quot;Slide 53 - &amp;quot;SunPower Warranty&amp;quot;&quot;/&gt;&lt;property id=&quot;20307&quot; value=&quot;744&quot;/&gt;&lt;/object&gt;&lt;object type=&quot;3&quot; unique_id=&quot;460025&quot;&gt;&lt;property id=&quot;20148&quot; value=&quot;5&quot;/&gt;&lt;property id=&quot;20300&quot; value=&quot;Slide 54 - &amp;quot;SunPower Warranty&amp;quot;&quot;/&gt;&lt;property id=&quot;20307&quot; value=&quot;745&quot;/&gt;&lt;/object&gt;&lt;object type=&quot;3&quot; unique_id=&quot;460026&quot;&gt;&lt;property id=&quot;20148&quot; value=&quot;5&quot;/&gt;&lt;property id=&quot;20300&quot; value=&quot;Slide 55 - &amp;quot;SunPower Warranty&amp;quot;&quot;/&gt;&lt;property id=&quot;20307&quot; value=&quot;746&quot;/&gt;&lt;/object&gt;&lt;object type=&quot;3&quot; unique_id=&quot;460027&quot;&gt;&lt;property id=&quot;20148&quot; value=&quot;5&quot;/&gt;&lt;property id=&quot;20300&quot; value=&quot;Slide 56 - &amp;quot;SunPower Warranty&amp;quot;&quot;/&gt;&lt;property id=&quot;20307&quot; value=&quot;747&quot;/&gt;&lt;/object&gt;&lt;object type=&quot;3&quot; unique_id=&quot;460028&quot;&gt;&lt;property id=&quot;20148&quot; value=&quot;5&quot;/&gt;&lt;property id=&quot;20300&quot; value=&quot;Slide 57 - &amp;quot;SunPower Warranty&amp;quot;&quot;/&gt;&lt;property id=&quot;20307&quot; value=&quot;748&quot;/&gt;&lt;/object&gt;&lt;object type=&quot;3&quot; unique_id=&quot;460029&quot;&gt;&lt;property id=&quot;20148&quot; value=&quot;5&quot;/&gt;&lt;property id=&quot;20300&quot; value=&quot;Slide 58 - &amp;quot;SunPower Warranty&amp;quot;&quot;/&gt;&lt;property id=&quot;20307&quot; value=&quot;749&quot;/&gt;&lt;/object&gt;&lt;object type=&quot;3&quot; unique_id=&quot;460030&quot;&gt;&lt;property id=&quot;20148&quot; value=&quot;5&quot;/&gt;&lt;property id=&quot;20300&quot; value=&quot;Slide 59&quot;/&gt;&lt;property id=&quot;20307&quot; value=&quot;751&quot;/&gt;&lt;/object&gt;&lt;object type=&quot;3&quot; unique_id=&quot;460031&quot;&gt;&lt;property id=&quot;20148&quot; value=&quot;5&quot;/&gt;&lt;property id=&quot;20300&quot; value=&quot;Slide 69 - &amp;quot;Knowing Your Customer&amp;quot;&quot;/&gt;&lt;property id=&quot;20307&quot; value=&quot;675&quot;/&gt;&lt;/object&gt;&lt;object type=&quot;3&quot; unique_id=&quot;460032&quot;&gt;&lt;property id=&quot;20148&quot; value=&quot;5&quot;/&gt;&lt;property id=&quot;20300&quot; value=&quot;Slide 70 - &amp;quot;Who is buying solar?&amp;quot;&quot;/&gt;&lt;property id=&quot;20307&quot; value=&quot;677&quot;/&gt;&lt;/object&gt;&lt;object type=&quot;3&quot; unique_id=&quot;460033&quot;&gt;&lt;property id=&quot;20148&quot; value=&quot;5&quot;/&gt;&lt;property id=&quot;20300&quot; value=&quot;Slide 71 - &amp;quot;Segment Profile: Because I Can&amp;quot;&quot;/&gt;&lt;property id=&quot;20307&quot; value=&quot;678&quot;/&gt;&lt;/object&gt;&lt;object type=&quot;3&quot; unique_id=&quot;460034&quot;&gt;&lt;property id=&quot;20148&quot; value=&quot;5&quot;/&gt;&lt;property id=&quot;20300&quot; value=&quot;Slide 72 - &amp;quot;Segment Profile: Prove It’s Worth It&amp;quot;&quot;/&gt;&lt;property id=&quot;20307&quot; value=&quot;679&quot;/&gt;&lt;/object&gt;&lt;object type=&quot;3&quot; unique_id=&quot;460035&quot;&gt;&lt;property id=&quot;20148&quot; value=&quot;5&quot;/&gt;&lt;property id=&quot;20300&quot; value=&quot;Slide 73 - &amp;quot;Segment Profile: Solar Believers&amp;quot;&quot;/&gt;&lt;property id=&quot;20307&quot; value=&quot;680&quot;/&gt;&lt;/object&gt;&lt;object type=&quot;3&quot; unique_id=&quot;460036&quot;&gt;&lt;property id=&quot;20148&quot; value=&quot;5&quot;/&gt;&lt;property id=&quot;20300&quot; value=&quot;Slide 74 - &amp;quot;Segment Profile: Financially Constrained&amp;quot;&quot;/&gt;&lt;property id=&quot;20307&quot; value=&quot;681&quot;/&gt;&lt;/object&gt;&lt;object type=&quot;3&quot; unique_id=&quot;460037&quot;&gt;&lt;property id=&quot;20148&quot; value=&quot;5&quot;/&gt;&lt;property id=&quot;20300&quot; value=&quot;Slide 75 - &amp;quot;Understanding Customer Types&amp;quot;&quot;/&gt;&lt;property id=&quot;20307&quot; value=&quot;688&quot;/&gt;&lt;/object&gt;&lt;object type=&quot;3&quot; unique_id=&quot;460038&quot;&gt;&lt;property id=&quot;20148&quot; value=&quot;5&quot;/&gt;&lt;property id=&quot;20300&quot; value=&quot;Slide 76 - &amp;quot;Lead Handling&amp;quot;&quot;/&gt;&lt;property id=&quot;20307&quot; value=&quot;752&quot;/&gt;&lt;/object&gt;&lt;object type=&quot;3&quot; unique_id=&quot;460039&quot;&gt;&lt;property id=&quot;20148&quot; value=&quot;5&quot;/&gt;&lt;property id=&quot;20300&quot; value=&quot;Slide 77 - &amp;quot;Qualifying a Lead&amp;quot;&quot;/&gt;&lt;property id=&quot;20307&quot; value=&quot;685&quot;/&gt;&lt;/object&gt;&lt;object type=&quot;3&quot; unique_id=&quot;460040&quot;&gt;&lt;property id=&quot;20148&quot; value=&quot;5&quot;/&gt;&lt;property id=&quot;20300&quot; value=&quot;Slide 78 - &amp;quot;Setting up for the Sales Visit&amp;quot;&quot;/&gt;&lt;property id=&quot;20307&quot; value=&quot;753&quot;/&gt;&lt;/object&gt;&lt;object type=&quot;3&quot; unique_id=&quot;460041&quot;&gt;&lt;property id=&quot;20148&quot; value=&quot;5&quot;/&gt;&lt;property id=&quot;20300&quot; value=&quot;Slide 79 - &amp;quot;Setting up for the Visit&amp;quot;&quot;/&gt;&lt;property id=&quot;20307&quot; value=&quot;690&quot;/&gt;&lt;/object&gt;&lt;object type=&quot;3&quot; unique_id=&quot;460042&quot;&gt;&lt;property id=&quot;20148&quot; value=&quot;5&quot;/&gt;&lt;property id=&quot;20300&quot; value=&quot;Slide 80&quot;/&gt;&lt;property id=&quot;20307&quot; value=&quot;686&quot;/&gt;&lt;/object&gt;&lt;object type=&quot;3&quot; unique_id=&quot;460043&quot;&gt;&lt;property id=&quot;20148&quot; value=&quot;5&quot;/&gt;&lt;property id=&quot;20300&quot; value=&quot;Slide 81 - &amp;quot;Sales Meeting Confirmation Email&amp;quot;&quot;/&gt;&lt;property id=&quot;20307&quot; value=&quot;687&quot;/&gt;&lt;/object&gt;&lt;object type=&quot;3&quot; unique_id=&quot;460044&quot;&gt;&lt;property id=&quot;20148&quot; value=&quot;5&quot;/&gt;&lt;property id=&quot;20300&quot; value=&quot;Slide 82 - &amp;quot;Prepare For Your Lead&amp;quot;&quot;/&gt;&lt;property id=&quot;20307&quot; value=&quot;695&quot;/&gt;&lt;/object&gt;&lt;object type=&quot;3&quot; unique_id=&quot;463574&quot;&gt;&lt;property id=&quot;20148&quot; value=&quot;5&quot;/&gt;&lt;property id=&quot;20300&quot; value=&quot;Slide 7 - &amp;quot;Differentiation&amp;quot;&quot;/&gt;&lt;property id=&quot;20307&quot; value=&quot;754&quot;/&gt;&lt;/object&gt;&lt;object type=&quot;3&quot; unique_id=&quot;463575&quot;&gt;&lt;property id=&quot;20148&quot; value=&quot;5&quot;/&gt;&lt;property id=&quot;20300&quot; value=&quot;Slide 8 - &amp;quot;You Are Your Company’s Success &amp;quot;&quot;/&gt;&lt;property id=&quot;20307&quot; value=&quot;755&quot;/&gt;&lt;/object&gt;&lt;object type=&quot;3&quot; unique_id=&quot;463576&quot;&gt;&lt;property id=&quot;20148&quot; value=&quot;5&quot;/&gt;&lt;property id=&quot;20300&quot; value=&quot;Slide 9 - &amp;quot;How Can We Impact Our Closing Ratio?&amp;quot;&quot;/&gt;&lt;property id=&quot;20307&quot; value=&quot;756&quot;/&gt;&lt;/object&gt;&lt;object type=&quot;3&quot; unique_id=&quot;463577&quot;&gt;&lt;property id=&quot;20148&quot; value=&quot;5&quot;/&gt;&lt;property id=&quot;20300&quot; value=&quot;Slide 10 - &amp;quot;Value-based vs commodity-based selling&amp;quot;&quot;/&gt;&lt;property id=&quot;20307&quot; value=&quot;757&quot;/&gt;&lt;/object&gt;&lt;/object&gt;&lt;object type=&quot;8&quot; unique_id=&quot;10020&quot;&gt;&lt;/object&gt;&lt;/object&gt;&lt;/database&gt;"/>
  <p:tag name="SECTOMILLISECCONVERTED" val="1"/>
  <p:tag name="TAG_BACKING_FORM_KEY" val="788202-c:\users\mmusselman\documents\my documents\ars\2017 rewrite\instructor guides\2017 slides\ars_2017_day 1_v13.2.pptx"/>
  <p:tag name="ARTICULATE_PRESENTER_VERSION" val="7"/>
  <p:tag name="ARTICULATE_SLIDE_COUNT" val="4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2&quot;/&gt;&lt;lineCharCount val=&quot;1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6&quot;/&gt;&lt;lineCharCount val=&quot;4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2&quot;/&gt;&lt;lineCharCount val=&quot;1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3&quot;/&gt;&lt;lineCharCount val=&quot;12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6&quot;/&gt;&lt;lineCharCount val=&quot;4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unPower PPT Template V1.1 Standard 16x9">
  <a:themeElements>
    <a:clrScheme name="Sunpower 03">
      <a:dk1>
        <a:sysClr val="windowText" lastClr="000000"/>
      </a:dk1>
      <a:lt1>
        <a:sysClr val="window" lastClr="FFFFFF"/>
      </a:lt1>
      <a:dk2>
        <a:srgbClr val="58595B"/>
      </a:dk2>
      <a:lt2>
        <a:srgbClr val="EEECE1"/>
      </a:lt2>
      <a:accent1>
        <a:srgbClr val="707173"/>
      </a:accent1>
      <a:accent2>
        <a:srgbClr val="0076BE"/>
      </a:accent2>
      <a:accent3>
        <a:srgbClr val="F7921E"/>
      </a:accent3>
      <a:accent4>
        <a:srgbClr val="A7BAC8"/>
      </a:accent4>
      <a:accent5>
        <a:srgbClr val="50748A"/>
      </a:accent5>
      <a:accent6>
        <a:srgbClr val="7EC247"/>
      </a:accent6>
      <a:hlink>
        <a:srgbClr val="0076BE"/>
      </a:hlink>
      <a:folHlink>
        <a:srgbClr val="A8A9AB"/>
      </a:folHlink>
    </a:clrScheme>
    <a:fontScheme name="SUNPOW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 err="1" smtClean="0">
            <a:solidFill>
              <a:schemeClr val="bg1"/>
            </a:solidFill>
            <a:latin typeface="Open Sans" panose="020B0606030504020204" pitchFamily="34" charset="0"/>
          </a:defRPr>
        </a:defPPr>
      </a:lstStyle>
    </a:spDef>
    <a:lnDef>
      <a:spPr>
        <a:noFill/>
        <a:ln w="19050">
          <a:solidFill>
            <a:schemeClr val="tx2"/>
          </a:solidFill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lnDef>
    <a:txDef>
      <a:spPr/>
      <a:bodyPr wrap="none" rtlCol="0">
        <a:spAutoFit/>
      </a:bodyPr>
      <a:lstStyle>
        <a:defPPr>
          <a:defRPr sz="2000" dirty="0">
            <a:solidFill>
              <a:schemeClr val="tx2"/>
            </a:solidFill>
            <a:latin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st">
      <a:dk1>
        <a:sysClr val="windowText" lastClr="000000"/>
      </a:dk1>
      <a:lt1>
        <a:sysClr val="window" lastClr="FFFFFF"/>
      </a:lt1>
      <a:dk2>
        <a:srgbClr val="58595B"/>
      </a:dk2>
      <a:lt2>
        <a:srgbClr val="EEECE1"/>
      </a:lt2>
      <a:accent1>
        <a:srgbClr val="707173"/>
      </a:accent1>
      <a:accent2>
        <a:srgbClr val="0685C3"/>
      </a:accent2>
      <a:accent3>
        <a:srgbClr val="F29921"/>
      </a:accent3>
      <a:accent4>
        <a:srgbClr val="A7BAC8"/>
      </a:accent4>
      <a:accent5>
        <a:srgbClr val="50748A"/>
      </a:accent5>
      <a:accent6>
        <a:srgbClr val="7EC247"/>
      </a:accent6>
      <a:hlink>
        <a:srgbClr val="0685C3"/>
      </a:hlink>
      <a:folHlink>
        <a:srgbClr val="A8A9AB"/>
      </a:folHlink>
    </a:clrScheme>
    <a:fontScheme name="SunPow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685C3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 err="1" smtClean="0">
            <a:solidFill>
              <a:schemeClr val="bg1"/>
            </a:solidFill>
            <a:latin typeface="Open Sans" panose="020B0606030504020204" pitchFamily="34" charset="0"/>
          </a:defRPr>
        </a:defPPr>
      </a:lstStyle>
    </a:spDef>
    <a:lnDef>
      <a:spPr>
        <a:noFill/>
        <a:ln w="19050">
          <a:solidFill>
            <a:schemeClr val="tx2"/>
          </a:solidFill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lnDef>
    <a:txDef>
      <a:spPr/>
      <a:bodyPr wrap="none" rtlCol="0">
        <a:spAutoFit/>
      </a:bodyPr>
      <a:lstStyle>
        <a:defPPr>
          <a:defRPr sz="2000" dirty="0">
            <a:solidFill>
              <a:schemeClr val="tx2"/>
            </a:solidFill>
            <a:latin typeface="Open Sans" panose="020B0606030504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Test">
      <a:dk1>
        <a:sysClr val="windowText" lastClr="000000"/>
      </a:dk1>
      <a:lt1>
        <a:sysClr val="window" lastClr="FFFFFF"/>
      </a:lt1>
      <a:dk2>
        <a:srgbClr val="58595B"/>
      </a:dk2>
      <a:lt2>
        <a:srgbClr val="EEECE1"/>
      </a:lt2>
      <a:accent1>
        <a:srgbClr val="707173"/>
      </a:accent1>
      <a:accent2>
        <a:srgbClr val="0685C3"/>
      </a:accent2>
      <a:accent3>
        <a:srgbClr val="F29921"/>
      </a:accent3>
      <a:accent4>
        <a:srgbClr val="A7BAC8"/>
      </a:accent4>
      <a:accent5>
        <a:srgbClr val="50748A"/>
      </a:accent5>
      <a:accent6>
        <a:srgbClr val="7EC247"/>
      </a:accent6>
      <a:hlink>
        <a:srgbClr val="0685C3"/>
      </a:hlink>
      <a:folHlink>
        <a:srgbClr val="A8A9AB"/>
      </a:folHlink>
    </a:clrScheme>
    <a:fontScheme name="SunPow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685C3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 err="1" smtClean="0">
            <a:solidFill>
              <a:schemeClr val="bg1"/>
            </a:solidFill>
            <a:latin typeface="Open Sans" panose="020B0606030504020204" pitchFamily="34" charset="0"/>
          </a:defRPr>
        </a:defPPr>
      </a:lstStyle>
    </a:spDef>
    <a:lnDef>
      <a:spPr>
        <a:noFill/>
        <a:ln w="19050">
          <a:solidFill>
            <a:schemeClr val="tx2"/>
          </a:solidFill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lnDef>
    <a:txDef>
      <a:spPr/>
      <a:bodyPr wrap="none" rtlCol="0">
        <a:spAutoFit/>
      </a:bodyPr>
      <a:lstStyle>
        <a:defPPr>
          <a:defRPr sz="2000" dirty="0">
            <a:solidFill>
              <a:schemeClr val="tx2"/>
            </a:solidFill>
            <a:latin typeface="Open Sans" panose="020B0606030504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39679</TotalTime>
  <Words>509</Words>
  <Application>Microsoft Office PowerPoint</Application>
  <PresentationFormat>Widescreen</PresentationFormat>
  <Paragraphs>98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Helvetica Light</vt:lpstr>
      <vt:lpstr>Lato</vt:lpstr>
      <vt:lpstr>Open Sans</vt:lpstr>
      <vt:lpstr>Open Sans Light</vt:lpstr>
      <vt:lpstr>SunPower PPT Template V1.1 Standard 16x9</vt:lpstr>
      <vt:lpstr>Office Theme</vt:lpstr>
      <vt:lpstr>1_Office Theme</vt:lpstr>
      <vt:lpstr>PowerPoint Presentation</vt:lpstr>
      <vt:lpstr>Uncompromising Design &amp; Installation Quality </vt:lpstr>
      <vt:lpstr>SunPower - The Company</vt:lpstr>
      <vt:lpstr>            Apple New HQ – 7MW of </vt:lpstr>
      <vt:lpstr>SunPower – Solar Cell Comparison</vt:lpstr>
      <vt:lpstr>PowerPoint Presentation</vt:lpstr>
      <vt:lpstr>PowerPoint Presentation</vt:lpstr>
      <vt:lpstr>Real world independent degradation testing - NREL</vt:lpstr>
      <vt:lpstr>High efficiency = More power, fewer panels, less space</vt:lpstr>
      <vt:lpstr>Everything from one company</vt:lpstr>
      <vt:lpstr>PowerPoint Presentation</vt:lpstr>
      <vt:lpstr>PowerPoint Presentation</vt:lpstr>
      <vt:lpstr>SunPower Modules </vt:lpstr>
      <vt:lpstr>SunPower is the #1 preferred brand of solar  in the United States and California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Residential Sales (ARS)</dc:title>
  <dc:creator>Marlon Musselman</dc:creator>
  <cp:lastModifiedBy>Windows User</cp:lastModifiedBy>
  <cp:revision>530</cp:revision>
  <cp:lastPrinted>2018-05-11T18:15:15Z</cp:lastPrinted>
  <dcterms:modified xsi:type="dcterms:W3CDTF">2019-06-29T02:55:58Z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One Day Installation V.9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E748824B-7E02-4562-90E7-E502448EA2E2</vt:lpwstr>
  </property>
  <property fmtid="{D5CDD505-2E9C-101B-9397-08002B2CF9AE}" pid="6" name="ArticulateProjectFull">
    <vt:lpwstr>C:\Users\mmusselman\Documents\My Documents\ARS\2017 Rewrite\Instructor Guides\2017 Slides\ARS_2017_Day 1_v17.ppta</vt:lpwstr>
  </property>
</Properties>
</file>