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</p:sldIdLst>
  <p:sldSz cx="13004800" cy="9753600"/>
  <p:notesSz cx="6858000" cy="9144000"/>
  <p:embeddedFontLst>
    <p:embeddedFont>
      <p:font typeface="Gill Sans" panose="020B0604020202020204" charset="0"/>
      <p:regular r:id="rId16"/>
      <p:bold r:id="rId17"/>
    </p:embeddedFont>
    <p:embeddedFont>
      <p:font typeface="Helvetica Neue Light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701" y="29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9821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Shape 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tx">
  <p:cSld name="TITLE_AND_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1799783" y="12700"/>
            <a:ext cx="11164040" cy="165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2039915" y="1898650"/>
            <a:ext cx="10683776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L="457200" marR="0" lvl="0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">
  <p:cSld name="Phot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9320107" y="7802457"/>
            <a:ext cx="3034454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" tIns="24375" rIns="24375" bIns="24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350575" y="8155093"/>
            <a:ext cx="292846" cy="29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799783" y="12700"/>
            <a:ext cx="11164040" cy="165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  <a:defRPr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039915" y="1898650"/>
            <a:ext cx="10683776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/>
          <a:lstStyle>
            <a:lvl1pPr marL="457200" marR="0" lvl="0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pic>
        <p:nvPicPr>
          <p:cNvPr id="8" name="Shape 8" descr="Image"/>
          <p:cNvPicPr preferRelativeResize="0"/>
          <p:nvPr/>
        </p:nvPicPr>
        <p:blipFill rotWithShape="1">
          <a:blip r:embed="rId6">
            <a:alphaModFix/>
          </a:blip>
          <a:srcRect l="35681" t="30137" r="54228" b="33350"/>
          <a:stretch/>
        </p:blipFill>
        <p:spPr>
          <a:xfrm>
            <a:off x="-1740" y="-11708"/>
            <a:ext cx="1801027" cy="97772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1799783" y="177800"/>
            <a:ext cx="11164040" cy="165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6719"/>
              <a:buFont typeface="Gill Sans"/>
              <a:buNone/>
            </a:pPr>
            <a:r>
              <a:rPr lang="en-US" sz="6719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  <a:t>California Gasoline Prices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3024"/>
              <a:buFont typeface="Gill Sans"/>
              <a:buNone/>
            </a:pPr>
            <a:r>
              <a:rPr lang="en-US" sz="3024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  <a:t>(from February 1996 to present)</a:t>
            </a:r>
            <a:endParaRPr/>
          </a:p>
        </p:txBody>
      </p:sp>
      <p:pic>
        <p:nvPicPr>
          <p:cNvPr id="32" name="Shape 3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9782" y="2085184"/>
            <a:ext cx="11164042" cy="731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33" descr="10921CFC-467E-41E9-985F-BF72F990EEE2-L0-001.jpeg"/>
          <p:cNvPicPr preferRelativeResize="0"/>
          <p:nvPr/>
        </p:nvPicPr>
        <p:blipFill rotWithShape="1">
          <a:blip r:embed="rId4">
            <a:alphaModFix/>
          </a:blip>
          <a:srcRect r="2752"/>
          <a:stretch/>
        </p:blipFill>
        <p:spPr>
          <a:xfrm>
            <a:off x="13766" y="-929405"/>
            <a:ext cx="14025627" cy="1070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006A5BC0-3E3E-4641-8E4D-733792DE2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3811" y="-627795"/>
            <a:ext cx="6125198" cy="32611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1799783" y="12700"/>
            <a:ext cx="11164040" cy="165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6160"/>
              <a:buFont typeface="Gill Sans"/>
              <a:buNone/>
            </a:pPr>
            <a:r>
              <a:rPr lang="en-US" sz="6160" b="1" i="0" u="none" strike="noStrike" cap="none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The Benefits of Going Solar</a:t>
            </a:r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2183608" y="1676400"/>
            <a:ext cx="10235010" cy="720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4464"/>
              <a:buFont typeface="Gill Sans"/>
              <a:buNone/>
            </a:pPr>
            <a:r>
              <a:rPr lang="en-US" sz="4464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  <a:t>Facts</a:t>
            </a:r>
            <a:endParaRPr/>
          </a:p>
          <a:p>
            <a:pPr marL="318897" marR="0" lvl="0" indent="-31889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348"/>
              <a:buFont typeface="Gill Sans"/>
              <a:buChar char="•"/>
            </a:pPr>
            <a:r>
              <a:rPr lang="en-US" sz="3348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Saves Money from day one -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$100/m →$120K</a:t>
            </a:r>
            <a:endParaRPr/>
          </a:p>
          <a:p>
            <a:pPr marL="318897" marR="0" lvl="0" indent="-31889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ill San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Fixed Payment (for limited time) to OWN</a:t>
            </a:r>
            <a:endParaRPr/>
          </a:p>
          <a:p>
            <a:pPr marL="318897" marR="0" lvl="0" indent="-31889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ill San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Great Investment with very high ROI</a:t>
            </a:r>
            <a:endParaRPr/>
          </a:p>
          <a:p>
            <a:pPr marL="318897" marR="0" lvl="0" indent="-31889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Gill San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Increase Property Value by ~$20/annual watt</a:t>
            </a:r>
            <a:endParaRPr sz="3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18897" marR="0" lvl="0" indent="-31889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348"/>
              <a:buFont typeface="Gill Sans"/>
              <a:buChar char="•"/>
            </a:pPr>
            <a:r>
              <a:rPr lang="en-US" sz="3348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Good for the Environment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(saves trees &amp; pollution)</a:t>
            </a:r>
            <a:endParaRPr sz="28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18897" marR="0" lvl="0" indent="-31889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348"/>
              <a:buFont typeface="Gill Sans"/>
              <a:buChar char="•"/>
            </a:pPr>
            <a:r>
              <a:rPr lang="en-US" sz="3348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Take Control / Become Energy Independent</a:t>
            </a:r>
            <a:endParaRPr sz="36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18897" marR="0" lvl="0" indent="-31889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348"/>
              <a:buFont typeface="Gill Sans"/>
              <a:buChar char="•"/>
            </a:pPr>
            <a:r>
              <a:rPr lang="en-US" sz="3348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Use as much as you want…when you want</a:t>
            </a:r>
            <a:endParaRPr sz="36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799783" y="203200"/>
            <a:ext cx="11164040" cy="165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4752"/>
              <a:buFont typeface="Gill Sans"/>
              <a:buNone/>
            </a:pPr>
            <a:r>
              <a:rPr lang="en-US" sz="4752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  <a:t>Solar Homes Sold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4752"/>
              <a:buFont typeface="Gill Sans"/>
              <a:buNone/>
            </a:pPr>
            <a:r>
              <a:rPr lang="en-US" sz="4752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  <a:t>20% Faster for 17% More</a:t>
            </a:r>
            <a:endParaRPr/>
          </a:p>
        </p:txBody>
      </p:sp>
      <p:pic>
        <p:nvPicPr>
          <p:cNvPr id="94" name="Shape 94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7794" y="1999090"/>
            <a:ext cx="10008019" cy="7701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 descr="A270BCCC-ED37-43C6-9D92-17EF69E575ED-L0-001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1542925"/>
            <a:ext cx="1799782" cy="11913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1799783" y="457200"/>
            <a:ext cx="11164040" cy="120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6030"/>
              <a:buFont typeface="Gill Sans"/>
              <a:buNone/>
            </a:pPr>
            <a:r>
              <a:rPr lang="en-US" sz="6030" b="1" i="0" u="none" strike="noStrike" cap="none">
                <a:solidFill>
                  <a:srgbClr val="00B050"/>
                </a:solidFill>
                <a:latin typeface="Gill Sans"/>
                <a:ea typeface="Gill Sans"/>
                <a:cs typeface="Gill Sans"/>
                <a:sym typeface="Gill Sans"/>
              </a:rPr>
              <a:t>Incentives of Switching</a:t>
            </a:r>
            <a:br>
              <a:rPr lang="en-US" sz="54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5400" b="1" i="0" u="none" strike="noStrike" cap="none">
              <a:solidFill>
                <a:srgbClr val="0A5C17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2039915" y="1219200"/>
            <a:ext cx="10683776" cy="7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3429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None/>
            </a:pPr>
            <a:endParaRPr sz="36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ZERO Out of Pocket &amp; ZERO Down Payment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30% Federal Tax Credit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Financing programs with: </a:t>
            </a:r>
            <a:endParaRPr/>
          </a:p>
          <a:p>
            <a:pPr marL="1028700" marR="0" lvl="2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Gill San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Subsidized interest (Below market rates)</a:t>
            </a:r>
            <a:endParaRPr/>
          </a:p>
          <a:p>
            <a:pPr marL="1028700" marR="0" lvl="2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Gill San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Not on personal credit (“goes” with the house)</a:t>
            </a:r>
            <a:endParaRPr/>
          </a:p>
          <a:p>
            <a:pPr marL="1028700" marR="0" lvl="2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Gill San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Tax deduction (PACE)</a:t>
            </a:r>
            <a:endParaRPr/>
          </a:p>
          <a:p>
            <a:pPr marL="1028700" marR="0" lvl="2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Gill San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No payment for 6-18 months (attached to Property Tax)</a:t>
            </a:r>
            <a:endParaRPr/>
          </a:p>
          <a:p>
            <a:pPr marL="1028700" marR="0" lvl="2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Gill San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18 months Same As Cash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en-US" sz="3600" b="1" i="0" u="none" strike="noStrike" cap="none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WE WILL FIND YOU THE BEST PROGRAM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 descr="B11DC27A-8181-4FC1-9FEA-B22DCE5174F6-L0-0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7524" y="1260125"/>
            <a:ext cx="11237529" cy="842814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1763100" y="-12740"/>
            <a:ext cx="11164041" cy="165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6480"/>
              <a:buFont typeface="Gill Sans"/>
              <a:buNone/>
            </a:pPr>
            <a:r>
              <a:rPr lang="en-US" sz="648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  <a:t>Residential Energy Credits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1799783" y="12700"/>
            <a:ext cx="11164040" cy="165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8000"/>
              <a:buFont typeface="Gill Sans"/>
              <a:buNone/>
            </a:pPr>
            <a:r>
              <a:rPr lang="en-US" sz="80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  <a:t>How Solar Works</a:t>
            </a:r>
            <a:endParaRPr/>
          </a:p>
        </p:txBody>
      </p:sp>
      <p:pic>
        <p:nvPicPr>
          <p:cNvPr id="39" name="Shape 3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6136" y="2218412"/>
            <a:ext cx="10891334" cy="704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hape 44" descr="E1841FD8-D444-4D57-90A9-97ED3EF30951-L0-0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45" descr="2708A250-659B-4C2A-8A41-6E26F163D18D-L0-001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9235" y="-442203"/>
            <a:ext cx="9504498" cy="10234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Shape 46" descr="D05899B5-DD36-44FC-BC54-F4428D17FEC0-L0-001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13549" y="-195547"/>
            <a:ext cx="2927604" cy="10461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 descr="A4EEEEAB-7D35-4009-80F9-509E356FA8E9-L0-0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427" y="955749"/>
            <a:ext cx="11339946" cy="756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52" descr="2246C55C-9B73-4620-B4F1-B14693F31CE7-L0-001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1600" y="-294316"/>
            <a:ext cx="12213685" cy="1034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 descr="D05899B5-DD36-44FC-BC54-F4428D17FEC0-L0-001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86442" y="-371875"/>
            <a:ext cx="2937588" cy="104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1799783" y="152400"/>
            <a:ext cx="1116404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7200"/>
              <a:buFont typeface="Gill Sans"/>
              <a:buNone/>
            </a:pPr>
            <a:br>
              <a:rPr lang="en-US" sz="72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72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  <a:t>Why Increase?</a:t>
            </a:r>
            <a:br>
              <a:rPr lang="en-US" sz="72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</a:br>
            <a:br>
              <a:rPr lang="en-US" sz="72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7200" b="1" i="0" u="none" strike="noStrike" cap="none">
              <a:solidFill>
                <a:srgbClr val="0A5C17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2054412" y="1600200"/>
            <a:ext cx="10922000" cy="6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Big Picture</a:t>
            </a:r>
            <a:endParaRPr/>
          </a:p>
          <a:p>
            <a:pPr marL="1028700" marR="0" lvl="2" indent="-3429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30"/>
              <a:buFont typeface="Gill Sans"/>
              <a:buChar char="•"/>
            </a:pPr>
            <a:r>
              <a:rPr lang="en-US" sz="204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Supply / Demand</a:t>
            </a:r>
            <a:endParaRPr/>
          </a:p>
          <a:p>
            <a:pPr marL="1028700" marR="0" lvl="2" indent="-3429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30"/>
              <a:buFont typeface="Gill Sans"/>
              <a:buChar char="•"/>
            </a:pPr>
            <a:r>
              <a:rPr lang="en-US" sz="204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Cap &amp; Trade</a:t>
            </a:r>
            <a:endParaRPr/>
          </a:p>
          <a:p>
            <a:pPr marL="1028700" marR="0" lvl="2" indent="-3429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30"/>
              <a:buFont typeface="Gill Sans"/>
              <a:buChar char="•"/>
            </a:pPr>
            <a:r>
              <a:rPr lang="en-US" sz="204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Old Infrastructure</a:t>
            </a:r>
            <a:endParaRPr/>
          </a:p>
          <a:p>
            <a:pPr marL="1028700" marR="0" lvl="2" indent="-3429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30"/>
              <a:buFont typeface="Gill Sans"/>
              <a:buChar char="•"/>
            </a:pPr>
            <a:r>
              <a:rPr lang="en-US" sz="204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Lose of Income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No Control</a:t>
            </a:r>
            <a:endParaRPr/>
          </a:p>
          <a:p>
            <a:pPr marL="1028700" marR="0" lvl="2" indent="-3429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Non-Electricity charges</a:t>
            </a:r>
            <a:endParaRPr/>
          </a:p>
          <a:p>
            <a:pPr marL="1028700" marR="0" lvl="2" indent="-3429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PG&amp;E force changes at their timing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Time of Use</a:t>
            </a:r>
            <a:endParaRPr/>
          </a:p>
          <a:p>
            <a:pPr marL="1028700" marR="0" lvl="2" indent="-342900" algn="l" rtl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Higher rates during the day (This year</a:t>
            </a:r>
            <a:endParaRPr/>
          </a:p>
          <a:p>
            <a:pPr marL="1028700" marR="0" lvl="2" indent="-274319" algn="l" rtl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Gill Sans"/>
              <a:buNone/>
            </a:pPr>
            <a:endParaRPr sz="144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Gill Sans"/>
              <a:buNone/>
            </a:pPr>
            <a:r>
              <a:rPr lang="en-US" sz="144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	</a:t>
            </a:r>
            <a:r>
              <a:rPr lang="en-US" sz="2680" b="1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YOUR BILL TODAY IS NOT YOUR BILL TOMORROW</a:t>
            </a:r>
            <a:endParaRPr/>
          </a:p>
          <a:p>
            <a:pPr marL="342900" marR="0" lvl="0" indent="-274320" algn="l" rtl="0">
              <a:lnSpc>
                <a:spcPct val="8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Gill Sans"/>
              <a:buNone/>
            </a:pPr>
            <a:endParaRPr sz="144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2332" y="726678"/>
            <a:ext cx="6640136" cy="8300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799783" y="162571"/>
            <a:ext cx="11164040" cy="165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4752"/>
              <a:buFont typeface="Gill Sans"/>
              <a:buNone/>
            </a:pPr>
            <a:r>
              <a:rPr lang="en-US" sz="4752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  <a:t>Utility Bill with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4752"/>
              <a:buFont typeface="Gill Sans"/>
              <a:buNone/>
            </a:pPr>
            <a:r>
              <a:rPr lang="en-US" sz="4752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  <a:t>Annual 10% Increase</a:t>
            </a:r>
            <a:endParaRPr/>
          </a:p>
        </p:txBody>
      </p:sp>
      <p:pic>
        <p:nvPicPr>
          <p:cNvPr id="70" name="Shape 70" descr="Image"/>
          <p:cNvPicPr preferRelativeResize="0"/>
          <p:nvPr/>
        </p:nvPicPr>
        <p:blipFill rotWithShape="1">
          <a:blip r:embed="rId3">
            <a:alphaModFix/>
          </a:blip>
          <a:srcRect l="14494" t="4957" r="14494" b="22382"/>
          <a:stretch/>
        </p:blipFill>
        <p:spPr>
          <a:xfrm>
            <a:off x="2958234" y="2194833"/>
            <a:ext cx="8846942" cy="6438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799783" y="165100"/>
            <a:ext cx="11164040" cy="165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4752"/>
              <a:buFont typeface="Gill Sans"/>
              <a:buNone/>
            </a:pPr>
            <a:r>
              <a:rPr lang="en-US" sz="4752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  <a:t>Cumulative Utility Bill with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4752"/>
              <a:buFont typeface="Gill Sans"/>
              <a:buNone/>
            </a:pPr>
            <a:r>
              <a:rPr lang="en-US" sz="4752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  <a:t>Annual 10% Increase</a:t>
            </a:r>
            <a:endParaRPr/>
          </a:p>
        </p:txBody>
      </p:sp>
      <p:pic>
        <p:nvPicPr>
          <p:cNvPr id="76" name="Shape 76" descr="Image"/>
          <p:cNvPicPr preferRelativeResize="0"/>
          <p:nvPr/>
        </p:nvPicPr>
        <p:blipFill rotWithShape="1">
          <a:blip r:embed="rId3">
            <a:alphaModFix/>
          </a:blip>
          <a:srcRect l="9831" r="11718" b="35816"/>
          <a:stretch/>
        </p:blipFill>
        <p:spPr>
          <a:xfrm>
            <a:off x="2360164" y="1978948"/>
            <a:ext cx="10518381" cy="638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799783" y="0"/>
            <a:ext cx="3818888" cy="9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7200"/>
              <a:buFont typeface="Gill Sans"/>
              <a:buNone/>
            </a:pPr>
            <a:r>
              <a:rPr lang="en-US" sz="72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  <a:t>Own Your Power!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7200"/>
              <a:buFont typeface="Gill Sans"/>
              <a:buNone/>
            </a:pPr>
            <a:r>
              <a:rPr lang="en-US" sz="72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  <a:t>The Choice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7200"/>
              <a:buFont typeface="Gill Sans"/>
              <a:buNone/>
            </a:pPr>
            <a:r>
              <a:rPr lang="en-US" sz="72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  <a:t>is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C17"/>
              </a:buClr>
              <a:buSzPts val="7200"/>
              <a:buFont typeface="Gill Sans"/>
              <a:buNone/>
            </a:pPr>
            <a:r>
              <a:rPr lang="en-US" sz="7200" b="1" i="0" u="none" strike="noStrike" cap="none">
                <a:solidFill>
                  <a:srgbClr val="0A5C17"/>
                </a:solidFill>
                <a:latin typeface="Gill Sans"/>
                <a:ea typeface="Gill Sans"/>
                <a:cs typeface="Gill Sans"/>
                <a:sym typeface="Gill Sans"/>
              </a:rPr>
              <a:t>Yours</a:t>
            </a:r>
            <a:endParaRPr/>
          </a:p>
        </p:txBody>
      </p:sp>
      <p:pic>
        <p:nvPicPr>
          <p:cNvPr id="82" name="Shape 82" descr="Image"/>
          <p:cNvPicPr preferRelativeResize="0"/>
          <p:nvPr/>
        </p:nvPicPr>
        <p:blipFill rotWithShape="1">
          <a:blip r:embed="rId3">
            <a:alphaModFix/>
          </a:blip>
          <a:srcRect l="15215" t="22583" r="15215" b="9939"/>
          <a:stretch/>
        </p:blipFill>
        <p:spPr>
          <a:xfrm>
            <a:off x="5792588" y="416520"/>
            <a:ext cx="7185330" cy="8920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237</Words>
  <Application>Microsoft Office PowerPoint</Application>
  <PresentationFormat>Custom</PresentationFormat>
  <Paragraphs>47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Gill Sans</vt:lpstr>
      <vt:lpstr>Arial</vt:lpstr>
      <vt:lpstr>Helvetica Neue Light</vt:lpstr>
      <vt:lpstr>Avenir</vt:lpstr>
      <vt:lpstr>White</vt:lpstr>
      <vt:lpstr>California Gasoline Prices (from February 1996 to present)</vt:lpstr>
      <vt:lpstr>How Solar Works</vt:lpstr>
      <vt:lpstr>PowerPoint Presentation</vt:lpstr>
      <vt:lpstr>PowerPoint Presentation</vt:lpstr>
      <vt:lpstr> Why Increase?  </vt:lpstr>
      <vt:lpstr>PowerPoint Presentation</vt:lpstr>
      <vt:lpstr>Utility Bill with Annual 10% Increase</vt:lpstr>
      <vt:lpstr>Cumulative Utility Bill with Annual 10% Increase</vt:lpstr>
      <vt:lpstr>Own Your Power! The Choice  is Yours</vt:lpstr>
      <vt:lpstr>The Benefits of Going Solar</vt:lpstr>
      <vt:lpstr>Solar Homes Sold 20% Faster for 17% More</vt:lpstr>
      <vt:lpstr>Incentives of Switching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California Gasoline Prices (from February 1996 to present)</dc:title>
  <dc:creator>admin</dc:creator>
  <cp:lastModifiedBy>Benny Tagory</cp:lastModifiedBy>
  <cp:revision>2</cp:revision>
  <dcterms:modified xsi:type="dcterms:W3CDTF">2019-11-23T23:16:40Z</dcterms:modified>
</cp:coreProperties>
</file>