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70" r:id="rId2"/>
    <p:sldId id="331" r:id="rId3"/>
    <p:sldId id="267" r:id="rId4"/>
    <p:sldId id="289" r:id="rId5"/>
    <p:sldId id="351" r:id="rId6"/>
    <p:sldId id="335" r:id="rId7"/>
    <p:sldId id="336" r:id="rId8"/>
    <p:sldId id="268" r:id="rId9"/>
    <p:sldId id="264" r:id="rId10"/>
    <p:sldId id="352" r:id="rId11"/>
    <p:sldId id="353" r:id="rId12"/>
    <p:sldId id="337" r:id="rId13"/>
    <p:sldId id="274" r:id="rId14"/>
    <p:sldId id="271" r:id="rId15"/>
    <p:sldId id="354" r:id="rId16"/>
    <p:sldId id="339" r:id="rId17"/>
    <p:sldId id="355" r:id="rId18"/>
    <p:sldId id="334" r:id="rId19"/>
    <p:sldId id="276" r:id="rId20"/>
    <p:sldId id="275" r:id="rId21"/>
    <p:sldId id="340" r:id="rId22"/>
    <p:sldId id="341" r:id="rId23"/>
    <p:sldId id="356" r:id="rId24"/>
    <p:sldId id="278" r:id="rId25"/>
    <p:sldId id="277" r:id="rId26"/>
    <p:sldId id="357" r:id="rId27"/>
    <p:sldId id="343" r:id="rId28"/>
    <p:sldId id="358" r:id="rId29"/>
    <p:sldId id="280" r:id="rId30"/>
    <p:sldId id="279" r:id="rId31"/>
    <p:sldId id="359" r:id="rId32"/>
    <p:sldId id="344" r:id="rId33"/>
    <p:sldId id="360" r:id="rId34"/>
    <p:sldId id="282" r:id="rId35"/>
    <p:sldId id="281" r:id="rId36"/>
    <p:sldId id="361" r:id="rId37"/>
    <p:sldId id="345" r:id="rId38"/>
    <p:sldId id="362" r:id="rId39"/>
    <p:sldId id="294" r:id="rId40"/>
    <p:sldId id="293" r:id="rId41"/>
    <p:sldId id="363" r:id="rId42"/>
    <p:sldId id="346" r:id="rId43"/>
    <p:sldId id="296" r:id="rId44"/>
    <p:sldId id="295" r:id="rId45"/>
    <p:sldId id="364" r:id="rId46"/>
    <p:sldId id="347" r:id="rId47"/>
    <p:sldId id="365" r:id="rId48"/>
    <p:sldId id="299" r:id="rId49"/>
    <p:sldId id="298" r:id="rId50"/>
    <p:sldId id="366" r:id="rId51"/>
    <p:sldId id="348" r:id="rId52"/>
    <p:sldId id="367" r:id="rId53"/>
    <p:sldId id="370" r:id="rId54"/>
    <p:sldId id="301" r:id="rId55"/>
    <p:sldId id="300" r:id="rId56"/>
    <p:sldId id="368" r:id="rId57"/>
    <p:sldId id="349" r:id="rId58"/>
    <p:sldId id="369" r:id="rId59"/>
    <p:sldId id="333" r:id="rId60"/>
    <p:sldId id="305" r:id="rId61"/>
    <p:sldId id="306" r:id="rId62"/>
    <p:sldId id="307" r:id="rId63"/>
    <p:sldId id="371" r:id="rId64"/>
    <p:sldId id="372" r:id="rId65"/>
    <p:sldId id="309" r:id="rId66"/>
    <p:sldId id="374" r:id="rId67"/>
    <p:sldId id="373" r:id="rId68"/>
    <p:sldId id="375" r:id="rId69"/>
    <p:sldId id="310" r:id="rId70"/>
    <p:sldId id="376" r:id="rId71"/>
    <p:sldId id="377" r:id="rId72"/>
    <p:sldId id="378" r:id="rId73"/>
    <p:sldId id="311" r:id="rId74"/>
    <p:sldId id="379" r:id="rId75"/>
    <p:sldId id="380" r:id="rId76"/>
    <p:sldId id="381" r:id="rId77"/>
    <p:sldId id="312" r:id="rId78"/>
    <p:sldId id="382" r:id="rId79"/>
    <p:sldId id="383" r:id="rId80"/>
    <p:sldId id="384" r:id="rId81"/>
    <p:sldId id="385" r:id="rId82"/>
    <p:sldId id="397" r:id="rId83"/>
    <p:sldId id="313" r:id="rId84"/>
    <p:sldId id="314" r:id="rId85"/>
    <p:sldId id="390" r:id="rId86"/>
    <p:sldId id="386" r:id="rId87"/>
    <p:sldId id="315" r:id="rId88"/>
    <p:sldId id="391" r:id="rId89"/>
    <p:sldId id="387" r:id="rId90"/>
    <p:sldId id="396" r:id="rId91"/>
    <p:sldId id="316" r:id="rId92"/>
    <p:sldId id="392" r:id="rId93"/>
    <p:sldId id="388" r:id="rId94"/>
    <p:sldId id="317" r:id="rId95"/>
    <p:sldId id="393" r:id="rId96"/>
    <p:sldId id="389" r:id="rId97"/>
    <p:sldId id="318" r:id="rId98"/>
    <p:sldId id="394" r:id="rId99"/>
    <p:sldId id="319" r:id="rId100"/>
    <p:sldId id="395" r:id="rId101"/>
    <p:sldId id="332" r:id="rId102"/>
    <p:sldId id="322" r:id="rId103"/>
    <p:sldId id="320" r:id="rId104"/>
    <p:sldId id="330" r:id="rId105"/>
    <p:sldId id="323" r:id="rId106"/>
    <p:sldId id="326" r:id="rId107"/>
    <p:sldId id="325" r:id="rId108"/>
    <p:sldId id="327" r:id="rId109"/>
    <p:sldId id="328" r:id="rId110"/>
    <p:sldId id="329" r:id="rId111"/>
    <p:sldId id="324" r:id="rId112"/>
  </p:sldIdLst>
  <p:sldSz cx="9144000" cy="6858000" type="screen4x3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67" d="100"/>
          <a:sy n="67" d="100"/>
        </p:scale>
        <p:origin x="12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1D000D-F3E2-4F44-9CB1-3B61BF057369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410E83-FF55-4580-A0A8-0D0F0DA2B6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050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0491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59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411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65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1335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66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88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67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5636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68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7357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69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987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800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593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303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336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0669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9721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630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1190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5677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1221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79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8561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713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5914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2893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80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5257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6961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8811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912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3521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6539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89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1533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2173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6493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1181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387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96729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7848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3975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99127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7634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0630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99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9211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100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45039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101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867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81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706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650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626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0E83-FF55-4580-A0A8-0D0F0DA2B696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348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199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34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722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199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898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95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872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625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2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171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039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9E14-62F8-4A49-B254-5FA389C52256}" type="datetimeFigureOut">
              <a:rPr lang="es-CO" smtClean="0"/>
              <a:t>11/01/2025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6B0C3-E942-40F5-9A93-28A4070306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39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57358"/>
            <a:ext cx="1285297" cy="611552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7 CuadroTexto"/>
          <p:cNvSpPr txBox="1"/>
          <p:nvPr/>
        </p:nvSpPr>
        <p:spPr>
          <a:xfrm>
            <a:off x="3059832" y="2924944"/>
            <a:ext cx="3057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 </a:t>
            </a:r>
          </a:p>
          <a:p>
            <a:pPr algn="ctr"/>
            <a:endParaRPr lang="es-CO" sz="1600" dirty="0">
              <a:latin typeface="Arial Black" pitchFamily="34" charset="0"/>
            </a:endParaRPr>
          </a:p>
          <a:p>
            <a:pPr algn="ctr"/>
            <a:endParaRPr lang="es-CO" sz="1600" dirty="0">
              <a:latin typeface="Arial Black" pitchFamily="34" charset="0"/>
            </a:endParaRPr>
          </a:p>
          <a:p>
            <a:pPr algn="ctr"/>
            <a:endParaRPr lang="es-CO" sz="1600" dirty="0">
              <a:latin typeface="Arial Black" pitchFamily="34" charset="0"/>
            </a:endParaRPr>
          </a:p>
          <a:p>
            <a:pPr algn="ctr"/>
            <a:r>
              <a:rPr lang="es-CO" sz="1600" dirty="0">
                <a:latin typeface="Arial Black" pitchFamily="34" charset="0"/>
              </a:rPr>
              <a:t>BARRIDO ACTUAL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43" y="1769196"/>
            <a:ext cx="3773442" cy="17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4" y="1160000"/>
            <a:ext cx="8051466" cy="504674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1945" y="591070"/>
            <a:ext cx="89115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SENDEROS PEATONAL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50 ENTRE DIAG 67 A CLL 54 C. DE CALI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179512" y="6285137"/>
            <a:ext cx="93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0,937km x 2 SENDEROS x frecuencia 6 x 4.33 semana promedio = 48,687km </a:t>
            </a:r>
            <a:r>
              <a:rPr lang="es-CO" sz="1200" dirty="0"/>
              <a:t> BARRIDO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915772" y="1463071"/>
            <a:ext cx="3528392" cy="223224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580112" y="3780616"/>
            <a:ext cx="1656184" cy="156473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994268" y="3566702"/>
            <a:ext cx="1746084" cy="170025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2411760" y="1250785"/>
            <a:ext cx="3441940" cy="223224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069324" y="1760561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3078326" y="1255437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634559" y="72579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9" name="17 Conector recto de flecha"/>
          <p:cNvCxnSpPr/>
          <p:nvPr/>
        </p:nvCxnSpPr>
        <p:spPr>
          <a:xfrm flipH="1">
            <a:off x="6659091" y="5503579"/>
            <a:ext cx="595054" cy="40190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6481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8" y="1223611"/>
            <a:ext cx="8544245" cy="4909526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109 / CALLE 50 – 60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0,823 km x 2 ZONAS VERDES x frecuencia 6 x 4.33 semana promedio =  42,763  km</a:t>
            </a:r>
          </a:p>
        </p:txBody>
      </p:sp>
      <p:sp>
        <p:nvSpPr>
          <p:cNvPr id="38" name="34 CuadroTexto"/>
          <p:cNvSpPr txBox="1"/>
          <p:nvPr/>
        </p:nvSpPr>
        <p:spPr>
          <a:xfrm>
            <a:off x="847067" y="349073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818467" y="2191990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5297881" y="3219931"/>
            <a:ext cx="2619808" cy="54782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71600" y="3247365"/>
            <a:ext cx="3960440" cy="43100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 flipV="1">
            <a:off x="971600" y="2696105"/>
            <a:ext cx="4173148" cy="5367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144748" y="3742291"/>
            <a:ext cx="3138782" cy="6829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072" y="5082726"/>
            <a:ext cx="2585450" cy="93049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90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274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34559" y="19027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9" name="21 CuadroTexto"/>
          <p:cNvSpPr txBox="1"/>
          <p:nvPr/>
        </p:nvSpPr>
        <p:spPr>
          <a:xfrm>
            <a:off x="2352958" y="1484784"/>
            <a:ext cx="43424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BARRIDO SECTOR </a:t>
            </a:r>
          </a:p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PANCE</a:t>
            </a:r>
          </a:p>
          <a:p>
            <a:pPr algn="ctr"/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es-CO" sz="2400" dirty="0">
              <a:latin typeface="Arial Black" pitchFamily="34" charset="0"/>
            </a:endParaRPr>
          </a:p>
          <a:p>
            <a:r>
              <a:rPr lang="es-CO" sz="2400" dirty="0">
                <a:latin typeface="Arial Black" pitchFamily="34" charset="0"/>
              </a:rPr>
              <a:t>COMUNA 22</a:t>
            </a:r>
          </a:p>
          <a:p>
            <a:r>
              <a:rPr lang="es-CO" sz="2400" dirty="0">
                <a:latin typeface="Arial Black" pitchFamily="34" charset="0"/>
              </a:rPr>
              <a:t>FRECUENCIA. 3 - 6 </a:t>
            </a:r>
          </a:p>
          <a:p>
            <a:r>
              <a:rPr lang="es-CO" sz="2400" dirty="0">
                <a:latin typeface="Arial Black" pitchFamily="34" charset="0"/>
              </a:rPr>
              <a:t>DIAS. LUNES A SABADO </a:t>
            </a:r>
          </a:p>
          <a:p>
            <a:r>
              <a:rPr lang="es-CO" sz="2400" dirty="0">
                <a:latin typeface="Arial Black" pitchFamily="34" charset="0"/>
              </a:rPr>
              <a:t>HORA.  6AM A 2PM</a:t>
            </a:r>
          </a:p>
          <a:p>
            <a:r>
              <a:rPr lang="es-ES" sz="2400" dirty="0">
                <a:latin typeface="Arial Black" pitchFamily="34" charset="0"/>
              </a:rPr>
              <a:t>MR</a:t>
            </a:r>
            <a:endParaRPr lang="es-CO" sz="2400" dirty="0">
              <a:latin typeface="Arial Black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43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25" y="1202600"/>
            <a:ext cx="8385633" cy="4744112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CARRERA 127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V="1">
            <a:off x="1216625" y="2996952"/>
            <a:ext cx="6811759" cy="6621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1216625" y="2587396"/>
            <a:ext cx="6784986" cy="62558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1,45 km x 2 cunetas x frecuencia 6 x 4.33 semana promedio = 75,342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7778806" y="219630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7761149" y="3222583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232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1" y="1104842"/>
            <a:ext cx="8240526" cy="5068007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AV CAÑAS GORDAS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>
            <a:off x="6488166" y="1313743"/>
            <a:ext cx="36839" cy="25473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6310631" y="4134679"/>
            <a:ext cx="509903" cy="188830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6832893" y="1202600"/>
            <a:ext cx="114908" cy="27486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0,955 km x 4 cunetas x frecuencia 6 x 4.33 semana promedio = 99,244  km </a:t>
            </a:r>
            <a:r>
              <a:rPr lang="es-CO" sz="1200" dirty="0"/>
              <a:t>CUNETA BARRIDO</a:t>
            </a:r>
            <a:endParaRPr lang="es-CO" dirty="0"/>
          </a:p>
        </p:txBody>
      </p:sp>
      <p:cxnSp>
        <p:nvCxnSpPr>
          <p:cNvPr id="34" name="Conector recto de flecha 33"/>
          <p:cNvCxnSpPr/>
          <p:nvPr/>
        </p:nvCxnSpPr>
        <p:spPr>
          <a:xfrm flipH="1">
            <a:off x="5796137" y="3951256"/>
            <a:ext cx="609827" cy="184513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4 CuadroTexto"/>
          <p:cNvSpPr txBox="1"/>
          <p:nvPr/>
        </p:nvSpPr>
        <p:spPr>
          <a:xfrm>
            <a:off x="5477676" y="129260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6982026" y="1279003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016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86839"/>
            <a:ext cx="8064896" cy="4872306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938922" y="591070"/>
            <a:ext cx="7117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AV CAÑAS GORDAS / CRA 137 - 144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>
            <a:off x="5760606" y="1742413"/>
            <a:ext cx="1107355" cy="20466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5222724" y="3789040"/>
            <a:ext cx="1167011" cy="19249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6400412" y="1643075"/>
            <a:ext cx="1039225" cy="200194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1,07 km x 4 cunetas x frecuencia 6 x 4.33 semana promedio = 111,194  km </a:t>
            </a:r>
            <a:r>
              <a:rPr lang="es-CO" sz="1200" dirty="0"/>
              <a:t>CUNETA BARRIDO</a:t>
            </a:r>
            <a:endParaRPr lang="es-CO" dirty="0"/>
          </a:p>
        </p:txBody>
      </p:sp>
      <p:cxnSp>
        <p:nvCxnSpPr>
          <p:cNvPr id="34" name="Conector recto de flecha 33"/>
          <p:cNvCxnSpPr/>
          <p:nvPr/>
        </p:nvCxnSpPr>
        <p:spPr>
          <a:xfrm flipH="1">
            <a:off x="4497715" y="3869699"/>
            <a:ext cx="1171716" cy="17635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4 CuadroTexto"/>
          <p:cNvSpPr txBox="1"/>
          <p:nvPr/>
        </p:nvSpPr>
        <p:spPr>
          <a:xfrm>
            <a:off x="6175737" y="14192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7429828" y="1573394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82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01" y="1248925"/>
            <a:ext cx="8237801" cy="482032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CARRERA 146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V="1">
            <a:off x="2051720" y="4220380"/>
            <a:ext cx="5252977" cy="33106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1763688" y="3626752"/>
            <a:ext cx="5741111" cy="40752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0,647 km x 4 cunetas x frecuencia 6 x 4.33 semana promedio = 67,236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6623064" y="32302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6588279" y="423626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024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" y="1211528"/>
            <a:ext cx="8224443" cy="4982270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CALLE 7 / CRA 141 - 146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2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H="1" flipV="1">
            <a:off x="4752021" y="4700680"/>
            <a:ext cx="247819" cy="92140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4459705" y="3563825"/>
            <a:ext cx="1624463" cy="22211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2,76 km x 2 cunetas x frecuencia 2 x 4.33 semana promedio = 47,803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4971438" y="573908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3936393" y="5699867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2987824" y="1628800"/>
            <a:ext cx="199782" cy="18685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3543943" y="1628800"/>
            <a:ext cx="185997" cy="187776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4588441" y="4225117"/>
            <a:ext cx="2065767" cy="1399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4022633" y="3855063"/>
            <a:ext cx="489296" cy="19333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3936393" y="3204248"/>
            <a:ext cx="1972421" cy="2581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1843210" y="3573603"/>
            <a:ext cx="1222547" cy="1290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1843210" y="3858662"/>
            <a:ext cx="2102911" cy="2491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4958570" y="4558847"/>
            <a:ext cx="1917686" cy="1489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 flipV="1">
            <a:off x="4511929" y="3888049"/>
            <a:ext cx="48558" cy="4516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7580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34" y="1149972"/>
            <a:ext cx="8359362" cy="5105382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CARRERA 146 / CALLE 7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H="1" flipV="1">
            <a:off x="5220072" y="3933056"/>
            <a:ext cx="936104" cy="203695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011197" y="1236515"/>
            <a:ext cx="22873" cy="172604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0,711 km x 2 cunetas x frecuencia 6 x 4.33 semana promedio = 36,944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6281987" y="560902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4850428" y="5582014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4079978" y="3102052"/>
            <a:ext cx="919862" cy="106967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4317069" y="1205610"/>
            <a:ext cx="110916" cy="160454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4427986" y="2962556"/>
            <a:ext cx="648070" cy="74010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5047779" y="4288508"/>
            <a:ext cx="640345" cy="161667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7348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4" y="1037891"/>
            <a:ext cx="8173591" cy="4782217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CALLE 6 / CRA 141 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1,64 km x 2 cunetas x frecuencia 6 x 4.33 semana promedio = 85,214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6445900" y="11422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5572740" y="1993209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1245413" y="1643291"/>
            <a:ext cx="153662" cy="128165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1885078" y="2204864"/>
            <a:ext cx="541014" cy="31739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1514960" y="3328440"/>
            <a:ext cx="370118" cy="22936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1619672" y="1327053"/>
            <a:ext cx="4748916" cy="3205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2036259" y="1889368"/>
            <a:ext cx="4263933" cy="29107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8711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04" y="1229054"/>
            <a:ext cx="8602275" cy="4925112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216625" y="591070"/>
            <a:ext cx="6562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CALLE 6 / CRA 141 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4,23 km x 2 cunetas x frecuencia 6 x 4.33 semana promedio = 219,791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6409755" y="528891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5004048" y="573955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3131840" y="1348389"/>
            <a:ext cx="31452" cy="116838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6139544" y="3691610"/>
            <a:ext cx="170819" cy="20177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1619672" y="2756285"/>
            <a:ext cx="46469" cy="153681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3563888" y="2516771"/>
            <a:ext cx="1917057" cy="4673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2036259" y="2884169"/>
            <a:ext cx="3431745" cy="7624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1666141" y="2488952"/>
            <a:ext cx="1328647" cy="5118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4339724" y="5157192"/>
            <a:ext cx="1328647" cy="5118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2843808" y="4531699"/>
            <a:ext cx="1324403" cy="53266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 flipV="1">
            <a:off x="1999386" y="4242002"/>
            <a:ext cx="628398" cy="1885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3563888" y="1536200"/>
            <a:ext cx="45121" cy="73803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025408" y="5499131"/>
            <a:ext cx="1724534" cy="8495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2627784" y="4798030"/>
            <a:ext cx="1257898" cy="7011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1814919" y="4660494"/>
            <a:ext cx="704853" cy="1370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5553022" y="3024066"/>
            <a:ext cx="172532" cy="202642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 flipV="1">
            <a:off x="5838122" y="1700808"/>
            <a:ext cx="335818" cy="187157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V="1">
            <a:off x="2078304" y="3061605"/>
            <a:ext cx="1827" cy="10792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93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4" y="1160000"/>
            <a:ext cx="8051466" cy="504674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1756" y="591070"/>
            <a:ext cx="8651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50 ENTRE DIAG 67 A CLL 54 C. DE CALI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683568" y="6276682"/>
            <a:ext cx="93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0,937 km x frecuencia 6 x 4.33 semana promedio = 24,343km </a:t>
            </a:r>
            <a:r>
              <a:rPr lang="es-CO" sz="1200" dirty="0"/>
              <a:t>DESPAPELE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219782" y="1322518"/>
            <a:ext cx="3528392" cy="223224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830999" y="3593351"/>
            <a:ext cx="1656184" cy="156473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331640" y="1442010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527956" y="5336093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607785" y="44344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81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7" y="1323986"/>
            <a:ext cx="8252837" cy="4658375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013654" y="591070"/>
            <a:ext cx="696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CRA 148 / CALLE 5 – AV CAÑAS G.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2,27 km x 2 cunetas x frecuencia 2 x 4.33 semana promedio = 39,316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6403638" y="320152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6305643" y="4001799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3311801" y="2066959"/>
            <a:ext cx="0" cy="125508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2142767" y="3964601"/>
            <a:ext cx="32270" cy="16194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1762498" y="3763293"/>
            <a:ext cx="33452" cy="182079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5148064" y="3443921"/>
            <a:ext cx="1255575" cy="1141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3729571" y="3719057"/>
            <a:ext cx="2589307" cy="20309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1254308" y="2115918"/>
            <a:ext cx="416510" cy="40085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3963348" y="3384593"/>
            <a:ext cx="728496" cy="5229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3672557" y="1917464"/>
            <a:ext cx="57014" cy="136682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2099100" y="3761832"/>
            <a:ext cx="1433701" cy="4038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851512" y="2215581"/>
            <a:ext cx="806114" cy="138562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5098472" y="2062333"/>
            <a:ext cx="169441" cy="136597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 flipV="1">
            <a:off x="1725238" y="2690153"/>
            <a:ext cx="266115" cy="7271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 flipV="1">
            <a:off x="2182699" y="3353678"/>
            <a:ext cx="1148990" cy="293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4691844" y="1917464"/>
            <a:ext cx="31190" cy="12840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468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86" y="1119067"/>
            <a:ext cx="8295078" cy="5068007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086398" y="591070"/>
            <a:ext cx="6822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PANCE AV CAÑAS GORDAS / CRA 146 - 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V="1">
            <a:off x="3286524" y="1809559"/>
            <a:ext cx="1573508" cy="38619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2843808" y="1700808"/>
            <a:ext cx="1584177" cy="388843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0,939 km x 4 cunetas x frecuencia 6 x 4.33 semana promedio = 97,581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6" name="34 CuadroTexto"/>
          <p:cNvSpPr txBox="1"/>
          <p:nvPr/>
        </p:nvSpPr>
        <p:spPr>
          <a:xfrm>
            <a:off x="3563889" y="132003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7" name="35 CuadroTexto"/>
          <p:cNvSpPr txBox="1"/>
          <p:nvPr/>
        </p:nvSpPr>
        <p:spPr>
          <a:xfrm>
            <a:off x="4879484" y="165160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2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2" y="1239087"/>
            <a:ext cx="8051466" cy="49124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26921" y="591070"/>
            <a:ext cx="81415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50 ENTRE DIAG 67 A CLL 54 C. DE CALI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83568" y="6276682"/>
            <a:ext cx="93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1,96 km x frecuencia 6 x 4.33 semana promedio = 101,842km </a:t>
            </a:r>
            <a:r>
              <a:rPr lang="es-CO" sz="1200" dirty="0"/>
              <a:t>DESPAPELE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504964" y="1971695"/>
            <a:ext cx="4070675" cy="210537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702061" y="4160212"/>
            <a:ext cx="1791679" cy="146750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989795" y="3733607"/>
            <a:ext cx="1837635" cy="159707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2051720" y="1571673"/>
            <a:ext cx="3811654" cy="212364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861612" y="1971695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485897" y="1358491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10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9" name="17 Conector recto de flecha"/>
          <p:cNvCxnSpPr/>
          <p:nvPr/>
        </p:nvCxnSpPr>
        <p:spPr>
          <a:xfrm flipV="1">
            <a:off x="7710501" y="5433881"/>
            <a:ext cx="344657" cy="19383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54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128" t="28961" r="1277" b="7635"/>
          <a:stretch/>
        </p:blipFill>
        <p:spPr>
          <a:xfrm>
            <a:off x="4896250" y="2841276"/>
            <a:ext cx="4112430" cy="360040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583210" y="37880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12275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50 ENTRE DIAG 67 A CLL 54 C. DE CALI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2961" y="591070"/>
            <a:ext cx="8949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DG 65 A CRA 50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H="1">
            <a:off x="4860032" y="3248980"/>
            <a:ext cx="3446356" cy="174716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5004048" y="3501008"/>
            <a:ext cx="3464358" cy="183412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4788024" y="5517232"/>
            <a:ext cx="864096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8072362" y="3023373"/>
            <a:ext cx="792088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9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2982" y="591070"/>
            <a:ext cx="788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DIAG 65 ENTRE A CLL 25 A CRA 50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4422" y="6340228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0,372km x 4 cunetas x frecuencia 6 x 4.33 semana promedio = 38,658 km </a:t>
            </a:r>
            <a:r>
              <a:rPr lang="es-CO" sz="1200" dirty="0"/>
              <a:t>CUNETA BARRIDO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3128" t="28961" r="1277" b="7635"/>
          <a:stretch/>
        </p:blipFill>
        <p:spPr>
          <a:xfrm>
            <a:off x="827584" y="1170014"/>
            <a:ext cx="7000319" cy="513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23 Conector recto de flecha"/>
          <p:cNvCxnSpPr/>
          <p:nvPr/>
        </p:nvCxnSpPr>
        <p:spPr>
          <a:xfrm flipH="1">
            <a:off x="1127203" y="1652098"/>
            <a:ext cx="5749053" cy="245726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33 Conector recto de flecha"/>
          <p:cNvCxnSpPr/>
          <p:nvPr/>
        </p:nvCxnSpPr>
        <p:spPr>
          <a:xfrm flipV="1">
            <a:off x="1127203" y="1988840"/>
            <a:ext cx="5898186" cy="24938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34 CuadroTexto"/>
          <p:cNvSpPr txBox="1"/>
          <p:nvPr/>
        </p:nvSpPr>
        <p:spPr>
          <a:xfrm>
            <a:off x="1331640" y="4812142"/>
            <a:ext cx="86409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21" name="35 CuadroTexto"/>
          <p:cNvSpPr txBox="1"/>
          <p:nvPr/>
        </p:nvSpPr>
        <p:spPr>
          <a:xfrm>
            <a:off x="827584" y="3627742"/>
            <a:ext cx="792088" cy="646331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2982" y="591070"/>
            <a:ext cx="788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DIAG 65 ENTRE A CLL 25 A CRA 50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4422" y="6340228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0,372km x 2 SENDEROS x frecuencia 6 x 4.33 semana promedio = 19,329 km </a:t>
            </a:r>
            <a:r>
              <a:rPr lang="es-CO" sz="1200" dirty="0"/>
              <a:t>BARRIDO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3128" t="28961" r="1277" b="7635"/>
          <a:stretch/>
        </p:blipFill>
        <p:spPr>
          <a:xfrm>
            <a:off x="827584" y="1170014"/>
            <a:ext cx="7000319" cy="513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23 Conector recto de flecha"/>
          <p:cNvCxnSpPr/>
          <p:nvPr/>
        </p:nvCxnSpPr>
        <p:spPr>
          <a:xfrm flipH="1">
            <a:off x="1127203" y="1652098"/>
            <a:ext cx="5749053" cy="245726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33 Conector recto de flecha"/>
          <p:cNvCxnSpPr/>
          <p:nvPr/>
        </p:nvCxnSpPr>
        <p:spPr>
          <a:xfrm flipV="1">
            <a:off x="1127203" y="1988840"/>
            <a:ext cx="5898186" cy="24938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34 CuadroTexto"/>
          <p:cNvSpPr txBox="1"/>
          <p:nvPr/>
        </p:nvSpPr>
        <p:spPr>
          <a:xfrm>
            <a:off x="1331640" y="4812142"/>
            <a:ext cx="86409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21" name="35 CuadroTexto"/>
          <p:cNvSpPr txBox="1"/>
          <p:nvPr/>
        </p:nvSpPr>
        <p:spPr>
          <a:xfrm>
            <a:off x="827584" y="3627742"/>
            <a:ext cx="792088" cy="646331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2982" y="591070"/>
            <a:ext cx="788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DIAG 65 ENTRE A CLL 25 A CRA 50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7373" y="6358097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0,372km x 2 ZONAS VERDES X frecuencia 6 x 4.33 semana promedio = 19,329 km </a:t>
            </a:r>
            <a:r>
              <a:rPr lang="es-CO" sz="1200" dirty="0"/>
              <a:t>DESP,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3128" t="28961" r="1277" b="7635"/>
          <a:stretch/>
        </p:blipFill>
        <p:spPr>
          <a:xfrm>
            <a:off x="827584" y="1170014"/>
            <a:ext cx="7000319" cy="513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23 Conector recto de flecha"/>
          <p:cNvCxnSpPr/>
          <p:nvPr/>
        </p:nvCxnSpPr>
        <p:spPr>
          <a:xfrm flipH="1">
            <a:off x="1127203" y="1652098"/>
            <a:ext cx="5749053" cy="245726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33 Conector recto de flecha"/>
          <p:cNvCxnSpPr/>
          <p:nvPr/>
        </p:nvCxnSpPr>
        <p:spPr>
          <a:xfrm flipV="1">
            <a:off x="1127203" y="1988840"/>
            <a:ext cx="5898186" cy="24938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34 CuadroTexto"/>
          <p:cNvSpPr txBox="1"/>
          <p:nvPr/>
        </p:nvSpPr>
        <p:spPr>
          <a:xfrm>
            <a:off x="1331640" y="4812142"/>
            <a:ext cx="86409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21" name="35 CuadroTexto"/>
          <p:cNvSpPr txBox="1"/>
          <p:nvPr/>
        </p:nvSpPr>
        <p:spPr>
          <a:xfrm>
            <a:off x="827584" y="3627742"/>
            <a:ext cx="792088" cy="646331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2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2982" y="591070"/>
            <a:ext cx="788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DIAG 65 ENTRE A CLL 25 A CRA 50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7373" y="6358097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0,372km x 2 ZONAS VERDES X frecuencia 6 x 4.33 semana promedio = 9,665 km </a:t>
            </a:r>
            <a:r>
              <a:rPr lang="es-CO" sz="1200" dirty="0"/>
              <a:t>DESPAP,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3128" t="28961" r="1277" b="7635"/>
          <a:stretch/>
        </p:blipFill>
        <p:spPr>
          <a:xfrm>
            <a:off x="827584" y="1170014"/>
            <a:ext cx="7000319" cy="513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23 Conector recto de flecha"/>
          <p:cNvCxnSpPr/>
          <p:nvPr/>
        </p:nvCxnSpPr>
        <p:spPr>
          <a:xfrm flipH="1">
            <a:off x="1127203" y="1652098"/>
            <a:ext cx="5749053" cy="245726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33 Conector recto de flecha"/>
          <p:cNvCxnSpPr/>
          <p:nvPr/>
        </p:nvCxnSpPr>
        <p:spPr>
          <a:xfrm flipV="1">
            <a:off x="1127203" y="1988840"/>
            <a:ext cx="5898186" cy="24938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34 CuadroTexto"/>
          <p:cNvSpPr txBox="1"/>
          <p:nvPr/>
        </p:nvSpPr>
        <p:spPr>
          <a:xfrm>
            <a:off x="1331640" y="4812142"/>
            <a:ext cx="864096" cy="646331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21" name="35 CuadroTexto"/>
          <p:cNvSpPr txBox="1"/>
          <p:nvPr/>
        </p:nvSpPr>
        <p:spPr>
          <a:xfrm>
            <a:off x="827584" y="3627742"/>
            <a:ext cx="792088" cy="646331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52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9" name="21 CuadroTexto"/>
          <p:cNvSpPr txBox="1"/>
          <p:nvPr/>
        </p:nvSpPr>
        <p:spPr>
          <a:xfrm>
            <a:off x="2352958" y="1484784"/>
            <a:ext cx="434247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BARRIDO SECTOR 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itchFamily="34" charset="0"/>
              </a:rPr>
              <a:t>GRATAMIRA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itchFamily="34" charset="0"/>
              </a:rPr>
              <a:t>CAÑAVERALES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itchFamily="34" charset="0"/>
              </a:rPr>
              <a:t>LIMONAR</a:t>
            </a:r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s-CO" sz="2400" dirty="0">
                <a:latin typeface="Arial Black" pitchFamily="34" charset="0"/>
              </a:rPr>
              <a:t>COMUNA 17</a:t>
            </a:r>
          </a:p>
          <a:p>
            <a:r>
              <a:rPr lang="es-CO" sz="2400" dirty="0">
                <a:latin typeface="Arial Black" pitchFamily="34" charset="0"/>
              </a:rPr>
              <a:t>FRECUENCIA. 3 - 6 </a:t>
            </a:r>
          </a:p>
          <a:p>
            <a:r>
              <a:rPr lang="es-CO" sz="2400" dirty="0">
                <a:latin typeface="Arial Black" pitchFamily="34" charset="0"/>
              </a:rPr>
              <a:t>DIAS. LUNES A SABADO </a:t>
            </a:r>
          </a:p>
          <a:p>
            <a:r>
              <a:rPr lang="es-CO" sz="2400" dirty="0">
                <a:latin typeface="Arial Black" pitchFamily="34" charset="0"/>
              </a:rPr>
              <a:t>HORA.  6AM A 2PM</a:t>
            </a:r>
          </a:p>
          <a:p>
            <a:r>
              <a:rPr lang="es-ES" sz="2400" dirty="0">
                <a:latin typeface="Arial Black" pitchFamily="34" charset="0"/>
              </a:rPr>
              <a:t>MICRO RUTAS 15 - 46</a:t>
            </a:r>
            <a:endParaRPr lang="es-CO" sz="2400" dirty="0">
              <a:latin typeface="Arial Black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7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484002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56 A CLL 14 – CALLE 16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4" name="2 CuadroTexto"/>
          <p:cNvSpPr txBox="1"/>
          <p:nvPr/>
        </p:nvSpPr>
        <p:spPr>
          <a:xfrm>
            <a:off x="642367" y="591070"/>
            <a:ext cx="7710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CRA 56 ENTRE CALLE 14  CLL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GRATAMIRA FRECUENCIA 6 - LUNES A SABADO – HORA  6AM A 2PM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205454"/>
            <a:ext cx="4104456" cy="3143689"/>
          </a:xfrm>
          <a:prstGeom prst="rect">
            <a:avLst/>
          </a:prstGeom>
        </p:spPr>
      </p:pic>
      <p:sp>
        <p:nvSpPr>
          <p:cNvPr id="1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8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9" name="21 CuadroTexto"/>
          <p:cNvSpPr txBox="1"/>
          <p:nvPr/>
        </p:nvSpPr>
        <p:spPr>
          <a:xfrm>
            <a:off x="2259471" y="1484784"/>
            <a:ext cx="45294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BARRIDO SECTOR 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itchFamily="34" charset="0"/>
              </a:rPr>
              <a:t>MARIANO RAMOS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itchFamily="34" charset="0"/>
              </a:rPr>
              <a:t>CIUDAD 2000</a:t>
            </a:r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s-CO" sz="2400" dirty="0">
                <a:latin typeface="Arial Black" pitchFamily="34" charset="0"/>
              </a:rPr>
              <a:t>COMUNA 17</a:t>
            </a:r>
          </a:p>
          <a:p>
            <a:r>
              <a:rPr lang="es-CO" sz="2400" dirty="0">
                <a:latin typeface="Arial Black" pitchFamily="34" charset="0"/>
              </a:rPr>
              <a:t>FRECUENCIA. 3 - 6 </a:t>
            </a:r>
          </a:p>
          <a:p>
            <a:r>
              <a:rPr lang="es-CO" sz="2400" dirty="0">
                <a:latin typeface="Arial Black" pitchFamily="34" charset="0"/>
              </a:rPr>
              <a:t>DIAS. LUNES A SABADO </a:t>
            </a:r>
          </a:p>
          <a:p>
            <a:r>
              <a:rPr lang="es-CO" sz="2400" dirty="0">
                <a:latin typeface="Arial Black" pitchFamily="34" charset="0"/>
              </a:rPr>
              <a:t>HORA.  6AM A 2PM</a:t>
            </a:r>
          </a:p>
          <a:p>
            <a:r>
              <a:rPr lang="es-CO" sz="2400" dirty="0">
                <a:latin typeface="Arial Black" pitchFamily="34" charset="0"/>
              </a:rPr>
              <a:t>MACRO RUTA 1</a:t>
            </a:r>
          </a:p>
          <a:p>
            <a:r>
              <a:rPr lang="es-ES" sz="2400" dirty="0">
                <a:latin typeface="Arial Black" pitchFamily="34" charset="0"/>
              </a:rPr>
              <a:t>MICRO RUTAS (MR 1 – 14)</a:t>
            </a:r>
            <a:endParaRPr lang="es-CO" sz="2400" dirty="0">
              <a:latin typeface="Arial Black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3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88" t="32538" r="23861" b="4989"/>
          <a:stretch/>
        </p:blipFill>
        <p:spPr>
          <a:xfrm>
            <a:off x="1167345" y="1307870"/>
            <a:ext cx="6660740" cy="477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42367" y="591070"/>
            <a:ext cx="7710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CRA 56 ENTRE CALLE 14  CLL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GRATAMIRA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7759" y="6216007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0,417km x 4 cunetas x frecuencia 6 x 4.33 semana promedio = 43,334km </a:t>
            </a:r>
            <a:r>
              <a:rPr lang="es-CO" sz="1200" dirty="0"/>
              <a:t>CUNETA BARRIDO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648493" y="3372658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444208" y="390479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3104799" y="2421361"/>
            <a:ext cx="3384376" cy="1110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059832" y="2771329"/>
            <a:ext cx="3384376" cy="10663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7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88" t="32538" r="23861" b="4989"/>
          <a:stretch/>
        </p:blipFill>
        <p:spPr>
          <a:xfrm>
            <a:off x="1167345" y="1307870"/>
            <a:ext cx="6660740" cy="477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42367" y="591070"/>
            <a:ext cx="7710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56 ENTRE CALLE 14  CLL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GRATAMIRA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03202" y="6154246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0,417km x 2 SENDEROS x frecuencia 6 x 4.33 semana promedio = 21,667km </a:t>
            </a:r>
            <a:r>
              <a:rPr lang="es-CO" sz="1200" dirty="0"/>
              <a:t>BARRIDO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648493" y="3372658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444208" y="390479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3104799" y="2421361"/>
            <a:ext cx="3384376" cy="1110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059832" y="2771329"/>
            <a:ext cx="3384376" cy="10663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4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88" t="32538" r="23861" b="4989"/>
          <a:stretch/>
        </p:blipFill>
        <p:spPr>
          <a:xfrm>
            <a:off x="1167345" y="1307870"/>
            <a:ext cx="6660740" cy="477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42367" y="591070"/>
            <a:ext cx="7710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56 ENTRE CALLE 14  CLL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GRATAMIRA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7759" y="6216007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0,417km x 2 cunetas x frecuencia 6 x 4.33 semana promedio = 21,667km </a:t>
            </a:r>
            <a:r>
              <a:rPr lang="es-CO" sz="1200" dirty="0"/>
              <a:t>DESPAPELE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648493" y="3372658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444208" y="390479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3104799" y="2421361"/>
            <a:ext cx="3384376" cy="1110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059832" y="2771329"/>
            <a:ext cx="3384376" cy="10663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50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88" t="32538" r="23861" b="4989"/>
          <a:stretch/>
        </p:blipFill>
        <p:spPr>
          <a:xfrm>
            <a:off x="1167345" y="1307870"/>
            <a:ext cx="6660740" cy="4771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42367" y="591070"/>
            <a:ext cx="7710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56 ENTRE CALLE 14  CLL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GRATAMIRA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7759" y="6216007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0,417km x 2 cunetas x frecuencia 6 x 4.33 semana promedio = 10,834km </a:t>
            </a:r>
            <a:r>
              <a:rPr lang="es-CO" sz="1200" dirty="0"/>
              <a:t>DESPAPELE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648493" y="3372658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444208" y="390479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3104799" y="2421361"/>
            <a:ext cx="3384376" cy="1110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059832" y="2771329"/>
            <a:ext cx="3384376" cy="10663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6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37065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47,39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50 ENTRE  CLL 16 Y 25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cxnSp>
        <p:nvCxnSpPr>
          <p:cNvPr id="24" name="23 Conector recto de flecha"/>
          <p:cNvCxnSpPr/>
          <p:nvPr/>
        </p:nvCxnSpPr>
        <p:spPr>
          <a:xfrm flipH="1" flipV="1">
            <a:off x="6228184" y="3739238"/>
            <a:ext cx="1844178" cy="841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6156176" y="3895119"/>
            <a:ext cx="1916186" cy="902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80112" y="409268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141624" y="338130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CRA 56 ENTRE CLL 16 Y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30" y="2786722"/>
            <a:ext cx="4220164" cy="3594606"/>
          </a:xfrm>
          <a:prstGeom prst="rect">
            <a:avLst/>
          </a:prstGeom>
        </p:spPr>
      </p:pic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0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CRA 56 ENTRE CLL 16 Y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86227" y="6311610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0,456km x 4 cunetas x frecuencia 6 x 4.33 semana promedio = 47,390km </a:t>
            </a:r>
            <a:r>
              <a:rPr lang="es-CO" sz="1200" dirty="0"/>
              <a:t>CUNETA BARRIDO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749244" y="1725934"/>
            <a:ext cx="3528392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1835696" y="1628800"/>
            <a:ext cx="3441940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2005428" y="1484784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3849" t="35985" r="24278" b="6589"/>
          <a:stretch/>
        </p:blipFill>
        <p:spPr>
          <a:xfrm>
            <a:off x="1691680" y="1527813"/>
            <a:ext cx="6048672" cy="466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6262790" y="2868645"/>
            <a:ext cx="535115" cy="4631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5215463" y="3370248"/>
            <a:ext cx="994598" cy="11750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2699792" y="2750469"/>
            <a:ext cx="2476535" cy="73349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660656" y="2953446"/>
            <a:ext cx="2659687" cy="9086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5461818" y="3767195"/>
            <a:ext cx="777906" cy="790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6367899" y="3316034"/>
            <a:ext cx="627752" cy="4224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CRA 56 ENTRE CLL 16 Y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86227" y="6311610"/>
            <a:ext cx="90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0,456km x 2 SENDEROS x frecuencia 6 x 4.33 semana promedio = 23,694km </a:t>
            </a:r>
            <a:r>
              <a:rPr lang="es-CO" sz="1200" dirty="0"/>
              <a:t>BARRIDO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749244" y="1725934"/>
            <a:ext cx="3528392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1835696" y="1628800"/>
            <a:ext cx="3441940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2005428" y="1484784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3849" t="35985" r="24278" b="6589"/>
          <a:stretch/>
        </p:blipFill>
        <p:spPr>
          <a:xfrm>
            <a:off x="1691680" y="1527813"/>
            <a:ext cx="6048672" cy="466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6262790" y="2868645"/>
            <a:ext cx="535115" cy="4631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5215463" y="3370248"/>
            <a:ext cx="994598" cy="11750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2699792" y="2750469"/>
            <a:ext cx="2476535" cy="73349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660656" y="2953446"/>
            <a:ext cx="2659687" cy="9086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5461818" y="3767195"/>
            <a:ext cx="777906" cy="790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6367899" y="3316034"/>
            <a:ext cx="627752" cy="4224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07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-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56 ENTRE CLL 16 Y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31048" y="6239438"/>
            <a:ext cx="97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0,456km x 2 ZONAS VERDES x frecuencia 6 x 4.33 semana promedio = 23,694km </a:t>
            </a:r>
            <a:r>
              <a:rPr lang="es-CO" sz="1200" dirty="0"/>
              <a:t>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749244" y="1725934"/>
            <a:ext cx="3528392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1835696" y="1628800"/>
            <a:ext cx="3441940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2005428" y="1484784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3849" t="35985" r="24278" b="6589"/>
          <a:stretch/>
        </p:blipFill>
        <p:spPr>
          <a:xfrm>
            <a:off x="1691680" y="1527813"/>
            <a:ext cx="6048672" cy="466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6262790" y="2868645"/>
            <a:ext cx="535115" cy="4631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5215463" y="3370248"/>
            <a:ext cx="994598" cy="11750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2699792" y="2750469"/>
            <a:ext cx="2476535" cy="73349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660656" y="2953446"/>
            <a:ext cx="2659687" cy="9086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5461818" y="3767195"/>
            <a:ext cx="777906" cy="790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6367899" y="3316034"/>
            <a:ext cx="627752" cy="4224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75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-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56 ENTRE CLL 16 Y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31048" y="6239438"/>
            <a:ext cx="97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0,456km x 1 SEPARADOR VIAL x frecuencia 6 x 4.33 semana promedio = 11,847km </a:t>
            </a:r>
            <a:r>
              <a:rPr lang="es-CO" sz="1200" dirty="0"/>
              <a:t>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749244" y="1725934"/>
            <a:ext cx="3528392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277636" y="3958182"/>
            <a:ext cx="1598620" cy="16310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277636" y="3861048"/>
            <a:ext cx="1330149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1835696" y="1628800"/>
            <a:ext cx="3441940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2005428" y="1484784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3849" t="35985" r="24278" b="6589"/>
          <a:stretch/>
        </p:blipFill>
        <p:spPr>
          <a:xfrm>
            <a:off x="1691680" y="1527813"/>
            <a:ext cx="6048672" cy="466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H="1">
            <a:off x="6262790" y="2868645"/>
            <a:ext cx="535115" cy="4631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5215463" y="3370248"/>
            <a:ext cx="994598" cy="11750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2699792" y="2750469"/>
            <a:ext cx="2476535" cy="73349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660656" y="2953446"/>
            <a:ext cx="2659687" cy="9086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5461818" y="3767195"/>
            <a:ext cx="777906" cy="790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6367899" y="3316034"/>
            <a:ext cx="627752" cy="4224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9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34724" t="23196" r="39967" b="20480"/>
          <a:stretch/>
        </p:blipFill>
        <p:spPr>
          <a:xfrm>
            <a:off x="4900618" y="3023373"/>
            <a:ext cx="4036130" cy="356788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038777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40,94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CALLE 16 ENTRE  CRA 56 A 56 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cxnSp>
        <p:nvCxnSpPr>
          <p:cNvPr id="24" name="23 Conector recto de flecha"/>
          <p:cNvCxnSpPr/>
          <p:nvPr/>
        </p:nvCxnSpPr>
        <p:spPr>
          <a:xfrm flipH="1">
            <a:off x="6732240" y="3895118"/>
            <a:ext cx="360040" cy="2342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7092280" y="3895118"/>
            <a:ext cx="432048" cy="2493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7190986" y="617034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953871" y="591414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2 CuadroTexto"/>
          <p:cNvSpPr txBox="1"/>
          <p:nvPr/>
        </p:nvSpPr>
        <p:spPr>
          <a:xfrm>
            <a:off x="525220" y="591070"/>
            <a:ext cx="79449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CALLE 16 ENTRE CRA 50 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32891" y="7615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9512" y="639161"/>
            <a:ext cx="8354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CRA 50 (2 CARRILES)ENTRE SIM.BOLIVAR HASTA CALLE 45A, </a:t>
            </a:r>
          </a:p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50 ENTRE(2 CARRILES) SIM.BOLIVAR HASTA DIG 67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FRECUENCIA 6 LUNES A SABADO– HORA 6AM A 2PM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8209"/>
              </p:ext>
            </p:extLst>
          </p:nvPr>
        </p:nvGraphicFramePr>
        <p:xfrm>
          <a:off x="395536" y="1871577"/>
          <a:ext cx="4374713" cy="4540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69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5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84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CARACTERISTICAS BARRIDO ZONA SUR 68,6 KM MES</a:t>
                      </a:r>
                      <a:endParaRPr lang="es-CO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6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DEMES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CRA 50</a:t>
                      </a:r>
                      <a:r>
                        <a:rPr lang="es-CO" sz="900" u="none" strike="noStrike" baseline="0" dirty="0">
                          <a:effectLst/>
                        </a:rPr>
                        <a:t> ENTRE SIM.BOLIVAR HASTA 45A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SECUNDARIA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PAVIMENTADA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CRA 50 ENTRE </a:t>
                      </a:r>
                      <a:r>
                        <a:rPr lang="es-CO" sz="900" u="none" strike="noStrike" baseline="0" dirty="0">
                          <a:effectLst/>
                        </a:rPr>
                        <a:t> SIM.BOLIVAR HASTA DIG 67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SECUNDARIA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ESCOMBRERA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5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X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X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 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55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55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97959"/>
            <a:ext cx="3933815" cy="3717032"/>
          </a:xfrm>
          <a:prstGeom prst="rect">
            <a:avLst/>
          </a:prstGeom>
        </p:spPr>
      </p:pic>
      <p:cxnSp>
        <p:nvCxnSpPr>
          <p:cNvPr id="14" name="13 Conector recto de flecha"/>
          <p:cNvCxnSpPr/>
          <p:nvPr/>
        </p:nvCxnSpPr>
        <p:spPr>
          <a:xfrm flipH="1" flipV="1">
            <a:off x="6768244" y="4581128"/>
            <a:ext cx="1615616" cy="158417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H="1" flipV="1">
            <a:off x="5580112" y="2852936"/>
            <a:ext cx="1188132" cy="1728192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5313091" y="3476213"/>
            <a:ext cx="144016" cy="240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>
            <a:off x="5481861" y="3717032"/>
            <a:ext cx="1301848" cy="180925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60055" y="3244334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MR1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45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4724" t="23196" r="27742" b="6024"/>
          <a:stretch/>
        </p:blipFill>
        <p:spPr>
          <a:xfrm>
            <a:off x="1230342" y="1341321"/>
            <a:ext cx="6771268" cy="488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16 ENTRE CRA 50 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1781" y="6345119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0,394km x 4 cunetas x frecuencia 6 x 4.33 semana promedio = 40,94km </a:t>
            </a:r>
            <a:r>
              <a:rPr lang="es-CO" sz="1200" dirty="0"/>
              <a:t>CUNETA BARRIDO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275856" y="2311818"/>
            <a:ext cx="432048" cy="27013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3779912" y="2420888"/>
            <a:ext cx="254158" cy="259228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906991" y="4752914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586879" y="4513713"/>
            <a:ext cx="1054404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4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4724" t="23196" r="27742" b="6024"/>
          <a:stretch/>
        </p:blipFill>
        <p:spPr>
          <a:xfrm>
            <a:off x="1230342" y="1341321"/>
            <a:ext cx="6771268" cy="488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16 ENTRE CRA 50 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1781" y="6345119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0,394km x 2 cunetas x frecuencia 6 x 4.33 semana promedio = 20,472km </a:t>
            </a:r>
            <a:r>
              <a:rPr lang="es-CO" sz="1200" dirty="0"/>
              <a:t>CUNETA BARRIDO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275856" y="2311818"/>
            <a:ext cx="432048" cy="27013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3779912" y="2420888"/>
            <a:ext cx="254158" cy="259228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906991" y="4752914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586879" y="4513713"/>
            <a:ext cx="1054404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17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4724" t="23196" r="27742" b="6024"/>
          <a:stretch/>
        </p:blipFill>
        <p:spPr>
          <a:xfrm>
            <a:off x="1230342" y="1341321"/>
            <a:ext cx="6771268" cy="488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SENDEROS PEATONAL -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CALLE 16 ENTRE CRA 50 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1781" y="6345119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0,394km x 2 SENDEROS x frecuencia 6 x 4.33 semana promedio = 20,482km </a:t>
            </a:r>
            <a:r>
              <a:rPr lang="es-CO" sz="1200" dirty="0"/>
              <a:t>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275856" y="2311818"/>
            <a:ext cx="432048" cy="27013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3779912" y="2420888"/>
            <a:ext cx="254158" cy="259228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906991" y="4752914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586879" y="4513713"/>
            <a:ext cx="1054404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40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4724" t="23196" r="27742" b="6024"/>
          <a:stretch/>
        </p:blipFill>
        <p:spPr>
          <a:xfrm>
            <a:off x="1230342" y="1341321"/>
            <a:ext cx="6771268" cy="488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95562" y="591070"/>
            <a:ext cx="800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-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CALLE 16 ENTRE CRA 50 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CAÑAVERALES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1781" y="6345119"/>
            <a:ext cx="898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0,394km x 1 SEPARADOR x frecuencia 6 x 4.33 semana promedio = 10,236km </a:t>
            </a:r>
            <a:r>
              <a:rPr lang="es-CO" sz="1200" dirty="0"/>
              <a:t>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275856" y="2311818"/>
            <a:ext cx="432048" cy="27013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3779912" y="2420888"/>
            <a:ext cx="254158" cy="259228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906991" y="4752914"/>
            <a:ext cx="1008112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586879" y="4513713"/>
            <a:ext cx="1054404" cy="36933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90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31894" t="18414" r="26340" b="5985"/>
          <a:stretch/>
        </p:blipFill>
        <p:spPr>
          <a:xfrm>
            <a:off x="4886076" y="3028959"/>
            <a:ext cx="4102370" cy="358339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882444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55,57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CLL 16 ENTRE CRA 66ª A  56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35936" y="591070"/>
            <a:ext cx="852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CALLE 16 ENTRE CRA 66 A CRA 56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6371190" y="3346538"/>
            <a:ext cx="145026" cy="241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6607786" y="3429000"/>
            <a:ext cx="160458" cy="2332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94100" y="334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24212" y="351126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9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1894" t="18414" r="26340" b="5985"/>
          <a:stretch/>
        </p:blipFill>
        <p:spPr>
          <a:xfrm>
            <a:off x="1846686" y="1260920"/>
            <a:ext cx="5677642" cy="46163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16 ENTRE CRA 66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0869" y="5976953"/>
            <a:ext cx="888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0,536km x 4 cunetas x frecuencia 6 x 4.33 semana promedio = 55,70km </a:t>
            </a:r>
            <a:r>
              <a:rPr lang="es-CO" sz="1200" dirty="0"/>
              <a:t>CUNETA BARRIDO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909202" y="1725934"/>
            <a:ext cx="230750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4283968" y="1725934"/>
            <a:ext cx="213756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292740" y="152796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462120" y="191115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75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1894" t="18414" r="26340" b="5985"/>
          <a:stretch/>
        </p:blipFill>
        <p:spPr>
          <a:xfrm>
            <a:off x="1846686" y="1260920"/>
            <a:ext cx="5677642" cy="46163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89123" y="591070"/>
            <a:ext cx="78172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16 ENTRE CRA 66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0869" y="5976953"/>
            <a:ext cx="888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0,536km x SENDEROS x frecuencia 6 x 4.33 semana promedio = 27,851km</a:t>
            </a:r>
            <a:r>
              <a:rPr lang="es-CO" sz="1200" dirty="0"/>
              <a:t> BARRIDO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909202" y="1725934"/>
            <a:ext cx="230750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4283968" y="1725934"/>
            <a:ext cx="213756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292740" y="152796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462120" y="191115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79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1894" t="18414" r="26340" b="5985"/>
          <a:stretch/>
        </p:blipFill>
        <p:spPr>
          <a:xfrm>
            <a:off x="1846686" y="1260920"/>
            <a:ext cx="5677642" cy="46163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16 ENTRE CRA 66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0869" y="5976953"/>
            <a:ext cx="888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0,536km x 2 cunetas x frecuencia 6 x 4.33 semana promedio = 27,851km </a:t>
            </a:r>
            <a:r>
              <a:rPr lang="es-CO" sz="1200" dirty="0"/>
              <a:t>DESPAPELE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909202" y="1725934"/>
            <a:ext cx="230750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4283968" y="1725934"/>
            <a:ext cx="213756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292740" y="152796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462120" y="191115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29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7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1894" t="18414" r="26340" b="5985"/>
          <a:stretch/>
        </p:blipFill>
        <p:spPr>
          <a:xfrm>
            <a:off x="1846686" y="1260920"/>
            <a:ext cx="5677642" cy="46163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4936" y="591070"/>
            <a:ext cx="7725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-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CALLE 16 ENTRE CRA 66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0869" y="5976953"/>
            <a:ext cx="8884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0,536km x 1 SEPARADOR VIAL x frecuencia 6 x 4.33 semana promedio = 13,925km </a:t>
            </a:r>
            <a:r>
              <a:rPr lang="es-CO" sz="1200" dirty="0"/>
              <a:t>DESPAPELE</a:t>
            </a:r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3909202" y="1725934"/>
            <a:ext cx="230750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V="1">
            <a:off x="4283968" y="1725934"/>
            <a:ext cx="213756" cy="335925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3292740" y="152796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462120" y="1911152"/>
            <a:ext cx="10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51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15545" y="280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713178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55,57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CLL 14 ENTRE CRA 50 A 56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35936" y="591070"/>
            <a:ext cx="852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CALLE 14 ENTRE CRA 50 A CRA 56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6371190" y="3346538"/>
            <a:ext cx="145026" cy="2415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6607786" y="3429000"/>
            <a:ext cx="160458" cy="2332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94100" y="334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24212" y="351126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04441"/>
            <a:ext cx="403244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49" y="1682627"/>
            <a:ext cx="3893423" cy="43249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96" y="1708829"/>
            <a:ext cx="3915668" cy="44329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47818" y="1401052"/>
            <a:ext cx="249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solidFill>
                  <a:srgbClr val="FF0000"/>
                </a:solidFill>
                <a:latin typeface="Arial Black" pitchFamily="34" charset="0"/>
              </a:rPr>
              <a:t>CRA 50 HASTA DIAG 67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34559" y="23203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1-2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37534" y="570055"/>
            <a:ext cx="6916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CRA 50 ENTRE SIM.BOLIVAR HASTA CALLE 45A, </a:t>
            </a:r>
          </a:p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50 ENTRE SIM.BOLIVAR HASTA DIG 67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FRECUENCIA 6 LUNES A SABADO– HORA 6AM A 2PM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73399" y="6157094"/>
            <a:ext cx="3765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/>
              <a:t>0.858 </a:t>
            </a:r>
            <a:r>
              <a:rPr lang="es-CO" sz="1200" dirty="0" err="1"/>
              <a:t>mt</a:t>
            </a:r>
            <a:r>
              <a:rPr lang="es-CO" sz="1200" dirty="0"/>
              <a:t> X 2 CUNETAS x 6 FRECUENCIAS </a:t>
            </a:r>
          </a:p>
          <a:p>
            <a:pPr algn="ctr"/>
            <a:r>
              <a:rPr lang="es-CO" sz="1200" dirty="0"/>
              <a:t>X 4.33 SEMANA PROMEDIO  = 44,5 KM CUNETA BARRIDO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868832" y="6159059"/>
            <a:ext cx="3729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/>
              <a:t>0.464mt X 2 CUNETAS x 6 FRECUENCIAS </a:t>
            </a:r>
          </a:p>
          <a:p>
            <a:pPr algn="ctr"/>
            <a:r>
              <a:rPr lang="es-CO" sz="1200" dirty="0"/>
              <a:t>X 4.33 SEMANA PROMEDIO  = 24,1KM CUNETA BARRIDO</a:t>
            </a:r>
          </a:p>
          <a:p>
            <a:pPr algn="ctr"/>
            <a:endParaRPr lang="es-CO" sz="1200" dirty="0"/>
          </a:p>
          <a:p>
            <a:pPr algn="ctr"/>
            <a:endParaRPr lang="es-CO" sz="1200" dirty="0"/>
          </a:p>
        </p:txBody>
      </p:sp>
      <p:sp>
        <p:nvSpPr>
          <p:cNvPr id="4" name="3 Rectángulo"/>
          <p:cNvSpPr/>
          <p:nvPr/>
        </p:nvSpPr>
        <p:spPr>
          <a:xfrm>
            <a:off x="974457" y="1401052"/>
            <a:ext cx="2844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rgbClr val="FF0000"/>
                </a:solidFill>
                <a:latin typeface="Arial Black" pitchFamily="34" charset="0"/>
              </a:rPr>
              <a:t>CRA 50 HASTA CALLE 45A </a:t>
            </a:r>
            <a:endParaRPr lang="es-CO" sz="1400" dirty="0"/>
          </a:p>
        </p:txBody>
      </p:sp>
      <p:cxnSp>
        <p:nvCxnSpPr>
          <p:cNvPr id="19" name="18 Conector recto de flecha"/>
          <p:cNvCxnSpPr/>
          <p:nvPr/>
        </p:nvCxnSpPr>
        <p:spPr>
          <a:xfrm flipH="1" flipV="1">
            <a:off x="2843808" y="4725144"/>
            <a:ext cx="868750" cy="116666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3593885" y="5342282"/>
            <a:ext cx="90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1795632" y="2229945"/>
            <a:ext cx="89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cxnSp>
        <p:nvCxnSpPr>
          <p:cNvPr id="63" name="62 Conector recto de flecha"/>
          <p:cNvCxnSpPr/>
          <p:nvPr/>
        </p:nvCxnSpPr>
        <p:spPr>
          <a:xfrm>
            <a:off x="4820430" y="3312729"/>
            <a:ext cx="126109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28" name="1027 Conector recto de flecha"/>
          <p:cNvCxnSpPr/>
          <p:nvPr/>
        </p:nvCxnSpPr>
        <p:spPr>
          <a:xfrm>
            <a:off x="6026490" y="3149865"/>
            <a:ext cx="777758" cy="141687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9" name="1028 CuadroTexto"/>
          <p:cNvSpPr txBox="1"/>
          <p:nvPr/>
        </p:nvSpPr>
        <p:spPr>
          <a:xfrm>
            <a:off x="5635381" y="189473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1030" name="1029 CuadroTexto"/>
          <p:cNvSpPr txBox="1"/>
          <p:nvPr/>
        </p:nvSpPr>
        <p:spPr>
          <a:xfrm>
            <a:off x="7822667" y="5396936"/>
            <a:ext cx="7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7" name="1027 Conector recto de flecha"/>
          <p:cNvCxnSpPr/>
          <p:nvPr/>
        </p:nvCxnSpPr>
        <p:spPr>
          <a:xfrm>
            <a:off x="5588266" y="2291286"/>
            <a:ext cx="351886" cy="70843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18 Conector recto de flecha"/>
          <p:cNvCxnSpPr/>
          <p:nvPr/>
        </p:nvCxnSpPr>
        <p:spPr>
          <a:xfrm flipH="1" flipV="1">
            <a:off x="2123728" y="3528753"/>
            <a:ext cx="652893" cy="108748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18 Conector recto de flecha"/>
          <p:cNvCxnSpPr/>
          <p:nvPr/>
        </p:nvCxnSpPr>
        <p:spPr>
          <a:xfrm flipH="1" flipV="1">
            <a:off x="1691680" y="2422704"/>
            <a:ext cx="432049" cy="98694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1027 Conector recto de flecha"/>
          <p:cNvCxnSpPr/>
          <p:nvPr/>
        </p:nvCxnSpPr>
        <p:spPr>
          <a:xfrm>
            <a:off x="6833809" y="4596234"/>
            <a:ext cx="753642" cy="130211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639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226" t="14781" r="13893" b="7289"/>
          <a:stretch/>
        </p:blipFill>
        <p:spPr>
          <a:xfrm>
            <a:off x="539551" y="1170266"/>
            <a:ext cx="8064897" cy="47411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14 ENTRE CRA 50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33641" y="5937626"/>
            <a:ext cx="917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0,391km x 4 cunetas x frecuencia 6 x 4.33 semana promedio = 40,632km </a:t>
            </a:r>
            <a:r>
              <a:rPr lang="es-CO" sz="1200" dirty="0"/>
              <a:t>CUNETA BARRIDO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9" name="23 Conector recto de flecha"/>
          <p:cNvCxnSpPr/>
          <p:nvPr/>
        </p:nvCxnSpPr>
        <p:spPr>
          <a:xfrm flipV="1">
            <a:off x="6012160" y="1474330"/>
            <a:ext cx="1420598" cy="3754870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33 Conector recto de flecha"/>
          <p:cNvCxnSpPr/>
          <p:nvPr/>
        </p:nvCxnSpPr>
        <p:spPr>
          <a:xfrm flipH="1">
            <a:off x="6326415" y="1556792"/>
            <a:ext cx="1358371" cy="3672408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510642" y="14743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7640754" y="163905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12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226" t="14781" r="13893" b="7289"/>
          <a:stretch/>
        </p:blipFill>
        <p:spPr>
          <a:xfrm>
            <a:off x="539551" y="1170266"/>
            <a:ext cx="8064897" cy="47411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8864" y="591070"/>
            <a:ext cx="78377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14 ENTRE CRA 50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33641" y="5937626"/>
            <a:ext cx="917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0,391km x 2 SENDEROS x frecuencia 6 x 4.33 semana promedio = 20,316km</a:t>
            </a:r>
            <a:r>
              <a:rPr lang="es-CO" sz="1200" dirty="0"/>
              <a:t> BARRIDO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9" name="23 Conector recto de flecha"/>
          <p:cNvCxnSpPr/>
          <p:nvPr/>
        </p:nvCxnSpPr>
        <p:spPr>
          <a:xfrm flipV="1">
            <a:off x="6012160" y="1474330"/>
            <a:ext cx="1420598" cy="3754870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33 Conector recto de flecha"/>
          <p:cNvCxnSpPr/>
          <p:nvPr/>
        </p:nvCxnSpPr>
        <p:spPr>
          <a:xfrm flipH="1">
            <a:off x="6326415" y="1556792"/>
            <a:ext cx="1358371" cy="3672408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510642" y="14743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7640754" y="163905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4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226" t="14781" r="13893" b="7289"/>
          <a:stretch/>
        </p:blipFill>
        <p:spPr>
          <a:xfrm>
            <a:off x="539551" y="1170266"/>
            <a:ext cx="8064897" cy="47411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3865" y="591070"/>
            <a:ext cx="7587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CALLE 14 ENTRE CRA 50 Y CRA 56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33641" y="5937626"/>
            <a:ext cx="917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0,391km x 2 SEPARADOR x frecuencia 6 x 4.33 semana promedio = 20,316km </a:t>
            </a:r>
            <a:r>
              <a:rPr lang="es-CO" sz="1200" dirty="0"/>
              <a:t>DESPAPELE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9" name="23 Conector recto de flecha"/>
          <p:cNvCxnSpPr/>
          <p:nvPr/>
        </p:nvCxnSpPr>
        <p:spPr>
          <a:xfrm flipV="1">
            <a:off x="6012160" y="1474330"/>
            <a:ext cx="1420598" cy="3754870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33 Conector recto de flecha"/>
          <p:cNvCxnSpPr/>
          <p:nvPr/>
        </p:nvCxnSpPr>
        <p:spPr>
          <a:xfrm flipH="1">
            <a:off x="6326415" y="1556792"/>
            <a:ext cx="1358371" cy="3672408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510642" y="14743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7640754" y="163905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61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576412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55,57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CLL 14 ENTRE CRA 50 A 56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35936" y="591070"/>
            <a:ext cx="852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CALLE 14 ENTRE CRA 50 A CRA 56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6371190" y="3346538"/>
            <a:ext cx="145026" cy="2415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6607786" y="3429000"/>
            <a:ext cx="160458" cy="2332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94100" y="334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96220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948" y="2944157"/>
            <a:ext cx="4017540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22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14 ENTRE CRA 56 Y CRA 66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0,584 km x 4 cunetas x frecuencia 6 x 4.33 semana promedio = 60,689km </a:t>
            </a:r>
            <a:r>
              <a:rPr lang="es-CO" sz="1200" dirty="0"/>
              <a:t>CUNETA BARRIDO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2015" t="14230" r="12958" b="7511"/>
          <a:stretch/>
        </p:blipFill>
        <p:spPr>
          <a:xfrm>
            <a:off x="424861" y="1170014"/>
            <a:ext cx="8145724" cy="48608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0" name="23 Conector recto de flecha"/>
          <p:cNvCxnSpPr/>
          <p:nvPr/>
        </p:nvCxnSpPr>
        <p:spPr>
          <a:xfrm flipV="1">
            <a:off x="6372200" y="1506563"/>
            <a:ext cx="862248" cy="228247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6623593" y="1626451"/>
            <a:ext cx="733607" cy="237861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6084167" y="131664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6651890" y="513531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33 Conector recto de flecha"/>
          <p:cNvCxnSpPr/>
          <p:nvPr/>
        </p:nvCxnSpPr>
        <p:spPr>
          <a:xfrm flipH="1">
            <a:off x="6516215" y="4032978"/>
            <a:ext cx="78595" cy="141224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23 Conector recto de flecha"/>
          <p:cNvCxnSpPr/>
          <p:nvPr/>
        </p:nvCxnSpPr>
        <p:spPr>
          <a:xfrm flipV="1">
            <a:off x="6186728" y="3882391"/>
            <a:ext cx="203791" cy="145423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28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78864" y="591070"/>
            <a:ext cx="78377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14 ENTRE CRA 56 Y CRA 66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0,584 km x 2 SENDEROS x frecuencia 6 x 4.33 semana promedio = 30,345 km </a:t>
            </a:r>
            <a:r>
              <a:rPr lang="es-CO" sz="1200" dirty="0"/>
              <a:t> BARRIDO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2015" t="14230" r="12958" b="7511"/>
          <a:stretch/>
        </p:blipFill>
        <p:spPr>
          <a:xfrm>
            <a:off x="424861" y="1170014"/>
            <a:ext cx="8145724" cy="48608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0" name="23 Conector recto de flecha"/>
          <p:cNvCxnSpPr/>
          <p:nvPr/>
        </p:nvCxnSpPr>
        <p:spPr>
          <a:xfrm flipV="1">
            <a:off x="6372200" y="1506563"/>
            <a:ext cx="862248" cy="228247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6623593" y="1626451"/>
            <a:ext cx="733607" cy="237861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6084167" y="131664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6651890" y="513531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33 Conector recto de flecha"/>
          <p:cNvCxnSpPr/>
          <p:nvPr/>
        </p:nvCxnSpPr>
        <p:spPr>
          <a:xfrm flipH="1">
            <a:off x="6516215" y="4032978"/>
            <a:ext cx="78595" cy="141224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23 Conector recto de flecha"/>
          <p:cNvCxnSpPr/>
          <p:nvPr/>
        </p:nvCxnSpPr>
        <p:spPr>
          <a:xfrm flipV="1">
            <a:off x="6186728" y="3882391"/>
            <a:ext cx="203791" cy="145423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37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-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CALLE 14 ENTRE CRA 56 Y CRA 66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757" y="6020816"/>
            <a:ext cx="946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Distancia 0,584 km x 2 ZONAS VERDES x frecuencia 6 x 4.33 semana promedio = 30,345km </a:t>
            </a:r>
            <a:r>
              <a:rPr lang="es-CO" sz="1100" dirty="0"/>
              <a:t>DESPAPELE</a:t>
            </a:r>
            <a:endParaRPr lang="es-CO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2015" t="14230" r="12958" b="7511"/>
          <a:stretch/>
        </p:blipFill>
        <p:spPr>
          <a:xfrm>
            <a:off x="424861" y="1170014"/>
            <a:ext cx="8145724" cy="48608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0" name="23 Conector recto de flecha"/>
          <p:cNvCxnSpPr/>
          <p:nvPr/>
        </p:nvCxnSpPr>
        <p:spPr>
          <a:xfrm flipV="1">
            <a:off x="6372200" y="1506563"/>
            <a:ext cx="862248" cy="228247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6623593" y="1626451"/>
            <a:ext cx="733607" cy="237861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6084167" y="131664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6651890" y="513531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33 Conector recto de flecha"/>
          <p:cNvCxnSpPr/>
          <p:nvPr/>
        </p:nvCxnSpPr>
        <p:spPr>
          <a:xfrm flipH="1">
            <a:off x="6516215" y="4032978"/>
            <a:ext cx="78595" cy="141224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23 Conector recto de flecha"/>
          <p:cNvCxnSpPr/>
          <p:nvPr/>
        </p:nvCxnSpPr>
        <p:spPr>
          <a:xfrm flipV="1">
            <a:off x="6186728" y="3882391"/>
            <a:ext cx="203791" cy="145423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4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34936" y="591070"/>
            <a:ext cx="7725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-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CALLE 14 ENTRE CRA 56 Y CRA 66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757" y="6020816"/>
            <a:ext cx="946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Distancia 0,584 km x 1 SEPARADOR VIAL x frecuencia 6 x 4.33 semana promedio = 15,172km </a:t>
            </a:r>
            <a:r>
              <a:rPr lang="es-CO" sz="1100" dirty="0"/>
              <a:t>DESPAPELE</a:t>
            </a:r>
            <a:endParaRPr lang="es-CO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2015" t="14230" r="12958" b="7511"/>
          <a:stretch/>
        </p:blipFill>
        <p:spPr>
          <a:xfrm>
            <a:off x="424861" y="1170014"/>
            <a:ext cx="8145724" cy="48608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0" name="23 Conector recto de flecha"/>
          <p:cNvCxnSpPr/>
          <p:nvPr/>
        </p:nvCxnSpPr>
        <p:spPr>
          <a:xfrm flipV="1">
            <a:off x="6372200" y="1506563"/>
            <a:ext cx="862248" cy="228247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6623593" y="1626451"/>
            <a:ext cx="733607" cy="237861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6084167" y="131664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6651890" y="513531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5" name="33 Conector recto de flecha"/>
          <p:cNvCxnSpPr/>
          <p:nvPr/>
        </p:nvCxnSpPr>
        <p:spPr>
          <a:xfrm flipH="1">
            <a:off x="6516215" y="4032978"/>
            <a:ext cx="78595" cy="141224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23 Conector recto de flecha"/>
          <p:cNvCxnSpPr/>
          <p:nvPr/>
        </p:nvCxnSpPr>
        <p:spPr>
          <a:xfrm flipV="1">
            <a:off x="6186728" y="3882391"/>
            <a:ext cx="203791" cy="145423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54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109910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55,57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66 ENTRE CALLE 14 Y 16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cxnSp>
        <p:nvCxnSpPr>
          <p:cNvPr id="24" name="23 Conector recto de flecha"/>
          <p:cNvCxnSpPr/>
          <p:nvPr/>
        </p:nvCxnSpPr>
        <p:spPr>
          <a:xfrm flipV="1">
            <a:off x="6371190" y="3346538"/>
            <a:ext cx="145026" cy="2415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6607786" y="3429000"/>
            <a:ext cx="160458" cy="2332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94100" y="334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96220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32015" t="14230" r="12958" b="7511"/>
          <a:stretch/>
        </p:blipFill>
        <p:spPr>
          <a:xfrm>
            <a:off x="4965552" y="3040600"/>
            <a:ext cx="3788288" cy="30526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CARRERA 66 ENTRE CALLE 14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</p:spTree>
    <p:extLst>
      <p:ext uri="{BB962C8B-B14F-4D97-AF65-F5344CB8AC3E}">
        <p14:creationId xmlns:p14="http://schemas.microsoft.com/office/powerpoint/2010/main" val="1435419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66 ENTRE CALLE 14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0,486 km x 4 cunetas x frecuencia 6 x 4.33 semana promedio = 50,505km </a:t>
            </a:r>
            <a:r>
              <a:rPr lang="es-CO" sz="1200" dirty="0"/>
              <a:t>CUNETA BARRIDO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24" y="1170013"/>
            <a:ext cx="6853360" cy="4851275"/>
          </a:xfrm>
          <a:prstGeom prst="rect">
            <a:avLst/>
          </a:prstGeom>
        </p:spPr>
      </p:pic>
      <p:cxnSp>
        <p:nvCxnSpPr>
          <p:cNvPr id="8" name="23 Conector recto de flecha"/>
          <p:cNvCxnSpPr/>
          <p:nvPr/>
        </p:nvCxnSpPr>
        <p:spPr>
          <a:xfrm flipH="1" flipV="1">
            <a:off x="2699792" y="2513220"/>
            <a:ext cx="4290604" cy="42188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680716" y="23835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6711764" y="34219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23 Conector recto de flecha"/>
          <p:cNvCxnSpPr/>
          <p:nvPr/>
        </p:nvCxnSpPr>
        <p:spPr>
          <a:xfrm>
            <a:off x="2663153" y="2956372"/>
            <a:ext cx="4573143" cy="47262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1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31" y="1682001"/>
            <a:ext cx="3893423" cy="43249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25" y="1708829"/>
            <a:ext cx="3915668" cy="44329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47818" y="1401052"/>
            <a:ext cx="249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solidFill>
                  <a:srgbClr val="FF0000"/>
                </a:solidFill>
                <a:latin typeface="Arial Black" pitchFamily="34" charset="0"/>
              </a:rPr>
              <a:t>CRA 50 HASTA DIAG 65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34559" y="23203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3-4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588718"/>
            <a:ext cx="9296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50 ENTRE SIM.BOLIVAR HASTA CALLE 45A </a:t>
            </a:r>
          </a:p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CRA 50 ENTRE SIM.BOLIVAR HASTA DIG 65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FRECUENCIA 6 LUNES A SABADO– HORA 6AM A 2PM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43961" y="6141792"/>
            <a:ext cx="3855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/>
              <a:t>0.858 </a:t>
            </a:r>
            <a:r>
              <a:rPr lang="es-CO" sz="1200" dirty="0" err="1"/>
              <a:t>mt</a:t>
            </a:r>
            <a:r>
              <a:rPr lang="es-CO" sz="1200" dirty="0"/>
              <a:t> X 2 SENDEROS x 6 FRECUENCIAS </a:t>
            </a:r>
          </a:p>
          <a:p>
            <a:pPr algn="ctr"/>
            <a:r>
              <a:rPr lang="es-CO" sz="1200" dirty="0"/>
              <a:t>X 4.33 SEMANA PROMEDIO  = 44,5 KM SENDERO BARRIDO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739394" y="6143757"/>
            <a:ext cx="3820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/>
              <a:t>0.464mt X 2 SENDEROS x 6 FRECUENCIAS </a:t>
            </a:r>
          </a:p>
          <a:p>
            <a:pPr algn="ctr"/>
            <a:r>
              <a:rPr lang="es-CO" sz="1200" dirty="0"/>
              <a:t>X 4.33 SEMANA PROMEDIO  = 24,1KM SENDERO BARRIDO</a:t>
            </a:r>
          </a:p>
          <a:p>
            <a:pPr algn="ctr"/>
            <a:endParaRPr lang="es-CO" sz="1200" dirty="0"/>
          </a:p>
          <a:p>
            <a:pPr algn="ctr"/>
            <a:endParaRPr lang="es-CO" sz="1200" dirty="0"/>
          </a:p>
        </p:txBody>
      </p:sp>
      <p:sp>
        <p:nvSpPr>
          <p:cNvPr id="4" name="3 Rectángulo"/>
          <p:cNvSpPr/>
          <p:nvPr/>
        </p:nvSpPr>
        <p:spPr>
          <a:xfrm>
            <a:off x="974457" y="1401052"/>
            <a:ext cx="2844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rgbClr val="FF0000"/>
                </a:solidFill>
                <a:latin typeface="Arial Black" pitchFamily="34" charset="0"/>
              </a:rPr>
              <a:t>CRA 50 HASTA CALLE 45A </a:t>
            </a:r>
            <a:endParaRPr lang="es-CO" sz="1400" dirty="0"/>
          </a:p>
        </p:txBody>
      </p:sp>
      <p:cxnSp>
        <p:nvCxnSpPr>
          <p:cNvPr id="19" name="18 Conector recto de flecha"/>
          <p:cNvCxnSpPr/>
          <p:nvPr/>
        </p:nvCxnSpPr>
        <p:spPr>
          <a:xfrm flipH="1" flipV="1">
            <a:off x="2789304" y="4608955"/>
            <a:ext cx="868750" cy="116666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3539381" y="5226093"/>
            <a:ext cx="90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1741128" y="2113756"/>
            <a:ext cx="89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cxnSp>
        <p:nvCxnSpPr>
          <p:cNvPr id="63" name="62 Conector recto de flecha"/>
          <p:cNvCxnSpPr/>
          <p:nvPr/>
        </p:nvCxnSpPr>
        <p:spPr>
          <a:xfrm>
            <a:off x="4765926" y="3196540"/>
            <a:ext cx="126109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28" name="1027 Conector recto de flecha"/>
          <p:cNvCxnSpPr/>
          <p:nvPr/>
        </p:nvCxnSpPr>
        <p:spPr>
          <a:xfrm>
            <a:off x="5971986" y="3033676"/>
            <a:ext cx="777758" cy="141687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9" name="1028 CuadroTexto"/>
          <p:cNvSpPr txBox="1"/>
          <p:nvPr/>
        </p:nvSpPr>
        <p:spPr>
          <a:xfrm>
            <a:off x="5580877" y="177854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1030" name="1029 CuadroTexto"/>
          <p:cNvSpPr txBox="1"/>
          <p:nvPr/>
        </p:nvSpPr>
        <p:spPr>
          <a:xfrm>
            <a:off x="7768163" y="5280747"/>
            <a:ext cx="7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7" name="1027 Conector recto de flecha"/>
          <p:cNvCxnSpPr/>
          <p:nvPr/>
        </p:nvCxnSpPr>
        <p:spPr>
          <a:xfrm>
            <a:off x="5533762" y="2175097"/>
            <a:ext cx="351886" cy="70843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18 Conector recto de flecha"/>
          <p:cNvCxnSpPr/>
          <p:nvPr/>
        </p:nvCxnSpPr>
        <p:spPr>
          <a:xfrm flipH="1" flipV="1">
            <a:off x="2069224" y="3412564"/>
            <a:ext cx="652893" cy="108748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18 Conector recto de flecha"/>
          <p:cNvCxnSpPr/>
          <p:nvPr/>
        </p:nvCxnSpPr>
        <p:spPr>
          <a:xfrm flipH="1" flipV="1">
            <a:off x="1637176" y="2306515"/>
            <a:ext cx="432049" cy="98694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1027 Conector recto de flecha"/>
          <p:cNvCxnSpPr/>
          <p:nvPr/>
        </p:nvCxnSpPr>
        <p:spPr>
          <a:xfrm>
            <a:off x="6779305" y="4480045"/>
            <a:ext cx="753642" cy="130211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906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34833" y="591070"/>
            <a:ext cx="87257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14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2" y="6131469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0,486 km x 2 SENDEROS x frecuencia 6 x 4.33 semana promedio = 25,253km</a:t>
            </a:r>
            <a:r>
              <a:rPr lang="es-CO" sz="1200" dirty="0"/>
              <a:t> BARRIDO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24" y="1170013"/>
            <a:ext cx="6853360" cy="4851275"/>
          </a:xfrm>
          <a:prstGeom prst="rect">
            <a:avLst/>
          </a:prstGeom>
        </p:spPr>
      </p:pic>
      <p:cxnSp>
        <p:nvCxnSpPr>
          <p:cNvPr id="8" name="23 Conector recto de flecha"/>
          <p:cNvCxnSpPr/>
          <p:nvPr/>
        </p:nvCxnSpPr>
        <p:spPr>
          <a:xfrm flipH="1" flipV="1">
            <a:off x="2699792" y="2513220"/>
            <a:ext cx="4290604" cy="42188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680716" y="23835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6711764" y="34219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23 Conector recto de flecha"/>
          <p:cNvCxnSpPr/>
          <p:nvPr/>
        </p:nvCxnSpPr>
        <p:spPr>
          <a:xfrm>
            <a:off x="2663153" y="2956372"/>
            <a:ext cx="4573143" cy="47262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39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34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46071" y="591070"/>
            <a:ext cx="8103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14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0,486 km x 2 SENDEROS x frecuencia 6 x 4.33 semana promedio = 25,253km </a:t>
            </a:r>
            <a:r>
              <a:rPr lang="es-CO" sz="1200" dirty="0"/>
              <a:t>DESPEPELE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24" y="1170013"/>
            <a:ext cx="6853360" cy="4851275"/>
          </a:xfrm>
          <a:prstGeom prst="rect">
            <a:avLst/>
          </a:prstGeom>
        </p:spPr>
      </p:pic>
      <p:cxnSp>
        <p:nvCxnSpPr>
          <p:cNvPr id="8" name="23 Conector recto de flecha"/>
          <p:cNvCxnSpPr/>
          <p:nvPr/>
        </p:nvCxnSpPr>
        <p:spPr>
          <a:xfrm flipH="1" flipV="1">
            <a:off x="2699792" y="2513220"/>
            <a:ext cx="4290604" cy="42188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680716" y="23835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6711764" y="34219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23 Conector recto de flecha"/>
          <p:cNvCxnSpPr/>
          <p:nvPr/>
        </p:nvCxnSpPr>
        <p:spPr>
          <a:xfrm>
            <a:off x="2663153" y="2956372"/>
            <a:ext cx="4573143" cy="47262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59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90907" y="591070"/>
            <a:ext cx="86136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14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128574" y="6191782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0,486 km x 1 SEPARADOR x frecuencia 6 x 4.33 semana promedio = 12,626 km </a:t>
            </a:r>
            <a:r>
              <a:rPr lang="es-CO" sz="1200" dirty="0"/>
              <a:t>DESPEPELE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24" y="1170013"/>
            <a:ext cx="6853360" cy="4851275"/>
          </a:xfrm>
          <a:prstGeom prst="rect">
            <a:avLst/>
          </a:prstGeom>
        </p:spPr>
      </p:pic>
      <p:cxnSp>
        <p:nvCxnSpPr>
          <p:cNvPr id="8" name="23 Conector recto de flecha"/>
          <p:cNvCxnSpPr/>
          <p:nvPr/>
        </p:nvCxnSpPr>
        <p:spPr>
          <a:xfrm flipH="1" flipV="1">
            <a:off x="2699792" y="2513220"/>
            <a:ext cx="4290604" cy="42188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34 CuadroTexto"/>
          <p:cNvSpPr txBox="1"/>
          <p:nvPr/>
        </p:nvSpPr>
        <p:spPr>
          <a:xfrm>
            <a:off x="6680716" y="23835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35 CuadroTexto"/>
          <p:cNvSpPr txBox="1"/>
          <p:nvPr/>
        </p:nvSpPr>
        <p:spPr>
          <a:xfrm>
            <a:off x="6711764" y="34219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23 Conector recto de flecha"/>
          <p:cNvCxnSpPr/>
          <p:nvPr/>
        </p:nvCxnSpPr>
        <p:spPr>
          <a:xfrm>
            <a:off x="2663153" y="2956372"/>
            <a:ext cx="4573143" cy="47262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3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28323"/>
            <a:ext cx="8424936" cy="4615986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0,760 km x 1 parque x frecuencia 6 x 4.33 semana promedio = 19,745 km </a:t>
            </a:r>
            <a:r>
              <a:rPr lang="es-CO" sz="1200" dirty="0"/>
              <a:t>DESPAPELE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718479" y="600796"/>
            <a:ext cx="7707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PARQUE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14A Y CALLE 16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8" name="23 Conector recto de flecha"/>
          <p:cNvCxnSpPr/>
          <p:nvPr/>
        </p:nvCxnSpPr>
        <p:spPr>
          <a:xfrm>
            <a:off x="1994508" y="3675855"/>
            <a:ext cx="5025764" cy="72174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>
            <a:off x="1926260" y="2408433"/>
            <a:ext cx="0" cy="122812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1960861" y="335592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1926259" y="297380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33 Conector recto de flecha"/>
          <p:cNvCxnSpPr/>
          <p:nvPr/>
        </p:nvCxnSpPr>
        <p:spPr>
          <a:xfrm flipV="1">
            <a:off x="7665563" y="3355928"/>
            <a:ext cx="146797" cy="69411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23 Conector recto de flecha"/>
          <p:cNvCxnSpPr/>
          <p:nvPr/>
        </p:nvCxnSpPr>
        <p:spPr>
          <a:xfrm flipH="1" flipV="1">
            <a:off x="1926260" y="2221835"/>
            <a:ext cx="5886100" cy="93749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33 Conector recto de flecha"/>
          <p:cNvCxnSpPr/>
          <p:nvPr/>
        </p:nvCxnSpPr>
        <p:spPr>
          <a:xfrm flipV="1">
            <a:off x="7121373" y="4178448"/>
            <a:ext cx="474963" cy="21915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48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529552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66 ENTRE CALLE 16 Y 18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cxnSp>
        <p:nvCxnSpPr>
          <p:cNvPr id="24" name="23 Conector recto de flecha"/>
          <p:cNvCxnSpPr/>
          <p:nvPr/>
        </p:nvCxnSpPr>
        <p:spPr>
          <a:xfrm flipV="1">
            <a:off x="6371190" y="3346538"/>
            <a:ext cx="145026" cy="2415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6607786" y="3429000"/>
            <a:ext cx="160458" cy="23326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594100" y="334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INICIO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796220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  <a:p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2 CuadroTexto"/>
          <p:cNvSpPr txBox="1"/>
          <p:nvPr/>
        </p:nvSpPr>
        <p:spPr>
          <a:xfrm>
            <a:off x="800077" y="591070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CARRERA 66 ENTRE CALLE 16 Y CALLE 18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723" y="2985388"/>
            <a:ext cx="3807734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5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0,375 km x 4 cunetas x frecuencia 6 x 4.33 semana promedio = 38.970km </a:t>
            </a:r>
            <a:r>
              <a:rPr lang="es-CO" sz="1200" dirty="0"/>
              <a:t>CUNETA BARRIDO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11" y="1145068"/>
            <a:ext cx="6649378" cy="4760777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874353" y="600796"/>
            <a:ext cx="7395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66 ENTRE CALLE 16 Y CALLE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8" name="23 Conector recto de flecha"/>
          <p:cNvCxnSpPr/>
          <p:nvPr/>
        </p:nvCxnSpPr>
        <p:spPr>
          <a:xfrm>
            <a:off x="2608576" y="3198977"/>
            <a:ext cx="2874802" cy="43757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5544015" y="2698929"/>
            <a:ext cx="549032" cy="46039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5960180" y="208526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5526518" y="413133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33 Conector recto de flecha"/>
          <p:cNvCxnSpPr/>
          <p:nvPr/>
        </p:nvCxnSpPr>
        <p:spPr>
          <a:xfrm flipH="1" flipV="1">
            <a:off x="1881774" y="2565557"/>
            <a:ext cx="544190" cy="334721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23 Conector recto de flecha"/>
          <p:cNvCxnSpPr/>
          <p:nvPr/>
        </p:nvCxnSpPr>
        <p:spPr>
          <a:xfrm flipH="1" flipV="1">
            <a:off x="2575304" y="2929128"/>
            <a:ext cx="2869580" cy="37319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33 Conector recto de flecha"/>
          <p:cNvCxnSpPr/>
          <p:nvPr/>
        </p:nvCxnSpPr>
        <p:spPr>
          <a:xfrm>
            <a:off x="5598985" y="3703601"/>
            <a:ext cx="559680" cy="47484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33 Conector recto de flecha"/>
          <p:cNvCxnSpPr/>
          <p:nvPr/>
        </p:nvCxnSpPr>
        <p:spPr>
          <a:xfrm flipV="1">
            <a:off x="2006806" y="3176016"/>
            <a:ext cx="412162" cy="26457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01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0,375 km x 2 SENDEROS x frecuencia 6 x 4.33 semana promedio = 19,485km </a:t>
            </a:r>
            <a:r>
              <a:rPr lang="es-CO" sz="1200" dirty="0"/>
              <a:t>BARRIDO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11" y="1145068"/>
            <a:ext cx="6649378" cy="4760777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209109" y="600796"/>
            <a:ext cx="87257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16 Y CALLE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8" name="23 Conector recto de flecha"/>
          <p:cNvCxnSpPr/>
          <p:nvPr/>
        </p:nvCxnSpPr>
        <p:spPr>
          <a:xfrm>
            <a:off x="2608576" y="3198977"/>
            <a:ext cx="2874802" cy="43757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5544015" y="2698929"/>
            <a:ext cx="549032" cy="46039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5960180" y="208526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5526518" y="413133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33 Conector recto de flecha"/>
          <p:cNvCxnSpPr/>
          <p:nvPr/>
        </p:nvCxnSpPr>
        <p:spPr>
          <a:xfrm flipH="1" flipV="1">
            <a:off x="1881774" y="2565557"/>
            <a:ext cx="544190" cy="334721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23 Conector recto de flecha"/>
          <p:cNvCxnSpPr/>
          <p:nvPr/>
        </p:nvCxnSpPr>
        <p:spPr>
          <a:xfrm flipH="1" flipV="1">
            <a:off x="2575304" y="2929128"/>
            <a:ext cx="2869580" cy="37319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33 Conector recto de flecha"/>
          <p:cNvCxnSpPr/>
          <p:nvPr/>
        </p:nvCxnSpPr>
        <p:spPr>
          <a:xfrm>
            <a:off x="5598985" y="3703601"/>
            <a:ext cx="559680" cy="47484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33 Conector recto de flecha"/>
          <p:cNvCxnSpPr/>
          <p:nvPr/>
        </p:nvCxnSpPr>
        <p:spPr>
          <a:xfrm flipV="1">
            <a:off x="2006806" y="3176016"/>
            <a:ext cx="412162" cy="26457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38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0,375 km x 2 ZONAS x frecuencia 6 x 4.33 semana promedio = 19,485km </a:t>
            </a:r>
            <a:r>
              <a:rPr lang="es-CO" sz="1200" dirty="0"/>
              <a:t>DESPAPELE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11" y="1145068"/>
            <a:ext cx="6649378" cy="4760777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520347" y="600796"/>
            <a:ext cx="8103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16 Y CALLE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8" name="23 Conector recto de flecha"/>
          <p:cNvCxnSpPr/>
          <p:nvPr/>
        </p:nvCxnSpPr>
        <p:spPr>
          <a:xfrm>
            <a:off x="2608576" y="3198977"/>
            <a:ext cx="2874802" cy="43757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5544015" y="2698929"/>
            <a:ext cx="549032" cy="46039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5960180" y="208526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5526518" y="413133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33 Conector recto de flecha"/>
          <p:cNvCxnSpPr/>
          <p:nvPr/>
        </p:nvCxnSpPr>
        <p:spPr>
          <a:xfrm flipH="1" flipV="1">
            <a:off x="1881774" y="2565557"/>
            <a:ext cx="544190" cy="334721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23 Conector recto de flecha"/>
          <p:cNvCxnSpPr/>
          <p:nvPr/>
        </p:nvCxnSpPr>
        <p:spPr>
          <a:xfrm flipH="1" flipV="1">
            <a:off x="2575304" y="2929128"/>
            <a:ext cx="2869580" cy="37319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33 Conector recto de flecha"/>
          <p:cNvCxnSpPr/>
          <p:nvPr/>
        </p:nvCxnSpPr>
        <p:spPr>
          <a:xfrm>
            <a:off x="5598985" y="3703601"/>
            <a:ext cx="559680" cy="47484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33 Conector recto de flecha"/>
          <p:cNvCxnSpPr/>
          <p:nvPr/>
        </p:nvCxnSpPr>
        <p:spPr>
          <a:xfrm flipV="1">
            <a:off x="2006806" y="3176016"/>
            <a:ext cx="412162" cy="26457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35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-232554" y="602128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0,375 km x 1 SEPARADOR x frecuencia 6 x 4.33 semana promedio = 9,743km </a:t>
            </a:r>
            <a:r>
              <a:rPr lang="es-CO" sz="1200" dirty="0"/>
              <a:t>DESPAPELE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311" y="1145068"/>
            <a:ext cx="6649378" cy="4760777"/>
          </a:xfrm>
          <a:prstGeom prst="rect">
            <a:avLst/>
          </a:prstGeom>
        </p:spPr>
      </p:pic>
      <p:sp>
        <p:nvSpPr>
          <p:cNvPr id="10" name="2 CuadroTexto"/>
          <p:cNvSpPr txBox="1"/>
          <p:nvPr/>
        </p:nvSpPr>
        <p:spPr>
          <a:xfrm>
            <a:off x="265183" y="600796"/>
            <a:ext cx="86136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SEPARADOR VIAL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66 ENTRE CALLE 16 Y CALLE 25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LIMONAR FRECUENCIA 6 - LUNES A SABADO – HORA  6AM A 2PM</a:t>
            </a:r>
          </a:p>
        </p:txBody>
      </p:sp>
      <p:cxnSp>
        <p:nvCxnSpPr>
          <p:cNvPr id="8" name="23 Conector recto de flecha"/>
          <p:cNvCxnSpPr/>
          <p:nvPr/>
        </p:nvCxnSpPr>
        <p:spPr>
          <a:xfrm>
            <a:off x="2608576" y="3198977"/>
            <a:ext cx="2874802" cy="43757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H="1">
            <a:off x="5544015" y="2698929"/>
            <a:ext cx="549032" cy="46039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34 CuadroTexto"/>
          <p:cNvSpPr txBox="1"/>
          <p:nvPr/>
        </p:nvSpPr>
        <p:spPr>
          <a:xfrm>
            <a:off x="5960180" y="208526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3" name="35 CuadroTexto"/>
          <p:cNvSpPr txBox="1"/>
          <p:nvPr/>
        </p:nvSpPr>
        <p:spPr>
          <a:xfrm>
            <a:off x="5526518" y="413133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4" name="33 Conector recto de flecha"/>
          <p:cNvCxnSpPr/>
          <p:nvPr/>
        </p:nvCxnSpPr>
        <p:spPr>
          <a:xfrm flipH="1" flipV="1">
            <a:off x="1881774" y="2565557"/>
            <a:ext cx="544190" cy="334721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23 Conector recto de flecha"/>
          <p:cNvCxnSpPr/>
          <p:nvPr/>
        </p:nvCxnSpPr>
        <p:spPr>
          <a:xfrm flipH="1" flipV="1">
            <a:off x="2575304" y="2929128"/>
            <a:ext cx="2869580" cy="37319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33 Conector recto de flecha"/>
          <p:cNvCxnSpPr/>
          <p:nvPr/>
        </p:nvCxnSpPr>
        <p:spPr>
          <a:xfrm>
            <a:off x="5598985" y="3703601"/>
            <a:ext cx="559680" cy="474847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33 Conector recto de flecha"/>
          <p:cNvCxnSpPr/>
          <p:nvPr/>
        </p:nvCxnSpPr>
        <p:spPr>
          <a:xfrm flipV="1">
            <a:off x="2006806" y="3176016"/>
            <a:ext cx="412162" cy="26457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76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34559" y="47203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9" name="21 CuadroTexto"/>
          <p:cNvSpPr txBox="1"/>
          <p:nvPr/>
        </p:nvSpPr>
        <p:spPr>
          <a:xfrm>
            <a:off x="2352959" y="1484784"/>
            <a:ext cx="43424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BARRIDO SECTOR </a:t>
            </a:r>
          </a:p>
          <a:p>
            <a:pPr algn="ctr"/>
            <a:r>
              <a:rPr lang="es-CO" sz="2400" dirty="0">
                <a:solidFill>
                  <a:srgbClr val="FF0000"/>
                </a:solidFill>
                <a:latin typeface="Arial Black" pitchFamily="34" charset="0"/>
              </a:rPr>
              <a:t>KACHIPAY</a:t>
            </a:r>
          </a:p>
          <a:p>
            <a:pPr algn="ctr"/>
            <a:endParaRPr lang="es-CO" sz="24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es-CO" sz="2400" dirty="0">
              <a:latin typeface="Arial Black" pitchFamily="34" charset="0"/>
            </a:endParaRPr>
          </a:p>
          <a:p>
            <a:r>
              <a:rPr lang="es-CO" sz="2400" dirty="0">
                <a:latin typeface="Arial Black" pitchFamily="34" charset="0"/>
              </a:rPr>
              <a:t>COMUNA 21</a:t>
            </a:r>
          </a:p>
          <a:p>
            <a:r>
              <a:rPr lang="es-CO" sz="2400" dirty="0">
                <a:latin typeface="Arial Black" pitchFamily="34" charset="0"/>
              </a:rPr>
              <a:t>FRECUENCIA. 3 - 6 </a:t>
            </a:r>
          </a:p>
          <a:p>
            <a:r>
              <a:rPr lang="es-CO" sz="2400" dirty="0">
                <a:latin typeface="Arial Black" pitchFamily="34" charset="0"/>
              </a:rPr>
              <a:t>DIAS. LUNES A SABADO </a:t>
            </a:r>
          </a:p>
          <a:p>
            <a:r>
              <a:rPr lang="es-CO" sz="2400" dirty="0">
                <a:latin typeface="Arial Black" pitchFamily="34" charset="0"/>
              </a:rPr>
              <a:t>HORA.  6AM A 2PM</a:t>
            </a:r>
          </a:p>
          <a:p>
            <a:r>
              <a:rPr lang="es-ES" sz="2400" dirty="0">
                <a:latin typeface="Arial Black" pitchFamily="34" charset="0"/>
              </a:rPr>
              <a:t>MICRO RUTAS 47 – 90CC</a:t>
            </a:r>
            <a:endParaRPr lang="es-CO" sz="2400" dirty="0">
              <a:latin typeface="Arial Black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9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23" y="1399097"/>
            <a:ext cx="7785426" cy="4886039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603831" y="6361925"/>
            <a:ext cx="93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1,3km  x frecuencia 6 x 4.33 semana promedio = 33,774kmK 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627784" y="2062401"/>
            <a:ext cx="2160240" cy="2354429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436096" y="5229200"/>
            <a:ext cx="859723" cy="68191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2555776" y="2253923"/>
            <a:ext cx="2721860" cy="289257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2806134" y="1546083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763688" y="2266708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621172" y="52923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9" name="17 Conector recto de flecha"/>
          <p:cNvCxnSpPr/>
          <p:nvPr/>
        </p:nvCxnSpPr>
        <p:spPr>
          <a:xfrm flipH="1">
            <a:off x="6372200" y="5749344"/>
            <a:ext cx="289134" cy="19958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7 CuadroTexto"/>
          <p:cNvSpPr txBox="1"/>
          <p:nvPr/>
        </p:nvSpPr>
        <p:spPr>
          <a:xfrm>
            <a:off x="953943" y="568101"/>
            <a:ext cx="719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50 ENTRE SIM.BOLIVAR HASTA CALLE 45A, 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FRECUENCIA 6 LUNES A SABADO– HORA 6AM A 2PM</a:t>
            </a:r>
          </a:p>
        </p:txBody>
      </p:sp>
      <p:cxnSp>
        <p:nvCxnSpPr>
          <p:cNvPr id="21" name="9 Conector recto de flecha"/>
          <p:cNvCxnSpPr/>
          <p:nvPr/>
        </p:nvCxnSpPr>
        <p:spPr>
          <a:xfrm>
            <a:off x="4853095" y="4510241"/>
            <a:ext cx="1754690" cy="1295023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02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18735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9" name="21 CuadroTexto"/>
          <p:cNvSpPr txBox="1"/>
          <p:nvPr/>
        </p:nvSpPr>
        <p:spPr>
          <a:xfrm>
            <a:off x="1033883" y="591070"/>
            <a:ext cx="6927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KACHIPAY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 FRECUENCIA 6 Y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340768"/>
            <a:ext cx="5472608" cy="4706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Conector recto de flecha 12"/>
          <p:cNvCxnSpPr/>
          <p:nvPr/>
        </p:nvCxnSpPr>
        <p:spPr>
          <a:xfrm>
            <a:off x="2195736" y="1556792"/>
            <a:ext cx="1944216" cy="40324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4211960" y="5013176"/>
            <a:ext cx="1944216" cy="57606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6228184" y="4437112"/>
            <a:ext cx="49950" cy="57606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6516216" y="3068960"/>
            <a:ext cx="91569" cy="118093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5435146" y="2315397"/>
            <a:ext cx="117184" cy="8101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832465" y="4437112"/>
            <a:ext cx="80805" cy="5972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4753268" y="4653136"/>
            <a:ext cx="126149" cy="64807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4497714" y="3010312"/>
            <a:ext cx="1964578" cy="38416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3754348" y="4077072"/>
            <a:ext cx="834095" cy="46520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4742898" y="4249891"/>
            <a:ext cx="1819103" cy="30479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 flipV="1">
            <a:off x="6423697" y="1724932"/>
            <a:ext cx="91569" cy="118093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2920253" y="2276872"/>
            <a:ext cx="2263815" cy="46311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V="1">
            <a:off x="5386835" y="2000332"/>
            <a:ext cx="1036862" cy="22541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V="1">
            <a:off x="4646973" y="3659425"/>
            <a:ext cx="1776724" cy="3812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H="1">
            <a:off x="3555212" y="3492922"/>
            <a:ext cx="817061" cy="5349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4202055" y="2524793"/>
            <a:ext cx="188975" cy="9123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3984932" y="4494704"/>
            <a:ext cx="689974" cy="40761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/>
          <p:nvPr/>
        </p:nvCxnSpPr>
        <p:spPr>
          <a:xfrm>
            <a:off x="5066305" y="3326436"/>
            <a:ext cx="95837" cy="6248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H="1">
            <a:off x="2195736" y="5034381"/>
            <a:ext cx="1471441" cy="7275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/>
          <p:nvPr/>
        </p:nvCxnSpPr>
        <p:spPr>
          <a:xfrm flipH="1">
            <a:off x="2771800" y="5527870"/>
            <a:ext cx="1281456" cy="49511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 flipH="1" flipV="1">
            <a:off x="3412528" y="4309675"/>
            <a:ext cx="585201" cy="128527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H="1" flipV="1">
            <a:off x="2384690" y="1650643"/>
            <a:ext cx="1846101" cy="39103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23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34559" y="280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6263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 ZONA SUR 55,57 KM MES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 CARRERA 119 Y 121</a:t>
                      </a:r>
                    </a:p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CALLE 60 Y 61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2 CuadroTexto"/>
          <p:cNvSpPr txBox="1"/>
          <p:nvPr/>
        </p:nvSpPr>
        <p:spPr>
          <a:xfrm>
            <a:off x="537986" y="591070"/>
            <a:ext cx="79194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SECTOR KACHIPAY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KACHIPAY FRECUENCIA 6 Y 2 - LUNES A SABADO – HORA  6AM A 2PM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219744"/>
            <a:ext cx="3919152" cy="34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4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04" y="1431639"/>
            <a:ext cx="5031678" cy="4582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CALLE 60 ENTRE CRA 118 - CRA 119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>
            <a:off x="3455565" y="2292668"/>
            <a:ext cx="1550451" cy="34047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H="1" flipV="1">
            <a:off x="4034070" y="2852936"/>
            <a:ext cx="1267597" cy="27432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4034070" y="2306139"/>
            <a:ext cx="105882" cy="4934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0,532 km x 2 cunetas x frecuencia 6 x 4.33 semana promedio = 27,643km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2880722" y="190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236418" y="217993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02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04" y="1431639"/>
            <a:ext cx="5031678" cy="4582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ENTRE CRA 118 - CRA 119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60" name="Conector recto de flecha 59"/>
          <p:cNvCxnSpPr/>
          <p:nvPr/>
        </p:nvCxnSpPr>
        <p:spPr>
          <a:xfrm flipH="1" flipV="1">
            <a:off x="4034070" y="2852936"/>
            <a:ext cx="1267597" cy="27432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4034070" y="2306139"/>
            <a:ext cx="105882" cy="4934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0,532 km x 1 SENDERO x frecuencia 6 x 4.33 semana promedio = 6,911 Km </a:t>
            </a:r>
            <a:r>
              <a:rPr lang="es-CO" sz="1200" dirty="0"/>
              <a:t>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5301667" y="52347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236418" y="217993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235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04" y="1431639"/>
            <a:ext cx="5031678" cy="4582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ENTRE CRA 118 - CRA 119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>
            <a:off x="3455565" y="2292668"/>
            <a:ext cx="1550451" cy="340471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H="1" flipV="1">
            <a:off x="4034070" y="2852936"/>
            <a:ext cx="1267597" cy="27432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4034070" y="2306139"/>
            <a:ext cx="105882" cy="4934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0,532 km x 2 cunetas x frecuencia 6 x 4.33 semana promedio = 27,643km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2880722" y="190653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236418" y="217993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49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93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" y="1504681"/>
            <a:ext cx="8040222" cy="444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CARRERA 119 A / CALLE 60 A – 60 BIS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1500176" y="3201337"/>
            <a:ext cx="2351744" cy="69696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4146169" y="2229703"/>
            <a:ext cx="3810207" cy="9254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 flipV="1">
            <a:off x="3847428" y="2692403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2,24 km x 2 cunetas x frecuencia 2 x 4.33 semana promedio = 38,797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300147" y="341639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696290" y="423281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7884368" y="1646399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156176" y="3726980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6097373" y="3044839"/>
            <a:ext cx="50278" cy="60337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3878904" y="4077072"/>
            <a:ext cx="317543" cy="17249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878904" y="3591612"/>
            <a:ext cx="4939" cy="437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6420625" y="2876567"/>
            <a:ext cx="0" cy="64953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6420625" y="3648218"/>
            <a:ext cx="239607" cy="144184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182500" y="1640872"/>
            <a:ext cx="210604" cy="29402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7956376" y="2552217"/>
            <a:ext cx="137166" cy="21165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594465" y="2558574"/>
            <a:ext cx="1230376" cy="31799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4236418" y="2990147"/>
            <a:ext cx="1816476" cy="51137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697082" y="3624430"/>
            <a:ext cx="2066419" cy="6027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4196447" y="3665403"/>
            <a:ext cx="279578" cy="20035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85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" y="1504681"/>
            <a:ext cx="8040222" cy="444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 A / CALLE 60 A – 60 BIS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1500176" y="3201337"/>
            <a:ext cx="2351744" cy="69696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4146169" y="2229703"/>
            <a:ext cx="3810207" cy="9254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 flipV="1">
            <a:off x="3847428" y="2692403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2,24 km x 2 cunetas x frecuencia 2 x 4.33 semana promedio = 38,797 km </a:t>
            </a:r>
            <a:r>
              <a:rPr lang="es-CO" sz="1200" dirty="0"/>
              <a:t>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300147" y="341639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696290" y="423281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7884368" y="1646399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156176" y="3726980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6097373" y="3044839"/>
            <a:ext cx="50278" cy="60337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3878904" y="4077072"/>
            <a:ext cx="317543" cy="17249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878904" y="3591612"/>
            <a:ext cx="4939" cy="437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6420625" y="2876567"/>
            <a:ext cx="0" cy="64953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6420625" y="3648218"/>
            <a:ext cx="239607" cy="144184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182500" y="1640872"/>
            <a:ext cx="210604" cy="29402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7956376" y="2552217"/>
            <a:ext cx="137166" cy="21165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594465" y="2558574"/>
            <a:ext cx="1230376" cy="31799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4236418" y="2990147"/>
            <a:ext cx="1816476" cy="51137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697082" y="3624430"/>
            <a:ext cx="2066419" cy="6027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4196447" y="3665403"/>
            <a:ext cx="279578" cy="20035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75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" y="1504681"/>
            <a:ext cx="8040222" cy="444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 CARRERA 119 A / CALLE 60 A – 60 BIS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1500176" y="3201337"/>
            <a:ext cx="2351744" cy="69696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4146169" y="2229703"/>
            <a:ext cx="3810207" cy="9254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 flipV="1">
            <a:off x="3847428" y="2692403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2,24 km x 2 cunetas x frecuencia 2 x 4.33 semana promedio = 38,797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300147" y="341639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696290" y="423281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7884368" y="1646399"/>
            <a:ext cx="31476" cy="5089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156176" y="3726980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6097373" y="3044839"/>
            <a:ext cx="50278" cy="60337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3878904" y="4077072"/>
            <a:ext cx="317543" cy="17249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878904" y="3591612"/>
            <a:ext cx="4939" cy="4370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6420625" y="2876567"/>
            <a:ext cx="0" cy="64953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6420625" y="3648218"/>
            <a:ext cx="239607" cy="144184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182500" y="1640872"/>
            <a:ext cx="210604" cy="29402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7956376" y="2552217"/>
            <a:ext cx="137166" cy="21165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594465" y="2558574"/>
            <a:ext cx="1230376" cy="31799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4236418" y="2990147"/>
            <a:ext cx="1816476" cy="51137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697082" y="3624430"/>
            <a:ext cx="2066419" cy="60271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4196447" y="3665403"/>
            <a:ext cx="279578" cy="20035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315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130111"/>
            <a:ext cx="3925889" cy="22909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5" y="1388152"/>
            <a:ext cx="3948453" cy="22909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629" y="1398037"/>
            <a:ext cx="3948453" cy="2267366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28561" y="591230"/>
            <a:ext cx="9056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PARQUES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CARRERA 119 A / CALLE 60 A – 60 BIS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1149830" y="2137727"/>
            <a:ext cx="2676154" cy="70277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5165165" y="1928273"/>
            <a:ext cx="3007235" cy="556572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 flipV="1">
            <a:off x="8117359" y="1562791"/>
            <a:ext cx="55041" cy="28875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88295" y="64147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1,325 km x 1 REC. PARQUE x frecuencia 2 x 4.33 semana promedio = 11,475 km </a:t>
            </a:r>
            <a:r>
              <a:rPr lang="es-CO" sz="1200" dirty="0"/>
              <a:t>DESPAPELE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1003937" y="2305671"/>
            <a:ext cx="145893" cy="42560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5900968" y="4420060"/>
            <a:ext cx="47519" cy="50583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3812960" y="1692519"/>
            <a:ext cx="0" cy="318046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3027076" y="5010246"/>
            <a:ext cx="65782" cy="417207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3092858" y="5033817"/>
            <a:ext cx="2828251" cy="50544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971600" y="1647512"/>
            <a:ext cx="2841360" cy="56152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5165165" y="1484620"/>
            <a:ext cx="2952194" cy="53810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3027076" y="4348850"/>
            <a:ext cx="2902268" cy="59514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>
            <a:off x="5165165" y="2083989"/>
            <a:ext cx="0" cy="302269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977294" y="1103762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1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253796" y="1124145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2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4141770" y="3873887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3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6661333" y="17413"/>
            <a:ext cx="1393825" cy="361670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       MR 53 AL 55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8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08" y="1295400"/>
            <a:ext cx="8447904" cy="487918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119ª / CALLE 60 A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034345" y="3272039"/>
            <a:ext cx="1797372" cy="15132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1,40 km x 2 cunetas x frecuencia 2 x 4.33 semana promedio = 24,248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932942" y="470824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196069" y="388824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5233812" y="2917398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903045" y="2976051"/>
            <a:ext cx="131684" cy="130443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843846" y="2138649"/>
            <a:ext cx="25307" cy="14490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214438" y="1847714"/>
            <a:ext cx="52246" cy="1710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097589" y="1723762"/>
            <a:ext cx="1857332" cy="4654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3640323" y="2260981"/>
            <a:ext cx="2227821" cy="65641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760831" y="3037359"/>
            <a:ext cx="1680409" cy="138683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220072" y="2223590"/>
            <a:ext cx="2473590" cy="6299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3878904" y="3021871"/>
            <a:ext cx="931765" cy="19429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9"/>
          <p:cNvSpPr>
            <a:spLocks/>
          </p:cNvSpPr>
          <p:nvPr/>
        </p:nvSpPr>
        <p:spPr bwMode="auto">
          <a:xfrm>
            <a:off x="6661333" y="17413"/>
            <a:ext cx="1393825" cy="361670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       MR 53 AL 55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2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76" y="1247917"/>
            <a:ext cx="7891063" cy="494603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525141" y="6324873"/>
            <a:ext cx="93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Distancia 1,04km  x frecuencia 6 x 4.33 semana promedio = 27,019km DESPAPELE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285253" y="1744206"/>
            <a:ext cx="1926707" cy="1661761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2411760" y="2058555"/>
            <a:ext cx="1722505" cy="1448412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4211960" y="3604090"/>
            <a:ext cx="1610939" cy="147475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2555776" y="1512020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662847" y="2177536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621172" y="67513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9" name="17 Conector recto de flecha"/>
          <p:cNvCxnSpPr/>
          <p:nvPr/>
        </p:nvCxnSpPr>
        <p:spPr>
          <a:xfrm flipH="1">
            <a:off x="5897349" y="5101480"/>
            <a:ext cx="289134" cy="19958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7 CuadroTexto"/>
          <p:cNvSpPr txBox="1"/>
          <p:nvPr/>
        </p:nvSpPr>
        <p:spPr>
          <a:xfrm>
            <a:off x="875845" y="568101"/>
            <a:ext cx="734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 CRA 50 ENTRE SIM.BOLIVAR HASTA DIAGONAL 65 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FRECUENCIA 6 LUNES A SABADO– HORA 6AM A 2PM</a:t>
            </a:r>
          </a:p>
        </p:txBody>
      </p:sp>
      <p:cxnSp>
        <p:nvCxnSpPr>
          <p:cNvPr id="21" name="9 Conector recto de flecha"/>
          <p:cNvCxnSpPr/>
          <p:nvPr/>
        </p:nvCxnSpPr>
        <p:spPr>
          <a:xfrm>
            <a:off x="4355976" y="3501008"/>
            <a:ext cx="1685940" cy="1457332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698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08" y="1295400"/>
            <a:ext cx="8447904" cy="487918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119ª / CALLE 60 A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034345" y="3272039"/>
            <a:ext cx="1797372" cy="15132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1,40 km x 2 cunetas x frecuencia 2 x 4.33 semana promedio = 24,248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932942" y="470824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196069" y="388824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5233812" y="2917398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903045" y="2976051"/>
            <a:ext cx="131684" cy="130443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843846" y="2138649"/>
            <a:ext cx="25307" cy="14490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214438" y="1847714"/>
            <a:ext cx="52246" cy="1710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097589" y="1723762"/>
            <a:ext cx="1857332" cy="4654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3640323" y="2260981"/>
            <a:ext cx="2227821" cy="65641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760831" y="3037359"/>
            <a:ext cx="1680409" cy="138683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220072" y="2223590"/>
            <a:ext cx="2473590" cy="6299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3878904" y="3021871"/>
            <a:ext cx="931765" cy="19429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9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08" y="1295400"/>
            <a:ext cx="8447904" cy="487918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119ª / CALLE 60 A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034345" y="3272039"/>
            <a:ext cx="1797372" cy="15132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1,40 km x 2 cunetas x frecuencia 2 x 4.33 semana promedio = 24,248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932942" y="470824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196069" y="388824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5233812" y="2917398"/>
            <a:ext cx="175492" cy="136308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4903045" y="2976051"/>
            <a:ext cx="131684" cy="130443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843846" y="2138649"/>
            <a:ext cx="25307" cy="14490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214438" y="1847714"/>
            <a:ext cx="52246" cy="1710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6097589" y="1723762"/>
            <a:ext cx="1857332" cy="46545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3640323" y="2260981"/>
            <a:ext cx="2227821" cy="65641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1760831" y="3037359"/>
            <a:ext cx="1680409" cy="138683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220072" y="2223590"/>
            <a:ext cx="2473590" cy="6299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3878904" y="3021871"/>
            <a:ext cx="931765" cy="19429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58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726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0" y="1451007"/>
            <a:ext cx="2605826" cy="38983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702" y="1486103"/>
            <a:ext cx="2605826" cy="38828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517" y="1503925"/>
            <a:ext cx="2606086" cy="3865000"/>
          </a:xfrm>
          <a:prstGeom prst="rect">
            <a:avLst/>
          </a:prstGeom>
        </p:spPr>
      </p:pic>
      <p:cxnSp>
        <p:nvCxnSpPr>
          <p:cNvPr id="37" name="Conector recto de flecha 36"/>
          <p:cNvCxnSpPr/>
          <p:nvPr/>
        </p:nvCxnSpPr>
        <p:spPr>
          <a:xfrm flipV="1">
            <a:off x="895453" y="2307866"/>
            <a:ext cx="1952456" cy="1947729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PARQUES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 CARRERA 119ª / CALLE 60 A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4833" y="5993690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0,849 km x 1 REC. PARQUES x frecuencia 2 x 4.33 semana promedio = 7,352 km </a:t>
            </a: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6187542" y="3160543"/>
            <a:ext cx="0" cy="294976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6211538" y="2570904"/>
            <a:ext cx="2062508" cy="60710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3597336" y="2054180"/>
            <a:ext cx="492767" cy="9303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3605712" y="2172066"/>
            <a:ext cx="542808" cy="194863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827584" y="1982203"/>
            <a:ext cx="1983795" cy="195085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8274046" y="2586699"/>
            <a:ext cx="0" cy="35673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6211538" y="2874458"/>
            <a:ext cx="2062508" cy="598064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4198539" y="3968774"/>
            <a:ext cx="174053" cy="6800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H="1" flipV="1">
            <a:off x="4123368" y="2062273"/>
            <a:ext cx="314090" cy="1948167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827584" y="3968774"/>
            <a:ext cx="67869" cy="30386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V="1">
            <a:off x="2847909" y="1948108"/>
            <a:ext cx="0" cy="39821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1331640" y="1171079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1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4170460" y="1200791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2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6979406" y="1210099"/>
            <a:ext cx="829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92D050"/>
                </a:solidFill>
              </a:rPr>
              <a:t>PARQUE 3</a:t>
            </a:r>
            <a:endParaRPr lang="es-CO" sz="1200" b="1" dirty="0">
              <a:solidFill>
                <a:srgbClr val="92D050"/>
              </a:solidFill>
            </a:endParaRPr>
          </a:p>
        </p:txBody>
      </p:sp>
      <p:sp>
        <p:nvSpPr>
          <p:cNvPr id="5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       MR 59 AL 61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95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2" y="1294054"/>
            <a:ext cx="8589675" cy="4961299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119 B  119C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497676" y="3832049"/>
            <a:ext cx="1673822" cy="10158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2,19 km x 2 cunetas x frecuencia 2 x 4.33 semana promedio = 37,931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072432" y="34230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156143" y="395566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8129087" y="3385064"/>
            <a:ext cx="19604" cy="17267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63020" y="1407443"/>
            <a:ext cx="72407" cy="38298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128095" y="1813808"/>
            <a:ext cx="41193" cy="9690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4262856" y="2326639"/>
            <a:ext cx="1674721" cy="472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2097290" y="2807529"/>
            <a:ext cx="2074208" cy="123109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552187" y="4322430"/>
            <a:ext cx="1742861" cy="9595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969104" y="1733843"/>
            <a:ext cx="2159238" cy="5684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355976" y="2876924"/>
            <a:ext cx="3770851" cy="9847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471211" y="3369285"/>
            <a:ext cx="3514018" cy="8773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4171498" y="1297555"/>
            <a:ext cx="3967391" cy="93501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V="1">
            <a:off x="1959348" y="2339367"/>
            <a:ext cx="1960435" cy="12600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103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2" y="1294054"/>
            <a:ext cx="8589675" cy="4961299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 B  119C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497676" y="3832049"/>
            <a:ext cx="1673822" cy="10158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2,19 km x 2 SENDEROS x frecuencia 2 x 4.33 semana promedio = 37,931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072432" y="34230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156143" y="395566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8129087" y="3385064"/>
            <a:ext cx="19604" cy="17267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63020" y="1407443"/>
            <a:ext cx="72407" cy="38298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128095" y="1813808"/>
            <a:ext cx="41193" cy="9690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4262856" y="2326639"/>
            <a:ext cx="1674721" cy="472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2097290" y="2807529"/>
            <a:ext cx="2074208" cy="123109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552187" y="4322430"/>
            <a:ext cx="1742861" cy="9595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969104" y="1733843"/>
            <a:ext cx="2159238" cy="5684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355976" y="2876924"/>
            <a:ext cx="3770851" cy="9847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471211" y="3369285"/>
            <a:ext cx="3514018" cy="8773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4171498" y="1297555"/>
            <a:ext cx="3967391" cy="93501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V="1">
            <a:off x="1959348" y="2339367"/>
            <a:ext cx="1960435" cy="12600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2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2" y="1294054"/>
            <a:ext cx="8589675" cy="4961299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 B  119C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497676" y="3832049"/>
            <a:ext cx="1673822" cy="101586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2,19 km x 2 Z. VERDES x frecuencia 2 x 4.33 semana promedio = 37,931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072432" y="34230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156143" y="395566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8129087" y="3385064"/>
            <a:ext cx="19604" cy="17267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63020" y="1407443"/>
            <a:ext cx="72407" cy="382985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128095" y="1813808"/>
            <a:ext cx="41193" cy="9690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H="1">
            <a:off x="4262856" y="2326639"/>
            <a:ext cx="1674721" cy="4728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2097290" y="2807529"/>
            <a:ext cx="2074208" cy="123109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552187" y="4322430"/>
            <a:ext cx="1742861" cy="9595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H="1">
            <a:off x="5969104" y="1733843"/>
            <a:ext cx="2159238" cy="5684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355976" y="2876924"/>
            <a:ext cx="3770851" cy="9847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471211" y="3369285"/>
            <a:ext cx="3514018" cy="8773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4171498" y="1297555"/>
            <a:ext cx="3967391" cy="93501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V="1">
            <a:off x="1959348" y="2339367"/>
            <a:ext cx="1960435" cy="12600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9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86" y="1336698"/>
            <a:ext cx="8039434" cy="4684590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PARQUE LINEAL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119 B  119C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0,984 km x 1 PARQUE x frecuencia 2 x 4.33 semana promedio = 8,521 km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7423401" y="1986847"/>
            <a:ext cx="100927" cy="812617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1148653" y="4054465"/>
            <a:ext cx="295530" cy="79344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>
            <a:off x="1512823" y="3861646"/>
            <a:ext cx="1771428" cy="95930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3423617" y="2915799"/>
            <a:ext cx="4100711" cy="92707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3136439" y="1849386"/>
            <a:ext cx="4315881" cy="98017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V="1">
            <a:off x="1148653" y="2876924"/>
            <a:ext cx="1915889" cy="1108146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2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39365"/>
            <a:ext cx="8449042" cy="486174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119 C  120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613116" y="4868276"/>
            <a:ext cx="1580150" cy="52301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1,29 km x 2 cunetas x frecuencia 2 x 4.33 semana promedio = 22,343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749020" y="51233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960891" y="56779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6732240" y="2016918"/>
            <a:ext cx="316483" cy="172715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07966" y="1488323"/>
            <a:ext cx="0" cy="219201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007788" y="1615514"/>
            <a:ext cx="20596" cy="17945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745646" y="5316328"/>
            <a:ext cx="2014666" cy="6584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707142" y="3912416"/>
            <a:ext cx="2420941" cy="71832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830696" y="4032576"/>
            <a:ext cx="3627699" cy="11963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164288" y="1772816"/>
            <a:ext cx="360040" cy="19726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4288285" y="2584330"/>
            <a:ext cx="418857" cy="186237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H="1" flipV="1">
            <a:off x="3813110" y="2808896"/>
            <a:ext cx="466891" cy="198406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7639893" y="3495136"/>
            <a:ext cx="452953" cy="1979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74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39365"/>
            <a:ext cx="8449042" cy="486174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- 119 C  120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613116" y="4868276"/>
            <a:ext cx="1580150" cy="52301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1,29 km x 2 SENDERO PEATONAL x frecuencia 2 x 4.33 semana promedio = 22,343 km</a:t>
            </a:r>
            <a:r>
              <a:rPr lang="es-CO" sz="1200" dirty="0"/>
              <a:t>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749020" y="51233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960891" y="56779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6732240" y="2016918"/>
            <a:ext cx="316483" cy="172715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07966" y="1488323"/>
            <a:ext cx="0" cy="219201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007788" y="1615514"/>
            <a:ext cx="20596" cy="17945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745646" y="5316328"/>
            <a:ext cx="2014666" cy="6584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707142" y="3912416"/>
            <a:ext cx="2420941" cy="71832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830696" y="4032576"/>
            <a:ext cx="3627699" cy="11963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164288" y="1772816"/>
            <a:ext cx="360040" cy="19726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4288285" y="2584330"/>
            <a:ext cx="418857" cy="186237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H="1" flipV="1">
            <a:off x="3813110" y="2808896"/>
            <a:ext cx="466891" cy="198406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7639893" y="3495136"/>
            <a:ext cx="452953" cy="1979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490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39365"/>
            <a:ext cx="8449042" cy="486174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ZONE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- 119 C  120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V="1">
            <a:off x="2613116" y="4868276"/>
            <a:ext cx="1580150" cy="52301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1,29 km x 2 ZONA VERDE x frecuencia 2 x 4.33 semana promedio = 22,343 km</a:t>
            </a:r>
          </a:p>
        </p:txBody>
      </p:sp>
      <p:sp>
        <p:nvSpPr>
          <p:cNvPr id="38" name="34 CuadroTexto"/>
          <p:cNvSpPr txBox="1"/>
          <p:nvPr/>
        </p:nvSpPr>
        <p:spPr>
          <a:xfrm>
            <a:off x="1749020" y="51233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960891" y="56779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6732240" y="2016918"/>
            <a:ext cx="316483" cy="172715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07966" y="1488323"/>
            <a:ext cx="0" cy="219201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8007788" y="1615514"/>
            <a:ext cx="20596" cy="17945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>
            <a:off x="2745646" y="5316328"/>
            <a:ext cx="2014666" cy="65842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4707142" y="3912416"/>
            <a:ext cx="2420941" cy="71832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4830696" y="4032576"/>
            <a:ext cx="3627699" cy="119632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7164288" y="1772816"/>
            <a:ext cx="360040" cy="197262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4288285" y="2584330"/>
            <a:ext cx="418857" cy="186237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H="1" flipV="1">
            <a:off x="3813110" y="2808896"/>
            <a:ext cx="466891" cy="198406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7639893" y="3495136"/>
            <a:ext cx="452953" cy="1979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68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60032" y="1551464"/>
            <a:ext cx="38164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900" i="1" dirty="0"/>
              <a:t>(</a:t>
            </a:r>
            <a:r>
              <a:rPr lang="es-CO" sz="800" dirty="0"/>
              <a:t>Decreto 1077 de 2015</a:t>
            </a:r>
            <a:r>
              <a:rPr lang="es-CO" sz="800" i="1" dirty="0"/>
              <a:t>).</a:t>
            </a:r>
          </a:p>
          <a:p>
            <a:pPr algn="just"/>
            <a:r>
              <a:rPr lang="es-CO" sz="800" b="1" dirty="0"/>
              <a:t>ARTÍCULO 2.3.2.2.2.3.30. </a:t>
            </a:r>
            <a:r>
              <a:rPr lang="es-CO" sz="800" b="1" i="1" dirty="0"/>
              <a:t>Establecimiento de macrorrutas y microrrutas. </a:t>
            </a:r>
            <a:r>
              <a:rPr lang="es-CO" sz="800" dirty="0"/>
              <a:t>Las personas prestadoras del servicio público de aseo deberán establecer las macrorrutas y microrrutas que deben seguir cada uno de los vehículos recolectores en la prestación del servicio, de acuerdo con las necesidades y cumpliendo con las normas de tránsito. Estas rutas deberán diseñarse atendiendo a la eficiencia en la asignación de recursos físicos y humanos.</a:t>
            </a:r>
          </a:p>
          <a:p>
            <a:pPr algn="just"/>
            <a:r>
              <a:rPr lang="es-CO" sz="800" dirty="0"/>
              <a:t>Para el diseño de macrorrutas y microrrutas deberá tenerse en cuenta, entre otros aspectos, los siguientes:</a:t>
            </a:r>
          </a:p>
        </p:txBody>
      </p:sp>
      <p:sp>
        <p:nvSpPr>
          <p:cNvPr id="5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6608488" y="21781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221128"/>
              </p:ext>
            </p:extLst>
          </p:nvPr>
        </p:nvGraphicFramePr>
        <p:xfrm>
          <a:off x="251520" y="1704752"/>
          <a:ext cx="4464496" cy="4878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CARACTERISTICAS BARRIDO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 Tipo de vías existentes (principales y secundarias, con separadores, estado de la vía) en los municipios y de alto tráfico vehicular y peatonal.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VIA VEHICULAR CON SEPARADOR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PRINCIPAL SECUNDARIA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ESTADO DE LA VIA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48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>
                          <a:solidFill>
                            <a:schemeClr val="tx1"/>
                          </a:solidFill>
                          <a:latin typeface="+mn-lt"/>
                        </a:rPr>
                        <a:t>CRA 50 ENTRE DIAG 67 A CLL 54 C. DE CALI</a:t>
                      </a: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PRINCIPAL 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PAVIMENTADA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 Uso del suelo (residencial, comercial, industrial, etc.).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BARRIO </a:t>
                      </a:r>
                      <a:r>
                        <a:rPr lang="es-CO" sz="900" u="none" strike="noStrike" baseline="0" dirty="0">
                          <a:effectLst/>
                        </a:rPr>
                        <a:t>CIUDAD 2000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 Ubicación de hospitales, clínicas y entidades similares de atención a la salud, así como entidades asistenciales.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CENTRO DE SALUD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CLINICA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</a:t>
                      </a:r>
                      <a:r>
                        <a:rPr lang="es-CO" sz="900" u="none" strike="noStrike" baseline="0" dirty="0">
                          <a:effectLst/>
                        </a:rPr>
                        <a:t> HAY EN LA ZONA</a:t>
                      </a:r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IPS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 Recolección en zonas industriales.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 Zonas de difícil acceso.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 Tipo de usuario o generador.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RESIDENCIAL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COMERCIAL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INDUSTRIAL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USUARIO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X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 Ubicación de áreas públicas como plazas, parques o similares.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PARQUES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PLAZAS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 NO APLICA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7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 Presencia de barreras geográficas naturales o artificiales.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N/A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NO APLICA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2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 Tipo de residuos según sean aprovechables o no aprovechables.</a:t>
                      </a:r>
                      <a:endParaRPr lang="es-CO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APROVECHABLE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 APROVECHABLES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OTRO</a:t>
                      </a:r>
                      <a:endParaRPr lang="es-CO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RESIDUOS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NO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SI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6" marR="6226" marT="62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2961" y="591070"/>
            <a:ext cx="8949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CRA 50 ENTRE DIAG 67 A CLL 54 C. DE CALI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34892"/>
            <a:ext cx="4140222" cy="3204439"/>
          </a:xfrm>
          <a:prstGeom prst="rect">
            <a:avLst/>
          </a:prstGeom>
        </p:spPr>
      </p:pic>
      <p:cxnSp>
        <p:nvCxnSpPr>
          <p:cNvPr id="24" name="23 Conector recto de flecha"/>
          <p:cNvCxnSpPr/>
          <p:nvPr/>
        </p:nvCxnSpPr>
        <p:spPr>
          <a:xfrm>
            <a:off x="5868144" y="3342485"/>
            <a:ext cx="1728192" cy="108012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7579232" y="4437112"/>
            <a:ext cx="720080" cy="72008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 flipV="1">
            <a:off x="7650223" y="4300851"/>
            <a:ext cx="593168" cy="57606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 flipV="1">
            <a:off x="5957256" y="3186729"/>
            <a:ext cx="1639080" cy="108012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5186744" y="3501878"/>
            <a:ext cx="864096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212444" y="3043161"/>
            <a:ext cx="792088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51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18" y="1543468"/>
            <a:ext cx="3842261" cy="450223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78" y="1521431"/>
            <a:ext cx="3855758" cy="450223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50851" y="591070"/>
            <a:ext cx="869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CARRERA 119 C  120 / CALLE 60 - 61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0,841 km x 2 cunetas x frecuencia 2 x 4.33 semana promedio = 7,283 km </a:t>
            </a:r>
            <a:r>
              <a:rPr lang="es-CO" sz="1200" dirty="0"/>
              <a:t>CUNETA BARRIDO</a:t>
            </a:r>
            <a:endParaRPr lang="es-CO" dirty="0"/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7417268" y="1888954"/>
            <a:ext cx="28683" cy="219376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6064781" y="1887468"/>
            <a:ext cx="1279693" cy="166971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1547664" y="3701701"/>
            <a:ext cx="2275922" cy="76698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1043608" y="1916214"/>
            <a:ext cx="2460120" cy="558839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5995611" y="2038794"/>
            <a:ext cx="69170" cy="235836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>
            <a:off x="1074424" y="2534782"/>
            <a:ext cx="418857" cy="186237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H="1" flipV="1">
            <a:off x="3561510" y="1863250"/>
            <a:ext cx="308573" cy="181708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V="1">
            <a:off x="6206986" y="4082714"/>
            <a:ext cx="1137488" cy="214707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       MR 69- 70</a:t>
            </a:r>
            <a:endParaRPr lang="es-C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86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3" y="1281562"/>
            <a:ext cx="8154538" cy="4893020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1,07 km x 2 cunetas x frecuencia 6 x 4.33 semana promedio = 55,597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2413693" y="175328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930797" y="1615515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3692909" y="1615515"/>
            <a:ext cx="1834741" cy="43592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3129303" y="1647655"/>
            <a:ext cx="1890590" cy="43270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16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3" y="1281562"/>
            <a:ext cx="8154538" cy="4893020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</a:t>
            </a:r>
            <a:r>
              <a:rPr lang="es-CO" sz="1600" dirty="0">
                <a:latin typeface="Arial Black" pitchFamily="34" charset="0"/>
              </a:rPr>
              <a:t>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1,07 km x 2 cunetas x frecuencia 6 x 4.33 semana promedio = 55,597 km</a:t>
            </a:r>
          </a:p>
        </p:txBody>
      </p:sp>
      <p:sp>
        <p:nvSpPr>
          <p:cNvPr id="38" name="34 CuadroTexto"/>
          <p:cNvSpPr txBox="1"/>
          <p:nvPr/>
        </p:nvSpPr>
        <p:spPr>
          <a:xfrm>
            <a:off x="2413693" y="175328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930797" y="1615515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3692909" y="1615515"/>
            <a:ext cx="1834741" cy="43592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3129303" y="1647655"/>
            <a:ext cx="1890590" cy="43270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841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3" y="1281562"/>
            <a:ext cx="8154538" cy="4893020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ZONAS VERDES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1,07 km x 2 ZONA VERDE x frecuencia 6 x 4.33 semana promedio = 27,799 km</a:t>
            </a:r>
          </a:p>
        </p:txBody>
      </p:sp>
      <p:sp>
        <p:nvSpPr>
          <p:cNvPr id="38" name="34 CuadroTexto"/>
          <p:cNvSpPr txBox="1"/>
          <p:nvPr/>
        </p:nvSpPr>
        <p:spPr>
          <a:xfrm>
            <a:off x="2413693" y="175328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930797" y="1615515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3692909" y="1615515"/>
            <a:ext cx="1834741" cy="435923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3129303" y="1647655"/>
            <a:ext cx="1890590" cy="432709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148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6" y="1166025"/>
            <a:ext cx="8535591" cy="4858428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59 - 60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0,865 km x 2 cunetas x frecuencia 2 x 4.33 semana promedio = 14,982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4741354" y="123660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389320" y="1297058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4129550" y="1631586"/>
            <a:ext cx="1096879" cy="2772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635256" y="1503775"/>
            <a:ext cx="1182346" cy="304266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413693" y="4777247"/>
            <a:ext cx="3513198" cy="121991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2195344" y="3734820"/>
            <a:ext cx="2546010" cy="138657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13693" y="4546348"/>
            <a:ext cx="2812736" cy="101851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1879421" y="3318263"/>
            <a:ext cx="2864977" cy="151560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047309" y="5124695"/>
            <a:ext cx="257210" cy="5682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1663485" y="5121393"/>
            <a:ext cx="322034" cy="8439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29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6" y="1166025"/>
            <a:ext cx="8535591" cy="4858428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4741354" y="123660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389320" y="1297058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4129550" y="1631586"/>
            <a:ext cx="1096879" cy="2772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635256" y="1503775"/>
            <a:ext cx="1182346" cy="304266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413693" y="4777247"/>
            <a:ext cx="3513198" cy="121991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2195344" y="3734820"/>
            <a:ext cx="2546010" cy="138657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13693" y="4546348"/>
            <a:ext cx="2812736" cy="101851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1879421" y="3318263"/>
            <a:ext cx="2864977" cy="151560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047309" y="5124695"/>
            <a:ext cx="257210" cy="5682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1663485" y="5121393"/>
            <a:ext cx="322034" cy="8439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CuadroTexto"/>
          <p:cNvSpPr txBox="1"/>
          <p:nvPr/>
        </p:nvSpPr>
        <p:spPr>
          <a:xfrm>
            <a:off x="-20828" y="619172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0,865 km x 2 cunetas x frecuencia 2 x 4.33 semana promedio = 14,982  km</a:t>
            </a:r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07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6" y="1166025"/>
            <a:ext cx="8535591" cy="4858428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119 - 120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4741354" y="123660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3389320" y="1297058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4129550" y="1631586"/>
            <a:ext cx="1096879" cy="2772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635256" y="1503775"/>
            <a:ext cx="1182346" cy="304266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413693" y="4777247"/>
            <a:ext cx="3513198" cy="121991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2195344" y="3734820"/>
            <a:ext cx="2546010" cy="138657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13693" y="4546348"/>
            <a:ext cx="2812736" cy="101851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1879421" y="3318263"/>
            <a:ext cx="2864977" cy="151560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047309" y="5124695"/>
            <a:ext cx="257210" cy="56826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1663485" y="5121393"/>
            <a:ext cx="322034" cy="84393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CuadroTexto"/>
          <p:cNvSpPr txBox="1"/>
          <p:nvPr/>
        </p:nvSpPr>
        <p:spPr>
          <a:xfrm>
            <a:off x="-52289" y="6157892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0,865 km x 2 cunetas x frecuencia 2 x 4.33 semana promedio = 14,982  km</a:t>
            </a:r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17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2" y="1236604"/>
            <a:ext cx="8362990" cy="489653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 CALLE 60 - 61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1,27 km x 2 cunetas x frecuencia 2 x 4.33 semana promedio = 21,996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1291241" y="276440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359822" y="3204574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7452320" y="1719539"/>
            <a:ext cx="13822" cy="25735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001610" y="1278400"/>
            <a:ext cx="0" cy="32679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732693" y="4795576"/>
            <a:ext cx="4922841" cy="14131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5580112" y="1771046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65967" y="5250428"/>
            <a:ext cx="1568103" cy="5092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2175914" y="1200791"/>
            <a:ext cx="5419650" cy="170544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4497713" y="2671722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4034070" y="2840934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V="1">
            <a:off x="5050565" y="2544640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5545930" y="2460033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5750854" y="4289708"/>
            <a:ext cx="1553843" cy="5115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4497713" y="5031920"/>
            <a:ext cx="552852" cy="17950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2235673" y="2823308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449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2" y="1236604"/>
            <a:ext cx="8362990" cy="489653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60 - 61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1291241" y="276440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359822" y="3204574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7452320" y="1719539"/>
            <a:ext cx="13822" cy="25735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001610" y="1278400"/>
            <a:ext cx="0" cy="32679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732693" y="4795576"/>
            <a:ext cx="4922841" cy="14131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5580112" y="1771046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65967" y="5250428"/>
            <a:ext cx="1568103" cy="5092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2175914" y="1200791"/>
            <a:ext cx="5419650" cy="170544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4497713" y="2671722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4034070" y="2840934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V="1">
            <a:off x="5050565" y="2544640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5545930" y="2460033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5750854" y="4289708"/>
            <a:ext cx="1553843" cy="5115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4497713" y="5031920"/>
            <a:ext cx="552852" cy="17950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2235673" y="2823308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CuadroTexto"/>
          <p:cNvSpPr txBox="1"/>
          <p:nvPr/>
        </p:nvSpPr>
        <p:spPr>
          <a:xfrm>
            <a:off x="0" y="6252841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1,27 km x 2 cunetas x frecuencia 2 x 4.33 semana promedio = 21,996  km</a:t>
            </a:r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525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2" y="1236604"/>
            <a:ext cx="8362990" cy="489653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60 - 61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1291241" y="276440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2359822" y="3204574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7452320" y="1719539"/>
            <a:ext cx="13822" cy="25735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8001610" y="1278400"/>
            <a:ext cx="0" cy="32679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732693" y="4795576"/>
            <a:ext cx="4922841" cy="141316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5580112" y="1771046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465967" y="5250428"/>
            <a:ext cx="1568103" cy="50925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2175914" y="1200791"/>
            <a:ext cx="5419650" cy="170544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4497713" y="2671722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4034070" y="2840934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V="1">
            <a:off x="5050565" y="2544640"/>
            <a:ext cx="67798" cy="228045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5545930" y="2460033"/>
            <a:ext cx="0" cy="244967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5750854" y="4289708"/>
            <a:ext cx="1553843" cy="51156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4497713" y="5031920"/>
            <a:ext cx="552852" cy="17950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2235673" y="2823308"/>
            <a:ext cx="1724585" cy="60364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CuadroTexto"/>
          <p:cNvSpPr txBox="1"/>
          <p:nvPr/>
        </p:nvSpPr>
        <p:spPr>
          <a:xfrm>
            <a:off x="-101661" y="6320199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1,27 km x 2 cunetas x frecuencia 2 x 4.33 semana promedio = 21,996  km</a:t>
            </a:r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4" y="1160000"/>
            <a:ext cx="8051466" cy="504674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2982" y="591070"/>
            <a:ext cx="788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CRA 50 ENTRE DIAG 65 A CLL 54 C. DE CALI</a:t>
            </a:r>
          </a:p>
          <a:p>
            <a:pPr algn="ctr"/>
            <a:r>
              <a:rPr lang="es-CO" sz="1400" dirty="0">
                <a:latin typeface="Arial Black" pitchFamily="34" charset="0"/>
              </a:rPr>
              <a:t>BARRIO CIUDAD 2000 FRECUENCIA 6 - LUNES A SABADO – HORA  6AM A 2PM</a:t>
            </a:r>
          </a:p>
        </p:txBody>
      </p:sp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607785" y="57358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1 CuadroTexto"/>
          <p:cNvSpPr txBox="1"/>
          <p:nvPr/>
        </p:nvSpPr>
        <p:spPr>
          <a:xfrm>
            <a:off x="-176090" y="6314277"/>
            <a:ext cx="934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0,937km x 4 CUNETAS x frecuencia 6 x 4.33 semana promedio = 97,373km </a:t>
            </a:r>
            <a:endParaRPr lang="es-CO" sz="1200" dirty="0"/>
          </a:p>
          <a:p>
            <a:pPr algn="ctr"/>
            <a:endParaRPr lang="es-CO" dirty="0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915772" y="1463071"/>
            <a:ext cx="3528392" cy="223224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580112" y="3780616"/>
            <a:ext cx="1656184" cy="156473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5994268" y="3566702"/>
            <a:ext cx="1746084" cy="1700256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 flipV="1">
            <a:off x="2411760" y="1250785"/>
            <a:ext cx="3441940" cy="2232248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069324" y="1760561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3078326" y="1255437"/>
            <a:ext cx="1054404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auto">
          <a:xfrm>
            <a:off x="6591384" y="44919"/>
            <a:ext cx="1393825" cy="331787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7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9" name="17 Conector recto de flecha"/>
          <p:cNvCxnSpPr/>
          <p:nvPr/>
        </p:nvCxnSpPr>
        <p:spPr>
          <a:xfrm flipH="1">
            <a:off x="6659091" y="5503579"/>
            <a:ext cx="595054" cy="401904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866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81561"/>
            <a:ext cx="7704856" cy="489102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PARQUE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60 - 61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 flipV="1">
            <a:off x="7775924" y="2304548"/>
            <a:ext cx="13772" cy="740493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1048773" y="3960828"/>
            <a:ext cx="187418" cy="46993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1294998" y="3045041"/>
            <a:ext cx="6514427" cy="1486778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1142482" y="2276872"/>
            <a:ext cx="6597433" cy="1536339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 CuadroTexto"/>
          <p:cNvSpPr txBox="1"/>
          <p:nvPr/>
        </p:nvSpPr>
        <p:spPr>
          <a:xfrm>
            <a:off x="-101661" y="6320199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0,287 km x 1 PARQUE x frecuencia 2 x 4.33 semana promedio = 2,485 km</a:t>
            </a:r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80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2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7" y="1283992"/>
            <a:ext cx="8383170" cy="487515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59 - 60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0,474 km x 2 cunetas x frecuencia 2 x 4.33 semana promedio = 8,210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5373823" y="122279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5527746" y="185631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>
            <a:off x="2359822" y="1533674"/>
            <a:ext cx="2853818" cy="90202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3450276" y="5418243"/>
            <a:ext cx="2300578" cy="69213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3000522" y="2108830"/>
            <a:ext cx="2370171" cy="8371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165795" y="2544640"/>
            <a:ext cx="932170" cy="34046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3000522" y="2961850"/>
            <a:ext cx="494690" cy="23122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3556775" y="4869160"/>
            <a:ext cx="1970971" cy="549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81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636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7" y="1283992"/>
            <a:ext cx="8383170" cy="487515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0,948 km x 1 SENDERO x frecuencia 2 x 4.33 semana promedio = 8,210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5373823" y="122279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5527746" y="185631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>
            <a:off x="2359822" y="1533674"/>
            <a:ext cx="2853818" cy="90202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3450276" y="5418243"/>
            <a:ext cx="2300578" cy="69213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3000522" y="2108830"/>
            <a:ext cx="2370171" cy="8371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165795" y="2544640"/>
            <a:ext cx="932170" cy="34046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3000522" y="2961850"/>
            <a:ext cx="494690" cy="23122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3556775" y="4869160"/>
            <a:ext cx="1970971" cy="549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 CuadroTexto"/>
          <p:cNvSpPr txBox="1"/>
          <p:nvPr/>
        </p:nvSpPr>
        <p:spPr>
          <a:xfrm>
            <a:off x="10565" y="64077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0,474 km x 2 cunetas x frecuencia 2 x 4.33 semana promedio = 8,210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82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138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7" y="1283992"/>
            <a:ext cx="8383170" cy="4875154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2 -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5373823" y="122279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5527746" y="1856316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>
            <a:off x="2359822" y="1533674"/>
            <a:ext cx="2853818" cy="90202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3450276" y="5418243"/>
            <a:ext cx="2300578" cy="69213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3000522" y="2108830"/>
            <a:ext cx="2370171" cy="83717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165795" y="2544640"/>
            <a:ext cx="932170" cy="34046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3000522" y="2961850"/>
            <a:ext cx="494690" cy="231222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3556775" y="4869160"/>
            <a:ext cx="1970971" cy="54908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 CuadroTexto"/>
          <p:cNvSpPr txBox="1"/>
          <p:nvPr/>
        </p:nvSpPr>
        <p:spPr>
          <a:xfrm>
            <a:off x="39757" y="6290128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0,474 km x 1 cunetas x frecuencia 2 x 4.33 semana promedio = 4,105  km</a:t>
            </a:r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83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654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44" y="1281562"/>
            <a:ext cx="8367468" cy="487758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CALLE 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0,210 km x 4 cunetas x frecuencia 6 x 4.33 semana promedio = 10,912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2919006" y="212045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715809" y="1661521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3637131" y="2260307"/>
            <a:ext cx="227487" cy="17595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4767798" y="1864806"/>
            <a:ext cx="247345" cy="8230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5015143" y="2816332"/>
            <a:ext cx="1" cy="269098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4103090" y="2161779"/>
            <a:ext cx="350135" cy="15753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4441393" y="4019894"/>
            <a:ext cx="56320" cy="1628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3783102" y="4085768"/>
            <a:ext cx="87847" cy="156280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4254550" y="2232852"/>
            <a:ext cx="250664" cy="11241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4492790" y="3457824"/>
            <a:ext cx="61151" cy="20494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663" y="4941168"/>
            <a:ext cx="3043467" cy="1074626"/>
          </a:xfrm>
          <a:prstGeom prst="rect">
            <a:avLst/>
          </a:prstGeom>
        </p:spPr>
      </p:pic>
      <p:sp>
        <p:nvSpPr>
          <p:cNvPr id="2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84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181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44" y="1281562"/>
            <a:ext cx="8367468" cy="487758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latin typeface="Arial Black" pitchFamily="34" charset="0"/>
              </a:rPr>
              <a:t>BARRIDO SENDERO PEATONAL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2919006" y="212045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715809" y="1661521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3637131" y="2260307"/>
            <a:ext cx="227487" cy="17595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4767798" y="1864806"/>
            <a:ext cx="247345" cy="8230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5015143" y="2816332"/>
            <a:ext cx="1" cy="269098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4103090" y="2161779"/>
            <a:ext cx="350135" cy="15753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4441393" y="4019894"/>
            <a:ext cx="56320" cy="1628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3783102" y="4085768"/>
            <a:ext cx="87847" cy="156280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4254550" y="2232852"/>
            <a:ext cx="250664" cy="11241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4492790" y="3457824"/>
            <a:ext cx="61151" cy="20494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CuadroTexto"/>
          <p:cNvSpPr txBox="1"/>
          <p:nvPr/>
        </p:nvSpPr>
        <p:spPr>
          <a:xfrm>
            <a:off x="-103900" y="6292314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0,210 km x 4 cunetas x frecuencia 6 x 4.33 semana promedio = 10,912  km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663" y="4941168"/>
            <a:ext cx="3043467" cy="1074626"/>
          </a:xfrm>
          <a:prstGeom prst="rect">
            <a:avLst/>
          </a:prstGeom>
        </p:spPr>
      </p:pic>
      <p:sp>
        <p:nvSpPr>
          <p:cNvPr id="2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85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911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44" y="1281562"/>
            <a:ext cx="8367468" cy="4877583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DESPAPELE ZONA VERDE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CALLE 59 - 60 / CARRERA 120 - 121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8" name="34 CuadroTexto"/>
          <p:cNvSpPr txBox="1"/>
          <p:nvPr/>
        </p:nvSpPr>
        <p:spPr>
          <a:xfrm>
            <a:off x="2919006" y="212045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4715809" y="1661521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3637131" y="2260307"/>
            <a:ext cx="227487" cy="1759587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4767798" y="1864806"/>
            <a:ext cx="247345" cy="82300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5015143" y="2816332"/>
            <a:ext cx="1" cy="2690982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4103090" y="2161779"/>
            <a:ext cx="350135" cy="157537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4441393" y="4019894"/>
            <a:ext cx="56320" cy="162867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3783102" y="4085768"/>
            <a:ext cx="87847" cy="156280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4254550" y="2232852"/>
            <a:ext cx="250664" cy="112414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4492790" y="3457824"/>
            <a:ext cx="61151" cy="2049490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0,210 km x 3 cunetas x frecuencia 6 x 4.33 semana promedio = 16,367 km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663" y="4941168"/>
            <a:ext cx="3043467" cy="1074626"/>
          </a:xfrm>
          <a:prstGeom prst="rect">
            <a:avLst/>
          </a:prstGeom>
        </p:spPr>
      </p:pic>
      <p:sp>
        <p:nvSpPr>
          <p:cNvPr id="21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86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823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9" y="1200791"/>
            <a:ext cx="8486584" cy="495369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118 / CALLE 60 – 60C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0,505 km x 4 cunetas x frecuencia 6 x 4.33 semana promedio = 54,480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2092892" y="58146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211685" y="4680528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1729208" y="1159297"/>
            <a:ext cx="6034610" cy="39564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2062214" y="1679616"/>
            <a:ext cx="6326210" cy="417627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488" y="4669542"/>
            <a:ext cx="3686689" cy="1314633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87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53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9" y="1200791"/>
            <a:ext cx="8486584" cy="4953691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00B050"/>
                </a:solidFill>
                <a:latin typeface="Arial Black" pitchFamily="34" charset="0"/>
              </a:rPr>
              <a:t>ZONAS DESPAPELE VERDES </a:t>
            </a:r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- CARRERA 118 / CALLE 60 – 60C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0,505 km x 3 ZONAS VERDES x frecuencia 6 x 4.33 semana promedio = 39,360  km</a:t>
            </a:r>
          </a:p>
        </p:txBody>
      </p:sp>
      <p:sp>
        <p:nvSpPr>
          <p:cNvPr id="38" name="34 CuadroTexto"/>
          <p:cNvSpPr txBox="1"/>
          <p:nvPr/>
        </p:nvSpPr>
        <p:spPr>
          <a:xfrm>
            <a:off x="2092892" y="581463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1211685" y="4680528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1729208" y="1159297"/>
            <a:ext cx="6034610" cy="395640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2062214" y="1679616"/>
            <a:ext cx="6326210" cy="417627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488" y="4669542"/>
            <a:ext cx="3686689" cy="1314633"/>
          </a:xfrm>
          <a:prstGeom prst="rect">
            <a:avLst/>
          </a:prstGeom>
        </p:spPr>
      </p:pic>
      <p:sp>
        <p:nvSpPr>
          <p:cNvPr id="12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88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41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8" y="1223611"/>
            <a:ext cx="8544245" cy="4909526"/>
          </a:xfrm>
          <a:prstGeom prst="rect">
            <a:avLst/>
          </a:prstGeom>
        </p:spPr>
      </p:pic>
      <p:sp>
        <p:nvSpPr>
          <p:cNvPr id="6" name="7 Trapecio"/>
          <p:cNvSpPr>
            <a:spLocks/>
          </p:cNvSpPr>
          <p:nvPr/>
        </p:nvSpPr>
        <p:spPr bwMode="auto">
          <a:xfrm>
            <a:off x="39757" y="47203"/>
            <a:ext cx="7988627" cy="438150"/>
          </a:xfrm>
          <a:custGeom>
            <a:avLst/>
            <a:gdLst>
              <a:gd name="T0" fmla="*/ 839 w 5804438"/>
              <a:gd name="T1" fmla="*/ 557957 h 576064"/>
              <a:gd name="T2" fmla="*/ 0 w 5804438"/>
              <a:gd name="T3" fmla="*/ 0 h 576064"/>
              <a:gd name="T4" fmla="*/ 5452192 w 5804438"/>
              <a:gd name="T5" fmla="*/ 0 h 576064"/>
              <a:gd name="T6" fmla="*/ 5804438 w 5804438"/>
              <a:gd name="T7" fmla="*/ 576064 h 576064"/>
              <a:gd name="T8" fmla="*/ 839 w 5804438"/>
              <a:gd name="T9" fmla="*/ 557957 h 576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4438" h="576064">
                <a:moveTo>
                  <a:pt x="839" y="557957"/>
                </a:moveTo>
                <a:cubicBezTo>
                  <a:pt x="559" y="371971"/>
                  <a:pt x="280" y="185986"/>
                  <a:pt x="0" y="0"/>
                </a:cubicBezTo>
                <a:lnTo>
                  <a:pt x="5452192" y="0"/>
                </a:lnTo>
                <a:lnTo>
                  <a:pt x="5804438" y="576064"/>
                </a:lnTo>
                <a:lnTo>
                  <a:pt x="839" y="557957"/>
                </a:lnTo>
                <a:close/>
              </a:path>
            </a:pathLst>
          </a:custGeom>
          <a:gradFill rotWithShape="1">
            <a:gsLst>
              <a:gs pos="0">
                <a:srgbClr val="000000"/>
              </a:gs>
              <a:gs pos="64399">
                <a:srgbClr val="000000"/>
              </a:gs>
              <a:gs pos="80000">
                <a:srgbClr val="000000"/>
              </a:gs>
              <a:gs pos="83900">
                <a:srgbClr val="000000"/>
              </a:gs>
              <a:gs pos="100000">
                <a:srgbClr val="000000"/>
              </a:gs>
            </a:gsLst>
            <a:lin ang="1620000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CO" b="1" dirty="0">
                <a:solidFill>
                  <a:schemeClr val="bg1"/>
                </a:solidFill>
              </a:rPr>
              <a:t> SERVICIO DE BARRIDO CALI – ZONA SUR</a:t>
            </a:r>
          </a:p>
        </p:txBody>
      </p:sp>
      <p:sp>
        <p:nvSpPr>
          <p:cNvPr id="39" name="21 CuadroTexto"/>
          <p:cNvSpPr txBox="1"/>
          <p:nvPr/>
        </p:nvSpPr>
        <p:spPr>
          <a:xfrm>
            <a:off x="185315" y="591070"/>
            <a:ext cx="862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dirty="0">
                <a:solidFill>
                  <a:srgbClr val="FF0000"/>
                </a:solidFill>
                <a:latin typeface="Arial Black" pitchFamily="34" charset="0"/>
              </a:rPr>
              <a:t>BARRIDO CUNETA - CARRERA 109 / CALLE 50 – 60</a:t>
            </a:r>
          </a:p>
          <a:p>
            <a:pPr algn="ctr"/>
            <a:r>
              <a:rPr lang="es-CO" sz="1600" dirty="0">
                <a:latin typeface="Arial Black" pitchFamily="34" charset="0"/>
              </a:rPr>
              <a:t>BARRIO KACHIPAY FRECUENCIA 6 - LUNES A SABADO – HORA  6AM A 2PM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7358"/>
            <a:ext cx="1069273" cy="508766"/>
          </a:xfrm>
          <a:prstGeom prst="rect">
            <a:avLst/>
          </a:prstGeom>
        </p:spPr>
      </p:pic>
      <p:sp>
        <p:nvSpPr>
          <p:cNvPr id="36" name="1 CuadroTexto"/>
          <p:cNvSpPr txBox="1"/>
          <p:nvPr/>
        </p:nvSpPr>
        <p:spPr>
          <a:xfrm>
            <a:off x="-141835" y="6255353"/>
            <a:ext cx="94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Distancia 0,823 km x 2 cunetas x frecuencia 6 x 4.33 semana promedio = 42,763  km </a:t>
            </a:r>
            <a:r>
              <a:rPr lang="es-CO" sz="1200" dirty="0"/>
              <a:t>CUNETA BARRIDO</a:t>
            </a:r>
            <a:endParaRPr lang="es-CO" dirty="0"/>
          </a:p>
        </p:txBody>
      </p:sp>
      <p:sp>
        <p:nvSpPr>
          <p:cNvPr id="38" name="34 CuadroTexto"/>
          <p:cNvSpPr txBox="1"/>
          <p:nvPr/>
        </p:nvSpPr>
        <p:spPr>
          <a:xfrm>
            <a:off x="847067" y="349073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INICIO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42" name="35 CuadroTexto"/>
          <p:cNvSpPr txBox="1"/>
          <p:nvPr/>
        </p:nvSpPr>
        <p:spPr>
          <a:xfrm>
            <a:off x="818467" y="2191990"/>
            <a:ext cx="103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FINAL</a:t>
            </a:r>
          </a:p>
          <a:p>
            <a:endParaRPr lang="es-CO" b="1" dirty="0">
              <a:solidFill>
                <a:srgbClr val="FF0000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5297881" y="3219931"/>
            <a:ext cx="2619808" cy="547821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71600" y="3247365"/>
            <a:ext cx="3960440" cy="431009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 flipV="1">
            <a:off x="971600" y="2696105"/>
            <a:ext cx="4173148" cy="536744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144748" y="3742291"/>
            <a:ext cx="3138782" cy="682948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072" y="5082726"/>
            <a:ext cx="2585450" cy="930496"/>
          </a:xfrm>
          <a:prstGeom prst="rect">
            <a:avLst/>
          </a:prstGeom>
        </p:spPr>
      </p:pic>
      <p:sp>
        <p:nvSpPr>
          <p:cNvPr id="16" name="Freeform 9"/>
          <p:cNvSpPr>
            <a:spLocks/>
          </p:cNvSpPr>
          <p:nvPr/>
        </p:nvSpPr>
        <p:spPr bwMode="auto">
          <a:xfrm>
            <a:off x="6661333" y="17413"/>
            <a:ext cx="1393825" cy="345465"/>
          </a:xfrm>
          <a:custGeom>
            <a:avLst/>
            <a:gdLst>
              <a:gd name="T0" fmla="*/ 208230 w 1563755"/>
              <a:gd name="T1" fmla="*/ 441102 h 506117"/>
              <a:gd name="T2" fmla="*/ 0 w 1563755"/>
              <a:gd name="T3" fmla="*/ 0 h 506117"/>
              <a:gd name="T4" fmla="*/ 1310258 w 1563755"/>
              <a:gd name="T5" fmla="*/ 9054 h 506117"/>
              <a:gd name="T6" fmla="*/ 1563755 w 1563755"/>
              <a:gd name="T7" fmla="*/ 442245 h 506117"/>
              <a:gd name="T8" fmla="*/ 208230 w 1563755"/>
              <a:gd name="T9" fmla="*/ 441102 h 506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63755" h="506117">
                <a:moveTo>
                  <a:pt x="208230" y="504809"/>
                </a:moveTo>
                <a:lnTo>
                  <a:pt x="0" y="0"/>
                </a:lnTo>
                <a:lnTo>
                  <a:pt x="1310258" y="10362"/>
                </a:lnTo>
                <a:lnTo>
                  <a:pt x="1563755" y="506117"/>
                </a:lnTo>
                <a:lnTo>
                  <a:pt x="208230" y="504809"/>
                </a:lnTo>
                <a:close/>
              </a:path>
            </a:pathLst>
          </a:cu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chemeClr val="bg1"/>
                </a:solidFill>
              </a:rPr>
              <a:t>       MR 89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41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27784</TotalTime>
  <Words>9748</Words>
  <Application>Microsoft Office PowerPoint</Application>
  <PresentationFormat>Presentación en pantalla (4:3)</PresentationFormat>
  <Paragraphs>1929</Paragraphs>
  <Slides>111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111</vt:i4>
      </vt:variant>
    </vt:vector>
  </HeadingPairs>
  <TitlesOfParts>
    <vt:vector size="115" baseType="lpstr">
      <vt:lpstr>Arial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</dc:creator>
  <cp:lastModifiedBy>Usuario</cp:lastModifiedBy>
  <cp:revision>281</cp:revision>
  <cp:lastPrinted>2018-06-09T15:56:04Z</cp:lastPrinted>
  <dcterms:created xsi:type="dcterms:W3CDTF">2017-04-17T22:27:18Z</dcterms:created>
  <dcterms:modified xsi:type="dcterms:W3CDTF">2025-01-12T02:19:43Z</dcterms:modified>
</cp:coreProperties>
</file>