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5"/>
  </p:notesMasterIdLst>
  <p:sldIdLst>
    <p:sldId id="265" r:id="rId5"/>
    <p:sldId id="267" r:id="rId6"/>
    <p:sldId id="269" r:id="rId7"/>
    <p:sldId id="270" r:id="rId8"/>
    <p:sldId id="272" r:id="rId9"/>
    <p:sldId id="278" r:id="rId10"/>
    <p:sldId id="266" r:id="rId11"/>
    <p:sldId id="257" r:id="rId12"/>
    <p:sldId id="258" r:id="rId13"/>
    <p:sldId id="259" r:id="rId14"/>
    <p:sldId id="260" r:id="rId15"/>
    <p:sldId id="261" r:id="rId16"/>
    <p:sldId id="279" r:id="rId17"/>
    <p:sldId id="280" r:id="rId18"/>
    <p:sldId id="281" r:id="rId19"/>
    <p:sldId id="284" r:id="rId20"/>
    <p:sldId id="285" r:id="rId21"/>
    <p:sldId id="263" r:id="rId22"/>
    <p:sldId id="287" r:id="rId23"/>
    <p:sldId id="286" r:id="rId24"/>
  </p:sldIdLst>
  <p:sldSz cx="14630400" cy="8229600"/>
  <p:notesSz cx="8229600" cy="14630400"/>
  <p:embeddedFontLst>
    <p:embeddedFont>
      <p:font typeface="Verdana" panose="020B060403050404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B73"/>
    <a:srgbClr val="448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618811-2D64-7F4C-A164-A4A8FEF9E9BE}" v="10" dt="2024-12-06T20:48:42.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64"/>
    <p:restoredTop sz="81497" autoAdjust="0"/>
  </p:normalViewPr>
  <p:slideViewPr>
    <p:cSldViewPr snapToGrid="0" snapToObjects="1">
      <p:cViewPr varScale="1">
        <p:scale>
          <a:sx n="82" d="100"/>
          <a:sy n="82" d="100"/>
        </p:scale>
        <p:origin x="8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In the exhibitions and events industry,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Sales Executives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are the rockstars closing deals with top brands and high-profile clients. From selling booth space at world-class expos to securing sponsorships for the hottest festivals, you’ll be in the heart of the action. And because this industry is always evolving, you’re not just selling a product—you’re selling an experience, an opportunity, </a:t>
            </a:r>
            <a:r>
              <a:rPr lang="en-US" sz="1800" i="1" kern="0" dirty="0">
                <a:effectLst/>
                <a:latin typeface="Aptos" panose="020B0004020202020204" pitchFamily="34" charset="0"/>
                <a:ea typeface="Times New Roman" panose="02020603050405020304" pitchFamily="18" charset="0"/>
                <a:cs typeface="Times New Roman" panose="02020603050405020304" pitchFamily="18" charset="0"/>
              </a:rPr>
              <a:t>a vibe</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It's fast-paced, it’s high-energy, and it’s perfect for anyone who thrives on making connections and sealing the deal.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If you love the thrill of bringing something to life from scratch, then a role like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Show Contractor</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or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Production Manager</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could be your dream gig. You’ll be in the trenches—setting up stages, installing mind-blowing displays, and transforming blank spaces into jaw-dropping environments. And when the event kicks off, you get to step back and see it all come together, knowing you helped make it happen. There’s something seriously satisfying about being hands-on and seeing your work literally take shape in real-time.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Have a knack for logistics and love being in control of it all?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Venue Managers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are the heartbeat of any event, ensuring that everything runs like a well-oiled machine. From managing multiple event spaces to coordinating with vendors, clients, and staff, you’ll make sure the event goes off without a hitch. And since venues are the backdrop for some of the coolest experiences out there—concerts, expos, conferences, and more—you’ll always be at the center of the action. If you love organizing, problem-solving, and making things happen, this role’s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What makes this industry even cooler is that it’s constantly evolving. With new technology, trends, and challenges popping up all the time, you can carve out your own niche in ways you never thought possible. Want to work in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Sustainable Event Planning</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Virtual and Hybrid Event Design</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Maybe you’ll even create the next big thing in event tech. The possibilities are endless, and as the industry changes, so will the opportunities. This isn’t a career where you get stuck doing the same thing over and over. It’s a world where you can keep reinventing yourself and finding new ways to thrive.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As you gain experience, you'll have the chance to advance to more complex and higher-level roles. Whether it's moving into management positions or specializing in a particular type of event, the industry offers clear pathways for growth and new challenges that keep your career exciting and fulfilling. Various industry certifications, play a crucial role in professional development. They validate your skills and knowledge, making you stand out in a competitive job market. Certifications not only enhance your credibility but also provide you with up-to-date industry knowledge and best practices that can elevate your work and open new career opportunities. Earning certifications shows a commitment to your field and a willingness to invest in your growth. It’s a way to stay current with industry trends, improve your skills, and demonstrate your expertise to employers and clients.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In the events industry, as you ascend to positions like event manager, production lead, or exhibition director, you could be looking at average salaries ranging from $50,000 to well over $100,000, depending on your experience, the size of the events you manage, and the scope of your responsibilities. Additionally, when you venture down the entrepreneurial pathway and establish your own event company, the earning potential becomes even more enticing. Successful event entrepreneurs often enjoy six-figure incomes and beyond, with the added bonus of creating their own schedules and work environments. So, whether you're eyeing those high-paying managerial positions or considering blazing your own trail as an event entrepreneur, the events industry offers a landscape of lucrative opportunities that can help you achieve the financial prosperity you aspire to.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Networking is your VIP pass to career acceleration. Meet the movers and shakers, and watch your opportunities explode. The right connections can open doors you didn’t even know existed! Great events are built by great people. By building relationships, you create a network of go-to vendors, creative partners, and industry mentors. It’s like having your own squad of superheroes. Knowledge is power, and your network is a treasure trove. From the latest trends to behind-the-scenes tips, your connections keep you in the know and ahead of the curve. Whether you’re planning a local meetup or an international extravaganza, a strong network means you’ve got connections all over the globe. Expand your horizons and bring diverse, exciting elements to your events! Great ideas often come from collaboration. Building relationships means you’ve got a team of innovators to brainstorm with, turning cool concepts into unforgettable experiences. The more people know and like you, the more buzz you can create around your events. Relationships translate to support, endorsements, and a crowd that’s excited to attend! Being known for your professionalism and reliability makes people want to work with you. Strong relationships build trust, and trust is the foundation of any successful event.</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the exhibitions and events industry pumps billions into the global economy every year? That’s right—this sector is a major player in business and commerce, driving economic growth and creating jobs worldwide. From high-energy trade shows to dazzling product launches, events are big business, and you could be at the center of it all! Resilience and Everlasting Demand: No matter what’s happening in the world, events keep rolling. They’re a key part of how businesses connect, innovate, and thrive, even during tough times. This means there’s always a need for talented pros who can plan, organize, and execute unforgettable events. Your skills will always be in demand, making it a stable and exciting career path.</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into the whirlwind world of exhibitions and events that traverse continents, giving you the opportunity to groove with diverse cultures and collaborate with international teams. It's like fueling your career with a cocktail of vibrant global experiences, opening your mind to new perspectives and innovative approaches from around the world. Immerse yourself in the dynamic industry that hones your awareness of global business and cultural nuances. This isn't just about being in the know - it's about mastering the art of navigating the intricacies of different cultures, fueling your adaptability and adding that extra dash of cool to your professional persona in a world where connections and cultural understanding are key.</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it - the events industry isn't just about throwing epic parties and jaw-dropping conferences. It's like the secret sauce that spices up so many other industries, injecting a hefty dose of adrenaline and inspiration. From tech and hospitality to fashion and entertainment, events bring these scenes together, creating a melting pot of ideas and innovation. It's where new trends are born, partnerships are forged, and game-changing collaborations spark into life. Events are the hype machines that give industries a major visibility boost. They're the platform where businesses, brands, and talents showcase their A-game, drumming up excitement and setting the stage for industry-wide success. Think of events as the megaphone that amplifies the voices of industries, shining a spotlight on their latest achievements and pushing the boundaries of what's possible. It's like the jet fuel that propels these scenes to new heights, and it's all happening in the sizzling world of events.</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2D582-AAF0-EDC4-A1EF-6D312F5B0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86000-3FBF-DC1F-8CF4-37E82683F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B7437-7DD0-3AFF-4AC8-0F88851FA623}"/>
              </a:ext>
            </a:extLst>
          </p:cNvPr>
          <p:cNvSpPr>
            <a:spLocks noGrp="1"/>
          </p:cNvSpPr>
          <p:nvPr>
            <p:ph type="body" idx="1"/>
          </p:nvPr>
        </p:nvSpPr>
        <p:spPr/>
        <p:txBody>
          <a:bodyPr/>
          <a:lstStyle/>
          <a:p>
            <a:endParaRPr lang="en-US" dirty="0"/>
          </a:p>
          <a:p>
            <a:pPr marL="0" marR="0" algn="l">
              <a:buFont typeface="+mj-lt"/>
              <a:buAutoNum type="arabicPeriod"/>
            </a:pPr>
            <a:r>
              <a:rPr lang="en-US" sz="1800" b="1" i="0" u="none" strike="noStrike" dirty="0">
                <a:solidFill>
                  <a:srgbClr val="000000"/>
                </a:solidFill>
                <a:effectLst/>
                <a:latin typeface="Aptos" panose="020B0004020202020204" pitchFamily="34" charset="0"/>
              </a:rPr>
              <a:t>Explore Careers in the Exhibitions and Events Industry:</a:t>
            </a:r>
            <a:r>
              <a:rPr lang="en-US" sz="1800" b="0" i="0" u="none" strike="noStrike" dirty="0">
                <a:solidFill>
                  <a:srgbClr val="000000"/>
                </a:solidFill>
                <a:effectLst/>
                <a:latin typeface="Aptos" panose="020B0004020202020204" pitchFamily="34" charset="0"/>
              </a:rPr>
              <a:t> Inspire the audience to learn about the diverse opportunities within our field.</a:t>
            </a:r>
          </a:p>
          <a:p>
            <a:pPr marL="0" marR="0" algn="l">
              <a:buFont typeface="+mj-lt"/>
              <a:buAutoNum type="arabicPeriod"/>
            </a:pPr>
            <a:r>
              <a:rPr lang="en-US" sz="1800" b="1" i="0" u="none" strike="noStrike" dirty="0">
                <a:solidFill>
                  <a:srgbClr val="000000"/>
                </a:solidFill>
                <a:effectLst/>
                <a:latin typeface="Aptos" panose="020B0004020202020204" pitchFamily="34" charset="0"/>
              </a:rPr>
              <a:t>Apply for Industry Scholarships:</a:t>
            </a:r>
            <a:r>
              <a:rPr lang="en-US" sz="1800" b="0" i="0" u="none" strike="noStrike" dirty="0">
                <a:solidFill>
                  <a:srgbClr val="000000"/>
                </a:solidFill>
                <a:effectLst/>
                <a:latin typeface="Aptos" panose="020B0004020202020204" pitchFamily="34" charset="0"/>
              </a:rPr>
              <a:t> Highlight the resources available to help them pursue education and training in this space.</a:t>
            </a:r>
          </a:p>
          <a:p>
            <a:pPr marL="0" marR="0" algn="l">
              <a:buFont typeface="+mj-lt"/>
              <a:buAutoNum type="arabicPeriod"/>
            </a:pPr>
            <a:r>
              <a:rPr lang="en-US" sz="1800" b="1" i="0" u="none" strike="noStrike" dirty="0">
                <a:solidFill>
                  <a:srgbClr val="000000"/>
                </a:solidFill>
                <a:effectLst/>
                <a:latin typeface="Aptos" panose="020B0004020202020204" pitchFamily="34" charset="0"/>
              </a:rPr>
              <a:t>Learn More:</a:t>
            </a:r>
            <a:r>
              <a:rPr lang="en-US" sz="1800" b="0" i="0" u="none" strike="noStrike" dirty="0">
                <a:solidFill>
                  <a:srgbClr val="000000"/>
                </a:solidFill>
                <a:effectLst/>
                <a:latin typeface="Aptos" panose="020B0004020202020204" pitchFamily="34" charset="0"/>
              </a:rPr>
              <a:t> Direct them to our websites for additional information on how to get involved, access resources, and stay informed.</a:t>
            </a:r>
          </a:p>
          <a:p>
            <a:pPr marL="0" marR="0" algn="l">
              <a:buFont typeface="+mj-lt"/>
              <a:buAutoNum type="arabicPeriod"/>
            </a:pPr>
            <a:r>
              <a:rPr lang="en-US" sz="1800" b="1" i="0" u="none" strike="noStrike" dirty="0">
                <a:solidFill>
                  <a:srgbClr val="000000"/>
                </a:solidFill>
                <a:effectLst/>
                <a:latin typeface="Aptos" panose="020B0004020202020204" pitchFamily="34" charset="0"/>
              </a:rPr>
              <a:t>Reach Out:</a:t>
            </a:r>
            <a:r>
              <a:rPr lang="en-US" sz="1800" b="0" i="0" u="none" strike="noStrike" dirty="0">
                <a:solidFill>
                  <a:srgbClr val="000000"/>
                </a:solidFill>
                <a:effectLst/>
                <a:latin typeface="Aptos" panose="020B0004020202020204" pitchFamily="34" charset="0"/>
              </a:rPr>
              <a:t> Encourage them to connect with us directly if they have questions or need guidance.</a:t>
            </a:r>
          </a:p>
          <a:p>
            <a:endParaRPr lang="en-US" dirty="0"/>
          </a:p>
        </p:txBody>
      </p:sp>
      <p:sp>
        <p:nvSpPr>
          <p:cNvPr id="4" name="Slide Number Placeholder 3">
            <a:extLst>
              <a:ext uri="{FF2B5EF4-FFF2-40B4-BE49-F238E27FC236}">
                <a16:creationId xmlns:a16="http://schemas.microsoft.com/office/drawing/2014/main" id="{B88CDB57-9678-5BC7-AE22-C6D42CA281B3}"/>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583391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Times New Roman" panose="02020603050405020304" pitchFamily="18" charset="0"/>
              </a:rPr>
              <a:t>I’m so pumped to be here with you all as we dive into the exciting world of Exhibitions and Events! Whether you've hit up a trade show, an exhibition, or some epic event, you know it takes serious planning and teamwork to make the magic happen. Every event is a mix of creativity and strategy, giving businesses a stage to shine, professionals a chance to vibe, and ideas a space to spark. Today, we’re </a:t>
            </a:r>
            <a:r>
              <a:rPr lang="en-US" sz="1800" dirty="0" err="1">
                <a:effectLst/>
                <a:latin typeface="Aptos" panose="020B0004020202020204" pitchFamily="34" charset="0"/>
                <a:ea typeface="Times New Roman" panose="02020603050405020304" pitchFamily="18" charset="0"/>
              </a:rPr>
              <a:t>gonna</a:t>
            </a:r>
            <a:r>
              <a:rPr lang="en-US" sz="1800" dirty="0">
                <a:effectLst/>
                <a:latin typeface="Aptos" panose="020B0004020202020204" pitchFamily="34" charset="0"/>
                <a:ea typeface="Times New Roman" panose="02020603050405020304" pitchFamily="18" charset="0"/>
              </a:rPr>
              <a:t> break down this booming industry, from the awesome career opportunities to the behind-the-scenes action that makes it all work. We’ll talk roles, associations, and what it’s really like to be part of the event world. I hope you’re as stoked as I am to explore Exhibitions &amp; Events together. There’s so much to uncover, and I can't wait to share the ride with you!</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3399181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Forget the daily grind! In the exhibitions and events world, no two days look alike. One minute you’re organizing a sleek, high-tech conference for industry moguls, and the next, you’re planning a wild pop-culture expo with cosplay contests and live DJs. The variety is endless, and every event has its own vibe, theme, and crowd—so you’ll never feel stuck doing the same thing. You’re not just an event planner; you’re a hype creator. Your job is to curate unforgettable experiences, blending epic visuals, cool tech, and just the right mood to give attendees something to talk about for </a:t>
            </a:r>
            <a:r>
              <a:rPr lang="en-US" sz="1800" i="1" kern="0" dirty="0">
                <a:effectLst/>
                <a:latin typeface="Aptos" panose="020B0004020202020204" pitchFamily="34" charset="0"/>
                <a:ea typeface="Times New Roman" panose="02020603050405020304" pitchFamily="18" charset="0"/>
                <a:cs typeface="Times New Roman" panose="02020603050405020304" pitchFamily="18" charset="0"/>
              </a:rPr>
              <a:t>years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Whether you’re designing futuristic LED displays or creating immersive social media-worthy moments, you’re setting the scene for people to have their minds blown. Here, creativity isn’t an afterthought—it’s at the core of everything.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You’re constantly dreaming up fresh ideas, from jaw-dropping stage setups to interactive brand experiences that get people talking (and posting!). You’re the architect behind how it all looks and feels, blending art, design, and innovation. It’s like being a DJ, but instead of spinning tracks, you’re remixing spaces and experiences. One of the coolest perks? You’re not limited to your zip code. The events world is a global stage, which means you could be hopping from planning a chill local festival to jet-setting for an international summit in Dubai or Barcelona.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The industry connects you to a network that’s literally worldwide. So, if you’ve got wanderlust, consider this your golden ticket. If you’re into high-energy, fast-paced environments, this industry delivers. Events are all about adrenaline—from the planning rush to the thrill of showtime when everything comes to life. And let’s face it: the buzz of seeing your hard work transform into something spectacular is next-level. You’ll be part of a scene where things move fast, challenges pop up, and the excitement keeps building until the final curtain drops. In the events world, </a:t>
            </a:r>
            <a:r>
              <a:rPr lang="en-US" sz="1800" i="1" kern="0" dirty="0">
                <a:effectLst/>
                <a:latin typeface="Aptos" panose="020B0004020202020204" pitchFamily="34" charset="0"/>
                <a:ea typeface="Times New Roman" panose="02020603050405020304" pitchFamily="18" charset="0"/>
                <a:cs typeface="Times New Roman" panose="02020603050405020304" pitchFamily="18" charset="0"/>
              </a:rPr>
              <a:t>anything</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can happen, and you’re the person who makes sure the show goes on—rain, shine, or tech malfunctions. It’s like being on a live-action puzzle game where you’re always five steps ahead, coming up with solutions on the fly. 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You’ll become the one everyone trusts to make sure things run smoothly, even when the unexpected hits. Got a vision for how a space should feel? Well, this is where you get to turn it into reality. Whether it’s creating a chic networking lounge or setting up a neon-lit dance floor for an afterparty, you control the atmosphere. You’ll work with lighting, sound, visuals, and décor to create a vibe that people won’t just see—they’ll feel it. Unlike some careers where results take months (or years) to see, in this industry, you get instant feedback. The event happens, the crowd shows up, and you immediately see the impact of your hard work. The best part? Watching people light up as they engage with the experiences you’ve created. You’ll know you’ve nailed it when people can’t stop smiling, taking selfies, and sharing their experience on social media.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48984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In the exhibitions and events world, there’s no “one size fits all.” Whether you're a creative, a numbers whiz, or a hands-on builder, this industry has a career path with your name on it. Forget the idea that you have to fit into a single box. You can be a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Booth Designer</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crafting Insta-worthy spaces, a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Venue Manager</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running top-tier event venues, a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Sales Executive</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negotiating big deals with global brands, or even a </a:t>
            </a:r>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Show Contractor</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who gets to bring entire experiences to life from the ground up. There’s a role for every kind of talent, so whatever makes you tick, this industry has a spot for you. Think about the coolest event you’ve ever been to—maybe it was a killer music festival, a mind-blowing tech conference, or an exclusive fashion show. Guess what? Someone had to dream it up and make it happen. That </a:t>
            </a:r>
            <a:r>
              <a:rPr lang="en-US" sz="1800" i="1" kern="0" dirty="0">
                <a:effectLst/>
                <a:latin typeface="Aptos" panose="020B0004020202020204" pitchFamily="34" charset="0"/>
                <a:ea typeface="Times New Roman" panose="02020603050405020304" pitchFamily="18" charset="0"/>
                <a:cs typeface="Times New Roman" panose="02020603050405020304" pitchFamily="18" charset="0"/>
              </a:rPr>
              <a:t>could be you</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Booth Designers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get to think outside the box, creating eye-popping, attention-grabbing exhibits that make people stop in their tracks. Whether you’re designing sleek, futuristic trade show booths or interactive brand experiences, your canvas is as big as your imagination. And the best part? Your work gets seen by thousands, maybe even millions of people. So, if you’re into making things that </a:t>
            </a:r>
            <a:r>
              <a:rPr lang="en-US" sz="1800" i="1" kern="0" dirty="0">
                <a:effectLst/>
                <a:latin typeface="Aptos" panose="020B0004020202020204" pitchFamily="34" charset="0"/>
                <a:ea typeface="Times New Roman" panose="02020603050405020304" pitchFamily="18" charset="0"/>
                <a:cs typeface="Times New Roman" panose="02020603050405020304" pitchFamily="18" charset="0"/>
              </a:rPr>
              <a:t>wow</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this is your time to shine. Love the hustle?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0" dirty="0">
                <a:effectLst/>
                <a:latin typeface="Aptos" panose="020B0004020202020204" pitchFamily="34" charset="0"/>
                <a:ea typeface="Times New Roman" panose="02020603050405020304" pitchFamily="18" charset="0"/>
                <a:cs typeface="Times New Roman" panose="02020603050405020304" pitchFamily="18" charset="0"/>
              </a:rPr>
              <a:t>Event Producers</a:t>
            </a: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are the masterminds who design, plan, and execute experiences that leave a lasting impact. If you’re into big-picture thinking and want to be the one turning visions into reality, this is where you’ll thrive. Every day is a new challenge, and every project is a chance to create something unforgettable. If you’re all about design, style, and aesthetics, this industry has your creative side covered.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mailto:tommy.goodwin@exhibitionsconferencesallianc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group of people in a room&#10;&#10;Description automatically generated">
            <a:extLst>
              <a:ext uri="{FF2B5EF4-FFF2-40B4-BE49-F238E27FC236}">
                <a16:creationId xmlns:a16="http://schemas.microsoft.com/office/drawing/2014/main" id="{96AD5D95-536A-82DE-1CE2-274AFFFA16D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3" name="Text 0"/>
          <p:cNvSpPr/>
          <p:nvPr/>
        </p:nvSpPr>
        <p:spPr>
          <a:xfrm>
            <a:off x="614441" y="5500999"/>
            <a:ext cx="13401518" cy="2196973"/>
          </a:xfrm>
          <a:prstGeom prst="rect">
            <a:avLst/>
          </a:prstGeom>
          <a:noFill/>
          <a:ln/>
        </p:spPr>
        <p:txBody>
          <a:bodyPr wrap="square" lIns="0" tIns="0" rIns="0" bIns="0" rtlCol="0" anchor="t"/>
          <a:lstStyle/>
          <a:p>
            <a:pPr marL="0" indent="0">
              <a:lnSpc>
                <a:spcPts val="7350"/>
              </a:lnSpc>
              <a:buNone/>
            </a:pPr>
            <a:r>
              <a:rPr lang="en-US" sz="5900" kern="0" spc="-177" dirty="0">
                <a:solidFill>
                  <a:srgbClr val="FFFFFF"/>
                </a:solidFill>
                <a:latin typeface="Verdana" panose="020B0604030504040204" pitchFamily="34" charset="0"/>
                <a:ea typeface="Verdana" panose="020B0604030504040204" pitchFamily="34" charset="0"/>
                <a:cs typeface="Roboto Mono" pitchFamily="34" charset="-120"/>
              </a:rPr>
              <a:t>Unlock Your Creative Potential in the Exhibition and Events Industry</a:t>
            </a:r>
            <a:endParaRPr lang="en-US" sz="5900" dirty="0"/>
          </a:p>
        </p:txBody>
      </p:sp>
      <p:sp>
        <p:nvSpPr>
          <p:cNvPr id="6" name="Text 3"/>
          <p:cNvSpPr/>
          <p:nvPr/>
        </p:nvSpPr>
        <p:spPr>
          <a:xfrm>
            <a:off x="6354485" y="7219355"/>
            <a:ext cx="134660" cy="97512"/>
          </a:xfrm>
          <a:prstGeom prst="rect">
            <a:avLst/>
          </a:prstGeom>
          <a:noFill/>
          <a:ln/>
        </p:spPr>
        <p:txBody>
          <a:bodyPr wrap="none" lIns="0" tIns="0" rIns="0" bIns="0" rtlCol="0" anchor="t"/>
          <a:lstStyle/>
          <a:p>
            <a:pPr marL="0" indent="0" algn="ctr">
              <a:lnSpc>
                <a:spcPts val="750"/>
              </a:lnSpc>
              <a:buNone/>
            </a:pPr>
            <a:r>
              <a:rPr lang="en-US" sz="750" kern="0" spc="-17" dirty="0">
                <a:solidFill>
                  <a:srgbClr val="3C3838"/>
                </a:solidFill>
                <a:latin typeface="Verdana" panose="020B0604030504040204" pitchFamily="34" charset="0"/>
                <a:ea typeface="Verdana" panose="020B0604030504040204" pitchFamily="34" charset="0"/>
                <a:cs typeface="Verdana" panose="020B0604030504040204" pitchFamily="34" charset="0"/>
              </a:rPr>
              <a:t>MF</a:t>
            </a:r>
            <a:endParaRPr lang="en-US" sz="750" dirty="0"/>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479845" y="619244"/>
            <a:ext cx="7567612" cy="1250871"/>
          </a:xfrm>
          <a:prstGeom prst="rect">
            <a:avLst/>
          </a:prstGeom>
          <a:noFill/>
          <a:ln/>
        </p:spPr>
        <p:txBody>
          <a:bodyPr wrap="square" lIns="0" tIns="0" rIns="0" bIns="0" rtlCol="0" anchor="t"/>
          <a:lstStyle/>
          <a:p>
            <a:pPr marL="0" indent="0">
              <a:lnSpc>
                <a:spcPts val="4900"/>
              </a:lnSpc>
              <a:buNone/>
            </a:pPr>
            <a:r>
              <a:rPr lang="en-US" sz="3900" dirty="0">
                <a:solidFill>
                  <a:srgbClr val="C6BFEE"/>
                </a:solidFill>
                <a:latin typeface="Verdana" panose="020B0604030504040204" pitchFamily="34" charset="0"/>
                <a:ea typeface="Verdana" panose="020B0604030504040204" pitchFamily="34" charset="0"/>
                <a:cs typeface="Verdana" panose="020B0604030504040204" pitchFamily="34" charset="0"/>
              </a:rPr>
              <a:t>Sales Executive: Closing the Big Deals</a:t>
            </a:r>
            <a:endParaRPr lang="en-US" sz="3900" dirty="0"/>
          </a:p>
        </p:txBody>
      </p:sp>
      <p:pic>
        <p:nvPicPr>
          <p:cNvPr id="4" name="Image 1" descr="preencoded.png"/>
          <p:cNvPicPr>
            <a:picLocks noChangeAspect="1"/>
          </p:cNvPicPr>
          <p:nvPr/>
        </p:nvPicPr>
        <p:blipFill>
          <a:blip r:embed="rId3"/>
          <a:stretch>
            <a:fillRect/>
          </a:stretch>
        </p:blipFill>
        <p:spPr>
          <a:xfrm>
            <a:off x="479845" y="2207895"/>
            <a:ext cx="1125974" cy="1801535"/>
          </a:xfrm>
          <a:prstGeom prst="rect">
            <a:avLst/>
          </a:prstGeom>
        </p:spPr>
      </p:pic>
      <p:sp>
        <p:nvSpPr>
          <p:cNvPr id="5" name="Text 1"/>
          <p:cNvSpPr/>
          <p:nvPr/>
        </p:nvSpPr>
        <p:spPr>
          <a:xfrm>
            <a:off x="1943599" y="2433042"/>
            <a:ext cx="2502218" cy="312777"/>
          </a:xfrm>
          <a:prstGeom prst="rect">
            <a:avLst/>
          </a:prstGeom>
          <a:noFill/>
          <a:ln/>
        </p:spPr>
        <p:txBody>
          <a:bodyPr wrap="none" lIns="0" tIns="0" rIns="0" bIns="0" rtlCol="0" anchor="t"/>
          <a:lstStyle/>
          <a:p>
            <a:pPr marL="0" indent="0" algn="l">
              <a:lnSpc>
                <a:spcPts val="2450"/>
              </a:lnSpc>
              <a:buNone/>
            </a:pPr>
            <a:r>
              <a:rPr lang="en-US" sz="1950" b="1" dirty="0">
                <a:solidFill>
                  <a:srgbClr val="DAD8E9"/>
                </a:solidFill>
                <a:latin typeface="Verdana" panose="020B0604030504040204" pitchFamily="34" charset="0"/>
                <a:ea typeface="Verdana" panose="020B0604030504040204" pitchFamily="34" charset="0"/>
                <a:cs typeface="Verdana" panose="020B0604030504040204" pitchFamily="34" charset="0"/>
              </a:rPr>
              <a:t>Network</a:t>
            </a:r>
            <a:endParaRPr lang="en-US" sz="1950" b="1" dirty="0"/>
          </a:p>
        </p:txBody>
      </p:sp>
      <p:sp>
        <p:nvSpPr>
          <p:cNvPr id="6" name="Text 2"/>
          <p:cNvSpPr/>
          <p:nvPr/>
        </p:nvSpPr>
        <p:spPr>
          <a:xfrm>
            <a:off x="1943599" y="2880836"/>
            <a:ext cx="6103858" cy="360164"/>
          </a:xfrm>
          <a:prstGeom prst="rect">
            <a:avLst/>
          </a:prstGeom>
          <a:noFill/>
          <a:ln/>
        </p:spPr>
        <p:txBody>
          <a:bodyPr wrap="none" lIns="0" tIns="0" rIns="0" bIns="0" rtlCol="0" anchor="t"/>
          <a:lstStyle/>
          <a:p>
            <a:pPr marL="0" indent="0" algn="l">
              <a:lnSpc>
                <a:spcPts val="2800"/>
              </a:lnSpc>
              <a:buNone/>
            </a:pPr>
            <a:r>
              <a:rPr lang="en-US" sz="1750" dirty="0">
                <a:solidFill>
                  <a:srgbClr val="DAD8E9"/>
                </a:solidFill>
                <a:latin typeface="Verdana" panose="020B0604030504040204" pitchFamily="34" charset="0"/>
                <a:ea typeface="Verdana" panose="020B0604030504040204" pitchFamily="34" charset="0"/>
                <a:cs typeface="Verdana" panose="020B0604030504040204" pitchFamily="34" charset="0"/>
              </a:rPr>
              <a:t>Connect with top brands and high-profile clients </a:t>
            </a:r>
          </a:p>
          <a:p>
            <a:pPr marL="0" indent="0" algn="l">
              <a:lnSpc>
                <a:spcPts val="2800"/>
              </a:lnSpc>
              <a:buNone/>
            </a:pPr>
            <a:r>
              <a:rPr lang="en-US" sz="1750" dirty="0">
                <a:solidFill>
                  <a:srgbClr val="DAD8E9"/>
                </a:solidFill>
                <a:latin typeface="Verdana" panose="020B0604030504040204" pitchFamily="34" charset="0"/>
                <a:ea typeface="Verdana" panose="020B0604030504040204" pitchFamily="34" charset="0"/>
                <a:cs typeface="Verdana" panose="020B0604030504040204" pitchFamily="34" charset="0"/>
              </a:rPr>
              <a:t>in the industry.</a:t>
            </a:r>
            <a:endParaRPr lang="en-US" sz="1750" dirty="0"/>
          </a:p>
        </p:txBody>
      </p:sp>
      <p:pic>
        <p:nvPicPr>
          <p:cNvPr id="7" name="Image 2" descr="preencoded.png"/>
          <p:cNvPicPr>
            <a:picLocks noChangeAspect="1"/>
          </p:cNvPicPr>
          <p:nvPr/>
        </p:nvPicPr>
        <p:blipFill>
          <a:blip r:embed="rId4"/>
          <a:stretch>
            <a:fillRect/>
          </a:stretch>
        </p:blipFill>
        <p:spPr>
          <a:xfrm>
            <a:off x="479845" y="4009430"/>
            <a:ext cx="1125974" cy="1801535"/>
          </a:xfrm>
          <a:prstGeom prst="rect">
            <a:avLst/>
          </a:prstGeom>
        </p:spPr>
      </p:pic>
      <p:sp>
        <p:nvSpPr>
          <p:cNvPr id="8" name="Text 3"/>
          <p:cNvSpPr/>
          <p:nvPr/>
        </p:nvSpPr>
        <p:spPr>
          <a:xfrm>
            <a:off x="1943599" y="4234577"/>
            <a:ext cx="2502218" cy="312777"/>
          </a:xfrm>
          <a:prstGeom prst="rect">
            <a:avLst/>
          </a:prstGeom>
          <a:noFill/>
          <a:ln/>
        </p:spPr>
        <p:txBody>
          <a:bodyPr wrap="none" lIns="0" tIns="0" rIns="0" bIns="0" rtlCol="0" anchor="t"/>
          <a:lstStyle/>
          <a:p>
            <a:pPr marL="0" indent="0" algn="l">
              <a:lnSpc>
                <a:spcPts val="2450"/>
              </a:lnSpc>
              <a:buNone/>
            </a:pPr>
            <a:r>
              <a:rPr lang="en-US" sz="1950" b="1" dirty="0">
                <a:solidFill>
                  <a:srgbClr val="DAD8E9"/>
                </a:solidFill>
                <a:latin typeface="Verdana" panose="020B0604030504040204" pitchFamily="34" charset="0"/>
                <a:ea typeface="Verdana" panose="020B0604030504040204" pitchFamily="34" charset="0"/>
                <a:cs typeface="Verdana" panose="020B0604030504040204" pitchFamily="34" charset="0"/>
              </a:rPr>
              <a:t>Pitch</a:t>
            </a:r>
            <a:endParaRPr lang="en-US" sz="1950" b="1" dirty="0"/>
          </a:p>
        </p:txBody>
      </p:sp>
      <p:sp>
        <p:nvSpPr>
          <p:cNvPr id="9" name="Text 4"/>
          <p:cNvSpPr/>
          <p:nvPr/>
        </p:nvSpPr>
        <p:spPr>
          <a:xfrm>
            <a:off x="1943599" y="4682371"/>
            <a:ext cx="6103858" cy="360164"/>
          </a:xfrm>
          <a:prstGeom prst="rect">
            <a:avLst/>
          </a:prstGeom>
          <a:noFill/>
          <a:ln/>
        </p:spPr>
        <p:txBody>
          <a:bodyPr wrap="none" lIns="0" tIns="0" rIns="0" bIns="0" rtlCol="0" anchor="t"/>
          <a:lstStyle/>
          <a:p>
            <a:pPr marL="0" indent="0" algn="l">
              <a:lnSpc>
                <a:spcPts val="2800"/>
              </a:lnSpc>
              <a:buNone/>
            </a:pPr>
            <a:r>
              <a:rPr lang="en-US" sz="1750" dirty="0">
                <a:solidFill>
                  <a:srgbClr val="DAD8E9"/>
                </a:solidFill>
                <a:latin typeface="Verdana" panose="020B0604030504040204" pitchFamily="34" charset="0"/>
                <a:ea typeface="Verdana" panose="020B0604030504040204" pitchFamily="34" charset="0"/>
                <a:cs typeface="Verdana" panose="020B0604030504040204" pitchFamily="34" charset="0"/>
              </a:rPr>
              <a:t>Sell experiences, opportunities, and the unique </a:t>
            </a:r>
          </a:p>
          <a:p>
            <a:pPr marL="0" indent="0" algn="l">
              <a:lnSpc>
                <a:spcPts val="2800"/>
              </a:lnSpc>
              <a:buNone/>
            </a:pPr>
            <a:r>
              <a:rPr lang="en-US" sz="1750" dirty="0">
                <a:solidFill>
                  <a:srgbClr val="DAD8E9"/>
                </a:solidFill>
                <a:latin typeface="Verdana" panose="020B0604030504040204" pitchFamily="34" charset="0"/>
                <a:ea typeface="Verdana" panose="020B0604030504040204" pitchFamily="34" charset="0"/>
                <a:cs typeface="Verdana" panose="020B0604030504040204" pitchFamily="34" charset="0"/>
              </a:rPr>
              <a:t>value of events.</a:t>
            </a:r>
            <a:endParaRPr lang="en-US" sz="1750" dirty="0"/>
          </a:p>
        </p:txBody>
      </p:sp>
      <p:pic>
        <p:nvPicPr>
          <p:cNvPr id="10" name="Image 3" descr="preencoded.png"/>
          <p:cNvPicPr>
            <a:picLocks noChangeAspect="1"/>
          </p:cNvPicPr>
          <p:nvPr/>
        </p:nvPicPr>
        <p:blipFill>
          <a:blip r:embed="rId5"/>
          <a:stretch>
            <a:fillRect/>
          </a:stretch>
        </p:blipFill>
        <p:spPr>
          <a:xfrm>
            <a:off x="479845" y="5810964"/>
            <a:ext cx="1125974" cy="1801535"/>
          </a:xfrm>
          <a:prstGeom prst="rect">
            <a:avLst/>
          </a:prstGeom>
        </p:spPr>
      </p:pic>
      <p:sp>
        <p:nvSpPr>
          <p:cNvPr id="11" name="Text 5"/>
          <p:cNvSpPr/>
          <p:nvPr/>
        </p:nvSpPr>
        <p:spPr>
          <a:xfrm>
            <a:off x="1943599" y="6036112"/>
            <a:ext cx="2502218" cy="312777"/>
          </a:xfrm>
          <a:prstGeom prst="rect">
            <a:avLst/>
          </a:prstGeom>
          <a:noFill/>
          <a:ln/>
        </p:spPr>
        <p:txBody>
          <a:bodyPr wrap="none" lIns="0" tIns="0" rIns="0" bIns="0" rtlCol="0" anchor="t"/>
          <a:lstStyle/>
          <a:p>
            <a:pPr marL="0" indent="0" algn="l">
              <a:lnSpc>
                <a:spcPts val="2450"/>
              </a:lnSpc>
              <a:buNone/>
            </a:pPr>
            <a:r>
              <a:rPr lang="en-US" sz="1950" b="1" dirty="0">
                <a:solidFill>
                  <a:srgbClr val="DAD8E9"/>
                </a:solidFill>
                <a:latin typeface="Verdana" panose="020B0604030504040204" pitchFamily="34" charset="0"/>
                <a:ea typeface="Verdana" panose="020B0604030504040204" pitchFamily="34" charset="0"/>
                <a:cs typeface="Verdana" panose="020B0604030504040204" pitchFamily="34" charset="0"/>
              </a:rPr>
              <a:t>Close</a:t>
            </a:r>
            <a:endParaRPr lang="en-US" sz="1950" b="1" dirty="0"/>
          </a:p>
        </p:txBody>
      </p:sp>
      <p:sp>
        <p:nvSpPr>
          <p:cNvPr id="12" name="Text 6"/>
          <p:cNvSpPr/>
          <p:nvPr/>
        </p:nvSpPr>
        <p:spPr>
          <a:xfrm>
            <a:off x="1943599" y="6483906"/>
            <a:ext cx="6103858" cy="720328"/>
          </a:xfrm>
          <a:prstGeom prst="rect">
            <a:avLst/>
          </a:prstGeom>
          <a:noFill/>
          <a:ln/>
        </p:spPr>
        <p:txBody>
          <a:bodyPr wrap="square" lIns="0" tIns="0" rIns="0" bIns="0" rtlCol="0" anchor="t"/>
          <a:lstStyle/>
          <a:p>
            <a:pPr marL="0" indent="0" algn="l">
              <a:lnSpc>
                <a:spcPts val="2800"/>
              </a:lnSpc>
              <a:buNone/>
            </a:pPr>
            <a:r>
              <a:rPr lang="en-US" sz="1750" dirty="0">
                <a:solidFill>
                  <a:srgbClr val="DAD8E9"/>
                </a:solidFill>
                <a:latin typeface="Verdana" panose="020B0604030504040204" pitchFamily="34" charset="0"/>
                <a:ea typeface="Verdana" panose="020B0604030504040204" pitchFamily="34" charset="0"/>
                <a:cs typeface="Verdana" panose="020B0604030504040204" pitchFamily="34" charset="0"/>
              </a:rPr>
              <a:t>Secure deals for booth spaces, sponsorships, and event partnerships.</a:t>
            </a:r>
            <a:endParaRPr lang="en-US" sz="1750" dirty="0"/>
          </a:p>
        </p:txBody>
      </p:sp>
      <p:pic>
        <p:nvPicPr>
          <p:cNvPr id="14" name="Picture 13" descr="A person and person looking at a computer&#10;&#10;Description automatically generated">
            <a:extLst>
              <a:ext uri="{FF2B5EF4-FFF2-40B4-BE49-F238E27FC236}">
                <a16:creationId xmlns:a16="http://schemas.microsoft.com/office/drawing/2014/main" id="{047FBBCA-0A61-C8E2-4F3F-5798D00B38F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34465" y="0"/>
            <a:ext cx="6595935" cy="8229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1029"/>
          </a:xfrm>
          <a:prstGeom prst="rect">
            <a:avLst/>
          </a:prstGeom>
        </p:spPr>
      </p:pic>
      <p:sp>
        <p:nvSpPr>
          <p:cNvPr id="3" name="Text 0"/>
          <p:cNvSpPr/>
          <p:nvPr/>
        </p:nvSpPr>
        <p:spPr>
          <a:xfrm>
            <a:off x="860108" y="675799"/>
            <a:ext cx="7423785" cy="1365171"/>
          </a:xfrm>
          <a:prstGeom prst="rect">
            <a:avLst/>
          </a:prstGeom>
          <a:noFill/>
          <a:ln/>
        </p:spPr>
        <p:txBody>
          <a:bodyPr wrap="square" lIns="0" tIns="0" rIns="0" bIns="0" rtlCol="0" anchor="t"/>
          <a:lstStyle/>
          <a:p>
            <a:pPr marL="0" indent="0">
              <a:lnSpc>
                <a:spcPts val="5350"/>
              </a:lnSpc>
              <a:buNone/>
            </a:pPr>
            <a:r>
              <a:rPr lang="en-US" sz="4300" dirty="0">
                <a:solidFill>
                  <a:srgbClr val="C6BFEE"/>
                </a:solidFill>
                <a:latin typeface="Verdana" panose="020B0604030504040204" pitchFamily="34" charset="0"/>
                <a:ea typeface="Verdana" panose="020B0604030504040204" pitchFamily="34" charset="0"/>
                <a:cs typeface="Verdana" panose="020B0604030504040204" pitchFamily="34" charset="0"/>
              </a:rPr>
              <a:t>Show Contractor: Building Dreams from Scratch</a:t>
            </a:r>
            <a:endParaRPr lang="en-US" sz="4300" dirty="0"/>
          </a:p>
        </p:txBody>
      </p:sp>
      <p:sp>
        <p:nvSpPr>
          <p:cNvPr id="4" name="Shape 1"/>
          <p:cNvSpPr/>
          <p:nvPr/>
        </p:nvSpPr>
        <p:spPr>
          <a:xfrm>
            <a:off x="860108" y="2686050"/>
            <a:ext cx="552926" cy="552926"/>
          </a:xfrm>
          <a:prstGeom prst="roundRect">
            <a:avLst>
              <a:gd name="adj" fmla="val 18667"/>
            </a:avLst>
          </a:prstGeom>
          <a:solidFill>
            <a:srgbClr val="542C49"/>
          </a:solidFill>
          <a:ln w="15240">
            <a:solidFill>
              <a:srgbClr val="6D4562"/>
            </a:solidFill>
            <a:prstDash val="solid"/>
          </a:ln>
        </p:spPr>
        <p:txBody>
          <a:bodyPr/>
          <a:lstStyle/>
          <a:p>
            <a:endParaRPr lang="en-US"/>
          </a:p>
        </p:txBody>
      </p:sp>
      <p:sp>
        <p:nvSpPr>
          <p:cNvPr id="5" name="Text 2"/>
          <p:cNvSpPr/>
          <p:nvPr/>
        </p:nvSpPr>
        <p:spPr>
          <a:xfrm>
            <a:off x="1075253" y="2798683"/>
            <a:ext cx="122634" cy="327660"/>
          </a:xfrm>
          <a:prstGeom prst="rect">
            <a:avLst/>
          </a:prstGeom>
          <a:noFill/>
          <a:ln/>
        </p:spPr>
        <p:txBody>
          <a:bodyPr wrap="none" lIns="0" tIns="0" rIns="0" bIns="0" rtlCol="0" anchor="t"/>
          <a:lstStyle/>
          <a:p>
            <a:pPr marL="0" indent="0" algn="ctr">
              <a:lnSpc>
                <a:spcPts val="2550"/>
              </a:lnSpc>
              <a:buNone/>
            </a:pPr>
            <a:r>
              <a:rPr lang="en-US" sz="2550" dirty="0">
                <a:solidFill>
                  <a:srgbClr val="DAD8E9"/>
                </a:solidFill>
                <a:latin typeface="Verdana" panose="020B0604030504040204" pitchFamily="34" charset="0"/>
                <a:ea typeface="Verdana" panose="020B0604030504040204" pitchFamily="34" charset="0"/>
                <a:cs typeface="Verdana" panose="020B0604030504040204" pitchFamily="34" charset="0"/>
              </a:rPr>
              <a:t>1</a:t>
            </a:r>
            <a:endParaRPr lang="en-US" sz="2550" dirty="0"/>
          </a:p>
        </p:txBody>
      </p:sp>
      <p:sp>
        <p:nvSpPr>
          <p:cNvPr id="6" name="Text 3"/>
          <p:cNvSpPr/>
          <p:nvPr/>
        </p:nvSpPr>
        <p:spPr>
          <a:xfrm>
            <a:off x="1658779" y="2686050"/>
            <a:ext cx="2730460" cy="341233"/>
          </a:xfrm>
          <a:prstGeom prst="rect">
            <a:avLst/>
          </a:prstGeom>
          <a:noFill/>
          <a:ln/>
        </p:spPr>
        <p:txBody>
          <a:bodyPr wrap="none" lIns="0" tIns="0" rIns="0" bIns="0" rtlCol="0" anchor="t"/>
          <a:lstStyle/>
          <a:p>
            <a:pPr marL="0" indent="0">
              <a:lnSpc>
                <a:spcPts val="2650"/>
              </a:lnSpc>
              <a:buNone/>
            </a:pPr>
            <a:r>
              <a:rPr lang="en-US" sz="2150" b="1" dirty="0">
                <a:solidFill>
                  <a:srgbClr val="DAD8E9"/>
                </a:solidFill>
                <a:latin typeface="Verdana" panose="020B0604030504040204" pitchFamily="34" charset="0"/>
                <a:ea typeface="Verdana" panose="020B0604030504040204" pitchFamily="34" charset="0"/>
                <a:cs typeface="Verdana" panose="020B0604030504040204" pitchFamily="34" charset="0"/>
              </a:rPr>
              <a:t>Hands-On Creation</a:t>
            </a:r>
            <a:endParaRPr lang="en-US" sz="2150" b="1" dirty="0"/>
          </a:p>
        </p:txBody>
      </p:sp>
      <p:sp>
        <p:nvSpPr>
          <p:cNvPr id="7" name="Text 4"/>
          <p:cNvSpPr/>
          <p:nvPr/>
        </p:nvSpPr>
        <p:spPr>
          <a:xfrm>
            <a:off x="1658779" y="3174682"/>
            <a:ext cx="6625114" cy="786289"/>
          </a:xfrm>
          <a:prstGeom prst="rect">
            <a:avLst/>
          </a:prstGeom>
          <a:noFill/>
          <a:ln/>
        </p:spPr>
        <p:txBody>
          <a:bodyPr wrap="square" lIns="0" tIns="0" rIns="0" bIns="0" rtlCol="0" anchor="t"/>
          <a:lstStyle/>
          <a:p>
            <a:pPr marL="0" indent="0">
              <a:lnSpc>
                <a:spcPts val="3050"/>
              </a:lnSpc>
              <a:buNone/>
            </a:pPr>
            <a:r>
              <a:rPr lang="en-US" sz="1900" dirty="0">
                <a:solidFill>
                  <a:srgbClr val="DAD8E9"/>
                </a:solidFill>
                <a:latin typeface="Verdana" panose="020B0604030504040204" pitchFamily="34" charset="0"/>
                <a:ea typeface="Verdana" panose="020B0604030504040204" pitchFamily="34" charset="0"/>
                <a:cs typeface="Verdana" panose="020B0604030504040204" pitchFamily="34" charset="0"/>
              </a:rPr>
              <a:t>Transform blank spaces into jaw-dropping environments from the ground up.</a:t>
            </a:r>
            <a:endParaRPr lang="en-US" sz="1900" dirty="0"/>
          </a:p>
        </p:txBody>
      </p:sp>
      <p:sp>
        <p:nvSpPr>
          <p:cNvPr id="8" name="Shape 5"/>
          <p:cNvSpPr/>
          <p:nvPr/>
        </p:nvSpPr>
        <p:spPr>
          <a:xfrm>
            <a:off x="860108" y="4483179"/>
            <a:ext cx="552926" cy="552926"/>
          </a:xfrm>
          <a:prstGeom prst="roundRect">
            <a:avLst>
              <a:gd name="adj" fmla="val 18667"/>
            </a:avLst>
          </a:prstGeom>
          <a:solidFill>
            <a:srgbClr val="542C49"/>
          </a:solidFill>
          <a:ln w="15240">
            <a:solidFill>
              <a:srgbClr val="6D4562"/>
            </a:solidFill>
            <a:prstDash val="solid"/>
          </a:ln>
        </p:spPr>
        <p:txBody>
          <a:bodyPr/>
          <a:lstStyle/>
          <a:p>
            <a:endParaRPr lang="en-US"/>
          </a:p>
        </p:txBody>
      </p:sp>
      <p:sp>
        <p:nvSpPr>
          <p:cNvPr id="9" name="Text 6"/>
          <p:cNvSpPr/>
          <p:nvPr/>
        </p:nvSpPr>
        <p:spPr>
          <a:xfrm>
            <a:off x="1040725" y="4595813"/>
            <a:ext cx="191691" cy="327660"/>
          </a:xfrm>
          <a:prstGeom prst="rect">
            <a:avLst/>
          </a:prstGeom>
          <a:noFill/>
          <a:ln/>
        </p:spPr>
        <p:txBody>
          <a:bodyPr wrap="none" lIns="0" tIns="0" rIns="0" bIns="0" rtlCol="0" anchor="t"/>
          <a:lstStyle/>
          <a:p>
            <a:pPr marL="0" indent="0" algn="ctr">
              <a:lnSpc>
                <a:spcPts val="2550"/>
              </a:lnSpc>
              <a:buNone/>
            </a:pPr>
            <a:r>
              <a:rPr lang="en-US" sz="2550" dirty="0">
                <a:solidFill>
                  <a:srgbClr val="DAD8E9"/>
                </a:solidFill>
                <a:latin typeface="Verdana" panose="020B0604030504040204" pitchFamily="34" charset="0"/>
                <a:ea typeface="Verdana" panose="020B0604030504040204" pitchFamily="34" charset="0"/>
                <a:cs typeface="Verdana" panose="020B0604030504040204" pitchFamily="34" charset="0"/>
              </a:rPr>
              <a:t>2</a:t>
            </a:r>
            <a:endParaRPr lang="en-US" sz="2550" dirty="0"/>
          </a:p>
        </p:txBody>
      </p:sp>
      <p:sp>
        <p:nvSpPr>
          <p:cNvPr id="10" name="Text 7"/>
          <p:cNvSpPr/>
          <p:nvPr/>
        </p:nvSpPr>
        <p:spPr>
          <a:xfrm>
            <a:off x="1658779" y="4483179"/>
            <a:ext cx="2730460" cy="341233"/>
          </a:xfrm>
          <a:prstGeom prst="rect">
            <a:avLst/>
          </a:prstGeom>
          <a:noFill/>
          <a:ln/>
        </p:spPr>
        <p:txBody>
          <a:bodyPr wrap="none" lIns="0" tIns="0" rIns="0" bIns="0" rtlCol="0" anchor="t"/>
          <a:lstStyle/>
          <a:p>
            <a:pPr marL="0" indent="0">
              <a:lnSpc>
                <a:spcPts val="2650"/>
              </a:lnSpc>
              <a:buNone/>
            </a:pPr>
            <a:r>
              <a:rPr lang="en-US" sz="2150" b="1" dirty="0">
                <a:solidFill>
                  <a:srgbClr val="DAD8E9"/>
                </a:solidFill>
                <a:latin typeface="Verdana" panose="020B0604030504040204" pitchFamily="34" charset="0"/>
                <a:ea typeface="Verdana" panose="020B0604030504040204" pitchFamily="34" charset="0"/>
                <a:cs typeface="Verdana" panose="020B0604030504040204" pitchFamily="34" charset="0"/>
              </a:rPr>
              <a:t>Technical Expertise</a:t>
            </a:r>
            <a:endParaRPr lang="en-US" sz="2150" b="1" dirty="0"/>
          </a:p>
        </p:txBody>
      </p:sp>
      <p:sp>
        <p:nvSpPr>
          <p:cNvPr id="11" name="Text 8"/>
          <p:cNvSpPr/>
          <p:nvPr/>
        </p:nvSpPr>
        <p:spPr>
          <a:xfrm>
            <a:off x="1658779" y="4971812"/>
            <a:ext cx="6625114" cy="786289"/>
          </a:xfrm>
          <a:prstGeom prst="rect">
            <a:avLst/>
          </a:prstGeom>
          <a:noFill/>
          <a:ln/>
        </p:spPr>
        <p:txBody>
          <a:bodyPr wrap="square" lIns="0" tIns="0" rIns="0" bIns="0" rtlCol="0" anchor="t"/>
          <a:lstStyle/>
          <a:p>
            <a:pPr marL="0" indent="0">
              <a:lnSpc>
                <a:spcPts val="3050"/>
              </a:lnSpc>
              <a:buNone/>
            </a:pPr>
            <a:r>
              <a:rPr lang="en-US" sz="1900" dirty="0">
                <a:solidFill>
                  <a:srgbClr val="DAD8E9"/>
                </a:solidFill>
                <a:latin typeface="Verdana" panose="020B0604030504040204" pitchFamily="34" charset="0"/>
                <a:ea typeface="Verdana" panose="020B0604030504040204" pitchFamily="34" charset="0"/>
                <a:cs typeface="Verdana" panose="020B0604030504040204" pitchFamily="34" charset="0"/>
              </a:rPr>
              <a:t>Set up stages, install displays, and manage complex production elements.</a:t>
            </a:r>
            <a:endParaRPr lang="en-US" sz="1900" dirty="0"/>
          </a:p>
        </p:txBody>
      </p:sp>
      <p:sp>
        <p:nvSpPr>
          <p:cNvPr id="12" name="Shape 9"/>
          <p:cNvSpPr/>
          <p:nvPr/>
        </p:nvSpPr>
        <p:spPr>
          <a:xfrm>
            <a:off x="860108" y="6280309"/>
            <a:ext cx="552926" cy="552926"/>
          </a:xfrm>
          <a:prstGeom prst="roundRect">
            <a:avLst>
              <a:gd name="adj" fmla="val 18667"/>
            </a:avLst>
          </a:prstGeom>
          <a:solidFill>
            <a:srgbClr val="542C49"/>
          </a:solidFill>
          <a:ln w="15240">
            <a:solidFill>
              <a:srgbClr val="6D4562"/>
            </a:solidFill>
            <a:prstDash val="solid"/>
          </a:ln>
        </p:spPr>
        <p:txBody>
          <a:bodyPr/>
          <a:lstStyle/>
          <a:p>
            <a:endParaRPr lang="en-US"/>
          </a:p>
        </p:txBody>
      </p:sp>
      <p:sp>
        <p:nvSpPr>
          <p:cNvPr id="13" name="Text 10"/>
          <p:cNvSpPr/>
          <p:nvPr/>
        </p:nvSpPr>
        <p:spPr>
          <a:xfrm>
            <a:off x="1041440" y="6392942"/>
            <a:ext cx="190143" cy="327660"/>
          </a:xfrm>
          <a:prstGeom prst="rect">
            <a:avLst/>
          </a:prstGeom>
          <a:noFill/>
          <a:ln/>
        </p:spPr>
        <p:txBody>
          <a:bodyPr wrap="none" lIns="0" tIns="0" rIns="0" bIns="0" rtlCol="0" anchor="t"/>
          <a:lstStyle/>
          <a:p>
            <a:pPr marL="0" indent="0" algn="ctr">
              <a:lnSpc>
                <a:spcPts val="2550"/>
              </a:lnSpc>
              <a:buNone/>
            </a:pPr>
            <a:r>
              <a:rPr lang="en-US" sz="2550" dirty="0">
                <a:solidFill>
                  <a:srgbClr val="DAD8E9"/>
                </a:solidFill>
                <a:latin typeface="Verdana" panose="020B0604030504040204" pitchFamily="34" charset="0"/>
                <a:ea typeface="Verdana" panose="020B0604030504040204" pitchFamily="34" charset="0"/>
                <a:cs typeface="Verdana" panose="020B0604030504040204" pitchFamily="34" charset="0"/>
              </a:rPr>
              <a:t>3</a:t>
            </a:r>
            <a:endParaRPr lang="en-US" sz="2550" dirty="0"/>
          </a:p>
        </p:txBody>
      </p:sp>
      <p:sp>
        <p:nvSpPr>
          <p:cNvPr id="14" name="Text 11"/>
          <p:cNvSpPr/>
          <p:nvPr/>
        </p:nvSpPr>
        <p:spPr>
          <a:xfrm>
            <a:off x="1658779" y="6280309"/>
            <a:ext cx="2730460" cy="341233"/>
          </a:xfrm>
          <a:prstGeom prst="rect">
            <a:avLst/>
          </a:prstGeom>
          <a:noFill/>
          <a:ln/>
        </p:spPr>
        <p:txBody>
          <a:bodyPr wrap="none" lIns="0" tIns="0" rIns="0" bIns="0" rtlCol="0" anchor="t"/>
          <a:lstStyle/>
          <a:p>
            <a:pPr marL="0" indent="0">
              <a:lnSpc>
                <a:spcPts val="2650"/>
              </a:lnSpc>
              <a:buNone/>
            </a:pPr>
            <a:r>
              <a:rPr lang="en-US" sz="2150" b="1" dirty="0">
                <a:solidFill>
                  <a:srgbClr val="DAD8E9"/>
                </a:solidFill>
                <a:latin typeface="Verdana" panose="020B0604030504040204" pitchFamily="34" charset="0"/>
                <a:ea typeface="Verdana" panose="020B0604030504040204" pitchFamily="34" charset="0"/>
                <a:cs typeface="Verdana" panose="020B0604030504040204" pitchFamily="34" charset="0"/>
              </a:rPr>
              <a:t>Tangible Results</a:t>
            </a:r>
            <a:endParaRPr lang="en-US" sz="2150" b="1" dirty="0"/>
          </a:p>
        </p:txBody>
      </p:sp>
      <p:sp>
        <p:nvSpPr>
          <p:cNvPr id="15" name="Text 12"/>
          <p:cNvSpPr/>
          <p:nvPr/>
        </p:nvSpPr>
        <p:spPr>
          <a:xfrm>
            <a:off x="1658779" y="6768941"/>
            <a:ext cx="6625114" cy="786289"/>
          </a:xfrm>
          <a:prstGeom prst="rect">
            <a:avLst/>
          </a:prstGeom>
          <a:noFill/>
          <a:ln/>
        </p:spPr>
        <p:txBody>
          <a:bodyPr wrap="square" lIns="0" tIns="0" rIns="0" bIns="0" rtlCol="0" anchor="t"/>
          <a:lstStyle/>
          <a:p>
            <a:pPr marL="0" indent="0">
              <a:lnSpc>
                <a:spcPts val="3050"/>
              </a:lnSpc>
              <a:buNone/>
            </a:pPr>
            <a:r>
              <a:rPr lang="en-US" sz="1900" dirty="0">
                <a:solidFill>
                  <a:srgbClr val="DAD8E9"/>
                </a:solidFill>
                <a:latin typeface="Verdana" panose="020B0604030504040204" pitchFamily="34" charset="0"/>
                <a:ea typeface="Verdana" panose="020B0604030504040204" pitchFamily="34" charset="0"/>
                <a:cs typeface="Verdana" panose="020B0604030504040204" pitchFamily="34" charset="0"/>
              </a:rPr>
              <a:t>See your work take shape in real-time and witness the final product.</a:t>
            </a: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1321356" y="4716408"/>
            <a:ext cx="11393686"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Verdana" panose="020B0604030504040204" pitchFamily="34" charset="0"/>
                <a:ea typeface="Verdana" panose="020B0604030504040204" pitchFamily="34" charset="0"/>
                <a:cs typeface="Verdana" panose="020B0604030504040204" pitchFamily="34" charset="0"/>
              </a:rPr>
              <a:t>Venue Manager: The Logistics Mastermind</a:t>
            </a:r>
            <a:endParaRPr lang="en-US" sz="4300" dirty="0"/>
          </a:p>
        </p:txBody>
      </p:sp>
      <p:pic>
        <p:nvPicPr>
          <p:cNvPr id="4" name="Image 1" descr="preencoded.png"/>
          <p:cNvPicPr>
            <a:picLocks noChangeAspect="1"/>
          </p:cNvPicPr>
          <p:nvPr/>
        </p:nvPicPr>
        <p:blipFill>
          <a:blip r:embed="rId3"/>
          <a:stretch>
            <a:fillRect/>
          </a:stretch>
        </p:blipFill>
        <p:spPr>
          <a:xfrm>
            <a:off x="1661600" y="5432246"/>
            <a:ext cx="617220" cy="617220"/>
          </a:xfrm>
          <a:prstGeom prst="rect">
            <a:avLst/>
          </a:prstGeom>
        </p:spPr>
      </p:pic>
      <p:sp>
        <p:nvSpPr>
          <p:cNvPr id="5" name="Text 1"/>
          <p:cNvSpPr/>
          <p:nvPr/>
        </p:nvSpPr>
        <p:spPr>
          <a:xfrm>
            <a:off x="1661600" y="6296283"/>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DAD8E9"/>
                </a:solidFill>
                <a:latin typeface="Verdana" panose="020B0604030504040204" pitchFamily="34" charset="0"/>
                <a:ea typeface="Verdana" panose="020B0604030504040204" pitchFamily="34" charset="0"/>
                <a:cs typeface="Verdana" panose="020B0604030504040204" pitchFamily="34" charset="0"/>
              </a:rPr>
              <a:t>Coordination</a:t>
            </a:r>
            <a:endParaRPr lang="en-US" sz="2150" b="1" dirty="0"/>
          </a:p>
        </p:txBody>
      </p:sp>
      <p:sp>
        <p:nvSpPr>
          <p:cNvPr id="6" name="Text 2"/>
          <p:cNvSpPr/>
          <p:nvPr/>
        </p:nvSpPr>
        <p:spPr>
          <a:xfrm>
            <a:off x="1661600" y="6787296"/>
            <a:ext cx="3749040" cy="790099"/>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Verdana" panose="020B0604030504040204" pitchFamily="34" charset="0"/>
                <a:ea typeface="Verdana" panose="020B0604030504040204" pitchFamily="34" charset="0"/>
                <a:cs typeface="Verdana" panose="020B0604030504040204" pitchFamily="34" charset="0"/>
              </a:rPr>
              <a:t>Manage multiple event spaces and ensure smooth operations.</a:t>
            </a:r>
            <a:endParaRPr lang="en-US" sz="1900" dirty="0"/>
          </a:p>
        </p:txBody>
      </p:sp>
      <p:pic>
        <p:nvPicPr>
          <p:cNvPr id="7" name="Image 2" descr="preencoded.png"/>
          <p:cNvPicPr>
            <a:picLocks noChangeAspect="1"/>
          </p:cNvPicPr>
          <p:nvPr/>
        </p:nvPicPr>
        <p:blipFill>
          <a:blip r:embed="rId4"/>
          <a:stretch>
            <a:fillRect/>
          </a:stretch>
        </p:blipFill>
        <p:spPr>
          <a:xfrm>
            <a:off x="5780924" y="5432246"/>
            <a:ext cx="617220" cy="617220"/>
          </a:xfrm>
          <a:prstGeom prst="rect">
            <a:avLst/>
          </a:prstGeom>
        </p:spPr>
      </p:pic>
      <p:sp>
        <p:nvSpPr>
          <p:cNvPr id="8" name="Text 3"/>
          <p:cNvSpPr/>
          <p:nvPr/>
        </p:nvSpPr>
        <p:spPr>
          <a:xfrm>
            <a:off x="5780924" y="6296283"/>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DAD8E9"/>
                </a:solidFill>
                <a:latin typeface="Verdana" panose="020B0604030504040204" pitchFamily="34" charset="0"/>
                <a:ea typeface="Verdana" panose="020B0604030504040204" pitchFamily="34" charset="0"/>
                <a:cs typeface="Verdana" panose="020B0604030504040204" pitchFamily="34" charset="0"/>
              </a:rPr>
              <a:t>Client Relations</a:t>
            </a:r>
            <a:endParaRPr lang="en-US" sz="2150" b="1" dirty="0"/>
          </a:p>
        </p:txBody>
      </p:sp>
      <p:sp>
        <p:nvSpPr>
          <p:cNvPr id="9" name="Text 4"/>
          <p:cNvSpPr/>
          <p:nvPr/>
        </p:nvSpPr>
        <p:spPr>
          <a:xfrm>
            <a:off x="5780924" y="6787296"/>
            <a:ext cx="3749040" cy="790099"/>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Verdana" panose="020B0604030504040204" pitchFamily="34" charset="0"/>
                <a:ea typeface="Verdana" panose="020B0604030504040204" pitchFamily="34" charset="0"/>
                <a:cs typeface="Verdana" panose="020B0604030504040204" pitchFamily="34" charset="0"/>
              </a:rPr>
              <a:t>Work closely with vendors, clients, and staff to meet expectations.</a:t>
            </a:r>
            <a:endParaRPr lang="en-US" sz="1900" dirty="0"/>
          </a:p>
        </p:txBody>
      </p:sp>
      <p:pic>
        <p:nvPicPr>
          <p:cNvPr id="10" name="Image 3" descr="preencoded.png"/>
          <p:cNvPicPr>
            <a:picLocks noChangeAspect="1"/>
          </p:cNvPicPr>
          <p:nvPr/>
        </p:nvPicPr>
        <p:blipFill>
          <a:blip r:embed="rId5"/>
          <a:stretch>
            <a:fillRect/>
          </a:stretch>
        </p:blipFill>
        <p:spPr>
          <a:xfrm>
            <a:off x="9900248" y="5432246"/>
            <a:ext cx="617220" cy="617220"/>
          </a:xfrm>
          <a:prstGeom prst="rect">
            <a:avLst/>
          </a:prstGeom>
        </p:spPr>
      </p:pic>
      <p:sp>
        <p:nvSpPr>
          <p:cNvPr id="11" name="Text 5"/>
          <p:cNvSpPr/>
          <p:nvPr/>
        </p:nvSpPr>
        <p:spPr>
          <a:xfrm>
            <a:off x="9900248" y="6296283"/>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DAD8E9"/>
                </a:solidFill>
                <a:latin typeface="Verdana" panose="020B0604030504040204" pitchFamily="34" charset="0"/>
                <a:ea typeface="Verdana" panose="020B0604030504040204" pitchFamily="34" charset="0"/>
                <a:cs typeface="Verdana" panose="020B0604030504040204" pitchFamily="34" charset="0"/>
              </a:rPr>
              <a:t>Problem-Solving</a:t>
            </a:r>
            <a:endParaRPr lang="en-US" sz="2150" b="1" dirty="0"/>
          </a:p>
        </p:txBody>
      </p:sp>
      <p:sp>
        <p:nvSpPr>
          <p:cNvPr id="12" name="Text 6"/>
          <p:cNvSpPr/>
          <p:nvPr/>
        </p:nvSpPr>
        <p:spPr>
          <a:xfrm>
            <a:off x="9900248" y="6787296"/>
            <a:ext cx="3749040" cy="790099"/>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Verdana" panose="020B0604030504040204" pitchFamily="34" charset="0"/>
                <a:ea typeface="Verdana" panose="020B0604030504040204" pitchFamily="34" charset="0"/>
                <a:cs typeface="Verdana" panose="020B0604030504040204" pitchFamily="34" charset="0"/>
              </a:rPr>
              <a:t>Address challenges quickly to keep events running flawlessly.</a:t>
            </a:r>
            <a:endParaRPr lang="en-US" sz="1900" dirty="0"/>
          </a:p>
        </p:txBody>
      </p:sp>
      <p:pic>
        <p:nvPicPr>
          <p:cNvPr id="14" name="Picture 13">
            <a:extLst>
              <a:ext uri="{FF2B5EF4-FFF2-40B4-BE49-F238E27FC236}">
                <a16:creationId xmlns:a16="http://schemas.microsoft.com/office/drawing/2014/main" id="{75FF5730-057C-0DBC-2FE3-BBF87B29E1E4}"/>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rcRect/>
          <a:stretch/>
        </p:blipFill>
        <p:spPr>
          <a:xfrm>
            <a:off x="0" y="-1"/>
            <a:ext cx="14630400" cy="446959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9356162" y="314629"/>
            <a:ext cx="4413002" cy="664012"/>
          </a:xfrm>
          <a:prstGeom prst="rect">
            <a:avLst/>
          </a:prstGeom>
          <a:noFill/>
          <a:ln/>
        </p:spPr>
        <p:txBody>
          <a:bodyPr wrap="none" lIns="0" tIns="0" rIns="0" bIns="0" rtlCol="0" anchor="t"/>
          <a:lstStyle/>
          <a:p>
            <a:pPr marL="0" indent="0">
              <a:lnSpc>
                <a:spcPts val="5200"/>
              </a:lnSpc>
              <a:buNone/>
            </a:pPr>
            <a:r>
              <a:rPr lang="en-US" sz="41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Climbing the </a:t>
            </a:r>
          </a:p>
          <a:p>
            <a:pPr marL="0" indent="0">
              <a:lnSpc>
                <a:spcPts val="5200"/>
              </a:lnSpc>
              <a:buNone/>
            </a:pPr>
            <a:r>
              <a:rPr lang="en-US" sz="41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Career Ladder</a:t>
            </a:r>
            <a:endParaRPr lang="en-US" sz="4150" dirty="0">
              <a:solidFill>
                <a:schemeClr val="accent2">
                  <a:lumMod val="40000"/>
                  <a:lumOff val="60000"/>
                </a:schemeClr>
              </a:solidFill>
            </a:endParaRPr>
          </a:p>
        </p:txBody>
      </p:sp>
      <p:sp>
        <p:nvSpPr>
          <p:cNvPr id="4" name="Shape 1"/>
          <p:cNvSpPr/>
          <p:nvPr/>
        </p:nvSpPr>
        <p:spPr>
          <a:xfrm>
            <a:off x="9684748" y="1877378"/>
            <a:ext cx="22860" cy="5457587"/>
          </a:xfrm>
          <a:prstGeom prst="roundRect">
            <a:avLst>
              <a:gd name="adj" fmla="val 390462"/>
            </a:avLst>
          </a:prstGeom>
          <a:solidFill>
            <a:srgbClr val="E5BEB2"/>
          </a:solidFill>
          <a:ln/>
        </p:spPr>
        <p:txBody>
          <a:bodyPr/>
          <a:lstStyle/>
          <a:p>
            <a:endParaRPr lang="en-US"/>
          </a:p>
        </p:txBody>
      </p:sp>
      <p:sp>
        <p:nvSpPr>
          <p:cNvPr id="5" name="Shape 2"/>
          <p:cNvSpPr/>
          <p:nvPr/>
        </p:nvSpPr>
        <p:spPr>
          <a:xfrm flipV="1">
            <a:off x="9912396" y="2298384"/>
            <a:ext cx="250508" cy="45719"/>
          </a:xfrm>
          <a:prstGeom prst="roundRect">
            <a:avLst>
              <a:gd name="adj" fmla="val 390462"/>
            </a:avLst>
          </a:prstGeom>
          <a:solidFill>
            <a:srgbClr val="E5BEB2"/>
          </a:solidFill>
          <a:ln/>
        </p:spPr>
        <p:txBody>
          <a:bodyPr/>
          <a:lstStyle/>
          <a:p>
            <a:endParaRPr lang="en-US"/>
          </a:p>
        </p:txBody>
      </p:sp>
      <p:sp>
        <p:nvSpPr>
          <p:cNvPr id="6" name="Shape 3"/>
          <p:cNvSpPr/>
          <p:nvPr/>
        </p:nvSpPr>
        <p:spPr>
          <a:xfrm>
            <a:off x="9457100" y="2116455"/>
            <a:ext cx="478155" cy="478155"/>
          </a:xfrm>
          <a:prstGeom prst="roundRect">
            <a:avLst>
              <a:gd name="adj" fmla="val 18667"/>
            </a:avLst>
          </a:prstGeom>
          <a:solidFill>
            <a:srgbClr val="FFD8CC"/>
          </a:solidFill>
          <a:ln w="7620">
            <a:solidFill>
              <a:srgbClr val="E5BEB2"/>
            </a:solidFill>
            <a:prstDash val="solid"/>
          </a:ln>
        </p:spPr>
        <p:txBody>
          <a:bodyPr/>
          <a:lstStyle/>
          <a:p>
            <a:endParaRPr lang="en-US"/>
          </a:p>
        </p:txBody>
      </p:sp>
      <p:sp>
        <p:nvSpPr>
          <p:cNvPr id="7" name="Text 4"/>
          <p:cNvSpPr/>
          <p:nvPr/>
        </p:nvSpPr>
        <p:spPr>
          <a:xfrm>
            <a:off x="9623073" y="2196108"/>
            <a:ext cx="146090" cy="318730"/>
          </a:xfrm>
          <a:prstGeom prst="rect">
            <a:avLst/>
          </a:prstGeom>
          <a:noFill/>
          <a:ln/>
        </p:spPr>
        <p:txBody>
          <a:bodyPr wrap="none" lIns="0" tIns="0" rIns="0" bIns="0" rtlCol="0" anchor="t"/>
          <a:lstStyle/>
          <a:p>
            <a:pPr marL="0" indent="0" algn="ctr">
              <a:lnSpc>
                <a:spcPts val="2500"/>
              </a:lnSpc>
              <a:buNone/>
            </a:pPr>
            <a:r>
              <a:rPr lang="en-US" sz="2500" dirty="0">
                <a:solidFill>
                  <a:srgbClr val="403C4E"/>
                </a:solidFill>
                <a:latin typeface="Verdana" panose="020B0604030504040204" pitchFamily="34" charset="0"/>
                <a:ea typeface="Verdana" panose="020B0604030504040204" pitchFamily="34" charset="0"/>
                <a:cs typeface="Verdana" panose="020B0604030504040204" pitchFamily="34" charset="0"/>
              </a:rPr>
              <a:t>1</a:t>
            </a:r>
            <a:endParaRPr lang="en-US" sz="2500" dirty="0"/>
          </a:p>
        </p:txBody>
      </p:sp>
      <p:sp>
        <p:nvSpPr>
          <p:cNvPr id="8" name="Text 5"/>
          <p:cNvSpPr/>
          <p:nvPr/>
        </p:nvSpPr>
        <p:spPr>
          <a:xfrm>
            <a:off x="10301481" y="2089785"/>
            <a:ext cx="2933938" cy="331946"/>
          </a:xfrm>
          <a:prstGeom prst="rect">
            <a:avLst/>
          </a:prstGeom>
          <a:noFill/>
          <a:ln/>
        </p:spPr>
        <p:txBody>
          <a:bodyPr wrap="none" lIns="0" tIns="0" rIns="0" bIns="0" rtlCol="0" anchor="t"/>
          <a:lstStyle/>
          <a:p>
            <a:pPr marL="0" indent="0" algn="l">
              <a:lnSpc>
                <a:spcPts val="2600"/>
              </a:lnSpc>
              <a:buNone/>
            </a:pPr>
            <a:r>
              <a:rPr lang="en-US" sz="2050" b="1"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Entry-Level Positions</a:t>
            </a:r>
            <a:endParaRPr lang="en-US" sz="2050" b="1" dirty="0">
              <a:solidFill>
                <a:schemeClr val="accent2">
                  <a:lumMod val="40000"/>
                  <a:lumOff val="60000"/>
                </a:schemeClr>
              </a:solidFill>
            </a:endParaRPr>
          </a:p>
        </p:txBody>
      </p:sp>
      <p:sp>
        <p:nvSpPr>
          <p:cNvPr id="9" name="Text 6"/>
          <p:cNvSpPr/>
          <p:nvPr/>
        </p:nvSpPr>
        <p:spPr>
          <a:xfrm>
            <a:off x="10301481" y="2549128"/>
            <a:ext cx="3897772" cy="1020128"/>
          </a:xfrm>
          <a:prstGeom prst="rect">
            <a:avLst/>
          </a:prstGeom>
          <a:noFill/>
          <a:ln/>
        </p:spPr>
        <p:txBody>
          <a:bodyPr wrap="square" lIns="0" tIns="0" rIns="0" bIns="0" rtlCol="0" anchor="t"/>
          <a:lstStyle/>
          <a:p>
            <a:pPr marL="0" indent="0" algn="l">
              <a:lnSpc>
                <a:spcPts val="2650"/>
              </a:lnSpc>
              <a:buNone/>
            </a:pPr>
            <a:r>
              <a:rPr lang="en-US" sz="16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Start your journey in roles like event coordinator or production assistant. Gain valuable experience and industry insights.</a:t>
            </a:r>
            <a:endParaRPr lang="en-US" sz="1650" dirty="0">
              <a:solidFill>
                <a:schemeClr val="accent2">
                  <a:lumMod val="40000"/>
                  <a:lumOff val="60000"/>
                </a:schemeClr>
              </a:solidFill>
            </a:endParaRPr>
          </a:p>
        </p:txBody>
      </p:sp>
      <p:sp>
        <p:nvSpPr>
          <p:cNvPr id="10" name="Shape 7"/>
          <p:cNvSpPr/>
          <p:nvPr/>
        </p:nvSpPr>
        <p:spPr>
          <a:xfrm flipV="1">
            <a:off x="9912396" y="4415077"/>
            <a:ext cx="250508" cy="45719"/>
          </a:xfrm>
          <a:prstGeom prst="roundRect">
            <a:avLst>
              <a:gd name="adj" fmla="val 390462"/>
            </a:avLst>
          </a:prstGeom>
          <a:solidFill>
            <a:srgbClr val="E5BEB2"/>
          </a:solidFill>
          <a:ln/>
        </p:spPr>
        <p:txBody>
          <a:bodyPr/>
          <a:lstStyle/>
          <a:p>
            <a:endParaRPr lang="en-US"/>
          </a:p>
        </p:txBody>
      </p:sp>
      <p:sp>
        <p:nvSpPr>
          <p:cNvPr id="11" name="Shape 8"/>
          <p:cNvSpPr/>
          <p:nvPr/>
        </p:nvSpPr>
        <p:spPr>
          <a:xfrm>
            <a:off x="9457100" y="4233148"/>
            <a:ext cx="478155" cy="478155"/>
          </a:xfrm>
          <a:prstGeom prst="roundRect">
            <a:avLst>
              <a:gd name="adj" fmla="val 18667"/>
            </a:avLst>
          </a:prstGeom>
          <a:solidFill>
            <a:srgbClr val="FFD8CC"/>
          </a:solidFill>
          <a:ln w="7620">
            <a:solidFill>
              <a:srgbClr val="E5BEB2"/>
            </a:solidFill>
            <a:prstDash val="solid"/>
          </a:ln>
        </p:spPr>
        <p:txBody>
          <a:bodyPr/>
          <a:lstStyle/>
          <a:p>
            <a:endParaRPr lang="en-US"/>
          </a:p>
        </p:txBody>
      </p:sp>
      <p:sp>
        <p:nvSpPr>
          <p:cNvPr id="12" name="Text 9"/>
          <p:cNvSpPr/>
          <p:nvPr/>
        </p:nvSpPr>
        <p:spPr>
          <a:xfrm>
            <a:off x="9599737" y="4312801"/>
            <a:ext cx="192881" cy="318730"/>
          </a:xfrm>
          <a:prstGeom prst="rect">
            <a:avLst/>
          </a:prstGeom>
          <a:noFill/>
          <a:ln/>
        </p:spPr>
        <p:txBody>
          <a:bodyPr wrap="none" lIns="0" tIns="0" rIns="0" bIns="0" rtlCol="0" anchor="t"/>
          <a:lstStyle/>
          <a:p>
            <a:pPr marL="0" indent="0" algn="ctr">
              <a:lnSpc>
                <a:spcPts val="2500"/>
              </a:lnSpc>
              <a:buNone/>
            </a:pPr>
            <a:r>
              <a:rPr lang="en-US" sz="2500" dirty="0">
                <a:solidFill>
                  <a:srgbClr val="403C4E"/>
                </a:solidFill>
                <a:latin typeface="Verdana" panose="020B0604030504040204" pitchFamily="34" charset="0"/>
                <a:ea typeface="Verdana" panose="020B0604030504040204" pitchFamily="34" charset="0"/>
                <a:cs typeface="Verdana" panose="020B0604030504040204" pitchFamily="34" charset="0"/>
              </a:rPr>
              <a:t>2</a:t>
            </a:r>
            <a:endParaRPr lang="en-US" sz="2500" dirty="0"/>
          </a:p>
        </p:txBody>
      </p:sp>
      <p:sp>
        <p:nvSpPr>
          <p:cNvPr id="13" name="Text 10"/>
          <p:cNvSpPr/>
          <p:nvPr/>
        </p:nvSpPr>
        <p:spPr>
          <a:xfrm>
            <a:off x="10301481" y="4206478"/>
            <a:ext cx="3230404" cy="331946"/>
          </a:xfrm>
          <a:prstGeom prst="rect">
            <a:avLst/>
          </a:prstGeom>
          <a:noFill/>
          <a:ln/>
        </p:spPr>
        <p:txBody>
          <a:bodyPr wrap="none" lIns="0" tIns="0" rIns="0" bIns="0" rtlCol="0" anchor="t"/>
          <a:lstStyle/>
          <a:p>
            <a:pPr marL="0" indent="0" algn="l">
              <a:lnSpc>
                <a:spcPts val="2600"/>
              </a:lnSpc>
              <a:buNone/>
            </a:pPr>
            <a:r>
              <a:rPr lang="en-US" sz="2050" b="1"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Mid-Level Management</a:t>
            </a:r>
            <a:endParaRPr lang="en-US" sz="2050" b="1" dirty="0">
              <a:solidFill>
                <a:schemeClr val="accent2">
                  <a:lumMod val="40000"/>
                  <a:lumOff val="60000"/>
                </a:schemeClr>
              </a:solidFill>
            </a:endParaRPr>
          </a:p>
        </p:txBody>
      </p:sp>
      <p:sp>
        <p:nvSpPr>
          <p:cNvPr id="14" name="Text 11"/>
          <p:cNvSpPr/>
          <p:nvPr/>
        </p:nvSpPr>
        <p:spPr>
          <a:xfrm>
            <a:off x="10301481" y="4665821"/>
            <a:ext cx="3941367" cy="680085"/>
          </a:xfrm>
          <a:prstGeom prst="rect">
            <a:avLst/>
          </a:prstGeom>
          <a:noFill/>
          <a:ln/>
        </p:spPr>
        <p:txBody>
          <a:bodyPr wrap="square" lIns="0" tIns="0" rIns="0" bIns="0" rtlCol="0" anchor="t"/>
          <a:lstStyle/>
          <a:p>
            <a:pPr marL="0" indent="0" algn="l">
              <a:lnSpc>
                <a:spcPts val="2650"/>
              </a:lnSpc>
              <a:buNone/>
            </a:pPr>
            <a:r>
              <a:rPr lang="en-US" sz="16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Progress to event manager or production lead. Take on more responsibility and showcase your leadership skills.</a:t>
            </a:r>
            <a:endParaRPr lang="en-US" sz="1650" dirty="0">
              <a:solidFill>
                <a:schemeClr val="accent2">
                  <a:lumMod val="40000"/>
                  <a:lumOff val="60000"/>
                </a:schemeClr>
              </a:solidFill>
            </a:endParaRPr>
          </a:p>
        </p:txBody>
      </p:sp>
      <p:sp>
        <p:nvSpPr>
          <p:cNvPr id="15" name="Shape 12"/>
          <p:cNvSpPr/>
          <p:nvPr/>
        </p:nvSpPr>
        <p:spPr>
          <a:xfrm flipV="1">
            <a:off x="9912396" y="6436286"/>
            <a:ext cx="250508" cy="45719"/>
          </a:xfrm>
          <a:prstGeom prst="roundRect">
            <a:avLst>
              <a:gd name="adj" fmla="val 390462"/>
            </a:avLst>
          </a:prstGeom>
          <a:solidFill>
            <a:srgbClr val="E5BEB2"/>
          </a:solidFill>
          <a:ln/>
        </p:spPr>
        <p:txBody>
          <a:bodyPr/>
          <a:lstStyle/>
          <a:p>
            <a:endParaRPr lang="en-US"/>
          </a:p>
        </p:txBody>
      </p:sp>
      <p:sp>
        <p:nvSpPr>
          <p:cNvPr id="16" name="Shape 13"/>
          <p:cNvSpPr/>
          <p:nvPr/>
        </p:nvSpPr>
        <p:spPr>
          <a:xfrm>
            <a:off x="9457100" y="6222459"/>
            <a:ext cx="478155" cy="478155"/>
          </a:xfrm>
          <a:prstGeom prst="roundRect">
            <a:avLst>
              <a:gd name="adj" fmla="val 18667"/>
            </a:avLst>
          </a:prstGeom>
          <a:solidFill>
            <a:srgbClr val="FFD8CC"/>
          </a:solidFill>
          <a:ln w="7620">
            <a:solidFill>
              <a:srgbClr val="E5BEB2"/>
            </a:solidFill>
            <a:prstDash val="solid"/>
          </a:ln>
        </p:spPr>
        <p:txBody>
          <a:bodyPr/>
          <a:lstStyle/>
          <a:p>
            <a:endParaRPr lang="en-US"/>
          </a:p>
        </p:txBody>
      </p:sp>
      <p:sp>
        <p:nvSpPr>
          <p:cNvPr id="17" name="Text 14"/>
          <p:cNvSpPr/>
          <p:nvPr/>
        </p:nvSpPr>
        <p:spPr>
          <a:xfrm>
            <a:off x="9605928" y="6334011"/>
            <a:ext cx="180499" cy="318730"/>
          </a:xfrm>
          <a:prstGeom prst="rect">
            <a:avLst/>
          </a:prstGeom>
          <a:noFill/>
          <a:ln/>
        </p:spPr>
        <p:txBody>
          <a:bodyPr wrap="none" lIns="0" tIns="0" rIns="0" bIns="0" rtlCol="0" anchor="t"/>
          <a:lstStyle/>
          <a:p>
            <a:pPr marL="0" indent="0" algn="ctr">
              <a:lnSpc>
                <a:spcPts val="2500"/>
              </a:lnSpc>
              <a:buNone/>
            </a:pPr>
            <a:r>
              <a:rPr lang="en-US" sz="2500" dirty="0">
                <a:solidFill>
                  <a:srgbClr val="403C4E"/>
                </a:solidFill>
                <a:latin typeface="Verdana" panose="020B0604030504040204" pitchFamily="34" charset="0"/>
                <a:ea typeface="Verdana" panose="020B0604030504040204" pitchFamily="34" charset="0"/>
                <a:cs typeface="Verdana" panose="020B0604030504040204" pitchFamily="34" charset="0"/>
              </a:rPr>
              <a:t>3</a:t>
            </a:r>
            <a:endParaRPr lang="en-US" sz="2500" dirty="0"/>
          </a:p>
        </p:txBody>
      </p:sp>
      <p:sp>
        <p:nvSpPr>
          <p:cNvPr id="18" name="Text 15"/>
          <p:cNvSpPr/>
          <p:nvPr/>
        </p:nvSpPr>
        <p:spPr>
          <a:xfrm>
            <a:off x="10301481" y="6227688"/>
            <a:ext cx="2656522" cy="331946"/>
          </a:xfrm>
          <a:prstGeom prst="rect">
            <a:avLst/>
          </a:prstGeom>
          <a:noFill/>
          <a:ln/>
        </p:spPr>
        <p:txBody>
          <a:bodyPr wrap="none" lIns="0" tIns="0" rIns="0" bIns="0" rtlCol="0" anchor="t"/>
          <a:lstStyle/>
          <a:p>
            <a:pPr marL="0" indent="0" algn="l">
              <a:lnSpc>
                <a:spcPts val="2600"/>
              </a:lnSpc>
              <a:buNone/>
            </a:pPr>
            <a:r>
              <a:rPr lang="en-US" sz="2050" b="1"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Senior Roles</a:t>
            </a:r>
            <a:endParaRPr lang="en-US" sz="2050" b="1" dirty="0">
              <a:solidFill>
                <a:schemeClr val="accent2">
                  <a:lumMod val="40000"/>
                  <a:lumOff val="60000"/>
                </a:schemeClr>
              </a:solidFill>
            </a:endParaRPr>
          </a:p>
        </p:txBody>
      </p:sp>
      <p:sp>
        <p:nvSpPr>
          <p:cNvPr id="19" name="Text 16"/>
          <p:cNvSpPr/>
          <p:nvPr/>
        </p:nvSpPr>
        <p:spPr>
          <a:xfrm>
            <a:off x="10301481" y="6687031"/>
            <a:ext cx="3744133" cy="680085"/>
          </a:xfrm>
          <a:prstGeom prst="rect">
            <a:avLst/>
          </a:prstGeom>
          <a:noFill/>
          <a:ln/>
        </p:spPr>
        <p:txBody>
          <a:bodyPr wrap="square" lIns="0" tIns="0" rIns="0" bIns="0" rtlCol="0" anchor="t"/>
          <a:lstStyle/>
          <a:p>
            <a:pPr marL="0" indent="0" algn="l">
              <a:lnSpc>
                <a:spcPts val="2650"/>
              </a:lnSpc>
              <a:buNone/>
            </a:pPr>
            <a:r>
              <a:rPr lang="en-US" sz="16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Reach positions like exhibition director or head of events. Lead large-scale projects and shape company strategies.</a:t>
            </a:r>
            <a:endParaRPr lang="en-US" sz="1650" dirty="0">
              <a:solidFill>
                <a:schemeClr val="accent2">
                  <a:lumMod val="40000"/>
                  <a:lumOff val="60000"/>
                </a:schemeClr>
              </a:solidFill>
            </a:endParaRPr>
          </a:p>
        </p:txBody>
      </p:sp>
      <p:pic>
        <p:nvPicPr>
          <p:cNvPr id="21" name="Picture 20" descr="A ladder and wooden blocks with letters on them&#10;&#10;Description automatically generated">
            <a:extLst>
              <a:ext uri="{FF2B5EF4-FFF2-40B4-BE49-F238E27FC236}">
                <a16:creationId xmlns:a16="http://schemas.microsoft.com/office/drawing/2014/main" id="{9ED85034-B75B-CA87-575F-E84145502DF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627" y="-16193"/>
            <a:ext cx="9144501" cy="824579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42248" y="4474585"/>
            <a:ext cx="6016109" cy="751999"/>
          </a:xfrm>
          <a:prstGeom prst="rect">
            <a:avLst/>
          </a:prstGeom>
          <a:noFill/>
          <a:ln/>
        </p:spPr>
        <p:txBody>
          <a:bodyPr wrap="none" lIns="0" tIns="0" rIns="0" bIns="0" rtlCol="0" anchor="t"/>
          <a:lstStyle/>
          <a:p>
            <a:pPr marL="0" indent="0">
              <a:lnSpc>
                <a:spcPts val="5900"/>
              </a:lnSpc>
              <a:buNone/>
            </a:pPr>
            <a:r>
              <a:rPr lang="en-US" sz="470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Salary Expectations</a:t>
            </a:r>
            <a:endParaRPr lang="en-US" sz="4700" dirty="0">
              <a:solidFill>
                <a:schemeClr val="accent2">
                  <a:lumMod val="40000"/>
                  <a:lumOff val="60000"/>
                </a:schemeClr>
              </a:solidFill>
            </a:endParaRPr>
          </a:p>
        </p:txBody>
      </p:sp>
      <p:sp>
        <p:nvSpPr>
          <p:cNvPr id="4" name="Shape 1"/>
          <p:cNvSpPr/>
          <p:nvPr/>
        </p:nvSpPr>
        <p:spPr>
          <a:xfrm>
            <a:off x="842248" y="5311004"/>
            <a:ext cx="12945904" cy="2770346"/>
          </a:xfrm>
          <a:prstGeom prst="roundRect">
            <a:avLst>
              <a:gd name="adj" fmla="val 3648"/>
            </a:avLst>
          </a:prstGeom>
          <a:noFill/>
          <a:ln w="7620">
            <a:solidFill>
              <a:srgbClr val="000000">
                <a:alpha val="8000"/>
              </a:srgbClr>
            </a:solidFill>
            <a:prstDash val="solid"/>
          </a:ln>
        </p:spPr>
        <p:txBody>
          <a:bodyPr/>
          <a:lstStyle/>
          <a:p>
            <a:endParaRPr lang="en-US"/>
          </a:p>
        </p:txBody>
      </p:sp>
      <p:sp>
        <p:nvSpPr>
          <p:cNvPr id="5" name="Shape 2"/>
          <p:cNvSpPr/>
          <p:nvPr/>
        </p:nvSpPr>
        <p:spPr>
          <a:xfrm>
            <a:off x="849868" y="5318624"/>
            <a:ext cx="12930664" cy="688777"/>
          </a:xfrm>
          <a:prstGeom prst="rect">
            <a:avLst/>
          </a:prstGeom>
          <a:solidFill>
            <a:srgbClr val="FFFFFF">
              <a:alpha val="24867"/>
            </a:srgbClr>
          </a:solidFill>
          <a:ln/>
        </p:spPr>
        <p:txBody>
          <a:bodyPr/>
          <a:lstStyle/>
          <a:p>
            <a:endParaRPr lang="en-US"/>
          </a:p>
        </p:txBody>
      </p:sp>
      <p:sp>
        <p:nvSpPr>
          <p:cNvPr id="6" name="Text 3"/>
          <p:cNvSpPr/>
          <p:nvPr/>
        </p:nvSpPr>
        <p:spPr>
          <a:xfrm>
            <a:off x="1090493" y="5470548"/>
            <a:ext cx="5980271" cy="384929"/>
          </a:xfrm>
          <a:prstGeom prst="rect">
            <a:avLst/>
          </a:prstGeom>
          <a:noFill/>
          <a:ln/>
        </p:spPr>
        <p:txBody>
          <a:bodyPr wrap="none" lIns="0" tIns="0" rIns="0" bIns="0" rtlCol="0" anchor="t"/>
          <a:lstStyle/>
          <a:p>
            <a:pPr marL="0" indent="0">
              <a:lnSpc>
                <a:spcPts val="3000"/>
              </a:lnSpc>
              <a:buNone/>
            </a:pPr>
            <a:r>
              <a:rPr lang="en-US" sz="18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Position</a:t>
            </a:r>
            <a:endParaRPr lang="en-US" sz="1850" dirty="0">
              <a:solidFill>
                <a:schemeClr val="accent2">
                  <a:lumMod val="40000"/>
                  <a:lumOff val="60000"/>
                </a:schemeClr>
              </a:solidFill>
            </a:endParaRPr>
          </a:p>
        </p:txBody>
      </p:sp>
      <p:sp>
        <p:nvSpPr>
          <p:cNvPr id="7" name="Text 4"/>
          <p:cNvSpPr/>
          <p:nvPr/>
        </p:nvSpPr>
        <p:spPr>
          <a:xfrm>
            <a:off x="7559635" y="5470548"/>
            <a:ext cx="5980271" cy="384929"/>
          </a:xfrm>
          <a:prstGeom prst="rect">
            <a:avLst/>
          </a:prstGeom>
          <a:noFill/>
          <a:ln/>
        </p:spPr>
        <p:txBody>
          <a:bodyPr wrap="none" lIns="0" tIns="0" rIns="0" bIns="0" rtlCol="0" anchor="t"/>
          <a:lstStyle/>
          <a:p>
            <a:pPr marL="0" indent="0">
              <a:lnSpc>
                <a:spcPts val="3000"/>
              </a:lnSpc>
              <a:buNone/>
            </a:pPr>
            <a:r>
              <a:rPr lang="en-US" sz="18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Average Salary Range</a:t>
            </a:r>
            <a:endParaRPr lang="en-US" sz="1850" dirty="0">
              <a:solidFill>
                <a:schemeClr val="accent2">
                  <a:lumMod val="40000"/>
                  <a:lumOff val="60000"/>
                </a:schemeClr>
              </a:solidFill>
            </a:endParaRPr>
          </a:p>
        </p:txBody>
      </p:sp>
      <p:sp>
        <p:nvSpPr>
          <p:cNvPr id="8" name="Shape 5"/>
          <p:cNvSpPr/>
          <p:nvPr/>
        </p:nvSpPr>
        <p:spPr>
          <a:xfrm>
            <a:off x="849868" y="6007401"/>
            <a:ext cx="12930664" cy="688777"/>
          </a:xfrm>
          <a:prstGeom prst="rect">
            <a:avLst/>
          </a:prstGeom>
          <a:solidFill>
            <a:schemeClr val="bg1">
              <a:alpha val="51355"/>
            </a:schemeClr>
          </a:solidFill>
          <a:ln/>
        </p:spPr>
        <p:txBody>
          <a:bodyPr/>
          <a:lstStyle/>
          <a:p>
            <a:endParaRPr lang="en-US"/>
          </a:p>
        </p:txBody>
      </p:sp>
      <p:sp>
        <p:nvSpPr>
          <p:cNvPr id="9" name="Text 6"/>
          <p:cNvSpPr/>
          <p:nvPr/>
        </p:nvSpPr>
        <p:spPr>
          <a:xfrm>
            <a:off x="1090493" y="6159325"/>
            <a:ext cx="5980271" cy="384929"/>
          </a:xfrm>
          <a:prstGeom prst="rect">
            <a:avLst/>
          </a:prstGeom>
          <a:noFill/>
          <a:ln/>
        </p:spPr>
        <p:txBody>
          <a:bodyPr wrap="none" lIns="0" tIns="0" rIns="0" bIns="0" rtlCol="0" anchor="t"/>
          <a:lstStyle/>
          <a:p>
            <a:pPr marL="0" indent="0">
              <a:lnSpc>
                <a:spcPts val="3000"/>
              </a:lnSpc>
              <a:buNone/>
            </a:pPr>
            <a:r>
              <a:rPr lang="en-US" sz="18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Event Manager</a:t>
            </a:r>
            <a:endParaRPr lang="en-US" sz="1850" dirty="0">
              <a:solidFill>
                <a:schemeClr val="accent2">
                  <a:lumMod val="40000"/>
                  <a:lumOff val="60000"/>
                </a:schemeClr>
              </a:solidFill>
            </a:endParaRPr>
          </a:p>
        </p:txBody>
      </p:sp>
      <p:sp>
        <p:nvSpPr>
          <p:cNvPr id="10" name="Text 7"/>
          <p:cNvSpPr/>
          <p:nvPr/>
        </p:nvSpPr>
        <p:spPr>
          <a:xfrm>
            <a:off x="7559635" y="6159325"/>
            <a:ext cx="5980271" cy="384929"/>
          </a:xfrm>
          <a:prstGeom prst="rect">
            <a:avLst/>
          </a:prstGeom>
          <a:noFill/>
          <a:ln/>
        </p:spPr>
        <p:txBody>
          <a:bodyPr wrap="none" lIns="0" tIns="0" rIns="0" bIns="0" rtlCol="0" anchor="t"/>
          <a:lstStyle/>
          <a:p>
            <a:pPr marL="0" indent="0">
              <a:lnSpc>
                <a:spcPts val="3000"/>
              </a:lnSpc>
              <a:buNone/>
            </a:pPr>
            <a:r>
              <a:rPr lang="en-US" sz="18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$50,000 - $80,000</a:t>
            </a:r>
            <a:endParaRPr lang="en-US" sz="1850" dirty="0">
              <a:solidFill>
                <a:schemeClr val="accent2">
                  <a:lumMod val="40000"/>
                  <a:lumOff val="60000"/>
                </a:schemeClr>
              </a:solidFill>
            </a:endParaRPr>
          </a:p>
        </p:txBody>
      </p:sp>
      <p:sp>
        <p:nvSpPr>
          <p:cNvPr id="11" name="Shape 8"/>
          <p:cNvSpPr/>
          <p:nvPr/>
        </p:nvSpPr>
        <p:spPr>
          <a:xfrm>
            <a:off x="849868" y="6696178"/>
            <a:ext cx="12930664" cy="688777"/>
          </a:xfrm>
          <a:prstGeom prst="rect">
            <a:avLst/>
          </a:prstGeom>
          <a:solidFill>
            <a:srgbClr val="FFFFFF">
              <a:alpha val="25000"/>
            </a:srgbClr>
          </a:solidFill>
          <a:ln/>
        </p:spPr>
        <p:txBody>
          <a:bodyPr/>
          <a:lstStyle/>
          <a:p>
            <a:endParaRPr lang="en-US"/>
          </a:p>
        </p:txBody>
      </p:sp>
      <p:sp>
        <p:nvSpPr>
          <p:cNvPr id="12" name="Text 9"/>
          <p:cNvSpPr/>
          <p:nvPr/>
        </p:nvSpPr>
        <p:spPr>
          <a:xfrm>
            <a:off x="1090493" y="6848101"/>
            <a:ext cx="5980271" cy="384929"/>
          </a:xfrm>
          <a:prstGeom prst="rect">
            <a:avLst/>
          </a:prstGeom>
          <a:noFill/>
          <a:ln/>
        </p:spPr>
        <p:txBody>
          <a:bodyPr wrap="none" lIns="0" tIns="0" rIns="0" bIns="0" rtlCol="0" anchor="t"/>
          <a:lstStyle/>
          <a:p>
            <a:pPr marL="0" indent="0">
              <a:lnSpc>
                <a:spcPts val="3000"/>
              </a:lnSpc>
              <a:buNone/>
            </a:pPr>
            <a:r>
              <a:rPr lang="en-US" sz="18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Production Lead</a:t>
            </a:r>
            <a:endParaRPr lang="en-US" sz="1850" dirty="0">
              <a:solidFill>
                <a:schemeClr val="accent2">
                  <a:lumMod val="40000"/>
                  <a:lumOff val="60000"/>
                </a:schemeClr>
              </a:solidFill>
            </a:endParaRPr>
          </a:p>
        </p:txBody>
      </p:sp>
      <p:sp>
        <p:nvSpPr>
          <p:cNvPr id="13" name="Text 10"/>
          <p:cNvSpPr/>
          <p:nvPr/>
        </p:nvSpPr>
        <p:spPr>
          <a:xfrm>
            <a:off x="7559635" y="6848101"/>
            <a:ext cx="5980271" cy="384929"/>
          </a:xfrm>
          <a:prstGeom prst="rect">
            <a:avLst/>
          </a:prstGeom>
          <a:noFill/>
          <a:ln/>
        </p:spPr>
        <p:txBody>
          <a:bodyPr wrap="none" lIns="0" tIns="0" rIns="0" bIns="0" rtlCol="0" anchor="t"/>
          <a:lstStyle/>
          <a:p>
            <a:pPr marL="0" indent="0">
              <a:lnSpc>
                <a:spcPts val="3000"/>
              </a:lnSpc>
              <a:buNone/>
            </a:pPr>
            <a:r>
              <a:rPr lang="en-US" sz="18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$60,000 - $90,000</a:t>
            </a:r>
            <a:endParaRPr lang="en-US" sz="1850" dirty="0">
              <a:solidFill>
                <a:schemeClr val="accent2">
                  <a:lumMod val="40000"/>
                  <a:lumOff val="60000"/>
                </a:schemeClr>
              </a:solidFill>
            </a:endParaRPr>
          </a:p>
        </p:txBody>
      </p:sp>
      <p:sp>
        <p:nvSpPr>
          <p:cNvPr id="14" name="Shape 11"/>
          <p:cNvSpPr/>
          <p:nvPr/>
        </p:nvSpPr>
        <p:spPr>
          <a:xfrm>
            <a:off x="849868" y="7384954"/>
            <a:ext cx="12930664" cy="688777"/>
          </a:xfrm>
          <a:prstGeom prst="rect">
            <a:avLst/>
          </a:prstGeom>
          <a:solidFill>
            <a:schemeClr val="bg1">
              <a:alpha val="50000"/>
            </a:schemeClr>
          </a:solidFill>
          <a:ln/>
        </p:spPr>
        <p:txBody>
          <a:bodyPr/>
          <a:lstStyle/>
          <a:p>
            <a:endParaRPr lang="en-US"/>
          </a:p>
        </p:txBody>
      </p:sp>
      <p:sp>
        <p:nvSpPr>
          <p:cNvPr id="15" name="Text 12"/>
          <p:cNvSpPr/>
          <p:nvPr/>
        </p:nvSpPr>
        <p:spPr>
          <a:xfrm>
            <a:off x="1090493" y="7536878"/>
            <a:ext cx="5980271" cy="384929"/>
          </a:xfrm>
          <a:prstGeom prst="rect">
            <a:avLst/>
          </a:prstGeom>
          <a:noFill/>
          <a:ln/>
        </p:spPr>
        <p:txBody>
          <a:bodyPr wrap="none" lIns="0" tIns="0" rIns="0" bIns="0" rtlCol="0" anchor="t"/>
          <a:lstStyle/>
          <a:p>
            <a:pPr marL="0" indent="0">
              <a:lnSpc>
                <a:spcPts val="3000"/>
              </a:lnSpc>
              <a:buNone/>
            </a:pPr>
            <a:r>
              <a:rPr lang="en-US" sz="18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Exhibition Director</a:t>
            </a:r>
            <a:endParaRPr lang="en-US" sz="1850" dirty="0">
              <a:solidFill>
                <a:schemeClr val="accent2">
                  <a:lumMod val="40000"/>
                  <a:lumOff val="60000"/>
                </a:schemeClr>
              </a:solidFill>
            </a:endParaRPr>
          </a:p>
        </p:txBody>
      </p:sp>
      <p:sp>
        <p:nvSpPr>
          <p:cNvPr id="16" name="Text 13"/>
          <p:cNvSpPr/>
          <p:nvPr/>
        </p:nvSpPr>
        <p:spPr>
          <a:xfrm>
            <a:off x="7559635" y="7536878"/>
            <a:ext cx="5980271" cy="384929"/>
          </a:xfrm>
          <a:prstGeom prst="rect">
            <a:avLst/>
          </a:prstGeom>
          <a:noFill/>
          <a:ln/>
        </p:spPr>
        <p:txBody>
          <a:bodyPr wrap="none" lIns="0" tIns="0" rIns="0" bIns="0" rtlCol="0" anchor="t"/>
          <a:lstStyle/>
          <a:p>
            <a:pPr marL="0" indent="0">
              <a:lnSpc>
                <a:spcPts val="3000"/>
              </a:lnSpc>
              <a:buNone/>
            </a:pPr>
            <a:r>
              <a:rPr lang="en-US" sz="185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$80,000 - $120,000+</a:t>
            </a:r>
            <a:endParaRPr lang="en-US" sz="1850" dirty="0">
              <a:solidFill>
                <a:schemeClr val="accent2">
                  <a:lumMod val="40000"/>
                  <a:lumOff val="60000"/>
                </a:schemeClr>
              </a:solidFill>
            </a:endParaRPr>
          </a:p>
        </p:txBody>
      </p:sp>
      <p:pic>
        <p:nvPicPr>
          <p:cNvPr id="18" name="Picture 17" descr="A group of people in a room&#10;&#10;Description automatically generated">
            <a:extLst>
              <a:ext uri="{FF2B5EF4-FFF2-40B4-BE49-F238E27FC236}">
                <a16:creationId xmlns:a16="http://schemas.microsoft.com/office/drawing/2014/main" id="{3C72D86D-127F-0973-59AF-220940568F85}"/>
              </a:ext>
            </a:extLst>
          </p:cNvPr>
          <p:cNvPicPr>
            <a:picLocks noChangeAspect="1"/>
          </p:cNvPicPr>
          <p:nvPr/>
        </p:nvPicPr>
        <p:blipFill>
          <a:blip r:embed="rId3" cstate="screen">
            <a:alphaModFix amt="51000"/>
            <a:extLst>
              <a:ext uri="{28A0092B-C50C-407E-A947-70E740481C1C}">
                <a14:useLocalDpi xmlns:a14="http://schemas.microsoft.com/office/drawing/2010/main"/>
              </a:ext>
            </a:extLst>
          </a:blip>
          <a:srcRect/>
          <a:stretch/>
        </p:blipFill>
        <p:spPr>
          <a:xfrm>
            <a:off x="-59821" y="0"/>
            <a:ext cx="14690221" cy="44323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82466" y="1154192"/>
            <a:ext cx="7130891" cy="609243"/>
          </a:xfrm>
          <a:prstGeom prst="rect">
            <a:avLst/>
          </a:prstGeom>
          <a:noFill/>
          <a:ln/>
        </p:spPr>
        <p:txBody>
          <a:bodyPr wrap="none" lIns="0" tIns="0" rIns="0" bIns="0" rtlCol="0" anchor="t"/>
          <a:lstStyle/>
          <a:p>
            <a:pPr marL="0" indent="0">
              <a:lnSpc>
                <a:spcPts val="4750"/>
              </a:lnSpc>
              <a:buNone/>
            </a:pPr>
            <a:r>
              <a:rPr lang="en-US" sz="380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Factors Influencing Earnings</a:t>
            </a:r>
            <a:endParaRPr lang="en-US" sz="3800" dirty="0">
              <a:solidFill>
                <a:schemeClr val="accent2">
                  <a:lumMod val="40000"/>
                  <a:lumOff val="60000"/>
                </a:schemeClr>
              </a:solidFill>
            </a:endParaRPr>
          </a:p>
        </p:txBody>
      </p:sp>
      <p:sp>
        <p:nvSpPr>
          <p:cNvPr id="4" name="Shape 1"/>
          <p:cNvSpPr/>
          <p:nvPr/>
        </p:nvSpPr>
        <p:spPr>
          <a:xfrm>
            <a:off x="682466" y="2275165"/>
            <a:ext cx="438745" cy="438745"/>
          </a:xfrm>
          <a:prstGeom prst="roundRect">
            <a:avLst>
              <a:gd name="adj" fmla="val 18667"/>
            </a:avLst>
          </a:prstGeom>
          <a:solidFill>
            <a:srgbClr val="FFD8CC"/>
          </a:solidFill>
          <a:ln w="7620">
            <a:solidFill>
              <a:srgbClr val="E5BEB2"/>
            </a:solidFill>
            <a:prstDash val="solid"/>
          </a:ln>
        </p:spPr>
        <p:txBody>
          <a:bodyPr/>
          <a:lstStyle/>
          <a:p>
            <a:endParaRPr lang="en-US">
              <a:solidFill>
                <a:schemeClr val="accent2">
                  <a:lumMod val="40000"/>
                  <a:lumOff val="60000"/>
                </a:schemeClr>
              </a:solidFill>
            </a:endParaRPr>
          </a:p>
        </p:txBody>
      </p:sp>
      <p:sp>
        <p:nvSpPr>
          <p:cNvPr id="5" name="Text 2"/>
          <p:cNvSpPr/>
          <p:nvPr/>
        </p:nvSpPr>
        <p:spPr>
          <a:xfrm>
            <a:off x="834866" y="2348270"/>
            <a:ext cx="133945" cy="292537"/>
          </a:xfrm>
          <a:prstGeom prst="rect">
            <a:avLst/>
          </a:prstGeom>
          <a:noFill/>
          <a:ln/>
        </p:spPr>
        <p:txBody>
          <a:bodyPr wrap="none" lIns="0" tIns="0" rIns="0" bIns="0" rtlCol="0" anchor="t"/>
          <a:lstStyle/>
          <a:p>
            <a:pPr marL="0" indent="0" algn="ctr">
              <a:lnSpc>
                <a:spcPts val="2300"/>
              </a:lnSpc>
              <a:buNone/>
            </a:pPr>
            <a:r>
              <a:rPr lang="en-US" sz="2300" dirty="0">
                <a:latin typeface="Verdana" panose="020B0604030504040204" pitchFamily="34" charset="0"/>
                <a:ea typeface="Verdana" panose="020B0604030504040204" pitchFamily="34" charset="0"/>
                <a:cs typeface="Verdana" panose="020B0604030504040204" pitchFamily="34" charset="0"/>
              </a:rPr>
              <a:t>1</a:t>
            </a:r>
            <a:endParaRPr lang="en-US" sz="2300" dirty="0"/>
          </a:p>
        </p:txBody>
      </p:sp>
      <p:sp>
        <p:nvSpPr>
          <p:cNvPr id="6" name="Text 3"/>
          <p:cNvSpPr/>
          <p:nvPr/>
        </p:nvSpPr>
        <p:spPr>
          <a:xfrm>
            <a:off x="1316117" y="2275165"/>
            <a:ext cx="2437448" cy="304562"/>
          </a:xfrm>
          <a:prstGeom prst="rect">
            <a:avLst/>
          </a:prstGeom>
          <a:noFill/>
          <a:ln/>
        </p:spPr>
        <p:txBody>
          <a:bodyPr wrap="none" lIns="0" tIns="0" rIns="0" bIns="0" rtlCol="0" anchor="t"/>
          <a:lstStyle/>
          <a:p>
            <a:pPr marL="0" indent="0">
              <a:lnSpc>
                <a:spcPts val="2350"/>
              </a:lnSpc>
              <a:buNone/>
            </a:pPr>
            <a:r>
              <a:rPr lang="en-US" sz="1900" b="1"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Experience</a:t>
            </a:r>
            <a:endParaRPr lang="en-US" sz="1900" b="1" dirty="0">
              <a:solidFill>
                <a:schemeClr val="accent2">
                  <a:lumMod val="40000"/>
                  <a:lumOff val="60000"/>
                </a:schemeClr>
              </a:solidFill>
            </a:endParaRPr>
          </a:p>
        </p:txBody>
      </p:sp>
      <p:sp>
        <p:nvSpPr>
          <p:cNvPr id="7" name="Text 4"/>
          <p:cNvSpPr/>
          <p:nvPr/>
        </p:nvSpPr>
        <p:spPr>
          <a:xfrm>
            <a:off x="1316117" y="2696647"/>
            <a:ext cx="7145417" cy="623887"/>
          </a:xfrm>
          <a:prstGeom prst="rect">
            <a:avLst/>
          </a:prstGeom>
          <a:noFill/>
          <a:ln/>
        </p:spPr>
        <p:txBody>
          <a:bodyPr wrap="square" lIns="0" tIns="0" rIns="0" bIns="0" rtlCol="0" anchor="t"/>
          <a:lstStyle/>
          <a:p>
            <a:pPr marL="0" indent="0">
              <a:lnSpc>
                <a:spcPts val="2450"/>
              </a:lnSpc>
              <a:buNone/>
            </a:pPr>
            <a:r>
              <a:rPr lang="en-US" sz="150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Years in the industry and track record of successful events can significantly boost your earning potential.</a:t>
            </a:r>
            <a:endParaRPr lang="en-US" sz="1500" dirty="0">
              <a:solidFill>
                <a:schemeClr val="accent2">
                  <a:lumMod val="40000"/>
                  <a:lumOff val="60000"/>
                </a:schemeClr>
              </a:solidFill>
            </a:endParaRPr>
          </a:p>
        </p:txBody>
      </p:sp>
      <p:sp>
        <p:nvSpPr>
          <p:cNvPr id="8" name="Shape 5"/>
          <p:cNvSpPr/>
          <p:nvPr/>
        </p:nvSpPr>
        <p:spPr>
          <a:xfrm>
            <a:off x="682466" y="3734753"/>
            <a:ext cx="438745" cy="438745"/>
          </a:xfrm>
          <a:prstGeom prst="roundRect">
            <a:avLst>
              <a:gd name="adj" fmla="val 18667"/>
            </a:avLst>
          </a:prstGeom>
          <a:solidFill>
            <a:srgbClr val="FFD8CC"/>
          </a:solidFill>
          <a:ln w="7620">
            <a:solidFill>
              <a:srgbClr val="E5BEB2"/>
            </a:solidFill>
            <a:prstDash val="solid"/>
          </a:ln>
        </p:spPr>
        <p:txBody>
          <a:bodyPr/>
          <a:lstStyle/>
          <a:p>
            <a:endParaRPr lang="en-US">
              <a:solidFill>
                <a:schemeClr val="accent2">
                  <a:lumMod val="40000"/>
                  <a:lumOff val="60000"/>
                </a:schemeClr>
              </a:solidFill>
            </a:endParaRPr>
          </a:p>
        </p:txBody>
      </p:sp>
      <p:sp>
        <p:nvSpPr>
          <p:cNvPr id="9" name="Text 6"/>
          <p:cNvSpPr/>
          <p:nvPr/>
        </p:nvSpPr>
        <p:spPr>
          <a:xfrm>
            <a:off x="813316" y="3807857"/>
            <a:ext cx="176927" cy="292537"/>
          </a:xfrm>
          <a:prstGeom prst="rect">
            <a:avLst/>
          </a:prstGeom>
          <a:noFill/>
          <a:ln/>
        </p:spPr>
        <p:txBody>
          <a:bodyPr wrap="none" lIns="0" tIns="0" rIns="0" bIns="0" rtlCol="0" anchor="t"/>
          <a:lstStyle/>
          <a:p>
            <a:pPr marL="0" indent="0" algn="ctr">
              <a:lnSpc>
                <a:spcPts val="2300"/>
              </a:lnSpc>
              <a:buNone/>
            </a:pPr>
            <a:r>
              <a:rPr lang="en-US" sz="2300" dirty="0">
                <a:latin typeface="Verdana" panose="020B0604030504040204" pitchFamily="34" charset="0"/>
                <a:ea typeface="Verdana" panose="020B0604030504040204" pitchFamily="34" charset="0"/>
                <a:cs typeface="Verdana" panose="020B0604030504040204" pitchFamily="34" charset="0"/>
              </a:rPr>
              <a:t>2</a:t>
            </a:r>
            <a:endParaRPr lang="en-US" sz="2300" dirty="0"/>
          </a:p>
        </p:txBody>
      </p:sp>
      <p:sp>
        <p:nvSpPr>
          <p:cNvPr id="10" name="Text 7"/>
          <p:cNvSpPr/>
          <p:nvPr/>
        </p:nvSpPr>
        <p:spPr>
          <a:xfrm>
            <a:off x="1316117" y="3734753"/>
            <a:ext cx="2437448" cy="304562"/>
          </a:xfrm>
          <a:prstGeom prst="rect">
            <a:avLst/>
          </a:prstGeom>
          <a:noFill/>
          <a:ln/>
        </p:spPr>
        <p:txBody>
          <a:bodyPr wrap="none" lIns="0" tIns="0" rIns="0" bIns="0" rtlCol="0" anchor="t"/>
          <a:lstStyle/>
          <a:p>
            <a:pPr marL="0" indent="0">
              <a:lnSpc>
                <a:spcPts val="2350"/>
              </a:lnSpc>
              <a:buNone/>
            </a:pPr>
            <a:r>
              <a:rPr lang="en-US" sz="1900" b="1"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Event Size</a:t>
            </a:r>
            <a:endParaRPr lang="en-US" sz="1900" b="1" dirty="0">
              <a:solidFill>
                <a:schemeClr val="accent2">
                  <a:lumMod val="40000"/>
                  <a:lumOff val="60000"/>
                </a:schemeClr>
              </a:solidFill>
            </a:endParaRPr>
          </a:p>
        </p:txBody>
      </p:sp>
      <p:sp>
        <p:nvSpPr>
          <p:cNvPr id="11" name="Text 8"/>
          <p:cNvSpPr/>
          <p:nvPr/>
        </p:nvSpPr>
        <p:spPr>
          <a:xfrm>
            <a:off x="1316117" y="4156234"/>
            <a:ext cx="7145417" cy="623887"/>
          </a:xfrm>
          <a:prstGeom prst="rect">
            <a:avLst/>
          </a:prstGeom>
          <a:noFill/>
          <a:ln/>
        </p:spPr>
        <p:txBody>
          <a:bodyPr wrap="square" lIns="0" tIns="0" rIns="0" bIns="0" rtlCol="0" anchor="t"/>
          <a:lstStyle/>
          <a:p>
            <a:pPr marL="0" indent="0">
              <a:lnSpc>
                <a:spcPts val="2450"/>
              </a:lnSpc>
              <a:buNone/>
            </a:pPr>
            <a:r>
              <a:rPr lang="en-US" sz="150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Managing larger, more complex events often comes with higher compensation.</a:t>
            </a:r>
            <a:endParaRPr lang="en-US" sz="1500" dirty="0">
              <a:solidFill>
                <a:schemeClr val="accent2">
                  <a:lumMod val="40000"/>
                  <a:lumOff val="60000"/>
                </a:schemeClr>
              </a:solidFill>
            </a:endParaRPr>
          </a:p>
        </p:txBody>
      </p:sp>
      <p:sp>
        <p:nvSpPr>
          <p:cNvPr id="12" name="Shape 9"/>
          <p:cNvSpPr/>
          <p:nvPr/>
        </p:nvSpPr>
        <p:spPr>
          <a:xfrm>
            <a:off x="682466" y="5194340"/>
            <a:ext cx="438745" cy="438745"/>
          </a:xfrm>
          <a:prstGeom prst="roundRect">
            <a:avLst>
              <a:gd name="adj" fmla="val 18667"/>
            </a:avLst>
          </a:prstGeom>
          <a:solidFill>
            <a:srgbClr val="FFD8CC"/>
          </a:solidFill>
          <a:ln w="7620">
            <a:solidFill>
              <a:srgbClr val="E5BEB2"/>
            </a:solidFill>
            <a:prstDash val="solid"/>
          </a:ln>
        </p:spPr>
        <p:txBody>
          <a:bodyPr/>
          <a:lstStyle/>
          <a:p>
            <a:endParaRPr lang="en-US">
              <a:solidFill>
                <a:schemeClr val="accent2">
                  <a:lumMod val="40000"/>
                  <a:lumOff val="60000"/>
                </a:schemeClr>
              </a:solidFill>
            </a:endParaRPr>
          </a:p>
        </p:txBody>
      </p:sp>
      <p:sp>
        <p:nvSpPr>
          <p:cNvPr id="13" name="Text 10"/>
          <p:cNvSpPr/>
          <p:nvPr/>
        </p:nvSpPr>
        <p:spPr>
          <a:xfrm>
            <a:off x="819031" y="5267444"/>
            <a:ext cx="165616" cy="292537"/>
          </a:xfrm>
          <a:prstGeom prst="rect">
            <a:avLst/>
          </a:prstGeom>
          <a:noFill/>
          <a:ln/>
        </p:spPr>
        <p:txBody>
          <a:bodyPr wrap="none" lIns="0" tIns="0" rIns="0" bIns="0" rtlCol="0" anchor="t"/>
          <a:lstStyle/>
          <a:p>
            <a:pPr marL="0" indent="0" algn="ctr">
              <a:lnSpc>
                <a:spcPts val="2300"/>
              </a:lnSpc>
              <a:buNone/>
            </a:pPr>
            <a:r>
              <a:rPr lang="en-US" sz="2300" dirty="0">
                <a:latin typeface="Verdana" panose="020B0604030504040204" pitchFamily="34" charset="0"/>
                <a:ea typeface="Verdana" panose="020B0604030504040204" pitchFamily="34" charset="0"/>
                <a:cs typeface="Verdana" panose="020B0604030504040204" pitchFamily="34" charset="0"/>
              </a:rPr>
              <a:t>3</a:t>
            </a:r>
            <a:endParaRPr lang="en-US" sz="2300" dirty="0"/>
          </a:p>
        </p:txBody>
      </p:sp>
      <p:sp>
        <p:nvSpPr>
          <p:cNvPr id="14" name="Text 11"/>
          <p:cNvSpPr/>
          <p:nvPr/>
        </p:nvSpPr>
        <p:spPr>
          <a:xfrm>
            <a:off x="1316117" y="5194340"/>
            <a:ext cx="3050977" cy="304562"/>
          </a:xfrm>
          <a:prstGeom prst="rect">
            <a:avLst/>
          </a:prstGeom>
          <a:noFill/>
          <a:ln/>
        </p:spPr>
        <p:txBody>
          <a:bodyPr wrap="none" lIns="0" tIns="0" rIns="0" bIns="0" rtlCol="0" anchor="t"/>
          <a:lstStyle/>
          <a:p>
            <a:pPr marL="0" indent="0">
              <a:lnSpc>
                <a:spcPts val="2350"/>
              </a:lnSpc>
              <a:buNone/>
            </a:pPr>
            <a:r>
              <a:rPr lang="en-US" sz="1900" b="1"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Scope of Responsibilities</a:t>
            </a:r>
            <a:endParaRPr lang="en-US" sz="1900" b="1" dirty="0">
              <a:solidFill>
                <a:schemeClr val="accent2">
                  <a:lumMod val="40000"/>
                  <a:lumOff val="60000"/>
                </a:schemeClr>
              </a:solidFill>
            </a:endParaRPr>
          </a:p>
        </p:txBody>
      </p:sp>
      <p:sp>
        <p:nvSpPr>
          <p:cNvPr id="15" name="Text 12"/>
          <p:cNvSpPr/>
          <p:nvPr/>
        </p:nvSpPr>
        <p:spPr>
          <a:xfrm>
            <a:off x="1316117" y="5615821"/>
            <a:ext cx="7145417" cy="311944"/>
          </a:xfrm>
          <a:prstGeom prst="rect">
            <a:avLst/>
          </a:prstGeom>
          <a:noFill/>
          <a:ln/>
        </p:spPr>
        <p:txBody>
          <a:bodyPr wrap="none" lIns="0" tIns="0" rIns="0" bIns="0" rtlCol="0" anchor="t"/>
          <a:lstStyle/>
          <a:p>
            <a:pPr marL="0" indent="0">
              <a:lnSpc>
                <a:spcPts val="2450"/>
              </a:lnSpc>
              <a:buNone/>
            </a:pPr>
            <a:r>
              <a:rPr lang="en-US" sz="150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Broader roles overseeing multiple aspects of events command higher salaries.</a:t>
            </a:r>
            <a:endParaRPr lang="en-US" sz="1500" dirty="0">
              <a:solidFill>
                <a:schemeClr val="accent2">
                  <a:lumMod val="40000"/>
                  <a:lumOff val="60000"/>
                </a:schemeClr>
              </a:solidFill>
            </a:endParaRPr>
          </a:p>
        </p:txBody>
      </p:sp>
      <p:sp>
        <p:nvSpPr>
          <p:cNvPr id="16" name="Shape 13"/>
          <p:cNvSpPr/>
          <p:nvPr/>
        </p:nvSpPr>
        <p:spPr>
          <a:xfrm>
            <a:off x="682466" y="6341983"/>
            <a:ext cx="438745" cy="438745"/>
          </a:xfrm>
          <a:prstGeom prst="roundRect">
            <a:avLst>
              <a:gd name="adj" fmla="val 18667"/>
            </a:avLst>
          </a:prstGeom>
          <a:solidFill>
            <a:srgbClr val="FFD8CC"/>
          </a:solidFill>
          <a:ln w="7620">
            <a:solidFill>
              <a:srgbClr val="E5BEB2"/>
            </a:solidFill>
            <a:prstDash val="solid"/>
          </a:ln>
        </p:spPr>
        <p:txBody>
          <a:bodyPr/>
          <a:lstStyle/>
          <a:p>
            <a:endParaRPr lang="en-US">
              <a:solidFill>
                <a:schemeClr val="accent2">
                  <a:lumMod val="40000"/>
                  <a:lumOff val="60000"/>
                </a:schemeClr>
              </a:solidFill>
            </a:endParaRPr>
          </a:p>
        </p:txBody>
      </p:sp>
      <p:sp>
        <p:nvSpPr>
          <p:cNvPr id="17" name="Text 14"/>
          <p:cNvSpPr/>
          <p:nvPr/>
        </p:nvSpPr>
        <p:spPr>
          <a:xfrm>
            <a:off x="805101" y="6415088"/>
            <a:ext cx="193358" cy="292537"/>
          </a:xfrm>
          <a:prstGeom prst="rect">
            <a:avLst/>
          </a:prstGeom>
          <a:noFill/>
          <a:ln/>
        </p:spPr>
        <p:txBody>
          <a:bodyPr wrap="none" lIns="0" tIns="0" rIns="0" bIns="0" rtlCol="0" anchor="t"/>
          <a:lstStyle/>
          <a:p>
            <a:pPr marL="0" indent="0" algn="ctr">
              <a:lnSpc>
                <a:spcPts val="2300"/>
              </a:lnSpc>
              <a:buNone/>
            </a:pPr>
            <a:r>
              <a:rPr lang="en-US" sz="2300" dirty="0">
                <a:latin typeface="Verdana" panose="020B0604030504040204" pitchFamily="34" charset="0"/>
                <a:ea typeface="Verdana" panose="020B0604030504040204" pitchFamily="34" charset="0"/>
                <a:cs typeface="Verdana" panose="020B0604030504040204" pitchFamily="34" charset="0"/>
              </a:rPr>
              <a:t>4</a:t>
            </a:r>
            <a:endParaRPr lang="en-US" sz="2300" dirty="0"/>
          </a:p>
        </p:txBody>
      </p:sp>
      <p:sp>
        <p:nvSpPr>
          <p:cNvPr id="18" name="Text 15"/>
          <p:cNvSpPr/>
          <p:nvPr/>
        </p:nvSpPr>
        <p:spPr>
          <a:xfrm>
            <a:off x="1316117" y="6341983"/>
            <a:ext cx="2647236" cy="304562"/>
          </a:xfrm>
          <a:prstGeom prst="rect">
            <a:avLst/>
          </a:prstGeom>
          <a:noFill/>
          <a:ln/>
        </p:spPr>
        <p:txBody>
          <a:bodyPr wrap="none" lIns="0" tIns="0" rIns="0" bIns="0" rtlCol="0" anchor="t"/>
          <a:lstStyle/>
          <a:p>
            <a:pPr marL="0" indent="0">
              <a:lnSpc>
                <a:spcPts val="2350"/>
              </a:lnSpc>
              <a:buNone/>
            </a:pPr>
            <a:r>
              <a:rPr lang="en-US" sz="1900" b="1"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Industry Connections</a:t>
            </a:r>
            <a:endParaRPr lang="en-US" sz="1900" b="1" dirty="0">
              <a:solidFill>
                <a:schemeClr val="accent2">
                  <a:lumMod val="40000"/>
                  <a:lumOff val="60000"/>
                </a:schemeClr>
              </a:solidFill>
            </a:endParaRPr>
          </a:p>
        </p:txBody>
      </p:sp>
      <p:sp>
        <p:nvSpPr>
          <p:cNvPr id="19" name="Text 16"/>
          <p:cNvSpPr/>
          <p:nvPr/>
        </p:nvSpPr>
        <p:spPr>
          <a:xfrm>
            <a:off x="1316117" y="6763464"/>
            <a:ext cx="7145417" cy="311944"/>
          </a:xfrm>
          <a:prstGeom prst="rect">
            <a:avLst/>
          </a:prstGeom>
          <a:noFill/>
          <a:ln/>
        </p:spPr>
        <p:txBody>
          <a:bodyPr wrap="none" lIns="0" tIns="0" rIns="0" bIns="0" rtlCol="0" anchor="t"/>
          <a:lstStyle/>
          <a:p>
            <a:pPr marL="0" indent="0">
              <a:lnSpc>
                <a:spcPts val="2450"/>
              </a:lnSpc>
              <a:buNone/>
            </a:pPr>
            <a:r>
              <a:rPr lang="en-US" sz="1500" dirty="0">
                <a:solidFill>
                  <a:schemeClr val="accent2">
                    <a:lumMod val="40000"/>
                    <a:lumOff val="60000"/>
                  </a:schemeClr>
                </a:solidFill>
                <a:latin typeface="Verdana" panose="020B0604030504040204" pitchFamily="34" charset="0"/>
                <a:ea typeface="Verdana" panose="020B0604030504040204" pitchFamily="34" charset="0"/>
                <a:cs typeface="Verdana" panose="020B0604030504040204" pitchFamily="34" charset="0"/>
              </a:rPr>
              <a:t>A strong network can lead to better opportunities and higher-paying positions.</a:t>
            </a:r>
            <a:endParaRPr lang="en-US" sz="1500" dirty="0">
              <a:solidFill>
                <a:schemeClr val="accent2">
                  <a:lumMod val="40000"/>
                  <a:lumOff val="6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97813" y="470535"/>
            <a:ext cx="4270415" cy="533757"/>
          </a:xfrm>
          <a:prstGeom prst="rect">
            <a:avLst/>
          </a:prstGeom>
          <a:noFill/>
          <a:ln/>
        </p:spPr>
        <p:txBody>
          <a:bodyPr wrap="none" lIns="0" tIns="0" rIns="0" bIns="0" rtlCol="0" anchor="t"/>
          <a:lstStyle/>
          <a:p>
            <a:pPr marL="0" indent="0">
              <a:lnSpc>
                <a:spcPts val="4200"/>
              </a:lnSpc>
              <a:buNone/>
            </a:pPr>
            <a:r>
              <a:rPr lang="en-US" sz="3350" dirty="0">
                <a:solidFill>
                  <a:schemeClr val="bg1"/>
                </a:solidFill>
                <a:latin typeface="Verdana" panose="020B0604030504040204" pitchFamily="34" charset="0"/>
                <a:ea typeface="Verdana" panose="020B0604030504040204" pitchFamily="34" charset="0"/>
                <a:cs typeface="Verdana" panose="020B0604030504040204" pitchFamily="34" charset="0"/>
              </a:rPr>
              <a:t>Skills for Success</a:t>
            </a:r>
            <a:endParaRPr lang="en-US" sz="3350" dirty="0">
              <a:solidFill>
                <a:schemeClr val="bg1"/>
              </a:solidFill>
            </a:endParaRPr>
          </a:p>
        </p:txBody>
      </p:sp>
      <p:pic>
        <p:nvPicPr>
          <p:cNvPr id="4" name="Image 1" descr="preencoded.png"/>
          <p:cNvPicPr>
            <a:picLocks noChangeAspect="1"/>
          </p:cNvPicPr>
          <p:nvPr/>
        </p:nvPicPr>
        <p:blipFill>
          <a:blip r:embed="rId3"/>
          <a:stretch>
            <a:fillRect/>
          </a:stretch>
        </p:blipFill>
        <p:spPr>
          <a:xfrm>
            <a:off x="597813" y="1260515"/>
            <a:ext cx="426958" cy="426958"/>
          </a:xfrm>
          <a:prstGeom prst="rect">
            <a:avLst/>
          </a:prstGeom>
        </p:spPr>
      </p:pic>
      <p:sp>
        <p:nvSpPr>
          <p:cNvPr id="5" name="Text 1"/>
          <p:cNvSpPr/>
          <p:nvPr/>
        </p:nvSpPr>
        <p:spPr>
          <a:xfrm>
            <a:off x="597813" y="1858208"/>
            <a:ext cx="2135148" cy="266819"/>
          </a:xfrm>
          <a:prstGeom prst="rect">
            <a:avLst/>
          </a:prstGeom>
          <a:noFill/>
          <a:ln/>
        </p:spPr>
        <p:txBody>
          <a:bodyPr wrap="none" lIns="0" tIns="0" rIns="0" bIns="0" rtlCol="0" anchor="t"/>
          <a:lstStyle/>
          <a:p>
            <a:pPr marL="0" indent="0" algn="l">
              <a:lnSpc>
                <a:spcPts val="2100"/>
              </a:lnSpc>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Time Management</a:t>
            </a:r>
            <a:endParaRPr lang="en-US" b="1" dirty="0">
              <a:solidFill>
                <a:schemeClr val="bg1"/>
              </a:solidFill>
            </a:endParaRPr>
          </a:p>
        </p:txBody>
      </p:sp>
      <p:sp>
        <p:nvSpPr>
          <p:cNvPr id="6" name="Text 2"/>
          <p:cNvSpPr/>
          <p:nvPr/>
        </p:nvSpPr>
        <p:spPr>
          <a:xfrm>
            <a:off x="597813" y="2227420"/>
            <a:ext cx="5520976" cy="570191"/>
          </a:xfrm>
          <a:prstGeom prst="rect">
            <a:avLst/>
          </a:prstGeom>
          <a:noFill/>
          <a:ln/>
        </p:spPr>
        <p:txBody>
          <a:bodyPr wrap="none" lIns="0" tIns="0" rIns="0" bIns="0" rtlCol="0" anchor="t"/>
          <a:lstStyle/>
          <a:p>
            <a:pPr marL="0" indent="0" algn="l">
              <a:lnSpc>
                <a:spcPts val="2150"/>
              </a:lnSpc>
              <a:buNone/>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Master juggling multiple tasks and deadlines </a:t>
            </a:r>
          </a:p>
          <a:p>
            <a:pPr marL="0" indent="0" algn="l">
              <a:lnSpc>
                <a:spcPts val="2150"/>
              </a:lnSpc>
              <a:buNone/>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to ensure flawless event execution.</a:t>
            </a:r>
            <a:endParaRPr lang="en-US" sz="1600" dirty="0">
              <a:solidFill>
                <a:schemeClr val="bg1"/>
              </a:solidFill>
            </a:endParaRPr>
          </a:p>
        </p:txBody>
      </p:sp>
      <p:pic>
        <p:nvPicPr>
          <p:cNvPr id="7" name="Image 2" descr="preencoded.png"/>
          <p:cNvPicPr>
            <a:picLocks noChangeAspect="1"/>
          </p:cNvPicPr>
          <p:nvPr/>
        </p:nvPicPr>
        <p:blipFill>
          <a:blip r:embed="rId4"/>
          <a:stretch>
            <a:fillRect/>
          </a:stretch>
        </p:blipFill>
        <p:spPr>
          <a:xfrm>
            <a:off x="597813" y="3013234"/>
            <a:ext cx="426958" cy="426958"/>
          </a:xfrm>
          <a:prstGeom prst="rect">
            <a:avLst/>
          </a:prstGeom>
        </p:spPr>
      </p:pic>
      <p:sp>
        <p:nvSpPr>
          <p:cNvPr id="8" name="Text 3"/>
          <p:cNvSpPr/>
          <p:nvPr/>
        </p:nvSpPr>
        <p:spPr>
          <a:xfrm>
            <a:off x="597813" y="3610928"/>
            <a:ext cx="2135148" cy="266819"/>
          </a:xfrm>
          <a:prstGeom prst="rect">
            <a:avLst/>
          </a:prstGeom>
          <a:noFill/>
          <a:ln/>
        </p:spPr>
        <p:txBody>
          <a:bodyPr wrap="none" lIns="0" tIns="0" rIns="0" bIns="0" rtlCol="0" anchor="t"/>
          <a:lstStyle/>
          <a:p>
            <a:pPr marL="0" indent="0" algn="l">
              <a:lnSpc>
                <a:spcPts val="2100"/>
              </a:lnSpc>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Networking</a:t>
            </a:r>
            <a:endParaRPr lang="en-US" b="1" dirty="0">
              <a:solidFill>
                <a:schemeClr val="bg1"/>
              </a:solidFill>
            </a:endParaRPr>
          </a:p>
        </p:txBody>
      </p:sp>
      <p:sp>
        <p:nvSpPr>
          <p:cNvPr id="9" name="Text 4"/>
          <p:cNvSpPr/>
          <p:nvPr/>
        </p:nvSpPr>
        <p:spPr>
          <a:xfrm>
            <a:off x="597813" y="3980139"/>
            <a:ext cx="4760400" cy="615077"/>
          </a:xfrm>
          <a:prstGeom prst="rect">
            <a:avLst/>
          </a:prstGeom>
          <a:noFill/>
          <a:ln/>
        </p:spPr>
        <p:txBody>
          <a:bodyPr wrap="none" lIns="0" tIns="0" rIns="0" bIns="0" rtlCol="0" anchor="t"/>
          <a:lstStyle/>
          <a:p>
            <a:pPr marL="0" indent="0" algn="l">
              <a:lnSpc>
                <a:spcPts val="2150"/>
              </a:lnSpc>
              <a:buNone/>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Build strong relationships with vendors,</a:t>
            </a:r>
          </a:p>
          <a:p>
            <a:pPr marL="0" indent="0" algn="l">
              <a:lnSpc>
                <a:spcPts val="2150"/>
              </a:lnSpc>
              <a:buNone/>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clients, and industry professionals.</a:t>
            </a:r>
            <a:endParaRPr lang="en-US" sz="1600" dirty="0">
              <a:solidFill>
                <a:schemeClr val="bg1"/>
              </a:solidFill>
            </a:endParaRPr>
          </a:p>
        </p:txBody>
      </p:sp>
      <p:pic>
        <p:nvPicPr>
          <p:cNvPr id="10" name="Image 3" descr="preencoded.png"/>
          <p:cNvPicPr>
            <a:picLocks noChangeAspect="1"/>
          </p:cNvPicPr>
          <p:nvPr/>
        </p:nvPicPr>
        <p:blipFill>
          <a:blip r:embed="rId5"/>
          <a:stretch>
            <a:fillRect/>
          </a:stretch>
        </p:blipFill>
        <p:spPr>
          <a:xfrm>
            <a:off x="597813" y="4765953"/>
            <a:ext cx="426958" cy="426958"/>
          </a:xfrm>
          <a:prstGeom prst="rect">
            <a:avLst/>
          </a:prstGeom>
        </p:spPr>
      </p:pic>
      <p:sp>
        <p:nvSpPr>
          <p:cNvPr id="11" name="Text 5"/>
          <p:cNvSpPr/>
          <p:nvPr/>
        </p:nvSpPr>
        <p:spPr>
          <a:xfrm>
            <a:off x="597813" y="5363647"/>
            <a:ext cx="2135148" cy="266819"/>
          </a:xfrm>
          <a:prstGeom prst="rect">
            <a:avLst/>
          </a:prstGeom>
          <a:noFill/>
          <a:ln/>
        </p:spPr>
        <p:txBody>
          <a:bodyPr wrap="none" lIns="0" tIns="0" rIns="0" bIns="0" rtlCol="0" anchor="t"/>
          <a:lstStyle/>
          <a:p>
            <a:pPr marL="0" indent="0" algn="l">
              <a:lnSpc>
                <a:spcPts val="2100"/>
              </a:lnSpc>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Creativity</a:t>
            </a:r>
            <a:endParaRPr lang="en-US" b="1" dirty="0">
              <a:solidFill>
                <a:schemeClr val="bg1"/>
              </a:solidFill>
            </a:endParaRPr>
          </a:p>
        </p:txBody>
      </p:sp>
      <p:sp>
        <p:nvSpPr>
          <p:cNvPr id="12" name="Text 6"/>
          <p:cNvSpPr/>
          <p:nvPr/>
        </p:nvSpPr>
        <p:spPr>
          <a:xfrm>
            <a:off x="597813" y="5732858"/>
            <a:ext cx="4270415" cy="615077"/>
          </a:xfrm>
          <a:prstGeom prst="rect">
            <a:avLst/>
          </a:prstGeom>
          <a:noFill/>
          <a:ln/>
        </p:spPr>
        <p:txBody>
          <a:bodyPr wrap="none" lIns="0" tIns="0" rIns="0" bIns="0" rtlCol="0" anchor="t"/>
          <a:lstStyle/>
          <a:p>
            <a:pPr marL="0" indent="0" algn="l">
              <a:lnSpc>
                <a:spcPts val="2150"/>
              </a:lnSpc>
              <a:buNone/>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Develop unique event concepts that set </a:t>
            </a:r>
          </a:p>
          <a:p>
            <a:pPr marL="0" indent="0" algn="l">
              <a:lnSpc>
                <a:spcPts val="2150"/>
              </a:lnSpc>
              <a:buNone/>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you apart from the competition.</a:t>
            </a:r>
            <a:endParaRPr lang="en-US" sz="1600" dirty="0">
              <a:solidFill>
                <a:schemeClr val="bg1"/>
              </a:solidFill>
            </a:endParaRPr>
          </a:p>
        </p:txBody>
      </p:sp>
      <p:pic>
        <p:nvPicPr>
          <p:cNvPr id="13" name="Image 4" descr="preencoded.png"/>
          <p:cNvPicPr>
            <a:picLocks noChangeAspect="1"/>
          </p:cNvPicPr>
          <p:nvPr/>
        </p:nvPicPr>
        <p:blipFill>
          <a:blip r:embed="rId6"/>
          <a:stretch>
            <a:fillRect/>
          </a:stretch>
        </p:blipFill>
        <p:spPr>
          <a:xfrm>
            <a:off x="597813" y="6518672"/>
            <a:ext cx="426958" cy="426958"/>
          </a:xfrm>
          <a:prstGeom prst="rect">
            <a:avLst/>
          </a:prstGeom>
        </p:spPr>
      </p:pic>
      <p:sp>
        <p:nvSpPr>
          <p:cNvPr id="14" name="Text 7"/>
          <p:cNvSpPr/>
          <p:nvPr/>
        </p:nvSpPr>
        <p:spPr>
          <a:xfrm>
            <a:off x="597813" y="7116366"/>
            <a:ext cx="2135148" cy="266819"/>
          </a:xfrm>
          <a:prstGeom prst="rect">
            <a:avLst/>
          </a:prstGeom>
          <a:noFill/>
          <a:ln/>
        </p:spPr>
        <p:txBody>
          <a:bodyPr wrap="none" lIns="0" tIns="0" rIns="0" bIns="0" rtlCol="0" anchor="t"/>
          <a:lstStyle/>
          <a:p>
            <a:pPr marL="0" indent="0" algn="l">
              <a:lnSpc>
                <a:spcPts val="2100"/>
              </a:lnSpc>
              <a:buNone/>
            </a:pP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Problem-Solving</a:t>
            </a:r>
            <a:endParaRPr lang="en-US" b="1" dirty="0">
              <a:solidFill>
                <a:schemeClr val="bg1"/>
              </a:solidFill>
            </a:endParaRPr>
          </a:p>
        </p:txBody>
      </p:sp>
      <p:sp>
        <p:nvSpPr>
          <p:cNvPr id="15" name="Text 8"/>
          <p:cNvSpPr/>
          <p:nvPr/>
        </p:nvSpPr>
        <p:spPr>
          <a:xfrm>
            <a:off x="597813" y="7485578"/>
            <a:ext cx="4760400" cy="273368"/>
          </a:xfrm>
          <a:prstGeom prst="rect">
            <a:avLst/>
          </a:prstGeom>
          <a:noFill/>
          <a:ln/>
        </p:spPr>
        <p:txBody>
          <a:bodyPr wrap="none" lIns="0" tIns="0" rIns="0" bIns="0" rtlCol="0" anchor="t"/>
          <a:lstStyle/>
          <a:p>
            <a:pPr marL="0" indent="0" algn="l">
              <a:lnSpc>
                <a:spcPts val="2150"/>
              </a:lnSpc>
              <a:buNone/>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Think on your feet to overcome unexpected </a:t>
            </a:r>
          </a:p>
          <a:p>
            <a:pPr marL="0" indent="0" algn="l">
              <a:lnSpc>
                <a:spcPts val="2150"/>
              </a:lnSpc>
              <a:buNone/>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challenges during events.</a:t>
            </a:r>
            <a:endParaRPr lang="en-US" sz="1600" dirty="0">
              <a:solidFill>
                <a:schemeClr val="bg1"/>
              </a:solidFill>
            </a:endParaRPr>
          </a:p>
        </p:txBody>
      </p:sp>
      <p:pic>
        <p:nvPicPr>
          <p:cNvPr id="19" name="Picture 18" descr="A group of people sitting on a couch with their arms raised&#10;&#10;Description automatically generated">
            <a:extLst>
              <a:ext uri="{FF2B5EF4-FFF2-40B4-BE49-F238E27FC236}">
                <a16:creationId xmlns:a16="http://schemas.microsoft.com/office/drawing/2014/main" id="{D1A09C6C-99C5-816E-F62D-599A4CBF531B}"/>
              </a:ext>
            </a:extLst>
          </p:cNvPr>
          <p:cNvPicPr>
            <a:picLocks noChangeAspect="1"/>
          </p:cNvPicPr>
          <p:nvPr/>
        </p:nvPicPr>
        <p:blipFill>
          <a:blip r:embed="rId7" cstate="screen">
            <a:alphaModFix amt="49000"/>
            <a:extLst>
              <a:ext uri="{28A0092B-C50C-407E-A947-70E740481C1C}">
                <a14:useLocalDpi xmlns:a14="http://schemas.microsoft.com/office/drawing/2010/main"/>
              </a:ext>
            </a:extLst>
          </a:blip>
          <a:srcRect/>
          <a:stretch/>
        </p:blipFill>
        <p:spPr>
          <a:xfrm>
            <a:off x="5523873" y="4783"/>
            <a:ext cx="9106527" cy="8229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184106" y="548283"/>
            <a:ext cx="6121360" cy="622935"/>
          </a:xfrm>
          <a:prstGeom prst="rect">
            <a:avLst/>
          </a:prstGeom>
          <a:noFill/>
          <a:ln/>
        </p:spPr>
        <p:txBody>
          <a:bodyPr wrap="none" lIns="0" tIns="0" rIns="0" bIns="0" rtlCol="0" anchor="t"/>
          <a:lstStyle/>
          <a:p>
            <a:pPr marL="0" indent="0">
              <a:lnSpc>
                <a:spcPts val="4900"/>
              </a:lnSpc>
              <a:buNone/>
            </a:pPr>
            <a:r>
              <a:rPr lang="en-US" sz="3900" dirty="0">
                <a:solidFill>
                  <a:schemeClr val="bg1"/>
                </a:solidFill>
                <a:latin typeface="Verdana" panose="020B0604030504040204" pitchFamily="34" charset="0"/>
                <a:ea typeface="Verdana" panose="020B0604030504040204" pitchFamily="34" charset="0"/>
                <a:cs typeface="Verdana" panose="020B0604030504040204" pitchFamily="34" charset="0"/>
              </a:rPr>
              <a:t>Your Journey Starts Now</a:t>
            </a:r>
            <a:endParaRPr lang="en-US" sz="3900" dirty="0">
              <a:solidFill>
                <a:schemeClr val="bg1"/>
              </a:solidFill>
            </a:endParaRPr>
          </a:p>
        </p:txBody>
      </p:sp>
      <p:sp>
        <p:nvSpPr>
          <p:cNvPr id="4" name="Shape 1"/>
          <p:cNvSpPr/>
          <p:nvPr/>
        </p:nvSpPr>
        <p:spPr>
          <a:xfrm>
            <a:off x="6184106" y="1470184"/>
            <a:ext cx="7748588" cy="1483043"/>
          </a:xfrm>
          <a:prstGeom prst="roundRect">
            <a:avLst>
              <a:gd name="adj" fmla="val 5646"/>
            </a:avLst>
          </a:prstGeom>
          <a:solidFill>
            <a:srgbClr val="FFD8CC"/>
          </a:solidFill>
          <a:ln w="7620">
            <a:solidFill>
              <a:srgbClr val="E5BEB2"/>
            </a:solidFill>
            <a:prstDash val="solid"/>
          </a:ln>
        </p:spPr>
        <p:txBody>
          <a:bodyPr/>
          <a:lstStyle/>
          <a:p>
            <a:endParaRPr lang="en-US"/>
          </a:p>
        </p:txBody>
      </p:sp>
      <p:sp>
        <p:nvSpPr>
          <p:cNvPr id="5" name="Text 2"/>
          <p:cNvSpPr/>
          <p:nvPr/>
        </p:nvSpPr>
        <p:spPr>
          <a:xfrm>
            <a:off x="6391037" y="1677114"/>
            <a:ext cx="2492216" cy="311468"/>
          </a:xfrm>
          <a:prstGeom prst="rect">
            <a:avLst/>
          </a:prstGeom>
          <a:noFill/>
          <a:ln/>
        </p:spPr>
        <p:txBody>
          <a:bodyPr wrap="none" lIns="0" tIns="0" rIns="0" bIns="0" rtlCol="0" anchor="t"/>
          <a:lstStyle/>
          <a:p>
            <a:pPr marL="0" indent="0">
              <a:lnSpc>
                <a:spcPts val="2450"/>
              </a:lnSpc>
              <a:buNone/>
            </a:pPr>
            <a:r>
              <a:rPr lang="en-US" sz="1950" b="1" dirty="0">
                <a:solidFill>
                  <a:srgbClr val="403C4E"/>
                </a:solidFill>
                <a:latin typeface="Verdana" panose="020B0604030504040204" pitchFamily="34" charset="0"/>
                <a:ea typeface="Verdana" panose="020B0604030504040204" pitchFamily="34" charset="0"/>
                <a:cs typeface="Verdana" panose="020B0604030504040204" pitchFamily="34" charset="0"/>
              </a:rPr>
              <a:t>Educate Yourself</a:t>
            </a:r>
            <a:endParaRPr lang="en-US" sz="1950" b="1" dirty="0"/>
          </a:p>
        </p:txBody>
      </p:sp>
      <p:sp>
        <p:nvSpPr>
          <p:cNvPr id="6" name="Text 3"/>
          <p:cNvSpPr/>
          <p:nvPr/>
        </p:nvSpPr>
        <p:spPr>
          <a:xfrm>
            <a:off x="6391037" y="2108121"/>
            <a:ext cx="7334726" cy="638175"/>
          </a:xfrm>
          <a:prstGeom prst="rect">
            <a:avLst/>
          </a:prstGeom>
          <a:noFill/>
          <a:ln/>
        </p:spPr>
        <p:txBody>
          <a:bodyPr wrap="square" lIns="0" tIns="0" rIns="0" bIns="0" rtlCol="0" anchor="t"/>
          <a:lstStyle/>
          <a:p>
            <a:pPr marL="0" indent="0">
              <a:lnSpc>
                <a:spcPts val="2500"/>
              </a:lnSpc>
              <a:buNone/>
            </a:pPr>
            <a:r>
              <a:rPr lang="en-US" sz="1550" dirty="0">
                <a:solidFill>
                  <a:srgbClr val="403C4E"/>
                </a:solidFill>
                <a:latin typeface="Verdana" panose="020B0604030504040204" pitchFamily="34" charset="0"/>
                <a:ea typeface="Verdana" panose="020B0604030504040204" pitchFamily="34" charset="0"/>
                <a:cs typeface="Verdana" panose="020B0604030504040204" pitchFamily="34" charset="0"/>
              </a:rPr>
              <a:t>Take courses in event management. Stay updated on industry trends and technologies.</a:t>
            </a:r>
            <a:endParaRPr lang="en-US" sz="1550" dirty="0"/>
          </a:p>
        </p:txBody>
      </p:sp>
      <p:sp>
        <p:nvSpPr>
          <p:cNvPr id="7" name="Shape 4"/>
          <p:cNvSpPr/>
          <p:nvPr/>
        </p:nvSpPr>
        <p:spPr>
          <a:xfrm>
            <a:off x="6184106" y="3152537"/>
            <a:ext cx="7748588" cy="1273297"/>
          </a:xfrm>
          <a:prstGeom prst="roundRect">
            <a:avLst>
              <a:gd name="adj" fmla="val 7194"/>
            </a:avLst>
          </a:prstGeom>
          <a:solidFill>
            <a:srgbClr val="FFD8CC"/>
          </a:solidFill>
          <a:ln w="7620">
            <a:solidFill>
              <a:srgbClr val="E5BEB2"/>
            </a:solidFill>
            <a:prstDash val="solid"/>
          </a:ln>
        </p:spPr>
        <p:txBody>
          <a:bodyPr/>
          <a:lstStyle/>
          <a:p>
            <a:endParaRPr lang="en-US"/>
          </a:p>
        </p:txBody>
      </p:sp>
      <p:sp>
        <p:nvSpPr>
          <p:cNvPr id="8" name="Text 5"/>
          <p:cNvSpPr/>
          <p:nvPr/>
        </p:nvSpPr>
        <p:spPr>
          <a:xfrm>
            <a:off x="6391037" y="3295670"/>
            <a:ext cx="2492216" cy="311468"/>
          </a:xfrm>
          <a:prstGeom prst="rect">
            <a:avLst/>
          </a:prstGeom>
          <a:noFill/>
          <a:ln/>
        </p:spPr>
        <p:txBody>
          <a:bodyPr wrap="none" lIns="0" tIns="0" rIns="0" bIns="0" rtlCol="0" anchor="t"/>
          <a:lstStyle/>
          <a:p>
            <a:pPr marL="0" indent="0">
              <a:lnSpc>
                <a:spcPts val="2450"/>
              </a:lnSpc>
              <a:buNone/>
            </a:pPr>
            <a:r>
              <a:rPr lang="en-US" sz="1950" b="1" dirty="0">
                <a:solidFill>
                  <a:srgbClr val="403C4E"/>
                </a:solidFill>
                <a:latin typeface="Verdana" panose="020B0604030504040204" pitchFamily="34" charset="0"/>
                <a:ea typeface="Verdana" panose="020B0604030504040204" pitchFamily="34" charset="0"/>
                <a:cs typeface="Verdana" panose="020B0604030504040204" pitchFamily="34" charset="0"/>
              </a:rPr>
              <a:t>Gain Experience</a:t>
            </a:r>
            <a:endParaRPr lang="en-US" sz="1950" b="1" dirty="0"/>
          </a:p>
        </p:txBody>
      </p:sp>
      <p:sp>
        <p:nvSpPr>
          <p:cNvPr id="9" name="Text 6"/>
          <p:cNvSpPr/>
          <p:nvPr/>
        </p:nvSpPr>
        <p:spPr>
          <a:xfrm>
            <a:off x="6391037" y="3662878"/>
            <a:ext cx="7334726" cy="319088"/>
          </a:xfrm>
          <a:prstGeom prst="rect">
            <a:avLst/>
          </a:prstGeom>
          <a:noFill/>
          <a:ln/>
        </p:spPr>
        <p:txBody>
          <a:bodyPr wrap="none" lIns="0" tIns="0" rIns="0" bIns="0" rtlCol="0" anchor="t"/>
          <a:lstStyle/>
          <a:p>
            <a:pPr marL="0" indent="0">
              <a:lnSpc>
                <a:spcPts val="2500"/>
              </a:lnSpc>
              <a:buNone/>
            </a:pPr>
            <a:r>
              <a:rPr lang="en-US" sz="1550" dirty="0">
                <a:solidFill>
                  <a:srgbClr val="403C4E"/>
                </a:solidFill>
                <a:latin typeface="Verdana" panose="020B0604030504040204" pitchFamily="34" charset="0"/>
                <a:ea typeface="Verdana" panose="020B0604030504040204" pitchFamily="34" charset="0"/>
                <a:cs typeface="Verdana" panose="020B0604030504040204" pitchFamily="34" charset="0"/>
              </a:rPr>
              <a:t>Volunteer for events. Intern with established companies. Build your </a:t>
            </a:r>
          </a:p>
          <a:p>
            <a:pPr marL="0" indent="0">
              <a:lnSpc>
                <a:spcPts val="2500"/>
              </a:lnSpc>
              <a:buNone/>
            </a:pPr>
            <a:r>
              <a:rPr lang="en-US" sz="1550" dirty="0">
                <a:solidFill>
                  <a:srgbClr val="403C4E"/>
                </a:solidFill>
                <a:latin typeface="Verdana" panose="020B0604030504040204" pitchFamily="34" charset="0"/>
                <a:ea typeface="Verdana" panose="020B0604030504040204" pitchFamily="34" charset="0"/>
                <a:cs typeface="Verdana" panose="020B0604030504040204" pitchFamily="34" charset="0"/>
              </a:rPr>
              <a:t>portfolio.</a:t>
            </a:r>
            <a:endParaRPr lang="en-US" sz="1550" dirty="0"/>
          </a:p>
        </p:txBody>
      </p:sp>
      <p:sp>
        <p:nvSpPr>
          <p:cNvPr id="10" name="Shape 7"/>
          <p:cNvSpPr/>
          <p:nvPr/>
        </p:nvSpPr>
        <p:spPr>
          <a:xfrm>
            <a:off x="6184106" y="4632766"/>
            <a:ext cx="7748588" cy="1483043"/>
          </a:xfrm>
          <a:prstGeom prst="roundRect">
            <a:avLst>
              <a:gd name="adj" fmla="val 5646"/>
            </a:avLst>
          </a:prstGeom>
          <a:solidFill>
            <a:srgbClr val="FFD8CC"/>
          </a:solidFill>
          <a:ln w="7620">
            <a:solidFill>
              <a:srgbClr val="E5BEB2"/>
            </a:solidFill>
            <a:prstDash val="solid"/>
          </a:ln>
        </p:spPr>
        <p:txBody>
          <a:bodyPr/>
          <a:lstStyle/>
          <a:p>
            <a:endParaRPr lang="en-US"/>
          </a:p>
        </p:txBody>
      </p:sp>
      <p:sp>
        <p:nvSpPr>
          <p:cNvPr id="11" name="Text 8"/>
          <p:cNvSpPr/>
          <p:nvPr/>
        </p:nvSpPr>
        <p:spPr>
          <a:xfrm>
            <a:off x="6391037" y="4839696"/>
            <a:ext cx="2492216" cy="311468"/>
          </a:xfrm>
          <a:prstGeom prst="rect">
            <a:avLst/>
          </a:prstGeom>
          <a:noFill/>
          <a:ln/>
        </p:spPr>
        <p:txBody>
          <a:bodyPr wrap="none" lIns="0" tIns="0" rIns="0" bIns="0" rtlCol="0" anchor="t"/>
          <a:lstStyle/>
          <a:p>
            <a:pPr marL="0" indent="0">
              <a:lnSpc>
                <a:spcPts val="2450"/>
              </a:lnSpc>
              <a:buNone/>
            </a:pPr>
            <a:r>
              <a:rPr lang="en-US" sz="1950" b="1" dirty="0">
                <a:solidFill>
                  <a:srgbClr val="403C4E"/>
                </a:solidFill>
                <a:latin typeface="Verdana" panose="020B0604030504040204" pitchFamily="34" charset="0"/>
                <a:ea typeface="Verdana" panose="020B0604030504040204" pitchFamily="34" charset="0"/>
                <a:cs typeface="Verdana" panose="020B0604030504040204" pitchFamily="34" charset="0"/>
              </a:rPr>
              <a:t>Network Actively</a:t>
            </a:r>
            <a:endParaRPr lang="en-US" sz="1950" b="1" dirty="0"/>
          </a:p>
        </p:txBody>
      </p:sp>
      <p:sp>
        <p:nvSpPr>
          <p:cNvPr id="12" name="Text 9"/>
          <p:cNvSpPr/>
          <p:nvPr/>
        </p:nvSpPr>
        <p:spPr>
          <a:xfrm>
            <a:off x="6391037" y="5270702"/>
            <a:ext cx="7334726" cy="638175"/>
          </a:xfrm>
          <a:prstGeom prst="rect">
            <a:avLst/>
          </a:prstGeom>
          <a:noFill/>
          <a:ln/>
        </p:spPr>
        <p:txBody>
          <a:bodyPr wrap="square" lIns="0" tIns="0" rIns="0" bIns="0" rtlCol="0" anchor="t"/>
          <a:lstStyle/>
          <a:p>
            <a:pPr marL="0" indent="0">
              <a:lnSpc>
                <a:spcPts val="2500"/>
              </a:lnSpc>
              <a:buNone/>
            </a:pPr>
            <a:r>
              <a:rPr lang="en-US" sz="1550" dirty="0">
                <a:solidFill>
                  <a:srgbClr val="403C4E"/>
                </a:solidFill>
                <a:latin typeface="Verdana" panose="020B0604030504040204" pitchFamily="34" charset="0"/>
                <a:ea typeface="Verdana" panose="020B0604030504040204" pitchFamily="34" charset="0"/>
                <a:cs typeface="Verdana" panose="020B0604030504040204" pitchFamily="34" charset="0"/>
              </a:rPr>
              <a:t>Attend industry conferences. Join professional associations. Connect with mentors.</a:t>
            </a:r>
            <a:endParaRPr lang="en-US" sz="1550" dirty="0"/>
          </a:p>
        </p:txBody>
      </p:sp>
      <p:sp>
        <p:nvSpPr>
          <p:cNvPr id="13" name="Shape 10"/>
          <p:cNvSpPr/>
          <p:nvPr/>
        </p:nvSpPr>
        <p:spPr>
          <a:xfrm>
            <a:off x="6184106" y="6283220"/>
            <a:ext cx="7748588" cy="1483043"/>
          </a:xfrm>
          <a:prstGeom prst="roundRect">
            <a:avLst>
              <a:gd name="adj" fmla="val 5646"/>
            </a:avLst>
          </a:prstGeom>
          <a:solidFill>
            <a:srgbClr val="FFD8CC"/>
          </a:solidFill>
          <a:ln w="7620">
            <a:solidFill>
              <a:srgbClr val="E5BEB2"/>
            </a:solidFill>
            <a:prstDash val="solid"/>
          </a:ln>
        </p:spPr>
        <p:txBody>
          <a:bodyPr/>
          <a:lstStyle/>
          <a:p>
            <a:endParaRPr lang="en-US"/>
          </a:p>
        </p:txBody>
      </p:sp>
      <p:sp>
        <p:nvSpPr>
          <p:cNvPr id="14" name="Text 11"/>
          <p:cNvSpPr/>
          <p:nvPr/>
        </p:nvSpPr>
        <p:spPr>
          <a:xfrm>
            <a:off x="6391037" y="6490150"/>
            <a:ext cx="2492216" cy="311468"/>
          </a:xfrm>
          <a:prstGeom prst="rect">
            <a:avLst/>
          </a:prstGeom>
          <a:noFill/>
          <a:ln/>
        </p:spPr>
        <p:txBody>
          <a:bodyPr wrap="none" lIns="0" tIns="0" rIns="0" bIns="0" rtlCol="0" anchor="t"/>
          <a:lstStyle/>
          <a:p>
            <a:pPr marL="0" indent="0">
              <a:lnSpc>
                <a:spcPts val="2450"/>
              </a:lnSpc>
              <a:buNone/>
            </a:pPr>
            <a:r>
              <a:rPr lang="en-US" sz="1950" b="1" dirty="0">
                <a:solidFill>
                  <a:srgbClr val="403C4E"/>
                </a:solidFill>
                <a:latin typeface="Verdana" panose="020B0604030504040204" pitchFamily="34" charset="0"/>
                <a:ea typeface="Verdana" panose="020B0604030504040204" pitchFamily="34" charset="0"/>
                <a:cs typeface="Verdana" panose="020B0604030504040204" pitchFamily="34" charset="0"/>
              </a:rPr>
              <a:t>Set Clear Goals</a:t>
            </a:r>
            <a:endParaRPr lang="en-US" sz="1950" b="1" dirty="0"/>
          </a:p>
        </p:txBody>
      </p:sp>
      <p:sp>
        <p:nvSpPr>
          <p:cNvPr id="15" name="Text 12"/>
          <p:cNvSpPr/>
          <p:nvPr/>
        </p:nvSpPr>
        <p:spPr>
          <a:xfrm>
            <a:off x="6391037" y="6921157"/>
            <a:ext cx="7334726" cy="638175"/>
          </a:xfrm>
          <a:prstGeom prst="rect">
            <a:avLst/>
          </a:prstGeom>
          <a:noFill/>
          <a:ln/>
        </p:spPr>
        <p:txBody>
          <a:bodyPr wrap="square" lIns="0" tIns="0" rIns="0" bIns="0" rtlCol="0" anchor="t"/>
          <a:lstStyle/>
          <a:p>
            <a:pPr marL="0" indent="0">
              <a:lnSpc>
                <a:spcPts val="2500"/>
              </a:lnSpc>
              <a:buNone/>
            </a:pPr>
            <a:r>
              <a:rPr lang="en-US" sz="1550" dirty="0">
                <a:solidFill>
                  <a:srgbClr val="403C4E"/>
                </a:solidFill>
                <a:latin typeface="Verdana" panose="020B0604030504040204" pitchFamily="34" charset="0"/>
                <a:ea typeface="Verdana" panose="020B0604030504040204" pitchFamily="34" charset="0"/>
                <a:cs typeface="Verdana" panose="020B0604030504040204" pitchFamily="34" charset="0"/>
              </a:rPr>
              <a:t>Define your career path. Create a roadmap for achieving your financial aspirations.</a:t>
            </a:r>
            <a:endParaRPr lang="en-US" sz="1550" dirty="0"/>
          </a:p>
        </p:txBody>
      </p:sp>
      <p:pic>
        <p:nvPicPr>
          <p:cNvPr id="17" name="Picture 16" descr="A group of people with hands up in the air&#10;&#10;Description automatically generated">
            <a:extLst>
              <a:ext uri="{FF2B5EF4-FFF2-40B4-BE49-F238E27FC236}">
                <a16:creationId xmlns:a16="http://schemas.microsoft.com/office/drawing/2014/main" id="{06BF5967-AC7B-1530-9D65-1C7C6AD21BE7}"/>
              </a:ext>
            </a:extLst>
          </p:cNvPr>
          <p:cNvPicPr>
            <a:picLocks noChangeAspect="1"/>
          </p:cNvPicPr>
          <p:nvPr/>
        </p:nvPicPr>
        <p:blipFill>
          <a:blip r:embed="rId3"/>
          <a:srcRect l="10996" r="52725"/>
          <a:stretch/>
        </p:blipFill>
        <p:spPr>
          <a:xfrm>
            <a:off x="0" y="0"/>
            <a:ext cx="5977176" cy="8229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3" name="Text 0"/>
          <p:cNvSpPr/>
          <p:nvPr/>
        </p:nvSpPr>
        <p:spPr>
          <a:xfrm>
            <a:off x="296241" y="845344"/>
            <a:ext cx="7474744" cy="1324689"/>
          </a:xfrm>
          <a:prstGeom prst="rect">
            <a:avLst/>
          </a:prstGeom>
          <a:noFill/>
          <a:ln/>
        </p:spPr>
        <p:txBody>
          <a:bodyPr wrap="square" lIns="0" tIns="0" rIns="0" bIns="0" rtlCol="0" anchor="t"/>
          <a:lstStyle/>
          <a:p>
            <a:pPr marL="0" indent="0">
              <a:lnSpc>
                <a:spcPts val="5200"/>
              </a:lnSpc>
              <a:buNone/>
            </a:pPr>
            <a:r>
              <a:rPr lang="en-US" sz="4150" dirty="0">
                <a:solidFill>
                  <a:srgbClr val="C6BFEE"/>
                </a:solidFill>
                <a:latin typeface="Verdana" panose="020B0604030504040204" pitchFamily="34" charset="0"/>
                <a:ea typeface="Verdana" panose="020B0604030504040204" pitchFamily="34" charset="0"/>
                <a:cs typeface="Verdana" panose="020B0604030504040204" pitchFamily="34" charset="0"/>
              </a:rPr>
              <a:t>Your Future in Events: Endless Possibilities</a:t>
            </a:r>
            <a:endParaRPr lang="en-US" sz="4150" dirty="0"/>
          </a:p>
        </p:txBody>
      </p:sp>
      <p:sp>
        <p:nvSpPr>
          <p:cNvPr id="4" name="Shape 1"/>
          <p:cNvSpPr/>
          <p:nvPr/>
        </p:nvSpPr>
        <p:spPr>
          <a:xfrm>
            <a:off x="638665" y="2389468"/>
            <a:ext cx="30480" cy="4856440"/>
          </a:xfrm>
          <a:prstGeom prst="roundRect">
            <a:avLst>
              <a:gd name="adj" fmla="val 328638"/>
            </a:avLst>
          </a:prstGeom>
          <a:solidFill>
            <a:srgbClr val="6D4562"/>
          </a:solidFill>
          <a:ln/>
        </p:spPr>
        <p:txBody>
          <a:bodyPr/>
          <a:lstStyle/>
          <a:p>
            <a:endParaRPr lang="en-US"/>
          </a:p>
        </p:txBody>
      </p:sp>
      <p:sp>
        <p:nvSpPr>
          <p:cNvPr id="5" name="Shape 2"/>
          <p:cNvSpPr/>
          <p:nvPr/>
        </p:nvSpPr>
        <p:spPr>
          <a:xfrm>
            <a:off x="891732" y="2910724"/>
            <a:ext cx="834628" cy="30480"/>
          </a:xfrm>
          <a:prstGeom prst="roundRect">
            <a:avLst>
              <a:gd name="adj" fmla="val 328638"/>
            </a:avLst>
          </a:prstGeom>
          <a:solidFill>
            <a:srgbClr val="6D4562"/>
          </a:solidFill>
          <a:ln/>
        </p:spPr>
        <p:txBody>
          <a:bodyPr/>
          <a:lstStyle/>
          <a:p>
            <a:endParaRPr lang="en-US"/>
          </a:p>
        </p:txBody>
      </p:sp>
      <p:sp>
        <p:nvSpPr>
          <p:cNvPr id="6" name="Shape 3"/>
          <p:cNvSpPr/>
          <p:nvPr/>
        </p:nvSpPr>
        <p:spPr>
          <a:xfrm>
            <a:off x="385598" y="2657716"/>
            <a:ext cx="536615" cy="536615"/>
          </a:xfrm>
          <a:prstGeom prst="roundRect">
            <a:avLst>
              <a:gd name="adj" fmla="val 18667"/>
            </a:avLst>
          </a:prstGeom>
          <a:solidFill>
            <a:srgbClr val="542C49"/>
          </a:solidFill>
          <a:ln w="7620">
            <a:solidFill>
              <a:srgbClr val="6D4562"/>
            </a:solidFill>
            <a:prstDash val="solid"/>
          </a:ln>
        </p:spPr>
        <p:txBody>
          <a:bodyPr/>
          <a:lstStyle/>
          <a:p>
            <a:endParaRPr lang="en-US"/>
          </a:p>
        </p:txBody>
      </p:sp>
      <p:sp>
        <p:nvSpPr>
          <p:cNvPr id="7" name="Text 4"/>
          <p:cNvSpPr/>
          <p:nvPr/>
        </p:nvSpPr>
        <p:spPr>
          <a:xfrm>
            <a:off x="594433" y="2767015"/>
            <a:ext cx="118943" cy="318016"/>
          </a:xfrm>
          <a:prstGeom prst="rect">
            <a:avLst/>
          </a:prstGeom>
          <a:noFill/>
          <a:ln/>
        </p:spPr>
        <p:txBody>
          <a:bodyPr wrap="none" lIns="0" tIns="0" rIns="0" bIns="0" rtlCol="0" anchor="t"/>
          <a:lstStyle/>
          <a:p>
            <a:pPr marL="0" indent="0" algn="ctr">
              <a:lnSpc>
                <a:spcPts val="2500"/>
              </a:lnSpc>
              <a:buNone/>
            </a:pPr>
            <a:r>
              <a:rPr lang="en-US" sz="2500" dirty="0">
                <a:solidFill>
                  <a:srgbClr val="DAD8E9"/>
                </a:solidFill>
                <a:latin typeface="Verdana" panose="020B0604030504040204" pitchFamily="34" charset="0"/>
                <a:ea typeface="Verdana" panose="020B0604030504040204" pitchFamily="34" charset="0"/>
                <a:cs typeface="Verdana" panose="020B0604030504040204" pitchFamily="34" charset="0"/>
              </a:rPr>
              <a:t>1</a:t>
            </a:r>
            <a:endParaRPr lang="en-US" sz="2500" dirty="0"/>
          </a:p>
        </p:txBody>
      </p:sp>
      <p:sp>
        <p:nvSpPr>
          <p:cNvPr id="8" name="Text 5"/>
          <p:cNvSpPr/>
          <p:nvPr/>
        </p:nvSpPr>
        <p:spPr>
          <a:xfrm>
            <a:off x="1965616" y="2766179"/>
            <a:ext cx="2649855" cy="331232"/>
          </a:xfrm>
          <a:prstGeom prst="rect">
            <a:avLst/>
          </a:prstGeom>
          <a:noFill/>
          <a:ln/>
        </p:spPr>
        <p:txBody>
          <a:bodyPr wrap="none" lIns="0" tIns="0" rIns="0" bIns="0" rtlCol="0" anchor="t"/>
          <a:lstStyle/>
          <a:p>
            <a:pPr marL="0" indent="0" algn="l">
              <a:lnSpc>
                <a:spcPts val="2600"/>
              </a:lnSpc>
              <a:buNone/>
            </a:pPr>
            <a: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t>Start Your Journey</a:t>
            </a:r>
            <a:endParaRPr lang="en-US" sz="2050" b="1" dirty="0"/>
          </a:p>
        </p:txBody>
      </p:sp>
      <p:sp>
        <p:nvSpPr>
          <p:cNvPr id="9" name="Text 6"/>
          <p:cNvSpPr/>
          <p:nvPr/>
        </p:nvSpPr>
        <p:spPr>
          <a:xfrm>
            <a:off x="1965616" y="3240405"/>
            <a:ext cx="4191059" cy="381476"/>
          </a:xfrm>
          <a:prstGeom prst="rect">
            <a:avLst/>
          </a:prstGeom>
          <a:noFill/>
          <a:ln/>
        </p:spPr>
        <p:txBody>
          <a:bodyPr wrap="none" lIns="0" tIns="0" rIns="0" bIns="0" rtlCol="0" anchor="t"/>
          <a:lstStyle/>
          <a:p>
            <a:pPr marL="0" indent="0" algn="l">
              <a:lnSpc>
                <a:spcPts val="3000"/>
              </a:lnSpc>
              <a:buNone/>
            </a:pPr>
            <a:r>
              <a:rPr lang="en-US" sz="1850" dirty="0">
                <a:solidFill>
                  <a:srgbClr val="DAD8E9"/>
                </a:solidFill>
                <a:latin typeface="Verdana" panose="020B0604030504040204" pitchFamily="34" charset="0"/>
                <a:ea typeface="Verdana" panose="020B0604030504040204" pitchFamily="34" charset="0"/>
                <a:cs typeface="Verdana" panose="020B0604030504040204" pitchFamily="34" charset="0"/>
              </a:rPr>
              <a:t>Choose a path that aligns with </a:t>
            </a:r>
          </a:p>
          <a:p>
            <a:pPr marL="0" indent="0" algn="l">
              <a:lnSpc>
                <a:spcPts val="3000"/>
              </a:lnSpc>
              <a:buNone/>
            </a:pPr>
            <a:r>
              <a:rPr lang="en-US" sz="1850" dirty="0">
                <a:solidFill>
                  <a:srgbClr val="DAD8E9"/>
                </a:solidFill>
                <a:latin typeface="Verdana" panose="020B0604030504040204" pitchFamily="34" charset="0"/>
                <a:ea typeface="Verdana" panose="020B0604030504040204" pitchFamily="34" charset="0"/>
                <a:cs typeface="Verdana" panose="020B0604030504040204" pitchFamily="34" charset="0"/>
              </a:rPr>
              <a:t>your skills and passions.</a:t>
            </a:r>
            <a:endParaRPr lang="en-US" sz="1850" dirty="0"/>
          </a:p>
        </p:txBody>
      </p:sp>
      <p:sp>
        <p:nvSpPr>
          <p:cNvPr id="10" name="Shape 7"/>
          <p:cNvSpPr/>
          <p:nvPr/>
        </p:nvSpPr>
        <p:spPr>
          <a:xfrm>
            <a:off x="891732" y="4481872"/>
            <a:ext cx="834628" cy="30480"/>
          </a:xfrm>
          <a:prstGeom prst="roundRect">
            <a:avLst>
              <a:gd name="adj" fmla="val 328638"/>
            </a:avLst>
          </a:prstGeom>
          <a:solidFill>
            <a:srgbClr val="6D4562"/>
          </a:solidFill>
          <a:ln/>
        </p:spPr>
        <p:txBody>
          <a:bodyPr/>
          <a:lstStyle/>
          <a:p>
            <a:endParaRPr lang="en-US"/>
          </a:p>
        </p:txBody>
      </p:sp>
      <p:sp>
        <p:nvSpPr>
          <p:cNvPr id="11" name="Shape 8"/>
          <p:cNvSpPr/>
          <p:nvPr/>
        </p:nvSpPr>
        <p:spPr>
          <a:xfrm>
            <a:off x="385598" y="4228864"/>
            <a:ext cx="536615" cy="536615"/>
          </a:xfrm>
          <a:prstGeom prst="roundRect">
            <a:avLst>
              <a:gd name="adj" fmla="val 18667"/>
            </a:avLst>
          </a:prstGeom>
          <a:solidFill>
            <a:srgbClr val="542C49"/>
          </a:solidFill>
          <a:ln w="7620">
            <a:solidFill>
              <a:srgbClr val="6D4562"/>
            </a:solidFill>
            <a:prstDash val="solid"/>
          </a:ln>
        </p:spPr>
        <p:txBody>
          <a:bodyPr/>
          <a:lstStyle/>
          <a:p>
            <a:endParaRPr lang="en-US"/>
          </a:p>
        </p:txBody>
      </p:sp>
      <p:sp>
        <p:nvSpPr>
          <p:cNvPr id="12" name="Text 9"/>
          <p:cNvSpPr/>
          <p:nvPr/>
        </p:nvSpPr>
        <p:spPr>
          <a:xfrm>
            <a:off x="560858" y="4338164"/>
            <a:ext cx="185976" cy="318016"/>
          </a:xfrm>
          <a:prstGeom prst="rect">
            <a:avLst/>
          </a:prstGeom>
          <a:noFill/>
          <a:ln/>
        </p:spPr>
        <p:txBody>
          <a:bodyPr wrap="none" lIns="0" tIns="0" rIns="0" bIns="0" rtlCol="0" anchor="t"/>
          <a:lstStyle/>
          <a:p>
            <a:pPr marL="0" indent="0" algn="ctr">
              <a:lnSpc>
                <a:spcPts val="2500"/>
              </a:lnSpc>
              <a:buNone/>
            </a:pPr>
            <a:r>
              <a:rPr lang="en-US" sz="2500" dirty="0">
                <a:solidFill>
                  <a:srgbClr val="DAD8E9"/>
                </a:solidFill>
                <a:latin typeface="Verdana" panose="020B0604030504040204" pitchFamily="34" charset="0"/>
                <a:ea typeface="Verdana" panose="020B0604030504040204" pitchFamily="34" charset="0"/>
                <a:cs typeface="Verdana" panose="020B0604030504040204" pitchFamily="34" charset="0"/>
              </a:rPr>
              <a:t>2</a:t>
            </a:r>
            <a:endParaRPr lang="en-US" sz="2500" dirty="0"/>
          </a:p>
        </p:txBody>
      </p:sp>
      <p:sp>
        <p:nvSpPr>
          <p:cNvPr id="13" name="Text 10"/>
          <p:cNvSpPr/>
          <p:nvPr/>
        </p:nvSpPr>
        <p:spPr>
          <a:xfrm>
            <a:off x="1965616" y="4337328"/>
            <a:ext cx="2649855" cy="331232"/>
          </a:xfrm>
          <a:prstGeom prst="rect">
            <a:avLst/>
          </a:prstGeom>
          <a:noFill/>
          <a:ln/>
        </p:spPr>
        <p:txBody>
          <a:bodyPr wrap="none" lIns="0" tIns="0" rIns="0" bIns="0" rtlCol="0" anchor="t"/>
          <a:lstStyle/>
          <a:p>
            <a:pPr marL="0" indent="0" algn="l">
              <a:lnSpc>
                <a:spcPts val="2600"/>
              </a:lnSpc>
              <a:buNone/>
            </a:pPr>
            <a: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t>Grow and Adapt</a:t>
            </a:r>
            <a:endParaRPr lang="en-US" sz="2050" b="1" dirty="0"/>
          </a:p>
        </p:txBody>
      </p:sp>
      <p:sp>
        <p:nvSpPr>
          <p:cNvPr id="14" name="Text 11"/>
          <p:cNvSpPr/>
          <p:nvPr/>
        </p:nvSpPr>
        <p:spPr>
          <a:xfrm>
            <a:off x="1965616" y="4811554"/>
            <a:ext cx="5805368" cy="381476"/>
          </a:xfrm>
          <a:prstGeom prst="rect">
            <a:avLst/>
          </a:prstGeom>
          <a:noFill/>
          <a:ln/>
        </p:spPr>
        <p:txBody>
          <a:bodyPr wrap="none" lIns="0" tIns="0" rIns="0" bIns="0" rtlCol="0" anchor="t"/>
          <a:lstStyle/>
          <a:p>
            <a:pPr marL="0" indent="0" algn="l">
              <a:lnSpc>
                <a:spcPts val="3000"/>
              </a:lnSpc>
              <a:buNone/>
            </a:pPr>
            <a:r>
              <a:rPr lang="en-US" sz="1850" dirty="0">
                <a:solidFill>
                  <a:srgbClr val="DAD8E9"/>
                </a:solidFill>
                <a:latin typeface="Verdana" panose="020B0604030504040204" pitchFamily="34" charset="0"/>
                <a:ea typeface="Verdana" panose="020B0604030504040204" pitchFamily="34" charset="0"/>
                <a:cs typeface="Verdana" panose="020B0604030504040204" pitchFamily="34" charset="0"/>
              </a:rPr>
              <a:t>Embrace new challenges and stay </a:t>
            </a:r>
          </a:p>
          <a:p>
            <a:pPr marL="0" indent="0" algn="l">
              <a:lnSpc>
                <a:spcPts val="3000"/>
              </a:lnSpc>
              <a:buNone/>
            </a:pPr>
            <a:r>
              <a:rPr lang="en-US" sz="1850" dirty="0">
                <a:solidFill>
                  <a:srgbClr val="DAD8E9"/>
                </a:solidFill>
                <a:latin typeface="Verdana" panose="020B0604030504040204" pitchFamily="34" charset="0"/>
                <a:ea typeface="Verdana" panose="020B0604030504040204" pitchFamily="34" charset="0"/>
                <a:cs typeface="Verdana" panose="020B0604030504040204" pitchFamily="34" charset="0"/>
              </a:rPr>
              <a:t>ahead of industry trends.</a:t>
            </a:r>
            <a:endParaRPr lang="en-US" sz="1850" dirty="0"/>
          </a:p>
        </p:txBody>
      </p:sp>
      <p:sp>
        <p:nvSpPr>
          <p:cNvPr id="15" name="Shape 12"/>
          <p:cNvSpPr/>
          <p:nvPr/>
        </p:nvSpPr>
        <p:spPr>
          <a:xfrm>
            <a:off x="891732" y="6053021"/>
            <a:ext cx="834628" cy="30480"/>
          </a:xfrm>
          <a:prstGeom prst="roundRect">
            <a:avLst>
              <a:gd name="adj" fmla="val 328638"/>
            </a:avLst>
          </a:prstGeom>
          <a:solidFill>
            <a:srgbClr val="6D4562"/>
          </a:solidFill>
          <a:ln/>
        </p:spPr>
        <p:txBody>
          <a:bodyPr/>
          <a:lstStyle/>
          <a:p>
            <a:endParaRPr lang="en-US"/>
          </a:p>
        </p:txBody>
      </p:sp>
      <p:sp>
        <p:nvSpPr>
          <p:cNvPr id="16" name="Shape 13"/>
          <p:cNvSpPr/>
          <p:nvPr/>
        </p:nvSpPr>
        <p:spPr>
          <a:xfrm>
            <a:off x="385598" y="5800013"/>
            <a:ext cx="536615" cy="536615"/>
          </a:xfrm>
          <a:prstGeom prst="roundRect">
            <a:avLst>
              <a:gd name="adj" fmla="val 18667"/>
            </a:avLst>
          </a:prstGeom>
          <a:solidFill>
            <a:srgbClr val="542C49"/>
          </a:solidFill>
          <a:ln w="7620">
            <a:solidFill>
              <a:srgbClr val="6D4562"/>
            </a:solidFill>
            <a:prstDash val="solid"/>
          </a:ln>
        </p:spPr>
        <p:txBody>
          <a:bodyPr/>
          <a:lstStyle/>
          <a:p>
            <a:endParaRPr lang="en-US"/>
          </a:p>
        </p:txBody>
      </p:sp>
      <p:sp>
        <p:nvSpPr>
          <p:cNvPr id="17" name="Text 14"/>
          <p:cNvSpPr/>
          <p:nvPr/>
        </p:nvSpPr>
        <p:spPr>
          <a:xfrm>
            <a:off x="561691" y="5909313"/>
            <a:ext cx="184428" cy="318016"/>
          </a:xfrm>
          <a:prstGeom prst="rect">
            <a:avLst/>
          </a:prstGeom>
          <a:noFill/>
          <a:ln/>
        </p:spPr>
        <p:txBody>
          <a:bodyPr wrap="none" lIns="0" tIns="0" rIns="0" bIns="0" rtlCol="0" anchor="t"/>
          <a:lstStyle/>
          <a:p>
            <a:pPr marL="0" indent="0" algn="ctr">
              <a:lnSpc>
                <a:spcPts val="2500"/>
              </a:lnSpc>
              <a:buNone/>
            </a:pPr>
            <a:r>
              <a:rPr lang="en-US" sz="2500" dirty="0">
                <a:solidFill>
                  <a:srgbClr val="DAD8E9"/>
                </a:solidFill>
                <a:latin typeface="Verdana" panose="020B0604030504040204" pitchFamily="34" charset="0"/>
                <a:ea typeface="Verdana" panose="020B0604030504040204" pitchFamily="34" charset="0"/>
                <a:cs typeface="Verdana" panose="020B0604030504040204" pitchFamily="34" charset="0"/>
              </a:rPr>
              <a:t>3</a:t>
            </a:r>
            <a:endParaRPr lang="en-US" sz="2500" dirty="0"/>
          </a:p>
        </p:txBody>
      </p:sp>
      <p:sp>
        <p:nvSpPr>
          <p:cNvPr id="18" name="Text 15"/>
          <p:cNvSpPr/>
          <p:nvPr/>
        </p:nvSpPr>
        <p:spPr>
          <a:xfrm>
            <a:off x="1965616" y="5908477"/>
            <a:ext cx="2649855" cy="331232"/>
          </a:xfrm>
          <a:prstGeom prst="rect">
            <a:avLst/>
          </a:prstGeom>
          <a:noFill/>
          <a:ln/>
        </p:spPr>
        <p:txBody>
          <a:bodyPr wrap="none" lIns="0" tIns="0" rIns="0" bIns="0" rtlCol="0" anchor="t"/>
          <a:lstStyle/>
          <a:p>
            <a:pPr marL="0" indent="0" algn="l">
              <a:lnSpc>
                <a:spcPts val="2600"/>
              </a:lnSpc>
              <a:buNone/>
            </a:pPr>
            <a: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t>Make Your Mark</a:t>
            </a:r>
            <a:endParaRPr lang="en-US" sz="2050" b="1" dirty="0"/>
          </a:p>
        </p:txBody>
      </p:sp>
      <p:sp>
        <p:nvSpPr>
          <p:cNvPr id="19" name="Text 16"/>
          <p:cNvSpPr/>
          <p:nvPr/>
        </p:nvSpPr>
        <p:spPr>
          <a:xfrm>
            <a:off x="1965616" y="6382702"/>
            <a:ext cx="4191059" cy="762953"/>
          </a:xfrm>
          <a:prstGeom prst="rect">
            <a:avLst/>
          </a:prstGeom>
          <a:noFill/>
          <a:ln/>
        </p:spPr>
        <p:txBody>
          <a:bodyPr wrap="square" lIns="0" tIns="0" rIns="0" bIns="0" rtlCol="0" anchor="t"/>
          <a:lstStyle/>
          <a:p>
            <a:pPr marL="0" indent="0" algn="l">
              <a:lnSpc>
                <a:spcPts val="3000"/>
              </a:lnSpc>
              <a:buNone/>
            </a:pPr>
            <a:r>
              <a:rPr lang="en-US" sz="1850" dirty="0">
                <a:solidFill>
                  <a:srgbClr val="DAD8E9"/>
                </a:solidFill>
                <a:latin typeface="Verdana" panose="020B0604030504040204" pitchFamily="34" charset="0"/>
                <a:ea typeface="Verdana" panose="020B0604030504040204" pitchFamily="34" charset="0"/>
                <a:cs typeface="Verdana" panose="020B0604030504040204" pitchFamily="34" charset="0"/>
              </a:rPr>
              <a:t>Create unforgettable experiences </a:t>
            </a:r>
          </a:p>
          <a:p>
            <a:pPr marL="0" indent="0" algn="l">
              <a:lnSpc>
                <a:spcPts val="3000"/>
              </a:lnSpc>
              <a:buNone/>
            </a:pPr>
            <a:r>
              <a:rPr lang="en-US" sz="1850" dirty="0">
                <a:solidFill>
                  <a:srgbClr val="DAD8E9"/>
                </a:solidFill>
                <a:latin typeface="Verdana" panose="020B0604030504040204" pitchFamily="34" charset="0"/>
                <a:ea typeface="Verdana" panose="020B0604030504040204" pitchFamily="34" charset="0"/>
                <a:cs typeface="Verdana" panose="020B0604030504040204" pitchFamily="34" charset="0"/>
              </a:rPr>
              <a:t>and shape the future of events.</a:t>
            </a:r>
            <a:endParaRPr lang="en-US" sz="1850" dirty="0"/>
          </a:p>
        </p:txBody>
      </p:sp>
      <p:pic>
        <p:nvPicPr>
          <p:cNvPr id="21" name="Picture 20" descr="A city with lights and rain&#10;&#10;Description automatically generated with medium confidence">
            <a:extLst>
              <a:ext uri="{FF2B5EF4-FFF2-40B4-BE49-F238E27FC236}">
                <a16:creationId xmlns:a16="http://schemas.microsoft.com/office/drawing/2014/main" id="{816027F2-CA94-3FCB-611D-1483F6A40744}"/>
              </a:ext>
            </a:extLst>
          </p:cNvPr>
          <p:cNvPicPr>
            <a:picLocks noChangeAspect="1"/>
          </p:cNvPicPr>
          <p:nvPr/>
        </p:nvPicPr>
        <p:blipFill>
          <a:blip r:embed="rId3">
            <a:alphaModFix amt="63000"/>
          </a:blip>
          <a:srcRect l="22028" r="21464"/>
          <a:stretch/>
        </p:blipFill>
        <p:spPr>
          <a:xfrm>
            <a:off x="6328730" y="0"/>
            <a:ext cx="8301670" cy="8229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8A981-DB27-A540-2C48-C9CC7A743AF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66EE0E92-3D76-26A5-7084-0470D0B9DAD9}"/>
              </a:ext>
            </a:extLst>
          </p:cNvPr>
          <p:cNvSpPr/>
          <p:nvPr/>
        </p:nvSpPr>
        <p:spPr>
          <a:xfrm>
            <a:off x="296241" y="457887"/>
            <a:ext cx="7474744" cy="1324689"/>
          </a:xfrm>
          <a:prstGeom prst="rect">
            <a:avLst/>
          </a:prstGeom>
          <a:noFill/>
          <a:ln/>
        </p:spPr>
        <p:txBody>
          <a:bodyPr wrap="square" lIns="0" tIns="0" rIns="0" bIns="0" rtlCol="0" anchor="t"/>
          <a:lstStyle/>
          <a:p>
            <a:pPr marL="0" indent="0">
              <a:lnSpc>
                <a:spcPts val="5200"/>
              </a:lnSpc>
              <a:buNone/>
            </a:pPr>
            <a:r>
              <a:rPr lang="en-US" sz="4150" dirty="0">
                <a:solidFill>
                  <a:srgbClr val="C6BFEE"/>
                </a:solidFill>
                <a:latin typeface="Verdana" panose="020B0604030504040204" pitchFamily="34" charset="0"/>
                <a:ea typeface="Verdana" panose="020B0604030504040204" pitchFamily="34" charset="0"/>
                <a:cs typeface="Verdana" panose="020B0604030504040204" pitchFamily="34" charset="0"/>
              </a:rPr>
              <a:t>Next Steps</a:t>
            </a:r>
            <a:endParaRPr lang="en-US" sz="4150" dirty="0"/>
          </a:p>
        </p:txBody>
      </p:sp>
      <p:sp>
        <p:nvSpPr>
          <p:cNvPr id="4" name="Shape 1">
            <a:extLst>
              <a:ext uri="{FF2B5EF4-FFF2-40B4-BE49-F238E27FC236}">
                <a16:creationId xmlns:a16="http://schemas.microsoft.com/office/drawing/2014/main" id="{92ED65DE-CCA7-9339-D4D1-6885208A0CAB}"/>
              </a:ext>
            </a:extLst>
          </p:cNvPr>
          <p:cNvSpPr/>
          <p:nvPr/>
        </p:nvSpPr>
        <p:spPr>
          <a:xfrm flipH="1">
            <a:off x="671983" y="1366592"/>
            <a:ext cx="45719" cy="5886615"/>
          </a:xfrm>
          <a:prstGeom prst="roundRect">
            <a:avLst>
              <a:gd name="adj" fmla="val 328638"/>
            </a:avLst>
          </a:prstGeom>
          <a:solidFill>
            <a:srgbClr val="6D4562"/>
          </a:solidFill>
          <a:ln/>
        </p:spPr>
        <p:txBody>
          <a:bodyPr/>
          <a:lstStyle/>
          <a:p>
            <a:endParaRPr lang="en-US"/>
          </a:p>
        </p:txBody>
      </p:sp>
      <p:sp>
        <p:nvSpPr>
          <p:cNvPr id="5" name="Shape 2">
            <a:extLst>
              <a:ext uri="{FF2B5EF4-FFF2-40B4-BE49-F238E27FC236}">
                <a16:creationId xmlns:a16="http://schemas.microsoft.com/office/drawing/2014/main" id="{88412456-D57C-45AB-8620-0161810AB776}"/>
              </a:ext>
            </a:extLst>
          </p:cNvPr>
          <p:cNvSpPr/>
          <p:nvPr/>
        </p:nvSpPr>
        <p:spPr>
          <a:xfrm>
            <a:off x="891732" y="1887849"/>
            <a:ext cx="834628" cy="30480"/>
          </a:xfrm>
          <a:prstGeom prst="roundRect">
            <a:avLst>
              <a:gd name="adj" fmla="val 328638"/>
            </a:avLst>
          </a:prstGeom>
          <a:solidFill>
            <a:srgbClr val="6D4562"/>
          </a:solidFill>
          <a:ln/>
        </p:spPr>
        <p:txBody>
          <a:bodyPr/>
          <a:lstStyle/>
          <a:p>
            <a:endParaRPr lang="en-US"/>
          </a:p>
        </p:txBody>
      </p:sp>
      <p:sp>
        <p:nvSpPr>
          <p:cNvPr id="6" name="Shape 3">
            <a:extLst>
              <a:ext uri="{FF2B5EF4-FFF2-40B4-BE49-F238E27FC236}">
                <a16:creationId xmlns:a16="http://schemas.microsoft.com/office/drawing/2014/main" id="{BC10D7A6-0E79-562B-0B5E-F7C14F68C2A0}"/>
              </a:ext>
            </a:extLst>
          </p:cNvPr>
          <p:cNvSpPr/>
          <p:nvPr/>
        </p:nvSpPr>
        <p:spPr>
          <a:xfrm>
            <a:off x="385598" y="1634841"/>
            <a:ext cx="536615" cy="536615"/>
          </a:xfrm>
          <a:prstGeom prst="roundRect">
            <a:avLst>
              <a:gd name="adj" fmla="val 18667"/>
            </a:avLst>
          </a:prstGeom>
          <a:solidFill>
            <a:srgbClr val="542C49"/>
          </a:solidFill>
          <a:ln w="7620">
            <a:solidFill>
              <a:srgbClr val="6D4562"/>
            </a:solidFill>
            <a:prstDash val="solid"/>
          </a:ln>
        </p:spPr>
        <p:txBody>
          <a:bodyPr/>
          <a:lstStyle/>
          <a:p>
            <a:endParaRPr lang="en-US"/>
          </a:p>
        </p:txBody>
      </p:sp>
      <p:sp>
        <p:nvSpPr>
          <p:cNvPr id="7" name="Text 4">
            <a:extLst>
              <a:ext uri="{FF2B5EF4-FFF2-40B4-BE49-F238E27FC236}">
                <a16:creationId xmlns:a16="http://schemas.microsoft.com/office/drawing/2014/main" id="{03A8B734-F45D-EFF1-7B5C-0642E2A82C4B}"/>
              </a:ext>
            </a:extLst>
          </p:cNvPr>
          <p:cNvSpPr/>
          <p:nvPr/>
        </p:nvSpPr>
        <p:spPr>
          <a:xfrm>
            <a:off x="594433" y="1744140"/>
            <a:ext cx="118943" cy="318016"/>
          </a:xfrm>
          <a:prstGeom prst="rect">
            <a:avLst/>
          </a:prstGeom>
          <a:noFill/>
          <a:ln/>
        </p:spPr>
        <p:txBody>
          <a:bodyPr wrap="none" lIns="0" tIns="0" rIns="0" bIns="0" rtlCol="0" anchor="t"/>
          <a:lstStyle/>
          <a:p>
            <a:pPr marL="0" indent="0" algn="ctr">
              <a:lnSpc>
                <a:spcPts val="2500"/>
              </a:lnSpc>
              <a:buNone/>
            </a:pPr>
            <a:r>
              <a:rPr lang="en-US" sz="2500" dirty="0">
                <a:solidFill>
                  <a:srgbClr val="DAD8E9"/>
                </a:solidFill>
                <a:latin typeface="Verdana" panose="020B0604030504040204" pitchFamily="34" charset="0"/>
                <a:ea typeface="Verdana" panose="020B0604030504040204" pitchFamily="34" charset="0"/>
                <a:cs typeface="Verdana" panose="020B0604030504040204" pitchFamily="34" charset="0"/>
              </a:rPr>
              <a:t>1</a:t>
            </a:r>
            <a:endParaRPr lang="en-US" sz="2500" dirty="0"/>
          </a:p>
        </p:txBody>
      </p:sp>
      <p:sp>
        <p:nvSpPr>
          <p:cNvPr id="8" name="Text 5">
            <a:extLst>
              <a:ext uri="{FF2B5EF4-FFF2-40B4-BE49-F238E27FC236}">
                <a16:creationId xmlns:a16="http://schemas.microsoft.com/office/drawing/2014/main" id="{85C79792-F18D-2EFB-CC8E-8463C38F62AE}"/>
              </a:ext>
            </a:extLst>
          </p:cNvPr>
          <p:cNvSpPr/>
          <p:nvPr/>
        </p:nvSpPr>
        <p:spPr>
          <a:xfrm>
            <a:off x="1965617" y="1743304"/>
            <a:ext cx="4621164" cy="764820"/>
          </a:xfrm>
          <a:prstGeom prst="rect">
            <a:avLst/>
          </a:prstGeom>
          <a:noFill/>
          <a:ln/>
        </p:spPr>
        <p:txBody>
          <a:bodyPr wrap="none" lIns="0" tIns="0" rIns="0" bIns="0" rtlCol="0" anchor="t"/>
          <a:lstStyle/>
          <a:p>
            <a:pPr marL="0" indent="0" algn="l">
              <a:lnSpc>
                <a:spcPts val="2600"/>
              </a:lnSpc>
              <a:buNone/>
            </a:pPr>
            <a: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t>Explore Careers in the Exhibitions </a:t>
            </a:r>
            <a:b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br>
            <a: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t>and Events Industry</a:t>
            </a:r>
          </a:p>
        </p:txBody>
      </p:sp>
      <p:sp>
        <p:nvSpPr>
          <p:cNvPr id="10" name="Shape 7">
            <a:extLst>
              <a:ext uri="{FF2B5EF4-FFF2-40B4-BE49-F238E27FC236}">
                <a16:creationId xmlns:a16="http://schemas.microsoft.com/office/drawing/2014/main" id="{15FC5280-70B1-6892-C3C8-80A5AC3E7275}"/>
              </a:ext>
            </a:extLst>
          </p:cNvPr>
          <p:cNvSpPr/>
          <p:nvPr/>
        </p:nvSpPr>
        <p:spPr>
          <a:xfrm>
            <a:off x="891732" y="3458997"/>
            <a:ext cx="834628" cy="30480"/>
          </a:xfrm>
          <a:prstGeom prst="roundRect">
            <a:avLst>
              <a:gd name="adj" fmla="val 328638"/>
            </a:avLst>
          </a:prstGeom>
          <a:solidFill>
            <a:srgbClr val="6D4562"/>
          </a:solidFill>
          <a:ln/>
        </p:spPr>
        <p:txBody>
          <a:bodyPr/>
          <a:lstStyle/>
          <a:p>
            <a:endParaRPr lang="en-US"/>
          </a:p>
        </p:txBody>
      </p:sp>
      <p:sp>
        <p:nvSpPr>
          <p:cNvPr id="11" name="Shape 8">
            <a:extLst>
              <a:ext uri="{FF2B5EF4-FFF2-40B4-BE49-F238E27FC236}">
                <a16:creationId xmlns:a16="http://schemas.microsoft.com/office/drawing/2014/main" id="{E3381BD7-A933-1A06-B2EB-C6481E7AD19C}"/>
              </a:ext>
            </a:extLst>
          </p:cNvPr>
          <p:cNvSpPr/>
          <p:nvPr/>
        </p:nvSpPr>
        <p:spPr>
          <a:xfrm>
            <a:off x="385598" y="3205989"/>
            <a:ext cx="536615" cy="536615"/>
          </a:xfrm>
          <a:prstGeom prst="roundRect">
            <a:avLst>
              <a:gd name="adj" fmla="val 18667"/>
            </a:avLst>
          </a:prstGeom>
          <a:solidFill>
            <a:srgbClr val="542C49"/>
          </a:solidFill>
          <a:ln w="7620">
            <a:solidFill>
              <a:srgbClr val="6D4562"/>
            </a:solidFill>
            <a:prstDash val="solid"/>
          </a:ln>
        </p:spPr>
        <p:txBody>
          <a:bodyPr/>
          <a:lstStyle/>
          <a:p>
            <a:endParaRPr lang="en-US"/>
          </a:p>
        </p:txBody>
      </p:sp>
      <p:sp>
        <p:nvSpPr>
          <p:cNvPr id="12" name="Text 9">
            <a:extLst>
              <a:ext uri="{FF2B5EF4-FFF2-40B4-BE49-F238E27FC236}">
                <a16:creationId xmlns:a16="http://schemas.microsoft.com/office/drawing/2014/main" id="{03619A8B-1CFD-9BC5-2036-68EE66C143BE}"/>
              </a:ext>
            </a:extLst>
          </p:cNvPr>
          <p:cNvSpPr/>
          <p:nvPr/>
        </p:nvSpPr>
        <p:spPr>
          <a:xfrm>
            <a:off x="560858" y="3315289"/>
            <a:ext cx="185976" cy="318016"/>
          </a:xfrm>
          <a:prstGeom prst="rect">
            <a:avLst/>
          </a:prstGeom>
          <a:noFill/>
          <a:ln/>
        </p:spPr>
        <p:txBody>
          <a:bodyPr wrap="none" lIns="0" tIns="0" rIns="0" bIns="0" rtlCol="0" anchor="t"/>
          <a:lstStyle/>
          <a:p>
            <a:pPr marL="0" indent="0" algn="ctr">
              <a:lnSpc>
                <a:spcPts val="2500"/>
              </a:lnSpc>
              <a:buNone/>
            </a:pPr>
            <a:r>
              <a:rPr lang="en-US" sz="2500" dirty="0">
                <a:solidFill>
                  <a:srgbClr val="DAD8E9"/>
                </a:solidFill>
                <a:latin typeface="Verdana" panose="020B0604030504040204" pitchFamily="34" charset="0"/>
                <a:ea typeface="Verdana" panose="020B0604030504040204" pitchFamily="34" charset="0"/>
                <a:cs typeface="Verdana" panose="020B0604030504040204" pitchFamily="34" charset="0"/>
              </a:rPr>
              <a:t>2</a:t>
            </a:r>
            <a:endParaRPr lang="en-US" sz="2500" dirty="0"/>
          </a:p>
        </p:txBody>
      </p:sp>
      <p:sp>
        <p:nvSpPr>
          <p:cNvPr id="13" name="Text 10">
            <a:extLst>
              <a:ext uri="{FF2B5EF4-FFF2-40B4-BE49-F238E27FC236}">
                <a16:creationId xmlns:a16="http://schemas.microsoft.com/office/drawing/2014/main" id="{1CDF55C0-361C-8ED5-8BEE-713AAC4111D1}"/>
              </a:ext>
            </a:extLst>
          </p:cNvPr>
          <p:cNvSpPr/>
          <p:nvPr/>
        </p:nvSpPr>
        <p:spPr>
          <a:xfrm>
            <a:off x="1965616" y="3314453"/>
            <a:ext cx="2649855" cy="331232"/>
          </a:xfrm>
          <a:prstGeom prst="rect">
            <a:avLst/>
          </a:prstGeom>
          <a:noFill/>
          <a:ln/>
        </p:spPr>
        <p:txBody>
          <a:bodyPr wrap="none" lIns="0" tIns="0" rIns="0" bIns="0" rtlCol="0" anchor="t"/>
          <a:lstStyle/>
          <a:p>
            <a:pPr marL="0" indent="0" algn="l">
              <a:lnSpc>
                <a:spcPts val="2600"/>
              </a:lnSpc>
              <a:buNone/>
            </a:pPr>
            <a: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t>Apply for Industry Scholarships</a:t>
            </a:r>
            <a:endParaRPr lang="en-US" sz="2050" b="1" dirty="0"/>
          </a:p>
        </p:txBody>
      </p:sp>
      <p:sp>
        <p:nvSpPr>
          <p:cNvPr id="15" name="Shape 12">
            <a:extLst>
              <a:ext uri="{FF2B5EF4-FFF2-40B4-BE49-F238E27FC236}">
                <a16:creationId xmlns:a16="http://schemas.microsoft.com/office/drawing/2014/main" id="{BFF0760B-4CE0-8E1C-0A13-4F82E8A12B73}"/>
              </a:ext>
            </a:extLst>
          </p:cNvPr>
          <p:cNvSpPr/>
          <p:nvPr/>
        </p:nvSpPr>
        <p:spPr>
          <a:xfrm>
            <a:off x="891732" y="5030146"/>
            <a:ext cx="834628" cy="30480"/>
          </a:xfrm>
          <a:prstGeom prst="roundRect">
            <a:avLst>
              <a:gd name="adj" fmla="val 328638"/>
            </a:avLst>
          </a:prstGeom>
          <a:solidFill>
            <a:srgbClr val="6D4562"/>
          </a:solidFill>
          <a:ln/>
        </p:spPr>
        <p:txBody>
          <a:bodyPr/>
          <a:lstStyle/>
          <a:p>
            <a:endParaRPr lang="en-US"/>
          </a:p>
        </p:txBody>
      </p:sp>
      <p:sp>
        <p:nvSpPr>
          <p:cNvPr id="16" name="Shape 13">
            <a:extLst>
              <a:ext uri="{FF2B5EF4-FFF2-40B4-BE49-F238E27FC236}">
                <a16:creationId xmlns:a16="http://schemas.microsoft.com/office/drawing/2014/main" id="{350DC89D-210F-D40E-A2DD-5A48C745AB8C}"/>
              </a:ext>
            </a:extLst>
          </p:cNvPr>
          <p:cNvSpPr/>
          <p:nvPr/>
        </p:nvSpPr>
        <p:spPr>
          <a:xfrm>
            <a:off x="385598" y="4777138"/>
            <a:ext cx="536615" cy="536615"/>
          </a:xfrm>
          <a:prstGeom prst="roundRect">
            <a:avLst>
              <a:gd name="adj" fmla="val 18667"/>
            </a:avLst>
          </a:prstGeom>
          <a:solidFill>
            <a:srgbClr val="542C49"/>
          </a:solidFill>
          <a:ln w="7620">
            <a:solidFill>
              <a:srgbClr val="6D4562"/>
            </a:solidFill>
            <a:prstDash val="solid"/>
          </a:ln>
        </p:spPr>
        <p:txBody>
          <a:bodyPr/>
          <a:lstStyle/>
          <a:p>
            <a:endParaRPr lang="en-US"/>
          </a:p>
        </p:txBody>
      </p:sp>
      <p:sp>
        <p:nvSpPr>
          <p:cNvPr id="17" name="Text 14">
            <a:extLst>
              <a:ext uri="{FF2B5EF4-FFF2-40B4-BE49-F238E27FC236}">
                <a16:creationId xmlns:a16="http://schemas.microsoft.com/office/drawing/2014/main" id="{F9F4E2FC-1833-B8B5-E95A-8FF66551F2E5}"/>
              </a:ext>
            </a:extLst>
          </p:cNvPr>
          <p:cNvSpPr/>
          <p:nvPr/>
        </p:nvSpPr>
        <p:spPr>
          <a:xfrm>
            <a:off x="561691" y="4886438"/>
            <a:ext cx="184428" cy="318016"/>
          </a:xfrm>
          <a:prstGeom prst="rect">
            <a:avLst/>
          </a:prstGeom>
          <a:noFill/>
          <a:ln/>
        </p:spPr>
        <p:txBody>
          <a:bodyPr wrap="none" lIns="0" tIns="0" rIns="0" bIns="0" rtlCol="0" anchor="t"/>
          <a:lstStyle/>
          <a:p>
            <a:pPr marL="0" indent="0" algn="ctr">
              <a:lnSpc>
                <a:spcPts val="2500"/>
              </a:lnSpc>
              <a:buNone/>
            </a:pPr>
            <a:r>
              <a:rPr lang="en-US" sz="2500" dirty="0">
                <a:solidFill>
                  <a:srgbClr val="DAD8E9"/>
                </a:solidFill>
                <a:latin typeface="Verdana" panose="020B0604030504040204" pitchFamily="34" charset="0"/>
                <a:ea typeface="Verdana" panose="020B0604030504040204" pitchFamily="34" charset="0"/>
                <a:cs typeface="Verdana" panose="020B0604030504040204" pitchFamily="34" charset="0"/>
              </a:rPr>
              <a:t>3</a:t>
            </a:r>
            <a:endParaRPr lang="en-US" sz="2500" dirty="0"/>
          </a:p>
        </p:txBody>
      </p:sp>
      <p:sp>
        <p:nvSpPr>
          <p:cNvPr id="18" name="Text 15">
            <a:extLst>
              <a:ext uri="{FF2B5EF4-FFF2-40B4-BE49-F238E27FC236}">
                <a16:creationId xmlns:a16="http://schemas.microsoft.com/office/drawing/2014/main" id="{64A4B2CC-0F16-2156-CA7E-EFAE42D037C8}"/>
              </a:ext>
            </a:extLst>
          </p:cNvPr>
          <p:cNvSpPr/>
          <p:nvPr/>
        </p:nvSpPr>
        <p:spPr>
          <a:xfrm>
            <a:off x="1965616" y="4885602"/>
            <a:ext cx="2649855" cy="331232"/>
          </a:xfrm>
          <a:prstGeom prst="rect">
            <a:avLst/>
          </a:prstGeom>
          <a:noFill/>
          <a:ln/>
        </p:spPr>
        <p:txBody>
          <a:bodyPr wrap="none" lIns="0" tIns="0" rIns="0" bIns="0" rtlCol="0" anchor="t"/>
          <a:lstStyle/>
          <a:p>
            <a:pPr marL="0" indent="0" algn="l">
              <a:lnSpc>
                <a:spcPts val="2600"/>
              </a:lnSpc>
              <a:buNone/>
            </a:pPr>
            <a: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t>Learn More</a:t>
            </a:r>
            <a:endParaRPr lang="en-US" sz="2050" b="1" dirty="0"/>
          </a:p>
        </p:txBody>
      </p:sp>
      <p:sp>
        <p:nvSpPr>
          <p:cNvPr id="2" name="Shape 12">
            <a:extLst>
              <a:ext uri="{FF2B5EF4-FFF2-40B4-BE49-F238E27FC236}">
                <a16:creationId xmlns:a16="http://schemas.microsoft.com/office/drawing/2014/main" id="{84A89F9F-C2F9-8AF1-745D-EB6B6DF3352E}"/>
              </a:ext>
            </a:extLst>
          </p:cNvPr>
          <p:cNvSpPr/>
          <p:nvPr/>
        </p:nvSpPr>
        <p:spPr>
          <a:xfrm>
            <a:off x="924474" y="6590440"/>
            <a:ext cx="834628" cy="30480"/>
          </a:xfrm>
          <a:prstGeom prst="roundRect">
            <a:avLst>
              <a:gd name="adj" fmla="val 328638"/>
            </a:avLst>
          </a:prstGeom>
          <a:solidFill>
            <a:srgbClr val="6D4562"/>
          </a:solidFill>
          <a:ln/>
        </p:spPr>
        <p:txBody>
          <a:bodyPr/>
          <a:lstStyle/>
          <a:p>
            <a:endParaRPr lang="en-US"/>
          </a:p>
        </p:txBody>
      </p:sp>
      <p:sp>
        <p:nvSpPr>
          <p:cNvPr id="20" name="Shape 13">
            <a:extLst>
              <a:ext uri="{FF2B5EF4-FFF2-40B4-BE49-F238E27FC236}">
                <a16:creationId xmlns:a16="http://schemas.microsoft.com/office/drawing/2014/main" id="{DF67D422-76DC-3EBB-15D7-1ADDFE3434DF}"/>
              </a:ext>
            </a:extLst>
          </p:cNvPr>
          <p:cNvSpPr/>
          <p:nvPr/>
        </p:nvSpPr>
        <p:spPr>
          <a:xfrm>
            <a:off x="418340" y="6337432"/>
            <a:ext cx="536615" cy="536615"/>
          </a:xfrm>
          <a:prstGeom prst="roundRect">
            <a:avLst>
              <a:gd name="adj" fmla="val 18667"/>
            </a:avLst>
          </a:prstGeom>
          <a:solidFill>
            <a:srgbClr val="542C49"/>
          </a:solidFill>
          <a:ln w="7620">
            <a:solidFill>
              <a:srgbClr val="6D4562"/>
            </a:solidFill>
            <a:prstDash val="solid"/>
          </a:ln>
        </p:spPr>
        <p:txBody>
          <a:bodyPr/>
          <a:lstStyle/>
          <a:p>
            <a:endParaRPr lang="en-US"/>
          </a:p>
        </p:txBody>
      </p:sp>
      <p:sp>
        <p:nvSpPr>
          <p:cNvPr id="22" name="Text 14">
            <a:extLst>
              <a:ext uri="{FF2B5EF4-FFF2-40B4-BE49-F238E27FC236}">
                <a16:creationId xmlns:a16="http://schemas.microsoft.com/office/drawing/2014/main" id="{22AC5EBD-1C61-98C5-07AE-779EAFCC0C1C}"/>
              </a:ext>
            </a:extLst>
          </p:cNvPr>
          <p:cNvSpPr/>
          <p:nvPr/>
        </p:nvSpPr>
        <p:spPr>
          <a:xfrm>
            <a:off x="594433" y="6446732"/>
            <a:ext cx="184428" cy="318016"/>
          </a:xfrm>
          <a:prstGeom prst="rect">
            <a:avLst/>
          </a:prstGeom>
          <a:noFill/>
          <a:ln/>
        </p:spPr>
        <p:txBody>
          <a:bodyPr wrap="none" lIns="0" tIns="0" rIns="0" bIns="0" rtlCol="0" anchor="t"/>
          <a:lstStyle/>
          <a:p>
            <a:pPr marL="0" indent="0" algn="ctr">
              <a:lnSpc>
                <a:spcPts val="2500"/>
              </a:lnSpc>
              <a:buNone/>
            </a:pPr>
            <a:r>
              <a:rPr lang="en-US" sz="2500" dirty="0">
                <a:solidFill>
                  <a:srgbClr val="DAD8E9"/>
                </a:solidFill>
                <a:latin typeface="Verdana" panose="020B0604030504040204" pitchFamily="34" charset="0"/>
                <a:ea typeface="Verdana" panose="020B0604030504040204" pitchFamily="34" charset="0"/>
                <a:cs typeface="Verdana" panose="020B0604030504040204" pitchFamily="34" charset="0"/>
              </a:rPr>
              <a:t>4</a:t>
            </a:r>
            <a:endParaRPr lang="en-US" sz="2500" dirty="0"/>
          </a:p>
        </p:txBody>
      </p:sp>
      <p:sp>
        <p:nvSpPr>
          <p:cNvPr id="23" name="Text 15">
            <a:extLst>
              <a:ext uri="{FF2B5EF4-FFF2-40B4-BE49-F238E27FC236}">
                <a16:creationId xmlns:a16="http://schemas.microsoft.com/office/drawing/2014/main" id="{C0B7A4FB-5A88-103D-5B7C-5B80BE416C81}"/>
              </a:ext>
            </a:extLst>
          </p:cNvPr>
          <p:cNvSpPr/>
          <p:nvPr/>
        </p:nvSpPr>
        <p:spPr>
          <a:xfrm>
            <a:off x="1965615" y="6456751"/>
            <a:ext cx="2649855" cy="331232"/>
          </a:xfrm>
          <a:prstGeom prst="rect">
            <a:avLst/>
          </a:prstGeom>
          <a:noFill/>
          <a:ln/>
        </p:spPr>
        <p:txBody>
          <a:bodyPr wrap="none" lIns="0" tIns="0" rIns="0" bIns="0" rtlCol="0" anchor="t"/>
          <a:lstStyle/>
          <a:p>
            <a:pPr marL="0" indent="0" algn="l">
              <a:lnSpc>
                <a:spcPts val="2600"/>
              </a:lnSpc>
              <a:buNone/>
            </a:pPr>
            <a: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t>Reach Out</a:t>
            </a:r>
            <a:endParaRPr lang="en-US" sz="2050" b="1" dirty="0"/>
          </a:p>
        </p:txBody>
      </p:sp>
      <p:pic>
        <p:nvPicPr>
          <p:cNvPr id="25" name="Picture 24" descr="A group of people at a convention&#10;&#10;Description automatically generated">
            <a:extLst>
              <a:ext uri="{FF2B5EF4-FFF2-40B4-BE49-F238E27FC236}">
                <a16:creationId xmlns:a16="http://schemas.microsoft.com/office/drawing/2014/main" id="{FD7EDC3A-BD92-8845-2DDC-F38F7F8A76C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213573" y="4616619"/>
            <a:ext cx="5416827" cy="3612981"/>
          </a:xfrm>
          <a:prstGeom prst="rect">
            <a:avLst/>
          </a:prstGeom>
        </p:spPr>
      </p:pic>
      <p:pic>
        <p:nvPicPr>
          <p:cNvPr id="27" name="Picture 26" descr="A group of people holding their hands up&#10;&#10;Description automatically generated">
            <a:extLst>
              <a:ext uri="{FF2B5EF4-FFF2-40B4-BE49-F238E27FC236}">
                <a16:creationId xmlns:a16="http://schemas.microsoft.com/office/drawing/2014/main" id="{FDB53B75-B43D-60AA-010D-14E208C9DB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22673" y="-17024"/>
            <a:ext cx="4507727" cy="3389479"/>
          </a:xfrm>
          <a:prstGeom prst="rect">
            <a:avLst/>
          </a:prstGeom>
        </p:spPr>
      </p:pic>
      <p:pic>
        <p:nvPicPr>
          <p:cNvPr id="29" name="Picture 28" descr="A couple of women posing for a photo&#10;&#10;Description automatically generated">
            <a:extLst>
              <a:ext uri="{FF2B5EF4-FFF2-40B4-BE49-F238E27FC236}">
                <a16:creationId xmlns:a16="http://schemas.microsoft.com/office/drawing/2014/main" id="{0950299E-0910-558A-2A0A-25C656A81CA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45171" y="2538430"/>
            <a:ext cx="4661660" cy="3542938"/>
          </a:xfrm>
          <a:prstGeom prst="rect">
            <a:avLst/>
          </a:prstGeom>
        </p:spPr>
      </p:pic>
      <p:sp>
        <p:nvSpPr>
          <p:cNvPr id="30" name="TextBox 29">
            <a:extLst>
              <a:ext uri="{FF2B5EF4-FFF2-40B4-BE49-F238E27FC236}">
                <a16:creationId xmlns:a16="http://schemas.microsoft.com/office/drawing/2014/main" id="{695CC8A5-AF0D-DCD5-3F17-2E94B9DF7C02}"/>
              </a:ext>
            </a:extLst>
          </p:cNvPr>
          <p:cNvSpPr txBox="1"/>
          <p:nvPr/>
        </p:nvSpPr>
        <p:spPr>
          <a:xfrm>
            <a:off x="16583186" y="384358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27959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13598"/>
          </a:xfrm>
          <a:prstGeom prst="rect">
            <a:avLst/>
          </a:prstGeom>
        </p:spPr>
      </p:pic>
      <p:sp>
        <p:nvSpPr>
          <p:cNvPr id="3" name="Text 0"/>
          <p:cNvSpPr/>
          <p:nvPr/>
        </p:nvSpPr>
        <p:spPr>
          <a:xfrm>
            <a:off x="591741" y="2578656"/>
            <a:ext cx="7710845" cy="528399"/>
          </a:xfrm>
          <a:prstGeom prst="rect">
            <a:avLst/>
          </a:prstGeom>
          <a:noFill/>
          <a:ln/>
        </p:spPr>
        <p:txBody>
          <a:bodyPr wrap="none" lIns="0" tIns="0" rIns="0" bIns="0" rtlCol="0" anchor="t"/>
          <a:lstStyle/>
          <a:p>
            <a:pPr marL="0" indent="0">
              <a:lnSpc>
                <a:spcPts val="4150"/>
              </a:lnSpc>
              <a:buNone/>
            </a:pPr>
            <a:r>
              <a:rPr lang="en-US" sz="3300" kern="0" spc="-100" dirty="0">
                <a:solidFill>
                  <a:srgbClr val="FFFFFF"/>
                </a:solidFill>
                <a:latin typeface="Verdana" panose="020B0604030504040204" pitchFamily="34" charset="0"/>
                <a:ea typeface="Verdana" panose="020B0604030504040204" pitchFamily="34" charset="0"/>
                <a:cs typeface="Roboto Mono" pitchFamily="34" charset="-120"/>
              </a:rPr>
              <a:t>Curate Unforgettable Experiences</a:t>
            </a:r>
            <a:endParaRPr lang="en-US" sz="3300" dirty="0"/>
          </a:p>
        </p:txBody>
      </p:sp>
      <p:sp>
        <p:nvSpPr>
          <p:cNvPr id="4" name="Shape 1"/>
          <p:cNvSpPr/>
          <p:nvPr/>
        </p:nvSpPr>
        <p:spPr>
          <a:xfrm>
            <a:off x="833914" y="3360658"/>
            <a:ext cx="22860" cy="4403884"/>
          </a:xfrm>
          <a:prstGeom prst="roundRect">
            <a:avLst>
              <a:gd name="adj" fmla="val 110956"/>
            </a:avLst>
          </a:prstGeom>
          <a:solidFill>
            <a:srgbClr val="595959"/>
          </a:solidFill>
          <a:ln/>
        </p:spPr>
        <p:txBody>
          <a:bodyPr/>
          <a:lstStyle/>
          <a:p>
            <a:endParaRPr lang="en-US"/>
          </a:p>
        </p:txBody>
      </p:sp>
      <p:sp>
        <p:nvSpPr>
          <p:cNvPr id="5" name="Shape 2"/>
          <p:cNvSpPr/>
          <p:nvPr/>
        </p:nvSpPr>
        <p:spPr>
          <a:xfrm>
            <a:off x="1012686" y="3729514"/>
            <a:ext cx="591741" cy="22860"/>
          </a:xfrm>
          <a:prstGeom prst="roundRect">
            <a:avLst>
              <a:gd name="adj" fmla="val 110956"/>
            </a:avLst>
          </a:prstGeom>
          <a:solidFill>
            <a:srgbClr val="595959"/>
          </a:solidFill>
          <a:ln/>
        </p:spPr>
        <p:txBody>
          <a:bodyPr/>
          <a:lstStyle/>
          <a:p>
            <a:endParaRPr lang="en-US"/>
          </a:p>
        </p:txBody>
      </p:sp>
      <p:sp>
        <p:nvSpPr>
          <p:cNvPr id="6" name="Shape 3"/>
          <p:cNvSpPr/>
          <p:nvPr/>
        </p:nvSpPr>
        <p:spPr>
          <a:xfrm>
            <a:off x="655141" y="3550801"/>
            <a:ext cx="380405" cy="380405"/>
          </a:xfrm>
          <a:prstGeom prst="roundRect">
            <a:avLst>
              <a:gd name="adj" fmla="val 6668"/>
            </a:avLst>
          </a:prstGeom>
          <a:solidFill>
            <a:srgbClr val="404040"/>
          </a:solidFill>
          <a:ln/>
        </p:spPr>
        <p:txBody>
          <a:bodyPr/>
          <a:lstStyle/>
          <a:p>
            <a:endParaRPr lang="en-US"/>
          </a:p>
        </p:txBody>
      </p:sp>
      <p:sp>
        <p:nvSpPr>
          <p:cNvPr id="7" name="Text 4"/>
          <p:cNvSpPr/>
          <p:nvPr/>
        </p:nvSpPr>
        <p:spPr>
          <a:xfrm>
            <a:off x="773013" y="3614142"/>
            <a:ext cx="144542" cy="253603"/>
          </a:xfrm>
          <a:prstGeom prst="rect">
            <a:avLst/>
          </a:prstGeom>
          <a:noFill/>
          <a:ln/>
        </p:spPr>
        <p:txBody>
          <a:bodyPr wrap="none" lIns="0" tIns="0" rIns="0" bIns="0" rtlCol="0" anchor="t"/>
          <a:lstStyle/>
          <a:p>
            <a:pPr marL="0" indent="0" algn="ctr">
              <a:lnSpc>
                <a:spcPts val="1950"/>
              </a:lnSpc>
              <a:buNone/>
            </a:pPr>
            <a:r>
              <a:rPr lang="en-US" sz="1950" kern="0" spc="-60" dirty="0">
                <a:solidFill>
                  <a:srgbClr val="E5E0DF"/>
                </a:solidFill>
                <a:latin typeface="Verdana" panose="020B0604030504040204" pitchFamily="34" charset="0"/>
                <a:ea typeface="Verdana" panose="020B0604030504040204" pitchFamily="34" charset="0"/>
                <a:cs typeface="Roboto Mono" pitchFamily="34" charset="-120"/>
              </a:rPr>
              <a:t>1</a:t>
            </a:r>
            <a:endParaRPr lang="en-US" sz="1950" dirty="0"/>
          </a:p>
        </p:txBody>
      </p:sp>
      <p:sp>
        <p:nvSpPr>
          <p:cNvPr id="8" name="Text 5"/>
          <p:cNvSpPr/>
          <p:nvPr/>
        </p:nvSpPr>
        <p:spPr>
          <a:xfrm>
            <a:off x="1775341" y="3607217"/>
            <a:ext cx="2287786" cy="264081"/>
          </a:xfrm>
          <a:prstGeom prst="rect">
            <a:avLst/>
          </a:prstGeom>
          <a:noFill/>
          <a:ln/>
        </p:spPr>
        <p:txBody>
          <a:bodyPr wrap="none" lIns="0" tIns="0" rIns="0" bIns="0" rtlCol="0" anchor="t"/>
          <a:lstStyle/>
          <a:p>
            <a:pPr marL="0" indent="0" algn="l">
              <a:lnSpc>
                <a:spcPts val="2050"/>
              </a:lnSpc>
              <a:buNone/>
            </a:pPr>
            <a:r>
              <a:rPr lang="en-US" sz="1650" b="1" kern="0" spc="-50" dirty="0">
                <a:solidFill>
                  <a:srgbClr val="E5E0DF"/>
                </a:solidFill>
                <a:latin typeface="Verdana" panose="020B0604030504040204" pitchFamily="34" charset="0"/>
                <a:ea typeface="Verdana" panose="020B0604030504040204" pitchFamily="34" charset="0"/>
                <a:cs typeface="Roboto Mono" pitchFamily="34" charset="-120"/>
              </a:rPr>
              <a:t>Concept Development</a:t>
            </a:r>
            <a:endParaRPr lang="en-US" sz="1650" b="1" dirty="0"/>
          </a:p>
        </p:txBody>
      </p:sp>
      <p:sp>
        <p:nvSpPr>
          <p:cNvPr id="9" name="Text 6"/>
          <p:cNvSpPr/>
          <p:nvPr/>
        </p:nvSpPr>
        <p:spPr>
          <a:xfrm>
            <a:off x="1775341" y="3972739"/>
            <a:ext cx="12263318" cy="270510"/>
          </a:xfrm>
          <a:prstGeom prst="rect">
            <a:avLst/>
          </a:prstGeom>
          <a:noFill/>
          <a:ln/>
        </p:spPr>
        <p:txBody>
          <a:bodyPr wrap="none" lIns="0" tIns="0" rIns="0" bIns="0" rtlCol="0" anchor="t"/>
          <a:lstStyle/>
          <a:p>
            <a:pPr marL="0" indent="0" algn="l">
              <a:lnSpc>
                <a:spcPts val="2100"/>
              </a:lnSpc>
              <a:buNone/>
            </a:pPr>
            <a:r>
              <a:rPr lang="en-US" sz="1300" kern="0" spc="-13" dirty="0">
                <a:solidFill>
                  <a:srgbClr val="E5E0DF"/>
                </a:solidFill>
                <a:latin typeface="Verdana" panose="020B0604030504040204" pitchFamily="34" charset="0"/>
                <a:ea typeface="Verdana" panose="020B0604030504040204" pitchFamily="34" charset="0"/>
                <a:cs typeface="Verdana" panose="020B0604030504040204" pitchFamily="34" charset="0"/>
              </a:rPr>
              <a:t>Brainstorm innovative ideas. Blend client goals with cutting-edge trends to create unique event concepts.</a:t>
            </a:r>
            <a:endParaRPr lang="en-US" sz="1300" dirty="0"/>
          </a:p>
        </p:txBody>
      </p:sp>
      <p:sp>
        <p:nvSpPr>
          <p:cNvPr id="10" name="Shape 7"/>
          <p:cNvSpPr/>
          <p:nvPr/>
        </p:nvSpPr>
        <p:spPr>
          <a:xfrm>
            <a:off x="1012686" y="4872752"/>
            <a:ext cx="591741" cy="22860"/>
          </a:xfrm>
          <a:prstGeom prst="roundRect">
            <a:avLst>
              <a:gd name="adj" fmla="val 110956"/>
            </a:avLst>
          </a:prstGeom>
          <a:solidFill>
            <a:srgbClr val="595959"/>
          </a:solidFill>
          <a:ln/>
        </p:spPr>
        <p:txBody>
          <a:bodyPr/>
          <a:lstStyle/>
          <a:p>
            <a:endParaRPr lang="en-US"/>
          </a:p>
        </p:txBody>
      </p:sp>
      <p:sp>
        <p:nvSpPr>
          <p:cNvPr id="11" name="Shape 8"/>
          <p:cNvSpPr/>
          <p:nvPr/>
        </p:nvSpPr>
        <p:spPr>
          <a:xfrm>
            <a:off x="655141" y="4694039"/>
            <a:ext cx="380405" cy="380405"/>
          </a:xfrm>
          <a:prstGeom prst="roundRect">
            <a:avLst>
              <a:gd name="adj" fmla="val 6668"/>
            </a:avLst>
          </a:prstGeom>
          <a:solidFill>
            <a:srgbClr val="404040"/>
          </a:solidFill>
          <a:ln/>
        </p:spPr>
        <p:txBody>
          <a:bodyPr/>
          <a:lstStyle/>
          <a:p>
            <a:endParaRPr lang="en-US"/>
          </a:p>
        </p:txBody>
      </p:sp>
      <p:sp>
        <p:nvSpPr>
          <p:cNvPr id="12" name="Text 9"/>
          <p:cNvSpPr/>
          <p:nvPr/>
        </p:nvSpPr>
        <p:spPr>
          <a:xfrm>
            <a:off x="773013" y="4757380"/>
            <a:ext cx="144542" cy="253603"/>
          </a:xfrm>
          <a:prstGeom prst="rect">
            <a:avLst/>
          </a:prstGeom>
          <a:noFill/>
          <a:ln/>
        </p:spPr>
        <p:txBody>
          <a:bodyPr wrap="none" lIns="0" tIns="0" rIns="0" bIns="0" rtlCol="0" anchor="t"/>
          <a:lstStyle/>
          <a:p>
            <a:pPr marL="0" indent="0" algn="ctr">
              <a:lnSpc>
                <a:spcPts val="1950"/>
              </a:lnSpc>
              <a:buNone/>
            </a:pPr>
            <a:r>
              <a:rPr lang="en-US" sz="1950" kern="0" spc="-60" dirty="0">
                <a:solidFill>
                  <a:srgbClr val="E5E0DF"/>
                </a:solidFill>
                <a:latin typeface="Verdana" panose="020B0604030504040204" pitchFamily="34" charset="0"/>
                <a:ea typeface="Verdana" panose="020B0604030504040204" pitchFamily="34" charset="0"/>
                <a:cs typeface="Roboto Mono" pitchFamily="34" charset="-120"/>
              </a:rPr>
              <a:t>2</a:t>
            </a:r>
            <a:endParaRPr lang="en-US" sz="1950" dirty="0"/>
          </a:p>
        </p:txBody>
      </p:sp>
      <p:sp>
        <p:nvSpPr>
          <p:cNvPr id="13" name="Text 10"/>
          <p:cNvSpPr/>
          <p:nvPr/>
        </p:nvSpPr>
        <p:spPr>
          <a:xfrm>
            <a:off x="1775341" y="4734957"/>
            <a:ext cx="2287786" cy="264081"/>
          </a:xfrm>
          <a:prstGeom prst="rect">
            <a:avLst/>
          </a:prstGeom>
          <a:noFill/>
          <a:ln/>
        </p:spPr>
        <p:txBody>
          <a:bodyPr wrap="none" lIns="0" tIns="0" rIns="0" bIns="0" rtlCol="0" anchor="t"/>
          <a:lstStyle/>
          <a:p>
            <a:pPr marL="0" indent="0" algn="l">
              <a:lnSpc>
                <a:spcPts val="2050"/>
              </a:lnSpc>
              <a:buNone/>
            </a:pPr>
            <a:r>
              <a:rPr lang="en-US" sz="1650" b="1" kern="0" spc="-50" dirty="0">
                <a:solidFill>
                  <a:srgbClr val="E5E0DF"/>
                </a:solidFill>
                <a:latin typeface="Verdana" panose="020B0604030504040204" pitchFamily="34" charset="0"/>
                <a:ea typeface="Verdana" panose="020B0604030504040204" pitchFamily="34" charset="0"/>
                <a:cs typeface="Roboto Mono" pitchFamily="34" charset="-120"/>
              </a:rPr>
              <a:t>Design and Planning</a:t>
            </a:r>
            <a:endParaRPr lang="en-US" sz="1650" b="1" dirty="0"/>
          </a:p>
        </p:txBody>
      </p:sp>
      <p:sp>
        <p:nvSpPr>
          <p:cNvPr id="14" name="Text 11"/>
          <p:cNvSpPr/>
          <p:nvPr/>
        </p:nvSpPr>
        <p:spPr>
          <a:xfrm>
            <a:off x="1775341" y="5100479"/>
            <a:ext cx="12263318" cy="270510"/>
          </a:xfrm>
          <a:prstGeom prst="rect">
            <a:avLst/>
          </a:prstGeom>
          <a:noFill/>
          <a:ln/>
        </p:spPr>
        <p:txBody>
          <a:bodyPr wrap="none" lIns="0" tIns="0" rIns="0" bIns="0" rtlCol="0" anchor="t"/>
          <a:lstStyle/>
          <a:p>
            <a:pPr marL="0" indent="0" algn="l">
              <a:lnSpc>
                <a:spcPts val="2100"/>
              </a:lnSpc>
              <a:buNone/>
            </a:pPr>
            <a:r>
              <a:rPr lang="en-US" sz="1300" kern="0" spc="-13" dirty="0">
                <a:solidFill>
                  <a:srgbClr val="E5E0DF"/>
                </a:solidFill>
                <a:latin typeface="Verdana" panose="020B0604030504040204" pitchFamily="34" charset="0"/>
                <a:ea typeface="Verdana" panose="020B0604030504040204" pitchFamily="34" charset="0"/>
                <a:cs typeface="Verdana" panose="020B0604030504040204" pitchFamily="34" charset="0"/>
              </a:rPr>
              <a:t>Transform concepts into reality. Coordinate with vendors, artists, and tech experts to bring your vision to life.</a:t>
            </a:r>
            <a:endParaRPr lang="en-US" sz="1300" dirty="0"/>
          </a:p>
        </p:txBody>
      </p:sp>
      <p:sp>
        <p:nvSpPr>
          <p:cNvPr id="15" name="Shape 12"/>
          <p:cNvSpPr/>
          <p:nvPr/>
        </p:nvSpPr>
        <p:spPr>
          <a:xfrm>
            <a:off x="1012686" y="6015990"/>
            <a:ext cx="591741" cy="22860"/>
          </a:xfrm>
          <a:prstGeom prst="roundRect">
            <a:avLst>
              <a:gd name="adj" fmla="val 110956"/>
            </a:avLst>
          </a:prstGeom>
          <a:solidFill>
            <a:srgbClr val="595959"/>
          </a:solidFill>
          <a:ln/>
        </p:spPr>
        <p:txBody>
          <a:bodyPr/>
          <a:lstStyle/>
          <a:p>
            <a:endParaRPr lang="en-US"/>
          </a:p>
        </p:txBody>
      </p:sp>
      <p:sp>
        <p:nvSpPr>
          <p:cNvPr id="16" name="Shape 13"/>
          <p:cNvSpPr/>
          <p:nvPr/>
        </p:nvSpPr>
        <p:spPr>
          <a:xfrm>
            <a:off x="655141" y="5837277"/>
            <a:ext cx="380405" cy="380405"/>
          </a:xfrm>
          <a:prstGeom prst="roundRect">
            <a:avLst>
              <a:gd name="adj" fmla="val 6668"/>
            </a:avLst>
          </a:prstGeom>
          <a:solidFill>
            <a:srgbClr val="404040"/>
          </a:solidFill>
          <a:ln/>
        </p:spPr>
        <p:txBody>
          <a:bodyPr/>
          <a:lstStyle/>
          <a:p>
            <a:endParaRPr lang="en-US"/>
          </a:p>
        </p:txBody>
      </p:sp>
      <p:sp>
        <p:nvSpPr>
          <p:cNvPr id="17" name="Text 14"/>
          <p:cNvSpPr/>
          <p:nvPr/>
        </p:nvSpPr>
        <p:spPr>
          <a:xfrm>
            <a:off x="773013" y="5900618"/>
            <a:ext cx="144542" cy="253603"/>
          </a:xfrm>
          <a:prstGeom prst="rect">
            <a:avLst/>
          </a:prstGeom>
          <a:noFill/>
          <a:ln/>
        </p:spPr>
        <p:txBody>
          <a:bodyPr wrap="none" lIns="0" tIns="0" rIns="0" bIns="0" rtlCol="0" anchor="t"/>
          <a:lstStyle/>
          <a:p>
            <a:pPr marL="0" indent="0" algn="ctr">
              <a:lnSpc>
                <a:spcPts val="1950"/>
              </a:lnSpc>
              <a:buNone/>
            </a:pPr>
            <a:r>
              <a:rPr lang="en-US" sz="1950" kern="0" spc="-60" dirty="0">
                <a:solidFill>
                  <a:srgbClr val="E5E0DF"/>
                </a:solidFill>
                <a:latin typeface="Verdana" panose="020B0604030504040204" pitchFamily="34" charset="0"/>
                <a:ea typeface="Verdana" panose="020B0604030504040204" pitchFamily="34" charset="0"/>
                <a:cs typeface="Roboto Mono" pitchFamily="34" charset="-120"/>
              </a:rPr>
              <a:t>3</a:t>
            </a:r>
            <a:endParaRPr lang="en-US" sz="1950" dirty="0"/>
          </a:p>
        </p:txBody>
      </p:sp>
      <p:sp>
        <p:nvSpPr>
          <p:cNvPr id="18" name="Text 15"/>
          <p:cNvSpPr/>
          <p:nvPr/>
        </p:nvSpPr>
        <p:spPr>
          <a:xfrm>
            <a:off x="1775341" y="5893693"/>
            <a:ext cx="2889885" cy="264081"/>
          </a:xfrm>
          <a:prstGeom prst="rect">
            <a:avLst/>
          </a:prstGeom>
          <a:noFill/>
          <a:ln/>
        </p:spPr>
        <p:txBody>
          <a:bodyPr wrap="none" lIns="0" tIns="0" rIns="0" bIns="0" rtlCol="0" anchor="t"/>
          <a:lstStyle/>
          <a:p>
            <a:pPr marL="0" indent="0" algn="l">
              <a:lnSpc>
                <a:spcPts val="2050"/>
              </a:lnSpc>
              <a:buNone/>
            </a:pPr>
            <a:r>
              <a:rPr lang="en-US" sz="1650" b="1" kern="0" spc="-50" dirty="0">
                <a:solidFill>
                  <a:srgbClr val="E5E0DF"/>
                </a:solidFill>
                <a:latin typeface="Verdana" panose="020B0604030504040204" pitchFamily="34" charset="0"/>
                <a:ea typeface="Verdana" panose="020B0604030504040204" pitchFamily="34" charset="0"/>
                <a:cs typeface="Roboto Mono" pitchFamily="34" charset="-120"/>
              </a:rPr>
              <a:t>Execution and Management</a:t>
            </a:r>
            <a:endParaRPr lang="en-US" sz="1650" b="1" dirty="0"/>
          </a:p>
        </p:txBody>
      </p:sp>
      <p:sp>
        <p:nvSpPr>
          <p:cNvPr id="19" name="Text 16"/>
          <p:cNvSpPr/>
          <p:nvPr/>
        </p:nvSpPr>
        <p:spPr>
          <a:xfrm>
            <a:off x="1775341" y="6259215"/>
            <a:ext cx="12263318" cy="270510"/>
          </a:xfrm>
          <a:prstGeom prst="rect">
            <a:avLst/>
          </a:prstGeom>
          <a:noFill/>
          <a:ln/>
        </p:spPr>
        <p:txBody>
          <a:bodyPr wrap="none" lIns="0" tIns="0" rIns="0" bIns="0" rtlCol="0" anchor="t"/>
          <a:lstStyle/>
          <a:p>
            <a:pPr marL="0" indent="0" algn="l">
              <a:lnSpc>
                <a:spcPts val="2100"/>
              </a:lnSpc>
              <a:buNone/>
            </a:pPr>
            <a:r>
              <a:rPr lang="en-US" sz="1300" kern="0" spc="-13" dirty="0">
                <a:solidFill>
                  <a:srgbClr val="E5E0DF"/>
                </a:solidFill>
                <a:latin typeface="Verdana" panose="020B0604030504040204" pitchFamily="34" charset="0"/>
                <a:ea typeface="Verdana" panose="020B0604030504040204" pitchFamily="34" charset="0"/>
                <a:cs typeface="Verdana" panose="020B0604030504040204" pitchFamily="34" charset="0"/>
              </a:rPr>
              <a:t>Oversee the event from start to finish. Ensure smooth operations and quick problem-solving during the big day.</a:t>
            </a:r>
            <a:endParaRPr lang="en-US" sz="1300" dirty="0"/>
          </a:p>
        </p:txBody>
      </p:sp>
      <p:sp>
        <p:nvSpPr>
          <p:cNvPr id="20" name="Shape 17"/>
          <p:cNvSpPr/>
          <p:nvPr/>
        </p:nvSpPr>
        <p:spPr>
          <a:xfrm>
            <a:off x="1012686" y="7159228"/>
            <a:ext cx="591741" cy="22860"/>
          </a:xfrm>
          <a:prstGeom prst="roundRect">
            <a:avLst>
              <a:gd name="adj" fmla="val 110956"/>
            </a:avLst>
          </a:prstGeom>
          <a:solidFill>
            <a:srgbClr val="595959"/>
          </a:solidFill>
          <a:ln/>
        </p:spPr>
        <p:txBody>
          <a:bodyPr/>
          <a:lstStyle/>
          <a:p>
            <a:endParaRPr lang="en-US"/>
          </a:p>
        </p:txBody>
      </p:sp>
      <p:sp>
        <p:nvSpPr>
          <p:cNvPr id="21" name="Shape 18"/>
          <p:cNvSpPr/>
          <p:nvPr/>
        </p:nvSpPr>
        <p:spPr>
          <a:xfrm>
            <a:off x="655141" y="6980515"/>
            <a:ext cx="380405" cy="380405"/>
          </a:xfrm>
          <a:prstGeom prst="roundRect">
            <a:avLst>
              <a:gd name="adj" fmla="val 6668"/>
            </a:avLst>
          </a:prstGeom>
          <a:solidFill>
            <a:srgbClr val="404040"/>
          </a:solidFill>
          <a:ln/>
        </p:spPr>
        <p:txBody>
          <a:bodyPr/>
          <a:lstStyle/>
          <a:p>
            <a:endParaRPr lang="en-US"/>
          </a:p>
        </p:txBody>
      </p:sp>
      <p:sp>
        <p:nvSpPr>
          <p:cNvPr id="22" name="Text 19"/>
          <p:cNvSpPr/>
          <p:nvPr/>
        </p:nvSpPr>
        <p:spPr>
          <a:xfrm>
            <a:off x="773013" y="7043857"/>
            <a:ext cx="144542" cy="253603"/>
          </a:xfrm>
          <a:prstGeom prst="rect">
            <a:avLst/>
          </a:prstGeom>
          <a:noFill/>
          <a:ln/>
        </p:spPr>
        <p:txBody>
          <a:bodyPr wrap="none" lIns="0" tIns="0" rIns="0" bIns="0" rtlCol="0" anchor="t"/>
          <a:lstStyle/>
          <a:p>
            <a:pPr marL="0" indent="0" algn="ctr">
              <a:lnSpc>
                <a:spcPts val="1950"/>
              </a:lnSpc>
              <a:buNone/>
            </a:pPr>
            <a:r>
              <a:rPr lang="en-US" sz="1950" kern="0" spc="-60" dirty="0">
                <a:solidFill>
                  <a:srgbClr val="E5E0DF"/>
                </a:solidFill>
                <a:latin typeface="Verdana" panose="020B0604030504040204" pitchFamily="34" charset="0"/>
                <a:ea typeface="Verdana" panose="020B0604030504040204" pitchFamily="34" charset="0"/>
                <a:cs typeface="Roboto Mono" pitchFamily="34" charset="-120"/>
              </a:rPr>
              <a:t>4</a:t>
            </a:r>
            <a:endParaRPr lang="en-US" sz="1950" dirty="0"/>
          </a:p>
        </p:txBody>
      </p:sp>
      <p:sp>
        <p:nvSpPr>
          <p:cNvPr id="23" name="Text 20"/>
          <p:cNvSpPr/>
          <p:nvPr/>
        </p:nvSpPr>
        <p:spPr>
          <a:xfrm>
            <a:off x="1775341" y="7036931"/>
            <a:ext cx="2287786" cy="264081"/>
          </a:xfrm>
          <a:prstGeom prst="rect">
            <a:avLst/>
          </a:prstGeom>
          <a:noFill/>
          <a:ln/>
        </p:spPr>
        <p:txBody>
          <a:bodyPr wrap="none" lIns="0" tIns="0" rIns="0" bIns="0" rtlCol="0" anchor="t"/>
          <a:lstStyle/>
          <a:p>
            <a:pPr marL="0" indent="0" algn="l">
              <a:lnSpc>
                <a:spcPts val="2050"/>
              </a:lnSpc>
              <a:buNone/>
            </a:pPr>
            <a:r>
              <a:rPr lang="en-US" sz="1650" b="1" kern="0" spc="-50" dirty="0">
                <a:solidFill>
                  <a:srgbClr val="E5E0DF"/>
                </a:solidFill>
                <a:latin typeface="Verdana" panose="020B0604030504040204" pitchFamily="34" charset="0"/>
                <a:ea typeface="Verdana" panose="020B0604030504040204" pitchFamily="34" charset="0"/>
                <a:cs typeface="Roboto Mono" pitchFamily="34" charset="-120"/>
              </a:rPr>
              <a:t>Post-Event Analysis</a:t>
            </a:r>
            <a:endParaRPr lang="en-US" sz="1650" b="1" dirty="0"/>
          </a:p>
        </p:txBody>
      </p:sp>
      <p:sp>
        <p:nvSpPr>
          <p:cNvPr id="24" name="Text 21"/>
          <p:cNvSpPr/>
          <p:nvPr/>
        </p:nvSpPr>
        <p:spPr>
          <a:xfrm>
            <a:off x="1775341" y="7402453"/>
            <a:ext cx="12263318" cy="270510"/>
          </a:xfrm>
          <a:prstGeom prst="rect">
            <a:avLst/>
          </a:prstGeom>
          <a:noFill/>
          <a:ln/>
        </p:spPr>
        <p:txBody>
          <a:bodyPr wrap="none" lIns="0" tIns="0" rIns="0" bIns="0" rtlCol="0" anchor="t"/>
          <a:lstStyle/>
          <a:p>
            <a:pPr marL="0" indent="0" algn="l">
              <a:lnSpc>
                <a:spcPts val="2100"/>
              </a:lnSpc>
              <a:buNone/>
            </a:pPr>
            <a:r>
              <a:rPr lang="en-US" sz="1300" kern="0" spc="-13" dirty="0">
                <a:solidFill>
                  <a:srgbClr val="E5E0DF"/>
                </a:solidFill>
                <a:latin typeface="Verdana" panose="020B0604030504040204" pitchFamily="34" charset="0"/>
                <a:ea typeface="Verdana" panose="020B0604030504040204" pitchFamily="34" charset="0"/>
                <a:cs typeface="Verdana" panose="020B0604030504040204" pitchFamily="34" charset="0"/>
              </a:rPr>
              <a:t>Gather feedback and analyze results. Use insights to refine and improve future events.</a:t>
            </a:r>
            <a:endParaRPr lang="en-US" sz="13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2DBC00-2337-142D-CCB7-1633B4252129}"/>
              </a:ext>
            </a:extLst>
          </p:cNvPr>
          <p:cNvSpPr/>
          <p:nvPr/>
        </p:nvSpPr>
        <p:spPr>
          <a:xfrm>
            <a:off x="0" y="6231919"/>
            <a:ext cx="14630400" cy="19976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text&#10;&#10;Description automatically generated">
            <a:extLst>
              <a:ext uri="{FF2B5EF4-FFF2-40B4-BE49-F238E27FC236}">
                <a16:creationId xmlns:a16="http://schemas.microsoft.com/office/drawing/2014/main" id="{FDB56390-994F-6509-4A6B-D96A040430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729" y="6353040"/>
            <a:ext cx="4842617" cy="1684051"/>
          </a:xfrm>
          <a:prstGeom prst="rect">
            <a:avLst/>
          </a:prstGeom>
        </p:spPr>
      </p:pic>
      <p:sp>
        <p:nvSpPr>
          <p:cNvPr id="7" name="TextBox 6">
            <a:extLst>
              <a:ext uri="{FF2B5EF4-FFF2-40B4-BE49-F238E27FC236}">
                <a16:creationId xmlns:a16="http://schemas.microsoft.com/office/drawing/2014/main" id="{A6F936FC-7F8B-A54D-E2CD-0FCB70046B6A}"/>
              </a:ext>
            </a:extLst>
          </p:cNvPr>
          <p:cNvSpPr txBox="1"/>
          <p:nvPr/>
        </p:nvSpPr>
        <p:spPr>
          <a:xfrm>
            <a:off x="483729" y="5939719"/>
            <a:ext cx="14166079" cy="369332"/>
          </a:xfrm>
          <a:prstGeom prst="rect">
            <a:avLst/>
          </a:prstGeom>
          <a:noFill/>
        </p:spPr>
        <p:txBody>
          <a:bodyPr wrap="square" rtlCol="0">
            <a:spAutoFit/>
          </a:bodyPr>
          <a:lstStyle/>
          <a:p>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B81C37E8-CF22-97AA-51A7-11BBD0D4AC4C}"/>
              </a:ext>
            </a:extLst>
          </p:cNvPr>
          <p:cNvSpPr txBox="1"/>
          <p:nvPr/>
        </p:nvSpPr>
        <p:spPr>
          <a:xfrm>
            <a:off x="483729" y="445907"/>
            <a:ext cx="13875522" cy="5863144"/>
          </a:xfrm>
          <a:prstGeom prst="rect">
            <a:avLst/>
          </a:prstGeom>
          <a:noFill/>
        </p:spPr>
        <p:txBody>
          <a:bodyPr wrap="square" rtlCol="0">
            <a:spAutoFit/>
          </a:bodyPr>
          <a:lstStyle/>
          <a:p>
            <a:r>
              <a:rPr lang="en-US" b="0" i="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The Exhibitions Industry Collective is comprised of six key industry organizations including the Exhibitions &amp; Conferences Alliance (ECA), Exhibition Services &amp; Contractors Association (ESCA), Experiential Designers &amp; Producers Association (EDPA), International Association of Exhibitions &amp; Events (IAEE), International Association of Venue Managers (IAVM), and the Society of Independent Show Organizers (SISO).  </a:t>
            </a:r>
          </a:p>
          <a:p>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spcAft>
                <a:spcPts val="1800"/>
              </a:spcAft>
            </a:pPr>
            <a:r>
              <a:rPr lang="en-US" b="1" i="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Our Mission</a:t>
            </a:r>
          </a:p>
          <a:p>
            <a:r>
              <a:rPr lang="en-US" b="0" i="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We aim to use our shared knowledge to create a visible, meaningful, and lasting foothold on careers in the exhibition’s ecosystem.</a:t>
            </a:r>
          </a:p>
          <a:p>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This presentation’s intended use is for business events professionals to educate those looking to explore careers in exhibitions and events. Visit the Collective website for our job board and additional resources.</a:t>
            </a:r>
          </a:p>
          <a:p>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8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The content, logos, trademarks, and other intellectual property associated with the Exhibitions Industry Collective are protected by applicable laws. Any use, reproduction, modification, or distribution of its materials, including but not limited to print, digital, or incorporation into generative AI systems, without express written permission from the Exhibitions Industry Collective is strictly prohibited. For permissions or inquiries, please contact Tommy Goodwin </a:t>
            </a:r>
            <a:r>
              <a:rPr lang="en-US" sz="1800" b="0" i="1" u="sng"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hlinkClick r:id="rId4" tooltip="mailto:tommy.goodwin@exhibitionsconferencesalliance.org">
                  <a:extLst>
                    <a:ext uri="{A12FA001-AC4F-418D-AE19-62706E023703}">
                      <ahyp:hlinkClr xmlns:ahyp="http://schemas.microsoft.com/office/drawing/2018/hyperlinkcolor" val="tx"/>
                    </a:ext>
                  </a:extLst>
                </a:hlinkClick>
              </a:rPr>
              <a:t>tommy.goodwin@exhibitionsconferencesalliance.org</a:t>
            </a:r>
            <a:r>
              <a:rPr lang="en-US" sz="18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endPar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www.exhibitionsindustryawareness.com</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A qr code with black squares&#10;&#10;AI-generated content may be incorrect.">
            <a:extLst>
              <a:ext uri="{FF2B5EF4-FFF2-40B4-BE49-F238E27FC236}">
                <a16:creationId xmlns:a16="http://schemas.microsoft.com/office/drawing/2014/main" id="{86DCF317-8CBB-12AF-5BF0-45A7F97B5D2C}"/>
              </a:ext>
            </a:extLst>
          </p:cNvPr>
          <p:cNvPicPr>
            <a:picLocks noChangeAspect="1"/>
          </p:cNvPicPr>
          <p:nvPr/>
        </p:nvPicPr>
        <p:blipFill>
          <a:blip r:embed="rId5"/>
          <a:stretch>
            <a:fillRect/>
          </a:stretch>
        </p:blipFill>
        <p:spPr>
          <a:xfrm>
            <a:off x="12521071" y="6411491"/>
            <a:ext cx="1625600" cy="1625600"/>
          </a:xfrm>
          <a:prstGeom prst="rect">
            <a:avLst/>
          </a:prstGeom>
        </p:spPr>
      </p:pic>
      <p:sp>
        <p:nvSpPr>
          <p:cNvPr id="10" name="Right Arrow 9">
            <a:extLst>
              <a:ext uri="{FF2B5EF4-FFF2-40B4-BE49-F238E27FC236}">
                <a16:creationId xmlns:a16="http://schemas.microsoft.com/office/drawing/2014/main" id="{BFEF549A-B3A6-F33B-B80C-CE2374604C4A}"/>
              </a:ext>
            </a:extLst>
          </p:cNvPr>
          <p:cNvSpPr/>
          <p:nvPr/>
        </p:nvSpPr>
        <p:spPr>
          <a:xfrm>
            <a:off x="8601559" y="6411491"/>
            <a:ext cx="3719593" cy="1625600"/>
          </a:xfrm>
          <a:prstGeom prst="rightArrow">
            <a:avLst/>
          </a:prstGeom>
          <a:solidFill>
            <a:srgbClr val="4488C8"/>
          </a:solidFill>
          <a:ln>
            <a:solidFill>
              <a:srgbClr val="3E5B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Take Our Survey!</a:t>
            </a:r>
          </a:p>
        </p:txBody>
      </p:sp>
    </p:spTree>
    <p:extLst>
      <p:ext uri="{BB962C8B-B14F-4D97-AF65-F5344CB8AC3E}">
        <p14:creationId xmlns:p14="http://schemas.microsoft.com/office/powerpoint/2010/main" val="2979313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83865" y="0"/>
            <a:ext cx="6146535" cy="8229600"/>
          </a:xfrm>
          <a:prstGeom prst="rect">
            <a:avLst/>
          </a:prstGeom>
        </p:spPr>
      </p:pic>
      <p:sp>
        <p:nvSpPr>
          <p:cNvPr id="3" name="Text 0"/>
          <p:cNvSpPr/>
          <p:nvPr/>
        </p:nvSpPr>
        <p:spPr>
          <a:xfrm>
            <a:off x="682466" y="537567"/>
            <a:ext cx="7779068" cy="1218486"/>
          </a:xfrm>
          <a:prstGeom prst="rect">
            <a:avLst/>
          </a:prstGeom>
          <a:noFill/>
          <a:ln/>
        </p:spPr>
        <p:txBody>
          <a:bodyPr wrap="square" lIns="0" tIns="0" rIns="0" bIns="0" rtlCol="0" anchor="t"/>
          <a:lstStyle/>
          <a:p>
            <a:pPr marL="0" indent="0">
              <a:lnSpc>
                <a:spcPts val="4750"/>
              </a:lnSpc>
              <a:buNone/>
            </a:pPr>
            <a:r>
              <a:rPr lang="en-US" sz="3800" kern="0" spc="-115" dirty="0">
                <a:solidFill>
                  <a:srgbClr val="FFFFFF"/>
                </a:solidFill>
                <a:latin typeface="Verdana" panose="020B0604030504040204" pitchFamily="34" charset="0"/>
                <a:ea typeface="Verdana" panose="020B0604030504040204" pitchFamily="34" charset="0"/>
                <a:cs typeface="Roboto Mono" pitchFamily="34" charset="-120"/>
              </a:rPr>
              <a:t>Thrive in a High-Energy Environment</a:t>
            </a:r>
            <a:endParaRPr lang="en-US" sz="3800" dirty="0"/>
          </a:p>
        </p:txBody>
      </p:sp>
      <p:sp>
        <p:nvSpPr>
          <p:cNvPr id="4" name="Shape 1"/>
          <p:cNvSpPr/>
          <p:nvPr/>
        </p:nvSpPr>
        <p:spPr>
          <a:xfrm>
            <a:off x="682466" y="2267783"/>
            <a:ext cx="438745" cy="438745"/>
          </a:xfrm>
          <a:prstGeom prst="roundRect">
            <a:avLst>
              <a:gd name="adj" fmla="val 6667"/>
            </a:avLst>
          </a:prstGeom>
          <a:solidFill>
            <a:schemeClr val="bg2">
              <a:lumMod val="50000"/>
            </a:schemeClr>
          </a:solidFill>
          <a:ln/>
        </p:spPr>
        <p:txBody>
          <a:bodyPr/>
          <a:lstStyle/>
          <a:p>
            <a:endParaRPr lang="en-US"/>
          </a:p>
        </p:txBody>
      </p:sp>
      <p:sp>
        <p:nvSpPr>
          <p:cNvPr id="5" name="Text 2"/>
          <p:cNvSpPr/>
          <p:nvPr/>
        </p:nvSpPr>
        <p:spPr>
          <a:xfrm>
            <a:off x="818436" y="2340888"/>
            <a:ext cx="166807" cy="292537"/>
          </a:xfrm>
          <a:prstGeom prst="rect">
            <a:avLst/>
          </a:prstGeom>
          <a:noFill/>
          <a:ln/>
        </p:spPr>
        <p:txBody>
          <a:bodyPr wrap="none" lIns="0" tIns="0" rIns="0" bIns="0" rtlCol="0" anchor="t"/>
          <a:lstStyle/>
          <a:p>
            <a:pPr marL="0" indent="0" algn="ctr">
              <a:lnSpc>
                <a:spcPts val="2300"/>
              </a:lnSpc>
              <a:buNone/>
            </a:pPr>
            <a:r>
              <a:rPr lang="en-US" sz="2300" kern="0" spc="-69" dirty="0">
                <a:solidFill>
                  <a:srgbClr val="E5E0DF"/>
                </a:solidFill>
                <a:latin typeface="Verdana" panose="020B0604030504040204" pitchFamily="34" charset="0"/>
                <a:ea typeface="Verdana" panose="020B0604030504040204" pitchFamily="34" charset="0"/>
                <a:cs typeface="Roboto Mono" pitchFamily="34" charset="-120"/>
              </a:rPr>
              <a:t>1</a:t>
            </a:r>
            <a:endParaRPr lang="en-US" sz="2300" dirty="0"/>
          </a:p>
        </p:txBody>
      </p:sp>
      <p:sp>
        <p:nvSpPr>
          <p:cNvPr id="6" name="Text 3"/>
          <p:cNvSpPr/>
          <p:nvPr/>
        </p:nvSpPr>
        <p:spPr>
          <a:xfrm>
            <a:off x="1316117" y="2267783"/>
            <a:ext cx="3610689" cy="304562"/>
          </a:xfrm>
          <a:prstGeom prst="rect">
            <a:avLst/>
          </a:prstGeom>
          <a:noFill/>
          <a:ln/>
        </p:spPr>
        <p:txBody>
          <a:bodyPr wrap="none" lIns="0" tIns="0" rIns="0" bIns="0" rtlCol="0" anchor="t"/>
          <a:lstStyle/>
          <a:p>
            <a:pPr marL="0" indent="0">
              <a:lnSpc>
                <a:spcPts val="2350"/>
              </a:lnSpc>
              <a:buNone/>
            </a:pPr>
            <a:r>
              <a:rPr lang="en-US" sz="1900" b="1" kern="0" spc="-58" dirty="0">
                <a:solidFill>
                  <a:srgbClr val="E5E0DF"/>
                </a:solidFill>
                <a:latin typeface="Verdana" panose="020B0604030504040204" pitchFamily="34" charset="0"/>
                <a:ea typeface="Verdana" panose="020B0604030504040204" pitchFamily="34" charset="0"/>
                <a:cs typeface="Roboto Mono" pitchFamily="34" charset="-120"/>
              </a:rPr>
              <a:t>Fast-Paced Decision Making</a:t>
            </a:r>
            <a:endParaRPr lang="en-US" sz="1900" b="1" dirty="0"/>
          </a:p>
        </p:txBody>
      </p:sp>
      <p:sp>
        <p:nvSpPr>
          <p:cNvPr id="7" name="Text 4"/>
          <p:cNvSpPr/>
          <p:nvPr/>
        </p:nvSpPr>
        <p:spPr>
          <a:xfrm>
            <a:off x="1316117" y="2689265"/>
            <a:ext cx="7145417" cy="623887"/>
          </a:xfrm>
          <a:prstGeom prst="rect">
            <a:avLst/>
          </a:prstGeom>
          <a:noFill/>
          <a:ln/>
        </p:spPr>
        <p:txBody>
          <a:bodyPr wrap="square" lIns="0" tIns="0" rIns="0" bIns="0" rtlCol="0" anchor="t"/>
          <a:lstStyle/>
          <a:p>
            <a:pPr marL="0" indent="0">
              <a:lnSpc>
                <a:spcPts val="2450"/>
              </a:lnSpc>
              <a:buNone/>
            </a:pPr>
            <a:r>
              <a:rPr lang="en-US" sz="1500" kern="0" spc="-15" dirty="0">
                <a:solidFill>
                  <a:srgbClr val="E5E0DF"/>
                </a:solidFill>
                <a:latin typeface="Verdana" panose="020B0604030504040204" pitchFamily="34" charset="0"/>
                <a:ea typeface="Verdana" panose="020B0604030504040204" pitchFamily="34" charset="0"/>
                <a:cs typeface="Verdana" panose="020B0604030504040204" pitchFamily="34" charset="0"/>
              </a:rPr>
              <a:t>Develop quick thinking skills. Learn to make effective decisions under pressure and tight deadlines.</a:t>
            </a:r>
            <a:endParaRPr lang="en-US" sz="1500" dirty="0"/>
          </a:p>
        </p:txBody>
      </p:sp>
      <p:sp>
        <p:nvSpPr>
          <p:cNvPr id="8" name="Shape 5"/>
          <p:cNvSpPr/>
          <p:nvPr/>
        </p:nvSpPr>
        <p:spPr>
          <a:xfrm>
            <a:off x="682466" y="3727371"/>
            <a:ext cx="438745" cy="438745"/>
          </a:xfrm>
          <a:prstGeom prst="roundRect">
            <a:avLst>
              <a:gd name="adj" fmla="val 6667"/>
            </a:avLst>
          </a:prstGeom>
          <a:solidFill>
            <a:schemeClr val="bg2">
              <a:lumMod val="50000"/>
            </a:schemeClr>
          </a:solidFill>
          <a:ln/>
        </p:spPr>
        <p:txBody>
          <a:bodyPr/>
          <a:lstStyle/>
          <a:p>
            <a:endParaRPr lang="en-US"/>
          </a:p>
        </p:txBody>
      </p:sp>
      <p:sp>
        <p:nvSpPr>
          <p:cNvPr id="9" name="Text 6"/>
          <p:cNvSpPr/>
          <p:nvPr/>
        </p:nvSpPr>
        <p:spPr>
          <a:xfrm>
            <a:off x="818436" y="3800475"/>
            <a:ext cx="166807" cy="292537"/>
          </a:xfrm>
          <a:prstGeom prst="rect">
            <a:avLst/>
          </a:prstGeom>
          <a:noFill/>
          <a:ln/>
        </p:spPr>
        <p:txBody>
          <a:bodyPr wrap="none" lIns="0" tIns="0" rIns="0" bIns="0" rtlCol="0" anchor="t"/>
          <a:lstStyle/>
          <a:p>
            <a:pPr marL="0" indent="0" algn="ctr">
              <a:lnSpc>
                <a:spcPts val="2300"/>
              </a:lnSpc>
              <a:buNone/>
            </a:pPr>
            <a:r>
              <a:rPr lang="en-US" sz="2300" kern="0" spc="-69" dirty="0">
                <a:solidFill>
                  <a:srgbClr val="E5E0DF"/>
                </a:solidFill>
                <a:latin typeface="Verdana" panose="020B0604030504040204" pitchFamily="34" charset="0"/>
                <a:ea typeface="Verdana" panose="020B0604030504040204" pitchFamily="34" charset="0"/>
                <a:cs typeface="Roboto Mono" pitchFamily="34" charset="-120"/>
              </a:rPr>
              <a:t>2</a:t>
            </a:r>
            <a:endParaRPr lang="en-US" sz="2300" dirty="0"/>
          </a:p>
        </p:txBody>
      </p:sp>
      <p:sp>
        <p:nvSpPr>
          <p:cNvPr id="10" name="Text 7"/>
          <p:cNvSpPr/>
          <p:nvPr/>
        </p:nvSpPr>
        <p:spPr>
          <a:xfrm>
            <a:off x="1316117" y="3727371"/>
            <a:ext cx="3888462" cy="304562"/>
          </a:xfrm>
          <a:prstGeom prst="rect">
            <a:avLst/>
          </a:prstGeom>
          <a:noFill/>
          <a:ln/>
        </p:spPr>
        <p:txBody>
          <a:bodyPr wrap="none" lIns="0" tIns="0" rIns="0" bIns="0" rtlCol="0" anchor="t"/>
          <a:lstStyle/>
          <a:p>
            <a:pPr marL="0" indent="0">
              <a:lnSpc>
                <a:spcPts val="2350"/>
              </a:lnSpc>
              <a:buNone/>
            </a:pPr>
            <a:r>
              <a:rPr lang="en-US" sz="1900" b="1" kern="0" spc="-58" dirty="0">
                <a:solidFill>
                  <a:srgbClr val="E5E0DF"/>
                </a:solidFill>
                <a:latin typeface="Verdana" panose="020B0604030504040204" pitchFamily="34" charset="0"/>
                <a:ea typeface="Verdana" panose="020B0604030504040204" pitchFamily="34" charset="0"/>
                <a:cs typeface="Roboto Mono" pitchFamily="34" charset="-120"/>
              </a:rPr>
              <a:t>Adrenaline-Fueled Atmosphere</a:t>
            </a:r>
            <a:endParaRPr lang="en-US" sz="1900" b="1" dirty="0"/>
          </a:p>
        </p:txBody>
      </p:sp>
      <p:sp>
        <p:nvSpPr>
          <p:cNvPr id="11" name="Text 8"/>
          <p:cNvSpPr/>
          <p:nvPr/>
        </p:nvSpPr>
        <p:spPr>
          <a:xfrm>
            <a:off x="1316117" y="4148852"/>
            <a:ext cx="7145417" cy="623887"/>
          </a:xfrm>
          <a:prstGeom prst="rect">
            <a:avLst/>
          </a:prstGeom>
          <a:noFill/>
          <a:ln/>
        </p:spPr>
        <p:txBody>
          <a:bodyPr wrap="square" lIns="0" tIns="0" rIns="0" bIns="0" rtlCol="0" anchor="t"/>
          <a:lstStyle/>
          <a:p>
            <a:pPr marL="0" indent="0">
              <a:lnSpc>
                <a:spcPts val="2450"/>
              </a:lnSpc>
              <a:buNone/>
            </a:pPr>
            <a:r>
              <a:rPr lang="en-US" sz="1500" kern="0" spc="-15" dirty="0">
                <a:solidFill>
                  <a:srgbClr val="E5E0DF"/>
                </a:solidFill>
                <a:latin typeface="Verdana" panose="020B0604030504040204" pitchFamily="34" charset="0"/>
                <a:ea typeface="Verdana" panose="020B0604030504040204" pitchFamily="34" charset="0"/>
                <a:cs typeface="Verdana" panose="020B0604030504040204" pitchFamily="34" charset="0"/>
              </a:rPr>
              <a:t>Experience the rush of live events. Feel the excitement as months of planning come to life.</a:t>
            </a:r>
            <a:endParaRPr lang="en-US" sz="1500" dirty="0"/>
          </a:p>
        </p:txBody>
      </p:sp>
      <p:sp>
        <p:nvSpPr>
          <p:cNvPr id="12" name="Shape 9"/>
          <p:cNvSpPr/>
          <p:nvPr/>
        </p:nvSpPr>
        <p:spPr>
          <a:xfrm>
            <a:off x="682466" y="5186958"/>
            <a:ext cx="438745" cy="438745"/>
          </a:xfrm>
          <a:prstGeom prst="roundRect">
            <a:avLst>
              <a:gd name="adj" fmla="val 6667"/>
            </a:avLst>
          </a:prstGeom>
          <a:solidFill>
            <a:schemeClr val="bg2">
              <a:lumMod val="50000"/>
            </a:schemeClr>
          </a:solidFill>
          <a:ln/>
        </p:spPr>
        <p:txBody>
          <a:bodyPr/>
          <a:lstStyle/>
          <a:p>
            <a:endParaRPr lang="en-US"/>
          </a:p>
        </p:txBody>
      </p:sp>
      <p:sp>
        <p:nvSpPr>
          <p:cNvPr id="13" name="Text 10"/>
          <p:cNvSpPr/>
          <p:nvPr/>
        </p:nvSpPr>
        <p:spPr>
          <a:xfrm>
            <a:off x="818436" y="5260062"/>
            <a:ext cx="166807" cy="292537"/>
          </a:xfrm>
          <a:prstGeom prst="rect">
            <a:avLst/>
          </a:prstGeom>
          <a:noFill/>
          <a:ln/>
        </p:spPr>
        <p:txBody>
          <a:bodyPr wrap="none" lIns="0" tIns="0" rIns="0" bIns="0" rtlCol="0" anchor="t"/>
          <a:lstStyle/>
          <a:p>
            <a:pPr marL="0" indent="0" algn="ctr">
              <a:lnSpc>
                <a:spcPts val="2300"/>
              </a:lnSpc>
              <a:buNone/>
            </a:pPr>
            <a:r>
              <a:rPr lang="en-US" sz="2300" kern="0" spc="-69" dirty="0">
                <a:solidFill>
                  <a:srgbClr val="E5E0DF"/>
                </a:solidFill>
                <a:latin typeface="Verdana" panose="020B0604030504040204" pitchFamily="34" charset="0"/>
                <a:ea typeface="Verdana" panose="020B0604030504040204" pitchFamily="34" charset="0"/>
                <a:cs typeface="Roboto Mono" pitchFamily="34" charset="-120"/>
              </a:rPr>
              <a:t>3</a:t>
            </a:r>
            <a:endParaRPr lang="en-US" sz="2300" dirty="0"/>
          </a:p>
        </p:txBody>
      </p:sp>
      <p:sp>
        <p:nvSpPr>
          <p:cNvPr id="14" name="Text 11"/>
          <p:cNvSpPr/>
          <p:nvPr/>
        </p:nvSpPr>
        <p:spPr>
          <a:xfrm>
            <a:off x="1316117" y="5186958"/>
            <a:ext cx="2638663" cy="304562"/>
          </a:xfrm>
          <a:prstGeom prst="rect">
            <a:avLst/>
          </a:prstGeom>
          <a:noFill/>
          <a:ln/>
        </p:spPr>
        <p:txBody>
          <a:bodyPr wrap="none" lIns="0" tIns="0" rIns="0" bIns="0" rtlCol="0" anchor="t"/>
          <a:lstStyle/>
          <a:p>
            <a:pPr marL="0" indent="0">
              <a:lnSpc>
                <a:spcPts val="2350"/>
              </a:lnSpc>
              <a:buNone/>
            </a:pPr>
            <a:r>
              <a:rPr lang="en-US" sz="1900" b="1" kern="0" spc="-58" dirty="0">
                <a:solidFill>
                  <a:srgbClr val="E5E0DF"/>
                </a:solidFill>
                <a:latin typeface="Verdana" panose="020B0604030504040204" pitchFamily="34" charset="0"/>
                <a:ea typeface="Verdana" panose="020B0604030504040204" pitchFamily="34" charset="0"/>
                <a:cs typeface="Roboto Mono" pitchFamily="34" charset="-120"/>
              </a:rPr>
              <a:t>Continuous Learning</a:t>
            </a:r>
            <a:endParaRPr lang="en-US" sz="1900" b="1" dirty="0"/>
          </a:p>
        </p:txBody>
      </p:sp>
      <p:sp>
        <p:nvSpPr>
          <p:cNvPr id="15" name="Text 12"/>
          <p:cNvSpPr/>
          <p:nvPr/>
        </p:nvSpPr>
        <p:spPr>
          <a:xfrm>
            <a:off x="1316117" y="5608439"/>
            <a:ext cx="7145417" cy="623887"/>
          </a:xfrm>
          <a:prstGeom prst="rect">
            <a:avLst/>
          </a:prstGeom>
          <a:noFill/>
          <a:ln/>
        </p:spPr>
        <p:txBody>
          <a:bodyPr wrap="square" lIns="0" tIns="0" rIns="0" bIns="0" rtlCol="0" anchor="t"/>
          <a:lstStyle/>
          <a:p>
            <a:pPr marL="0" indent="0">
              <a:lnSpc>
                <a:spcPts val="2450"/>
              </a:lnSpc>
              <a:buNone/>
            </a:pPr>
            <a:r>
              <a:rPr lang="en-US" sz="1500" kern="0" spc="-15" dirty="0">
                <a:solidFill>
                  <a:srgbClr val="E5E0DF"/>
                </a:solidFill>
                <a:latin typeface="Verdana" panose="020B0604030504040204" pitchFamily="34" charset="0"/>
                <a:ea typeface="Verdana" panose="020B0604030504040204" pitchFamily="34" charset="0"/>
                <a:cs typeface="Verdana" panose="020B0604030504040204" pitchFamily="34" charset="0"/>
              </a:rPr>
              <a:t>Stay ahead of industry trends. Constantly update your skills in technology, design, and event management.</a:t>
            </a:r>
            <a:endParaRPr lang="en-US" sz="1500" dirty="0"/>
          </a:p>
        </p:txBody>
      </p:sp>
      <p:sp>
        <p:nvSpPr>
          <p:cNvPr id="16" name="Shape 13"/>
          <p:cNvSpPr/>
          <p:nvPr/>
        </p:nvSpPr>
        <p:spPr>
          <a:xfrm>
            <a:off x="682466" y="6655091"/>
            <a:ext cx="438745" cy="438745"/>
          </a:xfrm>
          <a:prstGeom prst="roundRect">
            <a:avLst>
              <a:gd name="adj" fmla="val 6667"/>
            </a:avLst>
          </a:prstGeom>
          <a:solidFill>
            <a:schemeClr val="bg2">
              <a:lumMod val="50000"/>
            </a:schemeClr>
          </a:solidFill>
          <a:ln/>
        </p:spPr>
        <p:txBody>
          <a:bodyPr/>
          <a:lstStyle/>
          <a:p>
            <a:endParaRPr lang="en-US"/>
          </a:p>
        </p:txBody>
      </p:sp>
      <p:sp>
        <p:nvSpPr>
          <p:cNvPr id="17" name="Text 14"/>
          <p:cNvSpPr/>
          <p:nvPr/>
        </p:nvSpPr>
        <p:spPr>
          <a:xfrm>
            <a:off x="818436" y="6719649"/>
            <a:ext cx="166807" cy="292537"/>
          </a:xfrm>
          <a:prstGeom prst="rect">
            <a:avLst/>
          </a:prstGeom>
          <a:noFill/>
          <a:ln/>
        </p:spPr>
        <p:txBody>
          <a:bodyPr wrap="none" lIns="0" tIns="0" rIns="0" bIns="0" rtlCol="0" anchor="t"/>
          <a:lstStyle/>
          <a:p>
            <a:pPr marL="0" indent="0" algn="ctr">
              <a:lnSpc>
                <a:spcPts val="2300"/>
              </a:lnSpc>
              <a:buNone/>
            </a:pPr>
            <a:r>
              <a:rPr lang="en-US" sz="2300" kern="0" spc="-69" dirty="0">
                <a:solidFill>
                  <a:srgbClr val="E5E0DF"/>
                </a:solidFill>
                <a:latin typeface="Verdana" panose="020B0604030504040204" pitchFamily="34" charset="0"/>
                <a:ea typeface="Verdana" panose="020B0604030504040204" pitchFamily="34" charset="0"/>
                <a:cs typeface="Roboto Mono" pitchFamily="34" charset="-120"/>
              </a:rPr>
              <a:t>4</a:t>
            </a:r>
            <a:endParaRPr lang="en-US" sz="2300" dirty="0"/>
          </a:p>
        </p:txBody>
      </p:sp>
      <p:sp>
        <p:nvSpPr>
          <p:cNvPr id="18" name="Text 15"/>
          <p:cNvSpPr/>
          <p:nvPr/>
        </p:nvSpPr>
        <p:spPr>
          <a:xfrm>
            <a:off x="1316117" y="6646545"/>
            <a:ext cx="2499717" cy="304562"/>
          </a:xfrm>
          <a:prstGeom prst="rect">
            <a:avLst/>
          </a:prstGeom>
          <a:noFill/>
          <a:ln/>
        </p:spPr>
        <p:txBody>
          <a:bodyPr wrap="none" lIns="0" tIns="0" rIns="0" bIns="0" rtlCol="0" anchor="t"/>
          <a:lstStyle/>
          <a:p>
            <a:pPr marL="0" indent="0">
              <a:lnSpc>
                <a:spcPts val="2350"/>
              </a:lnSpc>
              <a:buNone/>
            </a:pPr>
            <a:r>
              <a:rPr lang="en-US" sz="1900" b="1" kern="0" spc="-58" dirty="0">
                <a:solidFill>
                  <a:srgbClr val="E5E0DF"/>
                </a:solidFill>
                <a:latin typeface="Verdana" panose="020B0604030504040204" pitchFamily="34" charset="0"/>
                <a:ea typeface="Verdana" panose="020B0604030504040204" pitchFamily="34" charset="0"/>
                <a:cs typeface="Roboto Mono" pitchFamily="34" charset="-120"/>
              </a:rPr>
              <a:t>Team Collaboration</a:t>
            </a:r>
            <a:endParaRPr lang="en-US" sz="1900" b="1" dirty="0"/>
          </a:p>
        </p:txBody>
      </p:sp>
      <p:sp>
        <p:nvSpPr>
          <p:cNvPr id="19" name="Text 16"/>
          <p:cNvSpPr/>
          <p:nvPr/>
        </p:nvSpPr>
        <p:spPr>
          <a:xfrm>
            <a:off x="1316117" y="7068026"/>
            <a:ext cx="7145417" cy="623887"/>
          </a:xfrm>
          <a:prstGeom prst="rect">
            <a:avLst/>
          </a:prstGeom>
          <a:noFill/>
          <a:ln/>
        </p:spPr>
        <p:txBody>
          <a:bodyPr wrap="square" lIns="0" tIns="0" rIns="0" bIns="0" rtlCol="0" anchor="t"/>
          <a:lstStyle/>
          <a:p>
            <a:pPr marL="0" indent="0">
              <a:lnSpc>
                <a:spcPts val="2450"/>
              </a:lnSpc>
              <a:buNone/>
            </a:pPr>
            <a:r>
              <a:rPr lang="en-US" sz="1500" kern="0" spc="-15" dirty="0">
                <a:solidFill>
                  <a:srgbClr val="E5E0DF"/>
                </a:solidFill>
                <a:latin typeface="Verdana" panose="020B0604030504040204" pitchFamily="34" charset="0"/>
                <a:ea typeface="Verdana" panose="020B0604030504040204" pitchFamily="34" charset="0"/>
                <a:cs typeface="Verdana" panose="020B0604030504040204" pitchFamily="34" charset="0"/>
              </a:rPr>
              <a:t>Work with diverse professionals. Build strong relationships with vendors, artists, and clients.</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122789" y="500896"/>
            <a:ext cx="7871222" cy="581739"/>
          </a:xfrm>
          <a:prstGeom prst="rect">
            <a:avLst/>
          </a:prstGeom>
          <a:noFill/>
          <a:ln/>
        </p:spPr>
        <p:txBody>
          <a:bodyPr wrap="square" lIns="0" tIns="0" rIns="0" bIns="0" rtlCol="0" anchor="t"/>
          <a:lstStyle/>
          <a:p>
            <a:pPr marL="0" indent="0">
              <a:lnSpc>
                <a:spcPts val="4450"/>
              </a:lnSpc>
              <a:buNone/>
            </a:pPr>
            <a:r>
              <a:rPr lang="en-US" sz="3550" kern="0" spc="-107" dirty="0">
                <a:solidFill>
                  <a:srgbClr val="FFFFFF"/>
                </a:solidFill>
                <a:latin typeface="Verdana" panose="020B0604030504040204" pitchFamily="34" charset="0"/>
                <a:ea typeface="Verdana" panose="020B0604030504040204" pitchFamily="34" charset="0"/>
                <a:cs typeface="Roboto Mono" pitchFamily="34" charset="-120"/>
              </a:rPr>
              <a:t>Master the Art of Problem-Solving</a:t>
            </a:r>
            <a:endParaRPr lang="en-US" sz="3550" dirty="0"/>
          </a:p>
        </p:txBody>
      </p:sp>
      <p:pic>
        <p:nvPicPr>
          <p:cNvPr id="4" name="Image 1" descr="preencoded.png"/>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26000"/>
                    </a14:imgEffect>
                  </a14:imgLayer>
                </a14:imgProps>
              </a:ext>
            </a:extLst>
          </a:blip>
          <a:stretch>
            <a:fillRect/>
          </a:stretch>
        </p:blipFill>
        <p:spPr>
          <a:xfrm>
            <a:off x="6122789" y="1909881"/>
            <a:ext cx="909161" cy="1454706"/>
          </a:xfrm>
          <a:prstGeom prst="rect">
            <a:avLst/>
          </a:prstGeom>
          <a:noFill/>
          <a:ln>
            <a:noFill/>
          </a:ln>
        </p:spPr>
      </p:pic>
      <p:sp>
        <p:nvSpPr>
          <p:cNvPr id="5" name="Text 1"/>
          <p:cNvSpPr/>
          <p:nvPr/>
        </p:nvSpPr>
        <p:spPr>
          <a:xfrm>
            <a:off x="7304603" y="2091690"/>
            <a:ext cx="2721173" cy="284083"/>
          </a:xfrm>
          <a:prstGeom prst="rect">
            <a:avLst/>
          </a:prstGeom>
          <a:noFill/>
          <a:ln/>
        </p:spPr>
        <p:txBody>
          <a:bodyPr wrap="none" lIns="0" tIns="0" rIns="0" bIns="0" rtlCol="0" anchor="t"/>
          <a:lstStyle/>
          <a:p>
            <a:pPr marL="0" indent="0" algn="l">
              <a:lnSpc>
                <a:spcPts val="2200"/>
              </a:lnSpc>
              <a:buNone/>
            </a:pPr>
            <a:r>
              <a:rPr lang="en-US" sz="1750" b="1" kern="0" spc="-54" dirty="0">
                <a:solidFill>
                  <a:srgbClr val="E5E0DF"/>
                </a:solidFill>
                <a:latin typeface="Verdana" panose="020B0604030504040204" pitchFamily="34" charset="0"/>
                <a:ea typeface="Verdana" panose="020B0604030504040204" pitchFamily="34" charset="0"/>
                <a:cs typeface="Roboto Mono" pitchFamily="34" charset="-120"/>
              </a:rPr>
              <a:t>Anticipate Challenges</a:t>
            </a:r>
            <a:endParaRPr lang="en-US" sz="1750" b="1" dirty="0"/>
          </a:p>
        </p:txBody>
      </p:sp>
      <p:sp>
        <p:nvSpPr>
          <p:cNvPr id="6" name="Text 2"/>
          <p:cNvSpPr/>
          <p:nvPr/>
        </p:nvSpPr>
        <p:spPr>
          <a:xfrm>
            <a:off x="7304603" y="2484834"/>
            <a:ext cx="6689408" cy="581739"/>
          </a:xfrm>
          <a:prstGeom prst="rect">
            <a:avLst/>
          </a:prstGeom>
          <a:noFill/>
          <a:ln/>
        </p:spPr>
        <p:txBody>
          <a:bodyPr wrap="square" lIns="0" tIns="0" rIns="0" bIns="0" rtlCol="0" anchor="t"/>
          <a:lstStyle/>
          <a:p>
            <a:pPr marL="0" indent="0" algn="l">
              <a:lnSpc>
                <a:spcPts val="2250"/>
              </a:lnSpc>
              <a:buNone/>
            </a:pPr>
            <a:r>
              <a:rPr lang="en-US" sz="1400" kern="0" spc="-14" dirty="0">
                <a:solidFill>
                  <a:srgbClr val="E5E0DF"/>
                </a:solidFill>
                <a:latin typeface="Verdana" panose="020B0604030504040204" pitchFamily="34" charset="0"/>
                <a:ea typeface="Verdana" panose="020B0604030504040204" pitchFamily="34" charset="0"/>
                <a:cs typeface="Verdana" panose="020B0604030504040204" pitchFamily="34" charset="0"/>
              </a:rPr>
              <a:t>Develop foresight to predict potential issues. Create detailed contingency plans for various scenarios.</a:t>
            </a:r>
            <a:endParaRPr lang="en-US" sz="1400" dirty="0"/>
          </a:p>
        </p:txBody>
      </p:sp>
      <p:pic>
        <p:nvPicPr>
          <p:cNvPr id="7" name="Image 2" descr="preencoded.png"/>
          <p:cNvPicPr>
            <a:picLocks noChangeAspect="1"/>
          </p:cNvPicPr>
          <p:nvPr/>
        </p:nvPicPr>
        <p:blipFill>
          <a:blip r:embed="rId5">
            <a:duotone>
              <a:schemeClr val="accent3">
                <a:shade val="45000"/>
                <a:satMod val="135000"/>
              </a:schemeClr>
              <a:prstClr val="white"/>
            </a:duotone>
          </a:blip>
          <a:stretch>
            <a:fillRect/>
          </a:stretch>
        </p:blipFill>
        <p:spPr>
          <a:xfrm>
            <a:off x="6122789" y="3364587"/>
            <a:ext cx="909161" cy="1454706"/>
          </a:xfrm>
          <a:prstGeom prst="rect">
            <a:avLst/>
          </a:prstGeom>
          <a:noFill/>
          <a:ln>
            <a:noFill/>
          </a:ln>
        </p:spPr>
      </p:pic>
      <p:sp>
        <p:nvSpPr>
          <p:cNvPr id="8" name="Text 3"/>
          <p:cNvSpPr/>
          <p:nvPr/>
        </p:nvSpPr>
        <p:spPr>
          <a:xfrm>
            <a:off x="7304603" y="3546396"/>
            <a:ext cx="3109913" cy="284083"/>
          </a:xfrm>
          <a:prstGeom prst="rect">
            <a:avLst/>
          </a:prstGeom>
          <a:noFill/>
          <a:ln/>
        </p:spPr>
        <p:txBody>
          <a:bodyPr wrap="none" lIns="0" tIns="0" rIns="0" bIns="0" rtlCol="0" anchor="t"/>
          <a:lstStyle/>
          <a:p>
            <a:pPr marL="0" indent="0" algn="l">
              <a:lnSpc>
                <a:spcPts val="2200"/>
              </a:lnSpc>
              <a:buNone/>
            </a:pPr>
            <a:r>
              <a:rPr lang="en-US" sz="1750" b="1" kern="0" spc="-54" dirty="0">
                <a:solidFill>
                  <a:srgbClr val="E5E0DF"/>
                </a:solidFill>
                <a:latin typeface="Verdana" panose="020B0604030504040204" pitchFamily="34" charset="0"/>
                <a:ea typeface="Verdana" panose="020B0604030504040204" pitchFamily="34" charset="0"/>
                <a:cs typeface="Roboto Mono" pitchFamily="34" charset="-120"/>
              </a:rPr>
              <a:t>Stay Calm Under Pressure</a:t>
            </a:r>
            <a:endParaRPr lang="en-US" sz="1750" b="1" dirty="0"/>
          </a:p>
        </p:txBody>
      </p:sp>
      <p:sp>
        <p:nvSpPr>
          <p:cNvPr id="9" name="Text 4"/>
          <p:cNvSpPr/>
          <p:nvPr/>
        </p:nvSpPr>
        <p:spPr>
          <a:xfrm>
            <a:off x="7304603" y="3939540"/>
            <a:ext cx="6689408" cy="581739"/>
          </a:xfrm>
          <a:prstGeom prst="rect">
            <a:avLst/>
          </a:prstGeom>
          <a:noFill/>
          <a:ln/>
        </p:spPr>
        <p:txBody>
          <a:bodyPr wrap="square" lIns="0" tIns="0" rIns="0" bIns="0" rtlCol="0" anchor="t"/>
          <a:lstStyle/>
          <a:p>
            <a:pPr marL="0" indent="0" algn="l">
              <a:lnSpc>
                <a:spcPts val="2250"/>
              </a:lnSpc>
              <a:buNone/>
            </a:pPr>
            <a:r>
              <a:rPr lang="en-US" sz="1400" kern="0" spc="-14" dirty="0">
                <a:solidFill>
                  <a:srgbClr val="E5E0DF"/>
                </a:solidFill>
                <a:latin typeface="Verdana" panose="020B0604030504040204" pitchFamily="34" charset="0"/>
                <a:ea typeface="Verdana" panose="020B0604030504040204" pitchFamily="34" charset="0"/>
                <a:cs typeface="Verdana" panose="020B0604030504040204" pitchFamily="34" charset="0"/>
              </a:rPr>
              <a:t>Maintain composure during unexpected situations. Lead your team with confidence and clear communication.</a:t>
            </a:r>
            <a:endParaRPr lang="en-US" sz="1400" dirty="0"/>
          </a:p>
        </p:txBody>
      </p:sp>
      <p:pic>
        <p:nvPicPr>
          <p:cNvPr id="10" name="Image 3" descr="preencoded.png"/>
          <p:cNvPicPr>
            <a:picLocks noChangeAspect="1"/>
          </p:cNvPicPr>
          <p:nvPr/>
        </p:nvPicPr>
        <p:blipFill>
          <a:blip r:embed="rId6">
            <a:duotone>
              <a:schemeClr val="accent3">
                <a:shade val="45000"/>
                <a:satMod val="135000"/>
              </a:schemeClr>
              <a:prstClr val="white"/>
            </a:duotone>
          </a:blip>
          <a:stretch>
            <a:fillRect/>
          </a:stretch>
        </p:blipFill>
        <p:spPr>
          <a:xfrm>
            <a:off x="6122789" y="4819293"/>
            <a:ext cx="909161" cy="1454706"/>
          </a:xfrm>
          <a:prstGeom prst="rect">
            <a:avLst/>
          </a:prstGeom>
          <a:noFill/>
          <a:ln>
            <a:noFill/>
          </a:ln>
        </p:spPr>
      </p:pic>
      <p:sp>
        <p:nvSpPr>
          <p:cNvPr id="11" name="Text 5"/>
          <p:cNvSpPr/>
          <p:nvPr/>
        </p:nvSpPr>
        <p:spPr>
          <a:xfrm>
            <a:off x="7304603" y="5001101"/>
            <a:ext cx="2461974" cy="284083"/>
          </a:xfrm>
          <a:prstGeom prst="rect">
            <a:avLst/>
          </a:prstGeom>
          <a:noFill/>
          <a:ln/>
        </p:spPr>
        <p:txBody>
          <a:bodyPr wrap="none" lIns="0" tIns="0" rIns="0" bIns="0" rtlCol="0" anchor="t"/>
          <a:lstStyle/>
          <a:p>
            <a:pPr marL="0" indent="0" algn="l">
              <a:lnSpc>
                <a:spcPts val="2200"/>
              </a:lnSpc>
              <a:buNone/>
            </a:pPr>
            <a:r>
              <a:rPr lang="en-US" sz="1750" b="1" kern="0" spc="-54" dirty="0">
                <a:solidFill>
                  <a:srgbClr val="E5E0DF"/>
                </a:solidFill>
                <a:latin typeface="Verdana" panose="020B0604030504040204" pitchFamily="34" charset="0"/>
                <a:ea typeface="Verdana" panose="020B0604030504040204" pitchFamily="34" charset="0"/>
                <a:cs typeface="Roboto Mono" pitchFamily="34" charset="-120"/>
              </a:rPr>
              <a:t>Innovate On-the-Fly</a:t>
            </a:r>
            <a:endParaRPr lang="en-US" sz="1750" b="1" dirty="0"/>
          </a:p>
        </p:txBody>
      </p:sp>
      <p:sp>
        <p:nvSpPr>
          <p:cNvPr id="12" name="Text 6"/>
          <p:cNvSpPr/>
          <p:nvPr/>
        </p:nvSpPr>
        <p:spPr>
          <a:xfrm>
            <a:off x="7304603" y="5394246"/>
            <a:ext cx="6689408" cy="581739"/>
          </a:xfrm>
          <a:prstGeom prst="rect">
            <a:avLst/>
          </a:prstGeom>
          <a:noFill/>
          <a:ln/>
        </p:spPr>
        <p:txBody>
          <a:bodyPr wrap="square" lIns="0" tIns="0" rIns="0" bIns="0" rtlCol="0" anchor="t"/>
          <a:lstStyle/>
          <a:p>
            <a:pPr marL="0" indent="0" algn="l">
              <a:lnSpc>
                <a:spcPts val="2250"/>
              </a:lnSpc>
              <a:buNone/>
            </a:pPr>
            <a:r>
              <a:rPr lang="en-US" sz="1400" kern="0" spc="-14" dirty="0">
                <a:solidFill>
                  <a:srgbClr val="E5E0DF"/>
                </a:solidFill>
                <a:latin typeface="Verdana" panose="020B0604030504040204" pitchFamily="34" charset="0"/>
                <a:ea typeface="Verdana" panose="020B0604030504040204" pitchFamily="34" charset="0"/>
                <a:cs typeface="Verdana" panose="020B0604030504040204" pitchFamily="34" charset="0"/>
              </a:rPr>
              <a:t>Think creatively to find unique solutions. Turn obstacles into opportunities for memorable moments.</a:t>
            </a:r>
            <a:endParaRPr lang="en-US" sz="1400" dirty="0"/>
          </a:p>
        </p:txBody>
      </p:sp>
      <p:pic>
        <p:nvPicPr>
          <p:cNvPr id="13" name="Image 4" descr="preencoded.png"/>
          <p:cNvPicPr>
            <a:picLocks noChangeAspect="1"/>
          </p:cNvPicPr>
          <p:nvPr/>
        </p:nvPicPr>
        <p:blipFill>
          <a:blip r:embed="rId7">
            <a:duotone>
              <a:schemeClr val="accent3">
                <a:shade val="45000"/>
                <a:satMod val="135000"/>
              </a:schemeClr>
              <a:prstClr val="white"/>
            </a:duotone>
          </a:blip>
          <a:stretch>
            <a:fillRect/>
          </a:stretch>
        </p:blipFill>
        <p:spPr>
          <a:xfrm>
            <a:off x="6122789" y="6273998"/>
            <a:ext cx="909161" cy="1454706"/>
          </a:xfrm>
          <a:prstGeom prst="rect">
            <a:avLst/>
          </a:prstGeom>
          <a:noFill/>
          <a:ln>
            <a:noFill/>
          </a:ln>
        </p:spPr>
      </p:pic>
      <p:sp>
        <p:nvSpPr>
          <p:cNvPr id="14" name="Text 7"/>
          <p:cNvSpPr/>
          <p:nvPr/>
        </p:nvSpPr>
        <p:spPr>
          <a:xfrm>
            <a:off x="7304603" y="6455807"/>
            <a:ext cx="2273022" cy="284083"/>
          </a:xfrm>
          <a:prstGeom prst="rect">
            <a:avLst/>
          </a:prstGeom>
          <a:noFill/>
          <a:ln/>
        </p:spPr>
        <p:txBody>
          <a:bodyPr wrap="none" lIns="0" tIns="0" rIns="0" bIns="0" rtlCol="0" anchor="t"/>
          <a:lstStyle/>
          <a:p>
            <a:pPr marL="0" indent="0" algn="l">
              <a:lnSpc>
                <a:spcPts val="2200"/>
              </a:lnSpc>
              <a:buNone/>
            </a:pPr>
            <a:r>
              <a:rPr lang="en-US" sz="1750" b="1" kern="0" spc="-54" dirty="0">
                <a:solidFill>
                  <a:srgbClr val="E5E0DF"/>
                </a:solidFill>
                <a:latin typeface="Verdana" panose="020B0604030504040204" pitchFamily="34" charset="0"/>
                <a:ea typeface="Verdana" panose="020B0604030504040204" pitchFamily="34" charset="0"/>
                <a:cs typeface="Roboto Mono" pitchFamily="34" charset="-120"/>
              </a:rPr>
              <a:t>Learn and Adapt</a:t>
            </a:r>
            <a:endParaRPr lang="en-US" sz="1750" b="1" dirty="0"/>
          </a:p>
        </p:txBody>
      </p:sp>
      <p:sp>
        <p:nvSpPr>
          <p:cNvPr id="15" name="Text 8"/>
          <p:cNvSpPr/>
          <p:nvPr/>
        </p:nvSpPr>
        <p:spPr>
          <a:xfrm>
            <a:off x="7304603" y="6848951"/>
            <a:ext cx="6689408" cy="581739"/>
          </a:xfrm>
          <a:prstGeom prst="rect">
            <a:avLst/>
          </a:prstGeom>
          <a:noFill/>
          <a:ln/>
        </p:spPr>
        <p:txBody>
          <a:bodyPr wrap="square" lIns="0" tIns="0" rIns="0" bIns="0" rtlCol="0" anchor="t"/>
          <a:lstStyle/>
          <a:p>
            <a:pPr marL="0" indent="0" algn="l">
              <a:lnSpc>
                <a:spcPts val="2250"/>
              </a:lnSpc>
              <a:buNone/>
            </a:pPr>
            <a:r>
              <a:rPr lang="en-US" sz="1400" kern="0" spc="-14" dirty="0">
                <a:solidFill>
                  <a:srgbClr val="E5E0DF"/>
                </a:solidFill>
                <a:latin typeface="Verdana" panose="020B0604030504040204" pitchFamily="34" charset="0"/>
                <a:ea typeface="Verdana" panose="020B0604030504040204" pitchFamily="34" charset="0"/>
                <a:cs typeface="Verdana" panose="020B0604030504040204" pitchFamily="34" charset="0"/>
              </a:rPr>
              <a:t>Reflect on experiences to improve future events. Continuously refine your problem-solving skills.</a:t>
            </a:r>
            <a:endParaRPr lang="en-US" sz="1400" dirty="0"/>
          </a:p>
        </p:txBody>
      </p:sp>
      <p:pic>
        <p:nvPicPr>
          <p:cNvPr id="17" name="Picture 16">
            <a:extLst>
              <a:ext uri="{FF2B5EF4-FFF2-40B4-BE49-F238E27FC236}">
                <a16:creationId xmlns:a16="http://schemas.microsoft.com/office/drawing/2014/main" id="{8F423A0E-5FDA-37EB-FC61-C5C9C230A79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4428" y="0"/>
            <a:ext cx="5924564" cy="8229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163151" y="685443"/>
            <a:ext cx="6614041" cy="604242"/>
          </a:xfrm>
          <a:prstGeom prst="rect">
            <a:avLst/>
          </a:prstGeom>
          <a:noFill/>
          <a:ln/>
        </p:spPr>
        <p:txBody>
          <a:bodyPr wrap="none" lIns="0" tIns="0" rIns="0" bIns="0" rtlCol="0" anchor="t"/>
          <a:lstStyle/>
          <a:p>
            <a:pPr marL="0" indent="0">
              <a:lnSpc>
                <a:spcPts val="4750"/>
              </a:lnSpc>
              <a:buNone/>
            </a:pPr>
            <a:r>
              <a:rPr lang="en-US" sz="3800" kern="0" spc="-114" dirty="0">
                <a:solidFill>
                  <a:srgbClr val="FFFFFF"/>
                </a:solidFill>
                <a:latin typeface="Verdana" panose="020B0604030504040204" pitchFamily="34" charset="0"/>
                <a:ea typeface="Verdana" panose="020B0604030504040204" pitchFamily="34" charset="0"/>
                <a:cs typeface="Roboto Mono" pitchFamily="34" charset="-120"/>
              </a:rPr>
              <a:t>Witness Immediate Impact</a:t>
            </a:r>
            <a:endParaRPr lang="en-US" sz="3800" dirty="0"/>
          </a:p>
        </p:txBody>
      </p:sp>
      <p:sp>
        <p:nvSpPr>
          <p:cNvPr id="4" name="Shape 1"/>
          <p:cNvSpPr/>
          <p:nvPr/>
        </p:nvSpPr>
        <p:spPr>
          <a:xfrm>
            <a:off x="6163151" y="1579721"/>
            <a:ext cx="7790498" cy="1423392"/>
          </a:xfrm>
          <a:prstGeom prst="roundRect">
            <a:avLst>
              <a:gd name="adj" fmla="val 2038"/>
            </a:avLst>
          </a:prstGeom>
          <a:solidFill>
            <a:srgbClr val="404040"/>
          </a:solidFill>
          <a:ln/>
        </p:spPr>
        <p:txBody>
          <a:bodyPr/>
          <a:lstStyle/>
          <a:p>
            <a:endParaRPr lang="en-US"/>
          </a:p>
        </p:txBody>
      </p:sp>
      <p:sp>
        <p:nvSpPr>
          <p:cNvPr id="5" name="Text 2"/>
          <p:cNvSpPr/>
          <p:nvPr/>
        </p:nvSpPr>
        <p:spPr>
          <a:xfrm>
            <a:off x="6356509" y="1773079"/>
            <a:ext cx="2480310" cy="302062"/>
          </a:xfrm>
          <a:prstGeom prst="rect">
            <a:avLst/>
          </a:prstGeom>
          <a:noFill/>
          <a:ln/>
        </p:spPr>
        <p:txBody>
          <a:bodyPr wrap="none" lIns="0" tIns="0" rIns="0" bIns="0" rtlCol="0" anchor="t"/>
          <a:lstStyle/>
          <a:p>
            <a:pPr marL="0" indent="0">
              <a:lnSpc>
                <a:spcPts val="2350"/>
              </a:lnSpc>
              <a:buNone/>
            </a:pPr>
            <a:r>
              <a:rPr lang="en-US" sz="1900" b="1" kern="0" spc="-57" dirty="0">
                <a:solidFill>
                  <a:srgbClr val="E5E0DF"/>
                </a:solidFill>
                <a:latin typeface="Verdana" panose="020B0604030504040204" pitchFamily="34" charset="0"/>
                <a:ea typeface="Verdana" panose="020B0604030504040204" pitchFamily="34" charset="0"/>
                <a:cs typeface="Roboto Mono" pitchFamily="34" charset="-120"/>
              </a:rPr>
              <a:t>Real-Time Feedback</a:t>
            </a:r>
            <a:endParaRPr lang="en-US" sz="1900" b="1" dirty="0"/>
          </a:p>
        </p:txBody>
      </p:sp>
      <p:sp>
        <p:nvSpPr>
          <p:cNvPr id="6" name="Text 3"/>
          <p:cNvSpPr/>
          <p:nvPr/>
        </p:nvSpPr>
        <p:spPr>
          <a:xfrm>
            <a:off x="6356509" y="2191107"/>
            <a:ext cx="7403783" cy="618649"/>
          </a:xfrm>
          <a:prstGeom prst="rect">
            <a:avLst/>
          </a:prstGeom>
          <a:noFill/>
          <a:ln/>
        </p:spPr>
        <p:txBody>
          <a:bodyPr wrap="square" lIns="0" tIns="0" rIns="0" bIns="0" rtlCol="0" anchor="t"/>
          <a:lstStyle/>
          <a:p>
            <a:pPr marL="0" indent="0">
              <a:lnSpc>
                <a:spcPts val="2400"/>
              </a:lnSpc>
              <a:buNone/>
            </a:pPr>
            <a:r>
              <a:rPr lang="en-US" sz="1500" kern="0" spc="-15" dirty="0">
                <a:solidFill>
                  <a:srgbClr val="E5E0DF"/>
                </a:solidFill>
                <a:latin typeface="Verdana" panose="020B0604030504040204" pitchFamily="34" charset="0"/>
                <a:ea typeface="Verdana" panose="020B0604030504040204" pitchFamily="34" charset="0"/>
                <a:cs typeface="Verdana" panose="020B0604030504040204" pitchFamily="34" charset="0"/>
              </a:rPr>
              <a:t>See immediate reactions from attendees. Gauge success through engagement and social media buzz.</a:t>
            </a:r>
            <a:endParaRPr lang="en-US" sz="1500" dirty="0"/>
          </a:p>
        </p:txBody>
      </p:sp>
      <p:sp>
        <p:nvSpPr>
          <p:cNvPr id="7" name="Shape 4"/>
          <p:cNvSpPr/>
          <p:nvPr/>
        </p:nvSpPr>
        <p:spPr>
          <a:xfrm>
            <a:off x="6163151" y="3196471"/>
            <a:ext cx="7790498" cy="1423392"/>
          </a:xfrm>
          <a:prstGeom prst="roundRect">
            <a:avLst>
              <a:gd name="adj" fmla="val 2038"/>
            </a:avLst>
          </a:prstGeom>
          <a:solidFill>
            <a:srgbClr val="404040"/>
          </a:solidFill>
          <a:ln/>
        </p:spPr>
        <p:txBody>
          <a:bodyPr/>
          <a:lstStyle/>
          <a:p>
            <a:endParaRPr lang="en-US"/>
          </a:p>
        </p:txBody>
      </p:sp>
      <p:sp>
        <p:nvSpPr>
          <p:cNvPr id="8" name="Text 5"/>
          <p:cNvSpPr/>
          <p:nvPr/>
        </p:nvSpPr>
        <p:spPr>
          <a:xfrm>
            <a:off x="6356509" y="3389828"/>
            <a:ext cx="2417088" cy="302062"/>
          </a:xfrm>
          <a:prstGeom prst="rect">
            <a:avLst/>
          </a:prstGeom>
          <a:noFill/>
          <a:ln/>
        </p:spPr>
        <p:txBody>
          <a:bodyPr wrap="none" lIns="0" tIns="0" rIns="0" bIns="0" rtlCol="0" anchor="t"/>
          <a:lstStyle/>
          <a:p>
            <a:pPr marL="0" indent="0">
              <a:lnSpc>
                <a:spcPts val="2350"/>
              </a:lnSpc>
              <a:buNone/>
            </a:pPr>
            <a:r>
              <a:rPr lang="en-US" sz="1900" b="1" kern="0" spc="-57" dirty="0">
                <a:solidFill>
                  <a:srgbClr val="E5E0DF"/>
                </a:solidFill>
                <a:latin typeface="Verdana" panose="020B0604030504040204" pitchFamily="34" charset="0"/>
                <a:ea typeface="Verdana" panose="020B0604030504040204" pitchFamily="34" charset="0"/>
                <a:cs typeface="Roboto Mono" pitchFamily="34" charset="-120"/>
              </a:rPr>
              <a:t>Tangible Results</a:t>
            </a:r>
            <a:endParaRPr lang="en-US" sz="1900" b="1" dirty="0"/>
          </a:p>
        </p:txBody>
      </p:sp>
      <p:sp>
        <p:nvSpPr>
          <p:cNvPr id="9" name="Text 6"/>
          <p:cNvSpPr/>
          <p:nvPr/>
        </p:nvSpPr>
        <p:spPr>
          <a:xfrm>
            <a:off x="6356509" y="3807857"/>
            <a:ext cx="7403783" cy="618649"/>
          </a:xfrm>
          <a:prstGeom prst="rect">
            <a:avLst/>
          </a:prstGeom>
          <a:noFill/>
          <a:ln/>
        </p:spPr>
        <p:txBody>
          <a:bodyPr wrap="square" lIns="0" tIns="0" rIns="0" bIns="0" rtlCol="0" anchor="t"/>
          <a:lstStyle/>
          <a:p>
            <a:pPr marL="0" indent="0">
              <a:lnSpc>
                <a:spcPts val="2400"/>
              </a:lnSpc>
              <a:buNone/>
            </a:pPr>
            <a:r>
              <a:rPr lang="en-US" sz="1500" kern="0" spc="-15" dirty="0">
                <a:solidFill>
                  <a:srgbClr val="E5E0DF"/>
                </a:solidFill>
                <a:latin typeface="Verdana" panose="020B0604030504040204" pitchFamily="34" charset="0"/>
                <a:ea typeface="Verdana" panose="020B0604030504040204" pitchFamily="34" charset="0"/>
                <a:cs typeface="Verdana" panose="020B0604030504040204" pitchFamily="34" charset="0"/>
              </a:rPr>
              <a:t>Experience the satisfaction of successful events. Watch as your vision comes to life before your eyes.</a:t>
            </a:r>
            <a:endParaRPr lang="en-US" sz="1500" dirty="0"/>
          </a:p>
        </p:txBody>
      </p:sp>
      <p:sp>
        <p:nvSpPr>
          <p:cNvPr id="10" name="Shape 7"/>
          <p:cNvSpPr/>
          <p:nvPr/>
        </p:nvSpPr>
        <p:spPr>
          <a:xfrm>
            <a:off x="6163151" y="4813221"/>
            <a:ext cx="7790498" cy="1114068"/>
          </a:xfrm>
          <a:prstGeom prst="roundRect">
            <a:avLst>
              <a:gd name="adj" fmla="val 2604"/>
            </a:avLst>
          </a:prstGeom>
          <a:solidFill>
            <a:srgbClr val="404040"/>
          </a:solidFill>
          <a:ln/>
        </p:spPr>
        <p:txBody>
          <a:bodyPr/>
          <a:lstStyle/>
          <a:p>
            <a:endParaRPr lang="en-US"/>
          </a:p>
        </p:txBody>
      </p:sp>
      <p:sp>
        <p:nvSpPr>
          <p:cNvPr id="11" name="Text 8"/>
          <p:cNvSpPr/>
          <p:nvPr/>
        </p:nvSpPr>
        <p:spPr>
          <a:xfrm>
            <a:off x="6356509" y="4904026"/>
            <a:ext cx="2417088" cy="302062"/>
          </a:xfrm>
          <a:prstGeom prst="rect">
            <a:avLst/>
          </a:prstGeom>
          <a:noFill/>
          <a:ln/>
        </p:spPr>
        <p:txBody>
          <a:bodyPr wrap="none" lIns="0" tIns="0" rIns="0" bIns="0" rtlCol="0" anchor="t"/>
          <a:lstStyle/>
          <a:p>
            <a:pPr marL="0" indent="0">
              <a:lnSpc>
                <a:spcPts val="2350"/>
              </a:lnSpc>
              <a:buNone/>
            </a:pPr>
            <a:r>
              <a:rPr lang="en-US" sz="1900" b="1" kern="0" spc="-57" dirty="0">
                <a:solidFill>
                  <a:srgbClr val="E5E0DF"/>
                </a:solidFill>
                <a:latin typeface="Verdana" panose="020B0604030504040204" pitchFamily="34" charset="0"/>
                <a:ea typeface="Verdana" panose="020B0604030504040204" pitchFamily="34" charset="0"/>
                <a:cs typeface="Roboto Mono" pitchFamily="34" charset="-120"/>
              </a:rPr>
              <a:t>Personal Growth</a:t>
            </a:r>
            <a:endParaRPr lang="en-US" sz="1900" b="1" dirty="0"/>
          </a:p>
        </p:txBody>
      </p:sp>
      <p:sp>
        <p:nvSpPr>
          <p:cNvPr id="12" name="Text 9"/>
          <p:cNvSpPr/>
          <p:nvPr/>
        </p:nvSpPr>
        <p:spPr>
          <a:xfrm>
            <a:off x="6356509" y="5322055"/>
            <a:ext cx="7403783" cy="309324"/>
          </a:xfrm>
          <a:prstGeom prst="rect">
            <a:avLst/>
          </a:prstGeom>
          <a:noFill/>
          <a:ln/>
        </p:spPr>
        <p:txBody>
          <a:bodyPr wrap="none" lIns="0" tIns="0" rIns="0" bIns="0" rtlCol="0" anchor="t"/>
          <a:lstStyle/>
          <a:p>
            <a:pPr marL="0" indent="0">
              <a:lnSpc>
                <a:spcPts val="2400"/>
              </a:lnSpc>
              <a:buNone/>
            </a:pPr>
            <a:r>
              <a:rPr lang="en-US" sz="1500" kern="0" spc="-15" dirty="0">
                <a:solidFill>
                  <a:srgbClr val="E5E0DF"/>
                </a:solidFill>
                <a:latin typeface="Verdana" panose="020B0604030504040204" pitchFamily="34" charset="0"/>
                <a:ea typeface="Verdana" panose="020B0604030504040204" pitchFamily="34" charset="0"/>
                <a:cs typeface="Verdana" panose="020B0604030504040204" pitchFamily="34" charset="0"/>
              </a:rPr>
              <a:t>Develop a diverse skill set. Grow professionally with each event you plan</a:t>
            </a:r>
          </a:p>
          <a:p>
            <a:pPr marL="0" indent="0">
              <a:lnSpc>
                <a:spcPts val="2400"/>
              </a:lnSpc>
              <a:buNone/>
            </a:pPr>
            <a:r>
              <a:rPr lang="en-US" sz="1500" kern="0" spc="-15" dirty="0">
                <a:solidFill>
                  <a:srgbClr val="E5E0DF"/>
                </a:solidFill>
                <a:latin typeface="Verdana" panose="020B0604030504040204" pitchFamily="34" charset="0"/>
                <a:ea typeface="Verdana" panose="020B0604030504040204" pitchFamily="34" charset="0"/>
                <a:cs typeface="Verdana" panose="020B0604030504040204" pitchFamily="34" charset="0"/>
              </a:rPr>
              <a:t> and execute.</a:t>
            </a:r>
            <a:endParaRPr lang="en-US" sz="1500" dirty="0"/>
          </a:p>
        </p:txBody>
      </p:sp>
      <p:sp>
        <p:nvSpPr>
          <p:cNvPr id="13" name="Shape 10"/>
          <p:cNvSpPr/>
          <p:nvPr/>
        </p:nvSpPr>
        <p:spPr>
          <a:xfrm>
            <a:off x="6163151" y="6120646"/>
            <a:ext cx="7790498" cy="1423392"/>
          </a:xfrm>
          <a:prstGeom prst="roundRect">
            <a:avLst>
              <a:gd name="adj" fmla="val 2038"/>
            </a:avLst>
          </a:prstGeom>
          <a:solidFill>
            <a:srgbClr val="404040"/>
          </a:solidFill>
          <a:ln/>
        </p:spPr>
        <p:txBody>
          <a:bodyPr/>
          <a:lstStyle/>
          <a:p>
            <a:endParaRPr lang="en-US"/>
          </a:p>
        </p:txBody>
      </p:sp>
      <p:sp>
        <p:nvSpPr>
          <p:cNvPr id="14" name="Text 11"/>
          <p:cNvSpPr/>
          <p:nvPr/>
        </p:nvSpPr>
        <p:spPr>
          <a:xfrm>
            <a:off x="6356509" y="6314003"/>
            <a:ext cx="2417088" cy="302062"/>
          </a:xfrm>
          <a:prstGeom prst="rect">
            <a:avLst/>
          </a:prstGeom>
          <a:noFill/>
          <a:ln/>
        </p:spPr>
        <p:txBody>
          <a:bodyPr wrap="none" lIns="0" tIns="0" rIns="0" bIns="0" rtlCol="0" anchor="t"/>
          <a:lstStyle/>
          <a:p>
            <a:pPr marL="0" indent="0">
              <a:lnSpc>
                <a:spcPts val="2350"/>
              </a:lnSpc>
              <a:buNone/>
            </a:pPr>
            <a:r>
              <a:rPr lang="en-US" sz="1900" b="1" kern="0" spc="-57" dirty="0">
                <a:solidFill>
                  <a:srgbClr val="E5E0DF"/>
                </a:solidFill>
                <a:latin typeface="Verdana" panose="020B0604030504040204" pitchFamily="34" charset="0"/>
                <a:ea typeface="Verdana" panose="020B0604030504040204" pitchFamily="34" charset="0"/>
                <a:cs typeface="Roboto Mono" pitchFamily="34" charset="-120"/>
              </a:rPr>
              <a:t>Lasting Memories</a:t>
            </a:r>
            <a:endParaRPr lang="en-US" sz="1900" b="1" dirty="0"/>
          </a:p>
        </p:txBody>
      </p:sp>
      <p:sp>
        <p:nvSpPr>
          <p:cNvPr id="15" name="Text 12"/>
          <p:cNvSpPr/>
          <p:nvPr/>
        </p:nvSpPr>
        <p:spPr>
          <a:xfrm>
            <a:off x="6356509" y="6732032"/>
            <a:ext cx="7403783" cy="618649"/>
          </a:xfrm>
          <a:prstGeom prst="rect">
            <a:avLst/>
          </a:prstGeom>
          <a:noFill/>
          <a:ln/>
        </p:spPr>
        <p:txBody>
          <a:bodyPr wrap="square" lIns="0" tIns="0" rIns="0" bIns="0" rtlCol="0" anchor="t"/>
          <a:lstStyle/>
          <a:p>
            <a:pPr marL="0" indent="0">
              <a:lnSpc>
                <a:spcPts val="2400"/>
              </a:lnSpc>
              <a:buNone/>
            </a:pPr>
            <a:r>
              <a:rPr lang="en-US" sz="1500" kern="0" spc="-15" dirty="0">
                <a:solidFill>
                  <a:srgbClr val="E5E0DF"/>
                </a:solidFill>
                <a:latin typeface="Verdana" panose="020B0604030504040204" pitchFamily="34" charset="0"/>
                <a:ea typeface="Verdana" panose="020B0604030504040204" pitchFamily="34" charset="0"/>
                <a:cs typeface="Verdana" panose="020B0604030504040204" pitchFamily="34" charset="0"/>
              </a:rPr>
              <a:t>Create experiences that people remember for years. Be the architect of unforgettable moments.</a:t>
            </a:r>
            <a:endParaRPr lang="en-US" sz="1500" dirty="0"/>
          </a:p>
        </p:txBody>
      </p:sp>
      <p:pic>
        <p:nvPicPr>
          <p:cNvPr id="17" name="Picture 16" descr="A group of people at a convention&#10;&#10;Description automatically generated">
            <a:extLst>
              <a:ext uri="{FF2B5EF4-FFF2-40B4-BE49-F238E27FC236}">
                <a16:creationId xmlns:a16="http://schemas.microsoft.com/office/drawing/2014/main" id="{7B25B7E8-345A-A56C-436A-4B2E25ACD41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5794744" cy="82296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8530"/>
          </a:xfrm>
          <a:prstGeom prst="rect">
            <a:avLst/>
          </a:prstGeom>
        </p:spPr>
      </p:pic>
      <p:sp>
        <p:nvSpPr>
          <p:cNvPr id="3" name="Text 0"/>
          <p:cNvSpPr/>
          <p:nvPr/>
        </p:nvSpPr>
        <p:spPr>
          <a:xfrm>
            <a:off x="172686" y="406139"/>
            <a:ext cx="5169337" cy="646152"/>
          </a:xfrm>
          <a:prstGeom prst="rect">
            <a:avLst/>
          </a:prstGeom>
          <a:noFill/>
          <a:ln/>
        </p:spPr>
        <p:txBody>
          <a:bodyPr wrap="none" lIns="0" tIns="0" rIns="0" bIns="0" rtlCol="0" anchor="t"/>
          <a:lstStyle/>
          <a:p>
            <a:pPr marL="0" indent="0">
              <a:lnSpc>
                <a:spcPts val="5050"/>
              </a:lnSpc>
              <a:buNone/>
            </a:pPr>
            <a:r>
              <a:rPr lang="en-US" sz="3200" kern="0" spc="-81" dirty="0">
                <a:solidFill>
                  <a:srgbClr val="F95F88"/>
                </a:solidFill>
                <a:latin typeface="Verdana" panose="020B0604030504040204" pitchFamily="34" charset="0"/>
                <a:ea typeface="Verdana" panose="020B0604030504040204" pitchFamily="34" charset="0"/>
                <a:cs typeface="Verdana" panose="020B0604030504040204" pitchFamily="34" charset="0"/>
              </a:rPr>
              <a:t>Industry Amplifier &amp; Catalyst for Innovation</a:t>
            </a:r>
            <a:endParaRPr lang="en-US" sz="3200" dirty="0"/>
          </a:p>
        </p:txBody>
      </p:sp>
      <p:sp>
        <p:nvSpPr>
          <p:cNvPr id="4" name="Shape 1"/>
          <p:cNvSpPr/>
          <p:nvPr/>
        </p:nvSpPr>
        <p:spPr>
          <a:xfrm>
            <a:off x="657820" y="1444943"/>
            <a:ext cx="7828359" cy="1428274"/>
          </a:xfrm>
          <a:prstGeom prst="roundRect">
            <a:avLst>
              <a:gd name="adj" fmla="val 5528"/>
            </a:avLst>
          </a:prstGeom>
          <a:solidFill>
            <a:srgbClr val="E0D7F4"/>
          </a:solidFill>
          <a:ln w="7620">
            <a:solidFill>
              <a:srgbClr val="C6BDDA"/>
            </a:solidFill>
            <a:prstDash val="solid"/>
          </a:ln>
        </p:spPr>
        <p:txBody>
          <a:bodyPr/>
          <a:lstStyle/>
          <a:p>
            <a:endParaRPr lang="en-US"/>
          </a:p>
        </p:txBody>
      </p:sp>
      <p:sp>
        <p:nvSpPr>
          <p:cNvPr id="5" name="Text 2"/>
          <p:cNvSpPr/>
          <p:nvPr/>
        </p:nvSpPr>
        <p:spPr>
          <a:xfrm>
            <a:off x="853321" y="1640443"/>
            <a:ext cx="2584609" cy="323017"/>
          </a:xfrm>
          <a:prstGeom prst="rect">
            <a:avLst/>
          </a:prstGeom>
          <a:noFill/>
          <a:ln/>
        </p:spPr>
        <p:txBody>
          <a:bodyPr wrap="none" lIns="0" tIns="0" rIns="0" bIns="0" rtlCol="0" anchor="t"/>
          <a:lstStyle/>
          <a:p>
            <a:pPr marL="0" indent="0">
              <a:lnSpc>
                <a:spcPts val="2500"/>
              </a:lnSpc>
              <a:buNone/>
            </a:pPr>
            <a:r>
              <a:rPr lang="en-US" sz="2000" b="1" kern="0" spc="-41" dirty="0">
                <a:solidFill>
                  <a:srgbClr val="272525"/>
                </a:solidFill>
                <a:latin typeface="Verdana" panose="020B0604030504040204" pitchFamily="34" charset="0"/>
                <a:ea typeface="Verdana" panose="020B0604030504040204" pitchFamily="34" charset="0"/>
                <a:cs typeface="Verdana" panose="020B0604030504040204" pitchFamily="34" charset="0"/>
              </a:rPr>
              <a:t>Trend Amplification</a:t>
            </a:r>
            <a:endParaRPr lang="en-US" sz="2000" b="1" dirty="0"/>
          </a:p>
        </p:txBody>
      </p:sp>
      <p:sp>
        <p:nvSpPr>
          <p:cNvPr id="6" name="Text 3"/>
          <p:cNvSpPr/>
          <p:nvPr/>
        </p:nvSpPr>
        <p:spPr>
          <a:xfrm>
            <a:off x="853321" y="2076212"/>
            <a:ext cx="7437358" cy="601504"/>
          </a:xfrm>
          <a:prstGeom prst="rect">
            <a:avLst/>
          </a:prstGeom>
          <a:noFill/>
          <a:ln/>
        </p:spPr>
        <p:txBody>
          <a:bodyPr wrap="square" lIns="0" tIns="0" rIns="0" bIns="0" rtlCol="0" anchor="t"/>
          <a:lstStyle/>
          <a:p>
            <a:pPr marL="0" indent="0">
              <a:lnSpc>
                <a:spcPts val="2350"/>
              </a:lnSpc>
              <a:buNone/>
            </a:pPr>
            <a:r>
              <a:rPr lang="en-US" sz="1450" kern="0" spc="-30" dirty="0">
                <a:solidFill>
                  <a:srgbClr val="272525"/>
                </a:solidFill>
                <a:latin typeface="Verdana" panose="020B0604030504040204" pitchFamily="34" charset="0"/>
                <a:ea typeface="Verdana" panose="020B0604030504040204" pitchFamily="34" charset="0"/>
                <a:cs typeface="Verdana" panose="020B0604030504040204" pitchFamily="34" charset="0"/>
              </a:rPr>
              <a:t>Events act as megaphones for industry trends. They accelerate the adoption of new ideas.</a:t>
            </a:r>
            <a:endParaRPr lang="en-US" sz="1450" dirty="0"/>
          </a:p>
        </p:txBody>
      </p:sp>
      <p:sp>
        <p:nvSpPr>
          <p:cNvPr id="7" name="Shape 4"/>
          <p:cNvSpPr/>
          <p:nvPr/>
        </p:nvSpPr>
        <p:spPr>
          <a:xfrm>
            <a:off x="657820" y="3061097"/>
            <a:ext cx="7828359" cy="1428274"/>
          </a:xfrm>
          <a:prstGeom prst="roundRect">
            <a:avLst>
              <a:gd name="adj" fmla="val 5528"/>
            </a:avLst>
          </a:prstGeom>
          <a:solidFill>
            <a:srgbClr val="E0D7F4"/>
          </a:solidFill>
          <a:ln w="7620">
            <a:solidFill>
              <a:srgbClr val="C6BDDA"/>
            </a:solidFill>
            <a:prstDash val="solid"/>
          </a:ln>
        </p:spPr>
        <p:txBody>
          <a:bodyPr/>
          <a:lstStyle/>
          <a:p>
            <a:endParaRPr lang="en-US"/>
          </a:p>
        </p:txBody>
      </p:sp>
      <p:sp>
        <p:nvSpPr>
          <p:cNvPr id="8" name="Text 5"/>
          <p:cNvSpPr/>
          <p:nvPr/>
        </p:nvSpPr>
        <p:spPr>
          <a:xfrm>
            <a:off x="853321" y="3256598"/>
            <a:ext cx="2584609" cy="323017"/>
          </a:xfrm>
          <a:prstGeom prst="rect">
            <a:avLst/>
          </a:prstGeom>
          <a:noFill/>
          <a:ln/>
        </p:spPr>
        <p:txBody>
          <a:bodyPr wrap="none" lIns="0" tIns="0" rIns="0" bIns="0" rtlCol="0" anchor="t"/>
          <a:lstStyle/>
          <a:p>
            <a:pPr marL="0" indent="0">
              <a:lnSpc>
                <a:spcPts val="2500"/>
              </a:lnSpc>
              <a:buNone/>
            </a:pPr>
            <a:r>
              <a:rPr lang="en-US" sz="2000" b="1" kern="0" spc="-41" dirty="0">
                <a:solidFill>
                  <a:srgbClr val="272525"/>
                </a:solidFill>
                <a:latin typeface="Verdana" panose="020B0604030504040204" pitchFamily="34" charset="0"/>
                <a:ea typeface="Verdana" panose="020B0604030504040204" pitchFamily="34" charset="0"/>
                <a:cs typeface="Verdana" panose="020B0604030504040204" pitchFamily="34" charset="0"/>
              </a:rPr>
              <a:t>Market Pulse</a:t>
            </a:r>
            <a:endParaRPr lang="en-US" sz="2000" b="1" dirty="0"/>
          </a:p>
        </p:txBody>
      </p:sp>
      <p:sp>
        <p:nvSpPr>
          <p:cNvPr id="9" name="Text 6"/>
          <p:cNvSpPr/>
          <p:nvPr/>
        </p:nvSpPr>
        <p:spPr>
          <a:xfrm>
            <a:off x="853321" y="3692366"/>
            <a:ext cx="7437358" cy="601504"/>
          </a:xfrm>
          <a:prstGeom prst="rect">
            <a:avLst/>
          </a:prstGeom>
          <a:noFill/>
          <a:ln/>
        </p:spPr>
        <p:txBody>
          <a:bodyPr wrap="square" lIns="0" tIns="0" rIns="0" bIns="0" rtlCol="0" anchor="t"/>
          <a:lstStyle/>
          <a:p>
            <a:pPr marL="0" indent="0">
              <a:lnSpc>
                <a:spcPts val="2350"/>
              </a:lnSpc>
              <a:buNone/>
            </a:pPr>
            <a:r>
              <a:rPr lang="en-US" sz="1450" kern="0" spc="-30" dirty="0">
                <a:solidFill>
                  <a:srgbClr val="272525"/>
                </a:solidFill>
                <a:latin typeface="Verdana" panose="020B0604030504040204" pitchFamily="34" charset="0"/>
                <a:ea typeface="Verdana" panose="020B0604030504040204" pitchFamily="34" charset="0"/>
                <a:cs typeface="Verdana" panose="020B0604030504040204" pitchFamily="34" charset="0"/>
              </a:rPr>
              <a:t>Events gauge industry sentiment. They provide insights into market dynamics and consumer preferences.</a:t>
            </a:r>
            <a:endParaRPr lang="en-US" sz="1450" dirty="0"/>
          </a:p>
        </p:txBody>
      </p:sp>
      <p:sp>
        <p:nvSpPr>
          <p:cNvPr id="10" name="Shape 7"/>
          <p:cNvSpPr/>
          <p:nvPr/>
        </p:nvSpPr>
        <p:spPr>
          <a:xfrm>
            <a:off x="657820" y="4677251"/>
            <a:ext cx="7828359" cy="1428274"/>
          </a:xfrm>
          <a:prstGeom prst="roundRect">
            <a:avLst>
              <a:gd name="adj" fmla="val 5528"/>
            </a:avLst>
          </a:prstGeom>
          <a:solidFill>
            <a:srgbClr val="E0D7F4"/>
          </a:solidFill>
          <a:ln w="7620">
            <a:solidFill>
              <a:srgbClr val="C6BDDA"/>
            </a:solidFill>
            <a:prstDash val="solid"/>
          </a:ln>
        </p:spPr>
        <p:txBody>
          <a:bodyPr/>
          <a:lstStyle/>
          <a:p>
            <a:endParaRPr lang="en-US"/>
          </a:p>
        </p:txBody>
      </p:sp>
      <p:sp>
        <p:nvSpPr>
          <p:cNvPr id="11" name="Text 8"/>
          <p:cNvSpPr/>
          <p:nvPr/>
        </p:nvSpPr>
        <p:spPr>
          <a:xfrm>
            <a:off x="853321" y="4872752"/>
            <a:ext cx="2584609" cy="323017"/>
          </a:xfrm>
          <a:prstGeom prst="rect">
            <a:avLst/>
          </a:prstGeom>
          <a:noFill/>
          <a:ln/>
        </p:spPr>
        <p:txBody>
          <a:bodyPr wrap="none" lIns="0" tIns="0" rIns="0" bIns="0" rtlCol="0" anchor="t"/>
          <a:lstStyle/>
          <a:p>
            <a:pPr marL="0" indent="0">
              <a:lnSpc>
                <a:spcPts val="2500"/>
              </a:lnSpc>
              <a:buNone/>
            </a:pPr>
            <a:r>
              <a:rPr lang="en-US" sz="2000" b="1" kern="0" spc="-41" dirty="0">
                <a:solidFill>
                  <a:srgbClr val="272525"/>
                </a:solidFill>
                <a:latin typeface="Verdana" panose="020B0604030504040204" pitchFamily="34" charset="0"/>
                <a:ea typeface="Verdana" panose="020B0604030504040204" pitchFamily="34" charset="0"/>
                <a:cs typeface="Verdana" panose="020B0604030504040204" pitchFamily="34" charset="0"/>
              </a:rPr>
              <a:t>Innovation Showcase</a:t>
            </a:r>
            <a:endParaRPr lang="en-US" sz="2000" b="1" dirty="0"/>
          </a:p>
        </p:txBody>
      </p:sp>
      <p:sp>
        <p:nvSpPr>
          <p:cNvPr id="12" name="Text 9"/>
          <p:cNvSpPr/>
          <p:nvPr/>
        </p:nvSpPr>
        <p:spPr>
          <a:xfrm>
            <a:off x="853321" y="5308521"/>
            <a:ext cx="7437358" cy="601504"/>
          </a:xfrm>
          <a:prstGeom prst="rect">
            <a:avLst/>
          </a:prstGeom>
          <a:noFill/>
          <a:ln/>
        </p:spPr>
        <p:txBody>
          <a:bodyPr wrap="square" lIns="0" tIns="0" rIns="0" bIns="0" rtlCol="0" anchor="t"/>
          <a:lstStyle/>
          <a:p>
            <a:pPr marL="0" indent="0">
              <a:lnSpc>
                <a:spcPts val="2350"/>
              </a:lnSpc>
              <a:buNone/>
            </a:pPr>
            <a:r>
              <a:rPr lang="en-US" sz="1450" kern="0" spc="-30" dirty="0">
                <a:solidFill>
                  <a:srgbClr val="272525"/>
                </a:solidFill>
                <a:latin typeface="Verdana" panose="020B0604030504040204" pitchFamily="34" charset="0"/>
                <a:ea typeface="Verdana" panose="020B0604030504040204" pitchFamily="34" charset="0"/>
                <a:cs typeface="Verdana" panose="020B0604030504040204" pitchFamily="34" charset="0"/>
              </a:rPr>
              <a:t>Events highlight cutting-edge developments. They push industries to continually innovate and improve.</a:t>
            </a:r>
            <a:endParaRPr lang="en-US" sz="1450" dirty="0"/>
          </a:p>
        </p:txBody>
      </p:sp>
      <p:sp>
        <p:nvSpPr>
          <p:cNvPr id="13" name="Shape 10"/>
          <p:cNvSpPr/>
          <p:nvPr/>
        </p:nvSpPr>
        <p:spPr>
          <a:xfrm>
            <a:off x="657820" y="6293406"/>
            <a:ext cx="7828359" cy="1428274"/>
          </a:xfrm>
          <a:prstGeom prst="roundRect">
            <a:avLst>
              <a:gd name="adj" fmla="val 5528"/>
            </a:avLst>
          </a:prstGeom>
          <a:solidFill>
            <a:srgbClr val="E0D7F4"/>
          </a:solidFill>
          <a:ln w="7620">
            <a:solidFill>
              <a:srgbClr val="C6BDDA"/>
            </a:solidFill>
            <a:prstDash val="solid"/>
          </a:ln>
        </p:spPr>
        <p:txBody>
          <a:bodyPr/>
          <a:lstStyle/>
          <a:p>
            <a:endParaRPr lang="en-US"/>
          </a:p>
        </p:txBody>
      </p:sp>
      <p:sp>
        <p:nvSpPr>
          <p:cNvPr id="14" name="Text 11"/>
          <p:cNvSpPr/>
          <p:nvPr/>
        </p:nvSpPr>
        <p:spPr>
          <a:xfrm>
            <a:off x="853321" y="6488906"/>
            <a:ext cx="2584609" cy="323017"/>
          </a:xfrm>
          <a:prstGeom prst="rect">
            <a:avLst/>
          </a:prstGeom>
          <a:noFill/>
          <a:ln/>
        </p:spPr>
        <p:txBody>
          <a:bodyPr wrap="none" lIns="0" tIns="0" rIns="0" bIns="0" rtlCol="0" anchor="t"/>
          <a:lstStyle/>
          <a:p>
            <a:pPr marL="0" indent="0">
              <a:lnSpc>
                <a:spcPts val="2500"/>
              </a:lnSpc>
              <a:buNone/>
            </a:pPr>
            <a:r>
              <a:rPr lang="en-US" sz="2000" b="1" kern="0" spc="-41" dirty="0">
                <a:solidFill>
                  <a:srgbClr val="272525"/>
                </a:solidFill>
                <a:latin typeface="Verdana" panose="020B0604030504040204" pitchFamily="34" charset="0"/>
                <a:ea typeface="Verdana" panose="020B0604030504040204" pitchFamily="34" charset="0"/>
                <a:cs typeface="Verdana" panose="020B0604030504040204" pitchFamily="34" charset="0"/>
              </a:rPr>
              <a:t>Global Reach</a:t>
            </a:r>
            <a:endParaRPr lang="en-US" sz="2000" b="1" dirty="0"/>
          </a:p>
        </p:txBody>
      </p:sp>
      <p:sp>
        <p:nvSpPr>
          <p:cNvPr id="15" name="Text 12"/>
          <p:cNvSpPr/>
          <p:nvPr/>
        </p:nvSpPr>
        <p:spPr>
          <a:xfrm>
            <a:off x="853321" y="6924675"/>
            <a:ext cx="7437358" cy="601504"/>
          </a:xfrm>
          <a:prstGeom prst="rect">
            <a:avLst/>
          </a:prstGeom>
          <a:noFill/>
          <a:ln/>
        </p:spPr>
        <p:txBody>
          <a:bodyPr wrap="square" lIns="0" tIns="0" rIns="0" bIns="0" rtlCol="0" anchor="t"/>
          <a:lstStyle/>
          <a:p>
            <a:pPr marL="0" indent="0">
              <a:lnSpc>
                <a:spcPts val="2350"/>
              </a:lnSpc>
              <a:buNone/>
            </a:pPr>
            <a:r>
              <a:rPr lang="en-US" sz="1450" kern="0" spc="-30" dirty="0">
                <a:solidFill>
                  <a:srgbClr val="272525"/>
                </a:solidFill>
                <a:latin typeface="Verdana" panose="020B0604030504040204" pitchFamily="34" charset="0"/>
                <a:ea typeface="Verdana" panose="020B0604030504040204" pitchFamily="34" charset="0"/>
                <a:cs typeface="Verdana" panose="020B0604030504040204" pitchFamily="34" charset="0"/>
              </a:rPr>
              <a:t>International events connect global markets. They facilitate cross-border collaborations and idea exchange.</a:t>
            </a:r>
            <a:endParaRPr lang="en-US" sz="1450" dirty="0"/>
          </a:p>
        </p:txBody>
      </p:sp>
    </p:spTree>
    <p:extLst>
      <p:ext uri="{BB962C8B-B14F-4D97-AF65-F5344CB8AC3E}">
        <p14:creationId xmlns:p14="http://schemas.microsoft.com/office/powerpoint/2010/main" val="396530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350437" y="1226463"/>
            <a:ext cx="7415927" cy="2838926"/>
          </a:xfrm>
          <a:prstGeom prst="rect">
            <a:avLst/>
          </a:prstGeom>
          <a:noFill/>
          <a:ln/>
        </p:spPr>
        <p:txBody>
          <a:bodyPr wrap="square" lIns="0" tIns="0" rIns="0" bIns="0" rtlCol="0" anchor="t"/>
          <a:lstStyle/>
          <a:p>
            <a:pPr marL="0" marR="0" lvl="0" indent="0" algn="l" defTabSz="914400" rtl="0" eaLnBrk="1" fontAlgn="auto" latinLnBrk="0" hangingPunct="1">
              <a:lnSpc>
                <a:spcPts val="7450"/>
              </a:lnSpc>
              <a:spcBef>
                <a:spcPts val="0"/>
              </a:spcBef>
              <a:spcAft>
                <a:spcPts val="0"/>
              </a:spcAft>
              <a:buClrTx/>
              <a:buSzTx/>
              <a:buFontTx/>
              <a:buNone/>
              <a:tabLst/>
              <a:defRPr/>
            </a:pPr>
            <a:r>
              <a:rPr kumimoji="0" lang="en-US" sz="5950" u="none" strike="noStrike" kern="1200" cap="none" spc="0" normalizeH="0" baseline="0" noProof="0" dirty="0">
                <a:ln>
                  <a:noFill/>
                </a:ln>
                <a:solidFill>
                  <a:srgbClr val="C6BFEE"/>
                </a:solidFill>
                <a:effectLst/>
                <a:uLnTx/>
                <a:uFillTx/>
                <a:latin typeface="Verdana" panose="020B0604030504040204" pitchFamily="34" charset="0"/>
                <a:ea typeface="Verdana" panose="020B0604030504040204" pitchFamily="34" charset="0"/>
                <a:cs typeface="Verdana" panose="020B0604030504040204" pitchFamily="34" charset="0"/>
              </a:rPr>
              <a:t>Let’s Explore the Diverse </a:t>
            </a:r>
            <a:r>
              <a:rPr lang="en-US" sz="5950" dirty="0">
                <a:solidFill>
                  <a:srgbClr val="C6BFEE"/>
                </a:solidFill>
                <a:latin typeface="Verdana" panose="020B0604030504040204" pitchFamily="34" charset="0"/>
                <a:ea typeface="Verdana" panose="020B0604030504040204" pitchFamily="34" charset="0"/>
                <a:cs typeface="Verdana" panose="020B0604030504040204" pitchFamily="34" charset="0"/>
              </a:rPr>
              <a:t>Career Paths….</a:t>
            </a:r>
            <a:endParaRPr kumimoji="0" lang="en-US" sz="5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6484144" y="6738342"/>
            <a:ext cx="127516" cy="97512"/>
          </a:xfrm>
          <a:prstGeom prst="rect">
            <a:avLst/>
          </a:prstGeom>
          <a:noFill/>
          <a:ln/>
        </p:spPr>
        <p:txBody>
          <a:bodyPr wrap="none" lIns="0" tIns="0" rIns="0" bIns="0" rtlCol="0" anchor="t"/>
          <a:lstStyle/>
          <a:p>
            <a:pPr marL="0" marR="0" lvl="0" indent="0" algn="ctr" defTabSz="914400" rtl="0" eaLnBrk="1" fontAlgn="auto" latinLnBrk="0" hangingPunct="1">
              <a:lnSpc>
                <a:spcPts val="750"/>
              </a:lnSpc>
              <a:spcBef>
                <a:spcPts val="0"/>
              </a:spcBef>
              <a:spcAft>
                <a:spcPts val="0"/>
              </a:spcAft>
              <a:buClrTx/>
              <a:buSzTx/>
              <a:buFontTx/>
              <a:buNone/>
              <a:tabLst/>
              <a:defRPr/>
            </a:pPr>
            <a:r>
              <a:rPr kumimoji="0" lang="en-US" sz="750" u="none" strike="noStrike" kern="1200" cap="none" spc="0" normalizeH="0" baseline="0" noProof="0" dirty="0">
                <a:ln>
                  <a:noFill/>
                </a:ln>
                <a:solidFill>
                  <a:srgbClr val="3C3838"/>
                </a:solidFill>
                <a:effectLst/>
                <a:uLnTx/>
                <a:uFillTx/>
                <a:latin typeface="Verdana" panose="020B0604030504040204" pitchFamily="34" charset="0"/>
                <a:ea typeface="Verdana" panose="020B0604030504040204" pitchFamily="34" charset="0"/>
                <a:cs typeface="Verdana" panose="020B0604030504040204" pitchFamily="34" charset="0"/>
              </a:rPr>
              <a:t>MF</a:t>
            </a:r>
            <a:endPar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group of people at a convention&#10;&#10;Description automatically generated">
            <a:extLst>
              <a:ext uri="{FF2B5EF4-FFF2-40B4-BE49-F238E27FC236}">
                <a16:creationId xmlns:a16="http://schemas.microsoft.com/office/drawing/2014/main" id="{CB59EF58-9B28-FFDD-5B5E-27E4AB32C0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5518299" cy="8229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12218" y="668417"/>
            <a:ext cx="7492365" cy="1310878"/>
          </a:xfrm>
          <a:prstGeom prst="rect">
            <a:avLst/>
          </a:prstGeom>
          <a:noFill/>
          <a:ln/>
        </p:spPr>
        <p:txBody>
          <a:bodyPr wrap="square" lIns="0" tIns="0" rIns="0" bIns="0" rtlCol="0" anchor="t"/>
          <a:lstStyle/>
          <a:p>
            <a:pPr marL="0" indent="0">
              <a:lnSpc>
                <a:spcPts val="5150"/>
              </a:lnSpc>
              <a:buNone/>
            </a:pPr>
            <a:r>
              <a:rPr lang="en-US" sz="4100" dirty="0">
                <a:solidFill>
                  <a:srgbClr val="C6BFEE"/>
                </a:solidFill>
                <a:latin typeface="Verdana" panose="020B0604030504040204" pitchFamily="34" charset="0"/>
                <a:ea typeface="Verdana" panose="020B0604030504040204" pitchFamily="34" charset="0"/>
                <a:cs typeface="Verdana" panose="020B0604030504040204" pitchFamily="34" charset="0"/>
              </a:rPr>
              <a:t>Booth Designer: Crafting Visual Experiences</a:t>
            </a:r>
            <a:endParaRPr lang="en-US" sz="4100" dirty="0"/>
          </a:p>
        </p:txBody>
      </p:sp>
      <p:sp>
        <p:nvSpPr>
          <p:cNvPr id="4" name="Shape 1"/>
          <p:cNvSpPr/>
          <p:nvPr/>
        </p:nvSpPr>
        <p:spPr>
          <a:xfrm>
            <a:off x="6312218" y="2333149"/>
            <a:ext cx="7492365" cy="1711285"/>
          </a:xfrm>
          <a:prstGeom prst="roundRect">
            <a:avLst>
              <a:gd name="adj" fmla="val 5791"/>
            </a:avLst>
          </a:prstGeom>
          <a:solidFill>
            <a:srgbClr val="542C49"/>
          </a:solidFill>
          <a:ln w="7620">
            <a:solidFill>
              <a:srgbClr val="6D4562"/>
            </a:solidFill>
            <a:prstDash val="solid"/>
          </a:ln>
        </p:spPr>
        <p:txBody>
          <a:bodyPr/>
          <a:lstStyle/>
          <a:p>
            <a:endParaRPr lang="en-US"/>
          </a:p>
        </p:txBody>
      </p:sp>
      <p:sp>
        <p:nvSpPr>
          <p:cNvPr id="5" name="Text 2"/>
          <p:cNvSpPr/>
          <p:nvPr/>
        </p:nvSpPr>
        <p:spPr>
          <a:xfrm>
            <a:off x="6555700" y="2576632"/>
            <a:ext cx="2621756" cy="327660"/>
          </a:xfrm>
          <a:prstGeom prst="rect">
            <a:avLst/>
          </a:prstGeom>
          <a:noFill/>
          <a:ln/>
        </p:spPr>
        <p:txBody>
          <a:bodyPr wrap="none" lIns="0" tIns="0" rIns="0" bIns="0" rtlCol="0" anchor="t"/>
          <a:lstStyle/>
          <a:p>
            <a:pPr marL="0" indent="0">
              <a:lnSpc>
                <a:spcPts val="2550"/>
              </a:lnSpc>
              <a:buNone/>
            </a:pPr>
            <a: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t>Creative Freedom</a:t>
            </a:r>
            <a:endParaRPr lang="en-US" sz="2050" b="1" dirty="0"/>
          </a:p>
        </p:txBody>
      </p:sp>
      <p:sp>
        <p:nvSpPr>
          <p:cNvPr id="6" name="Text 3"/>
          <p:cNvSpPr/>
          <p:nvPr/>
        </p:nvSpPr>
        <p:spPr>
          <a:xfrm>
            <a:off x="6555700" y="3045857"/>
            <a:ext cx="7005399" cy="755094"/>
          </a:xfrm>
          <a:prstGeom prst="rect">
            <a:avLst/>
          </a:prstGeom>
          <a:noFill/>
          <a:ln/>
        </p:spPr>
        <p:txBody>
          <a:bodyPr wrap="square" lIns="0" tIns="0" rIns="0" bIns="0" rtlCol="0" anchor="t"/>
          <a:lstStyle/>
          <a:p>
            <a:pPr marL="0" indent="0">
              <a:lnSpc>
                <a:spcPts val="2950"/>
              </a:lnSpc>
              <a:buNone/>
            </a:pPr>
            <a:r>
              <a:rPr lang="en-US" sz="1850" dirty="0">
                <a:solidFill>
                  <a:srgbClr val="DAD8E9"/>
                </a:solidFill>
                <a:latin typeface="Verdana" panose="020B0604030504040204" pitchFamily="34" charset="0"/>
                <a:ea typeface="Verdana" panose="020B0604030504040204" pitchFamily="34" charset="0"/>
                <a:cs typeface="Verdana" panose="020B0604030504040204" pitchFamily="34" charset="0"/>
              </a:rPr>
              <a:t>Design eye-popping, attention-grabbing exhibits that make people stop in their tracks.</a:t>
            </a:r>
            <a:endParaRPr lang="en-US" sz="1850" dirty="0"/>
          </a:p>
        </p:txBody>
      </p:sp>
      <p:sp>
        <p:nvSpPr>
          <p:cNvPr id="7" name="Shape 4"/>
          <p:cNvSpPr/>
          <p:nvPr/>
        </p:nvSpPr>
        <p:spPr>
          <a:xfrm>
            <a:off x="6312218" y="4280297"/>
            <a:ext cx="7492365" cy="1513100"/>
          </a:xfrm>
          <a:prstGeom prst="roundRect">
            <a:avLst>
              <a:gd name="adj" fmla="val 7431"/>
            </a:avLst>
          </a:prstGeom>
          <a:solidFill>
            <a:srgbClr val="542C49"/>
          </a:solidFill>
          <a:ln w="7620">
            <a:solidFill>
              <a:srgbClr val="6D4562"/>
            </a:solidFill>
            <a:prstDash val="solid"/>
          </a:ln>
        </p:spPr>
        <p:txBody>
          <a:bodyPr/>
          <a:lstStyle/>
          <a:p>
            <a:endParaRPr lang="en-US"/>
          </a:p>
        </p:txBody>
      </p:sp>
      <p:sp>
        <p:nvSpPr>
          <p:cNvPr id="8" name="Text 5"/>
          <p:cNvSpPr/>
          <p:nvPr/>
        </p:nvSpPr>
        <p:spPr>
          <a:xfrm>
            <a:off x="6555700" y="4523780"/>
            <a:ext cx="2621756" cy="327660"/>
          </a:xfrm>
          <a:prstGeom prst="rect">
            <a:avLst/>
          </a:prstGeom>
          <a:noFill/>
          <a:ln/>
        </p:spPr>
        <p:txBody>
          <a:bodyPr wrap="none" lIns="0" tIns="0" rIns="0" bIns="0" rtlCol="0" anchor="t"/>
          <a:lstStyle/>
          <a:p>
            <a:pPr marL="0" indent="0">
              <a:lnSpc>
                <a:spcPts val="2550"/>
              </a:lnSpc>
              <a:buNone/>
            </a:pPr>
            <a: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t>Large-Scale Impact</a:t>
            </a:r>
            <a:endParaRPr lang="en-US" sz="2050" b="1" dirty="0"/>
          </a:p>
        </p:txBody>
      </p:sp>
      <p:sp>
        <p:nvSpPr>
          <p:cNvPr id="9" name="Text 6"/>
          <p:cNvSpPr/>
          <p:nvPr/>
        </p:nvSpPr>
        <p:spPr>
          <a:xfrm>
            <a:off x="6555699" y="4898529"/>
            <a:ext cx="7005399" cy="377547"/>
          </a:xfrm>
          <a:prstGeom prst="rect">
            <a:avLst/>
          </a:prstGeom>
          <a:noFill/>
          <a:ln/>
        </p:spPr>
        <p:txBody>
          <a:bodyPr wrap="none" lIns="0" tIns="0" rIns="0" bIns="0" rtlCol="0" anchor="t"/>
          <a:lstStyle/>
          <a:p>
            <a:pPr marL="0" indent="0">
              <a:lnSpc>
                <a:spcPts val="2950"/>
              </a:lnSpc>
              <a:buNone/>
            </a:pPr>
            <a:r>
              <a:rPr lang="en-US" sz="1850" dirty="0">
                <a:solidFill>
                  <a:srgbClr val="DAD8E9"/>
                </a:solidFill>
                <a:latin typeface="Verdana" panose="020B0604030504040204" pitchFamily="34" charset="0"/>
                <a:ea typeface="Verdana" panose="020B0604030504040204" pitchFamily="34" charset="0"/>
                <a:cs typeface="Verdana" panose="020B0604030504040204" pitchFamily="34" charset="0"/>
              </a:rPr>
              <a:t>Your work gets seen by thousands, maybe even millions </a:t>
            </a:r>
          </a:p>
          <a:p>
            <a:pPr marL="0" indent="0">
              <a:lnSpc>
                <a:spcPts val="2950"/>
              </a:lnSpc>
              <a:buNone/>
            </a:pPr>
            <a:r>
              <a:rPr lang="en-US" sz="1850" dirty="0">
                <a:solidFill>
                  <a:srgbClr val="DAD8E9"/>
                </a:solidFill>
                <a:latin typeface="Verdana" panose="020B0604030504040204" pitchFamily="34" charset="0"/>
                <a:ea typeface="Verdana" panose="020B0604030504040204" pitchFamily="34" charset="0"/>
                <a:cs typeface="Verdana" panose="020B0604030504040204" pitchFamily="34" charset="0"/>
              </a:rPr>
              <a:t>of people.</a:t>
            </a:r>
            <a:endParaRPr lang="en-US" sz="1850" dirty="0"/>
          </a:p>
        </p:txBody>
      </p:sp>
      <p:sp>
        <p:nvSpPr>
          <p:cNvPr id="10" name="Shape 7"/>
          <p:cNvSpPr/>
          <p:nvPr/>
        </p:nvSpPr>
        <p:spPr>
          <a:xfrm>
            <a:off x="6312218" y="5934962"/>
            <a:ext cx="7492365" cy="1711285"/>
          </a:xfrm>
          <a:prstGeom prst="roundRect">
            <a:avLst>
              <a:gd name="adj" fmla="val 5791"/>
            </a:avLst>
          </a:prstGeom>
          <a:solidFill>
            <a:srgbClr val="542C49"/>
          </a:solidFill>
          <a:ln w="7620">
            <a:solidFill>
              <a:srgbClr val="6D4562"/>
            </a:solidFill>
            <a:prstDash val="solid"/>
          </a:ln>
        </p:spPr>
        <p:txBody>
          <a:bodyPr/>
          <a:lstStyle/>
          <a:p>
            <a:endParaRPr lang="en-US"/>
          </a:p>
        </p:txBody>
      </p:sp>
      <p:sp>
        <p:nvSpPr>
          <p:cNvPr id="11" name="Text 8"/>
          <p:cNvSpPr/>
          <p:nvPr/>
        </p:nvSpPr>
        <p:spPr>
          <a:xfrm>
            <a:off x="6555700" y="6178445"/>
            <a:ext cx="2621756" cy="327660"/>
          </a:xfrm>
          <a:prstGeom prst="rect">
            <a:avLst/>
          </a:prstGeom>
          <a:noFill/>
          <a:ln/>
        </p:spPr>
        <p:txBody>
          <a:bodyPr wrap="none" lIns="0" tIns="0" rIns="0" bIns="0" rtlCol="0" anchor="t"/>
          <a:lstStyle/>
          <a:p>
            <a:pPr marL="0" indent="0">
              <a:lnSpc>
                <a:spcPts val="2550"/>
              </a:lnSpc>
              <a:buNone/>
            </a:pPr>
            <a:r>
              <a:rPr lang="en-US" sz="2050" b="1" dirty="0">
                <a:solidFill>
                  <a:srgbClr val="DAD8E9"/>
                </a:solidFill>
                <a:latin typeface="Verdana" panose="020B0604030504040204" pitchFamily="34" charset="0"/>
                <a:ea typeface="Verdana" panose="020B0604030504040204" pitchFamily="34" charset="0"/>
                <a:cs typeface="Verdana" panose="020B0604030504040204" pitchFamily="34" charset="0"/>
              </a:rPr>
              <a:t>Innovative Thinking</a:t>
            </a:r>
            <a:endParaRPr lang="en-US" sz="2050" b="1" dirty="0"/>
          </a:p>
        </p:txBody>
      </p:sp>
      <p:sp>
        <p:nvSpPr>
          <p:cNvPr id="12" name="Text 9"/>
          <p:cNvSpPr/>
          <p:nvPr/>
        </p:nvSpPr>
        <p:spPr>
          <a:xfrm>
            <a:off x="6555700" y="6647670"/>
            <a:ext cx="7005399" cy="755094"/>
          </a:xfrm>
          <a:prstGeom prst="rect">
            <a:avLst/>
          </a:prstGeom>
          <a:noFill/>
          <a:ln/>
        </p:spPr>
        <p:txBody>
          <a:bodyPr wrap="square" lIns="0" tIns="0" rIns="0" bIns="0" rtlCol="0" anchor="t"/>
          <a:lstStyle/>
          <a:p>
            <a:pPr marL="0" indent="0">
              <a:lnSpc>
                <a:spcPts val="2950"/>
              </a:lnSpc>
              <a:buNone/>
            </a:pPr>
            <a:r>
              <a:rPr lang="en-US" sz="1850" dirty="0">
                <a:solidFill>
                  <a:srgbClr val="DAD8E9"/>
                </a:solidFill>
                <a:latin typeface="Verdana" panose="020B0604030504040204" pitchFamily="34" charset="0"/>
                <a:ea typeface="Verdana" panose="020B0604030504040204" pitchFamily="34" charset="0"/>
                <a:cs typeface="Verdana" panose="020B0604030504040204" pitchFamily="34" charset="0"/>
              </a:rPr>
              <a:t>Think outside the box to create sleek, futuristic trade show booths and interactive brand experiences.</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478623" y="373351"/>
            <a:ext cx="13981656" cy="764291"/>
          </a:xfrm>
          <a:prstGeom prst="rect">
            <a:avLst/>
          </a:prstGeom>
          <a:noFill/>
          <a:ln/>
        </p:spPr>
        <p:txBody>
          <a:bodyPr wrap="square" lIns="0" tIns="0" rIns="0" bIns="0" rtlCol="0" anchor="t"/>
          <a:lstStyle/>
          <a:p>
            <a:pPr marL="0" indent="0">
              <a:lnSpc>
                <a:spcPts val="4950"/>
              </a:lnSpc>
              <a:buNone/>
            </a:pPr>
            <a:r>
              <a:rPr lang="en-US" sz="3950" dirty="0">
                <a:solidFill>
                  <a:srgbClr val="C6BFEE"/>
                </a:solidFill>
                <a:latin typeface="Verdana" panose="020B0604030504040204" pitchFamily="34" charset="0"/>
                <a:ea typeface="Verdana" panose="020B0604030504040204" pitchFamily="34" charset="0"/>
                <a:cs typeface="Verdana" panose="020B0604030504040204" pitchFamily="34" charset="0"/>
              </a:rPr>
              <a:t>Event Professional/Show Producer: The Master Planner</a:t>
            </a:r>
            <a:endParaRPr lang="en-US" sz="3950" dirty="0"/>
          </a:p>
        </p:txBody>
      </p:sp>
      <p:sp>
        <p:nvSpPr>
          <p:cNvPr id="4" name="Shape 1"/>
          <p:cNvSpPr/>
          <p:nvPr/>
        </p:nvSpPr>
        <p:spPr>
          <a:xfrm>
            <a:off x="761420" y="1855855"/>
            <a:ext cx="45719" cy="2121643"/>
          </a:xfrm>
          <a:prstGeom prst="roundRect">
            <a:avLst>
              <a:gd name="adj" fmla="val 314031"/>
            </a:avLst>
          </a:prstGeom>
          <a:solidFill>
            <a:srgbClr val="6D4562"/>
          </a:solidFill>
          <a:ln/>
        </p:spPr>
        <p:txBody>
          <a:bodyPr/>
          <a:lstStyle/>
          <a:p>
            <a:endParaRPr lang="en-US"/>
          </a:p>
        </p:txBody>
      </p:sp>
      <p:sp>
        <p:nvSpPr>
          <p:cNvPr id="5" name="Shape 2"/>
          <p:cNvSpPr/>
          <p:nvPr/>
        </p:nvSpPr>
        <p:spPr>
          <a:xfrm>
            <a:off x="1035680" y="1591805"/>
            <a:ext cx="797600" cy="30480"/>
          </a:xfrm>
          <a:prstGeom prst="roundRect">
            <a:avLst>
              <a:gd name="adj" fmla="val 314031"/>
            </a:avLst>
          </a:prstGeom>
          <a:solidFill>
            <a:srgbClr val="6D4562"/>
          </a:solidFill>
          <a:ln/>
        </p:spPr>
        <p:txBody>
          <a:bodyPr/>
          <a:lstStyle/>
          <a:p>
            <a:endParaRPr lang="en-US"/>
          </a:p>
        </p:txBody>
      </p:sp>
      <p:sp>
        <p:nvSpPr>
          <p:cNvPr id="6" name="Shape 3"/>
          <p:cNvSpPr/>
          <p:nvPr/>
        </p:nvSpPr>
        <p:spPr>
          <a:xfrm>
            <a:off x="553477" y="1350704"/>
            <a:ext cx="512683" cy="512683"/>
          </a:xfrm>
          <a:prstGeom prst="roundRect">
            <a:avLst>
              <a:gd name="adj" fmla="val 18670"/>
            </a:avLst>
          </a:prstGeom>
          <a:solidFill>
            <a:srgbClr val="542C49"/>
          </a:solidFill>
          <a:ln w="7620">
            <a:solidFill>
              <a:srgbClr val="6D4562"/>
            </a:solidFill>
            <a:prstDash val="solid"/>
          </a:ln>
        </p:spPr>
        <p:txBody>
          <a:bodyPr/>
          <a:lstStyle/>
          <a:p>
            <a:endParaRPr lang="en-US"/>
          </a:p>
        </p:txBody>
      </p:sp>
      <p:sp>
        <p:nvSpPr>
          <p:cNvPr id="7" name="Text 4"/>
          <p:cNvSpPr/>
          <p:nvPr/>
        </p:nvSpPr>
        <p:spPr>
          <a:xfrm>
            <a:off x="752906" y="1455121"/>
            <a:ext cx="113705" cy="303848"/>
          </a:xfrm>
          <a:prstGeom prst="rect">
            <a:avLst/>
          </a:prstGeom>
          <a:noFill/>
          <a:ln/>
        </p:spPr>
        <p:txBody>
          <a:bodyPr wrap="none" lIns="0" tIns="0" rIns="0" bIns="0" rtlCol="0" anchor="t"/>
          <a:lstStyle/>
          <a:p>
            <a:pPr marL="0" indent="0" algn="ctr">
              <a:lnSpc>
                <a:spcPts val="2350"/>
              </a:lnSpc>
              <a:buNone/>
            </a:pPr>
            <a:r>
              <a:rPr lang="en-US" sz="2350" dirty="0">
                <a:solidFill>
                  <a:srgbClr val="DAD8E9"/>
                </a:solidFill>
                <a:latin typeface="Verdana" panose="020B0604030504040204" pitchFamily="34" charset="0"/>
                <a:ea typeface="Verdana" panose="020B0604030504040204" pitchFamily="34" charset="0"/>
                <a:cs typeface="Verdana" panose="020B0604030504040204" pitchFamily="34" charset="0"/>
              </a:rPr>
              <a:t>1</a:t>
            </a:r>
            <a:endParaRPr lang="en-US" sz="2350" dirty="0"/>
          </a:p>
        </p:txBody>
      </p:sp>
      <p:sp>
        <p:nvSpPr>
          <p:cNvPr id="8" name="Text 5"/>
          <p:cNvSpPr/>
          <p:nvPr/>
        </p:nvSpPr>
        <p:spPr>
          <a:xfrm>
            <a:off x="2063189" y="1471110"/>
            <a:ext cx="2532102" cy="316468"/>
          </a:xfrm>
          <a:prstGeom prst="rect">
            <a:avLst/>
          </a:prstGeom>
          <a:noFill/>
          <a:ln/>
        </p:spPr>
        <p:txBody>
          <a:bodyPr wrap="none" lIns="0" tIns="0" rIns="0" bIns="0" rtlCol="0" anchor="t"/>
          <a:lstStyle/>
          <a:p>
            <a:pPr marL="0" indent="0" algn="l">
              <a:lnSpc>
                <a:spcPts val="2450"/>
              </a:lnSpc>
              <a:buNone/>
            </a:pPr>
            <a:r>
              <a:rPr lang="en-US" sz="1950" b="1" dirty="0">
                <a:solidFill>
                  <a:srgbClr val="DAD8E9"/>
                </a:solidFill>
                <a:latin typeface="Verdana" panose="020B0604030504040204" pitchFamily="34" charset="0"/>
                <a:ea typeface="Verdana" panose="020B0604030504040204" pitchFamily="34" charset="0"/>
                <a:cs typeface="Verdana" panose="020B0604030504040204" pitchFamily="34" charset="0"/>
              </a:rPr>
              <a:t>Dream It</a:t>
            </a:r>
            <a:endParaRPr lang="en-US" sz="1950" b="1" dirty="0"/>
          </a:p>
        </p:txBody>
      </p:sp>
      <p:sp>
        <p:nvSpPr>
          <p:cNvPr id="9" name="Text 6"/>
          <p:cNvSpPr/>
          <p:nvPr/>
        </p:nvSpPr>
        <p:spPr>
          <a:xfrm>
            <a:off x="4063530" y="1424149"/>
            <a:ext cx="9154160" cy="496985"/>
          </a:xfrm>
          <a:prstGeom prst="rect">
            <a:avLst/>
          </a:prstGeom>
          <a:noFill/>
          <a:ln/>
        </p:spPr>
        <p:txBody>
          <a:bodyPr wrap="square" lIns="0" tIns="0" rIns="0" bIns="0" rtlCol="0" anchor="t"/>
          <a:lstStyle/>
          <a:p>
            <a:pPr marL="0" indent="0" algn="l">
              <a:lnSpc>
                <a:spcPts val="2850"/>
              </a:lnSpc>
              <a:buNone/>
            </a:pPr>
            <a:r>
              <a:rPr lang="en-US" sz="1750" dirty="0">
                <a:solidFill>
                  <a:srgbClr val="DAD8E9"/>
                </a:solidFill>
                <a:latin typeface="Verdana" panose="020B0604030504040204" pitchFamily="34" charset="0"/>
                <a:ea typeface="Verdana" panose="020B0604030504040204" pitchFamily="34" charset="0"/>
                <a:cs typeface="Verdana" panose="020B0604030504040204" pitchFamily="34" charset="0"/>
              </a:rPr>
              <a:t>Conceptualize and design unforgettable experiences that leave a lasting impact.</a:t>
            </a:r>
            <a:endParaRPr lang="en-US" sz="1750" dirty="0"/>
          </a:p>
        </p:txBody>
      </p:sp>
      <p:sp>
        <p:nvSpPr>
          <p:cNvPr id="10" name="Shape 7"/>
          <p:cNvSpPr/>
          <p:nvPr/>
        </p:nvSpPr>
        <p:spPr>
          <a:xfrm>
            <a:off x="1035680" y="2678627"/>
            <a:ext cx="797600" cy="30480"/>
          </a:xfrm>
          <a:prstGeom prst="roundRect">
            <a:avLst>
              <a:gd name="adj" fmla="val 314031"/>
            </a:avLst>
          </a:prstGeom>
          <a:solidFill>
            <a:srgbClr val="6D4562"/>
          </a:solidFill>
          <a:ln/>
        </p:spPr>
        <p:txBody>
          <a:bodyPr/>
          <a:lstStyle/>
          <a:p>
            <a:endParaRPr lang="en-US"/>
          </a:p>
        </p:txBody>
      </p:sp>
      <p:sp>
        <p:nvSpPr>
          <p:cNvPr id="11" name="Shape 8"/>
          <p:cNvSpPr/>
          <p:nvPr/>
        </p:nvSpPr>
        <p:spPr>
          <a:xfrm>
            <a:off x="553477" y="2437525"/>
            <a:ext cx="512683" cy="512683"/>
          </a:xfrm>
          <a:prstGeom prst="roundRect">
            <a:avLst>
              <a:gd name="adj" fmla="val 18670"/>
            </a:avLst>
          </a:prstGeom>
          <a:solidFill>
            <a:srgbClr val="542C49"/>
          </a:solidFill>
          <a:ln w="7620">
            <a:solidFill>
              <a:srgbClr val="6D4562"/>
            </a:solidFill>
            <a:prstDash val="solid"/>
          </a:ln>
        </p:spPr>
        <p:txBody>
          <a:bodyPr/>
          <a:lstStyle/>
          <a:p>
            <a:endParaRPr lang="en-US"/>
          </a:p>
        </p:txBody>
      </p:sp>
      <p:sp>
        <p:nvSpPr>
          <p:cNvPr id="12" name="Text 9"/>
          <p:cNvSpPr/>
          <p:nvPr/>
        </p:nvSpPr>
        <p:spPr>
          <a:xfrm>
            <a:off x="720878" y="2541943"/>
            <a:ext cx="177760" cy="303848"/>
          </a:xfrm>
          <a:prstGeom prst="rect">
            <a:avLst/>
          </a:prstGeom>
          <a:noFill/>
          <a:ln/>
        </p:spPr>
        <p:txBody>
          <a:bodyPr wrap="none" lIns="0" tIns="0" rIns="0" bIns="0" rtlCol="0" anchor="t"/>
          <a:lstStyle/>
          <a:p>
            <a:pPr marL="0" indent="0" algn="ctr">
              <a:lnSpc>
                <a:spcPts val="2350"/>
              </a:lnSpc>
              <a:buNone/>
            </a:pPr>
            <a:r>
              <a:rPr lang="en-US" sz="2350" dirty="0">
                <a:solidFill>
                  <a:srgbClr val="DAD8E9"/>
                </a:solidFill>
                <a:latin typeface="Verdana" panose="020B0604030504040204" pitchFamily="34" charset="0"/>
                <a:ea typeface="Verdana" panose="020B0604030504040204" pitchFamily="34" charset="0"/>
                <a:cs typeface="Verdana" panose="020B0604030504040204" pitchFamily="34" charset="0"/>
              </a:rPr>
              <a:t>2</a:t>
            </a:r>
            <a:endParaRPr lang="en-US" sz="2350" dirty="0"/>
          </a:p>
        </p:txBody>
      </p:sp>
      <p:sp>
        <p:nvSpPr>
          <p:cNvPr id="13" name="Text 10"/>
          <p:cNvSpPr/>
          <p:nvPr/>
        </p:nvSpPr>
        <p:spPr>
          <a:xfrm>
            <a:off x="2063189" y="2557931"/>
            <a:ext cx="2532102" cy="316468"/>
          </a:xfrm>
          <a:prstGeom prst="rect">
            <a:avLst/>
          </a:prstGeom>
          <a:noFill/>
          <a:ln/>
        </p:spPr>
        <p:txBody>
          <a:bodyPr wrap="none" lIns="0" tIns="0" rIns="0" bIns="0" rtlCol="0" anchor="t"/>
          <a:lstStyle/>
          <a:p>
            <a:pPr marL="0" indent="0" algn="l">
              <a:lnSpc>
                <a:spcPts val="2450"/>
              </a:lnSpc>
              <a:buNone/>
            </a:pPr>
            <a:r>
              <a:rPr lang="en-US" sz="1950" b="1" dirty="0">
                <a:solidFill>
                  <a:srgbClr val="DAD8E9"/>
                </a:solidFill>
                <a:latin typeface="Verdana" panose="020B0604030504040204" pitchFamily="34" charset="0"/>
                <a:ea typeface="Verdana" panose="020B0604030504040204" pitchFamily="34" charset="0"/>
                <a:cs typeface="Verdana" panose="020B0604030504040204" pitchFamily="34" charset="0"/>
              </a:rPr>
              <a:t>Plan It</a:t>
            </a:r>
            <a:endParaRPr lang="en-US" sz="1950" b="1" dirty="0"/>
          </a:p>
        </p:txBody>
      </p:sp>
      <p:sp>
        <p:nvSpPr>
          <p:cNvPr id="14" name="Text 11"/>
          <p:cNvSpPr/>
          <p:nvPr/>
        </p:nvSpPr>
        <p:spPr>
          <a:xfrm>
            <a:off x="4063530" y="2478859"/>
            <a:ext cx="10527178" cy="348630"/>
          </a:xfrm>
          <a:prstGeom prst="rect">
            <a:avLst/>
          </a:prstGeom>
          <a:noFill/>
          <a:ln/>
        </p:spPr>
        <p:txBody>
          <a:bodyPr wrap="square" lIns="0" tIns="0" rIns="0" bIns="0" rtlCol="0" anchor="t"/>
          <a:lstStyle/>
          <a:p>
            <a:pPr marL="0" indent="0" algn="l">
              <a:lnSpc>
                <a:spcPts val="2850"/>
              </a:lnSpc>
              <a:buNone/>
            </a:pPr>
            <a:r>
              <a:rPr lang="en-US" sz="1750" dirty="0">
                <a:solidFill>
                  <a:srgbClr val="DAD8E9"/>
                </a:solidFill>
                <a:latin typeface="Verdana" panose="020B0604030504040204" pitchFamily="34" charset="0"/>
                <a:ea typeface="Verdana" panose="020B0604030504040204" pitchFamily="34" charset="0"/>
                <a:cs typeface="Verdana" panose="020B0604030504040204" pitchFamily="34" charset="0"/>
              </a:rPr>
              <a:t>Coordinate all aspects of the event, from logistics to creative elements.</a:t>
            </a:r>
            <a:endParaRPr lang="en-US" sz="1750" dirty="0"/>
          </a:p>
        </p:txBody>
      </p:sp>
      <p:sp>
        <p:nvSpPr>
          <p:cNvPr id="15" name="Shape 12"/>
          <p:cNvSpPr/>
          <p:nvPr/>
        </p:nvSpPr>
        <p:spPr>
          <a:xfrm>
            <a:off x="1035680" y="3793903"/>
            <a:ext cx="797600" cy="30480"/>
          </a:xfrm>
          <a:prstGeom prst="roundRect">
            <a:avLst>
              <a:gd name="adj" fmla="val 314031"/>
            </a:avLst>
          </a:prstGeom>
          <a:solidFill>
            <a:srgbClr val="6D4562"/>
          </a:solidFill>
          <a:ln/>
        </p:spPr>
        <p:txBody>
          <a:bodyPr/>
          <a:lstStyle/>
          <a:p>
            <a:endParaRPr lang="en-US"/>
          </a:p>
        </p:txBody>
      </p:sp>
      <p:sp>
        <p:nvSpPr>
          <p:cNvPr id="16" name="Shape 13"/>
          <p:cNvSpPr/>
          <p:nvPr/>
        </p:nvSpPr>
        <p:spPr>
          <a:xfrm>
            <a:off x="553477" y="3552802"/>
            <a:ext cx="512683" cy="512683"/>
          </a:xfrm>
          <a:prstGeom prst="roundRect">
            <a:avLst>
              <a:gd name="adj" fmla="val 18670"/>
            </a:avLst>
          </a:prstGeom>
          <a:solidFill>
            <a:srgbClr val="542C49"/>
          </a:solidFill>
          <a:ln w="7620">
            <a:solidFill>
              <a:srgbClr val="6D4562"/>
            </a:solidFill>
            <a:prstDash val="solid"/>
          </a:ln>
        </p:spPr>
        <p:txBody>
          <a:bodyPr/>
          <a:lstStyle/>
          <a:p>
            <a:endParaRPr lang="en-US"/>
          </a:p>
        </p:txBody>
      </p:sp>
      <p:sp>
        <p:nvSpPr>
          <p:cNvPr id="17" name="Text 14"/>
          <p:cNvSpPr/>
          <p:nvPr/>
        </p:nvSpPr>
        <p:spPr>
          <a:xfrm>
            <a:off x="721712" y="3657219"/>
            <a:ext cx="176212" cy="303848"/>
          </a:xfrm>
          <a:prstGeom prst="rect">
            <a:avLst/>
          </a:prstGeom>
          <a:noFill/>
          <a:ln/>
        </p:spPr>
        <p:txBody>
          <a:bodyPr wrap="none" lIns="0" tIns="0" rIns="0" bIns="0" rtlCol="0" anchor="t"/>
          <a:lstStyle/>
          <a:p>
            <a:pPr marL="0" indent="0" algn="ctr">
              <a:lnSpc>
                <a:spcPts val="2350"/>
              </a:lnSpc>
              <a:buNone/>
            </a:pPr>
            <a:r>
              <a:rPr lang="en-US" sz="2350" dirty="0">
                <a:solidFill>
                  <a:srgbClr val="DAD8E9"/>
                </a:solidFill>
                <a:latin typeface="Verdana" panose="020B0604030504040204" pitchFamily="34" charset="0"/>
                <a:ea typeface="Verdana" panose="020B0604030504040204" pitchFamily="34" charset="0"/>
                <a:cs typeface="Verdana" panose="020B0604030504040204" pitchFamily="34" charset="0"/>
              </a:rPr>
              <a:t>3</a:t>
            </a:r>
            <a:endParaRPr lang="en-US" sz="2350" dirty="0"/>
          </a:p>
        </p:txBody>
      </p:sp>
      <p:sp>
        <p:nvSpPr>
          <p:cNvPr id="18" name="Text 15"/>
          <p:cNvSpPr/>
          <p:nvPr/>
        </p:nvSpPr>
        <p:spPr>
          <a:xfrm>
            <a:off x="2063189" y="3673208"/>
            <a:ext cx="2532102" cy="316468"/>
          </a:xfrm>
          <a:prstGeom prst="rect">
            <a:avLst/>
          </a:prstGeom>
          <a:noFill/>
          <a:ln/>
        </p:spPr>
        <p:txBody>
          <a:bodyPr wrap="none" lIns="0" tIns="0" rIns="0" bIns="0" rtlCol="0" anchor="t"/>
          <a:lstStyle/>
          <a:p>
            <a:pPr marL="0" indent="0" algn="l">
              <a:lnSpc>
                <a:spcPts val="2450"/>
              </a:lnSpc>
              <a:buNone/>
            </a:pPr>
            <a:r>
              <a:rPr lang="en-US" sz="1950" b="1" dirty="0">
                <a:solidFill>
                  <a:srgbClr val="DAD8E9"/>
                </a:solidFill>
                <a:latin typeface="Verdana" panose="020B0604030504040204" pitchFamily="34" charset="0"/>
                <a:ea typeface="Verdana" panose="020B0604030504040204" pitchFamily="34" charset="0"/>
                <a:cs typeface="Verdana" panose="020B0604030504040204" pitchFamily="34" charset="0"/>
              </a:rPr>
              <a:t>Execute It</a:t>
            </a:r>
            <a:endParaRPr lang="en-US" sz="1950" b="1" dirty="0"/>
          </a:p>
        </p:txBody>
      </p:sp>
      <p:sp>
        <p:nvSpPr>
          <p:cNvPr id="19" name="Text 16"/>
          <p:cNvSpPr/>
          <p:nvPr/>
        </p:nvSpPr>
        <p:spPr>
          <a:xfrm>
            <a:off x="4063530" y="3625286"/>
            <a:ext cx="10665401" cy="439745"/>
          </a:xfrm>
          <a:prstGeom prst="rect">
            <a:avLst/>
          </a:prstGeom>
          <a:noFill/>
          <a:ln/>
        </p:spPr>
        <p:txBody>
          <a:bodyPr wrap="square" lIns="0" tIns="0" rIns="0" bIns="0" rtlCol="0" anchor="t"/>
          <a:lstStyle/>
          <a:p>
            <a:pPr marL="0" indent="0" algn="l">
              <a:lnSpc>
                <a:spcPts val="2850"/>
              </a:lnSpc>
              <a:buNone/>
            </a:pPr>
            <a:r>
              <a:rPr lang="en-US" sz="1750" dirty="0">
                <a:solidFill>
                  <a:srgbClr val="DAD8E9"/>
                </a:solidFill>
                <a:latin typeface="Verdana" panose="020B0604030504040204" pitchFamily="34" charset="0"/>
                <a:ea typeface="Verdana" panose="020B0604030504040204" pitchFamily="34" charset="0"/>
                <a:cs typeface="Verdana" panose="020B0604030504040204" pitchFamily="34" charset="0"/>
              </a:rPr>
              <a:t>Bring visions to life, overcoming challenges and creating memorable moments.</a:t>
            </a:r>
            <a:endParaRPr lang="en-US" sz="1750" dirty="0"/>
          </a:p>
        </p:txBody>
      </p:sp>
      <p:pic>
        <p:nvPicPr>
          <p:cNvPr id="21" name="Picture 20" descr="A room with large screens and a large screen&#10;&#10;Description automatically generated with medium confidence">
            <a:extLst>
              <a:ext uri="{FF2B5EF4-FFF2-40B4-BE49-F238E27FC236}">
                <a16:creationId xmlns:a16="http://schemas.microsoft.com/office/drawing/2014/main" id="{F2A01F8B-7403-6EED-3459-86CED151457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4065031"/>
            <a:ext cx="14630400" cy="419920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a82e532-a84e-4ee3-a1fb-2df63ccbeace">
      <Terms xmlns="http://schemas.microsoft.com/office/infopath/2007/PartnerControls"/>
    </lcf76f155ced4ddcb4097134ff3c332f>
    <TaxCatchAll xmlns="dd929d36-7329-4832-a28c-797ab7c7a22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1D8D530B9CE145AD516B03E696CABC" ma:contentTypeVersion="18" ma:contentTypeDescription="Create a new document." ma:contentTypeScope="" ma:versionID="d95e389a13fe4957e223ccc34473cba8">
  <xsd:schema xmlns:xsd="http://www.w3.org/2001/XMLSchema" xmlns:xs="http://www.w3.org/2001/XMLSchema" xmlns:p="http://schemas.microsoft.com/office/2006/metadata/properties" xmlns:ns2="0a82e532-a84e-4ee3-a1fb-2df63ccbeace" xmlns:ns3="dd929d36-7329-4832-a28c-797ab7c7a224" targetNamespace="http://schemas.microsoft.com/office/2006/metadata/properties" ma:root="true" ma:fieldsID="c996db40b7c54cfab9f333f91fffee46" ns2:_="" ns3:_="">
    <xsd:import namespace="0a82e532-a84e-4ee3-a1fb-2df63ccbeace"/>
    <xsd:import namespace="dd929d36-7329-4832-a28c-797ab7c7a2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82e532-a84e-4ee3-a1fb-2df63ccbea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8ec5b47-9f6a-423f-af0a-ba60a4ef0a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929d36-7329-4832-a28c-797ab7c7a22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84fdef4-1eb5-4182-bdc8-7fd8a4b7a87b}" ma:internalName="TaxCatchAll" ma:showField="CatchAllData" ma:web="dd929d36-7329-4832-a28c-797ab7c7a2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922411-8E91-4740-B5CC-83319B740370}">
  <ds:schemaRefs>
    <ds:schemaRef ds:uri="http://purl.org/dc/elements/1.1/"/>
    <ds:schemaRef ds:uri="http://www.w3.org/XML/1998/namespace"/>
    <ds:schemaRef ds:uri="http://purl.org/dc/terms/"/>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dd929d36-7329-4832-a28c-797ab7c7a224"/>
    <ds:schemaRef ds:uri="0a82e532-a84e-4ee3-a1fb-2df63ccbeace"/>
    <ds:schemaRef ds:uri="http://schemas.microsoft.com/office/2006/metadata/properties"/>
  </ds:schemaRefs>
</ds:datastoreItem>
</file>

<file path=customXml/itemProps2.xml><?xml version="1.0" encoding="utf-8"?>
<ds:datastoreItem xmlns:ds="http://schemas.openxmlformats.org/officeDocument/2006/customXml" ds:itemID="{BDA8D9B1-A381-4C3E-A3EE-1D570B2A67E2}">
  <ds:schemaRefs>
    <ds:schemaRef ds:uri="http://schemas.microsoft.com/sharepoint/v3/contenttype/forms"/>
  </ds:schemaRefs>
</ds:datastoreItem>
</file>

<file path=customXml/itemProps3.xml><?xml version="1.0" encoding="utf-8"?>
<ds:datastoreItem xmlns:ds="http://schemas.openxmlformats.org/officeDocument/2006/customXml" ds:itemID="{762DA3BE-2755-4C6F-9B52-AB40B813BE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82e532-a84e-4ee3-a1fb-2df63ccbeace"/>
    <ds:schemaRef ds:uri="dd929d36-7329-4832-a28c-797ab7c7a2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3284</TotalTime>
  <Words>3774</Words>
  <Application>Microsoft Macintosh PowerPoint</Application>
  <PresentationFormat>Custom</PresentationFormat>
  <Paragraphs>234</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Times New Roman</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Nicole Bowman</cp:lastModifiedBy>
  <cp:revision>7</cp:revision>
  <dcterms:created xsi:type="dcterms:W3CDTF">2024-09-19T15:08:53Z</dcterms:created>
  <dcterms:modified xsi:type="dcterms:W3CDTF">2025-02-26T19:07:58Z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0x010100BE1D8D530B9CE145AD516B03E696CABC</vt:lpwstr>
  </property>
  <property fmtid="{D5CDD505-2E9C-101B-9397-08002B2CF9AE}" pid="3" name="MediaServiceImageTags">
    <vt:lpwstr/>
  </property>
</Properties>
</file>