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8CC3"/>
    <a:srgbClr val="1F5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91"/>
    <p:restoredTop sz="96301"/>
  </p:normalViewPr>
  <p:slideViewPr>
    <p:cSldViewPr snapToGrid="0" snapToObjects="1">
      <p:cViewPr varScale="1">
        <p:scale>
          <a:sx n="89" d="100"/>
          <a:sy n="89" d="100"/>
        </p:scale>
        <p:origin x="200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7540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E88CAB0-684D-F958-54BB-1C7FEDF1D4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F810B84-0DD2-7B4D-74BC-74424A87BA2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911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D92E7D7-467D-73DB-BA71-D0ADC743C1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265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E">
    <p:bg>
      <p:bgPr>
        <a:solidFill>
          <a:srgbClr val="0F28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492240"/>
            <a:ext cx="12161520" cy="365760"/>
          </a:xfrm>
          <a:prstGeom prst="rect">
            <a:avLst/>
          </a:prstGeom>
          <a:solidFill>
            <a:srgbClr val="1E5A9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SHOW STARTS HERE  ·  exhibitionsindustryawareness.com</a:t>
            </a:r>
            <a:endParaRPr lang="en-US" sz="10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1" r:id="rId3"/>
    <p:sldLayoutId id="2147483650" r:id="rId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0" y="3108960"/>
            <a:ext cx="12161520" cy="73152"/>
          </a:xfrm>
          <a:prstGeom prst="rect">
            <a:avLst/>
          </a:prstGeom>
          <a:solidFill>
            <a:srgbClr val="4A8BC2"/>
          </a:solidFill>
          <a:ln w="12700">
            <a:solidFill>
              <a:srgbClr val="4A8BC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2011680"/>
            <a:ext cx="110642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SHOW STARTS HERE.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548640" y="3383280"/>
            <a:ext cx="11064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A8D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creative careers behind the world's biggest concerts,</a:t>
            </a:r>
            <a:endParaRPr lang="en-US" sz="2400" dirty="0"/>
          </a:p>
          <a:p>
            <a:pPr marL="0" indent="0">
              <a:buNone/>
            </a:pPr>
            <a:r>
              <a:rPr lang="en-US" sz="2400" i="1" dirty="0">
                <a:solidFill>
                  <a:srgbClr val="A8D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festivals, trade shows, and brand experiences.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48640" y="4572000"/>
            <a:ext cx="11064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Often $60K–$120K+. Often no 4-year degree required.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48640" y="5614988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9C6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Powered by ECA · EDPA · ESCA · IAEE · IAVM · SISO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things you can do today.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A8D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permission required.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1585710"/>
            <a:ext cx="3657600" cy="4297680"/>
          </a:xfrm>
          <a:prstGeom prst="roundRect">
            <a:avLst>
              <a:gd name="adj" fmla="val 3750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677150"/>
            <a:ext cx="3291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6000" b="1" dirty="0">
                <a:solidFill>
                  <a:srgbClr val="4A8B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640080" y="2774430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Talk to me after class.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3688830"/>
            <a:ext cx="329184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B9C6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I'll tell you how I actually got my first job in this industry — and who to email at my company if you want to learn more.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297680" y="1585710"/>
            <a:ext cx="3657600" cy="4297680"/>
          </a:xfrm>
          <a:prstGeom prst="roundRect">
            <a:avLst>
              <a:gd name="adj" fmla="val 3750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480560" y="1677150"/>
            <a:ext cx="3291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6000" b="1" dirty="0">
                <a:solidFill>
                  <a:srgbClr val="4A8B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6000" dirty="0"/>
          </a:p>
        </p:txBody>
      </p:sp>
      <p:sp>
        <p:nvSpPr>
          <p:cNvPr id="10" name="Text 8"/>
          <p:cNvSpPr/>
          <p:nvPr/>
        </p:nvSpPr>
        <p:spPr>
          <a:xfrm>
            <a:off x="4480560" y="2774430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Volunteer at a local show.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480560" y="3688830"/>
            <a:ext cx="329184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B9C6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Conventions, concerts, sporting events, expos. Most will take you if you just ask. One weekend is enough to know if you like it.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138160" y="1585710"/>
            <a:ext cx="3657600" cy="4297680"/>
          </a:xfrm>
          <a:prstGeom prst="roundRect">
            <a:avLst>
              <a:gd name="adj" fmla="val 3750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8321040" y="1677150"/>
            <a:ext cx="3291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6000" b="1" dirty="0">
                <a:solidFill>
                  <a:srgbClr val="4A8B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6000" dirty="0"/>
          </a:p>
        </p:txBody>
      </p:sp>
      <p:sp>
        <p:nvSpPr>
          <p:cNvPr id="14" name="Text 12"/>
          <p:cNvSpPr/>
          <p:nvPr/>
        </p:nvSpPr>
        <p:spPr>
          <a:xfrm>
            <a:off x="8321040" y="2774430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 the website.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8321040" y="3688830"/>
            <a:ext cx="329184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B9C6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exhibitionsindustryawareness.com — learn more about the six associations and the companies that are hiring.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2194560"/>
            <a:ext cx="110642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600" b="1" dirty="0">
                <a:solidFill>
                  <a:srgbClr val="A8D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548640" y="3840480"/>
            <a:ext cx="11064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me anything. Especially the awkward ones.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48640" y="4572000"/>
            <a:ext cx="11064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B9C6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Pay. Hours. "Is it worth it?" "What's the worst part?" — those are the best questions.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858000"/>
          </a:xfrm>
          <a:prstGeom prst="rect">
            <a:avLst/>
          </a:prstGeom>
          <a:solidFill>
            <a:srgbClr val="1E5A9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371600"/>
            <a:ext cx="110642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show starts here.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548640" y="2468880"/>
            <a:ext cx="110642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A8D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does your career.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548640" y="402336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exhibitionsindustryawareness.com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466344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B9C6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Talk to me  ·  Volunteer locally  ·  Learn more online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48640" y="603504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9C6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ECA · EDPA · ESCA · IAEE · IAVM · SISO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You've already been to my job.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737360"/>
            <a:ext cx="112471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concert. Every festival. Every trade show. Every comic-con. Every auto show. Every graduation. Every NBA halftime. Every brand pop-up. Every political convention.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347472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B9C6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Someone designed it. Someone built it. Someone sold the sponsorships. Someone ran the rigging. Someone filled the seats.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112471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A8D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someone could be you.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industry, by the numbers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534474"/>
            <a:ext cx="2651760" cy="4114800"/>
          </a:xfrm>
          <a:prstGeom prst="roundRect">
            <a:avLst>
              <a:gd name="adj" fmla="val 5172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2143121"/>
            <a:ext cx="26517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A8D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2M+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594360" y="4246241"/>
            <a:ext cx="23774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U.S. jobs supported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337560" y="1534474"/>
            <a:ext cx="2651760" cy="4114800"/>
          </a:xfrm>
          <a:prstGeom prst="roundRect">
            <a:avLst>
              <a:gd name="adj" fmla="val 5172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337560" y="2143121"/>
            <a:ext cx="26517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A8D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$100B+</a:t>
            </a:r>
            <a:endParaRPr lang="en-US" sz="5600" dirty="0"/>
          </a:p>
        </p:txBody>
      </p:sp>
      <p:sp>
        <p:nvSpPr>
          <p:cNvPr id="8" name="Text 6"/>
          <p:cNvSpPr/>
          <p:nvPr/>
        </p:nvSpPr>
        <p:spPr>
          <a:xfrm>
            <a:off x="3474720" y="4246241"/>
            <a:ext cx="23774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GDP contribution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217920" y="1534474"/>
            <a:ext cx="2651760" cy="4114800"/>
          </a:xfrm>
          <a:prstGeom prst="roundRect">
            <a:avLst>
              <a:gd name="adj" fmla="val 5172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217920" y="2143121"/>
            <a:ext cx="26517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A8D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$60K+</a:t>
            </a:r>
            <a:endParaRPr lang="en-US" sz="5600" dirty="0"/>
          </a:p>
        </p:txBody>
      </p:sp>
      <p:sp>
        <p:nvSpPr>
          <p:cNvPr id="11" name="Text 9"/>
          <p:cNvSpPr/>
          <p:nvPr/>
        </p:nvSpPr>
        <p:spPr>
          <a:xfrm>
            <a:off x="6355080" y="4246241"/>
            <a:ext cx="23774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mid-career pay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9098280" y="1534474"/>
            <a:ext cx="2651760" cy="4114800"/>
          </a:xfrm>
          <a:prstGeom prst="roundRect">
            <a:avLst>
              <a:gd name="adj" fmla="val 5172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098280" y="2143121"/>
            <a:ext cx="26517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A8D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#1</a:t>
            </a:r>
            <a:endParaRPr lang="en-US" sz="5600" dirty="0"/>
          </a:p>
        </p:txBody>
      </p:sp>
      <p:sp>
        <p:nvSpPr>
          <p:cNvPr id="14" name="Text 12"/>
          <p:cNvSpPr/>
          <p:nvPr/>
        </p:nvSpPr>
        <p:spPr>
          <a:xfrm>
            <a:off x="9235440" y="4246241"/>
            <a:ext cx="23774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Ranked "coming-back" industry post-2020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roles that are hiring right now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94449"/>
            <a:ext cx="2651760" cy="2011680"/>
          </a:xfrm>
          <a:prstGeom prst="roundRect">
            <a:avLst>
              <a:gd name="adj" fmla="val 4545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531609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Producer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40080" y="1988809"/>
            <a:ext cx="22860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Runs the whole show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$65K–$150K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337560" y="1394449"/>
            <a:ext cx="2651760" cy="2011680"/>
          </a:xfrm>
          <a:prstGeom prst="roundRect">
            <a:avLst>
              <a:gd name="adj" fmla="val 4545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520440" y="1531609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Booth Designer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3520440" y="1988809"/>
            <a:ext cx="22860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Designs the spaces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$55K–$110K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217920" y="1394449"/>
            <a:ext cx="2651760" cy="2011680"/>
          </a:xfrm>
          <a:prstGeom prst="roundRect">
            <a:avLst>
              <a:gd name="adj" fmla="val 4545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00800" y="1531609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Rigger / AV Tech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400800" y="1988809"/>
            <a:ext cx="22860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Builds and powers it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$45K–$95K+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9098280" y="1394449"/>
            <a:ext cx="2651760" cy="2011680"/>
          </a:xfrm>
          <a:prstGeom prst="roundRect">
            <a:avLst>
              <a:gd name="adj" fmla="val 4545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281160" y="1531609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Venue Manager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281160" y="1988809"/>
            <a:ext cx="22860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Runs the building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$60K–$120K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57200" y="3589009"/>
            <a:ext cx="2651760" cy="2011680"/>
          </a:xfrm>
          <a:prstGeom prst="roundRect">
            <a:avLst>
              <a:gd name="adj" fmla="val 4545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40080" y="3726169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/ Sponsorships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40080" y="4183369"/>
            <a:ext cx="22860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Sells booth + partnerships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$70K–$200K+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3337560" y="3589009"/>
            <a:ext cx="2651760" cy="2011680"/>
          </a:xfrm>
          <a:prstGeom prst="roundRect">
            <a:avLst>
              <a:gd name="adj" fmla="val 4545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520440" y="3726169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Marketing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3520440" y="4183369"/>
            <a:ext cx="22860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Fills the seats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$55K–$110K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6217920" y="3589009"/>
            <a:ext cx="2651760" cy="2011680"/>
          </a:xfrm>
          <a:prstGeom prst="roundRect">
            <a:avLst>
              <a:gd name="adj" fmla="val 4545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400800" y="3726169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 / Freight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6400800" y="4183369"/>
            <a:ext cx="22860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Moves the show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$50K–$95K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9098280" y="3589009"/>
            <a:ext cx="2651760" cy="2011680"/>
          </a:xfrm>
          <a:prstGeom prst="roundRect">
            <a:avLst>
              <a:gd name="adj" fmla="val 4545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9281160" y="3726169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Experiential Tech / XR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9281160" y="4183369"/>
            <a:ext cx="22860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Builds AR/LED/interactives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$65K–$140K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4-year degree required.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A8D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Seriously.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1720208"/>
            <a:ext cx="11247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of the highest-paid people on a show floor came up through trades, apprenticeships, or community college.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57200" y="2857489"/>
            <a:ext cx="3657600" cy="3017520"/>
          </a:xfrm>
          <a:prstGeom prst="roundRect">
            <a:avLst>
              <a:gd name="adj" fmla="val 3030"/>
            </a:avLst>
          </a:prstGeom>
          <a:solidFill>
            <a:srgbClr val="4A8BC2"/>
          </a:solidFill>
          <a:ln w="12700">
            <a:solidFill>
              <a:srgbClr val="4A8BC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2994649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 / Apprenticeship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3451849"/>
            <a:ext cx="32918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Rigging, AV, stagehand, carpentry.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Earn while you learn.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297680" y="2857489"/>
            <a:ext cx="3657600" cy="3017520"/>
          </a:xfrm>
          <a:prstGeom prst="roundRect">
            <a:avLst>
              <a:gd name="adj" fmla="val 3030"/>
            </a:avLst>
          </a:prstGeom>
          <a:solidFill>
            <a:srgbClr val="4A8BC2"/>
          </a:solidFill>
          <a:ln w="12700">
            <a:solidFill>
              <a:srgbClr val="4A8BC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480560" y="2994649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College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4480560" y="3451849"/>
            <a:ext cx="32918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Hospitality, event management,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marketing. 2 years, low debt.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8138160" y="2857489"/>
            <a:ext cx="3657600" cy="3017520"/>
          </a:xfrm>
          <a:prstGeom prst="roundRect">
            <a:avLst>
              <a:gd name="adj" fmla="val 3030"/>
            </a:avLst>
          </a:prstGeom>
          <a:solidFill>
            <a:srgbClr val="4A8BC2"/>
          </a:solidFill>
          <a:ln w="12700">
            <a:solidFill>
              <a:srgbClr val="4A8BC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8321040" y="2994649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entry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8321040" y="3451849"/>
            <a:ext cx="32918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Volunteer at a local event.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reliable. Get hired. Get promoted.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 Tuesday looks like.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A8D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day in the life: Show Producer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1608768"/>
            <a:ext cx="1463040" cy="594360"/>
          </a:xfrm>
          <a:prstGeom prst="roundRect">
            <a:avLst>
              <a:gd name="adj" fmla="val 15385"/>
            </a:avLst>
          </a:prstGeom>
          <a:solidFill>
            <a:srgbClr val="4A8BC2"/>
          </a:solidFill>
          <a:ln w="12700">
            <a:solidFill>
              <a:srgbClr val="4A8BC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608768"/>
            <a:ext cx="1463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7:00 AM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2103120" y="1608768"/>
            <a:ext cx="9601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 the show floor with the venue manager.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2340288"/>
            <a:ext cx="1463040" cy="594360"/>
          </a:xfrm>
          <a:prstGeom prst="roundRect">
            <a:avLst>
              <a:gd name="adj" fmla="val 15385"/>
            </a:avLst>
          </a:prstGeom>
          <a:solidFill>
            <a:srgbClr val="4A8BC2"/>
          </a:solidFill>
          <a:ln w="12700">
            <a:solidFill>
              <a:srgbClr val="4A8BC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2340288"/>
            <a:ext cx="1463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9:00 AM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2103120" y="2340288"/>
            <a:ext cx="9601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Stand-up with exhibitors; solve 3 problems before breakfast.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57200" y="3071808"/>
            <a:ext cx="1463040" cy="594360"/>
          </a:xfrm>
          <a:prstGeom prst="roundRect">
            <a:avLst>
              <a:gd name="adj" fmla="val 15385"/>
            </a:avLst>
          </a:prstGeom>
          <a:solidFill>
            <a:srgbClr val="4A8BC2"/>
          </a:solidFill>
          <a:ln w="12700">
            <a:solidFill>
              <a:srgbClr val="4A8BC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3071808"/>
            <a:ext cx="1463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11:00 AM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2103120" y="3071808"/>
            <a:ext cx="9601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the run-of-show with the production team.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57200" y="3803328"/>
            <a:ext cx="1463040" cy="594360"/>
          </a:xfrm>
          <a:prstGeom prst="roundRect">
            <a:avLst>
              <a:gd name="adj" fmla="val 15385"/>
            </a:avLst>
          </a:prstGeom>
          <a:solidFill>
            <a:srgbClr val="4A8BC2"/>
          </a:solidFill>
          <a:ln w="12700">
            <a:solidFill>
              <a:srgbClr val="4A8BC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7200" y="3803328"/>
            <a:ext cx="1463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1:00 PM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2103120" y="3803328"/>
            <a:ext cx="9601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lunch. Sell next year's booth space.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57200" y="4534848"/>
            <a:ext cx="1463040" cy="594360"/>
          </a:xfrm>
          <a:prstGeom prst="roundRect">
            <a:avLst>
              <a:gd name="adj" fmla="val 15385"/>
            </a:avLst>
          </a:prstGeom>
          <a:solidFill>
            <a:srgbClr val="4A8BC2"/>
          </a:solidFill>
          <a:ln w="12700">
            <a:solidFill>
              <a:srgbClr val="4A8BC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57200" y="4534848"/>
            <a:ext cx="1463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3:00 PM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2103120" y="4534848"/>
            <a:ext cx="9601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 rehearsal for the keynote.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57200" y="5266368"/>
            <a:ext cx="1463040" cy="594360"/>
          </a:xfrm>
          <a:prstGeom prst="roundRect">
            <a:avLst>
              <a:gd name="adj" fmla="val 15385"/>
            </a:avLst>
          </a:prstGeom>
          <a:solidFill>
            <a:srgbClr val="4A8BC2"/>
          </a:solidFill>
          <a:ln w="12700">
            <a:solidFill>
              <a:srgbClr val="4A8BC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57200" y="5266368"/>
            <a:ext cx="1463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6:00 PM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2103120" y="5266368"/>
            <a:ext cx="9601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Opening reception. 2,000 people walk in. It works.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Myth vs. reality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251568"/>
            <a:ext cx="5394960" cy="1005840"/>
          </a:xfrm>
          <a:prstGeom prst="roundRect">
            <a:avLst>
              <a:gd name="adj" fmla="val 9091"/>
            </a:avLst>
          </a:prstGeom>
          <a:solidFill>
            <a:srgbClr val="4B8CC3"/>
          </a:solidFill>
          <a:ln w="12700">
            <a:solidFill>
              <a:srgbClr val="3A121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343008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MYTH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1571608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need a 4-year degree.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309360" y="1251568"/>
            <a:ext cx="5394960" cy="1005840"/>
          </a:xfrm>
          <a:prstGeom prst="roundRect">
            <a:avLst>
              <a:gd name="adj" fmla="val 9091"/>
            </a:avLst>
          </a:prstGeom>
          <a:solidFill>
            <a:srgbClr val="1F5A9E"/>
          </a:solidFill>
          <a:ln w="12700">
            <a:solidFill>
              <a:srgbClr val="12381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92240" y="1343008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A8D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REALITY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492240" y="1571608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Nope. Trades, 2-year, direct-entry all work.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2394568"/>
            <a:ext cx="5394960" cy="1005840"/>
          </a:xfrm>
          <a:prstGeom prst="roundRect">
            <a:avLst>
              <a:gd name="adj" fmla="val 9091"/>
            </a:avLst>
          </a:prstGeom>
          <a:solidFill>
            <a:srgbClr val="4B8CC3"/>
          </a:solidFill>
          <a:ln w="12700">
            <a:solidFill>
              <a:srgbClr val="3A121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0080" y="2486008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MYTH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40080" y="2714608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 = wedding planning.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309360" y="2394568"/>
            <a:ext cx="5394960" cy="1005840"/>
          </a:xfrm>
          <a:prstGeom prst="roundRect">
            <a:avLst>
              <a:gd name="adj" fmla="val 9091"/>
            </a:avLst>
          </a:prstGeom>
          <a:solidFill>
            <a:srgbClr val="1F5A9E"/>
          </a:solidFill>
          <a:ln w="12700">
            <a:solidFill>
              <a:srgbClr val="12381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92240" y="2486008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A8D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REALITY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92240" y="2714608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 = a $100B industry.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57200" y="3537568"/>
            <a:ext cx="5394960" cy="1005840"/>
          </a:xfrm>
          <a:prstGeom prst="roundRect">
            <a:avLst>
              <a:gd name="adj" fmla="val 9091"/>
            </a:avLst>
          </a:prstGeom>
          <a:solidFill>
            <a:srgbClr val="4B8CC3"/>
          </a:solidFill>
          <a:ln w="12700">
            <a:solidFill>
              <a:srgbClr val="3A121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40080" y="3629008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MYTH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40080" y="3857608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It's unstable.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6309360" y="3537568"/>
            <a:ext cx="5394960" cy="1005840"/>
          </a:xfrm>
          <a:prstGeom prst="roundRect">
            <a:avLst>
              <a:gd name="adj" fmla="val 9091"/>
            </a:avLst>
          </a:prstGeom>
          <a:solidFill>
            <a:srgbClr val="1F5A9E"/>
          </a:solidFill>
          <a:ln w="12700">
            <a:solidFill>
              <a:srgbClr val="12381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492240" y="3629008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A8D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REALITY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492240" y="3857608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 is rising. Members are hiring now.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457200" y="4680568"/>
            <a:ext cx="5394960" cy="1005840"/>
          </a:xfrm>
          <a:prstGeom prst="roundRect">
            <a:avLst>
              <a:gd name="adj" fmla="val 9091"/>
            </a:avLst>
          </a:prstGeom>
          <a:solidFill>
            <a:srgbClr val="4B8CC3"/>
          </a:solidFill>
          <a:ln w="12700">
            <a:solidFill>
              <a:srgbClr val="3A121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40080" y="4772008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MYTH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40080" y="5000608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It's only for extroverts.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6309360" y="4680568"/>
            <a:ext cx="5394960" cy="1005840"/>
          </a:xfrm>
          <a:prstGeom prst="roundRect">
            <a:avLst>
              <a:gd name="adj" fmla="val 9091"/>
            </a:avLst>
          </a:prstGeom>
          <a:solidFill>
            <a:srgbClr val="1F5A9E"/>
          </a:solidFill>
          <a:ln w="12700">
            <a:solidFill>
              <a:srgbClr val="12381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492240" y="4772008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A8D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REALITY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492240" y="5000608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Half the roles are behind-the-scenes tech.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 that get you hired — fast.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224414"/>
            <a:ext cx="5577840" cy="2194560"/>
          </a:xfrm>
          <a:prstGeom prst="roundRect">
            <a:avLst>
              <a:gd name="adj" fmla="val 4167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361574"/>
            <a:ext cx="5212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up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40080" y="1818774"/>
            <a:ext cx="5212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time. Every time. This alone puts you ahead of 80% of applicants.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217920" y="1224414"/>
            <a:ext cx="5577840" cy="2194560"/>
          </a:xfrm>
          <a:prstGeom prst="roundRect">
            <a:avLst>
              <a:gd name="adj" fmla="val 4167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0" y="1361574"/>
            <a:ext cx="5212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Solve problems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00800" y="1818774"/>
            <a:ext cx="5212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Something always breaks. Be the person who fixes it without drama.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3601854"/>
            <a:ext cx="5577840" cy="2194560"/>
          </a:xfrm>
          <a:prstGeom prst="roundRect">
            <a:avLst>
              <a:gd name="adj" fmla="val 4167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0080" y="3739014"/>
            <a:ext cx="5212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the room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40080" y="4196214"/>
            <a:ext cx="5212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Talk to people. Ask questions. Remember names.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217920" y="3601854"/>
            <a:ext cx="5577840" cy="2194560"/>
          </a:xfrm>
          <a:prstGeom prst="roundRect">
            <a:avLst>
              <a:gd name="adj" fmla="val 4167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00800" y="3739014"/>
            <a:ext cx="5212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 the tools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400800" y="4196214"/>
            <a:ext cx="5212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Excel, a CRM, basic CAD or Figma, a walkie-talkie. All teachable in a month.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ladder is shorter than you think.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737360"/>
            <a:ext cx="1645920" cy="914400"/>
          </a:xfrm>
          <a:prstGeom prst="roundRect">
            <a:avLst>
              <a:gd name="adj" fmla="val 10000"/>
            </a:avLst>
          </a:prstGeom>
          <a:solidFill>
            <a:srgbClr val="A8D0F0"/>
          </a:solidFill>
          <a:ln w="12700">
            <a:solidFill>
              <a:srgbClr val="A8D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28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0–2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286000" y="1737360"/>
            <a:ext cx="6675120" cy="914400"/>
          </a:xfrm>
          <a:prstGeom prst="roundRect">
            <a:avLst>
              <a:gd name="adj" fmla="val 10000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468880" y="1737360"/>
            <a:ext cx="6492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Coordinator / Assistant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9144000" y="1737360"/>
            <a:ext cx="2560320" cy="914400"/>
          </a:xfrm>
          <a:prstGeom prst="roundRect">
            <a:avLst>
              <a:gd name="adj" fmla="val 10000"/>
            </a:avLst>
          </a:prstGeom>
          <a:solidFill>
            <a:srgbClr val="4A8BC2"/>
          </a:solidFill>
          <a:ln w="12700">
            <a:solidFill>
              <a:srgbClr val="4A8BC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9144000" y="173736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$45K–$55K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2788920"/>
            <a:ext cx="1645920" cy="914400"/>
          </a:xfrm>
          <a:prstGeom prst="roundRect">
            <a:avLst>
              <a:gd name="adj" fmla="val 10000"/>
            </a:avLst>
          </a:prstGeom>
          <a:solidFill>
            <a:srgbClr val="A8D0F0"/>
          </a:solidFill>
          <a:ln w="12700">
            <a:solidFill>
              <a:srgbClr val="A8D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278892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28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3–5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2286000" y="2788920"/>
            <a:ext cx="6675120" cy="914400"/>
          </a:xfrm>
          <a:prstGeom prst="roundRect">
            <a:avLst>
              <a:gd name="adj" fmla="val 10000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468880" y="2788920"/>
            <a:ext cx="6492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Manager / Lead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9144000" y="2788920"/>
            <a:ext cx="2560320" cy="914400"/>
          </a:xfrm>
          <a:prstGeom prst="roundRect">
            <a:avLst>
              <a:gd name="adj" fmla="val 10000"/>
            </a:avLst>
          </a:prstGeom>
          <a:solidFill>
            <a:srgbClr val="4A8BC2"/>
          </a:solidFill>
          <a:ln w="12700">
            <a:solidFill>
              <a:srgbClr val="4A8BC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9144000" y="278892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$60K–$85K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57200" y="3840480"/>
            <a:ext cx="1645920" cy="914400"/>
          </a:xfrm>
          <a:prstGeom prst="roundRect">
            <a:avLst>
              <a:gd name="adj" fmla="val 10000"/>
            </a:avLst>
          </a:prstGeom>
          <a:solidFill>
            <a:srgbClr val="A8D0F0"/>
          </a:solidFill>
          <a:ln w="12700">
            <a:solidFill>
              <a:srgbClr val="A8D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57200" y="384048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28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6–10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2286000" y="3840480"/>
            <a:ext cx="6675120" cy="914400"/>
          </a:xfrm>
          <a:prstGeom prst="roundRect">
            <a:avLst>
              <a:gd name="adj" fmla="val 10000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2468880" y="3840480"/>
            <a:ext cx="6492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Manager / Producer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9144000" y="3840480"/>
            <a:ext cx="2560320" cy="914400"/>
          </a:xfrm>
          <a:prstGeom prst="roundRect">
            <a:avLst>
              <a:gd name="adj" fmla="val 10000"/>
            </a:avLst>
          </a:prstGeom>
          <a:solidFill>
            <a:srgbClr val="4A8BC2"/>
          </a:solidFill>
          <a:ln w="12700">
            <a:solidFill>
              <a:srgbClr val="4A8BC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9144000" y="384048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$85K–$120K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457200" y="4892040"/>
            <a:ext cx="1645920" cy="914400"/>
          </a:xfrm>
          <a:prstGeom prst="roundRect">
            <a:avLst>
              <a:gd name="adj" fmla="val 10000"/>
            </a:avLst>
          </a:prstGeom>
          <a:solidFill>
            <a:srgbClr val="A8D0F0"/>
          </a:solidFill>
          <a:ln w="12700">
            <a:solidFill>
              <a:srgbClr val="A8D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57200" y="489204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28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10+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2286000" y="4892040"/>
            <a:ext cx="6675120" cy="914400"/>
          </a:xfrm>
          <a:prstGeom prst="roundRect">
            <a:avLst>
              <a:gd name="adj" fmla="val 10000"/>
            </a:avLst>
          </a:prstGeom>
          <a:solidFill>
            <a:srgbClr val="1E5A9E"/>
          </a:solidFill>
          <a:ln w="12700">
            <a:solidFill>
              <a:srgbClr val="1E5A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2468880" y="4892040"/>
            <a:ext cx="6492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Director / VP / Owner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9144000" y="4892040"/>
            <a:ext cx="2560320" cy="914400"/>
          </a:xfrm>
          <a:prstGeom prst="roundRect">
            <a:avLst>
              <a:gd name="adj" fmla="val 10000"/>
            </a:avLst>
          </a:prstGeom>
          <a:solidFill>
            <a:srgbClr val="4A8BC2"/>
          </a:solidFill>
          <a:ln w="12700">
            <a:solidFill>
              <a:srgbClr val="4A8BC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9144000" y="489204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$120K–$250K+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1D8D530B9CE145AD516B03E696CABC" ma:contentTypeVersion="19" ma:contentTypeDescription="Create a new document." ma:contentTypeScope="" ma:versionID="90a844b468c0bcb565d3eef17e568910">
  <xsd:schema xmlns:xsd="http://www.w3.org/2001/XMLSchema" xmlns:xs="http://www.w3.org/2001/XMLSchema" xmlns:p="http://schemas.microsoft.com/office/2006/metadata/properties" xmlns:ns2="0a82e532-a84e-4ee3-a1fb-2df63ccbeace" xmlns:ns3="dd929d36-7329-4832-a28c-797ab7c7a224" targetNamespace="http://schemas.microsoft.com/office/2006/metadata/properties" ma:root="true" ma:fieldsID="132d80e0b3857c141e7d6fdff71724f0" ns2:_="" ns3:_="">
    <xsd:import namespace="0a82e532-a84e-4ee3-a1fb-2df63ccbeace"/>
    <xsd:import namespace="dd929d36-7329-4832-a28c-797ab7c7a2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82e532-a84e-4ee3-a1fb-2df63ccbea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8ec5b47-9f6a-423f-af0a-ba60a4ef0a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929d36-7329-4832-a28c-797ab7c7a224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84fdef4-1eb5-4182-bdc8-7fd8a4b7a87b}" ma:internalName="TaxCatchAll" ma:showField="CatchAllData" ma:web="dd929d36-7329-4832-a28c-797ab7c7a2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a82e532-a84e-4ee3-a1fb-2df63ccbeace">
      <Terms xmlns="http://schemas.microsoft.com/office/infopath/2007/PartnerControls"/>
    </lcf76f155ced4ddcb4097134ff3c332f>
    <TaxCatchAll xmlns="dd929d36-7329-4832-a28c-797ab7c7a224" xsi:nil="true"/>
  </documentManagement>
</p:properties>
</file>

<file path=customXml/itemProps1.xml><?xml version="1.0" encoding="utf-8"?>
<ds:datastoreItem xmlns:ds="http://schemas.openxmlformats.org/officeDocument/2006/customXml" ds:itemID="{AE1562B0-AF5C-41B7-B7A2-FDBFF93F7034}"/>
</file>

<file path=customXml/itemProps2.xml><?xml version="1.0" encoding="utf-8"?>
<ds:datastoreItem xmlns:ds="http://schemas.openxmlformats.org/officeDocument/2006/customXml" ds:itemID="{F1C960A5-5114-421F-8BFD-64A804CCF371}"/>
</file>

<file path=customXml/itemProps3.xml><?xml version="1.0" encoding="utf-8"?>
<ds:datastoreItem xmlns:ds="http://schemas.openxmlformats.org/officeDocument/2006/customXml" ds:itemID="{6EEC8013-846A-4B71-B810-13A019528C27}"/>
</file>

<file path=docProps/app.xml><?xml version="1.0" encoding="utf-8"?>
<Properties xmlns="http://schemas.openxmlformats.org/officeDocument/2006/extended-properties" xmlns:vt="http://schemas.openxmlformats.org/officeDocument/2006/docPropsVTypes">
  <TotalTime>15766</TotalTime>
  <Words>771</Words>
  <Application>Microsoft Macintosh PowerPoint</Application>
  <PresentationFormat>Widescreen</PresentationFormat>
  <Paragraphs>147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Nicole Bowman</cp:lastModifiedBy>
  <cp:revision>2</cp:revision>
  <dcterms:created xsi:type="dcterms:W3CDTF">2026-04-08T15:46:47Z</dcterms:created>
  <dcterms:modified xsi:type="dcterms:W3CDTF">2026-04-30T22:54:51Z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0x010100BE1D8D530B9CE145AD516B03E696CABC</vt:lpwstr>
  </property>
</Properties>
</file>