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71" r:id="rId3"/>
    <p:sldId id="272" r:id="rId4"/>
    <p:sldId id="273" r:id="rId5"/>
    <p:sldId id="275" r:id="rId6"/>
    <p:sldId id="276" r:id="rId7"/>
    <p:sldId id="277"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57" autoAdjust="0"/>
  </p:normalViewPr>
  <p:slideViewPr>
    <p:cSldViewPr snapToGrid="0" snapToObjects="1">
      <p:cViewPr varScale="1">
        <p:scale>
          <a:sx n="83" d="100"/>
          <a:sy n="83" d="100"/>
        </p:scale>
        <p:origin x="-18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DB068-57B8-B241-82FB-92A973E4EDFB}" type="datetimeFigureOut">
              <a:rPr lang="en-US" smtClean="0"/>
              <a:t>27/01/19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D6892-B53A-B040-9359-EF852A732FC3}" type="slidenum">
              <a:rPr lang="en-US" smtClean="0"/>
              <a:t>‹#›</a:t>
            </a:fld>
            <a:endParaRPr lang="en-US"/>
          </a:p>
        </p:txBody>
      </p:sp>
    </p:spTree>
    <p:extLst>
      <p:ext uri="{BB962C8B-B14F-4D97-AF65-F5344CB8AC3E}">
        <p14:creationId xmlns:p14="http://schemas.microsoft.com/office/powerpoint/2010/main" val="7944929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Morning and thank you for the opportunity to speak, my name is William Dawes and I’m an ST8 based at Queens Square and Great Ormond Street</a:t>
            </a:r>
          </a:p>
          <a:p>
            <a:r>
              <a:rPr lang="en-GB" sz="1200" kern="1200" dirty="0" smtClean="0">
                <a:solidFill>
                  <a:schemeClr val="tx1"/>
                </a:solidFill>
                <a:effectLst/>
                <a:latin typeface="+mn-lt"/>
                <a:ea typeface="+mn-ea"/>
                <a:cs typeface="+mn-cs"/>
              </a:rPr>
              <a:t>Today I’m going to talk to you about how we can use organotypic samples from the wall of the lateral ventricle to investigate how haemorrhage impacts on the ependyma and underlying SVZ</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1</a:t>
            </a:fld>
            <a:endParaRPr lang="en-US"/>
          </a:p>
        </p:txBody>
      </p:sp>
    </p:spTree>
    <p:extLst>
      <p:ext uri="{BB962C8B-B14F-4D97-AF65-F5344CB8AC3E}">
        <p14:creationId xmlns:p14="http://schemas.microsoft.com/office/powerpoint/2010/main" val="382831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 we all know despite improvements in perinatal care which reduced the incidence of IVH, PHH secondary to IVH remains the most common cause of hydrocephalus in children, similarly whilst outcome following low grade haemorrhage confined to the germinal matrix remains unclear the presence of IVH and in particular PHH is significantly associated with poor Neurodevelopmental outcome.</a:t>
            </a:r>
          </a:p>
          <a:p>
            <a:r>
              <a:rPr lang="en-GB" sz="1200" kern="1200" dirty="0" smtClean="0">
                <a:solidFill>
                  <a:schemeClr val="tx1"/>
                </a:solidFill>
                <a:effectLst/>
                <a:latin typeface="+mn-lt"/>
                <a:ea typeface="+mn-ea"/>
                <a:cs typeface="+mn-cs"/>
              </a:rPr>
              <a:t>The question then is </a:t>
            </a:r>
          </a:p>
          <a:p>
            <a:r>
              <a:rPr lang="en-GB" sz="1200" kern="1200" dirty="0" smtClean="0">
                <a:solidFill>
                  <a:schemeClr val="tx1"/>
                </a:solidFill>
                <a:effectLst/>
                <a:latin typeface="+mn-lt"/>
                <a:ea typeface="+mn-ea"/>
                <a:cs typeface="+mn-cs"/>
              </a:rPr>
              <a:t>(1) Through what mechanism does IVH impact on the ependyma and underlying SVZ</a:t>
            </a:r>
          </a:p>
          <a:p>
            <a:r>
              <a:rPr lang="en-GB" sz="1200" kern="1200" dirty="0" smtClean="0">
                <a:solidFill>
                  <a:schemeClr val="tx1"/>
                </a:solidFill>
                <a:effectLst/>
                <a:latin typeface="+mn-lt"/>
                <a:ea typeface="+mn-ea"/>
                <a:cs typeface="+mn-cs"/>
              </a:rPr>
              <a:t>(2) Is this process amenable to intervention - can we in some way reduce the secondary impact of IVH both to reduce the rate of hydrocephalus and to improve Neuro developmental outcome..? </a:t>
            </a:r>
          </a:p>
          <a:p>
            <a:r>
              <a:rPr lang="en-GB" sz="1200" kern="1200" dirty="0" smtClean="0">
                <a:solidFill>
                  <a:schemeClr val="tx1"/>
                </a:solidFill>
                <a:effectLst/>
                <a:latin typeface="+mn-lt"/>
                <a:ea typeface="+mn-ea"/>
                <a:cs typeface="+mn-cs"/>
              </a:rPr>
              <a:t>Stagger the presentation of slide 2 - start with Neonatal IVH then reveal hydrocephalus and disability then the black box</a:t>
            </a:r>
          </a:p>
          <a:p>
            <a:r>
              <a:rPr lang="en-GB" sz="1200" kern="1200" dirty="0" smtClean="0">
                <a:solidFill>
                  <a:schemeClr val="tx1"/>
                </a:solidFill>
                <a:effectLst/>
                <a:latin typeface="+mn-lt"/>
                <a:ea typeface="+mn-ea"/>
                <a:cs typeface="+mn-cs"/>
              </a:rPr>
              <a:t>Then </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2</a:t>
            </a:fld>
            <a:endParaRPr lang="en-US"/>
          </a:p>
        </p:txBody>
      </p:sp>
    </p:spTree>
    <p:extLst>
      <p:ext uri="{BB962C8B-B14F-4D97-AF65-F5344CB8AC3E}">
        <p14:creationId xmlns:p14="http://schemas.microsoft.com/office/powerpoint/2010/main" val="295554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Direct visualisation of the ependyma using </a:t>
            </a:r>
            <a:r>
              <a:rPr lang="en-GB" dirty="0" err="1" smtClean="0"/>
              <a:t>neuroendoscopy</a:t>
            </a:r>
            <a:r>
              <a:rPr lang="en-GB" dirty="0" smtClean="0"/>
              <a:t> - this demonstrates islands of haemosiderin staining and areas of adhesions</a:t>
            </a:r>
          </a:p>
          <a:p>
            <a:r>
              <a:rPr lang="en-GB" dirty="0" smtClean="0"/>
              <a:t>Radiological assessment - </a:t>
            </a:r>
            <a:r>
              <a:rPr lang="en-GB" dirty="0" err="1" smtClean="0"/>
              <a:t>connectomes</a:t>
            </a:r>
            <a:r>
              <a:rPr lang="en-GB" dirty="0" smtClean="0"/>
              <a:t> work in prematurity is gathering pace but remains quite a blunt tool - macroscopic overview - </a:t>
            </a:r>
            <a:r>
              <a:rPr lang="en-GB" dirty="0" err="1" smtClean="0"/>
              <a:t>whitelaw</a:t>
            </a:r>
            <a:r>
              <a:rPr lang="en-GB" dirty="0" smtClean="0"/>
              <a:t> tool for assessing brain development </a:t>
            </a:r>
          </a:p>
          <a:p>
            <a:r>
              <a:rPr lang="en-GB" dirty="0" smtClean="0"/>
              <a:t>Human Autopsy studies - implicate ependymal denudation and underlying white matter change </a:t>
            </a:r>
            <a:r>
              <a:rPr lang="en-GB" dirty="0" err="1" smtClean="0"/>
              <a:t>dominiquez</a:t>
            </a:r>
            <a:r>
              <a:rPr lang="en-GB" dirty="0" smtClean="0"/>
              <a:t> </a:t>
            </a:r>
            <a:r>
              <a:rPr lang="en-GB" dirty="0" err="1" smtClean="0"/>
              <a:t>peres</a:t>
            </a:r>
            <a:r>
              <a:rPr lang="en-GB" dirty="0" smtClean="0"/>
              <a:t> work</a:t>
            </a:r>
          </a:p>
          <a:p>
            <a:r>
              <a:rPr lang="en-GB" dirty="0" smtClean="0"/>
              <a:t>Animal studies - physiological and injection models - implicate skewed NSPC development and impact on postnatal migration of cells</a:t>
            </a:r>
          </a:p>
          <a:p>
            <a:r>
              <a:rPr lang="en-GB" dirty="0" smtClean="0"/>
              <a:t>CSF analysis - implicate the inflammatory/ cytokines soup hypothesis with the role of TGFbeta</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3</a:t>
            </a:fld>
            <a:endParaRPr lang="en-US"/>
          </a:p>
        </p:txBody>
      </p:sp>
    </p:spTree>
    <p:extLst>
      <p:ext uri="{BB962C8B-B14F-4D97-AF65-F5344CB8AC3E}">
        <p14:creationId xmlns:p14="http://schemas.microsoft.com/office/powerpoint/2010/main" val="390482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Organotypic or live slice samples can be used to monitor and observe the impact of IVH</a:t>
            </a:r>
          </a:p>
          <a:p>
            <a:r>
              <a:rPr lang="en-GB" sz="1200" kern="1200" dirty="0" smtClean="0">
                <a:solidFill>
                  <a:schemeClr val="tx1"/>
                </a:solidFill>
                <a:effectLst/>
                <a:latin typeface="+mn-lt"/>
                <a:ea typeface="+mn-ea"/>
                <a:cs typeface="+mn-cs"/>
              </a:rPr>
              <a:t>There are various different ways that this can be done but in essence the technique allows dynamic assessment of the wall of the lateral ventricle </a:t>
            </a:r>
          </a:p>
          <a:p>
            <a:r>
              <a:rPr lang="en-GB" sz="1200" kern="1200" dirty="0" smtClean="0">
                <a:solidFill>
                  <a:schemeClr val="tx1"/>
                </a:solidFill>
                <a:effectLst/>
                <a:latin typeface="+mn-lt"/>
                <a:ea typeface="+mn-ea"/>
                <a:cs typeface="+mn-cs"/>
              </a:rPr>
              <a:t>Obtaining samples of the SVZ from the newborn mouse pup is a relatively straightforward procedure - the pup is culled and the brain removed - it is then divided in the midline and the brain stem removed revealing the lateral wall of the lateral ventricle </a:t>
            </a:r>
          </a:p>
          <a:p>
            <a:r>
              <a:rPr lang="en-GB" sz="1200" kern="1200" dirty="0" smtClean="0">
                <a:solidFill>
                  <a:schemeClr val="tx1"/>
                </a:solidFill>
                <a:effectLst/>
                <a:latin typeface="+mn-lt"/>
                <a:ea typeface="+mn-ea"/>
                <a:cs typeface="+mn-cs"/>
              </a:rPr>
              <a:t>This paper thin sample can then be maintained in artificial medium and used to assess - ependymal flow, cilia beat frequency, activity of the NSPC</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4</a:t>
            </a:fld>
            <a:endParaRPr lang="en-US"/>
          </a:p>
        </p:txBody>
      </p:sp>
    </p:spTree>
    <p:extLst>
      <p:ext uri="{BB962C8B-B14F-4D97-AF65-F5344CB8AC3E}">
        <p14:creationId xmlns:p14="http://schemas.microsoft.com/office/powerpoint/2010/main" val="215817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assess how xanthochromic CSF might impact on the SVZ we took two samples of CSF one aspirated from a VAD - the other aspirated from a </a:t>
            </a:r>
            <a:r>
              <a:rPr lang="en-GB" sz="1200" kern="1200" dirty="0" err="1" smtClean="0">
                <a:solidFill>
                  <a:schemeClr val="tx1"/>
                </a:solidFill>
                <a:effectLst/>
                <a:latin typeface="+mn-lt"/>
                <a:ea typeface="+mn-ea"/>
                <a:cs typeface="+mn-cs"/>
              </a:rPr>
              <a:t>spina</a:t>
            </a:r>
            <a:r>
              <a:rPr lang="en-GB" sz="1200" kern="1200" dirty="0" smtClean="0">
                <a:solidFill>
                  <a:schemeClr val="tx1"/>
                </a:solidFill>
                <a:effectLst/>
                <a:latin typeface="+mn-lt"/>
                <a:ea typeface="+mn-ea"/>
                <a:cs typeface="+mn-cs"/>
              </a:rPr>
              <a:t> bifida repair - we tried various concentrations added to the standard medium and found that Xanthochromic CSF essentially shut down cell division / fluorescence - whilst clean CSF showed significantly increased early proliferation..? </a:t>
            </a:r>
          </a:p>
          <a:p>
            <a:r>
              <a:rPr lang="en-GB" sz="1200" kern="1200" dirty="0" smtClean="0">
                <a:solidFill>
                  <a:schemeClr val="tx1"/>
                </a:solidFill>
                <a:effectLst/>
                <a:latin typeface="+mn-lt"/>
                <a:ea typeface="+mn-ea"/>
                <a:cs typeface="+mn-cs"/>
              </a:rPr>
              <a:t>Again these are preliminary results but they demonstrate that there are questions to be answered and potentially a rich seam of research in determining the mechanism through which IVH impacts on the SVZ</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5</a:t>
            </a:fld>
            <a:endParaRPr lang="en-US"/>
          </a:p>
        </p:txBody>
      </p:sp>
    </p:spTree>
    <p:extLst>
      <p:ext uri="{BB962C8B-B14F-4D97-AF65-F5344CB8AC3E}">
        <p14:creationId xmlns:p14="http://schemas.microsoft.com/office/powerpoint/2010/main" val="3994961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next iteration of the project is to continue to collect human CSF for the mouse studies</a:t>
            </a:r>
          </a:p>
          <a:p>
            <a:r>
              <a:rPr lang="en-GB" sz="1200" kern="1200" dirty="0" smtClean="0">
                <a:solidFill>
                  <a:schemeClr val="tx1"/>
                </a:solidFill>
                <a:effectLst/>
                <a:latin typeface="+mn-lt"/>
                <a:ea typeface="+mn-ea"/>
                <a:cs typeface="+mn-cs"/>
              </a:rPr>
              <a:t>&amp; to collect samples of the human lateral ventricle - </a:t>
            </a:r>
            <a:r>
              <a:rPr lang="en-GB" sz="1200" kern="1200" dirty="0" err="1" smtClean="0">
                <a:solidFill>
                  <a:schemeClr val="tx1"/>
                </a:solidFill>
                <a:effectLst/>
                <a:latin typeface="+mn-lt"/>
                <a:ea typeface="+mn-ea"/>
                <a:cs typeface="+mn-cs"/>
              </a:rPr>
              <a:t>SOLVe</a:t>
            </a:r>
            <a:r>
              <a:rPr lang="en-GB" sz="1200" kern="1200" dirty="0" smtClean="0">
                <a:solidFill>
                  <a:schemeClr val="tx1"/>
                </a:solidFill>
                <a:effectLst/>
                <a:latin typeface="+mn-lt"/>
                <a:ea typeface="+mn-ea"/>
                <a:cs typeface="+mn-cs"/>
              </a:rPr>
              <a:t> trial - essentially taking samples of the lateral wall from children at the time of </a:t>
            </a:r>
            <a:r>
              <a:rPr lang="en-GB" sz="1200" kern="1200" dirty="0" err="1" smtClean="0">
                <a:solidFill>
                  <a:schemeClr val="tx1"/>
                </a:solidFill>
                <a:effectLst/>
                <a:latin typeface="+mn-lt"/>
                <a:ea typeface="+mn-ea"/>
                <a:cs typeface="+mn-cs"/>
              </a:rPr>
              <a:t>disconnective</a:t>
            </a:r>
            <a:r>
              <a:rPr lang="en-GB" sz="1200" kern="1200" dirty="0" smtClean="0">
                <a:solidFill>
                  <a:schemeClr val="tx1"/>
                </a:solidFill>
                <a:effectLst/>
                <a:latin typeface="+mn-lt"/>
                <a:ea typeface="+mn-ea"/>
                <a:cs typeface="+mn-cs"/>
              </a:rPr>
              <a:t> surgery for the treatment of intractable epilepsy</a:t>
            </a:r>
          </a:p>
          <a:p>
            <a:r>
              <a:rPr lang="en-GB" sz="1200" kern="1200" dirty="0" smtClean="0">
                <a:solidFill>
                  <a:schemeClr val="tx1"/>
                </a:solidFill>
                <a:effectLst/>
                <a:latin typeface="+mn-lt"/>
                <a:ea typeface="+mn-ea"/>
                <a:cs typeface="+mn-cs"/>
              </a:rPr>
              <a:t>We have just been granted ethical approval and hope to begin the process of optimising the model soon</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6</a:t>
            </a:fld>
            <a:endParaRPr lang="en-US"/>
          </a:p>
        </p:txBody>
      </p:sp>
    </p:spTree>
    <p:extLst>
      <p:ext uri="{BB962C8B-B14F-4D97-AF65-F5344CB8AC3E}">
        <p14:creationId xmlns:p14="http://schemas.microsoft.com/office/powerpoint/2010/main" val="408059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943F0F-1289-6F43-B527-1F30FE5B5DE6}"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255308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43F0F-1289-6F43-B527-1F30FE5B5DE6}"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519130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43F0F-1289-6F43-B527-1F30FE5B5DE6}"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265927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43F0F-1289-6F43-B527-1F30FE5B5DE6}"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2158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943F0F-1289-6F43-B527-1F30FE5B5DE6}"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76551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943F0F-1289-6F43-B527-1F30FE5B5DE6}" type="datetimeFigureOut">
              <a:rPr lang="en-US" smtClean="0"/>
              <a:t>27/01/19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316898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943F0F-1289-6F43-B527-1F30FE5B5DE6}" type="datetimeFigureOut">
              <a:rPr lang="en-US" smtClean="0"/>
              <a:t>27/01/19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413793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943F0F-1289-6F43-B527-1F30FE5B5DE6}" type="datetimeFigureOut">
              <a:rPr lang="en-US" smtClean="0"/>
              <a:t>27/01/19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177184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43F0F-1289-6F43-B527-1F30FE5B5DE6}" type="datetimeFigureOut">
              <a:rPr lang="en-US" smtClean="0"/>
              <a:t>27/01/19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183805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43F0F-1289-6F43-B527-1F30FE5B5DE6}" type="datetimeFigureOut">
              <a:rPr lang="en-US" smtClean="0"/>
              <a:t>27/01/19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920373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43F0F-1289-6F43-B527-1F30FE5B5DE6}" type="datetimeFigureOut">
              <a:rPr lang="en-US" smtClean="0"/>
              <a:t>27/01/19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AF255-1B15-4440-B05E-7E7F01009AB4}" type="slidenum">
              <a:rPr lang="en-US" smtClean="0"/>
              <a:t>‹#›</a:t>
            </a:fld>
            <a:endParaRPr lang="en-US"/>
          </a:p>
        </p:txBody>
      </p:sp>
    </p:spTree>
    <p:extLst>
      <p:ext uri="{BB962C8B-B14F-4D97-AF65-F5344CB8AC3E}">
        <p14:creationId xmlns:p14="http://schemas.microsoft.com/office/powerpoint/2010/main" val="22486787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43F0F-1289-6F43-B527-1F30FE5B5DE6}" type="datetimeFigureOut">
              <a:rPr lang="en-US" smtClean="0"/>
              <a:t>27/01/19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F255-1B15-4440-B05E-7E7F01009AB4}" type="slidenum">
              <a:rPr lang="en-US" smtClean="0"/>
              <a:t>‹#›</a:t>
            </a:fld>
            <a:endParaRPr lang="en-US"/>
          </a:p>
        </p:txBody>
      </p:sp>
    </p:spTree>
    <p:extLst>
      <p:ext uri="{BB962C8B-B14F-4D97-AF65-F5344CB8AC3E}">
        <p14:creationId xmlns:p14="http://schemas.microsoft.com/office/powerpoint/2010/main" val="4022487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1" Type="http://schemas.openxmlformats.org/officeDocument/2006/relationships/package" Target="../embeddings/Microsoft_Word_Document1.docx"/><Relationship Id="rId12" Type="http://schemas.openxmlformats.org/officeDocument/2006/relationships/image" Target="../media/image13.png"/><Relationship Id="rId13" Type="http://schemas.openxmlformats.org/officeDocument/2006/relationships/image" Target="../media/image19.png"/><Relationship Id="rId1" Type="http://schemas.openxmlformats.org/officeDocument/2006/relationships/vmlDrawing" Target="../drawings/vmlDrawing1.vml"/><Relationship Id="rId2" Type="http://schemas.microsoft.com/office/2007/relationships/media" Target="../media/media1.MOV"/><Relationship Id="rId3" Type="http://schemas.openxmlformats.org/officeDocument/2006/relationships/video" Target="../media/media1.MOV"/><Relationship Id="rId4" Type="http://schemas.openxmlformats.org/officeDocument/2006/relationships/slideLayout" Target="../slideLayouts/slideLayout7.xml"/><Relationship Id="rId5" Type="http://schemas.openxmlformats.org/officeDocument/2006/relationships/notesSlide" Target="../notesSlides/notesSlide4.xml"/><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8" Type="http://schemas.openxmlformats.org/officeDocument/2006/relationships/image" Target="../media/image25.jpg"/><Relationship Id="rId9"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jpg"/><Relationship Id="rId6"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9886" y="5058260"/>
            <a:ext cx="2172402" cy="1636119"/>
          </a:xfrm>
          <a:prstGeom prst="rect">
            <a:avLst/>
          </a:prstGeom>
        </p:spPr>
      </p:pic>
      <p:sp>
        <p:nvSpPr>
          <p:cNvPr id="2" name="Title 1"/>
          <p:cNvSpPr>
            <a:spLocks noGrp="1"/>
          </p:cNvSpPr>
          <p:nvPr>
            <p:ph type="ctrTitle"/>
          </p:nvPr>
        </p:nvSpPr>
        <p:spPr>
          <a:xfrm>
            <a:off x="685800" y="1104702"/>
            <a:ext cx="7772400" cy="1470025"/>
          </a:xfrm>
        </p:spPr>
        <p:txBody>
          <a:bodyPr>
            <a:normAutofit fontScale="90000"/>
          </a:bodyPr>
          <a:lstStyle/>
          <a:p>
            <a:r>
              <a:rPr lang="en-GB" b="1" dirty="0"/>
              <a:t>Modelling neonatal intraventricular haemorrhage using organotypic samples from the wall of the lateral ventricle</a:t>
            </a:r>
            <a:br>
              <a:rPr lang="en-GB" b="1" dirty="0"/>
            </a:br>
            <a:endParaRPr lang="en-US" dirty="0"/>
          </a:p>
        </p:txBody>
      </p:sp>
      <p:sp>
        <p:nvSpPr>
          <p:cNvPr id="3" name="Subtitle 2"/>
          <p:cNvSpPr>
            <a:spLocks noGrp="1"/>
          </p:cNvSpPr>
          <p:nvPr>
            <p:ph type="subTitle" idx="1"/>
          </p:nvPr>
        </p:nvSpPr>
        <p:spPr>
          <a:xfrm>
            <a:off x="1371600" y="3287544"/>
            <a:ext cx="6400800" cy="1752600"/>
          </a:xfrm>
        </p:spPr>
        <p:txBody>
          <a:bodyPr>
            <a:normAutofit fontScale="92500"/>
          </a:bodyPr>
          <a:lstStyle/>
          <a:p>
            <a:r>
              <a:rPr lang="en-US" dirty="0" smtClean="0"/>
              <a:t>Dawes WJ, Obernier K*, </a:t>
            </a:r>
            <a:r>
              <a:rPr lang="en-US" dirty="0" err="1" smtClean="0"/>
              <a:t>Tisdall</a:t>
            </a:r>
            <a:r>
              <a:rPr lang="en-US" dirty="0" smtClean="0"/>
              <a:t> M</a:t>
            </a:r>
          </a:p>
          <a:p>
            <a:r>
              <a:rPr lang="en-US" dirty="0" smtClean="0"/>
              <a:t>Great Ormond Street Hospital London</a:t>
            </a:r>
          </a:p>
          <a:p>
            <a:r>
              <a:rPr lang="en-US" dirty="0" smtClean="0"/>
              <a:t>*University of California, San Francisco</a:t>
            </a:r>
            <a:endParaRPr lang="en-US" dirty="0"/>
          </a:p>
        </p:txBody>
      </p:sp>
      <p:pic>
        <p:nvPicPr>
          <p:cNvPr id="5" name="Picture 4"/>
          <p:cNvPicPr>
            <a:picLocks noChangeAspect="1"/>
          </p:cNvPicPr>
          <p:nvPr/>
        </p:nvPicPr>
        <p:blipFill>
          <a:blip r:embed="rId4"/>
          <a:stretch>
            <a:fillRect/>
          </a:stretch>
        </p:blipFill>
        <p:spPr>
          <a:xfrm>
            <a:off x="2761190" y="4941088"/>
            <a:ext cx="2480396" cy="1870462"/>
          </a:xfrm>
          <a:prstGeom prst="rect">
            <a:avLst/>
          </a:prstGeom>
        </p:spPr>
      </p:pic>
      <p:grpSp>
        <p:nvGrpSpPr>
          <p:cNvPr id="6" name="Group 5"/>
          <p:cNvGrpSpPr/>
          <p:nvPr/>
        </p:nvGrpSpPr>
        <p:grpSpPr>
          <a:xfrm>
            <a:off x="6190223" y="5264544"/>
            <a:ext cx="2845674" cy="1223550"/>
            <a:chOff x="15361619" y="37720745"/>
            <a:chExt cx="8879678" cy="3817991"/>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rcRect l="1898" t="24414" r="3226" b="53928"/>
            <a:stretch>
              <a:fillRect/>
            </a:stretch>
          </p:blipFill>
          <p:spPr bwMode="auto">
            <a:xfrm>
              <a:off x="15361619" y="37720745"/>
              <a:ext cx="8879678" cy="1526824"/>
            </a:xfrm>
            <a:prstGeom prst="rect">
              <a:avLst/>
            </a:prstGeom>
            <a:noFill/>
            <a:ln>
              <a:noFill/>
            </a:ln>
            <a:effectLst/>
            <a:extLst/>
          </p:spPr>
        </p:pic>
        <p:grpSp>
          <p:nvGrpSpPr>
            <p:cNvPr id="8" name="Group 7"/>
            <p:cNvGrpSpPr/>
            <p:nvPr/>
          </p:nvGrpSpPr>
          <p:grpSpPr>
            <a:xfrm>
              <a:off x="15361619" y="39610753"/>
              <a:ext cx="4010280" cy="1927983"/>
              <a:chOff x="5025300" y="1995819"/>
              <a:chExt cx="4010280" cy="1927983"/>
            </a:xfrm>
          </p:grpSpPr>
          <p:sp>
            <p:nvSpPr>
              <p:cNvPr id="12" name="Rectangle 11"/>
              <p:cNvSpPr/>
              <p:nvPr/>
            </p:nvSpPr>
            <p:spPr>
              <a:xfrm>
                <a:off x="5025300" y="1995819"/>
                <a:ext cx="4010280" cy="19279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5025300" y="1995819"/>
                <a:ext cx="4010280" cy="1927983"/>
              </a:xfrm>
              <a:prstGeom prst="rect">
                <a:avLst/>
              </a:prstGeom>
            </p:spPr>
          </p:pic>
        </p:grpSp>
        <p:grpSp>
          <p:nvGrpSpPr>
            <p:cNvPr id="9" name="Group 8"/>
            <p:cNvGrpSpPr/>
            <p:nvPr/>
          </p:nvGrpSpPr>
          <p:grpSpPr>
            <a:xfrm>
              <a:off x="19608422" y="39554310"/>
              <a:ext cx="4368281" cy="1927983"/>
              <a:chOff x="126010" y="5528817"/>
              <a:chExt cx="2891755" cy="1276304"/>
            </a:xfrm>
          </p:grpSpPr>
          <p:sp>
            <p:nvSpPr>
              <p:cNvPr id="10" name="Rectangle 9"/>
              <p:cNvSpPr/>
              <p:nvPr/>
            </p:nvSpPr>
            <p:spPr>
              <a:xfrm>
                <a:off x="126010" y="5528817"/>
                <a:ext cx="2891755" cy="12763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7"/>
              <a:srcRect b="1594"/>
              <a:stretch/>
            </p:blipFill>
            <p:spPr>
              <a:xfrm>
                <a:off x="149452" y="5528818"/>
                <a:ext cx="2844870" cy="1276303"/>
              </a:xfrm>
              <a:prstGeom prst="rect">
                <a:avLst/>
              </a:prstGeom>
              <a:ln>
                <a:noFill/>
              </a:ln>
            </p:spPr>
          </p:pic>
        </p:grpSp>
      </p:grpSp>
    </p:spTree>
    <p:extLst>
      <p:ext uri="{BB962C8B-B14F-4D97-AF65-F5344CB8AC3E}">
        <p14:creationId xmlns:p14="http://schemas.microsoft.com/office/powerpoint/2010/main" val="28841087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1334" y="5030470"/>
            <a:ext cx="8799083" cy="1477328"/>
          </a:xfrm>
          <a:prstGeom prst="rect">
            <a:avLst/>
          </a:prstGeom>
          <a:solidFill>
            <a:schemeClr val="tx1"/>
          </a:solidFill>
        </p:spPr>
        <p:txBody>
          <a:bodyPr wrap="square">
            <a:spAutoFit/>
          </a:bodyPr>
          <a:lstStyle/>
          <a:p>
            <a:pPr marL="342900" indent="-342900" algn="ctr">
              <a:buAutoNum type="arabicParenBoth"/>
            </a:pPr>
            <a:r>
              <a:rPr lang="en-GB" sz="3000" dirty="0" smtClean="0">
                <a:solidFill>
                  <a:srgbClr val="FFFFFF"/>
                </a:solidFill>
              </a:rPr>
              <a:t>Through </a:t>
            </a:r>
            <a:r>
              <a:rPr lang="en-GB" sz="3000" dirty="0">
                <a:solidFill>
                  <a:srgbClr val="FFFFFF"/>
                </a:solidFill>
              </a:rPr>
              <a:t>what mechanism does IVH impact on the ependyma and underlying </a:t>
            </a:r>
            <a:r>
              <a:rPr lang="en-GB" sz="3000" dirty="0" smtClean="0">
                <a:solidFill>
                  <a:srgbClr val="FFFFFF"/>
                </a:solidFill>
              </a:rPr>
              <a:t>Subventricular Zone..?</a:t>
            </a:r>
          </a:p>
          <a:p>
            <a:pPr marL="342900" indent="-342900" algn="ctr">
              <a:buAutoNum type="arabicParenBoth"/>
            </a:pPr>
            <a:r>
              <a:rPr lang="en-GB" sz="3000" dirty="0">
                <a:solidFill>
                  <a:srgbClr val="FFFFFF"/>
                </a:solidFill>
              </a:rPr>
              <a:t>Is this process amenable to </a:t>
            </a:r>
            <a:r>
              <a:rPr lang="en-GB" sz="3000" dirty="0" smtClean="0">
                <a:solidFill>
                  <a:srgbClr val="FFFFFF"/>
                </a:solidFill>
              </a:rPr>
              <a:t>intervention..? </a:t>
            </a:r>
            <a:endParaRPr lang="en-GB" sz="3000" dirty="0">
              <a:solidFill>
                <a:srgbClr val="FFFFFF"/>
              </a:solidFill>
            </a:endParaRPr>
          </a:p>
        </p:txBody>
      </p:sp>
      <p:grpSp>
        <p:nvGrpSpPr>
          <p:cNvPr id="35" name="Group 34"/>
          <p:cNvGrpSpPr/>
          <p:nvPr/>
        </p:nvGrpSpPr>
        <p:grpSpPr>
          <a:xfrm>
            <a:off x="127911" y="234040"/>
            <a:ext cx="2416566" cy="3598591"/>
            <a:chOff x="127911" y="458800"/>
            <a:chExt cx="2416566" cy="3598591"/>
          </a:xfrm>
        </p:grpSpPr>
        <p:grpSp>
          <p:nvGrpSpPr>
            <p:cNvPr id="7" name="Group 6"/>
            <p:cNvGrpSpPr/>
            <p:nvPr/>
          </p:nvGrpSpPr>
          <p:grpSpPr>
            <a:xfrm>
              <a:off x="127911" y="1835520"/>
              <a:ext cx="2416566" cy="2221871"/>
              <a:chOff x="24480" y="1098362"/>
              <a:chExt cx="4910820" cy="4515171"/>
            </a:xfrm>
          </p:grpSpPr>
          <p:pic>
            <p:nvPicPr>
              <p:cNvPr id="4" name="Picture 3" descr="Screen Shot 2012-07-22 at 19.36.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 y="1098362"/>
                <a:ext cx="4910819" cy="2938272"/>
              </a:xfrm>
              <a:prstGeom prst="rect">
                <a:avLst/>
              </a:prstGeom>
            </p:spPr>
          </p:pic>
          <p:pic>
            <p:nvPicPr>
              <p:cNvPr id="5" name="Picture 4" descr="03-14-05Figure12Grade3IVH.jpg: "/>
              <p:cNvPicPr>
                <a:picLocks noChangeAspect="1" noChangeArrowheads="1"/>
              </p:cNvPicPr>
              <p:nvPr/>
            </p:nvPicPr>
            <p:blipFill rotWithShape="1">
              <a:blip r:embed="rId4">
                <a:extLst>
                  <a:ext uri="{28A0092B-C50C-407E-A947-70E740481C1C}">
                    <a14:useLocalDpi xmlns:a14="http://schemas.microsoft.com/office/drawing/2010/main" val="0"/>
                  </a:ext>
                </a:extLst>
              </a:blip>
              <a:srcRect r="34997"/>
              <a:stretch/>
            </p:blipFill>
            <p:spPr>
              <a:xfrm>
                <a:off x="1733653" y="4036633"/>
                <a:ext cx="3201647" cy="1576900"/>
              </a:xfrm>
              <a:prstGeom prst="rect">
                <a:avLst/>
              </a:prstGeom>
              <a:noFill/>
            </p:spPr>
          </p:pic>
          <p:pic>
            <p:nvPicPr>
              <p:cNvPr id="6" name="Picture 6" descr="http://neuropathology-web.org/chapter3/images3/3-12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1" y="4036633"/>
                <a:ext cx="1721504" cy="15768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127911" y="458800"/>
              <a:ext cx="2416566" cy="1323439"/>
            </a:xfrm>
            <a:prstGeom prst="rect">
              <a:avLst/>
            </a:prstGeom>
            <a:noFill/>
          </p:spPr>
          <p:txBody>
            <a:bodyPr wrap="square" rtlCol="0">
              <a:spAutoFit/>
            </a:bodyPr>
            <a:lstStyle/>
            <a:p>
              <a:pPr algn="ctr"/>
              <a:r>
                <a:rPr lang="en-US" sz="2000" b="1" dirty="0" smtClean="0"/>
                <a:t>NEONATAL INTRAVENTRICULAR HAEMORRHAGE (IVH)</a:t>
              </a:r>
              <a:endParaRPr lang="en-US" sz="2000" b="1" dirty="0"/>
            </a:p>
          </p:txBody>
        </p:sp>
      </p:grpSp>
      <p:grpSp>
        <p:nvGrpSpPr>
          <p:cNvPr id="36" name="Group 35"/>
          <p:cNvGrpSpPr/>
          <p:nvPr/>
        </p:nvGrpSpPr>
        <p:grpSpPr>
          <a:xfrm>
            <a:off x="2695014" y="74471"/>
            <a:ext cx="6417698" cy="2422464"/>
            <a:chOff x="2695014" y="299231"/>
            <a:chExt cx="6417698" cy="2422464"/>
          </a:xfrm>
        </p:grpSpPr>
        <p:grpSp>
          <p:nvGrpSpPr>
            <p:cNvPr id="15" name="Group 14"/>
            <p:cNvGrpSpPr/>
            <p:nvPr/>
          </p:nvGrpSpPr>
          <p:grpSpPr>
            <a:xfrm>
              <a:off x="6780540" y="726436"/>
              <a:ext cx="2332172" cy="1602321"/>
              <a:chOff x="6875567" y="322384"/>
              <a:chExt cx="2990713" cy="2054772"/>
            </a:xfrm>
          </p:grpSpPr>
          <p:pic>
            <p:nvPicPr>
              <p:cNvPr id="8" name="Picture 4" descr="http://runkle-science.wikispaces.com/file/view/url.jpeg/30637266/ur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567" y="322385"/>
                <a:ext cx="1186977" cy="20547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stretch>
                <a:fillRect/>
              </a:stretch>
            </p:blipFill>
            <p:spPr>
              <a:xfrm>
                <a:off x="8062544" y="322384"/>
                <a:ext cx="1803736" cy="2054771"/>
              </a:xfrm>
              <a:prstGeom prst="rect">
                <a:avLst/>
              </a:prstGeom>
            </p:spPr>
          </p:pic>
        </p:grpSp>
        <p:cxnSp>
          <p:nvCxnSpPr>
            <p:cNvPr id="18" name="Straight Arrow Connector 17"/>
            <p:cNvCxnSpPr>
              <a:stCxn id="11" idx="1"/>
            </p:cNvCxnSpPr>
            <p:nvPr/>
          </p:nvCxnSpPr>
          <p:spPr>
            <a:xfrm flipV="1">
              <a:off x="2695014" y="1249161"/>
              <a:ext cx="4085526" cy="1472534"/>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780540" y="299231"/>
              <a:ext cx="2332172" cy="369332"/>
            </a:xfrm>
            <a:prstGeom prst="rect">
              <a:avLst/>
            </a:prstGeom>
            <a:noFill/>
          </p:spPr>
          <p:txBody>
            <a:bodyPr wrap="square" rtlCol="0">
              <a:spAutoFit/>
            </a:bodyPr>
            <a:lstStyle/>
            <a:p>
              <a:pPr algn="ctr"/>
              <a:r>
                <a:rPr lang="en-US" b="1" dirty="0" smtClean="0"/>
                <a:t>HYDROCEPHALUS</a:t>
              </a:r>
              <a:endParaRPr lang="en-US" b="1" dirty="0"/>
            </a:p>
          </p:txBody>
        </p:sp>
      </p:grpSp>
      <p:grpSp>
        <p:nvGrpSpPr>
          <p:cNvPr id="37" name="Group 36"/>
          <p:cNvGrpSpPr/>
          <p:nvPr/>
        </p:nvGrpSpPr>
        <p:grpSpPr>
          <a:xfrm>
            <a:off x="2695014" y="2354216"/>
            <a:ext cx="6433342" cy="2325561"/>
            <a:chOff x="2695014" y="2578976"/>
            <a:chExt cx="6433342" cy="2325561"/>
          </a:xfrm>
        </p:grpSpPr>
        <p:pic>
          <p:nvPicPr>
            <p:cNvPr id="10" name="Picture 9" descr="(1) Disability imag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0540" y="2948308"/>
              <a:ext cx="2335076" cy="1956229"/>
            </a:xfrm>
            <a:prstGeom prst="rect">
              <a:avLst/>
            </a:prstGeom>
          </p:spPr>
        </p:pic>
        <p:cxnSp>
          <p:nvCxnSpPr>
            <p:cNvPr id="19" name="Straight Arrow Connector 18"/>
            <p:cNvCxnSpPr/>
            <p:nvPr/>
          </p:nvCxnSpPr>
          <p:spPr>
            <a:xfrm>
              <a:off x="2695014" y="2931288"/>
              <a:ext cx="4085526" cy="1472534"/>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796184" y="2578976"/>
              <a:ext cx="2332172" cy="369332"/>
            </a:xfrm>
            <a:prstGeom prst="rect">
              <a:avLst/>
            </a:prstGeom>
            <a:noFill/>
          </p:spPr>
          <p:txBody>
            <a:bodyPr wrap="square" rtlCol="0">
              <a:spAutoFit/>
            </a:bodyPr>
            <a:lstStyle/>
            <a:p>
              <a:pPr algn="ctr"/>
              <a:r>
                <a:rPr lang="en-US" b="1" dirty="0" smtClean="0"/>
                <a:t>NEURODISABILITY</a:t>
              </a:r>
              <a:endParaRPr lang="en-US" b="1" dirty="0"/>
            </a:p>
          </p:txBody>
        </p:sp>
      </p:grpSp>
      <p:grpSp>
        <p:nvGrpSpPr>
          <p:cNvPr id="38" name="Group 37"/>
          <p:cNvGrpSpPr/>
          <p:nvPr/>
        </p:nvGrpSpPr>
        <p:grpSpPr>
          <a:xfrm>
            <a:off x="2695014" y="1023307"/>
            <a:ext cx="4085526" cy="3170922"/>
            <a:chOff x="2695014" y="1248067"/>
            <a:chExt cx="4085526" cy="3170922"/>
          </a:xfrm>
        </p:grpSpPr>
        <p:grpSp>
          <p:nvGrpSpPr>
            <p:cNvPr id="16" name="Group 15"/>
            <p:cNvGrpSpPr/>
            <p:nvPr/>
          </p:nvGrpSpPr>
          <p:grpSpPr>
            <a:xfrm>
              <a:off x="2695014" y="1473921"/>
              <a:ext cx="3926757" cy="2945068"/>
              <a:chOff x="2790042" y="904622"/>
              <a:chExt cx="3926757" cy="2945068"/>
            </a:xfrm>
          </p:grpSpPr>
          <p:pic>
            <p:nvPicPr>
              <p:cNvPr id="11" name="Picture 10"/>
              <p:cNvPicPr>
                <a:picLocks noChangeAspect="1"/>
              </p:cNvPicPr>
              <p:nvPr/>
            </p:nvPicPr>
            <p:blipFill>
              <a:blip r:embed="rId9"/>
              <a:stretch>
                <a:fillRect/>
              </a:stretch>
            </p:blipFill>
            <p:spPr>
              <a:xfrm>
                <a:off x="2790042" y="904622"/>
                <a:ext cx="3926757" cy="2945068"/>
              </a:xfrm>
              <a:prstGeom prst="rect">
                <a:avLst/>
              </a:prstGeom>
            </p:spPr>
          </p:pic>
          <p:sp>
            <p:nvSpPr>
              <p:cNvPr id="13" name="TextBox 12"/>
              <p:cNvSpPr txBox="1"/>
              <p:nvPr/>
            </p:nvSpPr>
            <p:spPr>
              <a:xfrm>
                <a:off x="4465329" y="1673509"/>
                <a:ext cx="1210600" cy="1323439"/>
              </a:xfrm>
              <a:prstGeom prst="rect">
                <a:avLst/>
              </a:prstGeom>
              <a:noFill/>
            </p:spPr>
            <p:txBody>
              <a:bodyPr wrap="square" rtlCol="0">
                <a:spAutoFit/>
              </a:bodyPr>
              <a:lstStyle/>
              <a:p>
                <a:r>
                  <a:rPr lang="en-US" sz="8000" dirty="0" smtClean="0">
                    <a:solidFill>
                      <a:srgbClr val="FFFFFF"/>
                    </a:solidFill>
                  </a:rPr>
                  <a:t>?</a:t>
                </a:r>
                <a:endParaRPr lang="en-US" sz="8000" dirty="0">
                  <a:solidFill>
                    <a:srgbClr val="FFFFFF"/>
                  </a:solidFill>
                </a:endParaRPr>
              </a:p>
            </p:txBody>
          </p:sp>
        </p:grpSp>
        <p:cxnSp>
          <p:nvCxnSpPr>
            <p:cNvPr id="26" name="Straight Arrow Connector 25"/>
            <p:cNvCxnSpPr/>
            <p:nvPr/>
          </p:nvCxnSpPr>
          <p:spPr>
            <a:xfrm flipV="1">
              <a:off x="4922504" y="1248067"/>
              <a:ext cx="1858036" cy="673634"/>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012412" y="3742260"/>
              <a:ext cx="1768128" cy="667344"/>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695014" y="2407058"/>
              <a:ext cx="925360" cy="303402"/>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1" idx="1"/>
            </p:cNvCxnSpPr>
            <p:nvPr/>
          </p:nvCxnSpPr>
          <p:spPr>
            <a:xfrm>
              <a:off x="2695014" y="2946455"/>
              <a:ext cx="1193539" cy="413712"/>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3122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764" y="1829885"/>
            <a:ext cx="8727236" cy="4401205"/>
          </a:xfrm>
          <a:prstGeom prst="rect">
            <a:avLst/>
          </a:prstGeom>
        </p:spPr>
        <p:txBody>
          <a:bodyPr wrap="square">
            <a:spAutoFit/>
          </a:bodyPr>
          <a:lstStyle/>
          <a:p>
            <a:pPr marL="342900" indent="-342900">
              <a:buFont typeface="+mj-lt"/>
              <a:buAutoNum type="arabicPeriod"/>
            </a:pPr>
            <a:r>
              <a:rPr lang="en-GB" sz="4000" dirty="0"/>
              <a:t>HUMAN AUTOPSY STUDIES</a:t>
            </a:r>
          </a:p>
          <a:p>
            <a:pPr marL="342900" indent="-342900">
              <a:buFont typeface="+mj-lt"/>
              <a:buAutoNum type="arabicPeriod"/>
            </a:pPr>
            <a:r>
              <a:rPr lang="en-GB" sz="4000" dirty="0"/>
              <a:t>ANIMAL STUDIES</a:t>
            </a:r>
          </a:p>
          <a:p>
            <a:pPr marL="342900" indent="-342900">
              <a:buFont typeface="+mj-lt"/>
              <a:buAutoNum type="arabicPeriod"/>
            </a:pPr>
            <a:r>
              <a:rPr lang="en-GB" sz="4000" dirty="0"/>
              <a:t>CSF ANALYSIS</a:t>
            </a:r>
          </a:p>
          <a:p>
            <a:pPr marL="342900" indent="-342900">
              <a:buFont typeface="+mj-lt"/>
              <a:buAutoNum type="arabicPeriod"/>
            </a:pPr>
            <a:r>
              <a:rPr lang="en-GB" sz="4000" dirty="0"/>
              <a:t>ADVANCED RADIOLOGY</a:t>
            </a:r>
          </a:p>
          <a:p>
            <a:pPr marL="342900" indent="-342900">
              <a:buFont typeface="+mj-lt"/>
              <a:buAutoNum type="arabicPeriod"/>
            </a:pPr>
            <a:r>
              <a:rPr lang="en-GB" sz="4000" dirty="0" smtClean="0"/>
              <a:t>NEUROENDOSCOPY</a:t>
            </a:r>
          </a:p>
          <a:p>
            <a:pPr marL="342900" indent="-342900">
              <a:buFont typeface="+mj-lt"/>
              <a:buAutoNum type="arabicPeriod"/>
            </a:pPr>
            <a:r>
              <a:rPr lang="en-GB" sz="4000" dirty="0" smtClean="0"/>
              <a:t>?ORGANOTYPIC SAMPLE ANALYSIS / ‘LIVE-SLICE’ SAMPLES</a:t>
            </a:r>
          </a:p>
        </p:txBody>
      </p:sp>
      <p:grpSp>
        <p:nvGrpSpPr>
          <p:cNvPr id="6" name="Group 5"/>
          <p:cNvGrpSpPr/>
          <p:nvPr/>
        </p:nvGrpSpPr>
        <p:grpSpPr>
          <a:xfrm>
            <a:off x="0" y="59665"/>
            <a:ext cx="1476237" cy="1107177"/>
            <a:chOff x="2710658" y="1710432"/>
            <a:chExt cx="3926757" cy="2945068"/>
          </a:xfrm>
        </p:grpSpPr>
        <p:pic>
          <p:nvPicPr>
            <p:cNvPr id="3" name="Picture 2"/>
            <p:cNvPicPr>
              <a:picLocks noChangeAspect="1"/>
            </p:cNvPicPr>
            <p:nvPr/>
          </p:nvPicPr>
          <p:blipFill>
            <a:blip r:embed="rId3"/>
            <a:stretch>
              <a:fillRect/>
            </a:stretch>
          </p:blipFill>
          <p:spPr>
            <a:xfrm>
              <a:off x="2710658" y="1710432"/>
              <a:ext cx="3926757" cy="2945068"/>
            </a:xfrm>
            <a:prstGeom prst="rect">
              <a:avLst/>
            </a:prstGeom>
          </p:spPr>
        </p:pic>
        <p:sp>
          <p:nvSpPr>
            <p:cNvPr id="4" name="TextBox 3"/>
            <p:cNvSpPr txBox="1"/>
            <p:nvPr/>
          </p:nvSpPr>
          <p:spPr>
            <a:xfrm>
              <a:off x="4227574" y="2162644"/>
              <a:ext cx="1210601" cy="1882962"/>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grpSp>
      <p:sp>
        <p:nvSpPr>
          <p:cNvPr id="7" name="TextBox 6"/>
          <p:cNvSpPr txBox="1"/>
          <p:nvPr/>
        </p:nvSpPr>
        <p:spPr>
          <a:xfrm>
            <a:off x="1476238" y="219942"/>
            <a:ext cx="6686012" cy="769441"/>
          </a:xfrm>
          <a:prstGeom prst="rect">
            <a:avLst/>
          </a:prstGeom>
          <a:solidFill>
            <a:srgbClr val="000000"/>
          </a:solidFill>
        </p:spPr>
        <p:txBody>
          <a:bodyPr wrap="square" rtlCol="0">
            <a:spAutoFit/>
          </a:bodyPr>
          <a:lstStyle/>
          <a:p>
            <a:pPr algn="ctr"/>
            <a:r>
              <a:rPr lang="en-US" sz="4400" dirty="0" smtClean="0">
                <a:solidFill>
                  <a:srgbClr val="FFFFFF"/>
                </a:solidFill>
              </a:rPr>
              <a:t>CURRENT UNDERSTANDING</a:t>
            </a:r>
            <a:endParaRPr lang="en-US" sz="4400" dirty="0">
              <a:solidFill>
                <a:srgbClr val="FFFFFF"/>
              </a:solidFill>
            </a:endParaRPr>
          </a:p>
        </p:txBody>
      </p:sp>
    </p:spTree>
    <p:extLst>
      <p:ext uri="{BB962C8B-B14F-4D97-AF65-F5344CB8AC3E}">
        <p14:creationId xmlns:p14="http://schemas.microsoft.com/office/powerpoint/2010/main" val="1372982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221015 Whole mount technique copy.pdf"/>
          <p:cNvPicPr>
            <a:picLocks noChangeAspect="1"/>
          </p:cNvPicPr>
          <p:nvPr/>
        </p:nvPicPr>
        <p:blipFill rotWithShape="1">
          <a:blip r:embed="rId6">
            <a:extLst>
              <a:ext uri="{28A0092B-C50C-407E-A947-70E740481C1C}">
                <a14:useLocalDpi xmlns:a14="http://schemas.microsoft.com/office/drawing/2010/main" val="0"/>
              </a:ext>
            </a:extLst>
          </a:blip>
          <a:srcRect t="5876" b="39461"/>
          <a:stretch/>
        </p:blipFill>
        <p:spPr>
          <a:xfrm>
            <a:off x="1" y="127884"/>
            <a:ext cx="4158476" cy="3216780"/>
          </a:xfrm>
          <a:prstGeom prst="rect">
            <a:avLst/>
          </a:prstGeom>
        </p:spPr>
      </p:pic>
      <p:pic>
        <p:nvPicPr>
          <p:cNvPr id="7" name="(13) Ciliated border Ohata and Nakatani et al Supplemental Movie 3.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930172" y="3663593"/>
            <a:ext cx="4021506" cy="3016129"/>
          </a:xfrm>
          <a:prstGeom prst="rect">
            <a:avLst/>
          </a:prstGeom>
        </p:spPr>
      </p:pic>
      <p:pic>
        <p:nvPicPr>
          <p:cNvPr id="9" name="Picture 8" descr="Screen Shot 2018-09-20 at 13.03.2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3725" y="3663593"/>
            <a:ext cx="2074978" cy="1779213"/>
          </a:xfrm>
          <a:prstGeom prst="rect">
            <a:avLst/>
          </a:prstGeom>
        </p:spPr>
      </p:pic>
      <p:grpSp>
        <p:nvGrpSpPr>
          <p:cNvPr id="19" name="Group 18"/>
          <p:cNvGrpSpPr/>
          <p:nvPr/>
        </p:nvGrpSpPr>
        <p:grpSpPr>
          <a:xfrm>
            <a:off x="2864284" y="0"/>
            <a:ext cx="4350894" cy="3236549"/>
            <a:chOff x="2864284" y="0"/>
            <a:chExt cx="4350894" cy="3236549"/>
          </a:xfrm>
        </p:grpSpPr>
        <p:sp>
          <p:nvSpPr>
            <p:cNvPr id="4" name="Freeform 3"/>
            <p:cNvSpPr/>
            <p:nvPr/>
          </p:nvSpPr>
          <p:spPr>
            <a:xfrm>
              <a:off x="4317524" y="307134"/>
              <a:ext cx="2677351" cy="1489523"/>
            </a:xfrm>
            <a:custGeom>
              <a:avLst/>
              <a:gdLst>
                <a:gd name="connsiteX0" fmla="*/ 12582 w 5036574"/>
                <a:gd name="connsiteY0" fmla="*/ 1225206 h 2802059"/>
                <a:gd name="connsiteX1" fmla="*/ 169922 w 5036574"/>
                <a:gd name="connsiteY1" fmla="*/ 1022922 h 2802059"/>
                <a:gd name="connsiteX2" fmla="*/ 484603 w 5036574"/>
                <a:gd name="connsiteY2" fmla="*/ 618353 h 2802059"/>
                <a:gd name="connsiteX3" fmla="*/ 1046532 w 5036574"/>
                <a:gd name="connsiteY3" fmla="*/ 213785 h 2802059"/>
                <a:gd name="connsiteX4" fmla="*/ 1439883 w 5036574"/>
                <a:gd name="connsiteY4" fmla="*/ 45215 h 2802059"/>
                <a:gd name="connsiteX5" fmla="*/ 1945620 w 5036574"/>
                <a:gd name="connsiteY5" fmla="*/ 11500 h 2802059"/>
                <a:gd name="connsiteX6" fmla="*/ 2530027 w 5036574"/>
                <a:gd name="connsiteY6" fmla="*/ 213785 h 2802059"/>
                <a:gd name="connsiteX7" fmla="*/ 2844707 w 5036574"/>
                <a:gd name="connsiteY7" fmla="*/ 292451 h 2802059"/>
                <a:gd name="connsiteX8" fmla="*/ 3181865 w 5036574"/>
                <a:gd name="connsiteY8" fmla="*/ 517211 h 2802059"/>
                <a:gd name="connsiteX9" fmla="*/ 3339205 w 5036574"/>
                <a:gd name="connsiteY9" fmla="*/ 618353 h 2802059"/>
                <a:gd name="connsiteX10" fmla="*/ 3440353 w 5036574"/>
                <a:gd name="connsiteY10" fmla="*/ 607115 h 2802059"/>
                <a:gd name="connsiteX11" fmla="*/ 3766272 w 5036574"/>
                <a:gd name="connsiteY11" fmla="*/ 809400 h 2802059"/>
                <a:gd name="connsiteX12" fmla="*/ 3991044 w 5036574"/>
                <a:gd name="connsiteY12" fmla="*/ 1090350 h 2802059"/>
                <a:gd name="connsiteX13" fmla="*/ 4272008 w 5036574"/>
                <a:gd name="connsiteY13" fmla="*/ 1405015 h 2802059"/>
                <a:gd name="connsiteX14" fmla="*/ 4586689 w 5036574"/>
                <a:gd name="connsiteY14" fmla="*/ 1685965 h 2802059"/>
                <a:gd name="connsiteX15" fmla="*/ 4878892 w 5036574"/>
                <a:gd name="connsiteY15" fmla="*/ 1775869 h 2802059"/>
                <a:gd name="connsiteX16" fmla="*/ 4991278 w 5036574"/>
                <a:gd name="connsiteY16" fmla="*/ 2056820 h 2802059"/>
                <a:gd name="connsiteX17" fmla="*/ 4968801 w 5036574"/>
                <a:gd name="connsiteY17" fmla="*/ 2169200 h 2802059"/>
                <a:gd name="connsiteX18" fmla="*/ 5036233 w 5036574"/>
                <a:gd name="connsiteY18" fmla="*/ 2371484 h 2802059"/>
                <a:gd name="connsiteX19" fmla="*/ 4935085 w 5036574"/>
                <a:gd name="connsiteY19" fmla="*/ 2753577 h 2802059"/>
                <a:gd name="connsiteX20" fmla="*/ 4328201 w 5036574"/>
                <a:gd name="connsiteY20" fmla="*/ 2731101 h 2802059"/>
                <a:gd name="connsiteX21" fmla="*/ 4204577 w 5036574"/>
                <a:gd name="connsiteY21" fmla="*/ 2157962 h 2802059"/>
                <a:gd name="connsiteX22" fmla="*/ 4125907 w 5036574"/>
                <a:gd name="connsiteY22" fmla="*/ 1775869 h 2802059"/>
                <a:gd name="connsiteX23" fmla="*/ 3878658 w 5036574"/>
                <a:gd name="connsiteY23" fmla="*/ 1449967 h 2802059"/>
                <a:gd name="connsiteX24" fmla="*/ 3350444 w 5036574"/>
                <a:gd name="connsiteY24" fmla="*/ 1135302 h 2802059"/>
                <a:gd name="connsiteX25" fmla="*/ 2766037 w 5036574"/>
                <a:gd name="connsiteY25" fmla="*/ 1079112 h 2802059"/>
                <a:gd name="connsiteX26" fmla="*/ 2271539 w 5036574"/>
                <a:gd name="connsiteY26" fmla="*/ 1112826 h 2802059"/>
                <a:gd name="connsiteX27" fmla="*/ 1777041 w 5036574"/>
                <a:gd name="connsiteY27" fmla="*/ 1337586 h 2802059"/>
                <a:gd name="connsiteX28" fmla="*/ 1260066 w 5036574"/>
                <a:gd name="connsiteY28" fmla="*/ 1674727 h 2802059"/>
                <a:gd name="connsiteX29" fmla="*/ 731852 w 5036574"/>
                <a:gd name="connsiteY29" fmla="*/ 1966915 h 2802059"/>
                <a:gd name="connsiteX30" fmla="*/ 529557 w 5036574"/>
                <a:gd name="connsiteY30" fmla="*/ 2045582 h 2802059"/>
                <a:gd name="connsiteX31" fmla="*/ 136206 w 5036574"/>
                <a:gd name="connsiteY31" fmla="*/ 1528633 h 2802059"/>
                <a:gd name="connsiteX32" fmla="*/ 23820 w 5036574"/>
                <a:gd name="connsiteY32" fmla="*/ 1371301 h 2802059"/>
                <a:gd name="connsiteX33" fmla="*/ 12582 w 5036574"/>
                <a:gd name="connsiteY33" fmla="*/ 1225206 h 28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36574" h="2802059">
                  <a:moveTo>
                    <a:pt x="12582" y="1225206"/>
                  </a:moveTo>
                  <a:cubicBezTo>
                    <a:pt x="36932" y="1167143"/>
                    <a:pt x="169922" y="1022922"/>
                    <a:pt x="169922" y="1022922"/>
                  </a:cubicBezTo>
                  <a:cubicBezTo>
                    <a:pt x="248592" y="921780"/>
                    <a:pt x="338501" y="753209"/>
                    <a:pt x="484603" y="618353"/>
                  </a:cubicBezTo>
                  <a:cubicBezTo>
                    <a:pt x="630705" y="483497"/>
                    <a:pt x="887319" y="309308"/>
                    <a:pt x="1046532" y="213785"/>
                  </a:cubicBezTo>
                  <a:cubicBezTo>
                    <a:pt x="1205745" y="118262"/>
                    <a:pt x="1290035" y="78929"/>
                    <a:pt x="1439883" y="45215"/>
                  </a:cubicBezTo>
                  <a:cubicBezTo>
                    <a:pt x="1589731" y="11501"/>
                    <a:pt x="1763929" y="-16595"/>
                    <a:pt x="1945620" y="11500"/>
                  </a:cubicBezTo>
                  <a:cubicBezTo>
                    <a:pt x="2127311" y="39595"/>
                    <a:pt x="2380179" y="166960"/>
                    <a:pt x="2530027" y="213785"/>
                  </a:cubicBezTo>
                  <a:cubicBezTo>
                    <a:pt x="2679875" y="260610"/>
                    <a:pt x="2736067" y="241880"/>
                    <a:pt x="2844707" y="292451"/>
                  </a:cubicBezTo>
                  <a:cubicBezTo>
                    <a:pt x="2953347" y="343022"/>
                    <a:pt x="3099449" y="462894"/>
                    <a:pt x="3181865" y="517211"/>
                  </a:cubicBezTo>
                  <a:cubicBezTo>
                    <a:pt x="3264281" y="571528"/>
                    <a:pt x="3296124" y="603369"/>
                    <a:pt x="3339205" y="618353"/>
                  </a:cubicBezTo>
                  <a:cubicBezTo>
                    <a:pt x="3382286" y="633337"/>
                    <a:pt x="3369175" y="575274"/>
                    <a:pt x="3440353" y="607115"/>
                  </a:cubicBezTo>
                  <a:cubicBezTo>
                    <a:pt x="3511531" y="638956"/>
                    <a:pt x="3674490" y="728861"/>
                    <a:pt x="3766272" y="809400"/>
                  </a:cubicBezTo>
                  <a:cubicBezTo>
                    <a:pt x="3858054" y="889939"/>
                    <a:pt x="3906755" y="991081"/>
                    <a:pt x="3991044" y="1090350"/>
                  </a:cubicBezTo>
                  <a:cubicBezTo>
                    <a:pt x="4075333" y="1189619"/>
                    <a:pt x="4172734" y="1305746"/>
                    <a:pt x="4272008" y="1405015"/>
                  </a:cubicBezTo>
                  <a:cubicBezTo>
                    <a:pt x="4371282" y="1504284"/>
                    <a:pt x="4485542" y="1624156"/>
                    <a:pt x="4586689" y="1685965"/>
                  </a:cubicBezTo>
                  <a:cubicBezTo>
                    <a:pt x="4687836" y="1747774"/>
                    <a:pt x="4811461" y="1714060"/>
                    <a:pt x="4878892" y="1775869"/>
                  </a:cubicBezTo>
                  <a:cubicBezTo>
                    <a:pt x="4946324" y="1837678"/>
                    <a:pt x="4976293" y="1991265"/>
                    <a:pt x="4991278" y="2056820"/>
                  </a:cubicBezTo>
                  <a:cubicBezTo>
                    <a:pt x="5006263" y="2122375"/>
                    <a:pt x="4961309" y="2116756"/>
                    <a:pt x="4968801" y="2169200"/>
                  </a:cubicBezTo>
                  <a:cubicBezTo>
                    <a:pt x="4976293" y="2221644"/>
                    <a:pt x="5041852" y="2274088"/>
                    <a:pt x="5036233" y="2371484"/>
                  </a:cubicBezTo>
                  <a:cubicBezTo>
                    <a:pt x="5030614" y="2468880"/>
                    <a:pt x="5053090" y="2693641"/>
                    <a:pt x="4935085" y="2753577"/>
                  </a:cubicBezTo>
                  <a:cubicBezTo>
                    <a:pt x="4817080" y="2813513"/>
                    <a:pt x="4449952" y="2830370"/>
                    <a:pt x="4328201" y="2731101"/>
                  </a:cubicBezTo>
                  <a:cubicBezTo>
                    <a:pt x="4206450" y="2631832"/>
                    <a:pt x="4238293" y="2317167"/>
                    <a:pt x="4204577" y="2157962"/>
                  </a:cubicBezTo>
                  <a:cubicBezTo>
                    <a:pt x="4170861" y="1998757"/>
                    <a:pt x="4180227" y="1893868"/>
                    <a:pt x="4125907" y="1775869"/>
                  </a:cubicBezTo>
                  <a:cubicBezTo>
                    <a:pt x="4071587" y="1657870"/>
                    <a:pt x="4007902" y="1556728"/>
                    <a:pt x="3878658" y="1449967"/>
                  </a:cubicBezTo>
                  <a:cubicBezTo>
                    <a:pt x="3749414" y="1343206"/>
                    <a:pt x="3535881" y="1197111"/>
                    <a:pt x="3350444" y="1135302"/>
                  </a:cubicBezTo>
                  <a:cubicBezTo>
                    <a:pt x="3165007" y="1073493"/>
                    <a:pt x="2945854" y="1082858"/>
                    <a:pt x="2766037" y="1079112"/>
                  </a:cubicBezTo>
                  <a:cubicBezTo>
                    <a:pt x="2586220" y="1075366"/>
                    <a:pt x="2436372" y="1069747"/>
                    <a:pt x="2271539" y="1112826"/>
                  </a:cubicBezTo>
                  <a:cubicBezTo>
                    <a:pt x="2106706" y="1155905"/>
                    <a:pt x="1945620" y="1243936"/>
                    <a:pt x="1777041" y="1337586"/>
                  </a:cubicBezTo>
                  <a:cubicBezTo>
                    <a:pt x="1608462" y="1431236"/>
                    <a:pt x="1434264" y="1569839"/>
                    <a:pt x="1260066" y="1674727"/>
                  </a:cubicBezTo>
                  <a:cubicBezTo>
                    <a:pt x="1085868" y="1779615"/>
                    <a:pt x="853603" y="1905106"/>
                    <a:pt x="731852" y="1966915"/>
                  </a:cubicBezTo>
                  <a:cubicBezTo>
                    <a:pt x="610101" y="2028724"/>
                    <a:pt x="628831" y="2118629"/>
                    <a:pt x="529557" y="2045582"/>
                  </a:cubicBezTo>
                  <a:cubicBezTo>
                    <a:pt x="430283" y="1972535"/>
                    <a:pt x="220495" y="1641013"/>
                    <a:pt x="136206" y="1528633"/>
                  </a:cubicBezTo>
                  <a:cubicBezTo>
                    <a:pt x="51917" y="1416253"/>
                    <a:pt x="44424" y="1427491"/>
                    <a:pt x="23820" y="1371301"/>
                  </a:cubicBezTo>
                  <a:cubicBezTo>
                    <a:pt x="3216" y="1315111"/>
                    <a:pt x="-11768" y="1283269"/>
                    <a:pt x="12582" y="1225206"/>
                  </a:cubicBezTo>
                  <a:close/>
                </a:path>
              </a:pathLst>
            </a:custGeom>
            <a:solidFill>
              <a:schemeClr val="accent6">
                <a:lumMod val="60000"/>
                <a:lumOff val="40000"/>
              </a:schemeClr>
            </a:solidFill>
            <a:ln w="38100" cmpd="sng">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2864284" y="1023763"/>
              <a:ext cx="1465902" cy="1740952"/>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4" idx="19"/>
            </p:cNvCxnSpPr>
            <p:nvPr/>
          </p:nvCxnSpPr>
          <p:spPr>
            <a:xfrm flipV="1">
              <a:off x="3697497" y="1770885"/>
              <a:ext cx="3243428" cy="1465664"/>
            </a:xfrm>
            <a:prstGeom prst="line">
              <a:avLst/>
            </a:prstGeom>
            <a:ln>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34655" y="0"/>
              <a:ext cx="3180523" cy="369332"/>
            </a:xfrm>
            <a:prstGeom prst="rect">
              <a:avLst/>
            </a:prstGeom>
            <a:noFill/>
          </p:spPr>
          <p:txBody>
            <a:bodyPr wrap="square" rtlCol="0">
              <a:spAutoFit/>
            </a:bodyPr>
            <a:lstStyle/>
            <a:p>
              <a:pPr algn="ctr"/>
              <a:r>
                <a:rPr lang="en-US" dirty="0" smtClean="0"/>
                <a:t>WHOLE MOUNT PREPARATION</a:t>
              </a:r>
              <a:endParaRPr lang="en-US" dirty="0"/>
            </a:p>
          </p:txBody>
        </p:sp>
      </p:grpSp>
      <p:grpSp>
        <p:nvGrpSpPr>
          <p:cNvPr id="21" name="Group 20"/>
          <p:cNvGrpSpPr/>
          <p:nvPr/>
        </p:nvGrpSpPr>
        <p:grpSpPr>
          <a:xfrm>
            <a:off x="7215178" y="188247"/>
            <a:ext cx="1879229" cy="3391205"/>
            <a:chOff x="7215178" y="188247"/>
            <a:chExt cx="1879229" cy="3391205"/>
          </a:xfrm>
        </p:grpSpPr>
        <p:grpSp>
          <p:nvGrpSpPr>
            <p:cNvPr id="13" name="Group 12"/>
            <p:cNvGrpSpPr/>
            <p:nvPr/>
          </p:nvGrpSpPr>
          <p:grpSpPr>
            <a:xfrm>
              <a:off x="7215178" y="188247"/>
              <a:ext cx="1879228" cy="3391205"/>
              <a:chOff x="7451186" y="188247"/>
              <a:chExt cx="1643219" cy="2965309"/>
            </a:xfrm>
          </p:grpSpPr>
          <p:pic>
            <p:nvPicPr>
              <p:cNvPr id="5" name="Picture 4" descr="Screen Shot 2018-09-20 at 12.46.3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1186" y="188247"/>
                <a:ext cx="1643219" cy="1428674"/>
              </a:xfrm>
              <a:prstGeom prst="rect">
                <a:avLst/>
              </a:prstGeom>
            </p:spPr>
          </p:pic>
          <p:pic>
            <p:nvPicPr>
              <p:cNvPr id="6" name="Picture 5" descr="Screen Shot 2018-09-20 at 12.52.5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1186" y="1650564"/>
                <a:ext cx="1642342" cy="1502992"/>
              </a:xfrm>
              <a:prstGeom prst="rect">
                <a:avLst/>
              </a:prstGeom>
            </p:spPr>
          </p:pic>
        </p:grpSp>
        <p:sp>
          <p:nvSpPr>
            <p:cNvPr id="20" name="TextBox 19"/>
            <p:cNvSpPr txBox="1"/>
            <p:nvPr/>
          </p:nvSpPr>
          <p:spPr>
            <a:xfrm>
              <a:off x="7956925" y="3209808"/>
              <a:ext cx="1137482" cy="369332"/>
            </a:xfrm>
            <a:prstGeom prst="rect">
              <a:avLst/>
            </a:prstGeom>
            <a:noFill/>
          </p:spPr>
          <p:txBody>
            <a:bodyPr wrap="square" rtlCol="0">
              <a:spAutoFit/>
            </a:bodyPr>
            <a:lstStyle/>
            <a:p>
              <a:r>
                <a:rPr lang="en-US" dirty="0" smtClean="0">
                  <a:solidFill>
                    <a:srgbClr val="FFFFFF"/>
                  </a:solidFill>
                </a:rPr>
                <a:t>Cell 2008</a:t>
              </a:r>
              <a:endParaRPr lang="en-US" dirty="0">
                <a:solidFill>
                  <a:srgbClr val="FFFFFF"/>
                </a:solidFill>
              </a:endParaRPr>
            </a:p>
          </p:txBody>
        </p:sp>
      </p:grpSp>
      <p:grpSp>
        <p:nvGrpSpPr>
          <p:cNvPr id="24" name="Group 23"/>
          <p:cNvGrpSpPr/>
          <p:nvPr/>
        </p:nvGrpSpPr>
        <p:grpSpPr>
          <a:xfrm>
            <a:off x="-33716" y="3949995"/>
            <a:ext cx="4950500" cy="2908005"/>
            <a:chOff x="1" y="3949995"/>
            <a:chExt cx="4950500" cy="2908005"/>
          </a:xfrm>
        </p:grpSpPr>
        <p:sp>
          <p:nvSpPr>
            <p:cNvPr id="22" name="TextBox 21"/>
            <p:cNvSpPr txBox="1"/>
            <p:nvPr/>
          </p:nvSpPr>
          <p:spPr>
            <a:xfrm>
              <a:off x="191055" y="3949995"/>
              <a:ext cx="2446475" cy="1200328"/>
            </a:xfrm>
            <a:prstGeom prst="rect">
              <a:avLst/>
            </a:prstGeom>
            <a:noFill/>
          </p:spPr>
          <p:txBody>
            <a:bodyPr wrap="square" rtlCol="0">
              <a:spAutoFit/>
            </a:bodyPr>
            <a:lstStyle/>
            <a:p>
              <a:pPr algn="ctr"/>
              <a:r>
                <a:rPr lang="en-US" sz="2400" dirty="0" smtClean="0"/>
                <a:t>ORGANOTYPIC SLICE PREPARATION</a:t>
              </a:r>
              <a:endParaRPr lang="en-US" sz="2400" dirty="0"/>
            </a:p>
          </p:txBody>
        </p:sp>
        <p:graphicFrame>
          <p:nvGraphicFramePr>
            <p:cNvPr id="23" name="Object 22"/>
            <p:cNvGraphicFramePr>
              <a:graphicFrameLocks noChangeAspect="1"/>
            </p:cNvGraphicFramePr>
            <p:nvPr>
              <p:extLst>
                <p:ext uri="{D42A27DB-BD31-4B8C-83A1-F6EECF244321}">
                  <p14:modId xmlns:p14="http://schemas.microsoft.com/office/powerpoint/2010/main" val="1632617924"/>
                </p:ext>
              </p:extLst>
            </p:nvPr>
          </p:nvGraphicFramePr>
          <p:xfrm>
            <a:off x="1" y="5521472"/>
            <a:ext cx="4950500" cy="1336528"/>
          </p:xfrm>
          <a:graphic>
            <a:graphicData uri="http://schemas.openxmlformats.org/presentationml/2006/ole">
              <mc:AlternateContent xmlns:mc="http://schemas.openxmlformats.org/markup-compatibility/2006">
                <mc:Choice xmlns:v="urn:schemas-microsoft-com:vml" Requires="v">
                  <p:oleObj spid="_x0000_s1043" name="Document" r:id="rId11" imgW="5880100" imgH="1587500" progId="Word.Document.12">
                    <p:embed/>
                  </p:oleObj>
                </mc:Choice>
                <mc:Fallback>
                  <p:oleObj name="Document" r:id="rId11" imgW="5880100" imgH="1587500" progId="Word.Document.12">
                    <p:embed/>
                    <p:pic>
                      <p:nvPicPr>
                        <p:cNvPr id="0" name=""/>
                        <p:cNvPicPr/>
                        <p:nvPr/>
                      </p:nvPicPr>
                      <p:blipFill>
                        <a:blip r:embed="rId12"/>
                        <a:stretch>
                          <a:fillRect/>
                        </a:stretch>
                      </p:blipFill>
                      <p:spPr>
                        <a:xfrm>
                          <a:off x="1" y="5521472"/>
                          <a:ext cx="4950500" cy="1336528"/>
                        </a:xfrm>
                        <a:prstGeom prst="rect">
                          <a:avLst/>
                        </a:prstGeom>
                      </p:spPr>
                    </p:pic>
                  </p:oleObj>
                </mc:Fallback>
              </mc:AlternateContent>
            </a:graphicData>
          </a:graphic>
        </p:graphicFrame>
      </p:grpSp>
      <p:pic>
        <p:nvPicPr>
          <p:cNvPr id="8" name="Picture 7" descr="Screen Shot 2018-09-20 at 13.03.00.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10012" y="1955415"/>
            <a:ext cx="2870741" cy="1629512"/>
          </a:xfrm>
          <a:prstGeom prst="rect">
            <a:avLst/>
          </a:prstGeom>
        </p:spPr>
      </p:pic>
      <p:sp>
        <p:nvSpPr>
          <p:cNvPr id="25" name="Freeform 24"/>
          <p:cNvSpPr/>
          <p:nvPr/>
        </p:nvSpPr>
        <p:spPr>
          <a:xfrm>
            <a:off x="2767704" y="2653808"/>
            <a:ext cx="1003773" cy="558441"/>
          </a:xfrm>
          <a:custGeom>
            <a:avLst/>
            <a:gdLst>
              <a:gd name="connsiteX0" fmla="*/ 12582 w 5036574"/>
              <a:gd name="connsiteY0" fmla="*/ 1225206 h 2802059"/>
              <a:gd name="connsiteX1" fmla="*/ 169922 w 5036574"/>
              <a:gd name="connsiteY1" fmla="*/ 1022922 h 2802059"/>
              <a:gd name="connsiteX2" fmla="*/ 484603 w 5036574"/>
              <a:gd name="connsiteY2" fmla="*/ 618353 h 2802059"/>
              <a:gd name="connsiteX3" fmla="*/ 1046532 w 5036574"/>
              <a:gd name="connsiteY3" fmla="*/ 213785 h 2802059"/>
              <a:gd name="connsiteX4" fmla="*/ 1439883 w 5036574"/>
              <a:gd name="connsiteY4" fmla="*/ 45215 h 2802059"/>
              <a:gd name="connsiteX5" fmla="*/ 1945620 w 5036574"/>
              <a:gd name="connsiteY5" fmla="*/ 11500 h 2802059"/>
              <a:gd name="connsiteX6" fmla="*/ 2530027 w 5036574"/>
              <a:gd name="connsiteY6" fmla="*/ 213785 h 2802059"/>
              <a:gd name="connsiteX7" fmla="*/ 2844707 w 5036574"/>
              <a:gd name="connsiteY7" fmla="*/ 292451 h 2802059"/>
              <a:gd name="connsiteX8" fmla="*/ 3181865 w 5036574"/>
              <a:gd name="connsiteY8" fmla="*/ 517211 h 2802059"/>
              <a:gd name="connsiteX9" fmla="*/ 3339205 w 5036574"/>
              <a:gd name="connsiteY9" fmla="*/ 618353 h 2802059"/>
              <a:gd name="connsiteX10" fmla="*/ 3440353 w 5036574"/>
              <a:gd name="connsiteY10" fmla="*/ 607115 h 2802059"/>
              <a:gd name="connsiteX11" fmla="*/ 3766272 w 5036574"/>
              <a:gd name="connsiteY11" fmla="*/ 809400 h 2802059"/>
              <a:gd name="connsiteX12" fmla="*/ 3991044 w 5036574"/>
              <a:gd name="connsiteY12" fmla="*/ 1090350 h 2802059"/>
              <a:gd name="connsiteX13" fmla="*/ 4272008 w 5036574"/>
              <a:gd name="connsiteY13" fmla="*/ 1405015 h 2802059"/>
              <a:gd name="connsiteX14" fmla="*/ 4586689 w 5036574"/>
              <a:gd name="connsiteY14" fmla="*/ 1685965 h 2802059"/>
              <a:gd name="connsiteX15" fmla="*/ 4878892 w 5036574"/>
              <a:gd name="connsiteY15" fmla="*/ 1775869 h 2802059"/>
              <a:gd name="connsiteX16" fmla="*/ 4991278 w 5036574"/>
              <a:gd name="connsiteY16" fmla="*/ 2056820 h 2802059"/>
              <a:gd name="connsiteX17" fmla="*/ 4968801 w 5036574"/>
              <a:gd name="connsiteY17" fmla="*/ 2169200 h 2802059"/>
              <a:gd name="connsiteX18" fmla="*/ 5036233 w 5036574"/>
              <a:gd name="connsiteY18" fmla="*/ 2371484 h 2802059"/>
              <a:gd name="connsiteX19" fmla="*/ 4935085 w 5036574"/>
              <a:gd name="connsiteY19" fmla="*/ 2753577 h 2802059"/>
              <a:gd name="connsiteX20" fmla="*/ 4328201 w 5036574"/>
              <a:gd name="connsiteY20" fmla="*/ 2731101 h 2802059"/>
              <a:gd name="connsiteX21" fmla="*/ 4204577 w 5036574"/>
              <a:gd name="connsiteY21" fmla="*/ 2157962 h 2802059"/>
              <a:gd name="connsiteX22" fmla="*/ 4125907 w 5036574"/>
              <a:gd name="connsiteY22" fmla="*/ 1775869 h 2802059"/>
              <a:gd name="connsiteX23" fmla="*/ 3878658 w 5036574"/>
              <a:gd name="connsiteY23" fmla="*/ 1449967 h 2802059"/>
              <a:gd name="connsiteX24" fmla="*/ 3350444 w 5036574"/>
              <a:gd name="connsiteY24" fmla="*/ 1135302 h 2802059"/>
              <a:gd name="connsiteX25" fmla="*/ 2766037 w 5036574"/>
              <a:gd name="connsiteY25" fmla="*/ 1079112 h 2802059"/>
              <a:gd name="connsiteX26" fmla="*/ 2271539 w 5036574"/>
              <a:gd name="connsiteY26" fmla="*/ 1112826 h 2802059"/>
              <a:gd name="connsiteX27" fmla="*/ 1777041 w 5036574"/>
              <a:gd name="connsiteY27" fmla="*/ 1337586 h 2802059"/>
              <a:gd name="connsiteX28" fmla="*/ 1260066 w 5036574"/>
              <a:gd name="connsiteY28" fmla="*/ 1674727 h 2802059"/>
              <a:gd name="connsiteX29" fmla="*/ 731852 w 5036574"/>
              <a:gd name="connsiteY29" fmla="*/ 1966915 h 2802059"/>
              <a:gd name="connsiteX30" fmla="*/ 529557 w 5036574"/>
              <a:gd name="connsiteY30" fmla="*/ 2045582 h 2802059"/>
              <a:gd name="connsiteX31" fmla="*/ 136206 w 5036574"/>
              <a:gd name="connsiteY31" fmla="*/ 1528633 h 2802059"/>
              <a:gd name="connsiteX32" fmla="*/ 23820 w 5036574"/>
              <a:gd name="connsiteY32" fmla="*/ 1371301 h 2802059"/>
              <a:gd name="connsiteX33" fmla="*/ 12582 w 5036574"/>
              <a:gd name="connsiteY33" fmla="*/ 1225206 h 28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36574" h="2802059">
                <a:moveTo>
                  <a:pt x="12582" y="1225206"/>
                </a:moveTo>
                <a:cubicBezTo>
                  <a:pt x="36932" y="1167143"/>
                  <a:pt x="169922" y="1022922"/>
                  <a:pt x="169922" y="1022922"/>
                </a:cubicBezTo>
                <a:cubicBezTo>
                  <a:pt x="248592" y="921780"/>
                  <a:pt x="338501" y="753209"/>
                  <a:pt x="484603" y="618353"/>
                </a:cubicBezTo>
                <a:cubicBezTo>
                  <a:pt x="630705" y="483497"/>
                  <a:pt x="887319" y="309308"/>
                  <a:pt x="1046532" y="213785"/>
                </a:cubicBezTo>
                <a:cubicBezTo>
                  <a:pt x="1205745" y="118262"/>
                  <a:pt x="1290035" y="78929"/>
                  <a:pt x="1439883" y="45215"/>
                </a:cubicBezTo>
                <a:cubicBezTo>
                  <a:pt x="1589731" y="11501"/>
                  <a:pt x="1763929" y="-16595"/>
                  <a:pt x="1945620" y="11500"/>
                </a:cubicBezTo>
                <a:cubicBezTo>
                  <a:pt x="2127311" y="39595"/>
                  <a:pt x="2380179" y="166960"/>
                  <a:pt x="2530027" y="213785"/>
                </a:cubicBezTo>
                <a:cubicBezTo>
                  <a:pt x="2679875" y="260610"/>
                  <a:pt x="2736067" y="241880"/>
                  <a:pt x="2844707" y="292451"/>
                </a:cubicBezTo>
                <a:cubicBezTo>
                  <a:pt x="2953347" y="343022"/>
                  <a:pt x="3099449" y="462894"/>
                  <a:pt x="3181865" y="517211"/>
                </a:cubicBezTo>
                <a:cubicBezTo>
                  <a:pt x="3264281" y="571528"/>
                  <a:pt x="3296124" y="603369"/>
                  <a:pt x="3339205" y="618353"/>
                </a:cubicBezTo>
                <a:cubicBezTo>
                  <a:pt x="3382286" y="633337"/>
                  <a:pt x="3369175" y="575274"/>
                  <a:pt x="3440353" y="607115"/>
                </a:cubicBezTo>
                <a:cubicBezTo>
                  <a:pt x="3511531" y="638956"/>
                  <a:pt x="3674490" y="728861"/>
                  <a:pt x="3766272" y="809400"/>
                </a:cubicBezTo>
                <a:cubicBezTo>
                  <a:pt x="3858054" y="889939"/>
                  <a:pt x="3906755" y="991081"/>
                  <a:pt x="3991044" y="1090350"/>
                </a:cubicBezTo>
                <a:cubicBezTo>
                  <a:pt x="4075333" y="1189619"/>
                  <a:pt x="4172734" y="1305746"/>
                  <a:pt x="4272008" y="1405015"/>
                </a:cubicBezTo>
                <a:cubicBezTo>
                  <a:pt x="4371282" y="1504284"/>
                  <a:pt x="4485542" y="1624156"/>
                  <a:pt x="4586689" y="1685965"/>
                </a:cubicBezTo>
                <a:cubicBezTo>
                  <a:pt x="4687836" y="1747774"/>
                  <a:pt x="4811461" y="1714060"/>
                  <a:pt x="4878892" y="1775869"/>
                </a:cubicBezTo>
                <a:cubicBezTo>
                  <a:pt x="4946324" y="1837678"/>
                  <a:pt x="4976293" y="1991265"/>
                  <a:pt x="4991278" y="2056820"/>
                </a:cubicBezTo>
                <a:cubicBezTo>
                  <a:pt x="5006263" y="2122375"/>
                  <a:pt x="4961309" y="2116756"/>
                  <a:pt x="4968801" y="2169200"/>
                </a:cubicBezTo>
                <a:cubicBezTo>
                  <a:pt x="4976293" y="2221644"/>
                  <a:pt x="5041852" y="2274088"/>
                  <a:pt x="5036233" y="2371484"/>
                </a:cubicBezTo>
                <a:cubicBezTo>
                  <a:pt x="5030614" y="2468880"/>
                  <a:pt x="5053090" y="2693641"/>
                  <a:pt x="4935085" y="2753577"/>
                </a:cubicBezTo>
                <a:cubicBezTo>
                  <a:pt x="4817080" y="2813513"/>
                  <a:pt x="4449952" y="2830370"/>
                  <a:pt x="4328201" y="2731101"/>
                </a:cubicBezTo>
                <a:cubicBezTo>
                  <a:pt x="4206450" y="2631832"/>
                  <a:pt x="4238293" y="2317167"/>
                  <a:pt x="4204577" y="2157962"/>
                </a:cubicBezTo>
                <a:cubicBezTo>
                  <a:pt x="4170861" y="1998757"/>
                  <a:pt x="4180227" y="1893868"/>
                  <a:pt x="4125907" y="1775869"/>
                </a:cubicBezTo>
                <a:cubicBezTo>
                  <a:pt x="4071587" y="1657870"/>
                  <a:pt x="4007902" y="1556728"/>
                  <a:pt x="3878658" y="1449967"/>
                </a:cubicBezTo>
                <a:cubicBezTo>
                  <a:pt x="3749414" y="1343206"/>
                  <a:pt x="3535881" y="1197111"/>
                  <a:pt x="3350444" y="1135302"/>
                </a:cubicBezTo>
                <a:cubicBezTo>
                  <a:pt x="3165007" y="1073493"/>
                  <a:pt x="2945854" y="1082858"/>
                  <a:pt x="2766037" y="1079112"/>
                </a:cubicBezTo>
                <a:cubicBezTo>
                  <a:pt x="2586220" y="1075366"/>
                  <a:pt x="2436372" y="1069747"/>
                  <a:pt x="2271539" y="1112826"/>
                </a:cubicBezTo>
                <a:cubicBezTo>
                  <a:pt x="2106706" y="1155905"/>
                  <a:pt x="1945620" y="1243936"/>
                  <a:pt x="1777041" y="1337586"/>
                </a:cubicBezTo>
                <a:cubicBezTo>
                  <a:pt x="1608462" y="1431236"/>
                  <a:pt x="1434264" y="1569839"/>
                  <a:pt x="1260066" y="1674727"/>
                </a:cubicBezTo>
                <a:cubicBezTo>
                  <a:pt x="1085868" y="1779615"/>
                  <a:pt x="853603" y="1905106"/>
                  <a:pt x="731852" y="1966915"/>
                </a:cubicBezTo>
                <a:cubicBezTo>
                  <a:pt x="610101" y="2028724"/>
                  <a:pt x="628831" y="2118629"/>
                  <a:pt x="529557" y="2045582"/>
                </a:cubicBezTo>
                <a:cubicBezTo>
                  <a:pt x="430283" y="1972535"/>
                  <a:pt x="220495" y="1641013"/>
                  <a:pt x="136206" y="1528633"/>
                </a:cubicBezTo>
                <a:cubicBezTo>
                  <a:pt x="51917" y="1416253"/>
                  <a:pt x="44424" y="1427491"/>
                  <a:pt x="23820" y="1371301"/>
                </a:cubicBezTo>
                <a:cubicBezTo>
                  <a:pt x="3216" y="1315111"/>
                  <a:pt x="-11768" y="1283269"/>
                  <a:pt x="12582" y="1225206"/>
                </a:cubicBezTo>
                <a:close/>
              </a:path>
            </a:pathLst>
          </a:custGeom>
          <a:solidFill>
            <a:schemeClr val="accent6">
              <a:lumMod val="60000"/>
              <a:lumOff val="40000"/>
            </a:schemeClr>
          </a:solidFill>
          <a:ln w="38100" cmpd="sng">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289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7"/>
                                        </p:tgtEl>
                                      </p:cBhvr>
                                    </p:cmd>
                                  </p:childTnLst>
                                </p:cTn>
                              </p:par>
                            </p:childTnLst>
                          </p:cTn>
                        </p:par>
                      </p:childTnLst>
                    </p:cTn>
                  </p:par>
                </p:childTnLst>
              </p:cTn>
              <p:nextCondLst>
                <p:cond evt="onClick" delay="0">
                  <p:tgtEl>
                    <p:spTgt spid="7"/>
                  </p:tgtEl>
                </p:cond>
              </p:nextCondLst>
            </p:seq>
            <p:video>
              <p:cMediaNode vol="80000">
                <p:cTn id="40" fill="hold" display="0">
                  <p:stCondLst>
                    <p:cond delay="indefinite"/>
                  </p:stCondLst>
                </p:cTn>
                <p:tgtEl>
                  <p:spTgt spid="7"/>
                </p:tgtEl>
              </p:cMediaNode>
            </p:video>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09-20 at 13.22.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003" y="4353565"/>
            <a:ext cx="6440997" cy="2369578"/>
          </a:xfrm>
          <a:prstGeom prst="rect">
            <a:avLst/>
          </a:prstGeom>
        </p:spPr>
      </p:pic>
      <p:grpSp>
        <p:nvGrpSpPr>
          <p:cNvPr id="2" name="Group 1"/>
          <p:cNvGrpSpPr/>
          <p:nvPr/>
        </p:nvGrpSpPr>
        <p:grpSpPr>
          <a:xfrm>
            <a:off x="184514" y="420152"/>
            <a:ext cx="6419892" cy="3582468"/>
            <a:chOff x="184514" y="105488"/>
            <a:chExt cx="5691101" cy="3175784"/>
          </a:xfrm>
        </p:grpSpPr>
        <p:sp>
          <p:nvSpPr>
            <p:cNvPr id="8" name="TextBox 7"/>
            <p:cNvSpPr txBox="1"/>
            <p:nvPr/>
          </p:nvSpPr>
          <p:spPr>
            <a:xfrm>
              <a:off x="184514" y="2306668"/>
              <a:ext cx="2486667" cy="369332"/>
            </a:xfrm>
            <a:prstGeom prst="rect">
              <a:avLst/>
            </a:prstGeom>
            <a:solidFill>
              <a:schemeClr val="tx1"/>
            </a:solidFill>
            <a:ln>
              <a:noFill/>
            </a:ln>
          </p:spPr>
          <p:txBody>
            <a:bodyPr wrap="square" rtlCol="0">
              <a:spAutoFit/>
            </a:bodyPr>
            <a:lstStyle/>
            <a:p>
              <a:pPr algn="ctr"/>
              <a:r>
                <a:rPr lang="en-US" dirty="0" smtClean="0">
                  <a:solidFill>
                    <a:srgbClr val="FFFFFF"/>
                  </a:solidFill>
                </a:rPr>
                <a:t>‘CLEAR CSF’ MEDIUM</a:t>
              </a:r>
              <a:endParaRPr lang="en-US" dirty="0">
                <a:solidFill>
                  <a:srgbClr val="FFFFFF"/>
                </a:solidFill>
              </a:endParaRPr>
            </a:p>
          </p:txBody>
        </p:sp>
        <p:pic>
          <p:nvPicPr>
            <p:cNvPr id="10" name="Picture 9" descr="06272014  Job 21_0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003" y="1701397"/>
              <a:ext cx="1579602" cy="1579875"/>
            </a:xfrm>
            <a:prstGeom prst="rect">
              <a:avLst/>
            </a:prstGeom>
          </p:spPr>
        </p:pic>
        <p:pic>
          <p:nvPicPr>
            <p:cNvPr id="11" name="Picture 10" descr="06272014 job 20_TP1_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013" y="1701397"/>
              <a:ext cx="1579602" cy="1579875"/>
            </a:xfrm>
            <a:prstGeom prst="rect">
              <a:avLst/>
            </a:prstGeom>
          </p:spPr>
        </p:pic>
        <p:sp>
          <p:nvSpPr>
            <p:cNvPr id="13" name="TextBox 12"/>
            <p:cNvSpPr txBox="1"/>
            <p:nvPr/>
          </p:nvSpPr>
          <p:spPr>
            <a:xfrm>
              <a:off x="184515" y="603099"/>
              <a:ext cx="2486666" cy="584776"/>
            </a:xfrm>
            <a:prstGeom prst="rect">
              <a:avLst/>
            </a:prstGeom>
            <a:solidFill>
              <a:schemeClr val="tx1"/>
            </a:solidFill>
            <a:ln>
              <a:noFill/>
            </a:ln>
          </p:spPr>
          <p:txBody>
            <a:bodyPr wrap="square" rtlCol="0">
              <a:spAutoFit/>
            </a:bodyPr>
            <a:lstStyle/>
            <a:p>
              <a:pPr algn="ctr"/>
              <a:r>
                <a:rPr lang="en-US" sz="1600" dirty="0" smtClean="0">
                  <a:solidFill>
                    <a:srgbClr val="FFFFFF"/>
                  </a:solidFill>
                </a:rPr>
                <a:t>STANDARD MEDIUM AT TIME POINT ZERO</a:t>
              </a:r>
              <a:endParaRPr lang="en-US" sz="1600" dirty="0">
                <a:solidFill>
                  <a:srgbClr val="FFFFFF"/>
                </a:solidFill>
              </a:endParaRPr>
            </a:p>
          </p:txBody>
        </p:sp>
        <p:pic>
          <p:nvPicPr>
            <p:cNvPr id="17" name="Picture 16" descr="06272014 job 17_0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3003" y="105488"/>
              <a:ext cx="1579602" cy="1579999"/>
            </a:xfrm>
            <a:prstGeom prst="rect">
              <a:avLst/>
            </a:prstGeom>
          </p:spPr>
        </p:pic>
        <p:pic>
          <p:nvPicPr>
            <p:cNvPr id="18" name="Picture 17" descr="06272014 Job18_00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6013" y="105488"/>
              <a:ext cx="1579602" cy="1579999"/>
            </a:xfrm>
            <a:prstGeom prst="rect">
              <a:avLst/>
            </a:prstGeom>
          </p:spPr>
        </p:pic>
      </p:grpSp>
      <p:sp>
        <p:nvSpPr>
          <p:cNvPr id="20" name="TextBox 19"/>
          <p:cNvSpPr txBox="1"/>
          <p:nvPr/>
        </p:nvSpPr>
        <p:spPr>
          <a:xfrm>
            <a:off x="6619531" y="503226"/>
            <a:ext cx="2382582" cy="3416320"/>
          </a:xfrm>
          <a:prstGeom prst="rect">
            <a:avLst/>
          </a:prstGeom>
          <a:solidFill>
            <a:schemeClr val="tx1"/>
          </a:solidFill>
        </p:spPr>
        <p:txBody>
          <a:bodyPr wrap="square" rtlCol="0">
            <a:spAutoFit/>
          </a:bodyPr>
          <a:lstStyle/>
          <a:p>
            <a:pPr algn="ctr"/>
            <a:r>
              <a:rPr lang="en-US" sz="2400" dirty="0" smtClean="0">
                <a:solidFill>
                  <a:schemeClr val="bg1"/>
                </a:solidFill>
              </a:rPr>
              <a:t>High concentration of human CSF in the culture medium significantly increased early proliferation in the wall of the lateral ventricle </a:t>
            </a:r>
            <a:endParaRPr lang="en-US" sz="2400" dirty="0">
              <a:solidFill>
                <a:schemeClr val="bg1"/>
              </a:solidFill>
            </a:endParaRPr>
          </a:p>
        </p:txBody>
      </p:sp>
      <p:grpSp>
        <p:nvGrpSpPr>
          <p:cNvPr id="12" name="Group 11"/>
          <p:cNvGrpSpPr/>
          <p:nvPr/>
        </p:nvGrpSpPr>
        <p:grpSpPr>
          <a:xfrm>
            <a:off x="184515" y="4579448"/>
            <a:ext cx="2647610" cy="2063000"/>
            <a:chOff x="4910667" y="274638"/>
            <a:chExt cx="4030134" cy="3140253"/>
          </a:xfrm>
        </p:grpSpPr>
        <p:pic>
          <p:nvPicPr>
            <p:cNvPr id="14" name="Picture 13" descr="IMG_0952.jpg"/>
            <p:cNvPicPr>
              <a:picLocks noChangeAspect="1"/>
            </p:cNvPicPr>
            <p:nvPr/>
          </p:nvPicPr>
          <p:blipFill rotWithShape="1">
            <a:blip r:embed="rId8">
              <a:extLst>
                <a:ext uri="{28A0092B-C50C-407E-A947-70E740481C1C}">
                  <a14:useLocalDpi xmlns:a14="http://schemas.microsoft.com/office/drawing/2010/main" val="0"/>
                </a:ext>
              </a:extLst>
            </a:blip>
            <a:srcRect l="31029" t="50450" r="29794" b="4690"/>
            <a:stretch/>
          </p:blipFill>
          <p:spPr>
            <a:xfrm>
              <a:off x="4910667" y="274638"/>
              <a:ext cx="2015067" cy="3076451"/>
            </a:xfrm>
            <a:prstGeom prst="rect">
              <a:avLst/>
            </a:prstGeom>
          </p:spPr>
        </p:pic>
        <p:pic>
          <p:nvPicPr>
            <p:cNvPr id="15" name="Picture 14" descr="IMG_0961.jpg"/>
            <p:cNvPicPr>
              <a:picLocks noChangeAspect="1"/>
            </p:cNvPicPr>
            <p:nvPr/>
          </p:nvPicPr>
          <p:blipFill rotWithShape="1">
            <a:blip r:embed="rId9">
              <a:extLst>
                <a:ext uri="{28A0092B-C50C-407E-A947-70E740481C1C}">
                  <a14:useLocalDpi xmlns:a14="http://schemas.microsoft.com/office/drawing/2010/main" val="0"/>
                </a:ext>
              </a:extLst>
            </a:blip>
            <a:srcRect l="11741" r="14883" b="15980"/>
            <a:stretch/>
          </p:blipFill>
          <p:spPr>
            <a:xfrm>
              <a:off x="6925734" y="274638"/>
              <a:ext cx="2015067" cy="3076451"/>
            </a:xfrm>
            <a:prstGeom prst="rect">
              <a:avLst/>
            </a:prstGeom>
          </p:spPr>
        </p:pic>
        <p:sp>
          <p:nvSpPr>
            <p:cNvPr id="16" name="TextBox 15"/>
            <p:cNvSpPr txBox="1"/>
            <p:nvPr/>
          </p:nvSpPr>
          <p:spPr>
            <a:xfrm>
              <a:off x="4910667" y="2946400"/>
              <a:ext cx="2015067" cy="468491"/>
            </a:xfrm>
            <a:prstGeom prst="rect">
              <a:avLst/>
            </a:prstGeom>
            <a:noFill/>
          </p:spPr>
          <p:txBody>
            <a:bodyPr wrap="square" rtlCol="0">
              <a:spAutoFit/>
            </a:bodyPr>
            <a:lstStyle/>
            <a:p>
              <a:pPr algn="ctr"/>
              <a:r>
                <a:rPr lang="en-US" sz="1400" dirty="0" err="1" smtClean="0"/>
                <a:t>Xanthochromia</a:t>
              </a:r>
              <a:endParaRPr lang="en-US" sz="1400" dirty="0"/>
            </a:p>
          </p:txBody>
        </p:sp>
        <p:sp>
          <p:nvSpPr>
            <p:cNvPr id="21" name="TextBox 20"/>
            <p:cNvSpPr txBox="1"/>
            <p:nvPr/>
          </p:nvSpPr>
          <p:spPr>
            <a:xfrm>
              <a:off x="6925734" y="2946400"/>
              <a:ext cx="2015067" cy="468491"/>
            </a:xfrm>
            <a:prstGeom prst="rect">
              <a:avLst/>
            </a:prstGeom>
            <a:noFill/>
          </p:spPr>
          <p:txBody>
            <a:bodyPr wrap="square" rtlCol="0">
              <a:spAutoFit/>
            </a:bodyPr>
            <a:lstStyle/>
            <a:p>
              <a:pPr algn="ctr"/>
              <a:r>
                <a:rPr lang="en-US" sz="1400" dirty="0" smtClean="0"/>
                <a:t>Clear CSF</a:t>
              </a:r>
              <a:endParaRPr lang="en-US" sz="1400" dirty="0"/>
            </a:p>
          </p:txBody>
        </p:sp>
      </p:grpSp>
    </p:spTree>
    <p:extLst>
      <p:ext uri="{BB962C8B-B14F-4D97-AF65-F5344CB8AC3E}">
        <p14:creationId xmlns:p14="http://schemas.microsoft.com/office/powerpoint/2010/main" val="4211554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97899" y="224478"/>
            <a:ext cx="4140963" cy="5033439"/>
            <a:chOff x="197899" y="426762"/>
            <a:chExt cx="4577009" cy="5563463"/>
          </a:xfrm>
        </p:grpSpPr>
        <p:pic>
          <p:nvPicPr>
            <p:cNvPr id="11" name="Picture 10" descr="(3) 230117 ENLIVEN Logo.pdf"/>
            <p:cNvPicPr>
              <a:picLocks noChangeAspect="1"/>
            </p:cNvPicPr>
            <p:nvPr/>
          </p:nvPicPr>
          <p:blipFill rotWithShape="1">
            <a:blip r:embed="rId3">
              <a:extLst>
                <a:ext uri="{28A0092B-C50C-407E-A947-70E740481C1C}">
                  <a14:useLocalDpi xmlns:a14="http://schemas.microsoft.com/office/drawing/2010/main" val="0"/>
                </a:ext>
              </a:extLst>
            </a:blip>
            <a:srcRect l="11676" t="18444" r="6099" b="9553"/>
            <a:stretch/>
          </p:blipFill>
          <p:spPr>
            <a:xfrm>
              <a:off x="197899" y="426762"/>
              <a:ext cx="4577009" cy="2832264"/>
            </a:xfrm>
            <a:prstGeom prst="rect">
              <a:avLst/>
            </a:prstGeom>
          </p:spPr>
        </p:pic>
        <p:sp>
          <p:nvSpPr>
            <p:cNvPr id="12" name="TextBox 11"/>
            <p:cNvSpPr txBox="1"/>
            <p:nvPr/>
          </p:nvSpPr>
          <p:spPr>
            <a:xfrm>
              <a:off x="197899" y="3438833"/>
              <a:ext cx="4577009" cy="2551392"/>
            </a:xfrm>
            <a:prstGeom prst="rect">
              <a:avLst/>
            </a:prstGeom>
            <a:noFill/>
          </p:spPr>
          <p:txBody>
            <a:bodyPr wrap="square" rtlCol="0">
              <a:spAutoFit/>
            </a:bodyPr>
            <a:lstStyle/>
            <a:p>
              <a:pPr algn="ctr"/>
              <a:r>
                <a:rPr lang="en-US" dirty="0" smtClean="0"/>
                <a:t>CSF collection and analysis from neonates with intraventricular haemorrhage approval for use in animal and human studies</a:t>
              </a:r>
            </a:p>
            <a:p>
              <a:endParaRPr lang="en-US" dirty="0" smtClean="0"/>
            </a:p>
            <a:p>
              <a:r>
                <a:rPr lang="en-US" b="1" dirty="0" smtClean="0"/>
                <a:t>IRAS </a:t>
              </a:r>
              <a:r>
                <a:rPr lang="en-US" b="1" dirty="0"/>
                <a:t>ID: 		</a:t>
              </a:r>
              <a:r>
                <a:rPr lang="en-US" b="1" dirty="0" smtClean="0"/>
                <a:t>	198936 </a:t>
              </a:r>
              <a:endParaRPr lang="en-GB" dirty="0"/>
            </a:p>
            <a:p>
              <a:r>
                <a:rPr lang="en-US" b="1" dirty="0"/>
                <a:t>Rec Reference:	16/LO/1792</a:t>
              </a:r>
              <a:endParaRPr lang="en-GB" dirty="0"/>
            </a:p>
            <a:p>
              <a:r>
                <a:rPr lang="en-US" dirty="0" smtClean="0"/>
                <a:t>  </a:t>
              </a:r>
            </a:p>
          </p:txBody>
        </p:sp>
      </p:grpSp>
      <p:grpSp>
        <p:nvGrpSpPr>
          <p:cNvPr id="2" name="Group 1"/>
          <p:cNvGrpSpPr/>
          <p:nvPr/>
        </p:nvGrpSpPr>
        <p:grpSpPr>
          <a:xfrm>
            <a:off x="4225711" y="197188"/>
            <a:ext cx="4664016" cy="6440381"/>
            <a:chOff x="4225711" y="197188"/>
            <a:chExt cx="4664016" cy="6440381"/>
          </a:xfrm>
        </p:grpSpPr>
        <p:pic>
          <p:nvPicPr>
            <p:cNvPr id="4" name="Picture 3" descr="(1) 150518 SOLVe Trial.pdf"/>
            <p:cNvPicPr>
              <a:picLocks noChangeAspect="1"/>
            </p:cNvPicPr>
            <p:nvPr/>
          </p:nvPicPr>
          <p:blipFill rotWithShape="1">
            <a:blip r:embed="rId4">
              <a:extLst>
                <a:ext uri="{28A0092B-C50C-407E-A947-70E740481C1C}">
                  <a14:useLocalDpi xmlns:a14="http://schemas.microsoft.com/office/drawing/2010/main" val="0"/>
                </a:ext>
              </a:extLst>
            </a:blip>
            <a:srcRect l="14847" t="12454" r="3986" b="19213"/>
            <a:stretch/>
          </p:blipFill>
          <p:spPr>
            <a:xfrm>
              <a:off x="5200126" y="197188"/>
              <a:ext cx="3472764" cy="4137337"/>
            </a:xfrm>
            <a:prstGeom prst="rect">
              <a:avLst/>
            </a:prstGeom>
          </p:spPr>
        </p:pic>
        <p:grpSp>
          <p:nvGrpSpPr>
            <p:cNvPr id="10" name="Group 9"/>
            <p:cNvGrpSpPr/>
            <p:nvPr/>
          </p:nvGrpSpPr>
          <p:grpSpPr>
            <a:xfrm>
              <a:off x="4225711" y="4219278"/>
              <a:ext cx="4447179" cy="1669413"/>
              <a:chOff x="-1020156" y="2522277"/>
              <a:chExt cx="6297290" cy="2363921"/>
            </a:xfrm>
          </p:grpSpPr>
          <p:pic>
            <p:nvPicPr>
              <p:cNvPr id="8" name="Picture 7" descr="(2) Hemispherotom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3729" y="2522277"/>
                <a:ext cx="2183405" cy="2298321"/>
              </a:xfrm>
              <a:prstGeom prst="rect">
                <a:avLst/>
              </a:prstGeom>
            </p:spPr>
          </p:pic>
          <p:sp>
            <p:nvSpPr>
              <p:cNvPr id="9" name="TextBox 8"/>
              <p:cNvSpPr txBox="1"/>
              <p:nvPr/>
            </p:nvSpPr>
            <p:spPr>
              <a:xfrm>
                <a:off x="-1020156" y="2794273"/>
                <a:ext cx="4113885" cy="2091925"/>
              </a:xfrm>
              <a:prstGeom prst="rect">
                <a:avLst/>
              </a:prstGeom>
              <a:noFill/>
            </p:spPr>
            <p:txBody>
              <a:bodyPr wrap="square" rtlCol="0">
                <a:spAutoFit/>
              </a:bodyPr>
              <a:lstStyle/>
              <a:p>
                <a:pPr algn="ctr"/>
                <a:r>
                  <a:rPr lang="en-US" dirty="0" smtClean="0"/>
                  <a:t>Disconnection  </a:t>
                </a:r>
                <a:r>
                  <a:rPr lang="en-US" dirty="0" err="1" smtClean="0"/>
                  <a:t>Hemispherotomy</a:t>
                </a:r>
                <a:r>
                  <a:rPr lang="en-US" dirty="0" smtClean="0"/>
                  <a:t> for the treatment of medically intractable epilepsy exposes the wall of the lateral</a:t>
                </a:r>
                <a:endParaRPr lang="en-GB" dirty="0"/>
              </a:p>
            </p:txBody>
          </p:sp>
        </p:grpSp>
        <p:sp>
          <p:nvSpPr>
            <p:cNvPr id="14" name="Rectangle 13"/>
            <p:cNvSpPr/>
            <p:nvPr/>
          </p:nvSpPr>
          <p:spPr>
            <a:xfrm>
              <a:off x="4945746" y="5991238"/>
              <a:ext cx="3943981" cy="646331"/>
            </a:xfrm>
            <a:prstGeom prst="rect">
              <a:avLst/>
            </a:prstGeom>
          </p:spPr>
          <p:txBody>
            <a:bodyPr wrap="square">
              <a:spAutoFit/>
            </a:bodyPr>
            <a:lstStyle/>
            <a:p>
              <a:r>
                <a:rPr lang="en-US" b="1" dirty="0"/>
                <a:t>IRAS ID: 			</a:t>
              </a:r>
              <a:r>
                <a:rPr lang="en-US" b="1" dirty="0" smtClean="0"/>
                <a:t>	247396</a:t>
              </a:r>
              <a:endParaRPr lang="en-GB" dirty="0"/>
            </a:p>
            <a:p>
              <a:r>
                <a:rPr lang="en-US" b="1" dirty="0"/>
                <a:t>Rec Reference:		18/LO/1275</a:t>
              </a:r>
              <a:endParaRPr lang="en-US" dirty="0"/>
            </a:p>
          </p:txBody>
        </p:sp>
      </p:grpSp>
      <p:sp>
        <p:nvSpPr>
          <p:cNvPr id="15" name="TextBox 14"/>
          <p:cNvSpPr txBox="1"/>
          <p:nvPr/>
        </p:nvSpPr>
        <p:spPr>
          <a:xfrm>
            <a:off x="265334" y="5287512"/>
            <a:ext cx="1836286" cy="1323439"/>
          </a:xfrm>
          <a:prstGeom prst="rect">
            <a:avLst/>
          </a:prstGeom>
          <a:noFill/>
        </p:spPr>
        <p:txBody>
          <a:bodyPr wrap="square" rtlCol="0">
            <a:spAutoFit/>
          </a:bodyPr>
          <a:lstStyle/>
          <a:p>
            <a:pPr algn="ctr"/>
            <a:r>
              <a:rPr lang="en-US" sz="4000" dirty="0" smtClean="0"/>
              <a:t>FUTURE </a:t>
            </a:r>
          </a:p>
          <a:p>
            <a:pPr algn="ctr"/>
            <a:r>
              <a:rPr lang="en-US" sz="4000" dirty="0" smtClean="0"/>
              <a:t>PLANS</a:t>
            </a:r>
            <a:endParaRPr lang="en-US" sz="4000" dirty="0"/>
          </a:p>
        </p:txBody>
      </p:sp>
      <p:pic>
        <p:nvPicPr>
          <p:cNvPr id="16" name="Picture 15"/>
          <p:cNvPicPr>
            <a:picLocks noChangeAspect="1"/>
          </p:cNvPicPr>
          <p:nvPr/>
        </p:nvPicPr>
        <p:blipFill>
          <a:blip r:embed="rId6"/>
          <a:stretch>
            <a:fillRect/>
          </a:stretch>
        </p:blipFill>
        <p:spPr>
          <a:xfrm>
            <a:off x="2396543" y="5426034"/>
            <a:ext cx="1500931" cy="1130408"/>
          </a:xfrm>
          <a:prstGeom prst="rect">
            <a:avLst/>
          </a:prstGeom>
        </p:spPr>
      </p:pic>
    </p:spTree>
    <p:extLst>
      <p:ext uri="{BB962C8B-B14F-4D97-AF65-F5344CB8AC3E}">
        <p14:creationId xmlns:p14="http://schemas.microsoft.com/office/powerpoint/2010/main" val="381462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Whole mount preparations facilitate en-</a:t>
            </a:r>
            <a:r>
              <a:rPr lang="en-US" dirty="0" err="1" smtClean="0"/>
              <a:t>facé</a:t>
            </a:r>
            <a:r>
              <a:rPr lang="en-US" dirty="0" smtClean="0"/>
              <a:t> analysis</a:t>
            </a:r>
          </a:p>
          <a:p>
            <a:r>
              <a:rPr lang="en-US" dirty="0" smtClean="0"/>
              <a:t>Organotypic samples facilitate dynamic analysis of the wall of the lateral ventricle</a:t>
            </a:r>
          </a:p>
          <a:p>
            <a:r>
              <a:rPr lang="en-US" dirty="0" smtClean="0"/>
              <a:t>Combination of mouse and human whole mounts with human CSF has the potential to offer insight into the impact of IVH on the wall of the lateral ventricle</a:t>
            </a:r>
            <a:endParaRPr lang="en-US" dirty="0"/>
          </a:p>
        </p:txBody>
      </p:sp>
      <p:sp>
        <p:nvSpPr>
          <p:cNvPr id="4" name="TextBox 3"/>
          <p:cNvSpPr txBox="1"/>
          <p:nvPr/>
        </p:nvSpPr>
        <p:spPr>
          <a:xfrm>
            <a:off x="5018180" y="5683664"/>
            <a:ext cx="3896180" cy="923330"/>
          </a:xfrm>
          <a:prstGeom prst="rect">
            <a:avLst/>
          </a:prstGeom>
          <a:noFill/>
        </p:spPr>
        <p:txBody>
          <a:bodyPr wrap="square" rtlCol="0">
            <a:spAutoFit/>
          </a:bodyPr>
          <a:lstStyle/>
          <a:p>
            <a:pPr algn="r"/>
            <a:r>
              <a:rPr lang="en-US" sz="5400" dirty="0" smtClean="0">
                <a:latin typeface="Brush Script Std"/>
                <a:cs typeface="Brush Script Std"/>
              </a:rPr>
              <a:t>Thank you </a:t>
            </a:r>
            <a:endParaRPr lang="en-US" sz="5400" dirty="0">
              <a:latin typeface="Brush Script Std"/>
              <a:cs typeface="Brush Script Std"/>
            </a:endParaRPr>
          </a:p>
        </p:txBody>
      </p:sp>
    </p:spTree>
    <p:extLst>
      <p:ext uri="{BB962C8B-B14F-4D97-AF65-F5344CB8AC3E}">
        <p14:creationId xmlns:p14="http://schemas.microsoft.com/office/powerpoint/2010/main" val="4223185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15638</TotalTime>
  <Words>573</Words>
  <Application>Microsoft Macintosh PowerPoint</Application>
  <PresentationFormat>On-screen Show (4:3)</PresentationFormat>
  <Paragraphs>69</Paragraphs>
  <Slides>7</Slides>
  <Notes>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9" baseType="lpstr">
      <vt:lpstr>Office Theme</vt:lpstr>
      <vt:lpstr>Document</vt:lpstr>
      <vt:lpstr>Modelling neonatal intraventricular haemorrhage using organotypic samples from the wall of the lateral ventricle </vt:lpstr>
      <vt:lpstr>PowerPoint Presentation</vt:lpstr>
      <vt:lpstr>PowerPoint Presentation</vt:lpstr>
      <vt:lpstr>PowerPoint Presentation</vt:lpstr>
      <vt:lpstr>PowerPoint Presentation</vt:lpstr>
      <vt:lpstr>PowerPoint Presentation</vt:lpstr>
      <vt:lpstr>SUMMARY</vt:lpstr>
    </vt:vector>
  </TitlesOfParts>
  <Company>Prembrain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Dawes</dc:creator>
  <cp:lastModifiedBy>Will Dawes</cp:lastModifiedBy>
  <cp:revision>38</cp:revision>
  <dcterms:created xsi:type="dcterms:W3CDTF">2018-09-06T04:48:29Z</dcterms:created>
  <dcterms:modified xsi:type="dcterms:W3CDTF">2019-01-27T22:32:48Z</dcterms:modified>
</cp:coreProperties>
</file>