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85" r:id="rId4"/>
    <p:sldId id="257" r:id="rId5"/>
    <p:sldId id="261" r:id="rId6"/>
    <p:sldId id="274" r:id="rId7"/>
    <p:sldId id="275" r:id="rId8"/>
    <p:sldId id="276" r:id="rId9"/>
    <p:sldId id="277" r:id="rId10"/>
    <p:sldId id="286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2208" autoAdjust="0"/>
  </p:normalViewPr>
  <p:slideViewPr>
    <p:cSldViewPr snapToGrid="0" snapToObjects="1">
      <p:cViewPr varScale="1">
        <p:scale>
          <a:sx n="88" d="100"/>
          <a:sy n="88" d="100"/>
        </p:scale>
        <p:origin x="-1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F8FC8-BD4B-AE45-B0FB-F115D6B75720}" type="doc">
      <dgm:prSet loTypeId="urn:microsoft.com/office/officeart/2005/8/layout/orgChart1" loCatId="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B2D9CE6-8A16-E848-84D0-2D278D1749D1}">
      <dgm:prSet phldrT="[Text]"/>
      <dgm:spPr/>
      <dgm:t>
        <a:bodyPr/>
        <a:lstStyle/>
        <a:p>
          <a:r>
            <a:rPr lang="en-US" dirty="0" smtClean="0"/>
            <a:t>Blood products within the CSF</a:t>
          </a:r>
          <a:endParaRPr lang="en-US" dirty="0"/>
        </a:p>
      </dgm:t>
    </dgm:pt>
    <dgm:pt modelId="{824FEBE3-F3B7-554D-8A37-D411878559B3}" type="parTrans" cxnId="{0BD9050C-AB8E-3D4D-A954-B7CD07352898}">
      <dgm:prSet/>
      <dgm:spPr/>
      <dgm:t>
        <a:bodyPr/>
        <a:lstStyle/>
        <a:p>
          <a:endParaRPr lang="en-US"/>
        </a:p>
      </dgm:t>
    </dgm:pt>
    <dgm:pt modelId="{4CEC3C12-5F7F-EA49-B395-DA679A4B38B4}" type="sibTrans" cxnId="{0BD9050C-AB8E-3D4D-A954-B7CD07352898}">
      <dgm:prSet/>
      <dgm:spPr/>
      <dgm:t>
        <a:bodyPr/>
        <a:lstStyle/>
        <a:p>
          <a:endParaRPr lang="en-US"/>
        </a:p>
      </dgm:t>
    </dgm:pt>
    <dgm:pt modelId="{AA01176B-D97E-8C4C-9222-AD2E5681B8EC}" type="asst">
      <dgm:prSet phldrT="[Text]"/>
      <dgm:spPr/>
      <dgm:t>
        <a:bodyPr/>
        <a:lstStyle/>
        <a:p>
          <a:r>
            <a:rPr lang="en-US" dirty="0" smtClean="0"/>
            <a:t>Ependymal Denudation</a:t>
          </a:r>
          <a:endParaRPr lang="en-US" dirty="0"/>
        </a:p>
      </dgm:t>
    </dgm:pt>
    <dgm:pt modelId="{CB64495A-61C4-F047-A48E-D9DDF413DFF6}" type="parTrans" cxnId="{ABF5CF08-1C40-9640-B33B-61DC83CB9D97}">
      <dgm:prSet/>
      <dgm:spPr/>
      <dgm:t>
        <a:bodyPr/>
        <a:lstStyle/>
        <a:p>
          <a:endParaRPr lang="en-US"/>
        </a:p>
      </dgm:t>
    </dgm:pt>
    <dgm:pt modelId="{3FDC2B6B-0FC2-0147-9289-44ED8BBBA402}" type="sibTrans" cxnId="{ABF5CF08-1C40-9640-B33B-61DC83CB9D97}">
      <dgm:prSet/>
      <dgm:spPr/>
      <dgm:t>
        <a:bodyPr/>
        <a:lstStyle/>
        <a:p>
          <a:endParaRPr lang="en-US"/>
        </a:p>
      </dgm:t>
    </dgm:pt>
    <dgm:pt modelId="{6E6A97B5-0DE6-5C43-A420-98F2B21BF97B}">
      <dgm:prSet phldrT="[Text]"/>
      <dgm:spPr/>
      <dgm:t>
        <a:bodyPr/>
        <a:lstStyle/>
        <a:p>
          <a:r>
            <a:rPr lang="en-US" dirty="0" smtClean="0"/>
            <a:t>Increased propensity for hydrocephalus</a:t>
          </a:r>
          <a:endParaRPr lang="en-US" dirty="0"/>
        </a:p>
      </dgm:t>
    </dgm:pt>
    <dgm:pt modelId="{C3051B11-220C-1C4D-8038-14A7FFCCE5B8}" type="parTrans" cxnId="{6CF08EF6-3610-EF40-B005-A601B35822A5}">
      <dgm:prSet/>
      <dgm:spPr/>
      <dgm:t>
        <a:bodyPr/>
        <a:lstStyle/>
        <a:p>
          <a:endParaRPr lang="en-US"/>
        </a:p>
      </dgm:t>
    </dgm:pt>
    <dgm:pt modelId="{0351F75E-3EEC-094B-93D7-DFBC1356F16C}" type="sibTrans" cxnId="{6CF08EF6-3610-EF40-B005-A601B35822A5}">
      <dgm:prSet/>
      <dgm:spPr/>
      <dgm:t>
        <a:bodyPr/>
        <a:lstStyle/>
        <a:p>
          <a:endParaRPr lang="en-US"/>
        </a:p>
      </dgm:t>
    </dgm:pt>
    <dgm:pt modelId="{74E27D28-42E7-C443-888B-7CC4E169307D}">
      <dgm:prSet phldrT="[Text]"/>
      <dgm:spPr/>
      <dgm:t>
        <a:bodyPr/>
        <a:lstStyle/>
        <a:p>
          <a:r>
            <a:rPr lang="en-US" dirty="0" smtClean="0"/>
            <a:t>Impact on NSPC Microenvironment</a:t>
          </a:r>
          <a:endParaRPr lang="en-US" dirty="0"/>
        </a:p>
      </dgm:t>
    </dgm:pt>
    <dgm:pt modelId="{4C04A6E5-7118-0F44-B3A6-D3121ACDCE34}" type="parTrans" cxnId="{160AFE9E-162F-654C-BEA8-DC6C46373AFB}">
      <dgm:prSet/>
      <dgm:spPr/>
      <dgm:t>
        <a:bodyPr/>
        <a:lstStyle/>
        <a:p>
          <a:endParaRPr lang="en-US"/>
        </a:p>
      </dgm:t>
    </dgm:pt>
    <dgm:pt modelId="{DD31F76F-9F01-1140-8663-013518668EC3}" type="sibTrans" cxnId="{160AFE9E-162F-654C-BEA8-DC6C46373AFB}">
      <dgm:prSet/>
      <dgm:spPr/>
      <dgm:t>
        <a:bodyPr/>
        <a:lstStyle/>
        <a:p>
          <a:endParaRPr lang="en-US"/>
        </a:p>
      </dgm:t>
    </dgm:pt>
    <dgm:pt modelId="{2B905CD2-8D9C-6049-910E-1FACE8F09917}">
      <dgm:prSet phldrT="[Text]"/>
      <dgm:spPr/>
      <dgm:t>
        <a:bodyPr/>
        <a:lstStyle/>
        <a:p>
          <a:r>
            <a:rPr lang="en-US" dirty="0" smtClean="0"/>
            <a:t>Failure of migration cues for postnatal NSPC  </a:t>
          </a:r>
          <a:endParaRPr lang="en-US" dirty="0"/>
        </a:p>
      </dgm:t>
    </dgm:pt>
    <dgm:pt modelId="{65A41AD0-F045-E24C-A53F-7D6D36F9B169}" type="parTrans" cxnId="{28A0F192-565D-2D43-9CCD-8BFE15FA8469}">
      <dgm:prSet/>
      <dgm:spPr/>
      <dgm:t>
        <a:bodyPr/>
        <a:lstStyle/>
        <a:p>
          <a:endParaRPr lang="en-US"/>
        </a:p>
      </dgm:t>
    </dgm:pt>
    <dgm:pt modelId="{C2B21A7C-9291-FD4C-B541-F801B460926A}" type="sibTrans" cxnId="{28A0F192-565D-2D43-9CCD-8BFE15FA8469}">
      <dgm:prSet/>
      <dgm:spPr/>
      <dgm:t>
        <a:bodyPr/>
        <a:lstStyle/>
        <a:p>
          <a:endParaRPr lang="en-US"/>
        </a:p>
      </dgm:t>
    </dgm:pt>
    <dgm:pt modelId="{263993F4-66F2-3D47-8EA6-CA3448843145}" type="pres">
      <dgm:prSet presAssocID="{98DF8FC8-BD4B-AE45-B0FB-F115D6B757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9A1FA0-7891-0D4E-85E5-AAD78C2F330B}" type="pres">
      <dgm:prSet presAssocID="{FB2D9CE6-8A16-E848-84D0-2D278D1749D1}" presName="hierRoot1" presStyleCnt="0">
        <dgm:presLayoutVars>
          <dgm:hierBranch val="init"/>
        </dgm:presLayoutVars>
      </dgm:prSet>
      <dgm:spPr/>
    </dgm:pt>
    <dgm:pt modelId="{8379E020-0F47-C441-A49A-EAA02911A11D}" type="pres">
      <dgm:prSet presAssocID="{FB2D9CE6-8A16-E848-84D0-2D278D1749D1}" presName="rootComposite1" presStyleCnt="0"/>
      <dgm:spPr/>
    </dgm:pt>
    <dgm:pt modelId="{12D8C4B3-2730-5544-A9E4-D586EAA366F7}" type="pres">
      <dgm:prSet presAssocID="{FB2D9CE6-8A16-E848-84D0-2D278D1749D1}" presName="rootText1" presStyleLbl="node0" presStyleIdx="0" presStyleCnt="1" custLinFactX="-15441" custLinFactNeighborX="-100000" custLinFactNeighborY="28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7D7A18-A24C-4246-B788-BAD018602196}" type="pres">
      <dgm:prSet presAssocID="{FB2D9CE6-8A16-E848-84D0-2D278D1749D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78107BF-1FA7-BA43-B5A7-89BEFC30E608}" type="pres">
      <dgm:prSet presAssocID="{FB2D9CE6-8A16-E848-84D0-2D278D1749D1}" presName="hierChild2" presStyleCnt="0"/>
      <dgm:spPr/>
    </dgm:pt>
    <dgm:pt modelId="{08B4F83F-9BD4-A147-BFB7-BA55C0846F7E}" type="pres">
      <dgm:prSet presAssocID="{C3051B11-220C-1C4D-8038-14A7FFCCE5B8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C2934FE-6B9E-9242-B88E-8526B4FC6E28}" type="pres">
      <dgm:prSet presAssocID="{6E6A97B5-0DE6-5C43-A420-98F2B21BF97B}" presName="hierRoot2" presStyleCnt="0">
        <dgm:presLayoutVars>
          <dgm:hierBranch val="init"/>
        </dgm:presLayoutVars>
      </dgm:prSet>
      <dgm:spPr/>
    </dgm:pt>
    <dgm:pt modelId="{D1A9A47A-2A0B-5B47-9ACA-60C1C15F7F5C}" type="pres">
      <dgm:prSet presAssocID="{6E6A97B5-0DE6-5C43-A420-98F2B21BF97B}" presName="rootComposite" presStyleCnt="0"/>
      <dgm:spPr/>
    </dgm:pt>
    <dgm:pt modelId="{E94A8885-6B3C-DB48-835F-50EFE4E4E0B8}" type="pres">
      <dgm:prSet presAssocID="{6E6A97B5-0DE6-5C43-A420-98F2B21BF97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BC5E1E-E7A6-394D-93B7-B0785DA7FB6D}" type="pres">
      <dgm:prSet presAssocID="{6E6A97B5-0DE6-5C43-A420-98F2B21BF97B}" presName="rootConnector" presStyleLbl="node2" presStyleIdx="0" presStyleCnt="3"/>
      <dgm:spPr/>
      <dgm:t>
        <a:bodyPr/>
        <a:lstStyle/>
        <a:p>
          <a:endParaRPr lang="en-US"/>
        </a:p>
      </dgm:t>
    </dgm:pt>
    <dgm:pt modelId="{E146EDF0-C025-594D-B348-42D74255B0EB}" type="pres">
      <dgm:prSet presAssocID="{6E6A97B5-0DE6-5C43-A420-98F2B21BF97B}" presName="hierChild4" presStyleCnt="0"/>
      <dgm:spPr/>
    </dgm:pt>
    <dgm:pt modelId="{FC098EB2-8695-1041-AE75-719DA7EF4B18}" type="pres">
      <dgm:prSet presAssocID="{6E6A97B5-0DE6-5C43-A420-98F2B21BF97B}" presName="hierChild5" presStyleCnt="0"/>
      <dgm:spPr/>
    </dgm:pt>
    <dgm:pt modelId="{3F7517F5-E54D-1D4D-9E55-FFC6FF9664E1}" type="pres">
      <dgm:prSet presAssocID="{4C04A6E5-7118-0F44-B3A6-D3121ACDCE34}" presName="Name37" presStyleLbl="parChTrans1D2" presStyleIdx="1" presStyleCnt="4"/>
      <dgm:spPr/>
      <dgm:t>
        <a:bodyPr/>
        <a:lstStyle/>
        <a:p>
          <a:endParaRPr lang="en-US"/>
        </a:p>
      </dgm:t>
    </dgm:pt>
    <dgm:pt modelId="{2A6D6825-61E5-6B41-B41C-8EB7E7D84F1B}" type="pres">
      <dgm:prSet presAssocID="{74E27D28-42E7-C443-888B-7CC4E169307D}" presName="hierRoot2" presStyleCnt="0">
        <dgm:presLayoutVars>
          <dgm:hierBranch val="init"/>
        </dgm:presLayoutVars>
      </dgm:prSet>
      <dgm:spPr/>
    </dgm:pt>
    <dgm:pt modelId="{BE9303A2-FAF5-4A46-ADB4-77070F0247DE}" type="pres">
      <dgm:prSet presAssocID="{74E27D28-42E7-C443-888B-7CC4E169307D}" presName="rootComposite" presStyleCnt="0"/>
      <dgm:spPr/>
    </dgm:pt>
    <dgm:pt modelId="{74F356B7-79AD-B445-8B32-2BB0E431FABD}" type="pres">
      <dgm:prSet presAssocID="{74E27D28-42E7-C443-888B-7CC4E169307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CC1BAB-625A-124B-9F32-D6C3D5C3502A}" type="pres">
      <dgm:prSet presAssocID="{74E27D28-42E7-C443-888B-7CC4E169307D}" presName="rootConnector" presStyleLbl="node2" presStyleIdx="1" presStyleCnt="3"/>
      <dgm:spPr/>
      <dgm:t>
        <a:bodyPr/>
        <a:lstStyle/>
        <a:p>
          <a:endParaRPr lang="en-US"/>
        </a:p>
      </dgm:t>
    </dgm:pt>
    <dgm:pt modelId="{0C393545-FBAF-5146-9F3C-9547E49EF3EC}" type="pres">
      <dgm:prSet presAssocID="{74E27D28-42E7-C443-888B-7CC4E169307D}" presName="hierChild4" presStyleCnt="0"/>
      <dgm:spPr/>
    </dgm:pt>
    <dgm:pt modelId="{7D288190-232B-C341-B37C-229F7DF8CD4B}" type="pres">
      <dgm:prSet presAssocID="{74E27D28-42E7-C443-888B-7CC4E169307D}" presName="hierChild5" presStyleCnt="0"/>
      <dgm:spPr/>
    </dgm:pt>
    <dgm:pt modelId="{C73DD657-B814-A94C-AA4E-809BCE6BA16B}" type="pres">
      <dgm:prSet presAssocID="{65A41AD0-F045-E24C-A53F-7D6D36F9B169}" presName="Name37" presStyleLbl="parChTrans1D2" presStyleIdx="2" presStyleCnt="4"/>
      <dgm:spPr/>
      <dgm:t>
        <a:bodyPr/>
        <a:lstStyle/>
        <a:p>
          <a:endParaRPr lang="en-US"/>
        </a:p>
      </dgm:t>
    </dgm:pt>
    <dgm:pt modelId="{F6227C42-B848-2A4F-A387-E888120BFD17}" type="pres">
      <dgm:prSet presAssocID="{2B905CD2-8D9C-6049-910E-1FACE8F09917}" presName="hierRoot2" presStyleCnt="0">
        <dgm:presLayoutVars>
          <dgm:hierBranch val="init"/>
        </dgm:presLayoutVars>
      </dgm:prSet>
      <dgm:spPr/>
    </dgm:pt>
    <dgm:pt modelId="{DC7AFCE1-4899-CF4A-9429-96D782BDE42C}" type="pres">
      <dgm:prSet presAssocID="{2B905CD2-8D9C-6049-910E-1FACE8F09917}" presName="rootComposite" presStyleCnt="0"/>
      <dgm:spPr/>
    </dgm:pt>
    <dgm:pt modelId="{EDEE720D-A5DD-5E47-B4BB-423F57FBC35F}" type="pres">
      <dgm:prSet presAssocID="{2B905CD2-8D9C-6049-910E-1FACE8F0991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741D86-5DAC-594B-85AA-A209803F3BA4}" type="pres">
      <dgm:prSet presAssocID="{2B905CD2-8D9C-6049-910E-1FACE8F09917}" presName="rootConnector" presStyleLbl="node2" presStyleIdx="2" presStyleCnt="3"/>
      <dgm:spPr/>
      <dgm:t>
        <a:bodyPr/>
        <a:lstStyle/>
        <a:p>
          <a:endParaRPr lang="en-US"/>
        </a:p>
      </dgm:t>
    </dgm:pt>
    <dgm:pt modelId="{19CC3E46-B223-8C41-B7DC-48C03EF112C9}" type="pres">
      <dgm:prSet presAssocID="{2B905CD2-8D9C-6049-910E-1FACE8F09917}" presName="hierChild4" presStyleCnt="0"/>
      <dgm:spPr/>
    </dgm:pt>
    <dgm:pt modelId="{9F8BF22C-7F1C-B742-9380-14B9AB4D9E66}" type="pres">
      <dgm:prSet presAssocID="{2B905CD2-8D9C-6049-910E-1FACE8F09917}" presName="hierChild5" presStyleCnt="0"/>
      <dgm:spPr/>
    </dgm:pt>
    <dgm:pt modelId="{81890611-50B1-534C-AB60-C420D0D426C1}" type="pres">
      <dgm:prSet presAssocID="{FB2D9CE6-8A16-E848-84D0-2D278D1749D1}" presName="hierChild3" presStyleCnt="0"/>
      <dgm:spPr/>
    </dgm:pt>
    <dgm:pt modelId="{925391A4-9DA7-5945-947B-2C1E392C0661}" type="pres">
      <dgm:prSet presAssocID="{CB64495A-61C4-F047-A48E-D9DDF413DFF6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62BE21C4-4F5A-2541-A214-6FDFF588B55F}" type="pres">
      <dgm:prSet presAssocID="{AA01176B-D97E-8C4C-9222-AD2E5681B8EC}" presName="hierRoot3" presStyleCnt="0">
        <dgm:presLayoutVars>
          <dgm:hierBranch val="init"/>
        </dgm:presLayoutVars>
      </dgm:prSet>
      <dgm:spPr/>
    </dgm:pt>
    <dgm:pt modelId="{AE05E9AB-E0FA-6240-84BA-CE1F403EAC51}" type="pres">
      <dgm:prSet presAssocID="{AA01176B-D97E-8C4C-9222-AD2E5681B8EC}" presName="rootComposite3" presStyleCnt="0"/>
      <dgm:spPr/>
    </dgm:pt>
    <dgm:pt modelId="{3364FB62-0D9D-B74E-BD76-D0D7AF67DCFA}" type="pres">
      <dgm:prSet presAssocID="{AA01176B-D97E-8C4C-9222-AD2E5681B8EC}" presName="rootText3" presStyleLbl="asst1" presStyleIdx="0" presStyleCnt="1" custLinFactNeighborX="12827" custLinFactNeighborY="-99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4E8553-1567-4042-9F19-B760ECB83F65}" type="pres">
      <dgm:prSet presAssocID="{AA01176B-D97E-8C4C-9222-AD2E5681B8EC}" presName="rootConnector3" presStyleLbl="asst1" presStyleIdx="0" presStyleCnt="1"/>
      <dgm:spPr/>
      <dgm:t>
        <a:bodyPr/>
        <a:lstStyle/>
        <a:p>
          <a:endParaRPr lang="en-US"/>
        </a:p>
      </dgm:t>
    </dgm:pt>
    <dgm:pt modelId="{B236E9D4-6B80-D043-9D9D-9B59B280A2D0}" type="pres">
      <dgm:prSet presAssocID="{AA01176B-D97E-8C4C-9222-AD2E5681B8EC}" presName="hierChild6" presStyleCnt="0"/>
      <dgm:spPr/>
    </dgm:pt>
    <dgm:pt modelId="{13B008EA-F31C-D44C-8D01-C161831CB990}" type="pres">
      <dgm:prSet presAssocID="{AA01176B-D97E-8C4C-9222-AD2E5681B8EC}" presName="hierChild7" presStyleCnt="0"/>
      <dgm:spPr/>
    </dgm:pt>
  </dgm:ptLst>
  <dgm:cxnLst>
    <dgm:cxn modelId="{F15166D5-DE44-7B47-BF24-C115A79C6CFC}" type="presOf" srcId="{FB2D9CE6-8A16-E848-84D0-2D278D1749D1}" destId="{12D8C4B3-2730-5544-A9E4-D586EAA366F7}" srcOrd="0" destOrd="0" presId="urn:microsoft.com/office/officeart/2005/8/layout/orgChart1"/>
    <dgm:cxn modelId="{99206264-CCA3-4042-8A3B-1982096D6603}" type="presOf" srcId="{AA01176B-D97E-8C4C-9222-AD2E5681B8EC}" destId="{BD4E8553-1567-4042-9F19-B760ECB83F65}" srcOrd="1" destOrd="0" presId="urn:microsoft.com/office/officeart/2005/8/layout/orgChart1"/>
    <dgm:cxn modelId="{6A7C8F77-3F37-1745-9919-3C1401A6BFB6}" type="presOf" srcId="{4C04A6E5-7118-0F44-B3A6-D3121ACDCE34}" destId="{3F7517F5-E54D-1D4D-9E55-FFC6FF9664E1}" srcOrd="0" destOrd="0" presId="urn:microsoft.com/office/officeart/2005/8/layout/orgChart1"/>
    <dgm:cxn modelId="{EFE9AA94-8AD8-7243-8E5D-C4B5A9764A74}" type="presOf" srcId="{6E6A97B5-0DE6-5C43-A420-98F2B21BF97B}" destId="{9FBC5E1E-E7A6-394D-93B7-B0785DA7FB6D}" srcOrd="1" destOrd="0" presId="urn:microsoft.com/office/officeart/2005/8/layout/orgChart1"/>
    <dgm:cxn modelId="{0BD9050C-AB8E-3D4D-A954-B7CD07352898}" srcId="{98DF8FC8-BD4B-AE45-B0FB-F115D6B75720}" destId="{FB2D9CE6-8A16-E848-84D0-2D278D1749D1}" srcOrd="0" destOrd="0" parTransId="{824FEBE3-F3B7-554D-8A37-D411878559B3}" sibTransId="{4CEC3C12-5F7F-EA49-B395-DA679A4B38B4}"/>
    <dgm:cxn modelId="{6035AD42-3D1C-6642-AF7D-B1EF09FD42CB}" type="presOf" srcId="{74E27D28-42E7-C443-888B-7CC4E169307D}" destId="{52CC1BAB-625A-124B-9F32-D6C3D5C3502A}" srcOrd="1" destOrd="0" presId="urn:microsoft.com/office/officeart/2005/8/layout/orgChart1"/>
    <dgm:cxn modelId="{28A0F192-565D-2D43-9CCD-8BFE15FA8469}" srcId="{FB2D9CE6-8A16-E848-84D0-2D278D1749D1}" destId="{2B905CD2-8D9C-6049-910E-1FACE8F09917}" srcOrd="3" destOrd="0" parTransId="{65A41AD0-F045-E24C-A53F-7D6D36F9B169}" sibTransId="{C2B21A7C-9291-FD4C-B541-F801B460926A}"/>
    <dgm:cxn modelId="{160AFE9E-162F-654C-BEA8-DC6C46373AFB}" srcId="{FB2D9CE6-8A16-E848-84D0-2D278D1749D1}" destId="{74E27D28-42E7-C443-888B-7CC4E169307D}" srcOrd="2" destOrd="0" parTransId="{4C04A6E5-7118-0F44-B3A6-D3121ACDCE34}" sibTransId="{DD31F76F-9F01-1140-8663-013518668EC3}"/>
    <dgm:cxn modelId="{CE5579A7-3243-5F4A-8771-A6602BBD9245}" type="presOf" srcId="{65A41AD0-F045-E24C-A53F-7D6D36F9B169}" destId="{C73DD657-B814-A94C-AA4E-809BCE6BA16B}" srcOrd="0" destOrd="0" presId="urn:microsoft.com/office/officeart/2005/8/layout/orgChart1"/>
    <dgm:cxn modelId="{ABF5CF08-1C40-9640-B33B-61DC83CB9D97}" srcId="{FB2D9CE6-8A16-E848-84D0-2D278D1749D1}" destId="{AA01176B-D97E-8C4C-9222-AD2E5681B8EC}" srcOrd="0" destOrd="0" parTransId="{CB64495A-61C4-F047-A48E-D9DDF413DFF6}" sibTransId="{3FDC2B6B-0FC2-0147-9289-44ED8BBBA402}"/>
    <dgm:cxn modelId="{8E0A2E5A-8B80-E74D-AD72-BFE755DBA559}" type="presOf" srcId="{6E6A97B5-0DE6-5C43-A420-98F2B21BF97B}" destId="{E94A8885-6B3C-DB48-835F-50EFE4E4E0B8}" srcOrd="0" destOrd="0" presId="urn:microsoft.com/office/officeart/2005/8/layout/orgChart1"/>
    <dgm:cxn modelId="{7980230B-E7AA-4E4B-9C48-D2E574552964}" type="presOf" srcId="{FB2D9CE6-8A16-E848-84D0-2D278D1749D1}" destId="{6C7D7A18-A24C-4246-B788-BAD018602196}" srcOrd="1" destOrd="0" presId="urn:microsoft.com/office/officeart/2005/8/layout/orgChart1"/>
    <dgm:cxn modelId="{D24B2569-D23F-EE42-A41D-2F5ED568A119}" type="presOf" srcId="{2B905CD2-8D9C-6049-910E-1FACE8F09917}" destId="{EDEE720D-A5DD-5E47-B4BB-423F57FBC35F}" srcOrd="0" destOrd="0" presId="urn:microsoft.com/office/officeart/2005/8/layout/orgChart1"/>
    <dgm:cxn modelId="{042C09DF-09AC-294E-9312-1686941B8EE7}" type="presOf" srcId="{2B905CD2-8D9C-6049-910E-1FACE8F09917}" destId="{7F741D86-5DAC-594B-85AA-A209803F3BA4}" srcOrd="1" destOrd="0" presId="urn:microsoft.com/office/officeart/2005/8/layout/orgChart1"/>
    <dgm:cxn modelId="{94C7FBF9-5E66-1B47-9F47-26481F08B0E6}" type="presOf" srcId="{C3051B11-220C-1C4D-8038-14A7FFCCE5B8}" destId="{08B4F83F-9BD4-A147-BFB7-BA55C0846F7E}" srcOrd="0" destOrd="0" presId="urn:microsoft.com/office/officeart/2005/8/layout/orgChart1"/>
    <dgm:cxn modelId="{224FF67B-3C08-1647-87D4-499B95E74460}" type="presOf" srcId="{74E27D28-42E7-C443-888B-7CC4E169307D}" destId="{74F356B7-79AD-B445-8B32-2BB0E431FABD}" srcOrd="0" destOrd="0" presId="urn:microsoft.com/office/officeart/2005/8/layout/orgChart1"/>
    <dgm:cxn modelId="{6CF08EF6-3610-EF40-B005-A601B35822A5}" srcId="{FB2D9CE6-8A16-E848-84D0-2D278D1749D1}" destId="{6E6A97B5-0DE6-5C43-A420-98F2B21BF97B}" srcOrd="1" destOrd="0" parTransId="{C3051B11-220C-1C4D-8038-14A7FFCCE5B8}" sibTransId="{0351F75E-3EEC-094B-93D7-DFBC1356F16C}"/>
    <dgm:cxn modelId="{B9EC4926-27DF-2441-9333-54374C632C64}" type="presOf" srcId="{AA01176B-D97E-8C4C-9222-AD2E5681B8EC}" destId="{3364FB62-0D9D-B74E-BD76-D0D7AF67DCFA}" srcOrd="0" destOrd="0" presId="urn:microsoft.com/office/officeart/2005/8/layout/orgChart1"/>
    <dgm:cxn modelId="{4C23AA67-7501-C44F-8ED3-7499E0821A26}" type="presOf" srcId="{CB64495A-61C4-F047-A48E-D9DDF413DFF6}" destId="{925391A4-9DA7-5945-947B-2C1E392C0661}" srcOrd="0" destOrd="0" presId="urn:microsoft.com/office/officeart/2005/8/layout/orgChart1"/>
    <dgm:cxn modelId="{CD67F6E2-6D64-6844-81E5-82C46DDDBDC6}" type="presOf" srcId="{98DF8FC8-BD4B-AE45-B0FB-F115D6B75720}" destId="{263993F4-66F2-3D47-8EA6-CA3448843145}" srcOrd="0" destOrd="0" presId="urn:microsoft.com/office/officeart/2005/8/layout/orgChart1"/>
    <dgm:cxn modelId="{54FAB251-A07D-884A-B412-9555E5D014B7}" type="presParOf" srcId="{263993F4-66F2-3D47-8EA6-CA3448843145}" destId="{B19A1FA0-7891-0D4E-85E5-AAD78C2F330B}" srcOrd="0" destOrd="0" presId="urn:microsoft.com/office/officeart/2005/8/layout/orgChart1"/>
    <dgm:cxn modelId="{3BAFEDA8-A9E7-774C-B45C-7EE8FCFA7D45}" type="presParOf" srcId="{B19A1FA0-7891-0D4E-85E5-AAD78C2F330B}" destId="{8379E020-0F47-C441-A49A-EAA02911A11D}" srcOrd="0" destOrd="0" presId="urn:microsoft.com/office/officeart/2005/8/layout/orgChart1"/>
    <dgm:cxn modelId="{F46E3E62-2AE7-894A-A4C3-5816C04064FB}" type="presParOf" srcId="{8379E020-0F47-C441-A49A-EAA02911A11D}" destId="{12D8C4B3-2730-5544-A9E4-D586EAA366F7}" srcOrd="0" destOrd="0" presId="urn:microsoft.com/office/officeart/2005/8/layout/orgChart1"/>
    <dgm:cxn modelId="{2082B050-BB2D-BD4B-9E5F-19E2EFCB80F2}" type="presParOf" srcId="{8379E020-0F47-C441-A49A-EAA02911A11D}" destId="{6C7D7A18-A24C-4246-B788-BAD018602196}" srcOrd="1" destOrd="0" presId="urn:microsoft.com/office/officeart/2005/8/layout/orgChart1"/>
    <dgm:cxn modelId="{CADBA5D9-4A38-DF47-822B-9D4C259DF69C}" type="presParOf" srcId="{B19A1FA0-7891-0D4E-85E5-AAD78C2F330B}" destId="{C78107BF-1FA7-BA43-B5A7-89BEFC30E608}" srcOrd="1" destOrd="0" presId="urn:microsoft.com/office/officeart/2005/8/layout/orgChart1"/>
    <dgm:cxn modelId="{25761D4D-76AA-8042-AA05-A9A7C5850214}" type="presParOf" srcId="{C78107BF-1FA7-BA43-B5A7-89BEFC30E608}" destId="{08B4F83F-9BD4-A147-BFB7-BA55C0846F7E}" srcOrd="0" destOrd="0" presId="urn:microsoft.com/office/officeart/2005/8/layout/orgChart1"/>
    <dgm:cxn modelId="{D146D37D-4E0F-F343-902E-9211DAA54E9A}" type="presParOf" srcId="{C78107BF-1FA7-BA43-B5A7-89BEFC30E608}" destId="{7C2934FE-6B9E-9242-B88E-8526B4FC6E28}" srcOrd="1" destOrd="0" presId="urn:microsoft.com/office/officeart/2005/8/layout/orgChart1"/>
    <dgm:cxn modelId="{4085F297-6BBA-5F4E-815D-99EC95DD370B}" type="presParOf" srcId="{7C2934FE-6B9E-9242-B88E-8526B4FC6E28}" destId="{D1A9A47A-2A0B-5B47-9ACA-60C1C15F7F5C}" srcOrd="0" destOrd="0" presId="urn:microsoft.com/office/officeart/2005/8/layout/orgChart1"/>
    <dgm:cxn modelId="{F36DD2AB-0555-4246-BA30-86AFC49B27AC}" type="presParOf" srcId="{D1A9A47A-2A0B-5B47-9ACA-60C1C15F7F5C}" destId="{E94A8885-6B3C-DB48-835F-50EFE4E4E0B8}" srcOrd="0" destOrd="0" presId="urn:microsoft.com/office/officeart/2005/8/layout/orgChart1"/>
    <dgm:cxn modelId="{B23F3A03-FA1B-C340-9D5C-F7B5B7C5AF66}" type="presParOf" srcId="{D1A9A47A-2A0B-5B47-9ACA-60C1C15F7F5C}" destId="{9FBC5E1E-E7A6-394D-93B7-B0785DA7FB6D}" srcOrd="1" destOrd="0" presId="urn:microsoft.com/office/officeart/2005/8/layout/orgChart1"/>
    <dgm:cxn modelId="{558E2CCF-120B-3A46-BD6A-278B4541DEEA}" type="presParOf" srcId="{7C2934FE-6B9E-9242-B88E-8526B4FC6E28}" destId="{E146EDF0-C025-594D-B348-42D74255B0EB}" srcOrd="1" destOrd="0" presId="urn:microsoft.com/office/officeart/2005/8/layout/orgChart1"/>
    <dgm:cxn modelId="{3EE6620C-86BA-0144-887D-9CACD479BF76}" type="presParOf" srcId="{7C2934FE-6B9E-9242-B88E-8526B4FC6E28}" destId="{FC098EB2-8695-1041-AE75-719DA7EF4B18}" srcOrd="2" destOrd="0" presId="urn:microsoft.com/office/officeart/2005/8/layout/orgChart1"/>
    <dgm:cxn modelId="{B127E4B7-382C-A546-9DCF-4E7EDDE32744}" type="presParOf" srcId="{C78107BF-1FA7-BA43-B5A7-89BEFC30E608}" destId="{3F7517F5-E54D-1D4D-9E55-FFC6FF9664E1}" srcOrd="2" destOrd="0" presId="urn:microsoft.com/office/officeart/2005/8/layout/orgChart1"/>
    <dgm:cxn modelId="{B050F034-954F-C449-9219-32AD72CB139E}" type="presParOf" srcId="{C78107BF-1FA7-BA43-B5A7-89BEFC30E608}" destId="{2A6D6825-61E5-6B41-B41C-8EB7E7D84F1B}" srcOrd="3" destOrd="0" presId="urn:microsoft.com/office/officeart/2005/8/layout/orgChart1"/>
    <dgm:cxn modelId="{71D2F0CB-DD09-B644-8ACC-A99BE33EC8CD}" type="presParOf" srcId="{2A6D6825-61E5-6B41-B41C-8EB7E7D84F1B}" destId="{BE9303A2-FAF5-4A46-ADB4-77070F0247DE}" srcOrd="0" destOrd="0" presId="urn:microsoft.com/office/officeart/2005/8/layout/orgChart1"/>
    <dgm:cxn modelId="{D47F829D-326B-914A-8DC7-5911E583E789}" type="presParOf" srcId="{BE9303A2-FAF5-4A46-ADB4-77070F0247DE}" destId="{74F356B7-79AD-B445-8B32-2BB0E431FABD}" srcOrd="0" destOrd="0" presId="urn:microsoft.com/office/officeart/2005/8/layout/orgChart1"/>
    <dgm:cxn modelId="{E389C255-5B30-CA4D-9605-1F6977AA848C}" type="presParOf" srcId="{BE9303A2-FAF5-4A46-ADB4-77070F0247DE}" destId="{52CC1BAB-625A-124B-9F32-D6C3D5C3502A}" srcOrd="1" destOrd="0" presId="urn:microsoft.com/office/officeart/2005/8/layout/orgChart1"/>
    <dgm:cxn modelId="{8C9D904F-1750-A94F-B677-EE088660B571}" type="presParOf" srcId="{2A6D6825-61E5-6B41-B41C-8EB7E7D84F1B}" destId="{0C393545-FBAF-5146-9F3C-9547E49EF3EC}" srcOrd="1" destOrd="0" presId="urn:microsoft.com/office/officeart/2005/8/layout/orgChart1"/>
    <dgm:cxn modelId="{6779D894-38AF-BB42-B841-F4293B6B6DE6}" type="presParOf" srcId="{2A6D6825-61E5-6B41-B41C-8EB7E7D84F1B}" destId="{7D288190-232B-C341-B37C-229F7DF8CD4B}" srcOrd="2" destOrd="0" presId="urn:microsoft.com/office/officeart/2005/8/layout/orgChart1"/>
    <dgm:cxn modelId="{2892F08A-18AC-664B-B5E8-8A747DE3F0E4}" type="presParOf" srcId="{C78107BF-1FA7-BA43-B5A7-89BEFC30E608}" destId="{C73DD657-B814-A94C-AA4E-809BCE6BA16B}" srcOrd="4" destOrd="0" presId="urn:microsoft.com/office/officeart/2005/8/layout/orgChart1"/>
    <dgm:cxn modelId="{F5557759-066D-0D48-960B-BC2A1DC0D00C}" type="presParOf" srcId="{C78107BF-1FA7-BA43-B5A7-89BEFC30E608}" destId="{F6227C42-B848-2A4F-A387-E888120BFD17}" srcOrd="5" destOrd="0" presId="urn:microsoft.com/office/officeart/2005/8/layout/orgChart1"/>
    <dgm:cxn modelId="{71094511-8603-D145-870F-B88E9F3CBE3F}" type="presParOf" srcId="{F6227C42-B848-2A4F-A387-E888120BFD17}" destId="{DC7AFCE1-4899-CF4A-9429-96D782BDE42C}" srcOrd="0" destOrd="0" presId="urn:microsoft.com/office/officeart/2005/8/layout/orgChart1"/>
    <dgm:cxn modelId="{F7EA06B6-331F-7546-A6AD-2C304C54B5A8}" type="presParOf" srcId="{DC7AFCE1-4899-CF4A-9429-96D782BDE42C}" destId="{EDEE720D-A5DD-5E47-B4BB-423F57FBC35F}" srcOrd="0" destOrd="0" presId="urn:microsoft.com/office/officeart/2005/8/layout/orgChart1"/>
    <dgm:cxn modelId="{4709108D-E58E-3E4B-9C83-2FED94F273AD}" type="presParOf" srcId="{DC7AFCE1-4899-CF4A-9429-96D782BDE42C}" destId="{7F741D86-5DAC-594B-85AA-A209803F3BA4}" srcOrd="1" destOrd="0" presId="urn:microsoft.com/office/officeart/2005/8/layout/orgChart1"/>
    <dgm:cxn modelId="{31AA5B44-EDFC-DC47-8987-284D1857C883}" type="presParOf" srcId="{F6227C42-B848-2A4F-A387-E888120BFD17}" destId="{19CC3E46-B223-8C41-B7DC-48C03EF112C9}" srcOrd="1" destOrd="0" presId="urn:microsoft.com/office/officeart/2005/8/layout/orgChart1"/>
    <dgm:cxn modelId="{2B468B2D-EF58-A34A-AF07-3CB3A80112B6}" type="presParOf" srcId="{F6227C42-B848-2A4F-A387-E888120BFD17}" destId="{9F8BF22C-7F1C-B742-9380-14B9AB4D9E66}" srcOrd="2" destOrd="0" presId="urn:microsoft.com/office/officeart/2005/8/layout/orgChart1"/>
    <dgm:cxn modelId="{68FA8EBB-AB5B-0545-A856-8977AD8493D3}" type="presParOf" srcId="{B19A1FA0-7891-0D4E-85E5-AAD78C2F330B}" destId="{81890611-50B1-534C-AB60-C420D0D426C1}" srcOrd="2" destOrd="0" presId="urn:microsoft.com/office/officeart/2005/8/layout/orgChart1"/>
    <dgm:cxn modelId="{96BD2DC2-E60C-BA48-B917-3C3204467A79}" type="presParOf" srcId="{81890611-50B1-534C-AB60-C420D0D426C1}" destId="{925391A4-9DA7-5945-947B-2C1E392C0661}" srcOrd="0" destOrd="0" presId="urn:microsoft.com/office/officeart/2005/8/layout/orgChart1"/>
    <dgm:cxn modelId="{F86A8A1F-66B0-7D44-9379-C539C87269EC}" type="presParOf" srcId="{81890611-50B1-534C-AB60-C420D0D426C1}" destId="{62BE21C4-4F5A-2541-A214-6FDFF588B55F}" srcOrd="1" destOrd="0" presId="urn:microsoft.com/office/officeart/2005/8/layout/orgChart1"/>
    <dgm:cxn modelId="{3207E8EF-1C64-BE43-8DE9-CF5FF0293809}" type="presParOf" srcId="{62BE21C4-4F5A-2541-A214-6FDFF588B55F}" destId="{AE05E9AB-E0FA-6240-84BA-CE1F403EAC51}" srcOrd="0" destOrd="0" presId="urn:microsoft.com/office/officeart/2005/8/layout/orgChart1"/>
    <dgm:cxn modelId="{A502A3E1-2136-CA41-B579-FCA5B6FE41F9}" type="presParOf" srcId="{AE05E9AB-E0FA-6240-84BA-CE1F403EAC51}" destId="{3364FB62-0D9D-B74E-BD76-D0D7AF67DCFA}" srcOrd="0" destOrd="0" presId="urn:microsoft.com/office/officeart/2005/8/layout/orgChart1"/>
    <dgm:cxn modelId="{67926ADF-B023-9B47-815C-761AB038E815}" type="presParOf" srcId="{AE05E9AB-E0FA-6240-84BA-CE1F403EAC51}" destId="{BD4E8553-1567-4042-9F19-B760ECB83F65}" srcOrd="1" destOrd="0" presId="urn:microsoft.com/office/officeart/2005/8/layout/orgChart1"/>
    <dgm:cxn modelId="{E8904592-12EA-9A48-80FE-2BAD39E567CD}" type="presParOf" srcId="{62BE21C4-4F5A-2541-A214-6FDFF588B55F}" destId="{B236E9D4-6B80-D043-9D9D-9B59B280A2D0}" srcOrd="1" destOrd="0" presId="urn:microsoft.com/office/officeart/2005/8/layout/orgChart1"/>
    <dgm:cxn modelId="{01BBF754-0630-2849-8090-65617952C6B6}" type="presParOf" srcId="{62BE21C4-4F5A-2541-A214-6FDFF588B55F}" destId="{13B008EA-F31C-D44C-8D01-C161831CB9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391A4-9DA7-5945-947B-2C1E392C0661}">
      <dsp:nvSpPr>
        <dsp:cNvPr id="0" name=""/>
        <dsp:cNvSpPr/>
      </dsp:nvSpPr>
      <dsp:spPr>
        <a:xfrm>
          <a:off x="2657977" y="803684"/>
          <a:ext cx="277002" cy="617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160"/>
              </a:lnTo>
              <a:lnTo>
                <a:pt x="277002" y="61716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DD657-B814-A94C-AA4E-809BCE6BA16B}">
      <dsp:nvSpPr>
        <dsp:cNvPr id="0" name=""/>
        <dsp:cNvSpPr/>
      </dsp:nvSpPr>
      <dsp:spPr>
        <a:xfrm>
          <a:off x="2657977" y="803684"/>
          <a:ext cx="3686110" cy="1412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8359"/>
              </a:lnTo>
              <a:lnTo>
                <a:pt x="3686110" y="1248359"/>
              </a:lnTo>
              <a:lnTo>
                <a:pt x="3686110" y="141205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517F5-E54D-1D4D-9E55-FFC6FF9664E1}">
      <dsp:nvSpPr>
        <dsp:cNvPr id="0" name=""/>
        <dsp:cNvSpPr/>
      </dsp:nvSpPr>
      <dsp:spPr>
        <a:xfrm>
          <a:off x="2657977" y="803684"/>
          <a:ext cx="1799722" cy="1412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8359"/>
              </a:lnTo>
              <a:lnTo>
                <a:pt x="1799722" y="1248359"/>
              </a:lnTo>
              <a:lnTo>
                <a:pt x="1799722" y="141205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4F83F-9BD4-A147-BFB7-BA55C0846F7E}">
      <dsp:nvSpPr>
        <dsp:cNvPr id="0" name=""/>
        <dsp:cNvSpPr/>
      </dsp:nvSpPr>
      <dsp:spPr>
        <a:xfrm>
          <a:off x="2525592" y="803684"/>
          <a:ext cx="91440" cy="1412054"/>
        </a:xfrm>
        <a:custGeom>
          <a:avLst/>
          <a:gdLst/>
          <a:ahLst/>
          <a:cxnLst/>
          <a:rect l="0" t="0" r="0" b="0"/>
          <a:pathLst>
            <a:path>
              <a:moveTo>
                <a:pt x="132384" y="0"/>
              </a:moveTo>
              <a:lnTo>
                <a:pt x="132384" y="1248359"/>
              </a:lnTo>
              <a:lnTo>
                <a:pt x="45720" y="1248359"/>
              </a:lnTo>
              <a:lnTo>
                <a:pt x="45720" y="141205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8C4B3-2730-5544-A9E4-D586EAA366F7}">
      <dsp:nvSpPr>
        <dsp:cNvPr id="0" name=""/>
        <dsp:cNvSpPr/>
      </dsp:nvSpPr>
      <dsp:spPr>
        <a:xfrm>
          <a:off x="1878478" y="24185"/>
          <a:ext cx="1558997" cy="77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Blood products within the CSF</a:t>
          </a:r>
          <a:endParaRPr lang="en-US" sz="1500" kern="1200" dirty="0"/>
        </a:p>
      </dsp:txBody>
      <dsp:txXfrm>
        <a:off x="1878478" y="24185"/>
        <a:ext cx="1558997" cy="779498"/>
      </dsp:txXfrm>
    </dsp:sp>
    <dsp:sp modelId="{E94A8885-6B3C-DB48-835F-50EFE4E4E0B8}">
      <dsp:nvSpPr>
        <dsp:cNvPr id="0" name=""/>
        <dsp:cNvSpPr/>
      </dsp:nvSpPr>
      <dsp:spPr>
        <a:xfrm>
          <a:off x="1791813" y="2215739"/>
          <a:ext cx="1558997" cy="77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Increased propensity for hydrocephalus</a:t>
          </a:r>
          <a:endParaRPr lang="en-US" sz="1500" kern="1200" dirty="0"/>
        </a:p>
      </dsp:txBody>
      <dsp:txXfrm>
        <a:off x="1791813" y="2215739"/>
        <a:ext cx="1558997" cy="779498"/>
      </dsp:txXfrm>
    </dsp:sp>
    <dsp:sp modelId="{74F356B7-79AD-B445-8B32-2BB0E431FABD}">
      <dsp:nvSpPr>
        <dsp:cNvPr id="0" name=""/>
        <dsp:cNvSpPr/>
      </dsp:nvSpPr>
      <dsp:spPr>
        <a:xfrm>
          <a:off x="3678201" y="2215739"/>
          <a:ext cx="1558997" cy="77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Impact on NSPC Microenvironment</a:t>
          </a:r>
          <a:endParaRPr lang="en-US" sz="1500" kern="1200" dirty="0"/>
        </a:p>
      </dsp:txBody>
      <dsp:txXfrm>
        <a:off x="3678201" y="2215739"/>
        <a:ext cx="1558997" cy="779498"/>
      </dsp:txXfrm>
    </dsp:sp>
    <dsp:sp modelId="{EDEE720D-A5DD-5E47-B4BB-423F57FBC35F}">
      <dsp:nvSpPr>
        <dsp:cNvPr id="0" name=""/>
        <dsp:cNvSpPr/>
      </dsp:nvSpPr>
      <dsp:spPr>
        <a:xfrm>
          <a:off x="5564588" y="2215739"/>
          <a:ext cx="1558997" cy="77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Failure of migration cues for postnatal NSPC  </a:t>
          </a:r>
          <a:endParaRPr lang="en-US" sz="1500" kern="1200" dirty="0"/>
        </a:p>
      </dsp:txBody>
      <dsp:txXfrm>
        <a:off x="5564588" y="2215739"/>
        <a:ext cx="1558997" cy="779498"/>
      </dsp:txXfrm>
    </dsp:sp>
    <dsp:sp modelId="{3364FB62-0D9D-B74E-BD76-D0D7AF67DCFA}">
      <dsp:nvSpPr>
        <dsp:cNvPr id="0" name=""/>
        <dsp:cNvSpPr/>
      </dsp:nvSpPr>
      <dsp:spPr>
        <a:xfrm>
          <a:off x="2934980" y="1031095"/>
          <a:ext cx="1558997" cy="77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Ependymal Denudation</a:t>
          </a:r>
          <a:endParaRPr lang="en-US" sz="1500" kern="1200" dirty="0"/>
        </a:p>
      </dsp:txBody>
      <dsp:txXfrm>
        <a:off x="2934980" y="1031095"/>
        <a:ext cx="1558997" cy="779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962ED-19A6-CC41-AD6A-543E16F95429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2D6E3-4FA2-3740-AE10-0602FA81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9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Preclinical Data</a:t>
            </a:r>
          </a:p>
          <a:p>
            <a:pPr lvl="1"/>
            <a:r>
              <a:rPr lang="en-US" dirty="0" smtClean="0"/>
              <a:t>Ependymal denudation</a:t>
            </a:r>
          </a:p>
          <a:p>
            <a:pPr lvl="2"/>
            <a:r>
              <a:rPr lang="en-US" dirty="0" smtClean="0"/>
              <a:t>Increased propensity for hydrocephalus</a:t>
            </a:r>
          </a:p>
          <a:p>
            <a:pPr lvl="2"/>
            <a:r>
              <a:rPr lang="en-US" dirty="0" smtClean="0"/>
              <a:t>Direct impact on underlying NSPC</a:t>
            </a:r>
          </a:p>
          <a:p>
            <a:pPr lvl="2"/>
            <a:r>
              <a:rPr lang="en-US" dirty="0" smtClean="0"/>
              <a:t>Impact of Neuroblast / NSPC migration out of the SVZ</a:t>
            </a:r>
          </a:p>
          <a:p>
            <a:pPr lvl="1"/>
            <a:r>
              <a:rPr lang="en-US" dirty="0" smtClean="0"/>
              <a:t>Direct impact on NSPC activity within the SVZ</a:t>
            </a:r>
          </a:p>
          <a:p>
            <a:endParaRPr lang="en-US" dirty="0" smtClean="0"/>
          </a:p>
          <a:p>
            <a:r>
              <a:rPr lang="en-US" dirty="0" smtClean="0"/>
              <a:t>Failure in migration of postnatally developed cells Carlen Nature Neuroscience 2009 </a:t>
            </a:r>
          </a:p>
          <a:p>
            <a:r>
              <a:rPr lang="en-US" dirty="0" smtClean="0"/>
              <a:t>NSPC within the SVZ are exquisitely sensitive to microenvironmental cues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Dominiguez-Pinos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J Neuropath and </a:t>
            </a:r>
            <a:r>
              <a:rPr lang="en-US" dirty="0" err="1" smtClean="0"/>
              <a:t>Exp</a:t>
            </a:r>
            <a:r>
              <a:rPr lang="en-US" dirty="0" smtClean="0"/>
              <a:t> </a:t>
            </a:r>
            <a:r>
              <a:rPr lang="en-US" dirty="0" err="1" smtClean="0"/>
              <a:t>Neurol</a:t>
            </a:r>
            <a:r>
              <a:rPr lang="en-US" dirty="0" smtClean="0"/>
              <a:t> 2005</a:t>
            </a:r>
          </a:p>
          <a:p>
            <a:r>
              <a:rPr lang="en-US" dirty="0" smtClean="0"/>
              <a:t>Ependymal integrity is critical for NSPC function </a:t>
            </a:r>
            <a:r>
              <a:rPr lang="mr-IN" dirty="0" smtClean="0"/>
              <a:t>–</a:t>
            </a:r>
            <a:r>
              <a:rPr lang="en-US" dirty="0" smtClean="0"/>
              <a:t> Bystron et al Nature Review Neuroscience 2008</a:t>
            </a:r>
          </a:p>
          <a:p>
            <a:endParaRPr lang="en-US" dirty="0" smtClean="0"/>
          </a:p>
          <a:p>
            <a:r>
              <a:rPr lang="en-US" dirty="0" smtClean="0"/>
              <a:t>Disruption of ependymal function increases the incidence</a:t>
            </a:r>
            <a:r>
              <a:rPr lang="en-US" baseline="0" dirty="0" smtClean="0"/>
              <a:t> of hydrocephalus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D6E3-4FA2-3740-AE10-0602FA81D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 survivors, 11 of 35 (31%) in the DRIFT group had severe cognitive disability versus 19 of 32 (59%) in the standard group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Repeated tapping of lumbar or ventricular fluid has been tested in randomized trials and did not reduce any disability.7 A randomized trial of reducing CSF production with acetazolamide and furosemide showed worse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opmental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outcome in the infants re-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ceiving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intervention.8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 THE RESULTS OF EACH OF THE TRIALS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3-7 days of ventricular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lavage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82% F/u at 10 years -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D6E3-4FA2-3740-AE10-0602FA81D6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1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7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3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2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5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5C602-F6B9-E048-962E-B5DE2A732DBD}" type="datetimeFigureOut">
              <a:rPr lang="en-US" smtClean="0"/>
              <a:t>27/01/19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4950-AC50-1C4D-9347-43A94EDF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6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(11) 230117 ENLIVEN 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12579" r="5556"/>
          <a:stretch/>
        </p:blipFill>
        <p:spPr>
          <a:xfrm>
            <a:off x="935395" y="205216"/>
            <a:ext cx="7273210" cy="5382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732" y="5118191"/>
            <a:ext cx="8078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SRHSB St Michaels Hospital </a:t>
            </a:r>
          </a:p>
          <a:p>
            <a:pPr algn="ctr"/>
            <a:r>
              <a:rPr lang="en-US" sz="2800" dirty="0" smtClean="0"/>
              <a:t>28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June 2018</a:t>
            </a:r>
          </a:p>
          <a:p>
            <a:pPr algn="ctr"/>
            <a:r>
              <a:rPr lang="en-US" sz="2800" dirty="0" smtClean="0"/>
              <a:t>Will Dawes BSc FRCS PhD </a:t>
            </a:r>
          </a:p>
        </p:txBody>
      </p:sp>
    </p:spTree>
    <p:extLst>
      <p:ext uri="{BB962C8B-B14F-4D97-AF65-F5344CB8AC3E}">
        <p14:creationId xmlns:p14="http://schemas.microsoft.com/office/powerpoint/2010/main" val="247614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339" y="526851"/>
            <a:ext cx="5238261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 Black"/>
                <a:cs typeface="Arial Black"/>
              </a:rPr>
              <a:t>Discussion</a:t>
            </a:r>
            <a:endParaRPr lang="en-US" sz="6000" dirty="0">
              <a:latin typeface="Arial Black"/>
              <a:cs typeface="Arial Black"/>
            </a:endParaRPr>
          </a:p>
        </p:txBody>
      </p:sp>
      <p:pic>
        <p:nvPicPr>
          <p:cNvPr id="4" name="Picture 3" descr="(11) 230117 ENLIVEN 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14119" r="16572" b="17040"/>
          <a:stretch/>
        </p:blipFill>
        <p:spPr>
          <a:xfrm>
            <a:off x="6486769" y="0"/>
            <a:ext cx="2676762" cy="20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(13) Ciliated border Ohata and Nakatani et al Supplemental Movie 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717207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-2114"/>
            <a:ext cx="812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CD24 Fluorescent </a:t>
            </a:r>
            <a:r>
              <a:rPr lang="en-US" sz="2000" dirty="0" err="1" smtClean="0"/>
              <a:t>Immunolabelling</a:t>
            </a:r>
            <a:r>
              <a:rPr lang="en-US" sz="2000" dirty="0" smtClean="0"/>
              <a:t> of Ependymal Cilia (</a:t>
            </a:r>
            <a:r>
              <a:rPr lang="en-US" sz="2000" dirty="0" err="1" smtClean="0"/>
              <a:t>Ohata</a:t>
            </a:r>
            <a:r>
              <a:rPr lang="en-US" sz="2000" dirty="0" smtClean="0"/>
              <a:t> 2014)</a:t>
            </a:r>
          </a:p>
          <a:p>
            <a:r>
              <a:rPr lang="en-US" sz="2000" dirty="0" smtClean="0"/>
              <a:t>Super high speed camera with </a:t>
            </a:r>
            <a:r>
              <a:rPr lang="en-US" sz="2000" dirty="0" err="1" smtClean="0"/>
              <a:t>Fluoresence</a:t>
            </a:r>
            <a:r>
              <a:rPr lang="en-US" sz="2000" dirty="0" smtClean="0"/>
              <a:t> microscopy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818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6272014  Job1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755856"/>
            <a:ext cx="8295114" cy="5731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1879" y="2228928"/>
            <a:ext cx="1469266" cy="14692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1" y="74713"/>
            <a:ext cx="829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GREEN = </a:t>
            </a:r>
            <a:r>
              <a:rPr lang="en-US" dirty="0" err="1" smtClean="0">
                <a:solidFill>
                  <a:srgbClr val="008000"/>
                </a:solidFill>
              </a:rPr>
              <a:t>FUCCI</a:t>
            </a:r>
            <a:r>
              <a:rPr lang="en-US" baseline="30000" dirty="0" err="1" smtClean="0">
                <a:solidFill>
                  <a:srgbClr val="008000"/>
                </a:solidFill>
              </a:rPr>
              <a:t>+ve</a:t>
            </a:r>
            <a:r>
              <a:rPr lang="en-US" dirty="0" smtClean="0">
                <a:solidFill>
                  <a:srgbClr val="008000"/>
                </a:solidFill>
              </a:rPr>
              <a:t> = Cells in cell cycle 	</a:t>
            </a:r>
            <a:r>
              <a:rPr lang="en-US" dirty="0" smtClean="0">
                <a:solidFill>
                  <a:srgbClr val="FF0000"/>
                </a:solidFill>
              </a:rPr>
              <a:t>RED = </a:t>
            </a:r>
            <a:r>
              <a:rPr lang="en-US" dirty="0" err="1" smtClean="0">
                <a:solidFill>
                  <a:srgbClr val="FF0000"/>
                </a:solidFill>
              </a:rPr>
              <a:t>hGFAPCreER</a:t>
            </a:r>
            <a:r>
              <a:rPr lang="en-US" dirty="0" smtClean="0">
                <a:solidFill>
                  <a:srgbClr val="FF0000"/>
                </a:solidFill>
              </a:rPr>
              <a:t> = Neural Stem Cells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Time Lapse over 72 hours – 1 photo / ten minutes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2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339" y="370383"/>
            <a:ext cx="4149969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 Black"/>
                <a:cs typeface="Arial Black"/>
              </a:rPr>
              <a:t>Overview</a:t>
            </a:r>
            <a:endParaRPr lang="en-US" sz="600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901" y="2167211"/>
            <a:ext cx="7004199" cy="38144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impact of xanthochromic CSF on the wall of the lateral ventricle</a:t>
            </a:r>
          </a:p>
          <a:p>
            <a:pPr lvl="1"/>
            <a:r>
              <a:rPr lang="en-US" dirty="0" smtClean="0"/>
              <a:t>Preclinical </a:t>
            </a:r>
            <a:r>
              <a:rPr lang="en-US" dirty="0"/>
              <a:t>data</a:t>
            </a:r>
          </a:p>
          <a:p>
            <a:pPr lvl="1"/>
            <a:r>
              <a:rPr lang="en-US" dirty="0" smtClean="0"/>
              <a:t>Clinical data</a:t>
            </a:r>
          </a:p>
          <a:p>
            <a:r>
              <a:rPr lang="en-US" sz="3600" dirty="0" smtClean="0"/>
              <a:t>Design and conception of the ENLIVEN Trial</a:t>
            </a:r>
          </a:p>
          <a:p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 descr="(11) 230117 ENLIVEN 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14119" r="16572" b="17040"/>
          <a:stretch/>
        </p:blipFill>
        <p:spPr>
          <a:xfrm>
            <a:off x="6486769" y="0"/>
            <a:ext cx="2676762" cy="20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48937552"/>
              </p:ext>
            </p:extLst>
          </p:nvPr>
        </p:nvGraphicFramePr>
        <p:xfrm>
          <a:off x="-1460500" y="215900"/>
          <a:ext cx="8915400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124199" y="215900"/>
            <a:ext cx="5907109" cy="2085047"/>
            <a:chOff x="3124199" y="215900"/>
            <a:chExt cx="5907109" cy="2085047"/>
          </a:xfrm>
        </p:grpSpPr>
        <p:pic>
          <p:nvPicPr>
            <p:cNvPr id="3" name="Picture 2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99" y="215900"/>
              <a:ext cx="5907109" cy="1879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374860" y="2023948"/>
              <a:ext cx="16564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/>
                <a:t>Dominiguez-</a:t>
              </a:r>
              <a:r>
                <a:rPr lang="en-US" sz="1200" dirty="0" err="1" smtClean="0"/>
                <a:t>Pinos</a:t>
              </a:r>
              <a:r>
                <a:rPr lang="en-US" sz="1200" dirty="0" smtClean="0"/>
                <a:t> 2005 </a:t>
              </a:r>
              <a:endParaRPr lang="en-US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41939" y="3094759"/>
            <a:ext cx="4802257" cy="3763241"/>
            <a:chOff x="4341939" y="3094759"/>
            <a:chExt cx="4802257" cy="3763241"/>
          </a:xfrm>
        </p:grpSpPr>
        <p:pic>
          <p:nvPicPr>
            <p:cNvPr id="5" name="Picture 4"/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" b="1548"/>
            <a:stretch/>
          </p:blipFill>
          <p:spPr>
            <a:xfrm>
              <a:off x="4341939" y="3269545"/>
              <a:ext cx="4802257" cy="358845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998829" y="3094759"/>
              <a:ext cx="10324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Paredes 2016</a:t>
              </a:r>
              <a:endParaRPr lang="en-US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672" y="3935956"/>
            <a:ext cx="4375086" cy="2398889"/>
            <a:chOff x="-2028287" y="3948656"/>
            <a:chExt cx="4375086" cy="2398889"/>
          </a:xfrm>
        </p:grpSpPr>
        <p:grpSp>
          <p:nvGrpSpPr>
            <p:cNvPr id="13" name="Group 12"/>
            <p:cNvGrpSpPr/>
            <p:nvPr/>
          </p:nvGrpSpPr>
          <p:grpSpPr>
            <a:xfrm>
              <a:off x="108673" y="3948656"/>
              <a:ext cx="2238126" cy="2398889"/>
              <a:chOff x="108673" y="3948656"/>
              <a:chExt cx="2238126" cy="2398889"/>
            </a:xfrm>
          </p:grpSpPr>
          <p:pic>
            <p:nvPicPr>
              <p:cNvPr id="7" name="Picture 6" descr="(1) Development of the Germinal Matrix.pdf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23" t="21518" r="12593" b="19185"/>
              <a:stretch/>
            </p:blipFill>
            <p:spPr>
              <a:xfrm rot="5400000">
                <a:off x="205073" y="3852256"/>
                <a:ext cx="2045325" cy="2238126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36894" y="6070546"/>
                <a:ext cx="108234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Del Bigio 2011</a:t>
                </a:r>
                <a:endParaRPr lang="en-US" sz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-2028287" y="4015806"/>
              <a:ext cx="2028287" cy="2331739"/>
              <a:chOff x="2337841" y="4015806"/>
              <a:chExt cx="2028287" cy="233173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37841" y="4015806"/>
                <a:ext cx="2028287" cy="1911027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337841" y="6070546"/>
                <a:ext cx="10414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/>
                  <a:t>Doetsch</a:t>
                </a:r>
                <a:r>
                  <a:rPr lang="en-US" sz="1200" dirty="0" smtClean="0"/>
                  <a:t> 1999</a:t>
                </a:r>
                <a:endParaRPr lang="en-US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652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4694" y="1677840"/>
            <a:ext cx="8269160" cy="4291160"/>
            <a:chOff x="674694" y="1677840"/>
            <a:chExt cx="8269160" cy="4291160"/>
          </a:xfrm>
        </p:grpSpPr>
        <p:pic>
          <p:nvPicPr>
            <p:cNvPr id="9" name="Picture 8" descr="F2.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1677840"/>
              <a:ext cx="3695165" cy="4291160"/>
            </a:xfrm>
            <a:prstGeom prst="rect">
              <a:avLst/>
            </a:prstGeom>
          </p:spPr>
        </p:pic>
        <p:pic>
          <p:nvPicPr>
            <p:cNvPr id="7" name="Picture 6" descr="Screen Shot 2017-01-23 at 16.25.5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6"/>
            <a:stretch/>
          </p:blipFill>
          <p:spPr>
            <a:xfrm>
              <a:off x="674694" y="3685646"/>
              <a:ext cx="3972510" cy="2024738"/>
            </a:xfrm>
            <a:prstGeom prst="rect">
              <a:avLst/>
            </a:prstGeom>
          </p:spPr>
        </p:pic>
      </p:grpSp>
      <p:pic>
        <p:nvPicPr>
          <p:cNvPr id="15" name="Picture 14" descr="Screen Shot 2017-01-23 at 17.18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9" y="251054"/>
            <a:ext cx="6421496" cy="15946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29765" y="616153"/>
            <a:ext cx="2529151" cy="864403"/>
            <a:chOff x="6629765" y="393928"/>
            <a:chExt cx="2529151" cy="864403"/>
          </a:xfrm>
        </p:grpSpPr>
        <p:sp>
          <p:nvSpPr>
            <p:cNvPr id="21" name="TextBox 20"/>
            <p:cNvSpPr txBox="1"/>
            <p:nvPr/>
          </p:nvSpPr>
          <p:spPr>
            <a:xfrm>
              <a:off x="6629765" y="888999"/>
              <a:ext cx="1966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8000"/>
                  </a:solidFill>
                </a:rPr>
                <a:t>2010 </a:t>
              </a:r>
              <a:r>
                <a:rPr lang="mr-IN" b="1" i="1" dirty="0" smtClean="0">
                  <a:solidFill>
                    <a:srgbClr val="008000"/>
                  </a:solidFill>
                </a:rPr>
                <a:t>–</a:t>
              </a:r>
              <a:r>
                <a:rPr lang="en-US" b="1" i="1" dirty="0" smtClean="0">
                  <a:solidFill>
                    <a:srgbClr val="008000"/>
                  </a:solidFill>
                </a:rPr>
                <a:t> Cited by 66</a:t>
              </a:r>
              <a:endParaRPr lang="en-US" b="1" i="1" dirty="0">
                <a:solidFill>
                  <a:srgbClr val="008000"/>
                </a:solidFill>
              </a:endParaRPr>
            </a:p>
          </p:txBody>
        </p:sp>
        <p:pic>
          <p:nvPicPr>
            <p:cNvPr id="17" name="Picture 16" descr="Screen Shot 2017-01-23 at 17.16.09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1709"/>
            <a:stretch/>
          </p:blipFill>
          <p:spPr>
            <a:xfrm>
              <a:off x="6629765" y="393928"/>
              <a:ext cx="2529151" cy="495071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98769" y="1846728"/>
            <a:ext cx="452436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DRIFT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Dr</a:t>
            </a:r>
            <a:r>
              <a:rPr lang="en-US" sz="2800" dirty="0"/>
              <a:t>ainage </a:t>
            </a:r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rrigation and </a:t>
            </a:r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/>
              <a:t>ibrinolysis </a:t>
            </a: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dirty="0"/>
              <a:t>herapy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913" y="5762962"/>
            <a:ext cx="5427356" cy="1015663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“..11 </a:t>
            </a:r>
            <a:r>
              <a:rPr lang="en-US" sz="2000" dirty="0">
                <a:solidFill>
                  <a:srgbClr val="FFFFFF"/>
                </a:solidFill>
              </a:rPr>
              <a:t>of 35 (31%) in the DRIFT group had severe cognitive disability versus 19 of 32 (59%) in the standard </a:t>
            </a:r>
            <a:r>
              <a:rPr lang="en-US" sz="2000" dirty="0" smtClean="0">
                <a:solidFill>
                  <a:srgbClr val="FFFFFF"/>
                </a:solidFill>
              </a:rPr>
              <a:t>group”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8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1-24 at 06.51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22276"/>
            <a:ext cx="5581650" cy="1816357"/>
          </a:xfrm>
          <a:prstGeom prst="rect">
            <a:avLst/>
          </a:prstGeom>
        </p:spPr>
      </p:pic>
      <p:pic>
        <p:nvPicPr>
          <p:cNvPr id="5" name="Picture 4" descr="Screen Shot 2017-01-25 at 13.03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92" y="422276"/>
            <a:ext cx="3320208" cy="911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2500" y="1333500"/>
            <a:ext cx="311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JNS Pediatrics 2014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Cited by 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2444750"/>
            <a:ext cx="8836024" cy="923330"/>
          </a:xfrm>
          <a:prstGeom prst="rect">
            <a:avLst/>
          </a:prstGeom>
          <a:solidFill>
            <a:srgbClr val="00000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Black"/>
                <a:cs typeface="Arial Black"/>
              </a:rPr>
              <a:t>“..after the endoscopic lavage, 11 (58%) of 19 patients required a later shunt insertion, as compared with 100% of infants treated conventionally (p &lt;0.05).”</a:t>
            </a:r>
            <a:endParaRPr lang="en-US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100" y="3539975"/>
            <a:ext cx="8836024" cy="24314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Question:</a:t>
            </a:r>
          </a:p>
          <a:p>
            <a:pPr marL="342900" indent="-342900">
              <a:buFontTx/>
              <a:buAutoNum type="arabicParenBoth"/>
            </a:pPr>
            <a:r>
              <a:rPr lang="en-US" sz="2400" dirty="0">
                <a:solidFill>
                  <a:srgbClr val="FFFFFF"/>
                </a:solidFill>
              </a:rPr>
              <a:t>Could Endoscopic Lavage reduce the risk of progressive hydrocephalus as shown by Schultz et al.</a:t>
            </a:r>
          </a:p>
          <a:p>
            <a:pPr marL="342900" indent="-342900">
              <a:buAutoNum type="arabicParenBoth"/>
            </a:pPr>
            <a:r>
              <a:rPr lang="en-US" sz="2400" dirty="0" smtClean="0">
                <a:solidFill>
                  <a:srgbClr val="FFFFFF"/>
                </a:solidFill>
              </a:rPr>
              <a:t>Could Endoscopic Lavage lead to same potential benefit in long term outcome as that seen in the DRIFT Study without the need for prolonged drainage?</a:t>
            </a:r>
          </a:p>
        </p:txBody>
      </p:sp>
    </p:spTree>
    <p:extLst>
      <p:ext uri="{BB962C8B-B14F-4D97-AF65-F5344CB8AC3E}">
        <p14:creationId xmlns:p14="http://schemas.microsoft.com/office/powerpoint/2010/main" val="426190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393" y="4557473"/>
            <a:ext cx="82445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Primary Objective </a:t>
            </a:r>
            <a:r>
              <a:rPr lang="mr-IN" sz="2800" dirty="0"/>
              <a:t>–</a:t>
            </a:r>
            <a:r>
              <a:rPr lang="en-US" sz="2800" dirty="0"/>
              <a:t> does intraventricular lavage reduce the incidence of hydrocephalus</a:t>
            </a:r>
          </a:p>
          <a:p>
            <a:pPr algn="ctr"/>
            <a:r>
              <a:rPr lang="en-US" sz="2800" b="1" dirty="0"/>
              <a:t>Secondary Objective </a:t>
            </a:r>
            <a:r>
              <a:rPr lang="mr-IN" sz="2800" dirty="0"/>
              <a:t>–</a:t>
            </a:r>
            <a:r>
              <a:rPr lang="en-US" sz="2800" dirty="0"/>
              <a:t> does intraventricular lavage </a:t>
            </a:r>
            <a:r>
              <a:rPr lang="en-US" sz="2800" dirty="0" smtClean="0"/>
              <a:t>improve neurodevelopmental outcome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41717" y="466216"/>
            <a:ext cx="8860567" cy="3667885"/>
            <a:chOff x="283433" y="179817"/>
            <a:chExt cx="8860567" cy="3667885"/>
          </a:xfrm>
        </p:grpSpPr>
        <p:pic>
          <p:nvPicPr>
            <p:cNvPr id="3" name="Picture 2" descr="(11) 230117 ENLIVEN Logo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2" t="12579" r="5556"/>
            <a:stretch/>
          </p:blipFill>
          <p:spPr>
            <a:xfrm>
              <a:off x="283433" y="179817"/>
              <a:ext cx="4956060" cy="366788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930756" y="490265"/>
              <a:ext cx="421324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Endoscopic clot lavage as an adjunct to subgaleal shunt for the treatment of neonatal post-haemorrhagic hydrocephalus.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313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00" y="158750"/>
            <a:ext cx="239712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 Black"/>
                <a:cs typeface="Arial Black"/>
              </a:rPr>
              <a:t>DESIGN</a:t>
            </a:r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4125" y="158750"/>
            <a:ext cx="6455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Randomised</a:t>
            </a:r>
            <a:r>
              <a:rPr lang="en-US" sz="2000" dirty="0" smtClean="0"/>
              <a:t> Controlled Trial with patients allocated to either </a:t>
            </a:r>
            <a:r>
              <a:rPr lang="en-US" sz="2000" i="1" dirty="0" smtClean="0"/>
              <a:t>standard treatment </a:t>
            </a:r>
            <a:r>
              <a:rPr lang="en-US" sz="2000" dirty="0" smtClean="0">
                <a:solidFill>
                  <a:srgbClr val="FF0000"/>
                </a:solidFill>
              </a:rPr>
              <a:t>CONTROL </a:t>
            </a:r>
            <a:r>
              <a:rPr lang="en-US" sz="2000" dirty="0" smtClean="0"/>
              <a:t>or </a:t>
            </a:r>
            <a:r>
              <a:rPr lang="en-US" sz="2000" i="1" dirty="0" smtClean="0"/>
              <a:t>endoscopic lavage (followed by standard treatment) </a:t>
            </a:r>
            <a:r>
              <a:rPr lang="en-US" sz="2000" dirty="0" smtClean="0">
                <a:solidFill>
                  <a:srgbClr val="FF0000"/>
                </a:solidFill>
              </a:rPr>
              <a:t>INTERVENTION</a:t>
            </a:r>
            <a:endParaRPr lang="en-US" sz="2000" i="1" dirty="0"/>
          </a:p>
        </p:txBody>
      </p:sp>
      <p:sp>
        <p:nvSpPr>
          <p:cNvPr id="13" name="Rectangle 12"/>
          <p:cNvSpPr/>
          <p:nvPr/>
        </p:nvSpPr>
        <p:spPr>
          <a:xfrm>
            <a:off x="127000" y="5053522"/>
            <a:ext cx="8852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Sealed envelope </a:t>
            </a:r>
            <a:r>
              <a:rPr lang="en-US" sz="2400" dirty="0" err="1"/>
              <a:t>randomisation</a:t>
            </a:r>
            <a:endParaRPr lang="en-US" sz="2400" dirty="0"/>
          </a:p>
          <a:p>
            <a:r>
              <a:rPr lang="en-US" sz="2400" dirty="0" smtClean="0"/>
              <a:t>50 patients i.e. 25 Control and 25 Intervention: </a:t>
            </a:r>
            <a:r>
              <a:rPr lang="en-US" sz="2400" dirty="0"/>
              <a:t>(</a:t>
            </a:r>
            <a:r>
              <a:rPr lang="en-US" sz="2400" dirty="0" err="1"/>
              <a:t>approx</a:t>
            </a:r>
            <a:r>
              <a:rPr lang="en-US" sz="2400" dirty="0"/>
              <a:t> 12 patients / year = 4 years data collection)</a:t>
            </a:r>
          </a:p>
          <a:p>
            <a:r>
              <a:rPr lang="en-US" sz="2400" dirty="0" smtClean="0"/>
              <a:t>All </a:t>
            </a:r>
            <a:r>
              <a:rPr lang="en-US" sz="2400" dirty="0"/>
              <a:t>treatments identical other than washout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3974" y="1323759"/>
            <a:ext cx="8408042" cy="3587501"/>
            <a:chOff x="203974" y="1323759"/>
            <a:chExt cx="8408042" cy="3587501"/>
          </a:xfrm>
        </p:grpSpPr>
        <p:grpSp>
          <p:nvGrpSpPr>
            <p:cNvPr id="18" name="Group 17"/>
            <p:cNvGrpSpPr/>
            <p:nvPr/>
          </p:nvGrpSpPr>
          <p:grpSpPr>
            <a:xfrm>
              <a:off x="203974" y="2025009"/>
              <a:ext cx="2531906" cy="2742899"/>
              <a:chOff x="295072" y="2210275"/>
              <a:chExt cx="2531906" cy="274289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95072" y="2210275"/>
                <a:ext cx="2531906" cy="2742899"/>
                <a:chOff x="255291" y="3531598"/>
                <a:chExt cx="1976081" cy="2140755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5291" y="3531598"/>
                  <a:ext cx="1976081" cy="2140755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>
                  <a:off x="491129" y="3624480"/>
                  <a:ext cx="1720047" cy="1024981"/>
                </a:xfrm>
                <a:custGeom>
                  <a:avLst/>
                  <a:gdLst>
                    <a:gd name="connsiteX0" fmla="*/ 5000 w 1720047"/>
                    <a:gd name="connsiteY0" fmla="*/ 1024981 h 1024981"/>
                    <a:gd name="connsiteX1" fmla="*/ 0 w 1720047"/>
                    <a:gd name="connsiteY1" fmla="*/ 0 h 1024981"/>
                    <a:gd name="connsiteX2" fmla="*/ 1720047 w 1720047"/>
                    <a:gd name="connsiteY2" fmla="*/ 10000 h 1024981"/>
                    <a:gd name="connsiteX3" fmla="*/ 1715046 w 1720047"/>
                    <a:gd name="connsiteY3" fmla="*/ 124998 h 1024981"/>
                    <a:gd name="connsiteX4" fmla="*/ 855023 w 1720047"/>
                    <a:gd name="connsiteY4" fmla="*/ 739986 h 1024981"/>
                    <a:gd name="connsiteX5" fmla="*/ 665018 w 1720047"/>
                    <a:gd name="connsiteY5" fmla="*/ 829985 h 1024981"/>
                    <a:gd name="connsiteX6" fmla="*/ 5000 w 1720047"/>
                    <a:gd name="connsiteY6" fmla="*/ 1024981 h 102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047" h="1024981">
                      <a:moveTo>
                        <a:pt x="5000" y="1024981"/>
                      </a:moveTo>
                      <a:cubicBezTo>
                        <a:pt x="3333" y="683321"/>
                        <a:pt x="1667" y="341660"/>
                        <a:pt x="0" y="0"/>
                      </a:cubicBezTo>
                      <a:lnTo>
                        <a:pt x="1720047" y="10000"/>
                      </a:lnTo>
                      <a:lnTo>
                        <a:pt x="1715046" y="124998"/>
                      </a:lnTo>
                      <a:lnTo>
                        <a:pt x="855023" y="739986"/>
                      </a:lnTo>
                      <a:lnTo>
                        <a:pt x="665018" y="829985"/>
                      </a:lnTo>
                      <a:lnTo>
                        <a:pt x="5000" y="1024981"/>
                      </a:lnTo>
                      <a:close/>
                    </a:path>
                  </a:pathLst>
                </a:custGeom>
                <a:solidFill>
                  <a:srgbClr val="FF0000">
                    <a:alpha val="2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764023" y="2380595"/>
                <a:ext cx="154522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 Black"/>
                    <a:cs typeface="Arial Black"/>
                  </a:rPr>
                  <a:t>VI &gt; 97</a:t>
                </a:r>
                <a:r>
                  <a:rPr lang="en-US" sz="1600" baseline="30000" dirty="0">
                    <a:latin typeface="Arial Black"/>
                    <a:cs typeface="Arial Black"/>
                  </a:rPr>
                  <a:t>th</a:t>
                </a:r>
                <a:r>
                  <a:rPr lang="en-US" sz="1600" dirty="0">
                    <a:latin typeface="Arial Black"/>
                    <a:cs typeface="Arial Black"/>
                  </a:rPr>
                  <a:t> Centile + 4mm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735880" y="1323759"/>
              <a:ext cx="5876136" cy="3587501"/>
              <a:chOff x="2735880" y="1323759"/>
              <a:chExt cx="5876136" cy="3587501"/>
            </a:xfrm>
          </p:grpSpPr>
          <p:pic>
            <p:nvPicPr>
              <p:cNvPr id="5" name="Picture 4" descr="(4) Endoscopic washout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1" t="28240" r="13258" b="38195"/>
              <a:stretch/>
            </p:blipFill>
            <p:spPr>
              <a:xfrm>
                <a:off x="4986269" y="3003439"/>
                <a:ext cx="2058939" cy="1907821"/>
              </a:xfrm>
              <a:prstGeom prst="rect">
                <a:avLst/>
              </a:prstGeom>
            </p:spPr>
          </p:pic>
          <p:pic>
            <p:nvPicPr>
              <p:cNvPr id="7" name="Picture 6" descr="(3) 250117 Subgaleal Shunt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39" r="60101" b="47648"/>
              <a:stretch/>
            </p:blipFill>
            <p:spPr>
              <a:xfrm>
                <a:off x="5092488" y="1323759"/>
                <a:ext cx="1522844" cy="1739925"/>
              </a:xfrm>
              <a:prstGeom prst="rect">
                <a:avLst/>
              </a:prstGeom>
            </p:spPr>
          </p:pic>
          <p:pic>
            <p:nvPicPr>
              <p:cNvPr id="8" name="Picture 7" descr="(3) 250117 Subgaleal Shunt blood removed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2" r="60429" b="49537"/>
              <a:stretch/>
            </p:blipFill>
            <p:spPr>
              <a:xfrm>
                <a:off x="7074826" y="3232146"/>
                <a:ext cx="1537190" cy="164153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76204" y="2004546"/>
                <a:ext cx="2000469" cy="40011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FFFF"/>
                    </a:solidFill>
                    <a:latin typeface="Arial Black"/>
                    <a:cs typeface="Arial Black"/>
                  </a:rPr>
                  <a:t>Control</a:t>
                </a:r>
                <a:endParaRPr lang="en-US" sz="2000" dirty="0">
                  <a:solidFill>
                    <a:srgbClr val="FFFFFF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876204" y="4383776"/>
                <a:ext cx="2000469" cy="40011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FFFF"/>
                    </a:solidFill>
                    <a:latin typeface="Arial Black"/>
                    <a:cs typeface="Arial Black"/>
                  </a:rPr>
                  <a:t>Intervention</a:t>
                </a:r>
                <a:endParaRPr lang="en-US" sz="2000" dirty="0">
                  <a:solidFill>
                    <a:srgbClr val="FFFFFF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12" name="Plus 11"/>
              <p:cNvSpPr/>
              <p:nvPr/>
            </p:nvSpPr>
            <p:spPr>
              <a:xfrm>
                <a:off x="6602831" y="3972593"/>
                <a:ext cx="483234" cy="483234"/>
              </a:xfrm>
              <a:prstGeom prst="mathPl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>
                <a:stCxn id="14" idx="3"/>
              </p:cNvCxnSpPr>
              <p:nvPr/>
            </p:nvCxnSpPr>
            <p:spPr>
              <a:xfrm flipV="1">
                <a:off x="2735880" y="2555883"/>
                <a:ext cx="766487" cy="8405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2735880" y="3377880"/>
                <a:ext cx="766487" cy="8405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6077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63" y="147205"/>
            <a:ext cx="8998047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Arial Black"/>
                <a:cs typeface="Arial Black"/>
              </a:rPr>
              <a:t>CONSENT 3 STEP PROCESS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Available on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www.Prembrain.com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3263" y="913047"/>
            <a:ext cx="2966996" cy="5978018"/>
            <a:chOff x="103263" y="751171"/>
            <a:chExt cx="2966996" cy="5978018"/>
          </a:xfrm>
        </p:grpSpPr>
        <p:sp>
          <p:nvSpPr>
            <p:cNvPr id="4" name="TextBox 3"/>
            <p:cNvSpPr txBox="1"/>
            <p:nvPr/>
          </p:nvSpPr>
          <p:spPr>
            <a:xfrm>
              <a:off x="103263" y="751171"/>
              <a:ext cx="2966996" cy="70788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Step 1 </a:t>
              </a:r>
              <a:r>
                <a:rPr lang="mr-IN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–</a:t>
              </a:r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 Initial Referral</a:t>
              </a:r>
              <a:endParaRPr lang="en-US" sz="2000" dirty="0">
                <a:solidFill>
                  <a:srgbClr val="FFFFF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3263" y="1650615"/>
              <a:ext cx="29669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Parents given a copy of the letter of invitation</a:t>
              </a:r>
              <a:endParaRPr lang="en-US" sz="2000" dirty="0"/>
            </a:p>
          </p:txBody>
        </p:sp>
        <p:pic>
          <p:nvPicPr>
            <p:cNvPr id="6" name="Picture 5" descr="(8) LETTER OF INVITATION 171116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63" y="2530516"/>
              <a:ext cx="2966996" cy="419867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117655" y="913047"/>
            <a:ext cx="2966996" cy="5978018"/>
            <a:chOff x="3117655" y="751171"/>
            <a:chExt cx="2966996" cy="5978018"/>
          </a:xfrm>
        </p:grpSpPr>
        <p:sp>
          <p:nvSpPr>
            <p:cNvPr id="7" name="TextBox 6"/>
            <p:cNvSpPr txBox="1"/>
            <p:nvPr/>
          </p:nvSpPr>
          <p:spPr>
            <a:xfrm>
              <a:off x="3117655" y="751171"/>
              <a:ext cx="2966996" cy="70788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Step 2 </a:t>
              </a:r>
              <a:r>
                <a:rPr lang="mr-IN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–</a:t>
              </a:r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 On arrival to GOSH</a:t>
              </a:r>
              <a:endParaRPr lang="en-US" sz="2000" dirty="0">
                <a:solidFill>
                  <a:srgbClr val="FFFFF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17655" y="1650615"/>
              <a:ext cx="29669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Parents given parent information leaflet</a:t>
              </a:r>
              <a:endParaRPr lang="en-US" sz="2000" dirty="0"/>
            </a:p>
          </p:txBody>
        </p:sp>
        <p:pic>
          <p:nvPicPr>
            <p:cNvPr id="9" name="Picture 8" descr="(5) PARENT INFORMATION LEAFLETS 171116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655" y="2530515"/>
              <a:ext cx="2966996" cy="419867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32047" y="913047"/>
            <a:ext cx="2969264" cy="5799969"/>
            <a:chOff x="6132047" y="751171"/>
            <a:chExt cx="2969264" cy="5799969"/>
          </a:xfrm>
        </p:grpSpPr>
        <p:sp>
          <p:nvSpPr>
            <p:cNvPr id="10" name="TextBox 9"/>
            <p:cNvSpPr txBox="1"/>
            <p:nvPr/>
          </p:nvSpPr>
          <p:spPr>
            <a:xfrm>
              <a:off x="6132047" y="751171"/>
              <a:ext cx="2966996" cy="70788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Step 3 </a:t>
              </a:r>
              <a:r>
                <a:rPr lang="mr-IN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–</a:t>
              </a:r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 Pre-op Consent</a:t>
              </a:r>
              <a:endParaRPr lang="en-US" sz="2000" dirty="0">
                <a:solidFill>
                  <a:srgbClr val="FFFFF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2047" y="1496727"/>
              <a:ext cx="29669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Parents asked to sign consent for enrollment in trial</a:t>
              </a:r>
              <a:endParaRPr lang="en-US" sz="2000" dirty="0"/>
            </a:p>
          </p:txBody>
        </p:sp>
        <p:pic>
          <p:nvPicPr>
            <p:cNvPr id="12" name="Picture 11" descr="(7) PARENT CONSENT FORM 171116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048" y="2708564"/>
              <a:ext cx="2969263" cy="3842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33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158750"/>
            <a:ext cx="4535714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 Black"/>
                <a:cs typeface="Arial Black"/>
              </a:rPr>
              <a:t>INTERVENTION</a:t>
            </a:r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8239" y="657126"/>
            <a:ext cx="8069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Ventricle with the greatest blood load entered with </a:t>
            </a:r>
            <a:r>
              <a:rPr lang="en-US" sz="2000" dirty="0" err="1" smtClean="0"/>
              <a:t>septostomy</a:t>
            </a:r>
            <a:r>
              <a:rPr lang="en-US" sz="2000" dirty="0" smtClean="0"/>
              <a:t> to access contralateral ventricle if required</a:t>
            </a:r>
          </a:p>
          <a:p>
            <a:r>
              <a:rPr lang="en-US" sz="2000" dirty="0" smtClean="0"/>
              <a:t>Washout with Artificial CSF  - to limit biochemical disturbance</a:t>
            </a:r>
          </a:p>
          <a:p>
            <a:r>
              <a:rPr lang="en-US" sz="2000" dirty="0" smtClean="0"/>
              <a:t>Predicted to take around 30 minutes and should not necessitate additional analgesia</a:t>
            </a:r>
          </a:p>
          <a:p>
            <a:r>
              <a:rPr lang="en-US" sz="2000" dirty="0" smtClean="0"/>
              <a:t>CSF &amp; Blood samples taken and stored for biomarker analysis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36953" y="2694384"/>
            <a:ext cx="4525761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 Black"/>
                <a:cs typeface="Arial Black"/>
              </a:rPr>
              <a:t>POST OP MONITORING</a:t>
            </a:r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239" y="3192760"/>
            <a:ext cx="8069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Weekly updates from local team up to term </a:t>
            </a:r>
            <a:r>
              <a:rPr lang="mr-IN" sz="2000" dirty="0" smtClean="0"/>
              <a:t>–</a:t>
            </a:r>
            <a:r>
              <a:rPr lang="en-US" sz="2000" dirty="0" smtClean="0"/>
              <a:t> (NIHR Research Nurse)</a:t>
            </a:r>
          </a:p>
          <a:p>
            <a:r>
              <a:rPr lang="en-US" sz="2000" dirty="0" smtClean="0"/>
              <a:t>Transfer around term for MRI and evaluation regarding the need for VP shunt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953" y="4306689"/>
            <a:ext cx="4525761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 Black"/>
                <a:cs typeface="Arial Black"/>
              </a:rPr>
              <a:t>OUT PATIENT FOLLOW UP</a:t>
            </a:r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996733"/>
              </p:ext>
            </p:extLst>
          </p:nvPr>
        </p:nvGraphicFramePr>
        <p:xfrm>
          <a:off x="431800" y="4805067"/>
          <a:ext cx="8445993" cy="183387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15331"/>
                <a:gridCol w="2815331"/>
                <a:gridCol w="281533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NEUROSURGERY OPC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RADIOLOGY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BEHAVIOUR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 per standard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month MRI with fMRI &amp; DWI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Early infancy</a:t>
                      </a:r>
                      <a:r>
                        <a:rPr lang="en-US" baseline="0" dirty="0" smtClean="0"/>
                        <a:t> 16-24 weeks</a:t>
                      </a:r>
                    </a:p>
                    <a:p>
                      <a:r>
                        <a:rPr lang="en-US" baseline="0" dirty="0" smtClean="0"/>
                        <a:t>Middle infancy 10-14 months</a:t>
                      </a:r>
                    </a:p>
                    <a:p>
                      <a:r>
                        <a:rPr lang="en-US" baseline="0" dirty="0" smtClean="0"/>
                        <a:t>Late infancy / ‘toddler-hood’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18-36 months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49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20497</TotalTime>
  <Words>683</Words>
  <Application>Microsoft Macintosh PowerPoint</Application>
  <PresentationFormat>On-screen Show (4:3)</PresentationFormat>
  <Paragraphs>89</Paragraphs>
  <Slides>12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PowerPoint Presentation</vt:lpstr>
    </vt:vector>
  </TitlesOfParts>
  <Company>Prembrain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Dawes</dc:creator>
  <cp:lastModifiedBy>Will Dawes</cp:lastModifiedBy>
  <cp:revision>95</cp:revision>
  <dcterms:created xsi:type="dcterms:W3CDTF">2017-01-23T16:24:25Z</dcterms:created>
  <dcterms:modified xsi:type="dcterms:W3CDTF">2019-01-27T22:42:31Z</dcterms:modified>
</cp:coreProperties>
</file>