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304" r:id="rId3"/>
    <p:sldId id="268" r:id="rId4"/>
    <p:sldId id="270" r:id="rId5"/>
    <p:sldId id="281" r:id="rId6"/>
    <p:sldId id="266" r:id="rId7"/>
    <p:sldId id="296" r:id="rId8"/>
    <p:sldId id="290" r:id="rId9"/>
    <p:sldId id="306" r:id="rId10"/>
    <p:sldId id="292" r:id="rId11"/>
    <p:sldId id="271" r:id="rId12"/>
    <p:sldId id="272" r:id="rId13"/>
    <p:sldId id="257" r:id="rId14"/>
    <p:sldId id="261" r:id="rId15"/>
    <p:sldId id="299" r:id="rId16"/>
    <p:sldId id="275" r:id="rId17"/>
    <p:sldId id="282" r:id="rId18"/>
    <p:sldId id="283" r:id="rId19"/>
    <p:sldId id="285" r:id="rId20"/>
    <p:sldId id="286" r:id="rId21"/>
    <p:sldId id="305"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75578" autoAdjust="0"/>
  </p:normalViewPr>
  <p:slideViewPr>
    <p:cSldViewPr snapToGrid="0" snapToObjects="1">
      <p:cViewPr varScale="1">
        <p:scale>
          <a:sx n="72" d="100"/>
          <a:sy n="72" d="100"/>
        </p:scale>
        <p:origin x="-225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DF8FC8-BD4B-AE45-B0FB-F115D6B75720}" type="doc">
      <dgm:prSet loTypeId="urn:microsoft.com/office/officeart/2005/8/layout/orgChart1" loCatId="" qsTypeId="urn:microsoft.com/office/officeart/2005/8/quickstyle/3D3" qsCatId="3D" csTypeId="urn:microsoft.com/office/officeart/2005/8/colors/accent0_1" csCatId="mainScheme" phldr="1"/>
      <dgm:spPr/>
      <dgm:t>
        <a:bodyPr/>
        <a:lstStyle/>
        <a:p>
          <a:endParaRPr lang="en-US"/>
        </a:p>
      </dgm:t>
    </dgm:pt>
    <dgm:pt modelId="{FB2D9CE6-8A16-E848-84D0-2D278D1749D1}">
      <dgm:prSet phldrT="[Text]"/>
      <dgm:spPr/>
      <dgm:t>
        <a:bodyPr/>
        <a:lstStyle/>
        <a:p>
          <a:r>
            <a:rPr lang="en-US" dirty="0" smtClean="0"/>
            <a:t>Blood products within the CSF</a:t>
          </a:r>
          <a:endParaRPr lang="en-US" dirty="0"/>
        </a:p>
      </dgm:t>
    </dgm:pt>
    <dgm:pt modelId="{824FEBE3-F3B7-554D-8A37-D411878559B3}" type="parTrans" cxnId="{0BD9050C-AB8E-3D4D-A954-B7CD07352898}">
      <dgm:prSet/>
      <dgm:spPr/>
      <dgm:t>
        <a:bodyPr/>
        <a:lstStyle/>
        <a:p>
          <a:endParaRPr lang="en-US"/>
        </a:p>
      </dgm:t>
    </dgm:pt>
    <dgm:pt modelId="{4CEC3C12-5F7F-EA49-B395-DA679A4B38B4}" type="sibTrans" cxnId="{0BD9050C-AB8E-3D4D-A954-B7CD07352898}">
      <dgm:prSet/>
      <dgm:spPr/>
      <dgm:t>
        <a:bodyPr/>
        <a:lstStyle/>
        <a:p>
          <a:endParaRPr lang="en-US"/>
        </a:p>
      </dgm:t>
    </dgm:pt>
    <dgm:pt modelId="{AA01176B-D97E-8C4C-9222-AD2E5681B8EC}" type="asst">
      <dgm:prSet phldrT="[Text]"/>
      <dgm:spPr/>
      <dgm:t>
        <a:bodyPr/>
        <a:lstStyle/>
        <a:p>
          <a:r>
            <a:rPr lang="en-US" dirty="0" smtClean="0"/>
            <a:t>Ependymal Denudation</a:t>
          </a:r>
          <a:endParaRPr lang="en-US" dirty="0"/>
        </a:p>
      </dgm:t>
    </dgm:pt>
    <dgm:pt modelId="{CB64495A-61C4-F047-A48E-D9DDF413DFF6}" type="parTrans" cxnId="{ABF5CF08-1C40-9640-B33B-61DC83CB9D97}">
      <dgm:prSet/>
      <dgm:spPr/>
      <dgm:t>
        <a:bodyPr/>
        <a:lstStyle/>
        <a:p>
          <a:endParaRPr lang="en-US"/>
        </a:p>
      </dgm:t>
    </dgm:pt>
    <dgm:pt modelId="{3FDC2B6B-0FC2-0147-9289-44ED8BBBA402}" type="sibTrans" cxnId="{ABF5CF08-1C40-9640-B33B-61DC83CB9D97}">
      <dgm:prSet/>
      <dgm:spPr/>
      <dgm:t>
        <a:bodyPr/>
        <a:lstStyle/>
        <a:p>
          <a:endParaRPr lang="en-US"/>
        </a:p>
      </dgm:t>
    </dgm:pt>
    <dgm:pt modelId="{6E6A97B5-0DE6-5C43-A420-98F2B21BF97B}">
      <dgm:prSet phldrT="[Text]"/>
      <dgm:spPr/>
      <dgm:t>
        <a:bodyPr/>
        <a:lstStyle/>
        <a:p>
          <a:r>
            <a:rPr lang="en-US" dirty="0" smtClean="0"/>
            <a:t>Increased propensity for hydrocephalus</a:t>
          </a:r>
          <a:endParaRPr lang="en-US" dirty="0"/>
        </a:p>
      </dgm:t>
    </dgm:pt>
    <dgm:pt modelId="{C3051B11-220C-1C4D-8038-14A7FFCCE5B8}" type="parTrans" cxnId="{6CF08EF6-3610-EF40-B005-A601B35822A5}">
      <dgm:prSet/>
      <dgm:spPr/>
      <dgm:t>
        <a:bodyPr/>
        <a:lstStyle/>
        <a:p>
          <a:endParaRPr lang="en-US"/>
        </a:p>
      </dgm:t>
    </dgm:pt>
    <dgm:pt modelId="{0351F75E-3EEC-094B-93D7-DFBC1356F16C}" type="sibTrans" cxnId="{6CF08EF6-3610-EF40-B005-A601B35822A5}">
      <dgm:prSet/>
      <dgm:spPr/>
      <dgm:t>
        <a:bodyPr/>
        <a:lstStyle/>
        <a:p>
          <a:endParaRPr lang="en-US"/>
        </a:p>
      </dgm:t>
    </dgm:pt>
    <dgm:pt modelId="{74E27D28-42E7-C443-888B-7CC4E169307D}">
      <dgm:prSet phldrT="[Text]"/>
      <dgm:spPr/>
      <dgm:t>
        <a:bodyPr/>
        <a:lstStyle/>
        <a:p>
          <a:r>
            <a:rPr lang="en-US" dirty="0" smtClean="0"/>
            <a:t>Impact on NSPC Microenvironment</a:t>
          </a:r>
          <a:endParaRPr lang="en-US" dirty="0"/>
        </a:p>
      </dgm:t>
    </dgm:pt>
    <dgm:pt modelId="{4C04A6E5-7118-0F44-B3A6-D3121ACDCE34}" type="parTrans" cxnId="{160AFE9E-162F-654C-BEA8-DC6C46373AFB}">
      <dgm:prSet/>
      <dgm:spPr/>
      <dgm:t>
        <a:bodyPr/>
        <a:lstStyle/>
        <a:p>
          <a:endParaRPr lang="en-US"/>
        </a:p>
      </dgm:t>
    </dgm:pt>
    <dgm:pt modelId="{DD31F76F-9F01-1140-8663-013518668EC3}" type="sibTrans" cxnId="{160AFE9E-162F-654C-BEA8-DC6C46373AFB}">
      <dgm:prSet/>
      <dgm:spPr/>
      <dgm:t>
        <a:bodyPr/>
        <a:lstStyle/>
        <a:p>
          <a:endParaRPr lang="en-US"/>
        </a:p>
      </dgm:t>
    </dgm:pt>
    <dgm:pt modelId="{2B905CD2-8D9C-6049-910E-1FACE8F09917}">
      <dgm:prSet phldrT="[Text]"/>
      <dgm:spPr/>
      <dgm:t>
        <a:bodyPr/>
        <a:lstStyle/>
        <a:p>
          <a:r>
            <a:rPr lang="en-US" dirty="0" smtClean="0"/>
            <a:t>Failure of migration cues for postnatal NSPC  </a:t>
          </a:r>
          <a:endParaRPr lang="en-US" dirty="0"/>
        </a:p>
      </dgm:t>
    </dgm:pt>
    <dgm:pt modelId="{65A41AD0-F045-E24C-A53F-7D6D36F9B169}" type="parTrans" cxnId="{28A0F192-565D-2D43-9CCD-8BFE15FA8469}">
      <dgm:prSet/>
      <dgm:spPr/>
      <dgm:t>
        <a:bodyPr/>
        <a:lstStyle/>
        <a:p>
          <a:endParaRPr lang="en-US"/>
        </a:p>
      </dgm:t>
    </dgm:pt>
    <dgm:pt modelId="{C2B21A7C-9291-FD4C-B541-F801B460926A}" type="sibTrans" cxnId="{28A0F192-565D-2D43-9CCD-8BFE15FA8469}">
      <dgm:prSet/>
      <dgm:spPr/>
      <dgm:t>
        <a:bodyPr/>
        <a:lstStyle/>
        <a:p>
          <a:endParaRPr lang="en-US"/>
        </a:p>
      </dgm:t>
    </dgm:pt>
    <dgm:pt modelId="{263993F4-66F2-3D47-8EA6-CA3448843145}" type="pres">
      <dgm:prSet presAssocID="{98DF8FC8-BD4B-AE45-B0FB-F115D6B75720}" presName="hierChild1" presStyleCnt="0">
        <dgm:presLayoutVars>
          <dgm:orgChart val="1"/>
          <dgm:chPref val="1"/>
          <dgm:dir/>
          <dgm:animOne val="branch"/>
          <dgm:animLvl val="lvl"/>
          <dgm:resizeHandles/>
        </dgm:presLayoutVars>
      </dgm:prSet>
      <dgm:spPr/>
      <dgm:t>
        <a:bodyPr/>
        <a:lstStyle/>
        <a:p>
          <a:endParaRPr lang="en-US"/>
        </a:p>
      </dgm:t>
    </dgm:pt>
    <dgm:pt modelId="{B19A1FA0-7891-0D4E-85E5-AAD78C2F330B}" type="pres">
      <dgm:prSet presAssocID="{FB2D9CE6-8A16-E848-84D0-2D278D1749D1}" presName="hierRoot1" presStyleCnt="0">
        <dgm:presLayoutVars>
          <dgm:hierBranch val="init"/>
        </dgm:presLayoutVars>
      </dgm:prSet>
      <dgm:spPr/>
    </dgm:pt>
    <dgm:pt modelId="{8379E020-0F47-C441-A49A-EAA02911A11D}" type="pres">
      <dgm:prSet presAssocID="{FB2D9CE6-8A16-E848-84D0-2D278D1749D1}" presName="rootComposite1" presStyleCnt="0"/>
      <dgm:spPr/>
    </dgm:pt>
    <dgm:pt modelId="{12D8C4B3-2730-5544-A9E4-D586EAA366F7}" type="pres">
      <dgm:prSet presAssocID="{FB2D9CE6-8A16-E848-84D0-2D278D1749D1}" presName="rootText1" presStyleLbl="node0" presStyleIdx="0" presStyleCnt="1" custLinFactX="-15441" custLinFactNeighborX="-100000" custLinFactNeighborY="2851">
        <dgm:presLayoutVars>
          <dgm:chPref val="3"/>
        </dgm:presLayoutVars>
      </dgm:prSet>
      <dgm:spPr/>
      <dgm:t>
        <a:bodyPr/>
        <a:lstStyle/>
        <a:p>
          <a:endParaRPr lang="en-US"/>
        </a:p>
      </dgm:t>
    </dgm:pt>
    <dgm:pt modelId="{6C7D7A18-A24C-4246-B788-BAD018602196}" type="pres">
      <dgm:prSet presAssocID="{FB2D9CE6-8A16-E848-84D0-2D278D1749D1}" presName="rootConnector1" presStyleLbl="node1" presStyleIdx="0" presStyleCnt="0"/>
      <dgm:spPr/>
      <dgm:t>
        <a:bodyPr/>
        <a:lstStyle/>
        <a:p>
          <a:endParaRPr lang="en-US"/>
        </a:p>
      </dgm:t>
    </dgm:pt>
    <dgm:pt modelId="{C78107BF-1FA7-BA43-B5A7-89BEFC30E608}" type="pres">
      <dgm:prSet presAssocID="{FB2D9CE6-8A16-E848-84D0-2D278D1749D1}" presName="hierChild2" presStyleCnt="0"/>
      <dgm:spPr/>
    </dgm:pt>
    <dgm:pt modelId="{08B4F83F-9BD4-A147-BFB7-BA55C0846F7E}" type="pres">
      <dgm:prSet presAssocID="{C3051B11-220C-1C4D-8038-14A7FFCCE5B8}" presName="Name37" presStyleLbl="parChTrans1D2" presStyleIdx="0" presStyleCnt="4"/>
      <dgm:spPr/>
      <dgm:t>
        <a:bodyPr/>
        <a:lstStyle/>
        <a:p>
          <a:endParaRPr lang="en-US"/>
        </a:p>
      </dgm:t>
    </dgm:pt>
    <dgm:pt modelId="{7C2934FE-6B9E-9242-B88E-8526B4FC6E28}" type="pres">
      <dgm:prSet presAssocID="{6E6A97B5-0DE6-5C43-A420-98F2B21BF97B}" presName="hierRoot2" presStyleCnt="0">
        <dgm:presLayoutVars>
          <dgm:hierBranch val="init"/>
        </dgm:presLayoutVars>
      </dgm:prSet>
      <dgm:spPr/>
    </dgm:pt>
    <dgm:pt modelId="{D1A9A47A-2A0B-5B47-9ACA-60C1C15F7F5C}" type="pres">
      <dgm:prSet presAssocID="{6E6A97B5-0DE6-5C43-A420-98F2B21BF97B}" presName="rootComposite" presStyleCnt="0"/>
      <dgm:spPr/>
    </dgm:pt>
    <dgm:pt modelId="{E94A8885-6B3C-DB48-835F-50EFE4E4E0B8}" type="pres">
      <dgm:prSet presAssocID="{6E6A97B5-0DE6-5C43-A420-98F2B21BF97B}" presName="rootText" presStyleLbl="node2" presStyleIdx="0" presStyleCnt="3">
        <dgm:presLayoutVars>
          <dgm:chPref val="3"/>
        </dgm:presLayoutVars>
      </dgm:prSet>
      <dgm:spPr/>
      <dgm:t>
        <a:bodyPr/>
        <a:lstStyle/>
        <a:p>
          <a:endParaRPr lang="en-US"/>
        </a:p>
      </dgm:t>
    </dgm:pt>
    <dgm:pt modelId="{9FBC5E1E-E7A6-394D-93B7-B0785DA7FB6D}" type="pres">
      <dgm:prSet presAssocID="{6E6A97B5-0DE6-5C43-A420-98F2B21BF97B}" presName="rootConnector" presStyleLbl="node2" presStyleIdx="0" presStyleCnt="3"/>
      <dgm:spPr/>
      <dgm:t>
        <a:bodyPr/>
        <a:lstStyle/>
        <a:p>
          <a:endParaRPr lang="en-US"/>
        </a:p>
      </dgm:t>
    </dgm:pt>
    <dgm:pt modelId="{E146EDF0-C025-594D-B348-42D74255B0EB}" type="pres">
      <dgm:prSet presAssocID="{6E6A97B5-0DE6-5C43-A420-98F2B21BF97B}" presName="hierChild4" presStyleCnt="0"/>
      <dgm:spPr/>
    </dgm:pt>
    <dgm:pt modelId="{FC098EB2-8695-1041-AE75-719DA7EF4B18}" type="pres">
      <dgm:prSet presAssocID="{6E6A97B5-0DE6-5C43-A420-98F2B21BF97B}" presName="hierChild5" presStyleCnt="0"/>
      <dgm:spPr/>
    </dgm:pt>
    <dgm:pt modelId="{3F7517F5-E54D-1D4D-9E55-FFC6FF9664E1}" type="pres">
      <dgm:prSet presAssocID="{4C04A6E5-7118-0F44-B3A6-D3121ACDCE34}" presName="Name37" presStyleLbl="parChTrans1D2" presStyleIdx="1" presStyleCnt="4"/>
      <dgm:spPr/>
      <dgm:t>
        <a:bodyPr/>
        <a:lstStyle/>
        <a:p>
          <a:endParaRPr lang="en-US"/>
        </a:p>
      </dgm:t>
    </dgm:pt>
    <dgm:pt modelId="{2A6D6825-61E5-6B41-B41C-8EB7E7D84F1B}" type="pres">
      <dgm:prSet presAssocID="{74E27D28-42E7-C443-888B-7CC4E169307D}" presName="hierRoot2" presStyleCnt="0">
        <dgm:presLayoutVars>
          <dgm:hierBranch val="init"/>
        </dgm:presLayoutVars>
      </dgm:prSet>
      <dgm:spPr/>
    </dgm:pt>
    <dgm:pt modelId="{BE9303A2-FAF5-4A46-ADB4-77070F0247DE}" type="pres">
      <dgm:prSet presAssocID="{74E27D28-42E7-C443-888B-7CC4E169307D}" presName="rootComposite" presStyleCnt="0"/>
      <dgm:spPr/>
    </dgm:pt>
    <dgm:pt modelId="{74F356B7-79AD-B445-8B32-2BB0E431FABD}" type="pres">
      <dgm:prSet presAssocID="{74E27D28-42E7-C443-888B-7CC4E169307D}" presName="rootText" presStyleLbl="node2" presStyleIdx="1" presStyleCnt="3">
        <dgm:presLayoutVars>
          <dgm:chPref val="3"/>
        </dgm:presLayoutVars>
      </dgm:prSet>
      <dgm:spPr/>
      <dgm:t>
        <a:bodyPr/>
        <a:lstStyle/>
        <a:p>
          <a:endParaRPr lang="en-US"/>
        </a:p>
      </dgm:t>
    </dgm:pt>
    <dgm:pt modelId="{52CC1BAB-625A-124B-9F32-D6C3D5C3502A}" type="pres">
      <dgm:prSet presAssocID="{74E27D28-42E7-C443-888B-7CC4E169307D}" presName="rootConnector" presStyleLbl="node2" presStyleIdx="1" presStyleCnt="3"/>
      <dgm:spPr/>
      <dgm:t>
        <a:bodyPr/>
        <a:lstStyle/>
        <a:p>
          <a:endParaRPr lang="en-US"/>
        </a:p>
      </dgm:t>
    </dgm:pt>
    <dgm:pt modelId="{0C393545-FBAF-5146-9F3C-9547E49EF3EC}" type="pres">
      <dgm:prSet presAssocID="{74E27D28-42E7-C443-888B-7CC4E169307D}" presName="hierChild4" presStyleCnt="0"/>
      <dgm:spPr/>
    </dgm:pt>
    <dgm:pt modelId="{7D288190-232B-C341-B37C-229F7DF8CD4B}" type="pres">
      <dgm:prSet presAssocID="{74E27D28-42E7-C443-888B-7CC4E169307D}" presName="hierChild5" presStyleCnt="0"/>
      <dgm:spPr/>
    </dgm:pt>
    <dgm:pt modelId="{C73DD657-B814-A94C-AA4E-809BCE6BA16B}" type="pres">
      <dgm:prSet presAssocID="{65A41AD0-F045-E24C-A53F-7D6D36F9B169}" presName="Name37" presStyleLbl="parChTrans1D2" presStyleIdx="2" presStyleCnt="4"/>
      <dgm:spPr/>
      <dgm:t>
        <a:bodyPr/>
        <a:lstStyle/>
        <a:p>
          <a:endParaRPr lang="en-US"/>
        </a:p>
      </dgm:t>
    </dgm:pt>
    <dgm:pt modelId="{F6227C42-B848-2A4F-A387-E888120BFD17}" type="pres">
      <dgm:prSet presAssocID="{2B905CD2-8D9C-6049-910E-1FACE8F09917}" presName="hierRoot2" presStyleCnt="0">
        <dgm:presLayoutVars>
          <dgm:hierBranch val="init"/>
        </dgm:presLayoutVars>
      </dgm:prSet>
      <dgm:spPr/>
    </dgm:pt>
    <dgm:pt modelId="{DC7AFCE1-4899-CF4A-9429-96D782BDE42C}" type="pres">
      <dgm:prSet presAssocID="{2B905CD2-8D9C-6049-910E-1FACE8F09917}" presName="rootComposite" presStyleCnt="0"/>
      <dgm:spPr/>
    </dgm:pt>
    <dgm:pt modelId="{EDEE720D-A5DD-5E47-B4BB-423F57FBC35F}" type="pres">
      <dgm:prSet presAssocID="{2B905CD2-8D9C-6049-910E-1FACE8F09917}" presName="rootText" presStyleLbl="node2" presStyleIdx="2" presStyleCnt="3">
        <dgm:presLayoutVars>
          <dgm:chPref val="3"/>
        </dgm:presLayoutVars>
      </dgm:prSet>
      <dgm:spPr/>
      <dgm:t>
        <a:bodyPr/>
        <a:lstStyle/>
        <a:p>
          <a:endParaRPr lang="en-US"/>
        </a:p>
      </dgm:t>
    </dgm:pt>
    <dgm:pt modelId="{7F741D86-5DAC-594B-85AA-A209803F3BA4}" type="pres">
      <dgm:prSet presAssocID="{2B905CD2-8D9C-6049-910E-1FACE8F09917}" presName="rootConnector" presStyleLbl="node2" presStyleIdx="2" presStyleCnt="3"/>
      <dgm:spPr/>
      <dgm:t>
        <a:bodyPr/>
        <a:lstStyle/>
        <a:p>
          <a:endParaRPr lang="en-US"/>
        </a:p>
      </dgm:t>
    </dgm:pt>
    <dgm:pt modelId="{19CC3E46-B223-8C41-B7DC-48C03EF112C9}" type="pres">
      <dgm:prSet presAssocID="{2B905CD2-8D9C-6049-910E-1FACE8F09917}" presName="hierChild4" presStyleCnt="0"/>
      <dgm:spPr/>
    </dgm:pt>
    <dgm:pt modelId="{9F8BF22C-7F1C-B742-9380-14B9AB4D9E66}" type="pres">
      <dgm:prSet presAssocID="{2B905CD2-8D9C-6049-910E-1FACE8F09917}" presName="hierChild5" presStyleCnt="0"/>
      <dgm:spPr/>
    </dgm:pt>
    <dgm:pt modelId="{81890611-50B1-534C-AB60-C420D0D426C1}" type="pres">
      <dgm:prSet presAssocID="{FB2D9CE6-8A16-E848-84D0-2D278D1749D1}" presName="hierChild3" presStyleCnt="0"/>
      <dgm:spPr/>
    </dgm:pt>
    <dgm:pt modelId="{925391A4-9DA7-5945-947B-2C1E392C0661}" type="pres">
      <dgm:prSet presAssocID="{CB64495A-61C4-F047-A48E-D9DDF413DFF6}" presName="Name111" presStyleLbl="parChTrans1D2" presStyleIdx="3" presStyleCnt="4"/>
      <dgm:spPr/>
      <dgm:t>
        <a:bodyPr/>
        <a:lstStyle/>
        <a:p>
          <a:endParaRPr lang="en-US"/>
        </a:p>
      </dgm:t>
    </dgm:pt>
    <dgm:pt modelId="{62BE21C4-4F5A-2541-A214-6FDFF588B55F}" type="pres">
      <dgm:prSet presAssocID="{AA01176B-D97E-8C4C-9222-AD2E5681B8EC}" presName="hierRoot3" presStyleCnt="0">
        <dgm:presLayoutVars>
          <dgm:hierBranch val="init"/>
        </dgm:presLayoutVars>
      </dgm:prSet>
      <dgm:spPr/>
    </dgm:pt>
    <dgm:pt modelId="{AE05E9AB-E0FA-6240-84BA-CE1F403EAC51}" type="pres">
      <dgm:prSet presAssocID="{AA01176B-D97E-8C4C-9222-AD2E5681B8EC}" presName="rootComposite3" presStyleCnt="0"/>
      <dgm:spPr/>
    </dgm:pt>
    <dgm:pt modelId="{3364FB62-0D9D-B74E-BD76-D0D7AF67DCFA}" type="pres">
      <dgm:prSet presAssocID="{AA01176B-D97E-8C4C-9222-AD2E5681B8EC}" presName="rootText3" presStyleLbl="asst1" presStyleIdx="0" presStyleCnt="1" custLinFactNeighborX="12827" custLinFactNeighborY="-9975">
        <dgm:presLayoutVars>
          <dgm:chPref val="3"/>
        </dgm:presLayoutVars>
      </dgm:prSet>
      <dgm:spPr/>
      <dgm:t>
        <a:bodyPr/>
        <a:lstStyle/>
        <a:p>
          <a:endParaRPr lang="en-US"/>
        </a:p>
      </dgm:t>
    </dgm:pt>
    <dgm:pt modelId="{BD4E8553-1567-4042-9F19-B760ECB83F65}" type="pres">
      <dgm:prSet presAssocID="{AA01176B-D97E-8C4C-9222-AD2E5681B8EC}" presName="rootConnector3" presStyleLbl="asst1" presStyleIdx="0" presStyleCnt="1"/>
      <dgm:spPr/>
      <dgm:t>
        <a:bodyPr/>
        <a:lstStyle/>
        <a:p>
          <a:endParaRPr lang="en-US"/>
        </a:p>
      </dgm:t>
    </dgm:pt>
    <dgm:pt modelId="{B236E9D4-6B80-D043-9D9D-9B59B280A2D0}" type="pres">
      <dgm:prSet presAssocID="{AA01176B-D97E-8C4C-9222-AD2E5681B8EC}" presName="hierChild6" presStyleCnt="0"/>
      <dgm:spPr/>
    </dgm:pt>
    <dgm:pt modelId="{13B008EA-F31C-D44C-8D01-C161831CB990}" type="pres">
      <dgm:prSet presAssocID="{AA01176B-D97E-8C4C-9222-AD2E5681B8EC}" presName="hierChild7" presStyleCnt="0"/>
      <dgm:spPr/>
    </dgm:pt>
  </dgm:ptLst>
  <dgm:cxnLst>
    <dgm:cxn modelId="{53514094-B93E-DD48-B9F4-378EC3A64DA1}" type="presOf" srcId="{74E27D28-42E7-C443-888B-7CC4E169307D}" destId="{74F356B7-79AD-B445-8B32-2BB0E431FABD}" srcOrd="0" destOrd="0" presId="urn:microsoft.com/office/officeart/2005/8/layout/orgChart1"/>
    <dgm:cxn modelId="{84DB5FB1-52AC-1E4A-9053-9CF886F40EC4}" type="presOf" srcId="{AA01176B-D97E-8C4C-9222-AD2E5681B8EC}" destId="{3364FB62-0D9D-B74E-BD76-D0D7AF67DCFA}" srcOrd="0" destOrd="0" presId="urn:microsoft.com/office/officeart/2005/8/layout/orgChart1"/>
    <dgm:cxn modelId="{BC769E8A-A2F2-B742-95B7-385FF3C330C7}" type="presOf" srcId="{FB2D9CE6-8A16-E848-84D0-2D278D1749D1}" destId="{6C7D7A18-A24C-4246-B788-BAD018602196}" srcOrd="1" destOrd="0" presId="urn:microsoft.com/office/officeart/2005/8/layout/orgChart1"/>
    <dgm:cxn modelId="{3555F925-4C58-6F4E-818D-6863AAA0BEA4}" type="presOf" srcId="{98DF8FC8-BD4B-AE45-B0FB-F115D6B75720}" destId="{263993F4-66F2-3D47-8EA6-CA3448843145}" srcOrd="0" destOrd="0" presId="urn:microsoft.com/office/officeart/2005/8/layout/orgChart1"/>
    <dgm:cxn modelId="{B25A712B-42CC-8F47-88C9-323C1B9CC1CB}" type="presOf" srcId="{C3051B11-220C-1C4D-8038-14A7FFCCE5B8}" destId="{08B4F83F-9BD4-A147-BFB7-BA55C0846F7E}" srcOrd="0" destOrd="0" presId="urn:microsoft.com/office/officeart/2005/8/layout/orgChart1"/>
    <dgm:cxn modelId="{08D4D539-5157-484D-99AC-42CEC0B1B542}" type="presOf" srcId="{CB64495A-61C4-F047-A48E-D9DDF413DFF6}" destId="{925391A4-9DA7-5945-947B-2C1E392C0661}" srcOrd="0" destOrd="0" presId="urn:microsoft.com/office/officeart/2005/8/layout/orgChart1"/>
    <dgm:cxn modelId="{CE215055-8B45-2340-AF9F-4D56CF4DAC00}" type="presOf" srcId="{2B905CD2-8D9C-6049-910E-1FACE8F09917}" destId="{7F741D86-5DAC-594B-85AA-A209803F3BA4}" srcOrd="1" destOrd="0" presId="urn:microsoft.com/office/officeart/2005/8/layout/orgChart1"/>
    <dgm:cxn modelId="{A6E11B84-E554-EB44-A266-A0729A72AA3B}" type="presOf" srcId="{6E6A97B5-0DE6-5C43-A420-98F2B21BF97B}" destId="{E94A8885-6B3C-DB48-835F-50EFE4E4E0B8}" srcOrd="0" destOrd="0" presId="urn:microsoft.com/office/officeart/2005/8/layout/orgChart1"/>
    <dgm:cxn modelId="{92DA8A13-96BA-844E-B2E4-56F9D7F78943}" type="presOf" srcId="{74E27D28-42E7-C443-888B-7CC4E169307D}" destId="{52CC1BAB-625A-124B-9F32-D6C3D5C3502A}" srcOrd="1" destOrd="0" presId="urn:microsoft.com/office/officeart/2005/8/layout/orgChart1"/>
    <dgm:cxn modelId="{0BD9050C-AB8E-3D4D-A954-B7CD07352898}" srcId="{98DF8FC8-BD4B-AE45-B0FB-F115D6B75720}" destId="{FB2D9CE6-8A16-E848-84D0-2D278D1749D1}" srcOrd="0" destOrd="0" parTransId="{824FEBE3-F3B7-554D-8A37-D411878559B3}" sibTransId="{4CEC3C12-5F7F-EA49-B395-DA679A4B38B4}"/>
    <dgm:cxn modelId="{28A0F192-565D-2D43-9CCD-8BFE15FA8469}" srcId="{FB2D9CE6-8A16-E848-84D0-2D278D1749D1}" destId="{2B905CD2-8D9C-6049-910E-1FACE8F09917}" srcOrd="3" destOrd="0" parTransId="{65A41AD0-F045-E24C-A53F-7D6D36F9B169}" sibTransId="{C2B21A7C-9291-FD4C-B541-F801B460926A}"/>
    <dgm:cxn modelId="{160AFE9E-162F-654C-BEA8-DC6C46373AFB}" srcId="{FB2D9CE6-8A16-E848-84D0-2D278D1749D1}" destId="{74E27D28-42E7-C443-888B-7CC4E169307D}" srcOrd="2" destOrd="0" parTransId="{4C04A6E5-7118-0F44-B3A6-D3121ACDCE34}" sibTransId="{DD31F76F-9F01-1140-8663-013518668EC3}"/>
    <dgm:cxn modelId="{ABF5CF08-1C40-9640-B33B-61DC83CB9D97}" srcId="{FB2D9CE6-8A16-E848-84D0-2D278D1749D1}" destId="{AA01176B-D97E-8C4C-9222-AD2E5681B8EC}" srcOrd="0" destOrd="0" parTransId="{CB64495A-61C4-F047-A48E-D9DDF413DFF6}" sibTransId="{3FDC2B6B-0FC2-0147-9289-44ED8BBBA402}"/>
    <dgm:cxn modelId="{8A0808BD-C6BB-A74E-9025-94AE8945FC26}" type="presOf" srcId="{AA01176B-D97E-8C4C-9222-AD2E5681B8EC}" destId="{BD4E8553-1567-4042-9F19-B760ECB83F65}" srcOrd="1" destOrd="0" presId="urn:microsoft.com/office/officeart/2005/8/layout/orgChart1"/>
    <dgm:cxn modelId="{CC0AC1BC-9614-AE4B-8FBD-5732CC72D2E5}" type="presOf" srcId="{65A41AD0-F045-E24C-A53F-7D6D36F9B169}" destId="{C73DD657-B814-A94C-AA4E-809BCE6BA16B}" srcOrd="0" destOrd="0" presId="urn:microsoft.com/office/officeart/2005/8/layout/orgChart1"/>
    <dgm:cxn modelId="{916FDC59-A161-F94C-84AD-96EF0299988C}" type="presOf" srcId="{6E6A97B5-0DE6-5C43-A420-98F2B21BF97B}" destId="{9FBC5E1E-E7A6-394D-93B7-B0785DA7FB6D}" srcOrd="1" destOrd="0" presId="urn:microsoft.com/office/officeart/2005/8/layout/orgChart1"/>
    <dgm:cxn modelId="{8FE7B1D3-BF50-454B-95D1-3085C0C5E35D}" type="presOf" srcId="{4C04A6E5-7118-0F44-B3A6-D3121ACDCE34}" destId="{3F7517F5-E54D-1D4D-9E55-FFC6FF9664E1}" srcOrd="0" destOrd="0" presId="urn:microsoft.com/office/officeart/2005/8/layout/orgChart1"/>
    <dgm:cxn modelId="{6CF08EF6-3610-EF40-B005-A601B35822A5}" srcId="{FB2D9CE6-8A16-E848-84D0-2D278D1749D1}" destId="{6E6A97B5-0DE6-5C43-A420-98F2B21BF97B}" srcOrd="1" destOrd="0" parTransId="{C3051B11-220C-1C4D-8038-14A7FFCCE5B8}" sibTransId="{0351F75E-3EEC-094B-93D7-DFBC1356F16C}"/>
    <dgm:cxn modelId="{D770A7F5-2D87-9443-8E71-754E066348A7}" type="presOf" srcId="{FB2D9CE6-8A16-E848-84D0-2D278D1749D1}" destId="{12D8C4B3-2730-5544-A9E4-D586EAA366F7}" srcOrd="0" destOrd="0" presId="urn:microsoft.com/office/officeart/2005/8/layout/orgChart1"/>
    <dgm:cxn modelId="{D632BC9C-F7DC-CF4E-8852-F12555211443}" type="presOf" srcId="{2B905CD2-8D9C-6049-910E-1FACE8F09917}" destId="{EDEE720D-A5DD-5E47-B4BB-423F57FBC35F}" srcOrd="0" destOrd="0" presId="urn:microsoft.com/office/officeart/2005/8/layout/orgChart1"/>
    <dgm:cxn modelId="{A62C141B-6DE8-AB4E-AA6C-9F44A0B0FC36}" type="presParOf" srcId="{263993F4-66F2-3D47-8EA6-CA3448843145}" destId="{B19A1FA0-7891-0D4E-85E5-AAD78C2F330B}" srcOrd="0" destOrd="0" presId="urn:microsoft.com/office/officeart/2005/8/layout/orgChart1"/>
    <dgm:cxn modelId="{C6B2A17E-9AE2-F740-8E24-D5D0CE6EF6C1}" type="presParOf" srcId="{B19A1FA0-7891-0D4E-85E5-AAD78C2F330B}" destId="{8379E020-0F47-C441-A49A-EAA02911A11D}" srcOrd="0" destOrd="0" presId="urn:microsoft.com/office/officeart/2005/8/layout/orgChart1"/>
    <dgm:cxn modelId="{FD99C383-928B-ED46-A60B-86D18F9C4616}" type="presParOf" srcId="{8379E020-0F47-C441-A49A-EAA02911A11D}" destId="{12D8C4B3-2730-5544-A9E4-D586EAA366F7}" srcOrd="0" destOrd="0" presId="urn:microsoft.com/office/officeart/2005/8/layout/orgChart1"/>
    <dgm:cxn modelId="{8D5BE683-8575-A84E-8372-83141C2ABA90}" type="presParOf" srcId="{8379E020-0F47-C441-A49A-EAA02911A11D}" destId="{6C7D7A18-A24C-4246-B788-BAD018602196}" srcOrd="1" destOrd="0" presId="urn:microsoft.com/office/officeart/2005/8/layout/orgChart1"/>
    <dgm:cxn modelId="{5CA1193D-706D-8C4C-8874-9151CE61D1DB}" type="presParOf" srcId="{B19A1FA0-7891-0D4E-85E5-AAD78C2F330B}" destId="{C78107BF-1FA7-BA43-B5A7-89BEFC30E608}" srcOrd="1" destOrd="0" presId="urn:microsoft.com/office/officeart/2005/8/layout/orgChart1"/>
    <dgm:cxn modelId="{B9BDFDD9-D604-934F-A83F-C4FC4D609008}" type="presParOf" srcId="{C78107BF-1FA7-BA43-B5A7-89BEFC30E608}" destId="{08B4F83F-9BD4-A147-BFB7-BA55C0846F7E}" srcOrd="0" destOrd="0" presId="urn:microsoft.com/office/officeart/2005/8/layout/orgChart1"/>
    <dgm:cxn modelId="{301E01A5-F637-AD45-B546-CD8E75B2954A}" type="presParOf" srcId="{C78107BF-1FA7-BA43-B5A7-89BEFC30E608}" destId="{7C2934FE-6B9E-9242-B88E-8526B4FC6E28}" srcOrd="1" destOrd="0" presId="urn:microsoft.com/office/officeart/2005/8/layout/orgChart1"/>
    <dgm:cxn modelId="{8A835381-3985-454D-B818-4457641D92A9}" type="presParOf" srcId="{7C2934FE-6B9E-9242-B88E-8526B4FC6E28}" destId="{D1A9A47A-2A0B-5B47-9ACA-60C1C15F7F5C}" srcOrd="0" destOrd="0" presId="urn:microsoft.com/office/officeart/2005/8/layout/orgChart1"/>
    <dgm:cxn modelId="{E6EADD7D-AC47-CF48-84DE-5FADC6F10030}" type="presParOf" srcId="{D1A9A47A-2A0B-5B47-9ACA-60C1C15F7F5C}" destId="{E94A8885-6B3C-DB48-835F-50EFE4E4E0B8}" srcOrd="0" destOrd="0" presId="urn:microsoft.com/office/officeart/2005/8/layout/orgChart1"/>
    <dgm:cxn modelId="{C3972D56-3611-B34C-B6A7-B556115C8B02}" type="presParOf" srcId="{D1A9A47A-2A0B-5B47-9ACA-60C1C15F7F5C}" destId="{9FBC5E1E-E7A6-394D-93B7-B0785DA7FB6D}" srcOrd="1" destOrd="0" presId="urn:microsoft.com/office/officeart/2005/8/layout/orgChart1"/>
    <dgm:cxn modelId="{DD61B63E-619B-6C45-9316-9B82EC3EB487}" type="presParOf" srcId="{7C2934FE-6B9E-9242-B88E-8526B4FC6E28}" destId="{E146EDF0-C025-594D-B348-42D74255B0EB}" srcOrd="1" destOrd="0" presId="urn:microsoft.com/office/officeart/2005/8/layout/orgChart1"/>
    <dgm:cxn modelId="{3BB06C7A-6FA6-1B43-A636-4E3B880E12AA}" type="presParOf" srcId="{7C2934FE-6B9E-9242-B88E-8526B4FC6E28}" destId="{FC098EB2-8695-1041-AE75-719DA7EF4B18}" srcOrd="2" destOrd="0" presId="urn:microsoft.com/office/officeart/2005/8/layout/orgChart1"/>
    <dgm:cxn modelId="{19BAF5F6-0774-FA4E-8C5A-E6A910907ECA}" type="presParOf" srcId="{C78107BF-1FA7-BA43-B5A7-89BEFC30E608}" destId="{3F7517F5-E54D-1D4D-9E55-FFC6FF9664E1}" srcOrd="2" destOrd="0" presId="urn:microsoft.com/office/officeart/2005/8/layout/orgChart1"/>
    <dgm:cxn modelId="{D472C49B-5E59-9A4C-A8CD-8FA7B0BD41A8}" type="presParOf" srcId="{C78107BF-1FA7-BA43-B5A7-89BEFC30E608}" destId="{2A6D6825-61E5-6B41-B41C-8EB7E7D84F1B}" srcOrd="3" destOrd="0" presId="urn:microsoft.com/office/officeart/2005/8/layout/orgChart1"/>
    <dgm:cxn modelId="{29FFC91D-4EE3-3B49-8133-191873F18697}" type="presParOf" srcId="{2A6D6825-61E5-6B41-B41C-8EB7E7D84F1B}" destId="{BE9303A2-FAF5-4A46-ADB4-77070F0247DE}" srcOrd="0" destOrd="0" presId="urn:microsoft.com/office/officeart/2005/8/layout/orgChart1"/>
    <dgm:cxn modelId="{FD02CE4C-F9FF-D949-A8CE-E57DB329A22E}" type="presParOf" srcId="{BE9303A2-FAF5-4A46-ADB4-77070F0247DE}" destId="{74F356B7-79AD-B445-8B32-2BB0E431FABD}" srcOrd="0" destOrd="0" presId="urn:microsoft.com/office/officeart/2005/8/layout/orgChart1"/>
    <dgm:cxn modelId="{52636F95-CA4B-0B41-BA1C-53E621395195}" type="presParOf" srcId="{BE9303A2-FAF5-4A46-ADB4-77070F0247DE}" destId="{52CC1BAB-625A-124B-9F32-D6C3D5C3502A}" srcOrd="1" destOrd="0" presId="urn:microsoft.com/office/officeart/2005/8/layout/orgChart1"/>
    <dgm:cxn modelId="{828C5104-B51E-8B48-A7DA-886314C51428}" type="presParOf" srcId="{2A6D6825-61E5-6B41-B41C-8EB7E7D84F1B}" destId="{0C393545-FBAF-5146-9F3C-9547E49EF3EC}" srcOrd="1" destOrd="0" presId="urn:microsoft.com/office/officeart/2005/8/layout/orgChart1"/>
    <dgm:cxn modelId="{84598C0B-67B7-A04E-8DB7-1D8363A8E444}" type="presParOf" srcId="{2A6D6825-61E5-6B41-B41C-8EB7E7D84F1B}" destId="{7D288190-232B-C341-B37C-229F7DF8CD4B}" srcOrd="2" destOrd="0" presId="urn:microsoft.com/office/officeart/2005/8/layout/orgChart1"/>
    <dgm:cxn modelId="{E92FF06B-E603-1E49-9BB4-0DEF622964B8}" type="presParOf" srcId="{C78107BF-1FA7-BA43-B5A7-89BEFC30E608}" destId="{C73DD657-B814-A94C-AA4E-809BCE6BA16B}" srcOrd="4" destOrd="0" presId="urn:microsoft.com/office/officeart/2005/8/layout/orgChart1"/>
    <dgm:cxn modelId="{D3E19D40-EB1A-CC48-9A40-DDC5706BEC34}" type="presParOf" srcId="{C78107BF-1FA7-BA43-B5A7-89BEFC30E608}" destId="{F6227C42-B848-2A4F-A387-E888120BFD17}" srcOrd="5" destOrd="0" presId="urn:microsoft.com/office/officeart/2005/8/layout/orgChart1"/>
    <dgm:cxn modelId="{EF0E5E00-0EEB-0C48-BEA4-7F17233DB67F}" type="presParOf" srcId="{F6227C42-B848-2A4F-A387-E888120BFD17}" destId="{DC7AFCE1-4899-CF4A-9429-96D782BDE42C}" srcOrd="0" destOrd="0" presId="urn:microsoft.com/office/officeart/2005/8/layout/orgChart1"/>
    <dgm:cxn modelId="{A30B5D6B-3349-C846-BD97-3640AE211902}" type="presParOf" srcId="{DC7AFCE1-4899-CF4A-9429-96D782BDE42C}" destId="{EDEE720D-A5DD-5E47-B4BB-423F57FBC35F}" srcOrd="0" destOrd="0" presId="urn:microsoft.com/office/officeart/2005/8/layout/orgChart1"/>
    <dgm:cxn modelId="{305220AD-0E57-524A-BE98-975D5B842AB0}" type="presParOf" srcId="{DC7AFCE1-4899-CF4A-9429-96D782BDE42C}" destId="{7F741D86-5DAC-594B-85AA-A209803F3BA4}" srcOrd="1" destOrd="0" presId="urn:microsoft.com/office/officeart/2005/8/layout/orgChart1"/>
    <dgm:cxn modelId="{4C362C9F-2DE4-AB4A-8932-22271A72726E}" type="presParOf" srcId="{F6227C42-B848-2A4F-A387-E888120BFD17}" destId="{19CC3E46-B223-8C41-B7DC-48C03EF112C9}" srcOrd="1" destOrd="0" presId="urn:microsoft.com/office/officeart/2005/8/layout/orgChart1"/>
    <dgm:cxn modelId="{A368B637-6C44-4040-AE56-9CBD5083DBB6}" type="presParOf" srcId="{F6227C42-B848-2A4F-A387-E888120BFD17}" destId="{9F8BF22C-7F1C-B742-9380-14B9AB4D9E66}" srcOrd="2" destOrd="0" presId="urn:microsoft.com/office/officeart/2005/8/layout/orgChart1"/>
    <dgm:cxn modelId="{58763060-C706-6F43-80C1-42C457265DFE}" type="presParOf" srcId="{B19A1FA0-7891-0D4E-85E5-AAD78C2F330B}" destId="{81890611-50B1-534C-AB60-C420D0D426C1}" srcOrd="2" destOrd="0" presId="urn:microsoft.com/office/officeart/2005/8/layout/orgChart1"/>
    <dgm:cxn modelId="{785A01D9-12EA-BF4A-BFB2-7ADBD8EA594F}" type="presParOf" srcId="{81890611-50B1-534C-AB60-C420D0D426C1}" destId="{925391A4-9DA7-5945-947B-2C1E392C0661}" srcOrd="0" destOrd="0" presId="urn:microsoft.com/office/officeart/2005/8/layout/orgChart1"/>
    <dgm:cxn modelId="{E964EBB4-5926-4448-B7B8-D155DBE7DB16}" type="presParOf" srcId="{81890611-50B1-534C-AB60-C420D0D426C1}" destId="{62BE21C4-4F5A-2541-A214-6FDFF588B55F}" srcOrd="1" destOrd="0" presId="urn:microsoft.com/office/officeart/2005/8/layout/orgChart1"/>
    <dgm:cxn modelId="{294DBD1E-A141-1D40-90F0-B6D999BE3E79}" type="presParOf" srcId="{62BE21C4-4F5A-2541-A214-6FDFF588B55F}" destId="{AE05E9AB-E0FA-6240-84BA-CE1F403EAC51}" srcOrd="0" destOrd="0" presId="urn:microsoft.com/office/officeart/2005/8/layout/orgChart1"/>
    <dgm:cxn modelId="{9617062C-CA80-A74E-ABA4-7B524AE77E66}" type="presParOf" srcId="{AE05E9AB-E0FA-6240-84BA-CE1F403EAC51}" destId="{3364FB62-0D9D-B74E-BD76-D0D7AF67DCFA}" srcOrd="0" destOrd="0" presId="urn:microsoft.com/office/officeart/2005/8/layout/orgChart1"/>
    <dgm:cxn modelId="{8B4E7AE0-5FDD-A546-8A18-E7B266C74EDC}" type="presParOf" srcId="{AE05E9AB-E0FA-6240-84BA-CE1F403EAC51}" destId="{BD4E8553-1567-4042-9F19-B760ECB83F65}" srcOrd="1" destOrd="0" presId="urn:microsoft.com/office/officeart/2005/8/layout/orgChart1"/>
    <dgm:cxn modelId="{AAD27A94-2249-DD48-9ACC-1E7D5574CB38}" type="presParOf" srcId="{62BE21C4-4F5A-2541-A214-6FDFF588B55F}" destId="{B236E9D4-6B80-D043-9D9D-9B59B280A2D0}" srcOrd="1" destOrd="0" presId="urn:microsoft.com/office/officeart/2005/8/layout/orgChart1"/>
    <dgm:cxn modelId="{36B1D688-D5B0-0748-8E90-83FC3025A0EB}" type="presParOf" srcId="{62BE21C4-4F5A-2541-A214-6FDFF588B55F}" destId="{13B008EA-F31C-D44C-8D01-C161831CB99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391A4-9DA7-5945-947B-2C1E392C0661}">
      <dsp:nvSpPr>
        <dsp:cNvPr id="0" name=""/>
        <dsp:cNvSpPr/>
      </dsp:nvSpPr>
      <dsp:spPr>
        <a:xfrm>
          <a:off x="2657977" y="803684"/>
          <a:ext cx="277002" cy="617160"/>
        </a:xfrm>
        <a:custGeom>
          <a:avLst/>
          <a:gdLst/>
          <a:ahLst/>
          <a:cxnLst/>
          <a:rect l="0" t="0" r="0" b="0"/>
          <a:pathLst>
            <a:path>
              <a:moveTo>
                <a:pt x="0" y="0"/>
              </a:moveTo>
              <a:lnTo>
                <a:pt x="0" y="617160"/>
              </a:lnTo>
              <a:lnTo>
                <a:pt x="277002" y="617160"/>
              </a:lnTo>
            </a:path>
          </a:pathLst>
        </a:custGeom>
        <a:noFill/>
        <a:ln w="25400" cap="flat" cmpd="sng" algn="ctr">
          <a:solidFill>
            <a:schemeClr val="dk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73DD657-B814-A94C-AA4E-809BCE6BA16B}">
      <dsp:nvSpPr>
        <dsp:cNvPr id="0" name=""/>
        <dsp:cNvSpPr/>
      </dsp:nvSpPr>
      <dsp:spPr>
        <a:xfrm>
          <a:off x="2657977" y="803684"/>
          <a:ext cx="3686110" cy="1412054"/>
        </a:xfrm>
        <a:custGeom>
          <a:avLst/>
          <a:gdLst/>
          <a:ahLst/>
          <a:cxnLst/>
          <a:rect l="0" t="0" r="0" b="0"/>
          <a:pathLst>
            <a:path>
              <a:moveTo>
                <a:pt x="0" y="0"/>
              </a:moveTo>
              <a:lnTo>
                <a:pt x="0" y="1248359"/>
              </a:lnTo>
              <a:lnTo>
                <a:pt x="3686110" y="1248359"/>
              </a:lnTo>
              <a:lnTo>
                <a:pt x="3686110" y="1412054"/>
              </a:lnTo>
            </a:path>
          </a:pathLst>
        </a:custGeom>
        <a:noFill/>
        <a:ln w="25400" cap="flat" cmpd="sng" algn="ctr">
          <a:solidFill>
            <a:schemeClr val="dk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F7517F5-E54D-1D4D-9E55-FFC6FF9664E1}">
      <dsp:nvSpPr>
        <dsp:cNvPr id="0" name=""/>
        <dsp:cNvSpPr/>
      </dsp:nvSpPr>
      <dsp:spPr>
        <a:xfrm>
          <a:off x="2657977" y="803684"/>
          <a:ext cx="1799722" cy="1412054"/>
        </a:xfrm>
        <a:custGeom>
          <a:avLst/>
          <a:gdLst/>
          <a:ahLst/>
          <a:cxnLst/>
          <a:rect l="0" t="0" r="0" b="0"/>
          <a:pathLst>
            <a:path>
              <a:moveTo>
                <a:pt x="0" y="0"/>
              </a:moveTo>
              <a:lnTo>
                <a:pt x="0" y="1248359"/>
              </a:lnTo>
              <a:lnTo>
                <a:pt x="1799722" y="1248359"/>
              </a:lnTo>
              <a:lnTo>
                <a:pt x="1799722" y="1412054"/>
              </a:lnTo>
            </a:path>
          </a:pathLst>
        </a:custGeom>
        <a:noFill/>
        <a:ln w="25400" cap="flat" cmpd="sng" algn="ctr">
          <a:solidFill>
            <a:schemeClr val="dk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8B4F83F-9BD4-A147-BFB7-BA55C0846F7E}">
      <dsp:nvSpPr>
        <dsp:cNvPr id="0" name=""/>
        <dsp:cNvSpPr/>
      </dsp:nvSpPr>
      <dsp:spPr>
        <a:xfrm>
          <a:off x="2525592" y="803684"/>
          <a:ext cx="91440" cy="1412054"/>
        </a:xfrm>
        <a:custGeom>
          <a:avLst/>
          <a:gdLst/>
          <a:ahLst/>
          <a:cxnLst/>
          <a:rect l="0" t="0" r="0" b="0"/>
          <a:pathLst>
            <a:path>
              <a:moveTo>
                <a:pt x="132384" y="0"/>
              </a:moveTo>
              <a:lnTo>
                <a:pt x="132384" y="1248359"/>
              </a:lnTo>
              <a:lnTo>
                <a:pt x="45720" y="1248359"/>
              </a:lnTo>
              <a:lnTo>
                <a:pt x="45720" y="1412054"/>
              </a:lnTo>
            </a:path>
          </a:pathLst>
        </a:custGeom>
        <a:noFill/>
        <a:ln w="25400" cap="flat" cmpd="sng" algn="ctr">
          <a:solidFill>
            <a:schemeClr val="dk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2D8C4B3-2730-5544-A9E4-D586EAA366F7}">
      <dsp:nvSpPr>
        <dsp:cNvPr id="0" name=""/>
        <dsp:cNvSpPr/>
      </dsp:nvSpPr>
      <dsp:spPr>
        <a:xfrm>
          <a:off x="1878478" y="24185"/>
          <a:ext cx="1558997" cy="779498"/>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Blood products within the CSF</a:t>
          </a:r>
          <a:endParaRPr lang="en-US" sz="1500" kern="1200" dirty="0"/>
        </a:p>
      </dsp:txBody>
      <dsp:txXfrm>
        <a:off x="1878478" y="24185"/>
        <a:ext cx="1558997" cy="779498"/>
      </dsp:txXfrm>
    </dsp:sp>
    <dsp:sp modelId="{E94A8885-6B3C-DB48-835F-50EFE4E4E0B8}">
      <dsp:nvSpPr>
        <dsp:cNvPr id="0" name=""/>
        <dsp:cNvSpPr/>
      </dsp:nvSpPr>
      <dsp:spPr>
        <a:xfrm>
          <a:off x="1791813" y="2215739"/>
          <a:ext cx="1558997" cy="779498"/>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Increased propensity for hydrocephalus</a:t>
          </a:r>
          <a:endParaRPr lang="en-US" sz="1500" kern="1200" dirty="0"/>
        </a:p>
      </dsp:txBody>
      <dsp:txXfrm>
        <a:off x="1791813" y="2215739"/>
        <a:ext cx="1558997" cy="779498"/>
      </dsp:txXfrm>
    </dsp:sp>
    <dsp:sp modelId="{74F356B7-79AD-B445-8B32-2BB0E431FABD}">
      <dsp:nvSpPr>
        <dsp:cNvPr id="0" name=""/>
        <dsp:cNvSpPr/>
      </dsp:nvSpPr>
      <dsp:spPr>
        <a:xfrm>
          <a:off x="3678201" y="2215739"/>
          <a:ext cx="1558997" cy="779498"/>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Impact on NSPC Microenvironment</a:t>
          </a:r>
          <a:endParaRPr lang="en-US" sz="1500" kern="1200" dirty="0"/>
        </a:p>
      </dsp:txBody>
      <dsp:txXfrm>
        <a:off x="3678201" y="2215739"/>
        <a:ext cx="1558997" cy="779498"/>
      </dsp:txXfrm>
    </dsp:sp>
    <dsp:sp modelId="{EDEE720D-A5DD-5E47-B4BB-423F57FBC35F}">
      <dsp:nvSpPr>
        <dsp:cNvPr id="0" name=""/>
        <dsp:cNvSpPr/>
      </dsp:nvSpPr>
      <dsp:spPr>
        <a:xfrm>
          <a:off x="5564588" y="2215739"/>
          <a:ext cx="1558997" cy="779498"/>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Failure of migration cues for postnatal NSPC  </a:t>
          </a:r>
          <a:endParaRPr lang="en-US" sz="1500" kern="1200" dirty="0"/>
        </a:p>
      </dsp:txBody>
      <dsp:txXfrm>
        <a:off x="5564588" y="2215739"/>
        <a:ext cx="1558997" cy="779498"/>
      </dsp:txXfrm>
    </dsp:sp>
    <dsp:sp modelId="{3364FB62-0D9D-B74E-BD76-D0D7AF67DCFA}">
      <dsp:nvSpPr>
        <dsp:cNvPr id="0" name=""/>
        <dsp:cNvSpPr/>
      </dsp:nvSpPr>
      <dsp:spPr>
        <a:xfrm>
          <a:off x="2934980" y="1031095"/>
          <a:ext cx="1558997" cy="779498"/>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Ependymal Denudation</a:t>
          </a:r>
          <a:endParaRPr lang="en-US" sz="1500" kern="1200" dirty="0"/>
        </a:p>
      </dsp:txBody>
      <dsp:txXfrm>
        <a:off x="2934980" y="1031095"/>
        <a:ext cx="1558997" cy="77949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3962ED-19A6-CC41-AD6A-543E16F95429}" type="datetimeFigureOut">
              <a:rPr lang="en-US" smtClean="0"/>
              <a:t>27/01/19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92D6E3-4FA2-3740-AE10-0602FA81D6B0}" type="slidenum">
              <a:rPr lang="en-US" smtClean="0"/>
              <a:t>‹#›</a:t>
            </a:fld>
            <a:endParaRPr lang="en-US"/>
          </a:p>
        </p:txBody>
      </p:sp>
    </p:spTree>
    <p:extLst>
      <p:ext uri="{BB962C8B-B14F-4D97-AF65-F5344CB8AC3E}">
        <p14:creationId xmlns:p14="http://schemas.microsoft.com/office/powerpoint/2010/main" val="10358961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Pericyte </a:t>
            </a:r>
            <a:r>
              <a:rPr lang="mr-IN" dirty="0" smtClean="0"/>
              <a:t>–</a:t>
            </a:r>
            <a:r>
              <a:rPr lang="en-US" dirty="0" smtClean="0"/>
              <a:t> Contractile cell key component of the BBB </a:t>
            </a:r>
            <a:r>
              <a:rPr lang="mr-IN" dirty="0" smtClean="0"/>
              <a:t>–</a:t>
            </a:r>
            <a:r>
              <a:rPr lang="en-US" dirty="0" smtClean="0"/>
              <a:t> regulate capillary blood flow</a:t>
            </a:r>
            <a:endParaRPr lang="en-US" dirty="0"/>
          </a:p>
        </p:txBody>
      </p:sp>
      <p:sp>
        <p:nvSpPr>
          <p:cNvPr id="4" name="Slide Number Placeholder 3"/>
          <p:cNvSpPr>
            <a:spLocks noGrp="1"/>
          </p:cNvSpPr>
          <p:nvPr>
            <p:ph type="sldNum" sz="quarter" idx="10"/>
          </p:nvPr>
        </p:nvSpPr>
        <p:spPr/>
        <p:txBody>
          <a:bodyPr/>
          <a:lstStyle/>
          <a:p>
            <a:fld id="{3E92D6E3-4FA2-3740-AE10-0602FA81D6B0}" type="slidenum">
              <a:rPr lang="en-US" smtClean="0"/>
              <a:t>3</a:t>
            </a:fld>
            <a:endParaRPr lang="en-US"/>
          </a:p>
        </p:txBody>
      </p:sp>
    </p:spTree>
    <p:extLst>
      <p:ext uri="{BB962C8B-B14F-4D97-AF65-F5344CB8AC3E}">
        <p14:creationId xmlns:p14="http://schemas.microsoft.com/office/powerpoint/2010/main" val="91418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Direct visualisation of the ependyma using </a:t>
            </a:r>
            <a:r>
              <a:rPr lang="en-GB" dirty="0" err="1" smtClean="0"/>
              <a:t>neuroendoscopy</a:t>
            </a:r>
            <a:r>
              <a:rPr lang="en-GB" dirty="0" smtClean="0"/>
              <a:t> - this demonstrates islands of haemosiderin staining and areas of adhesions</a:t>
            </a:r>
          </a:p>
          <a:p>
            <a:r>
              <a:rPr lang="en-GB" dirty="0" smtClean="0"/>
              <a:t>Radiological assessment - </a:t>
            </a:r>
            <a:r>
              <a:rPr lang="en-GB" dirty="0" err="1" smtClean="0"/>
              <a:t>connectomes</a:t>
            </a:r>
            <a:r>
              <a:rPr lang="en-GB" dirty="0" smtClean="0"/>
              <a:t> work in prematurity is gathering pace but remains quite a blunt tool - macroscopic overview - </a:t>
            </a:r>
            <a:r>
              <a:rPr lang="en-GB" dirty="0" err="1" smtClean="0"/>
              <a:t>whitelaw</a:t>
            </a:r>
            <a:r>
              <a:rPr lang="en-GB" dirty="0" smtClean="0"/>
              <a:t> tool for assessing brain development </a:t>
            </a:r>
          </a:p>
          <a:p>
            <a:r>
              <a:rPr lang="en-GB" dirty="0" smtClean="0"/>
              <a:t>Human Autopsy studies - implicate ependymal denudation and underlying white matter change </a:t>
            </a:r>
            <a:r>
              <a:rPr lang="en-GB" dirty="0" err="1" smtClean="0"/>
              <a:t>dominiquez</a:t>
            </a:r>
            <a:r>
              <a:rPr lang="en-GB" dirty="0" smtClean="0"/>
              <a:t> </a:t>
            </a:r>
            <a:r>
              <a:rPr lang="en-GB" dirty="0" err="1" smtClean="0"/>
              <a:t>peres</a:t>
            </a:r>
            <a:r>
              <a:rPr lang="en-GB" dirty="0" smtClean="0"/>
              <a:t> work</a:t>
            </a:r>
          </a:p>
          <a:p>
            <a:r>
              <a:rPr lang="en-GB" dirty="0" smtClean="0"/>
              <a:t>Animal studies - physiological and injection models - implicate skewed NSPC development and impact on postnatal migration of cells</a:t>
            </a:r>
          </a:p>
          <a:p>
            <a:r>
              <a:rPr lang="en-GB" dirty="0" smtClean="0"/>
              <a:t>CSF analysis - implicate the inflammatory/ cytokines soup hypothesis with the role of TGFbeta</a:t>
            </a: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17</a:t>
            </a:fld>
            <a:endParaRPr lang="en-US"/>
          </a:p>
        </p:txBody>
      </p:sp>
    </p:spTree>
    <p:extLst>
      <p:ext uri="{BB962C8B-B14F-4D97-AF65-F5344CB8AC3E}">
        <p14:creationId xmlns:p14="http://schemas.microsoft.com/office/powerpoint/2010/main" val="3904826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Organotypic or live slice samples can be used to monitor and observe the impact of IVH</a:t>
            </a:r>
          </a:p>
          <a:p>
            <a:r>
              <a:rPr lang="en-GB" sz="1200" kern="1200" dirty="0" smtClean="0">
                <a:solidFill>
                  <a:schemeClr val="tx1"/>
                </a:solidFill>
                <a:effectLst/>
                <a:latin typeface="+mn-lt"/>
                <a:ea typeface="+mn-ea"/>
                <a:cs typeface="+mn-cs"/>
              </a:rPr>
              <a:t>There are various different ways that this can be done but in essence the technique allows dynamic assessment of the wall of the lateral ventricle </a:t>
            </a:r>
          </a:p>
          <a:p>
            <a:r>
              <a:rPr lang="en-GB" sz="1200" kern="1200" dirty="0" smtClean="0">
                <a:solidFill>
                  <a:schemeClr val="tx1"/>
                </a:solidFill>
                <a:effectLst/>
                <a:latin typeface="+mn-lt"/>
                <a:ea typeface="+mn-ea"/>
                <a:cs typeface="+mn-cs"/>
              </a:rPr>
              <a:t>Obtaining samples of the SVZ from the newborn mouse pup is a relatively straightforward procedure - the pup is culled and the brain removed - it is then divided in the midline and the brain stem removed revealing the lateral wall of the lateral ventricle </a:t>
            </a:r>
          </a:p>
          <a:p>
            <a:r>
              <a:rPr lang="en-GB" sz="1200" kern="1200" dirty="0" smtClean="0">
                <a:solidFill>
                  <a:schemeClr val="tx1"/>
                </a:solidFill>
                <a:effectLst/>
                <a:latin typeface="+mn-lt"/>
                <a:ea typeface="+mn-ea"/>
                <a:cs typeface="+mn-cs"/>
              </a:rPr>
              <a:t>This paper thin sample can then be maintained in artificial medium and used to assess - ependymal flow, cilia beat frequency, activity of the NSPC</a:t>
            </a:r>
          </a:p>
          <a:p>
            <a:r>
              <a:rPr lang="en-GB" sz="1200" kern="1200" smtClean="0">
                <a:solidFill>
                  <a:schemeClr val="tx1"/>
                </a:solidFill>
                <a:effectLst/>
                <a:latin typeface="+mn-lt"/>
                <a:ea typeface="+mn-ea"/>
                <a:cs typeface="+mn-cs"/>
              </a:rPr>
              <a:t>Rat anti CD24 antibody</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18</a:t>
            </a:fld>
            <a:endParaRPr lang="en-US"/>
          </a:p>
        </p:txBody>
      </p:sp>
    </p:spTree>
    <p:extLst>
      <p:ext uri="{BB962C8B-B14F-4D97-AF65-F5344CB8AC3E}">
        <p14:creationId xmlns:p14="http://schemas.microsoft.com/office/powerpoint/2010/main" val="215817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To assess how xanthochromic CSF might impact on the SVZ we took two samples of CSF one aspirated from a VAD - the other aspirated from a </a:t>
            </a:r>
            <a:r>
              <a:rPr lang="en-GB" sz="1200" kern="1200" dirty="0" err="1" smtClean="0">
                <a:solidFill>
                  <a:schemeClr val="tx1"/>
                </a:solidFill>
                <a:effectLst/>
                <a:latin typeface="+mn-lt"/>
                <a:ea typeface="+mn-ea"/>
                <a:cs typeface="+mn-cs"/>
              </a:rPr>
              <a:t>spina</a:t>
            </a:r>
            <a:r>
              <a:rPr lang="en-GB" sz="1200" kern="1200" dirty="0" smtClean="0">
                <a:solidFill>
                  <a:schemeClr val="tx1"/>
                </a:solidFill>
                <a:effectLst/>
                <a:latin typeface="+mn-lt"/>
                <a:ea typeface="+mn-ea"/>
                <a:cs typeface="+mn-cs"/>
              </a:rPr>
              <a:t> bifida repair - we tried various concentrations added to the standard medium and found that Xanthochromic CSF essentially shut down cell division / fluorescence - whilst clean CSF showed significantly increased early proliferation..? </a:t>
            </a:r>
          </a:p>
          <a:p>
            <a:r>
              <a:rPr lang="en-GB" sz="1200" kern="1200" dirty="0" smtClean="0">
                <a:solidFill>
                  <a:schemeClr val="tx1"/>
                </a:solidFill>
                <a:effectLst/>
                <a:latin typeface="+mn-lt"/>
                <a:ea typeface="+mn-ea"/>
                <a:cs typeface="+mn-cs"/>
              </a:rPr>
              <a:t>Again these are preliminary results but they demonstrate that there are questions to be answered and potentially a rich seam of research in determining the mechanism through which IVH impacts on the SVZ</a:t>
            </a: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19</a:t>
            </a:fld>
            <a:endParaRPr lang="en-US"/>
          </a:p>
        </p:txBody>
      </p:sp>
    </p:spTree>
    <p:extLst>
      <p:ext uri="{BB962C8B-B14F-4D97-AF65-F5344CB8AC3E}">
        <p14:creationId xmlns:p14="http://schemas.microsoft.com/office/powerpoint/2010/main" val="3994961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next iteration of the project is to continue to collect human CSF for the mouse studies</a:t>
            </a:r>
          </a:p>
          <a:p>
            <a:r>
              <a:rPr lang="en-GB" sz="1200" kern="1200" dirty="0" smtClean="0">
                <a:solidFill>
                  <a:schemeClr val="tx1"/>
                </a:solidFill>
                <a:effectLst/>
                <a:latin typeface="+mn-lt"/>
                <a:ea typeface="+mn-ea"/>
                <a:cs typeface="+mn-cs"/>
              </a:rPr>
              <a:t>&amp; to collect samples of the human lateral ventricle - </a:t>
            </a:r>
            <a:r>
              <a:rPr lang="en-GB" sz="1200" kern="1200" dirty="0" err="1" smtClean="0">
                <a:solidFill>
                  <a:schemeClr val="tx1"/>
                </a:solidFill>
                <a:effectLst/>
                <a:latin typeface="+mn-lt"/>
                <a:ea typeface="+mn-ea"/>
                <a:cs typeface="+mn-cs"/>
              </a:rPr>
              <a:t>SOLVe</a:t>
            </a:r>
            <a:r>
              <a:rPr lang="en-GB" sz="1200" kern="1200" dirty="0" smtClean="0">
                <a:solidFill>
                  <a:schemeClr val="tx1"/>
                </a:solidFill>
                <a:effectLst/>
                <a:latin typeface="+mn-lt"/>
                <a:ea typeface="+mn-ea"/>
                <a:cs typeface="+mn-cs"/>
              </a:rPr>
              <a:t> trial - essentially taking samples of the lateral wall from children at the time of </a:t>
            </a:r>
            <a:r>
              <a:rPr lang="en-GB" sz="1200" kern="1200" dirty="0" err="1" smtClean="0">
                <a:solidFill>
                  <a:schemeClr val="tx1"/>
                </a:solidFill>
                <a:effectLst/>
                <a:latin typeface="+mn-lt"/>
                <a:ea typeface="+mn-ea"/>
                <a:cs typeface="+mn-cs"/>
              </a:rPr>
              <a:t>disconnective</a:t>
            </a:r>
            <a:r>
              <a:rPr lang="en-GB" sz="1200" kern="1200" dirty="0" smtClean="0">
                <a:solidFill>
                  <a:schemeClr val="tx1"/>
                </a:solidFill>
                <a:effectLst/>
                <a:latin typeface="+mn-lt"/>
                <a:ea typeface="+mn-ea"/>
                <a:cs typeface="+mn-cs"/>
              </a:rPr>
              <a:t> surgery for the treatment of intractable epilepsy</a:t>
            </a:r>
          </a:p>
          <a:p>
            <a:r>
              <a:rPr lang="en-GB" sz="1200" kern="1200" dirty="0" smtClean="0">
                <a:solidFill>
                  <a:schemeClr val="tx1"/>
                </a:solidFill>
                <a:effectLst/>
                <a:latin typeface="+mn-lt"/>
                <a:ea typeface="+mn-ea"/>
                <a:cs typeface="+mn-cs"/>
              </a:rPr>
              <a:t>We have just been granted ethical approval and hope to begin the process of optimising the model soon</a:t>
            </a: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20</a:t>
            </a:fld>
            <a:endParaRPr lang="en-US"/>
          </a:p>
        </p:txBody>
      </p:sp>
    </p:spTree>
    <p:extLst>
      <p:ext uri="{BB962C8B-B14F-4D97-AF65-F5344CB8AC3E}">
        <p14:creationId xmlns:p14="http://schemas.microsoft.com/office/powerpoint/2010/main" val="408059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Sue </a:t>
            </a:r>
            <a:r>
              <a:rPr lang="en-US" sz="1200" kern="1200" dirty="0" err="1" smtClean="0">
                <a:solidFill>
                  <a:schemeClr val="tx1"/>
                </a:solidFill>
                <a:latin typeface="+mn-lt"/>
                <a:ea typeface="+mn-ea"/>
                <a:cs typeface="+mn-cs"/>
              </a:rPr>
              <a:t>Tollefsen</a:t>
            </a:r>
            <a:r>
              <a:rPr lang="en-US" sz="1200" kern="1200" dirty="0" smtClean="0">
                <a:solidFill>
                  <a:schemeClr val="tx1"/>
                </a:solidFill>
                <a:latin typeface="+mn-lt"/>
                <a:ea typeface="+mn-ea"/>
                <a:cs typeface="+mn-cs"/>
              </a:rPr>
              <a:t> </a:t>
            </a:r>
            <a:r>
              <a:rPr lang="mr-I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Britains</a:t>
            </a:r>
            <a:r>
              <a:rPr lang="en-US" sz="1200" kern="1200" dirty="0" smtClean="0">
                <a:solidFill>
                  <a:schemeClr val="tx1"/>
                </a:solidFill>
                <a:latin typeface="+mn-lt"/>
                <a:ea typeface="+mn-ea"/>
                <a:cs typeface="+mn-cs"/>
              </a:rPr>
              <a:t> oldest mum at 57 </a:t>
            </a:r>
            <a:r>
              <a:rPr lang="mr-I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baby</a:t>
            </a:r>
            <a:r>
              <a:rPr lang="en-US" sz="1200" kern="1200" baseline="0" dirty="0" smtClean="0">
                <a:solidFill>
                  <a:schemeClr val="tx1"/>
                </a:solidFill>
                <a:latin typeface="+mn-lt"/>
                <a:ea typeface="+mn-ea"/>
                <a:cs typeface="+mn-cs"/>
              </a:rPr>
              <a:t> girl Freya</a:t>
            </a:r>
          </a:p>
          <a:p>
            <a:r>
              <a:rPr lang="en-US" sz="1200" kern="1200" baseline="0" dirty="0" smtClean="0">
                <a:solidFill>
                  <a:schemeClr val="tx1"/>
                </a:solidFill>
                <a:latin typeface="+mn-lt"/>
                <a:ea typeface="+mn-ea"/>
                <a:cs typeface="+mn-cs"/>
              </a:rPr>
              <a:t>Incidence varies but around 20% of premature babies will suffer haemorrhage </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with around 40% of them developing </a:t>
            </a:r>
            <a:r>
              <a:rPr lang="en-US" sz="1200" kern="1200" baseline="0" dirty="0" err="1" smtClean="0">
                <a:solidFill>
                  <a:schemeClr val="tx1"/>
                </a:solidFill>
                <a:latin typeface="+mn-lt"/>
                <a:ea typeface="+mn-ea"/>
                <a:cs typeface="+mn-cs"/>
              </a:rPr>
              <a:t>ventrivulomegaly</a:t>
            </a:r>
            <a:r>
              <a:rPr lang="en-US" sz="1200" kern="1200" baseline="0" dirty="0" smtClean="0">
                <a:solidFill>
                  <a:schemeClr val="tx1"/>
                </a:solidFill>
                <a:latin typeface="+mn-lt"/>
                <a:ea typeface="+mn-ea"/>
                <a:cs typeface="+mn-cs"/>
              </a:rPr>
              <a:t> </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and of that group around half will need a permanent VP shunt (</a:t>
            </a:r>
            <a:r>
              <a:rPr lang="en-US" sz="1200" kern="1200" baseline="0" dirty="0" err="1" smtClean="0">
                <a:solidFill>
                  <a:schemeClr val="tx1"/>
                </a:solidFill>
                <a:latin typeface="+mn-lt"/>
                <a:ea typeface="+mn-ea"/>
                <a:cs typeface="+mn-cs"/>
              </a:rPr>
              <a:t>deVries</a:t>
            </a:r>
            <a:r>
              <a:rPr lang="en-US" sz="1200" kern="1200" baseline="0" dirty="0" smtClean="0">
                <a:solidFill>
                  <a:schemeClr val="tx1"/>
                </a:solidFill>
                <a:latin typeface="+mn-lt"/>
                <a:ea typeface="+mn-ea"/>
                <a:cs typeface="+mn-cs"/>
              </a:rPr>
              <a:t> 2013)</a:t>
            </a:r>
            <a:endParaRPr lang="en-US" dirty="0"/>
          </a:p>
        </p:txBody>
      </p:sp>
      <p:sp>
        <p:nvSpPr>
          <p:cNvPr id="4" name="Slide Number Placeholder 3"/>
          <p:cNvSpPr>
            <a:spLocks noGrp="1"/>
          </p:cNvSpPr>
          <p:nvPr>
            <p:ph type="sldNum" sz="quarter" idx="10"/>
          </p:nvPr>
        </p:nvSpPr>
        <p:spPr/>
        <p:txBody>
          <a:bodyPr/>
          <a:lstStyle/>
          <a:p>
            <a:fld id="{3E92D6E3-4FA2-3740-AE10-0602FA81D6B0}" type="slidenum">
              <a:rPr lang="en-US" smtClean="0"/>
              <a:t>4</a:t>
            </a:fld>
            <a:endParaRPr lang="en-US"/>
          </a:p>
        </p:txBody>
      </p:sp>
    </p:spTree>
    <p:extLst>
      <p:ext uri="{BB962C8B-B14F-4D97-AF65-F5344CB8AC3E}">
        <p14:creationId xmlns:p14="http://schemas.microsoft.com/office/powerpoint/2010/main" val="2490666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As we all know despite improvements in perinatal care which reduced the incidence of IVH, PHH secondary to IVH remains the most common cause of hydrocephalus in children, similarly whilst outcome following low grade haemorrhage confined to the germinal matrix remains unclear the presence of IVH and in particular PHH is significantly associated with poor Neurodevelopmental outcome.</a:t>
            </a:r>
          </a:p>
          <a:p>
            <a:r>
              <a:rPr lang="en-GB" sz="1200" kern="1200" dirty="0" smtClean="0">
                <a:solidFill>
                  <a:schemeClr val="tx1"/>
                </a:solidFill>
                <a:effectLst/>
                <a:latin typeface="+mn-lt"/>
                <a:ea typeface="+mn-ea"/>
                <a:cs typeface="+mn-cs"/>
              </a:rPr>
              <a:t>The question then is </a:t>
            </a:r>
          </a:p>
          <a:p>
            <a:r>
              <a:rPr lang="en-GB" sz="1200" kern="1200" dirty="0" smtClean="0">
                <a:solidFill>
                  <a:schemeClr val="tx1"/>
                </a:solidFill>
                <a:effectLst/>
                <a:latin typeface="+mn-lt"/>
                <a:ea typeface="+mn-ea"/>
                <a:cs typeface="+mn-cs"/>
              </a:rPr>
              <a:t>(1) Through what mechanism does IVH impact on the ependyma and underlying SVZ</a:t>
            </a:r>
          </a:p>
          <a:p>
            <a:r>
              <a:rPr lang="en-GB" sz="1200" kern="1200" dirty="0" smtClean="0">
                <a:solidFill>
                  <a:schemeClr val="tx1"/>
                </a:solidFill>
                <a:effectLst/>
                <a:latin typeface="+mn-lt"/>
                <a:ea typeface="+mn-ea"/>
                <a:cs typeface="+mn-cs"/>
              </a:rPr>
              <a:t>(2) Is this process amenable to intervention - can we in some way reduce the secondary impact of IVH both to reduce the rate of hydrocephalus and to improve Neuro developmental outcome..? </a:t>
            </a:r>
          </a:p>
          <a:p>
            <a:r>
              <a:rPr lang="en-GB" sz="1200" kern="1200" dirty="0" smtClean="0">
                <a:solidFill>
                  <a:schemeClr val="tx1"/>
                </a:solidFill>
                <a:effectLst/>
                <a:latin typeface="+mn-lt"/>
                <a:ea typeface="+mn-ea"/>
                <a:cs typeface="+mn-cs"/>
              </a:rPr>
              <a:t>Stagger the presentation of slide 2 - start with Neonatal IVH then reveal hydrocephalus and disability then the black box</a:t>
            </a:r>
          </a:p>
          <a:p>
            <a:r>
              <a:rPr lang="en-GB" sz="1200" kern="1200" dirty="0" smtClean="0">
                <a:solidFill>
                  <a:schemeClr val="tx1"/>
                </a:solidFill>
                <a:effectLst/>
                <a:latin typeface="+mn-lt"/>
                <a:ea typeface="+mn-ea"/>
                <a:cs typeface="+mn-cs"/>
              </a:rPr>
              <a:t>Then </a:t>
            </a:r>
          </a:p>
          <a:p>
            <a:endParaRPr lang="en-US" dirty="0"/>
          </a:p>
        </p:txBody>
      </p:sp>
      <p:sp>
        <p:nvSpPr>
          <p:cNvPr id="4" name="Slide Number Placeholder 3"/>
          <p:cNvSpPr>
            <a:spLocks noGrp="1"/>
          </p:cNvSpPr>
          <p:nvPr>
            <p:ph type="sldNum" sz="quarter" idx="10"/>
          </p:nvPr>
        </p:nvSpPr>
        <p:spPr/>
        <p:txBody>
          <a:bodyPr/>
          <a:lstStyle/>
          <a:p>
            <a:fld id="{3E2D6892-B53A-B040-9359-EF852A732FC3}" type="slidenum">
              <a:rPr lang="en-US" smtClean="0"/>
              <a:t>5</a:t>
            </a:fld>
            <a:endParaRPr lang="en-US"/>
          </a:p>
        </p:txBody>
      </p:sp>
    </p:spTree>
    <p:extLst>
      <p:ext uri="{BB962C8B-B14F-4D97-AF65-F5344CB8AC3E}">
        <p14:creationId xmlns:p14="http://schemas.microsoft.com/office/powerpoint/2010/main" val="2955542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Damage to the Neural Stem Progenitor Cells within the SVZ </a:t>
            </a:r>
          </a:p>
          <a:p>
            <a:pPr marL="0" indent="0">
              <a:buNone/>
            </a:pPr>
            <a:endParaRPr lang="en-US" dirty="0" smtClean="0"/>
          </a:p>
          <a:p>
            <a:r>
              <a:rPr lang="en-GB" sz="1200" kern="1200" dirty="0" err="1" smtClean="0">
                <a:solidFill>
                  <a:schemeClr val="tx1"/>
                </a:solidFill>
                <a:effectLst/>
                <a:latin typeface="+mn-lt"/>
                <a:ea typeface="+mn-ea"/>
                <a:cs typeface="+mn-cs"/>
              </a:rPr>
              <a:t>Domínguez-Pinos</a:t>
            </a:r>
            <a:r>
              <a:rPr lang="en-GB" sz="1200" kern="1200" dirty="0" smtClean="0">
                <a:solidFill>
                  <a:schemeClr val="tx1"/>
                </a:solidFill>
                <a:effectLst/>
                <a:latin typeface="+mn-lt"/>
                <a:ea typeface="+mn-ea"/>
                <a:cs typeface="+mn-cs"/>
              </a:rPr>
              <a:t> MD, </a:t>
            </a:r>
            <a:r>
              <a:rPr lang="en-GB" sz="1200" kern="1200" dirty="0" err="1" smtClean="0">
                <a:solidFill>
                  <a:schemeClr val="tx1"/>
                </a:solidFill>
                <a:effectLst/>
                <a:latin typeface="+mn-lt"/>
                <a:ea typeface="+mn-ea"/>
                <a:cs typeface="+mn-cs"/>
              </a:rPr>
              <a:t>Páez</a:t>
            </a:r>
            <a:r>
              <a:rPr lang="en-GB" sz="1200" kern="1200" dirty="0" smtClean="0">
                <a:solidFill>
                  <a:schemeClr val="tx1"/>
                </a:solidFill>
                <a:effectLst/>
                <a:latin typeface="+mn-lt"/>
                <a:ea typeface="+mn-ea"/>
                <a:cs typeface="+mn-cs"/>
              </a:rPr>
              <a:t> P, Jiménez A-J, et al. Ependymal denudation and alterations of the subventricular zone occur in human </a:t>
            </a:r>
            <a:r>
              <a:rPr lang="en-GB" sz="1200" kern="1200" dirty="0" err="1" smtClean="0">
                <a:solidFill>
                  <a:schemeClr val="tx1"/>
                </a:solidFill>
                <a:effectLst/>
                <a:latin typeface="+mn-lt"/>
                <a:ea typeface="+mn-ea"/>
                <a:cs typeface="+mn-cs"/>
              </a:rPr>
              <a:t>fetuses</a:t>
            </a:r>
            <a:r>
              <a:rPr lang="en-GB" sz="1200" kern="1200" dirty="0" smtClean="0">
                <a:solidFill>
                  <a:schemeClr val="tx1"/>
                </a:solidFill>
                <a:effectLst/>
                <a:latin typeface="+mn-lt"/>
                <a:ea typeface="+mn-ea"/>
                <a:cs typeface="+mn-cs"/>
              </a:rPr>
              <a:t> with a moderate communicating hydrocephalus. Journal of Neuropathology &amp; Experimental Neurology 2005;</a:t>
            </a:r>
            <a:r>
              <a:rPr lang="en-GB" sz="1200" b="1" kern="1200" dirty="0" smtClean="0">
                <a:solidFill>
                  <a:schemeClr val="tx1"/>
                </a:solidFill>
                <a:effectLst/>
                <a:latin typeface="+mn-lt"/>
                <a:ea typeface="+mn-ea"/>
                <a:cs typeface="+mn-cs"/>
              </a:rPr>
              <a:t>64</a:t>
            </a:r>
            <a:r>
              <a:rPr lang="en-GB" sz="1200" kern="1200" dirty="0" smtClean="0">
                <a:solidFill>
                  <a:schemeClr val="tx1"/>
                </a:solidFill>
                <a:effectLst/>
                <a:latin typeface="+mn-lt"/>
                <a:ea typeface="+mn-ea"/>
                <a:cs typeface="+mn-cs"/>
              </a:rPr>
              <a:t>(7):595-604.</a:t>
            </a:r>
            <a:r>
              <a:rPr lang="en-GB" dirty="0" smtClean="0">
                <a:effectLst/>
              </a:rPr>
              <a:t> </a:t>
            </a:r>
          </a:p>
          <a:p>
            <a:endParaRPr lang="en-GB" dirty="0" smtClean="0">
              <a:effectLst/>
            </a:endParaRPr>
          </a:p>
          <a:p>
            <a:r>
              <a:rPr lang="en-GB" dirty="0" err="1" smtClean="0">
                <a:effectLst/>
              </a:rPr>
              <a:t>betaIII</a:t>
            </a:r>
            <a:r>
              <a:rPr lang="en-GB" dirty="0" smtClean="0">
                <a:effectLst/>
              </a:rPr>
              <a:t> tubulin</a:t>
            </a:r>
            <a:r>
              <a:rPr lang="en-GB" baseline="0" dirty="0" smtClean="0">
                <a:effectLst/>
              </a:rPr>
              <a:t> as a marker of neuroblasts</a:t>
            </a:r>
            <a:endParaRPr lang="en-US" dirty="0"/>
          </a:p>
        </p:txBody>
      </p:sp>
      <p:sp>
        <p:nvSpPr>
          <p:cNvPr id="4" name="Slide Number Placeholder 3"/>
          <p:cNvSpPr>
            <a:spLocks noGrp="1"/>
          </p:cNvSpPr>
          <p:nvPr>
            <p:ph type="sldNum" sz="quarter" idx="10"/>
          </p:nvPr>
        </p:nvSpPr>
        <p:spPr/>
        <p:txBody>
          <a:bodyPr/>
          <a:lstStyle/>
          <a:p>
            <a:fld id="{3E92D6E3-4FA2-3740-AE10-0602FA81D6B0}" type="slidenum">
              <a:rPr lang="en-US" smtClean="0"/>
              <a:t>6</a:t>
            </a:fld>
            <a:endParaRPr lang="en-US"/>
          </a:p>
        </p:txBody>
      </p:sp>
    </p:spTree>
    <p:extLst>
      <p:ext uri="{BB962C8B-B14F-4D97-AF65-F5344CB8AC3E}">
        <p14:creationId xmlns:p14="http://schemas.microsoft.com/office/powerpoint/2010/main" val="180675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Preclinical Data</a:t>
            </a:r>
          </a:p>
          <a:p>
            <a:pPr lvl="1"/>
            <a:r>
              <a:rPr lang="en-US" dirty="0" smtClean="0"/>
              <a:t>Ependymal denudation</a:t>
            </a:r>
          </a:p>
          <a:p>
            <a:pPr lvl="2"/>
            <a:r>
              <a:rPr lang="en-US" dirty="0" smtClean="0"/>
              <a:t>Increased propensity for hydrocephalus</a:t>
            </a:r>
          </a:p>
          <a:p>
            <a:pPr lvl="2"/>
            <a:r>
              <a:rPr lang="en-US" dirty="0" smtClean="0"/>
              <a:t>Direct impact on underlying NSPC</a:t>
            </a:r>
          </a:p>
          <a:p>
            <a:pPr lvl="2"/>
            <a:r>
              <a:rPr lang="en-US" dirty="0" smtClean="0"/>
              <a:t>Impact of Neuroblast / NSPC migration out of the SVZ</a:t>
            </a:r>
          </a:p>
          <a:p>
            <a:pPr lvl="1"/>
            <a:r>
              <a:rPr lang="en-US" dirty="0" smtClean="0"/>
              <a:t>Direct impact on NSPC activity within the SVZ</a:t>
            </a:r>
          </a:p>
          <a:p>
            <a:endParaRPr lang="en-US" dirty="0" smtClean="0"/>
          </a:p>
          <a:p>
            <a:r>
              <a:rPr lang="en-US" dirty="0" smtClean="0"/>
              <a:t>Failure in migration of postnatally developed cells Carlen Nature Neuroscience 2009 </a:t>
            </a:r>
          </a:p>
          <a:p>
            <a:r>
              <a:rPr lang="en-US" dirty="0" smtClean="0"/>
              <a:t>NSPC within the SVZ are exquisitely sensitive to microenvironmental cues </a:t>
            </a:r>
            <a:r>
              <a:rPr lang="mr-IN" dirty="0" smtClean="0"/>
              <a:t>–</a:t>
            </a:r>
            <a:r>
              <a:rPr lang="en-US" dirty="0" smtClean="0"/>
              <a:t> </a:t>
            </a:r>
            <a:r>
              <a:rPr lang="en-US" dirty="0" err="1" smtClean="0"/>
              <a:t>Dominiguez-Pinos</a:t>
            </a:r>
            <a:r>
              <a:rPr lang="en-US" dirty="0" smtClean="0"/>
              <a:t> </a:t>
            </a:r>
            <a:r>
              <a:rPr lang="mr-IN" dirty="0" smtClean="0"/>
              <a:t>–</a:t>
            </a:r>
            <a:r>
              <a:rPr lang="en-US" dirty="0" smtClean="0"/>
              <a:t> J Neuropath and </a:t>
            </a:r>
            <a:r>
              <a:rPr lang="en-US" dirty="0" err="1" smtClean="0"/>
              <a:t>Exp</a:t>
            </a:r>
            <a:r>
              <a:rPr lang="en-US" dirty="0" smtClean="0"/>
              <a:t> </a:t>
            </a:r>
            <a:r>
              <a:rPr lang="en-US" dirty="0" err="1" smtClean="0"/>
              <a:t>Neurol</a:t>
            </a:r>
            <a:r>
              <a:rPr lang="en-US" dirty="0" smtClean="0"/>
              <a:t> 2005</a:t>
            </a:r>
          </a:p>
          <a:p>
            <a:r>
              <a:rPr lang="en-US" dirty="0" smtClean="0"/>
              <a:t>Ependymal integrity is critical for NSPC function </a:t>
            </a:r>
            <a:r>
              <a:rPr lang="mr-IN" dirty="0" smtClean="0"/>
              <a:t>–</a:t>
            </a:r>
            <a:r>
              <a:rPr lang="en-US" dirty="0" smtClean="0"/>
              <a:t> Bystron et al Nature Review Neuroscience 2008</a:t>
            </a:r>
          </a:p>
          <a:p>
            <a:endParaRPr lang="en-US" dirty="0" smtClean="0"/>
          </a:p>
          <a:p>
            <a:r>
              <a:rPr lang="en-US" dirty="0" smtClean="0"/>
              <a:t>Disruption of ependymal function increases the incidence</a:t>
            </a:r>
            <a:r>
              <a:rPr lang="en-US" baseline="0" dirty="0" smtClean="0"/>
              <a:t> of hydrocephalus</a:t>
            </a:r>
            <a:endParaRPr lang="en-US" dirty="0" smtClean="0"/>
          </a:p>
          <a:p>
            <a:endParaRPr lang="en-US" dirty="0"/>
          </a:p>
        </p:txBody>
      </p:sp>
      <p:sp>
        <p:nvSpPr>
          <p:cNvPr id="4" name="Slide Number Placeholder 3"/>
          <p:cNvSpPr>
            <a:spLocks noGrp="1"/>
          </p:cNvSpPr>
          <p:nvPr>
            <p:ph type="sldNum" sz="quarter" idx="10"/>
          </p:nvPr>
        </p:nvSpPr>
        <p:spPr/>
        <p:txBody>
          <a:bodyPr/>
          <a:lstStyle/>
          <a:p>
            <a:fld id="{3E92D6E3-4FA2-3740-AE10-0602FA81D6B0}" type="slidenum">
              <a:rPr lang="en-US" smtClean="0"/>
              <a:t>7</a:t>
            </a:fld>
            <a:endParaRPr lang="en-US"/>
          </a:p>
        </p:txBody>
      </p:sp>
    </p:spTree>
    <p:extLst>
      <p:ext uri="{BB962C8B-B14F-4D97-AF65-F5344CB8AC3E}">
        <p14:creationId xmlns:p14="http://schemas.microsoft.com/office/powerpoint/2010/main" val="101904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Even without overt tissue damage the presence of IVH appears to impact on cell division / behaviour in the wall of the lateral ventricle.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Current animal models may be masking subtle DEVELOPMENTAL impact of IVH on neurodevelopment</a:t>
            </a:r>
          </a:p>
          <a:p>
            <a:endParaRPr lang="en-US" dirty="0"/>
          </a:p>
        </p:txBody>
      </p:sp>
      <p:sp>
        <p:nvSpPr>
          <p:cNvPr id="4" name="Slide Number Placeholder 3"/>
          <p:cNvSpPr>
            <a:spLocks noGrp="1"/>
          </p:cNvSpPr>
          <p:nvPr>
            <p:ph type="sldNum" sz="quarter" idx="10"/>
          </p:nvPr>
        </p:nvSpPr>
        <p:spPr/>
        <p:txBody>
          <a:bodyPr/>
          <a:lstStyle/>
          <a:p>
            <a:fld id="{124BFFAA-463B-794F-9036-FBAA24072B25}" type="slidenum">
              <a:rPr lang="en-US" smtClean="0"/>
              <a:pPr/>
              <a:t>10</a:t>
            </a:fld>
            <a:endParaRPr lang="en-US"/>
          </a:p>
        </p:txBody>
      </p:sp>
    </p:spTree>
    <p:extLst>
      <p:ext uri="{BB962C8B-B14F-4D97-AF65-F5344CB8AC3E}">
        <p14:creationId xmlns:p14="http://schemas.microsoft.com/office/powerpoint/2010/main" val="332325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Cochrane</a:t>
            </a:r>
            <a:r>
              <a:rPr lang="en-US" baseline="0" dirty="0" smtClean="0"/>
              <a:t> was a review of four trials of LP and VT </a:t>
            </a:r>
            <a:r>
              <a:rPr lang="mr-IN" baseline="0" dirty="0" smtClean="0"/>
              <a:t>–</a:t>
            </a:r>
            <a:r>
              <a:rPr lang="en-US" baseline="0" dirty="0" smtClean="0"/>
              <a:t> (three </a:t>
            </a:r>
            <a:r>
              <a:rPr lang="en-US" baseline="0" dirty="0" err="1" smtClean="0"/>
              <a:t>randomised</a:t>
            </a:r>
            <a:r>
              <a:rPr lang="en-US" baseline="0" dirty="0" smtClean="0"/>
              <a:t>) </a:t>
            </a:r>
            <a:r>
              <a:rPr lang="mr-IN" baseline="0" dirty="0" smtClean="0"/>
              <a:t>–</a:t>
            </a:r>
            <a:r>
              <a:rPr lang="en-US" baseline="0" dirty="0" smtClean="0"/>
              <a:t> no impact on the rate of shunting and may increase the risk of CSF infection</a:t>
            </a:r>
          </a:p>
          <a:p>
            <a:r>
              <a:rPr lang="en-US" baseline="0" dirty="0" smtClean="0"/>
              <a:t>Acetazolamide randomly assigned 177 patients to standard </a:t>
            </a:r>
            <a:r>
              <a:rPr lang="en-US" baseline="0" dirty="0" err="1" smtClean="0"/>
              <a:t>vs</a:t>
            </a:r>
            <a:r>
              <a:rPr lang="en-US" baseline="0" dirty="0" smtClean="0"/>
              <a:t> standard + Acetazolamide &amp; </a:t>
            </a:r>
            <a:r>
              <a:rPr lang="en-US" baseline="0" dirty="0" err="1" smtClean="0"/>
              <a:t>Fusemide</a:t>
            </a:r>
            <a:r>
              <a:rPr lang="en-US" baseline="0" dirty="0" smtClean="0"/>
              <a:t> </a:t>
            </a:r>
            <a:r>
              <a:rPr lang="mr-IN" baseline="0" dirty="0" smtClean="0"/>
              <a:t>–</a:t>
            </a:r>
            <a:r>
              <a:rPr lang="en-US" baseline="0" dirty="0" smtClean="0"/>
              <a:t> no impact on hydrocephalus and may increase the risk of neurological deficit</a:t>
            </a:r>
          </a:p>
          <a:p>
            <a:r>
              <a:rPr lang="en-US" baseline="0" dirty="0" smtClean="0"/>
              <a:t>DRIFT trial </a:t>
            </a:r>
            <a:r>
              <a:rPr lang="mr-IN" baseline="0" dirty="0" smtClean="0"/>
              <a:t>–</a:t>
            </a:r>
            <a:r>
              <a:rPr lang="en-US" baseline="0" dirty="0" smtClean="0"/>
              <a:t> 70 patients </a:t>
            </a:r>
            <a:r>
              <a:rPr lang="mr-IN" baseline="0" dirty="0" smtClean="0"/>
              <a:t>–</a:t>
            </a:r>
            <a:r>
              <a:rPr lang="en-US" baseline="0" dirty="0" smtClean="0"/>
              <a:t> no impact on the rate of hydrocephalus or death with increased risk of </a:t>
            </a:r>
            <a:r>
              <a:rPr lang="en-US" baseline="0" dirty="0" err="1" smtClean="0"/>
              <a:t>rebleeding</a:t>
            </a:r>
            <a:endParaRPr lang="en-US" dirty="0"/>
          </a:p>
        </p:txBody>
      </p:sp>
      <p:sp>
        <p:nvSpPr>
          <p:cNvPr id="4" name="Slide Number Placeholder 3"/>
          <p:cNvSpPr>
            <a:spLocks noGrp="1"/>
          </p:cNvSpPr>
          <p:nvPr>
            <p:ph type="sldNum" sz="quarter" idx="10"/>
          </p:nvPr>
        </p:nvSpPr>
        <p:spPr/>
        <p:txBody>
          <a:bodyPr/>
          <a:lstStyle/>
          <a:p>
            <a:fld id="{3E92D6E3-4FA2-3740-AE10-0602FA81D6B0}" type="slidenum">
              <a:rPr lang="en-US" smtClean="0"/>
              <a:t>11</a:t>
            </a:fld>
            <a:endParaRPr lang="en-US"/>
          </a:p>
        </p:txBody>
      </p:sp>
    </p:spTree>
    <p:extLst>
      <p:ext uri="{BB962C8B-B14F-4D97-AF65-F5344CB8AC3E}">
        <p14:creationId xmlns:p14="http://schemas.microsoft.com/office/powerpoint/2010/main" val="1795858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Ventricular Index above the 97</a:t>
            </a:r>
            <a:r>
              <a:rPr lang="en-US" baseline="30000" dirty="0" smtClean="0"/>
              <a:t>th</a:t>
            </a:r>
            <a:r>
              <a:rPr lang="en-US" dirty="0" smtClean="0"/>
              <a:t> Centile + 4mm</a:t>
            </a:r>
          </a:p>
          <a:p>
            <a:r>
              <a:rPr lang="en-US" dirty="0" smtClean="0"/>
              <a:t>Amplitude integrated EEG (</a:t>
            </a:r>
            <a:r>
              <a:rPr lang="en-US" dirty="0" err="1" smtClean="0"/>
              <a:t>aEEG</a:t>
            </a:r>
            <a:r>
              <a:rPr lang="en-US" dirty="0" smtClean="0"/>
              <a:t>)</a:t>
            </a:r>
          </a:p>
          <a:p>
            <a:r>
              <a:rPr lang="en-US" dirty="0" smtClean="0"/>
              <a:t>Visual evoked potentials (VEPs)</a:t>
            </a:r>
          </a:p>
          <a:p>
            <a:endParaRPr lang="en-US" dirty="0"/>
          </a:p>
        </p:txBody>
      </p:sp>
      <p:sp>
        <p:nvSpPr>
          <p:cNvPr id="4" name="Slide Number Placeholder 3"/>
          <p:cNvSpPr>
            <a:spLocks noGrp="1"/>
          </p:cNvSpPr>
          <p:nvPr>
            <p:ph type="sldNum" sz="quarter" idx="10"/>
          </p:nvPr>
        </p:nvSpPr>
        <p:spPr/>
        <p:txBody>
          <a:bodyPr/>
          <a:lstStyle/>
          <a:p>
            <a:fld id="{3E92D6E3-4FA2-3740-AE10-0602FA81D6B0}" type="slidenum">
              <a:rPr lang="en-US" smtClean="0"/>
              <a:t>12</a:t>
            </a:fld>
            <a:endParaRPr lang="en-US"/>
          </a:p>
        </p:txBody>
      </p:sp>
    </p:spTree>
    <p:extLst>
      <p:ext uri="{BB962C8B-B14F-4D97-AF65-F5344CB8AC3E}">
        <p14:creationId xmlns:p14="http://schemas.microsoft.com/office/powerpoint/2010/main" val="1548994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Among the survivors, 11 of 35 (31%) in the DRIFT group had severe cognitive disability versus 19 of 32 (59%) in the standard group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Repeated tapping of lumbar or ventricular fluid has been tested in randomized trials and did not reduce any disability.7 A randomized trial of reducing CSF production with acetazolamide and furosemide showed worse </a:t>
            </a:r>
            <a:r>
              <a:rPr lang="en-US" sz="1200" kern="1200" dirty="0" err="1" smtClean="0">
                <a:solidFill>
                  <a:schemeClr val="tx1"/>
                </a:solidFill>
                <a:effectLst/>
                <a:latin typeface="+mn-lt"/>
                <a:ea typeface="+mn-ea"/>
                <a:cs typeface="+mn-cs"/>
              </a:rPr>
              <a:t>devel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opmental</a:t>
            </a:r>
            <a:r>
              <a:rPr lang="en-US" sz="1200" kern="1200" dirty="0" smtClean="0">
                <a:solidFill>
                  <a:schemeClr val="tx1"/>
                </a:solidFill>
                <a:effectLst/>
                <a:latin typeface="+mn-lt"/>
                <a:ea typeface="+mn-ea"/>
                <a:cs typeface="+mn-cs"/>
              </a:rPr>
              <a:t> outcome in the infants re- </a:t>
            </a:r>
            <a:r>
              <a:rPr lang="en-US" sz="1200" kern="1200" dirty="0" err="1" smtClean="0">
                <a:solidFill>
                  <a:schemeClr val="tx1"/>
                </a:solidFill>
                <a:effectLst/>
                <a:latin typeface="+mn-lt"/>
                <a:ea typeface="+mn-ea"/>
                <a:cs typeface="+mn-cs"/>
              </a:rPr>
              <a:t>ceiving</a:t>
            </a:r>
            <a:r>
              <a:rPr lang="en-US" sz="1200" kern="1200" dirty="0" smtClean="0">
                <a:solidFill>
                  <a:schemeClr val="tx1"/>
                </a:solidFill>
                <a:effectLst/>
                <a:latin typeface="+mn-lt"/>
                <a:ea typeface="+mn-ea"/>
                <a:cs typeface="+mn-cs"/>
              </a:rPr>
              <a:t> the intervention.8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INCLUDE THE RESULTS OF EACH OF THE TRIALS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E92D6E3-4FA2-3740-AE10-0602FA81D6B0}" type="slidenum">
              <a:rPr lang="en-US" smtClean="0"/>
              <a:t>13</a:t>
            </a:fld>
            <a:endParaRPr lang="en-US"/>
          </a:p>
        </p:txBody>
      </p:sp>
    </p:spTree>
    <p:extLst>
      <p:ext uri="{BB962C8B-B14F-4D97-AF65-F5344CB8AC3E}">
        <p14:creationId xmlns:p14="http://schemas.microsoft.com/office/powerpoint/2010/main" val="45371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C5C602-F6B9-E048-962E-B5DE2A732DBD}"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2209975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5C602-F6B9-E048-962E-B5DE2A732DBD}"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3218273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5C602-F6B9-E048-962E-B5DE2A732DBD}"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50975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5C602-F6B9-E048-962E-B5DE2A732DBD}"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114981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C5C602-F6B9-E048-962E-B5DE2A732DBD}" type="datetimeFigureOut">
              <a:rPr lang="en-US" smtClean="0"/>
              <a:t>27/01/19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1471437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C5C602-F6B9-E048-962E-B5DE2A732DBD}" type="datetimeFigureOut">
              <a:rPr lang="en-US" smtClean="0"/>
              <a:t>27/01/19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2268648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C5C602-F6B9-E048-962E-B5DE2A732DBD}" type="datetimeFigureOut">
              <a:rPr lang="en-US" smtClean="0"/>
              <a:t>27/01/19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279710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C5C602-F6B9-E048-962E-B5DE2A732DBD}" type="datetimeFigureOut">
              <a:rPr lang="en-US" smtClean="0"/>
              <a:t>27/01/19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622553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5C602-F6B9-E048-962E-B5DE2A732DBD}" type="datetimeFigureOut">
              <a:rPr lang="en-US" smtClean="0"/>
              <a:t>27/01/19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362502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5C602-F6B9-E048-962E-B5DE2A732DBD}" type="datetimeFigureOut">
              <a:rPr lang="en-US" smtClean="0"/>
              <a:t>27/01/19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358328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5C602-F6B9-E048-962E-B5DE2A732DBD}" type="datetimeFigureOut">
              <a:rPr lang="en-US" smtClean="0"/>
              <a:t>27/01/19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244950-AC50-1C4D-9347-43A94EDFA01C}" type="slidenum">
              <a:rPr lang="en-US" smtClean="0"/>
              <a:t>‹#›</a:t>
            </a:fld>
            <a:endParaRPr lang="en-US"/>
          </a:p>
        </p:txBody>
      </p:sp>
    </p:spTree>
    <p:extLst>
      <p:ext uri="{BB962C8B-B14F-4D97-AF65-F5344CB8AC3E}">
        <p14:creationId xmlns:p14="http://schemas.microsoft.com/office/powerpoint/2010/main" val="6050599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5C602-F6B9-E048-962E-B5DE2A732DBD}" type="datetimeFigureOut">
              <a:rPr lang="en-US" smtClean="0"/>
              <a:t>27/01/19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44950-AC50-1C4D-9347-43A94EDFA01C}" type="slidenum">
              <a:rPr lang="en-US" smtClean="0"/>
              <a:t>‹#›</a:t>
            </a:fld>
            <a:endParaRPr lang="en-US"/>
          </a:p>
        </p:txBody>
      </p:sp>
    </p:spTree>
    <p:extLst>
      <p:ext uri="{BB962C8B-B14F-4D97-AF65-F5344CB8AC3E}">
        <p14:creationId xmlns:p14="http://schemas.microsoft.com/office/powerpoint/2010/main" val="2946061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emf"/></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package" Target="../embeddings/Microsoft_Word_Document1.docx"/><Relationship Id="rId13" Type="http://schemas.openxmlformats.org/officeDocument/2006/relationships/image" Target="../media/image51.png"/><Relationship Id="rId14" Type="http://schemas.openxmlformats.org/officeDocument/2006/relationships/image" Target="../media/image57.png"/><Relationship Id="rId1" Type="http://schemas.openxmlformats.org/officeDocument/2006/relationships/vmlDrawing" Target="../drawings/vmlDrawing1.vml"/><Relationship Id="rId2" Type="http://schemas.microsoft.com/office/2007/relationships/media" Target="../media/media1.MOV"/><Relationship Id="rId3" Type="http://schemas.openxmlformats.org/officeDocument/2006/relationships/video" Target="../media/media1.MOV"/><Relationship Id="rId4" Type="http://schemas.openxmlformats.org/officeDocument/2006/relationships/slideLayout" Target="../slideLayouts/slideLayout7.xml"/><Relationship Id="rId5" Type="http://schemas.openxmlformats.org/officeDocument/2006/relationships/notesSlide" Target="../notesSlides/notesSlide11.xml"/><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g"/><Relationship Id="rId7" Type="http://schemas.openxmlformats.org/officeDocument/2006/relationships/image" Target="../media/image62.jpg"/><Relationship Id="rId8" Type="http://schemas.openxmlformats.org/officeDocument/2006/relationships/image" Target="../media/image63.jpg"/><Relationship Id="rId9" Type="http://schemas.openxmlformats.org/officeDocument/2006/relationships/image" Target="../media/image64.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65.jpg"/><Relationship Id="rId6"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13.jpe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14.png"/><Relationship Id="rId11"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2141" y="3794646"/>
            <a:ext cx="4580443" cy="803914"/>
          </a:xfrm>
          <a:prstGeom prst="rect">
            <a:avLst/>
          </a:prstGeom>
        </p:spPr>
      </p:pic>
      <p:pic>
        <p:nvPicPr>
          <p:cNvPr id="6" name="Picture 5"/>
          <p:cNvPicPr>
            <a:picLocks noChangeAspect="1"/>
          </p:cNvPicPr>
          <p:nvPr/>
        </p:nvPicPr>
        <p:blipFill>
          <a:blip r:embed="rId3"/>
          <a:stretch>
            <a:fillRect/>
          </a:stretch>
        </p:blipFill>
        <p:spPr>
          <a:xfrm>
            <a:off x="5437945" y="3734871"/>
            <a:ext cx="3466378" cy="923465"/>
          </a:xfrm>
          <a:prstGeom prst="rect">
            <a:avLst/>
          </a:prstGeom>
        </p:spPr>
      </p:pic>
      <p:pic>
        <p:nvPicPr>
          <p:cNvPr id="7" name="Picture 6"/>
          <p:cNvPicPr>
            <a:picLocks noChangeAspect="1"/>
          </p:cNvPicPr>
          <p:nvPr/>
        </p:nvPicPr>
        <p:blipFill>
          <a:blip r:embed="rId4"/>
          <a:stretch>
            <a:fillRect/>
          </a:stretch>
        </p:blipFill>
        <p:spPr>
          <a:xfrm>
            <a:off x="139886" y="5058260"/>
            <a:ext cx="2172402" cy="1636119"/>
          </a:xfrm>
          <a:prstGeom prst="rect">
            <a:avLst/>
          </a:prstGeom>
        </p:spPr>
      </p:pic>
      <p:pic>
        <p:nvPicPr>
          <p:cNvPr id="8" name="Picture 7"/>
          <p:cNvPicPr>
            <a:picLocks noChangeAspect="1"/>
          </p:cNvPicPr>
          <p:nvPr/>
        </p:nvPicPr>
        <p:blipFill>
          <a:blip r:embed="rId5"/>
          <a:stretch>
            <a:fillRect/>
          </a:stretch>
        </p:blipFill>
        <p:spPr>
          <a:xfrm>
            <a:off x="2428947" y="4690544"/>
            <a:ext cx="2812639" cy="2121006"/>
          </a:xfrm>
          <a:prstGeom prst="rect">
            <a:avLst/>
          </a:prstGeom>
        </p:spPr>
      </p:pic>
      <p:grpSp>
        <p:nvGrpSpPr>
          <p:cNvPr id="9" name="Group 8"/>
          <p:cNvGrpSpPr/>
          <p:nvPr/>
        </p:nvGrpSpPr>
        <p:grpSpPr>
          <a:xfrm>
            <a:off x="5437945" y="4941088"/>
            <a:ext cx="3597952" cy="1547006"/>
            <a:chOff x="15361619" y="37720745"/>
            <a:chExt cx="8879678" cy="3817991"/>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rcRect l="1898" t="24414" r="3226" b="53928"/>
            <a:stretch>
              <a:fillRect/>
            </a:stretch>
          </p:blipFill>
          <p:spPr bwMode="auto">
            <a:xfrm>
              <a:off x="15361619" y="37720745"/>
              <a:ext cx="8879678" cy="1526824"/>
            </a:xfrm>
            <a:prstGeom prst="rect">
              <a:avLst/>
            </a:prstGeom>
            <a:noFill/>
            <a:ln>
              <a:noFill/>
            </a:ln>
            <a:effectLst/>
            <a:extLst/>
          </p:spPr>
        </p:pic>
        <p:grpSp>
          <p:nvGrpSpPr>
            <p:cNvPr id="11" name="Group 10"/>
            <p:cNvGrpSpPr/>
            <p:nvPr/>
          </p:nvGrpSpPr>
          <p:grpSpPr>
            <a:xfrm>
              <a:off x="15361619" y="39610753"/>
              <a:ext cx="4010280" cy="1927983"/>
              <a:chOff x="5025300" y="1995819"/>
              <a:chExt cx="4010280" cy="1927983"/>
            </a:xfrm>
          </p:grpSpPr>
          <p:sp>
            <p:nvSpPr>
              <p:cNvPr id="15" name="Rectangle 14"/>
              <p:cNvSpPr/>
              <p:nvPr/>
            </p:nvSpPr>
            <p:spPr>
              <a:xfrm>
                <a:off x="5025300" y="1995819"/>
                <a:ext cx="4010280" cy="19279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5025300" y="1995819"/>
                <a:ext cx="4010280" cy="1927983"/>
              </a:xfrm>
              <a:prstGeom prst="rect">
                <a:avLst/>
              </a:prstGeom>
            </p:spPr>
          </p:pic>
        </p:grpSp>
        <p:grpSp>
          <p:nvGrpSpPr>
            <p:cNvPr id="12" name="Group 11"/>
            <p:cNvGrpSpPr/>
            <p:nvPr/>
          </p:nvGrpSpPr>
          <p:grpSpPr>
            <a:xfrm>
              <a:off x="19608422" y="39554310"/>
              <a:ext cx="4368281" cy="1927983"/>
              <a:chOff x="126010" y="5528817"/>
              <a:chExt cx="2891755" cy="1276304"/>
            </a:xfrm>
          </p:grpSpPr>
          <p:sp>
            <p:nvSpPr>
              <p:cNvPr id="13" name="Rectangle 12"/>
              <p:cNvSpPr/>
              <p:nvPr/>
            </p:nvSpPr>
            <p:spPr>
              <a:xfrm>
                <a:off x="126010" y="5528817"/>
                <a:ext cx="2891755" cy="12763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8"/>
              <a:srcRect b="1594"/>
              <a:stretch/>
            </p:blipFill>
            <p:spPr>
              <a:xfrm>
                <a:off x="149452" y="5528818"/>
                <a:ext cx="2844870" cy="1276303"/>
              </a:xfrm>
              <a:prstGeom prst="rect">
                <a:avLst/>
              </a:prstGeom>
              <a:ln>
                <a:noFill/>
              </a:ln>
            </p:spPr>
          </p:pic>
        </p:grpSp>
      </p:grpSp>
      <p:sp>
        <p:nvSpPr>
          <p:cNvPr id="2" name="TextBox 1"/>
          <p:cNvSpPr txBox="1"/>
          <p:nvPr/>
        </p:nvSpPr>
        <p:spPr>
          <a:xfrm>
            <a:off x="0" y="22803"/>
            <a:ext cx="9144000" cy="3639458"/>
          </a:xfrm>
          <a:prstGeom prst="rect">
            <a:avLst/>
          </a:prstGeom>
          <a:gradFill flip="none" rotWithShape="1">
            <a:gsLst>
              <a:gs pos="0">
                <a:schemeClr val="bg1">
                  <a:lumMod val="50000"/>
                </a:schemeClr>
              </a:gs>
              <a:gs pos="100000">
                <a:srgbClr val="FFFFFF"/>
              </a:gs>
            </a:gsLst>
            <a:path path="circle">
              <a:fillToRect l="50000" t="50000" r="50000" b="50000"/>
            </a:path>
            <a:tileRect/>
          </a:gradFill>
          <a:effectLst/>
        </p:spPr>
        <p:txBody>
          <a:bodyPr wrap="square" rtlCol="0">
            <a:spAutoFit/>
          </a:bodyPr>
          <a:lstStyle/>
          <a:p>
            <a:pPr algn="ctr"/>
            <a:r>
              <a:rPr lang="en-US" sz="4000" dirty="0" smtClean="0">
                <a:solidFill>
                  <a:srgbClr val="FF0000"/>
                </a:solidFill>
              </a:rPr>
              <a:t>NEONATAL GERMINAL MATRIX HAEMORRHAGE</a:t>
            </a:r>
            <a:endParaRPr lang="en-US" sz="2400" dirty="0" smtClean="0"/>
          </a:p>
          <a:p>
            <a:pPr algn="ctr"/>
            <a:r>
              <a:rPr lang="en-US" sz="5400" dirty="0" smtClean="0"/>
              <a:t>‘MESSING WITH THE MASTERPLAN’</a:t>
            </a:r>
          </a:p>
          <a:p>
            <a:pPr algn="ctr"/>
            <a:endParaRPr lang="en-US" sz="1000" dirty="0" smtClean="0">
              <a:solidFill>
                <a:srgbClr val="FF0000"/>
              </a:solidFill>
            </a:endParaRPr>
          </a:p>
          <a:p>
            <a:pPr algn="ctr"/>
            <a:r>
              <a:rPr lang="en-US" sz="3200" dirty="0" err="1" smtClean="0">
                <a:solidFill>
                  <a:srgbClr val="FF0000"/>
                </a:solidFill>
              </a:rPr>
              <a:t>Mr</a:t>
            </a:r>
            <a:r>
              <a:rPr lang="en-US" sz="3200" dirty="0" smtClean="0">
                <a:solidFill>
                  <a:srgbClr val="FF0000"/>
                </a:solidFill>
              </a:rPr>
              <a:t> Will Dawes BSc FRCS(SN) PhD</a:t>
            </a:r>
            <a:endParaRPr lang="en-US" sz="3200" dirty="0">
              <a:solidFill>
                <a:srgbClr val="FF0000"/>
              </a:solidFill>
            </a:endParaRPr>
          </a:p>
        </p:txBody>
      </p:sp>
    </p:spTree>
    <p:extLst>
      <p:ext uri="{BB962C8B-B14F-4D97-AF65-F5344CB8AC3E}">
        <p14:creationId xmlns:p14="http://schemas.microsoft.com/office/powerpoint/2010/main" val="24761490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2990"/>
          <a:stretch/>
        </p:blipFill>
        <p:spPr>
          <a:xfrm>
            <a:off x="3526383" y="-49398"/>
            <a:ext cx="5392696" cy="909548"/>
          </a:xfrm>
          <a:prstGeom prst="rect">
            <a:avLst/>
          </a:prstGeom>
        </p:spPr>
      </p:pic>
      <p:sp>
        <p:nvSpPr>
          <p:cNvPr id="3" name="Rectangle 2"/>
          <p:cNvSpPr/>
          <p:nvPr/>
        </p:nvSpPr>
        <p:spPr>
          <a:xfrm>
            <a:off x="7133610" y="862634"/>
            <a:ext cx="1828835" cy="4178831"/>
          </a:xfrm>
          <a:prstGeom prst="rect">
            <a:avLst/>
          </a:prstGeom>
          <a:gradFill flip="none" rotWithShape="1">
            <a:gsLst>
              <a:gs pos="0">
                <a:schemeClr val="bg1"/>
              </a:gs>
              <a:gs pos="100000">
                <a:schemeClr val="bg1">
                  <a:lumMod val="6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4" name="Rectangle 3"/>
          <p:cNvSpPr/>
          <p:nvPr/>
        </p:nvSpPr>
        <p:spPr>
          <a:xfrm>
            <a:off x="5318979" y="862634"/>
            <a:ext cx="1828835" cy="4178831"/>
          </a:xfrm>
          <a:prstGeom prst="rect">
            <a:avLst/>
          </a:prstGeom>
          <a:gradFill flip="none" rotWithShape="1">
            <a:gsLst>
              <a:gs pos="0">
                <a:schemeClr val="bg1"/>
              </a:gs>
              <a:gs pos="100000">
                <a:schemeClr val="bg1">
                  <a:lumMod val="7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5" name="Rectangle 4"/>
          <p:cNvSpPr/>
          <p:nvPr/>
        </p:nvSpPr>
        <p:spPr>
          <a:xfrm>
            <a:off x="3486806" y="862634"/>
            <a:ext cx="1828835" cy="4178831"/>
          </a:xfrm>
          <a:prstGeom prst="rect">
            <a:avLst/>
          </a:prstGeom>
          <a:gradFill flip="none" rotWithShape="1">
            <a:gsLst>
              <a:gs pos="0">
                <a:schemeClr val="bg1"/>
              </a:gs>
              <a:gs pos="100000">
                <a:schemeClr val="bg1">
                  <a:lumMod val="85000"/>
                </a:schemeClr>
              </a:gs>
            </a:gsLst>
            <a:path path="circle">
              <a:fillToRect l="100000" t="100000"/>
            </a:path>
            <a:tileRect r="-100000" b="-100000"/>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cxnSp>
        <p:nvCxnSpPr>
          <p:cNvPr id="6" name="Straight Connector 5"/>
          <p:cNvCxnSpPr/>
          <p:nvPr/>
        </p:nvCxnSpPr>
        <p:spPr>
          <a:xfrm>
            <a:off x="3486806" y="4156031"/>
            <a:ext cx="5249417"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05349"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736910"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868470"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000031"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131592" y="3991096"/>
            <a:ext cx="0" cy="32987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63153"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394714"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26277"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657838"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920960"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052521"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84082"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315641"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78763"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710324"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1885"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73446"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236569"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368130"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499691"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31252"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894374"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25936"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157497"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289058" y="4065234"/>
            <a:ext cx="0" cy="18159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552180"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83741"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815302"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946862"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09984"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8341545"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473106"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8604667" y="4065234"/>
            <a:ext cx="0" cy="181593"/>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447202" y="3991096"/>
            <a:ext cx="0" cy="32987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762813" y="3991096"/>
            <a:ext cx="0" cy="32987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078423" y="3991096"/>
            <a:ext cx="0" cy="32987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rot="16200000">
            <a:off x="2070809" y="2314704"/>
            <a:ext cx="2464378" cy="323136"/>
          </a:xfrm>
          <a:prstGeom prst="rect">
            <a:avLst/>
          </a:prstGeom>
          <a:noFill/>
        </p:spPr>
        <p:txBody>
          <a:bodyPr wrap="square" rtlCol="0">
            <a:spAutoFit/>
          </a:bodyPr>
          <a:lstStyle/>
          <a:p>
            <a:pPr algn="ctr"/>
            <a:r>
              <a:rPr lang="en-US" sz="1000" dirty="0" smtClean="0">
                <a:latin typeface="Arial"/>
                <a:cs typeface="Arial"/>
              </a:rPr>
              <a:t>ACTIVITY WITHIN THE SVZ</a:t>
            </a:r>
            <a:endParaRPr lang="en-US" sz="1000" dirty="0">
              <a:latin typeface="Arial"/>
              <a:cs typeface="Arial"/>
            </a:endParaRPr>
          </a:p>
        </p:txBody>
      </p:sp>
      <p:cxnSp>
        <p:nvCxnSpPr>
          <p:cNvPr id="44" name="Straight Connector 43"/>
          <p:cNvCxnSpPr/>
          <p:nvPr/>
        </p:nvCxnSpPr>
        <p:spPr>
          <a:xfrm>
            <a:off x="4789399" y="3947897"/>
            <a:ext cx="0" cy="416267"/>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527500" y="4343578"/>
            <a:ext cx="526244" cy="323136"/>
          </a:xfrm>
          <a:prstGeom prst="rect">
            <a:avLst/>
          </a:prstGeom>
          <a:noFill/>
        </p:spPr>
        <p:txBody>
          <a:bodyPr wrap="square" rtlCol="0">
            <a:spAutoFit/>
          </a:bodyPr>
          <a:lstStyle/>
          <a:p>
            <a:pPr algn="ctr"/>
            <a:r>
              <a:rPr lang="en-US" sz="1000" dirty="0" smtClean="0">
                <a:latin typeface="Arial"/>
                <a:cs typeface="Arial"/>
              </a:rPr>
              <a:t>10</a:t>
            </a:r>
            <a:endParaRPr lang="en-US" sz="1000" dirty="0">
              <a:latin typeface="Arial"/>
              <a:cs typeface="Arial"/>
            </a:endParaRPr>
          </a:p>
        </p:txBody>
      </p:sp>
      <p:cxnSp>
        <p:nvCxnSpPr>
          <p:cNvPr id="46" name="Straight Connector 45"/>
          <p:cNvCxnSpPr/>
          <p:nvPr/>
        </p:nvCxnSpPr>
        <p:spPr>
          <a:xfrm>
            <a:off x="6105007" y="3947897"/>
            <a:ext cx="0" cy="416267"/>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5843227" y="4343578"/>
            <a:ext cx="526244" cy="323136"/>
          </a:xfrm>
          <a:prstGeom prst="rect">
            <a:avLst/>
          </a:prstGeom>
          <a:noFill/>
        </p:spPr>
        <p:txBody>
          <a:bodyPr wrap="square" rtlCol="0">
            <a:spAutoFit/>
          </a:bodyPr>
          <a:lstStyle/>
          <a:p>
            <a:pPr algn="ctr"/>
            <a:r>
              <a:rPr lang="en-US" sz="1000" dirty="0">
                <a:latin typeface="Arial"/>
                <a:cs typeface="Arial"/>
              </a:rPr>
              <a:t>2</a:t>
            </a:r>
            <a:r>
              <a:rPr lang="en-US" sz="1000" dirty="0" smtClean="0">
                <a:latin typeface="Arial"/>
                <a:cs typeface="Arial"/>
              </a:rPr>
              <a:t>0</a:t>
            </a:r>
            <a:endParaRPr lang="en-US" sz="1000" dirty="0">
              <a:latin typeface="Arial"/>
              <a:cs typeface="Arial"/>
            </a:endParaRPr>
          </a:p>
        </p:txBody>
      </p:sp>
      <p:cxnSp>
        <p:nvCxnSpPr>
          <p:cNvPr id="48" name="Straight Connector 47"/>
          <p:cNvCxnSpPr/>
          <p:nvPr/>
        </p:nvCxnSpPr>
        <p:spPr>
          <a:xfrm>
            <a:off x="7420619" y="3947897"/>
            <a:ext cx="0" cy="416267"/>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151971" y="4343578"/>
            <a:ext cx="526244" cy="323136"/>
          </a:xfrm>
          <a:prstGeom prst="rect">
            <a:avLst/>
          </a:prstGeom>
          <a:noFill/>
        </p:spPr>
        <p:txBody>
          <a:bodyPr wrap="square" rtlCol="0">
            <a:spAutoFit/>
          </a:bodyPr>
          <a:lstStyle/>
          <a:p>
            <a:pPr algn="ctr"/>
            <a:r>
              <a:rPr lang="en-US" sz="1000" dirty="0">
                <a:latin typeface="Arial"/>
                <a:cs typeface="Arial"/>
              </a:rPr>
              <a:t>3</a:t>
            </a:r>
            <a:r>
              <a:rPr lang="en-US" sz="1000" dirty="0" smtClean="0">
                <a:latin typeface="Arial"/>
                <a:cs typeface="Arial"/>
              </a:rPr>
              <a:t>0</a:t>
            </a:r>
            <a:endParaRPr lang="en-US" sz="1000" dirty="0">
              <a:latin typeface="Arial"/>
              <a:cs typeface="Arial"/>
            </a:endParaRPr>
          </a:p>
        </p:txBody>
      </p:sp>
      <p:cxnSp>
        <p:nvCxnSpPr>
          <p:cNvPr id="50" name="Straight Connector 49"/>
          <p:cNvCxnSpPr/>
          <p:nvPr/>
        </p:nvCxnSpPr>
        <p:spPr>
          <a:xfrm>
            <a:off x="8736224" y="3947897"/>
            <a:ext cx="0" cy="416267"/>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8453746" y="4343578"/>
            <a:ext cx="526244" cy="323136"/>
          </a:xfrm>
          <a:prstGeom prst="rect">
            <a:avLst/>
          </a:prstGeom>
          <a:noFill/>
        </p:spPr>
        <p:txBody>
          <a:bodyPr wrap="square" rtlCol="0">
            <a:spAutoFit/>
          </a:bodyPr>
          <a:lstStyle/>
          <a:p>
            <a:pPr algn="ctr"/>
            <a:r>
              <a:rPr lang="en-US" sz="1000" dirty="0">
                <a:latin typeface="Arial"/>
                <a:cs typeface="Arial"/>
              </a:rPr>
              <a:t>4</a:t>
            </a:r>
            <a:r>
              <a:rPr lang="en-US" sz="1000" dirty="0" smtClean="0">
                <a:latin typeface="Arial"/>
                <a:cs typeface="Arial"/>
              </a:rPr>
              <a:t>0</a:t>
            </a:r>
            <a:endParaRPr lang="en-US" sz="1000" dirty="0">
              <a:latin typeface="Arial"/>
              <a:cs typeface="Arial"/>
            </a:endParaRPr>
          </a:p>
        </p:txBody>
      </p:sp>
      <p:sp>
        <p:nvSpPr>
          <p:cNvPr id="52" name="TextBox 51"/>
          <p:cNvSpPr txBox="1"/>
          <p:nvPr/>
        </p:nvSpPr>
        <p:spPr>
          <a:xfrm>
            <a:off x="3505982" y="4595301"/>
            <a:ext cx="1804235" cy="525097"/>
          </a:xfrm>
          <a:prstGeom prst="rect">
            <a:avLst/>
          </a:prstGeom>
          <a:noFill/>
        </p:spPr>
        <p:txBody>
          <a:bodyPr wrap="square" rtlCol="0">
            <a:spAutoFit/>
          </a:bodyPr>
          <a:lstStyle/>
          <a:p>
            <a:pPr algn="ctr"/>
            <a:r>
              <a:rPr lang="en-US" sz="1000" dirty="0" smtClean="0">
                <a:latin typeface="Arial"/>
                <a:cs typeface="Arial"/>
              </a:rPr>
              <a:t>FIRST TRIMESTER 1-13 WEEKS </a:t>
            </a:r>
            <a:endParaRPr lang="en-US" sz="1000" dirty="0">
              <a:latin typeface="Arial"/>
              <a:cs typeface="Arial"/>
            </a:endParaRPr>
          </a:p>
        </p:txBody>
      </p:sp>
      <p:sp>
        <p:nvSpPr>
          <p:cNvPr id="53" name="TextBox 52"/>
          <p:cNvSpPr txBox="1"/>
          <p:nvPr/>
        </p:nvSpPr>
        <p:spPr>
          <a:xfrm>
            <a:off x="5245836" y="4595301"/>
            <a:ext cx="1973414" cy="525097"/>
          </a:xfrm>
          <a:prstGeom prst="rect">
            <a:avLst/>
          </a:prstGeom>
          <a:noFill/>
        </p:spPr>
        <p:txBody>
          <a:bodyPr wrap="square" rtlCol="0">
            <a:spAutoFit/>
          </a:bodyPr>
          <a:lstStyle/>
          <a:p>
            <a:pPr algn="ctr"/>
            <a:r>
              <a:rPr lang="en-US" sz="1000" dirty="0" smtClean="0">
                <a:latin typeface="Arial"/>
                <a:cs typeface="Arial"/>
              </a:rPr>
              <a:t>SECOND TRIMESTER 14-27 WEEKS </a:t>
            </a:r>
            <a:endParaRPr lang="en-US" sz="1000" dirty="0">
              <a:latin typeface="Arial"/>
              <a:cs typeface="Arial"/>
            </a:endParaRPr>
          </a:p>
        </p:txBody>
      </p:sp>
      <p:sp>
        <p:nvSpPr>
          <p:cNvPr id="54" name="TextBox 53"/>
          <p:cNvSpPr txBox="1"/>
          <p:nvPr/>
        </p:nvSpPr>
        <p:spPr>
          <a:xfrm>
            <a:off x="7175754" y="4595301"/>
            <a:ext cx="1804235" cy="525097"/>
          </a:xfrm>
          <a:prstGeom prst="rect">
            <a:avLst/>
          </a:prstGeom>
          <a:noFill/>
        </p:spPr>
        <p:txBody>
          <a:bodyPr wrap="square" rtlCol="0">
            <a:spAutoFit/>
          </a:bodyPr>
          <a:lstStyle/>
          <a:p>
            <a:pPr algn="ctr"/>
            <a:r>
              <a:rPr lang="en-US" sz="1000" dirty="0" smtClean="0">
                <a:latin typeface="Arial"/>
                <a:cs typeface="Arial"/>
              </a:rPr>
              <a:t>THIRD TRIMESTER &gt;27 WEEKS </a:t>
            </a:r>
            <a:endParaRPr lang="en-US" sz="1000" dirty="0">
              <a:latin typeface="Arial"/>
              <a:cs typeface="Arial"/>
            </a:endParaRPr>
          </a:p>
        </p:txBody>
      </p:sp>
      <p:grpSp>
        <p:nvGrpSpPr>
          <p:cNvPr id="55" name="Group 54"/>
          <p:cNvGrpSpPr/>
          <p:nvPr/>
        </p:nvGrpSpPr>
        <p:grpSpPr>
          <a:xfrm>
            <a:off x="6513767" y="860150"/>
            <a:ext cx="2480298" cy="3293395"/>
            <a:chOff x="8659005" y="628316"/>
            <a:chExt cx="3221479" cy="4277551"/>
          </a:xfrm>
        </p:grpSpPr>
        <p:sp>
          <p:nvSpPr>
            <p:cNvPr id="56" name="Rectangle 55"/>
            <p:cNvSpPr/>
            <p:nvPr/>
          </p:nvSpPr>
          <p:spPr>
            <a:xfrm>
              <a:off x="8659005" y="628316"/>
              <a:ext cx="3221479" cy="4277551"/>
            </a:xfrm>
            <a:prstGeom prst="rect">
              <a:avLst/>
            </a:prstGeom>
            <a:gradFill flip="none" rotWithShape="1">
              <a:gsLst>
                <a:gs pos="0">
                  <a:srgbClr val="FF0000">
                    <a:alpha val="20000"/>
                  </a:srgbClr>
                </a:gs>
                <a:gs pos="100000">
                  <a:srgbClr val="FFFFFF">
                    <a:alpha val="10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57" name="TextBox 56"/>
            <p:cNvSpPr txBox="1"/>
            <p:nvPr/>
          </p:nvSpPr>
          <p:spPr>
            <a:xfrm>
              <a:off x="8659005" y="632963"/>
              <a:ext cx="3221479" cy="682010"/>
            </a:xfrm>
            <a:prstGeom prst="rect">
              <a:avLst/>
            </a:prstGeom>
            <a:noFill/>
            <a:ln>
              <a:noFill/>
            </a:ln>
          </p:spPr>
          <p:txBody>
            <a:bodyPr wrap="square" rtlCol="0">
              <a:spAutoFit/>
            </a:bodyPr>
            <a:lstStyle/>
            <a:p>
              <a:pPr algn="ctr"/>
              <a:r>
                <a:rPr lang="en-US" sz="1000" dirty="0" smtClean="0">
                  <a:solidFill>
                    <a:srgbClr val="FF0000"/>
                  </a:solidFill>
                  <a:latin typeface="Arial Black"/>
                  <a:cs typeface="Arial Black"/>
                </a:rPr>
                <a:t>HAEMORRHAGE</a:t>
              </a:r>
            </a:p>
            <a:p>
              <a:pPr algn="ctr"/>
              <a:r>
                <a:rPr lang="en-US" sz="1000" dirty="0" smtClean="0">
                  <a:solidFill>
                    <a:srgbClr val="FF0000"/>
                  </a:solidFill>
                  <a:latin typeface="Arial Black"/>
                  <a:cs typeface="Arial Black"/>
                </a:rPr>
                <a:t>23-26 weeks</a:t>
              </a:r>
              <a:endParaRPr lang="en-US" sz="1000" dirty="0">
                <a:solidFill>
                  <a:srgbClr val="FF0000"/>
                </a:solidFill>
                <a:latin typeface="Arial Black"/>
                <a:cs typeface="Arial Black"/>
              </a:endParaRPr>
            </a:p>
          </p:txBody>
        </p:sp>
      </p:grpSp>
      <p:grpSp>
        <p:nvGrpSpPr>
          <p:cNvPr id="58" name="Group 57"/>
          <p:cNvGrpSpPr/>
          <p:nvPr/>
        </p:nvGrpSpPr>
        <p:grpSpPr>
          <a:xfrm>
            <a:off x="6727533" y="2376396"/>
            <a:ext cx="2039422" cy="1622432"/>
            <a:chOff x="5479143" y="2594429"/>
            <a:chExt cx="2648857" cy="2107259"/>
          </a:xfrm>
        </p:grpSpPr>
        <p:sp>
          <p:nvSpPr>
            <p:cNvPr id="59" name="Freeform 58"/>
            <p:cNvSpPr/>
            <p:nvPr/>
          </p:nvSpPr>
          <p:spPr>
            <a:xfrm>
              <a:off x="5479143" y="2594429"/>
              <a:ext cx="2630714" cy="2107259"/>
            </a:xfrm>
            <a:custGeom>
              <a:avLst/>
              <a:gdLst>
                <a:gd name="connsiteX0" fmla="*/ 0 w 2630714"/>
                <a:gd name="connsiteY0" fmla="*/ 0 h 2107259"/>
                <a:gd name="connsiteX1" fmla="*/ 108857 w 2630714"/>
                <a:gd name="connsiteY1" fmla="*/ 1288142 h 2107259"/>
                <a:gd name="connsiteX2" fmla="*/ 108857 w 2630714"/>
                <a:gd name="connsiteY2" fmla="*/ 1288142 h 2107259"/>
                <a:gd name="connsiteX3" fmla="*/ 435428 w 2630714"/>
                <a:gd name="connsiteY3" fmla="*/ 1850571 h 2107259"/>
                <a:gd name="connsiteX4" fmla="*/ 1052286 w 2630714"/>
                <a:gd name="connsiteY4" fmla="*/ 2068285 h 2107259"/>
                <a:gd name="connsiteX5" fmla="*/ 1959428 w 2630714"/>
                <a:gd name="connsiteY5" fmla="*/ 2104571 h 2107259"/>
                <a:gd name="connsiteX6" fmla="*/ 2630714 w 2630714"/>
                <a:gd name="connsiteY6" fmla="*/ 2104571 h 210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0714" h="2107259">
                  <a:moveTo>
                    <a:pt x="0" y="0"/>
                  </a:moveTo>
                  <a:lnTo>
                    <a:pt x="108857" y="1288142"/>
                  </a:lnTo>
                  <a:lnTo>
                    <a:pt x="108857" y="1288142"/>
                  </a:lnTo>
                  <a:cubicBezTo>
                    <a:pt x="163286" y="1381880"/>
                    <a:pt x="278190" y="1720547"/>
                    <a:pt x="435428" y="1850571"/>
                  </a:cubicBezTo>
                  <a:cubicBezTo>
                    <a:pt x="592666" y="1980595"/>
                    <a:pt x="798286" y="2025952"/>
                    <a:pt x="1052286" y="2068285"/>
                  </a:cubicBezTo>
                  <a:cubicBezTo>
                    <a:pt x="1306286" y="2110618"/>
                    <a:pt x="1696357" y="2098523"/>
                    <a:pt x="1959428" y="2104571"/>
                  </a:cubicBezTo>
                  <a:cubicBezTo>
                    <a:pt x="2222499" y="2110619"/>
                    <a:pt x="2630714" y="2104571"/>
                    <a:pt x="2630714" y="2104571"/>
                  </a:cubicBezTo>
                </a:path>
              </a:pathLst>
            </a:custGeom>
            <a:ln w="38100" cmpd="sng">
              <a:solidFill>
                <a:schemeClr val="tx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sp>
          <p:nvSpPr>
            <p:cNvPr id="60" name="Freeform 59"/>
            <p:cNvSpPr/>
            <p:nvPr/>
          </p:nvSpPr>
          <p:spPr>
            <a:xfrm>
              <a:off x="5479143" y="2955713"/>
              <a:ext cx="2648857" cy="1376040"/>
            </a:xfrm>
            <a:custGeom>
              <a:avLst/>
              <a:gdLst>
                <a:gd name="connsiteX0" fmla="*/ 0 w 2648857"/>
                <a:gd name="connsiteY0" fmla="*/ 56001 h 1376040"/>
                <a:gd name="connsiteX1" fmla="*/ 217714 w 2648857"/>
                <a:gd name="connsiteY1" fmla="*/ 1573 h 1376040"/>
                <a:gd name="connsiteX2" fmla="*/ 526143 w 2648857"/>
                <a:gd name="connsiteY2" fmla="*/ 110430 h 1376040"/>
                <a:gd name="connsiteX3" fmla="*/ 943428 w 2648857"/>
                <a:gd name="connsiteY3" fmla="*/ 618430 h 1376040"/>
                <a:gd name="connsiteX4" fmla="*/ 1487714 w 2648857"/>
                <a:gd name="connsiteY4" fmla="*/ 1108287 h 1376040"/>
                <a:gd name="connsiteX5" fmla="*/ 2050143 w 2648857"/>
                <a:gd name="connsiteY5" fmla="*/ 1362287 h 1376040"/>
                <a:gd name="connsiteX6" fmla="*/ 2648857 w 2648857"/>
                <a:gd name="connsiteY6" fmla="*/ 1344144 h 1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857" h="1376040">
                  <a:moveTo>
                    <a:pt x="0" y="56001"/>
                  </a:moveTo>
                  <a:cubicBezTo>
                    <a:pt x="65012" y="24251"/>
                    <a:pt x="130024" y="-7498"/>
                    <a:pt x="217714" y="1573"/>
                  </a:cubicBezTo>
                  <a:cubicBezTo>
                    <a:pt x="305404" y="10644"/>
                    <a:pt x="405191" y="7620"/>
                    <a:pt x="526143" y="110430"/>
                  </a:cubicBezTo>
                  <a:cubicBezTo>
                    <a:pt x="647095" y="213240"/>
                    <a:pt x="783166" y="452121"/>
                    <a:pt x="943428" y="618430"/>
                  </a:cubicBezTo>
                  <a:cubicBezTo>
                    <a:pt x="1103690" y="784739"/>
                    <a:pt x="1303262" y="984311"/>
                    <a:pt x="1487714" y="1108287"/>
                  </a:cubicBezTo>
                  <a:cubicBezTo>
                    <a:pt x="1672167" y="1232263"/>
                    <a:pt x="1856619" y="1322978"/>
                    <a:pt x="2050143" y="1362287"/>
                  </a:cubicBezTo>
                  <a:cubicBezTo>
                    <a:pt x="2243667" y="1401597"/>
                    <a:pt x="2648857" y="1344144"/>
                    <a:pt x="2648857" y="1344144"/>
                  </a:cubicBezTo>
                </a:path>
              </a:pathLst>
            </a:cu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grpSp>
      <p:sp>
        <p:nvSpPr>
          <p:cNvPr id="61" name="Freeform 60"/>
          <p:cNvSpPr/>
          <p:nvPr/>
        </p:nvSpPr>
        <p:spPr>
          <a:xfrm>
            <a:off x="3514744" y="1620787"/>
            <a:ext cx="5252211" cy="2473754"/>
          </a:xfrm>
          <a:custGeom>
            <a:avLst/>
            <a:gdLst>
              <a:gd name="connsiteX0" fmla="*/ 0 w 6821714"/>
              <a:gd name="connsiteY0" fmla="*/ 3212977 h 3212977"/>
              <a:gd name="connsiteX1" fmla="*/ 2086428 w 6821714"/>
              <a:gd name="connsiteY1" fmla="*/ 1906691 h 3212977"/>
              <a:gd name="connsiteX2" fmla="*/ 2086428 w 6821714"/>
              <a:gd name="connsiteY2" fmla="*/ 1906691 h 3212977"/>
              <a:gd name="connsiteX3" fmla="*/ 2358571 w 6821714"/>
              <a:gd name="connsiteY3" fmla="*/ 1434977 h 3212977"/>
              <a:gd name="connsiteX4" fmla="*/ 2612571 w 6821714"/>
              <a:gd name="connsiteY4" fmla="*/ 545977 h 3212977"/>
              <a:gd name="connsiteX5" fmla="*/ 2993571 w 6821714"/>
              <a:gd name="connsiteY5" fmla="*/ 37977 h 3212977"/>
              <a:gd name="connsiteX6" fmla="*/ 3810000 w 6821714"/>
              <a:gd name="connsiteY6" fmla="*/ 164977 h 3212977"/>
              <a:gd name="connsiteX7" fmla="*/ 4227285 w 6821714"/>
              <a:gd name="connsiteY7" fmla="*/ 1180977 h 3212977"/>
              <a:gd name="connsiteX8" fmla="*/ 4499428 w 6821714"/>
              <a:gd name="connsiteY8" fmla="*/ 2396548 h 3212977"/>
              <a:gd name="connsiteX9" fmla="*/ 5188857 w 6821714"/>
              <a:gd name="connsiteY9" fmla="*/ 2831977 h 3212977"/>
              <a:gd name="connsiteX10" fmla="*/ 6223000 w 6821714"/>
              <a:gd name="connsiteY10" fmla="*/ 2886406 h 3212977"/>
              <a:gd name="connsiteX11" fmla="*/ 6821714 w 6821714"/>
              <a:gd name="connsiteY11" fmla="*/ 2886406 h 3212977"/>
              <a:gd name="connsiteX12" fmla="*/ 6821714 w 6821714"/>
              <a:gd name="connsiteY12" fmla="*/ 2886406 h 321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21714" h="3212977">
                <a:moveTo>
                  <a:pt x="0" y="3212977"/>
                </a:moveTo>
                <a:lnTo>
                  <a:pt x="2086428" y="1906691"/>
                </a:lnTo>
                <a:lnTo>
                  <a:pt x="2086428" y="1906691"/>
                </a:lnTo>
                <a:cubicBezTo>
                  <a:pt x="2131785" y="1828072"/>
                  <a:pt x="2270881" y="1661763"/>
                  <a:pt x="2358571" y="1434977"/>
                </a:cubicBezTo>
                <a:cubicBezTo>
                  <a:pt x="2446261" y="1208191"/>
                  <a:pt x="2506738" y="778810"/>
                  <a:pt x="2612571" y="545977"/>
                </a:cubicBezTo>
                <a:cubicBezTo>
                  <a:pt x="2718404" y="313144"/>
                  <a:pt x="2794000" y="101477"/>
                  <a:pt x="2993571" y="37977"/>
                </a:cubicBezTo>
                <a:cubicBezTo>
                  <a:pt x="3193142" y="-25523"/>
                  <a:pt x="3604381" y="-25523"/>
                  <a:pt x="3810000" y="164977"/>
                </a:cubicBezTo>
                <a:cubicBezTo>
                  <a:pt x="4015619" y="355477"/>
                  <a:pt x="4112380" y="809049"/>
                  <a:pt x="4227285" y="1180977"/>
                </a:cubicBezTo>
                <a:cubicBezTo>
                  <a:pt x="4342190" y="1552905"/>
                  <a:pt x="4339166" y="2121381"/>
                  <a:pt x="4499428" y="2396548"/>
                </a:cubicBezTo>
                <a:cubicBezTo>
                  <a:pt x="4659690" y="2671715"/>
                  <a:pt x="4901595" y="2750334"/>
                  <a:pt x="5188857" y="2831977"/>
                </a:cubicBezTo>
                <a:cubicBezTo>
                  <a:pt x="5476119" y="2913620"/>
                  <a:pt x="5950857" y="2877335"/>
                  <a:pt x="6223000" y="2886406"/>
                </a:cubicBezTo>
                <a:cubicBezTo>
                  <a:pt x="6495143" y="2895477"/>
                  <a:pt x="6821714" y="2886406"/>
                  <a:pt x="6821714" y="2886406"/>
                </a:cubicBezTo>
                <a:lnTo>
                  <a:pt x="6821714" y="2886406"/>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sp>
        <p:nvSpPr>
          <p:cNvPr id="62" name="Freeform 61"/>
          <p:cNvSpPr/>
          <p:nvPr/>
        </p:nvSpPr>
        <p:spPr>
          <a:xfrm>
            <a:off x="3502451" y="2084096"/>
            <a:ext cx="5186278" cy="2018267"/>
          </a:xfrm>
          <a:custGeom>
            <a:avLst/>
            <a:gdLst>
              <a:gd name="connsiteX0" fmla="*/ 0 w 6736080"/>
              <a:gd name="connsiteY0" fmla="*/ 2621379 h 2621379"/>
              <a:gd name="connsiteX1" fmla="*/ 1960880 w 6736080"/>
              <a:gd name="connsiteY1" fmla="*/ 2428339 h 2621379"/>
              <a:gd name="connsiteX2" fmla="*/ 3180080 w 6736080"/>
              <a:gd name="connsiteY2" fmla="*/ 2062579 h 2621379"/>
              <a:gd name="connsiteX3" fmla="*/ 4043680 w 6736080"/>
              <a:gd name="connsiteY3" fmla="*/ 1077059 h 2621379"/>
              <a:gd name="connsiteX4" fmla="*/ 4531360 w 6736080"/>
              <a:gd name="connsiteY4" fmla="*/ 315059 h 2621379"/>
              <a:gd name="connsiteX5" fmla="*/ 5232400 w 6736080"/>
              <a:gd name="connsiteY5" fmla="*/ 99 h 2621379"/>
              <a:gd name="connsiteX6" fmla="*/ 6085840 w 6736080"/>
              <a:gd name="connsiteY6" fmla="*/ 284579 h 2621379"/>
              <a:gd name="connsiteX7" fmla="*/ 6736080 w 6736080"/>
              <a:gd name="connsiteY7" fmla="*/ 589379 h 2621379"/>
              <a:gd name="connsiteX8" fmla="*/ 6736080 w 6736080"/>
              <a:gd name="connsiteY8" fmla="*/ 589379 h 262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6080" h="2621379">
                <a:moveTo>
                  <a:pt x="0" y="2621379"/>
                </a:moveTo>
                <a:cubicBezTo>
                  <a:pt x="715433" y="2571425"/>
                  <a:pt x="1430867" y="2521472"/>
                  <a:pt x="1960880" y="2428339"/>
                </a:cubicBezTo>
                <a:cubicBezTo>
                  <a:pt x="2490893" y="2335206"/>
                  <a:pt x="2832947" y="2287792"/>
                  <a:pt x="3180080" y="2062579"/>
                </a:cubicBezTo>
                <a:cubicBezTo>
                  <a:pt x="3527213" y="1837366"/>
                  <a:pt x="3818467" y="1368312"/>
                  <a:pt x="4043680" y="1077059"/>
                </a:cubicBezTo>
                <a:cubicBezTo>
                  <a:pt x="4268893" y="785806"/>
                  <a:pt x="4333240" y="494552"/>
                  <a:pt x="4531360" y="315059"/>
                </a:cubicBezTo>
                <a:cubicBezTo>
                  <a:pt x="4729480" y="135566"/>
                  <a:pt x="4973320" y="5179"/>
                  <a:pt x="5232400" y="99"/>
                </a:cubicBezTo>
                <a:cubicBezTo>
                  <a:pt x="5491480" y="-4981"/>
                  <a:pt x="5835227" y="186366"/>
                  <a:pt x="6085840" y="284579"/>
                </a:cubicBezTo>
                <a:cubicBezTo>
                  <a:pt x="6336453" y="382792"/>
                  <a:pt x="6736080" y="589379"/>
                  <a:pt x="6736080" y="589379"/>
                </a:cubicBezTo>
                <a:lnTo>
                  <a:pt x="6736080" y="589379"/>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sp>
        <p:nvSpPr>
          <p:cNvPr id="63" name="TextBox 62"/>
          <p:cNvSpPr txBox="1"/>
          <p:nvPr/>
        </p:nvSpPr>
        <p:spPr>
          <a:xfrm rot="19741155">
            <a:off x="3434640" y="3210113"/>
            <a:ext cx="1841854" cy="323136"/>
          </a:xfrm>
          <a:prstGeom prst="rect">
            <a:avLst/>
          </a:prstGeom>
          <a:noFill/>
        </p:spPr>
        <p:txBody>
          <a:bodyPr wrap="square" rtlCol="0">
            <a:spAutoFit/>
          </a:bodyPr>
          <a:lstStyle/>
          <a:p>
            <a:r>
              <a:rPr lang="en-US" sz="1000" dirty="0" smtClean="0">
                <a:latin typeface="Arial Black"/>
                <a:cs typeface="Arial Black"/>
              </a:rPr>
              <a:t>NEUROGENESIS</a:t>
            </a:r>
            <a:endParaRPr lang="en-US" sz="1000" dirty="0">
              <a:latin typeface="Arial Black"/>
              <a:cs typeface="Arial Black"/>
            </a:endParaRPr>
          </a:p>
        </p:txBody>
      </p:sp>
      <p:sp>
        <p:nvSpPr>
          <p:cNvPr id="64" name="TextBox 63"/>
          <p:cNvSpPr txBox="1"/>
          <p:nvPr/>
        </p:nvSpPr>
        <p:spPr>
          <a:xfrm rot="21063717">
            <a:off x="3913666" y="3646896"/>
            <a:ext cx="1710292" cy="323136"/>
          </a:xfrm>
          <a:prstGeom prst="rect">
            <a:avLst/>
          </a:prstGeom>
          <a:noFill/>
        </p:spPr>
        <p:txBody>
          <a:bodyPr wrap="square" rtlCol="0">
            <a:spAutoFit/>
          </a:bodyPr>
          <a:lstStyle/>
          <a:p>
            <a:pPr algn="ctr"/>
            <a:r>
              <a:rPr lang="en-US" sz="1000" dirty="0" smtClean="0">
                <a:solidFill>
                  <a:srgbClr val="FF0000"/>
                </a:solidFill>
                <a:latin typeface="Arial Black"/>
                <a:cs typeface="Arial Black"/>
              </a:rPr>
              <a:t>GLIOGENESIS</a:t>
            </a:r>
            <a:endParaRPr lang="en-US" sz="1000" dirty="0">
              <a:solidFill>
                <a:srgbClr val="FF0000"/>
              </a:solidFill>
              <a:latin typeface="Arial Black"/>
              <a:cs typeface="Arial Black"/>
            </a:endParaRPr>
          </a:p>
        </p:txBody>
      </p:sp>
      <p:cxnSp>
        <p:nvCxnSpPr>
          <p:cNvPr id="65" name="Straight Connector 64"/>
          <p:cNvCxnSpPr/>
          <p:nvPr/>
        </p:nvCxnSpPr>
        <p:spPr>
          <a:xfrm flipV="1">
            <a:off x="3469261" y="787448"/>
            <a:ext cx="0" cy="350613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7" name="Freeform 66"/>
          <p:cNvSpPr/>
          <p:nvPr/>
        </p:nvSpPr>
        <p:spPr>
          <a:xfrm>
            <a:off x="6787092" y="1401543"/>
            <a:ext cx="1947437" cy="1208452"/>
          </a:xfrm>
          <a:custGeom>
            <a:avLst/>
            <a:gdLst>
              <a:gd name="connsiteX0" fmla="*/ 0 w 1483895"/>
              <a:gd name="connsiteY0" fmla="*/ 920808 h 920808"/>
              <a:gd name="connsiteX1" fmla="*/ 120316 w 1483895"/>
              <a:gd name="connsiteY1" fmla="*/ 559861 h 920808"/>
              <a:gd name="connsiteX2" fmla="*/ 227263 w 1483895"/>
              <a:gd name="connsiteY2" fmla="*/ 239019 h 920808"/>
              <a:gd name="connsiteX3" fmla="*/ 360948 w 1483895"/>
              <a:gd name="connsiteY3" fmla="*/ 91966 h 920808"/>
              <a:gd name="connsiteX4" fmla="*/ 641684 w 1483895"/>
              <a:gd name="connsiteY4" fmla="*/ 11756 h 920808"/>
              <a:gd name="connsiteX5" fmla="*/ 882316 w 1483895"/>
              <a:gd name="connsiteY5" fmla="*/ 11756 h 920808"/>
              <a:gd name="connsiteX6" fmla="*/ 1163053 w 1483895"/>
              <a:gd name="connsiteY6" fmla="*/ 118703 h 920808"/>
              <a:gd name="connsiteX7" fmla="*/ 1417053 w 1483895"/>
              <a:gd name="connsiteY7" fmla="*/ 372703 h 920808"/>
              <a:gd name="connsiteX8" fmla="*/ 1483895 w 1483895"/>
              <a:gd name="connsiteY8" fmla="*/ 466282 h 9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895" h="920808">
                <a:moveTo>
                  <a:pt x="0" y="920808"/>
                </a:moveTo>
                <a:lnTo>
                  <a:pt x="120316" y="559861"/>
                </a:lnTo>
                <a:cubicBezTo>
                  <a:pt x="158193" y="446230"/>
                  <a:pt x="187158" y="317002"/>
                  <a:pt x="227263" y="239019"/>
                </a:cubicBezTo>
                <a:cubicBezTo>
                  <a:pt x="267368" y="161036"/>
                  <a:pt x="291878" y="129843"/>
                  <a:pt x="360948" y="91966"/>
                </a:cubicBezTo>
                <a:cubicBezTo>
                  <a:pt x="430018" y="54089"/>
                  <a:pt x="554789" y="25124"/>
                  <a:pt x="641684" y="11756"/>
                </a:cubicBezTo>
                <a:cubicBezTo>
                  <a:pt x="728579" y="-1612"/>
                  <a:pt x="795421" y="-6069"/>
                  <a:pt x="882316" y="11756"/>
                </a:cubicBezTo>
                <a:cubicBezTo>
                  <a:pt x="969211" y="29580"/>
                  <a:pt x="1073930" y="58545"/>
                  <a:pt x="1163053" y="118703"/>
                </a:cubicBezTo>
                <a:cubicBezTo>
                  <a:pt x="1252176" y="178861"/>
                  <a:pt x="1363579" y="314773"/>
                  <a:pt x="1417053" y="372703"/>
                </a:cubicBezTo>
                <a:cubicBezTo>
                  <a:pt x="1470527" y="430633"/>
                  <a:pt x="1483895" y="466282"/>
                  <a:pt x="1483895" y="466282"/>
                </a:cubicBezTo>
              </a:path>
            </a:pathLst>
          </a:custGeom>
          <a:noFill/>
          <a:ln>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itle 1"/>
          <p:cNvSpPr txBox="1">
            <a:spLocks/>
          </p:cNvSpPr>
          <p:nvPr/>
        </p:nvSpPr>
        <p:spPr>
          <a:xfrm>
            <a:off x="133721" y="2187615"/>
            <a:ext cx="3007708"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Arial"/>
                <a:cs typeface="Arial"/>
              </a:rPr>
              <a:t>Clinical </a:t>
            </a:r>
          </a:p>
          <a:p>
            <a:r>
              <a:rPr lang="en-US" sz="4000" dirty="0" smtClean="0">
                <a:latin typeface="Arial"/>
                <a:cs typeface="Arial"/>
              </a:rPr>
              <a:t>Implications</a:t>
            </a:r>
            <a:endParaRPr lang="en-US" sz="4000" dirty="0">
              <a:latin typeface="Arial"/>
              <a:cs typeface="Arial"/>
            </a:endParaRPr>
          </a:p>
        </p:txBody>
      </p:sp>
      <p:sp>
        <p:nvSpPr>
          <p:cNvPr id="69" name="Content Placeholder 2"/>
          <p:cNvSpPr txBox="1">
            <a:spLocks/>
          </p:cNvSpPr>
          <p:nvPr/>
        </p:nvSpPr>
        <p:spPr>
          <a:xfrm>
            <a:off x="0" y="5220971"/>
            <a:ext cx="9144000" cy="166378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1000"/>
              </a:spcAft>
              <a:buNone/>
            </a:pPr>
            <a:r>
              <a:rPr lang="en-GB" sz="2000" dirty="0" smtClean="0"/>
              <a:t>The activation of precocious proliferation seen in the mouse SVZ may be modulated in part through a </a:t>
            </a:r>
            <a:r>
              <a:rPr lang="en-GB" sz="2000" dirty="0" err="1" smtClean="0"/>
              <a:t>downregulation</a:t>
            </a:r>
            <a:r>
              <a:rPr lang="en-GB" sz="2000" dirty="0" smtClean="0"/>
              <a:t> of Notch2 within the proximal / ventricular domain</a:t>
            </a:r>
          </a:p>
          <a:p>
            <a:pPr marL="0" indent="0" algn="ctr">
              <a:spcAft>
                <a:spcPts val="1000"/>
              </a:spcAft>
              <a:buNone/>
            </a:pPr>
            <a:r>
              <a:rPr lang="en-GB" sz="2000" dirty="0" smtClean="0"/>
              <a:t>Modulation of the SVZ could be considered for therapeutic benefit and the model developed here would be an ideal platform.</a:t>
            </a:r>
          </a:p>
          <a:p>
            <a:pPr algn="ctr">
              <a:spcAft>
                <a:spcPts val="1000"/>
              </a:spcAft>
            </a:pPr>
            <a:endParaRPr lang="en-US" sz="2000" dirty="0"/>
          </a:p>
        </p:txBody>
      </p:sp>
    </p:spTree>
    <p:extLst>
      <p:ext uri="{BB962C8B-B14F-4D97-AF65-F5344CB8AC3E}">
        <p14:creationId xmlns:p14="http://schemas.microsoft.com/office/powerpoint/2010/main" val="923612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000" y="158750"/>
            <a:ext cx="2397125" cy="400110"/>
          </a:xfrm>
          <a:prstGeom prst="rect">
            <a:avLst/>
          </a:prstGeom>
          <a:solidFill>
            <a:schemeClr val="tx1">
              <a:alpha val="50000"/>
            </a:schemeClr>
          </a:solidFill>
        </p:spPr>
        <p:txBody>
          <a:bodyPr wrap="square" rtlCol="0">
            <a:spAutoFit/>
          </a:bodyPr>
          <a:lstStyle/>
          <a:p>
            <a:pPr algn="ctr"/>
            <a:r>
              <a:rPr lang="en-US" sz="2000" dirty="0" smtClean="0">
                <a:solidFill>
                  <a:srgbClr val="FFFFFF"/>
                </a:solidFill>
                <a:latin typeface="Arial Black"/>
                <a:cs typeface="Arial Black"/>
              </a:rPr>
              <a:t>How to Treat?</a:t>
            </a:r>
            <a:endParaRPr lang="en-US" sz="2000" dirty="0">
              <a:solidFill>
                <a:srgbClr val="FFFFFF"/>
              </a:solidFill>
              <a:latin typeface="Arial Black"/>
              <a:cs typeface="Arial Black"/>
            </a:endParaRPr>
          </a:p>
        </p:txBody>
      </p:sp>
      <p:grpSp>
        <p:nvGrpSpPr>
          <p:cNvPr id="21" name="Group 20"/>
          <p:cNvGrpSpPr/>
          <p:nvPr/>
        </p:nvGrpSpPr>
        <p:grpSpPr>
          <a:xfrm>
            <a:off x="0" y="1652666"/>
            <a:ext cx="8936227" cy="1197527"/>
            <a:chOff x="0" y="1652666"/>
            <a:chExt cx="8936227" cy="1197527"/>
          </a:xfrm>
        </p:grpSpPr>
        <p:pic>
          <p:nvPicPr>
            <p:cNvPr id="6" name="Picture 5" descr="Screen Shot 2017-01-25 at 11.20.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2666"/>
              <a:ext cx="6858000" cy="1197527"/>
            </a:xfrm>
            <a:prstGeom prst="rect">
              <a:avLst/>
            </a:prstGeom>
          </p:spPr>
        </p:pic>
        <p:grpSp>
          <p:nvGrpSpPr>
            <p:cNvPr id="12" name="Group 11"/>
            <p:cNvGrpSpPr/>
            <p:nvPr/>
          </p:nvGrpSpPr>
          <p:grpSpPr>
            <a:xfrm>
              <a:off x="7050395" y="1882191"/>
              <a:ext cx="1885832" cy="738476"/>
              <a:chOff x="7050395" y="1830549"/>
              <a:chExt cx="1885832" cy="738476"/>
            </a:xfrm>
          </p:grpSpPr>
          <p:pic>
            <p:nvPicPr>
              <p:cNvPr id="7" name="Picture 6" descr="Screen Shot 2017-01-23 at 17.16.09.png"/>
              <p:cNvPicPr>
                <a:picLocks noChangeAspect="1"/>
              </p:cNvPicPr>
              <p:nvPr/>
            </p:nvPicPr>
            <p:blipFill rotWithShape="1">
              <a:blip r:embed="rId4">
                <a:extLst>
                  <a:ext uri="{28A0092B-C50C-407E-A947-70E740481C1C}">
                    <a14:useLocalDpi xmlns:a14="http://schemas.microsoft.com/office/drawing/2010/main" val="0"/>
                  </a:ext>
                </a:extLst>
              </a:blip>
              <a:srcRect t="1" b="31709"/>
              <a:stretch/>
            </p:blipFill>
            <p:spPr>
              <a:xfrm>
                <a:off x="7050395" y="1830549"/>
                <a:ext cx="1885832" cy="369144"/>
              </a:xfrm>
              <a:prstGeom prst="rect">
                <a:avLst/>
              </a:prstGeom>
            </p:spPr>
          </p:pic>
          <p:sp>
            <p:nvSpPr>
              <p:cNvPr id="8" name="TextBox 7"/>
              <p:cNvSpPr txBox="1"/>
              <p:nvPr/>
            </p:nvSpPr>
            <p:spPr>
              <a:xfrm>
                <a:off x="7050395" y="2199693"/>
                <a:ext cx="1885832" cy="369332"/>
              </a:xfrm>
              <a:prstGeom prst="rect">
                <a:avLst/>
              </a:prstGeom>
              <a:noFill/>
            </p:spPr>
            <p:txBody>
              <a:bodyPr wrap="square" rtlCol="0">
                <a:spAutoFit/>
              </a:bodyPr>
              <a:lstStyle/>
              <a:p>
                <a:r>
                  <a:rPr lang="en-US" i="1" dirty="0" smtClean="0">
                    <a:solidFill>
                      <a:srgbClr val="008000"/>
                    </a:solidFill>
                  </a:rPr>
                  <a:t>2001 Cited by 114 </a:t>
                </a:r>
                <a:endParaRPr lang="en-US" i="1" dirty="0">
                  <a:solidFill>
                    <a:srgbClr val="008000"/>
                  </a:solidFill>
                </a:endParaRPr>
              </a:p>
            </p:txBody>
          </p:sp>
        </p:grpSp>
      </p:grpSp>
      <p:grpSp>
        <p:nvGrpSpPr>
          <p:cNvPr id="20" name="Group 19"/>
          <p:cNvGrpSpPr/>
          <p:nvPr/>
        </p:nvGrpSpPr>
        <p:grpSpPr>
          <a:xfrm>
            <a:off x="0" y="626411"/>
            <a:ext cx="9055100" cy="841575"/>
            <a:chOff x="0" y="626411"/>
            <a:chExt cx="9055100" cy="841575"/>
          </a:xfrm>
        </p:grpSpPr>
        <p:pic>
          <p:nvPicPr>
            <p:cNvPr id="5" name="Picture 4" descr="Screen Shot 2017-01-25 at 11.11.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1837"/>
              <a:ext cx="6858000" cy="710722"/>
            </a:xfrm>
            <a:prstGeom prst="rect">
              <a:avLst/>
            </a:prstGeom>
          </p:spPr>
        </p:pic>
        <p:grpSp>
          <p:nvGrpSpPr>
            <p:cNvPr id="11" name="Group 10"/>
            <p:cNvGrpSpPr/>
            <p:nvPr/>
          </p:nvGrpSpPr>
          <p:grpSpPr>
            <a:xfrm>
              <a:off x="6858000" y="626411"/>
              <a:ext cx="2197100" cy="841575"/>
              <a:chOff x="6858000" y="716185"/>
              <a:chExt cx="2197100" cy="841575"/>
            </a:xfrm>
          </p:grpSpPr>
          <p:pic>
            <p:nvPicPr>
              <p:cNvPr id="9" name="Picture 8" descr="Screen Shot 2017-01-23 at 17.42.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716185"/>
                <a:ext cx="2197100" cy="465745"/>
              </a:xfrm>
              <a:prstGeom prst="rect">
                <a:avLst/>
              </a:prstGeom>
            </p:spPr>
          </p:pic>
          <p:sp>
            <p:nvSpPr>
              <p:cNvPr id="10" name="TextBox 9"/>
              <p:cNvSpPr txBox="1"/>
              <p:nvPr/>
            </p:nvSpPr>
            <p:spPr>
              <a:xfrm>
                <a:off x="7050395" y="1188428"/>
                <a:ext cx="1885832" cy="369332"/>
              </a:xfrm>
              <a:prstGeom prst="rect">
                <a:avLst/>
              </a:prstGeom>
              <a:noFill/>
            </p:spPr>
            <p:txBody>
              <a:bodyPr wrap="square" rtlCol="0">
                <a:spAutoFit/>
              </a:bodyPr>
              <a:lstStyle/>
              <a:p>
                <a:r>
                  <a:rPr lang="en-US" i="1" dirty="0" smtClean="0">
                    <a:solidFill>
                      <a:srgbClr val="008000"/>
                    </a:solidFill>
                  </a:rPr>
                  <a:t>2001 Cited by 118 </a:t>
                </a:r>
                <a:endParaRPr lang="en-US" i="1" dirty="0">
                  <a:solidFill>
                    <a:srgbClr val="008000"/>
                  </a:solidFill>
                </a:endParaRPr>
              </a:p>
            </p:txBody>
          </p:sp>
        </p:grpSp>
      </p:grpSp>
      <p:grpSp>
        <p:nvGrpSpPr>
          <p:cNvPr id="22" name="Group 21"/>
          <p:cNvGrpSpPr/>
          <p:nvPr/>
        </p:nvGrpSpPr>
        <p:grpSpPr>
          <a:xfrm>
            <a:off x="0" y="3130893"/>
            <a:ext cx="8936227" cy="1371600"/>
            <a:chOff x="0" y="3130893"/>
            <a:chExt cx="8936227" cy="1371600"/>
          </a:xfrm>
        </p:grpSpPr>
        <p:pic>
          <p:nvPicPr>
            <p:cNvPr id="13" name="Picture 12" descr="Screen Shot 2017-01-25 at 11.30.5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30893"/>
              <a:ext cx="6858000" cy="1371600"/>
            </a:xfrm>
            <a:prstGeom prst="rect">
              <a:avLst/>
            </a:prstGeom>
          </p:spPr>
        </p:pic>
        <p:grpSp>
          <p:nvGrpSpPr>
            <p:cNvPr id="15" name="Group 14"/>
            <p:cNvGrpSpPr/>
            <p:nvPr/>
          </p:nvGrpSpPr>
          <p:grpSpPr>
            <a:xfrm>
              <a:off x="7050395" y="3447455"/>
              <a:ext cx="1885832" cy="738476"/>
              <a:chOff x="7050395" y="1830549"/>
              <a:chExt cx="1885832" cy="738476"/>
            </a:xfrm>
          </p:grpSpPr>
          <p:pic>
            <p:nvPicPr>
              <p:cNvPr id="16" name="Picture 15" descr="Screen Shot 2017-01-23 at 17.16.09.png"/>
              <p:cNvPicPr>
                <a:picLocks noChangeAspect="1"/>
              </p:cNvPicPr>
              <p:nvPr/>
            </p:nvPicPr>
            <p:blipFill rotWithShape="1">
              <a:blip r:embed="rId4">
                <a:extLst>
                  <a:ext uri="{28A0092B-C50C-407E-A947-70E740481C1C}">
                    <a14:useLocalDpi xmlns:a14="http://schemas.microsoft.com/office/drawing/2010/main" val="0"/>
                  </a:ext>
                </a:extLst>
              </a:blip>
              <a:srcRect t="1" b="31709"/>
              <a:stretch/>
            </p:blipFill>
            <p:spPr>
              <a:xfrm>
                <a:off x="7050395" y="1830549"/>
                <a:ext cx="1885832" cy="369144"/>
              </a:xfrm>
              <a:prstGeom prst="rect">
                <a:avLst/>
              </a:prstGeom>
            </p:spPr>
          </p:pic>
          <p:sp>
            <p:nvSpPr>
              <p:cNvPr id="17" name="TextBox 16"/>
              <p:cNvSpPr txBox="1"/>
              <p:nvPr/>
            </p:nvSpPr>
            <p:spPr>
              <a:xfrm>
                <a:off x="7050395" y="2199693"/>
                <a:ext cx="1885832" cy="369332"/>
              </a:xfrm>
              <a:prstGeom prst="rect">
                <a:avLst/>
              </a:prstGeom>
              <a:noFill/>
            </p:spPr>
            <p:txBody>
              <a:bodyPr wrap="square" rtlCol="0">
                <a:spAutoFit/>
              </a:bodyPr>
              <a:lstStyle/>
              <a:p>
                <a:r>
                  <a:rPr lang="en-US" i="1" dirty="0" smtClean="0">
                    <a:solidFill>
                      <a:srgbClr val="008000"/>
                    </a:solidFill>
                  </a:rPr>
                  <a:t>2007 Cited by 112 </a:t>
                </a:r>
                <a:endParaRPr lang="en-US" i="1" dirty="0">
                  <a:solidFill>
                    <a:srgbClr val="008000"/>
                  </a:solidFill>
                </a:endParaRPr>
              </a:p>
            </p:txBody>
          </p:sp>
        </p:grpSp>
      </p:grpSp>
      <p:sp>
        <p:nvSpPr>
          <p:cNvPr id="18" name="TextBox 17"/>
          <p:cNvSpPr txBox="1"/>
          <p:nvPr/>
        </p:nvSpPr>
        <p:spPr>
          <a:xfrm>
            <a:off x="127000" y="4550118"/>
            <a:ext cx="3651249" cy="400110"/>
          </a:xfrm>
          <a:prstGeom prst="rect">
            <a:avLst/>
          </a:prstGeom>
          <a:solidFill>
            <a:schemeClr val="tx1">
              <a:alpha val="50000"/>
            </a:schemeClr>
          </a:solidFill>
        </p:spPr>
        <p:txBody>
          <a:bodyPr wrap="square" rtlCol="0">
            <a:spAutoFit/>
          </a:bodyPr>
          <a:lstStyle/>
          <a:p>
            <a:pPr algn="ctr"/>
            <a:r>
              <a:rPr lang="en-US" sz="2000" dirty="0" smtClean="0">
                <a:solidFill>
                  <a:srgbClr val="FFFFFF"/>
                </a:solidFill>
                <a:latin typeface="Arial Black"/>
                <a:cs typeface="Arial Black"/>
              </a:rPr>
              <a:t>Temporary CSF Drainage</a:t>
            </a:r>
            <a:endParaRPr lang="en-US" sz="2000" dirty="0">
              <a:solidFill>
                <a:srgbClr val="FFFFFF"/>
              </a:solidFill>
              <a:latin typeface="Arial Black"/>
              <a:cs typeface="Arial Black"/>
            </a:endParaRPr>
          </a:p>
        </p:txBody>
      </p:sp>
      <p:sp>
        <p:nvSpPr>
          <p:cNvPr id="19" name="TextBox 18"/>
          <p:cNvSpPr txBox="1"/>
          <p:nvPr/>
        </p:nvSpPr>
        <p:spPr>
          <a:xfrm>
            <a:off x="127000" y="4997853"/>
            <a:ext cx="8809227" cy="1631216"/>
          </a:xfrm>
          <a:prstGeom prst="rect">
            <a:avLst/>
          </a:prstGeom>
          <a:noFill/>
        </p:spPr>
        <p:txBody>
          <a:bodyPr wrap="square" rtlCol="0">
            <a:spAutoFit/>
          </a:bodyPr>
          <a:lstStyle/>
          <a:p>
            <a:pPr marL="342900" indent="-342900">
              <a:buAutoNum type="arabicParenBoth"/>
            </a:pPr>
            <a:r>
              <a:rPr lang="en-US" sz="2000" dirty="0" smtClean="0"/>
              <a:t>Allows neonatal maturation </a:t>
            </a:r>
            <a:r>
              <a:rPr lang="mr-IN" sz="2000" dirty="0" smtClean="0"/>
              <a:t>–</a:t>
            </a:r>
            <a:r>
              <a:rPr lang="en-US" sz="2000" dirty="0" smtClean="0"/>
              <a:t> skin thickness, immune function, abdominal function</a:t>
            </a:r>
          </a:p>
          <a:p>
            <a:pPr marL="342900" indent="-342900">
              <a:buAutoNum type="arabicParenBoth"/>
            </a:pPr>
            <a:r>
              <a:rPr lang="en-US" sz="2000" dirty="0" smtClean="0"/>
              <a:t>Defines the group of infants who need permanent shunting</a:t>
            </a:r>
          </a:p>
          <a:p>
            <a:pPr marL="342900" indent="-342900">
              <a:buAutoNum type="arabicParenBoth"/>
            </a:pPr>
            <a:r>
              <a:rPr lang="en-US" sz="2000" dirty="0" smtClean="0"/>
              <a:t>Allows blood and protein within the CSF to clear </a:t>
            </a:r>
            <a:r>
              <a:rPr lang="mr-IN" sz="2000" dirty="0" smtClean="0"/>
              <a:t>–</a:t>
            </a:r>
            <a:r>
              <a:rPr lang="en-US" sz="2000" dirty="0" smtClean="0"/>
              <a:t> potentially reducing the risk of shunt blockage</a:t>
            </a:r>
            <a:endParaRPr lang="en-US" sz="2000" dirty="0"/>
          </a:p>
        </p:txBody>
      </p:sp>
    </p:spTree>
    <p:extLst>
      <p:ext uri="{BB962C8B-B14F-4D97-AF65-F5344CB8AC3E}">
        <p14:creationId xmlns:p14="http://schemas.microsoft.com/office/powerpoint/2010/main" val="2247947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 y="168618"/>
            <a:ext cx="3794125" cy="400110"/>
          </a:xfrm>
          <a:prstGeom prst="rect">
            <a:avLst/>
          </a:prstGeom>
          <a:solidFill>
            <a:schemeClr val="tx1">
              <a:alpha val="50000"/>
            </a:schemeClr>
          </a:solidFill>
        </p:spPr>
        <p:txBody>
          <a:bodyPr wrap="square" rtlCol="0">
            <a:spAutoFit/>
          </a:bodyPr>
          <a:lstStyle/>
          <a:p>
            <a:pPr algn="ctr"/>
            <a:r>
              <a:rPr lang="en-US" sz="2000" dirty="0" smtClean="0">
                <a:solidFill>
                  <a:srgbClr val="FFFFFF"/>
                </a:solidFill>
                <a:latin typeface="Arial Black"/>
                <a:cs typeface="Arial Black"/>
              </a:rPr>
              <a:t>Temporary CSF Diversion</a:t>
            </a:r>
            <a:endParaRPr lang="en-US" sz="2000" dirty="0">
              <a:solidFill>
                <a:srgbClr val="FFFFFF"/>
              </a:solidFill>
              <a:latin typeface="Arial Black"/>
              <a:cs typeface="Arial Black"/>
            </a:endParaRPr>
          </a:p>
        </p:txBody>
      </p:sp>
      <p:grpSp>
        <p:nvGrpSpPr>
          <p:cNvPr id="14" name="Group 13"/>
          <p:cNvGrpSpPr/>
          <p:nvPr/>
        </p:nvGrpSpPr>
        <p:grpSpPr>
          <a:xfrm>
            <a:off x="169670" y="1070195"/>
            <a:ext cx="1976082" cy="4717610"/>
            <a:chOff x="126999" y="1449388"/>
            <a:chExt cx="1976082" cy="4717610"/>
          </a:xfrm>
        </p:grpSpPr>
        <p:pic>
          <p:nvPicPr>
            <p:cNvPr id="7" name="Picture 6"/>
            <p:cNvPicPr>
              <a:picLocks noChangeAspect="1"/>
            </p:cNvPicPr>
            <p:nvPr/>
          </p:nvPicPr>
          <p:blipFill>
            <a:blip r:embed="rId3"/>
            <a:stretch>
              <a:fillRect/>
            </a:stretch>
          </p:blipFill>
          <p:spPr>
            <a:xfrm>
              <a:off x="127000" y="1449388"/>
              <a:ext cx="1976081" cy="1323974"/>
            </a:xfrm>
            <a:prstGeom prst="rect">
              <a:avLst/>
            </a:prstGeom>
          </p:spPr>
        </p:pic>
        <p:pic>
          <p:nvPicPr>
            <p:cNvPr id="8" name="Picture 7"/>
            <p:cNvPicPr>
              <a:picLocks noChangeAspect="1"/>
            </p:cNvPicPr>
            <p:nvPr/>
          </p:nvPicPr>
          <p:blipFill>
            <a:blip r:embed="rId4"/>
            <a:stretch>
              <a:fillRect/>
            </a:stretch>
          </p:blipFill>
          <p:spPr>
            <a:xfrm>
              <a:off x="126999" y="2842688"/>
              <a:ext cx="1976081" cy="1123823"/>
            </a:xfrm>
            <a:prstGeom prst="rect">
              <a:avLst/>
            </a:prstGeom>
          </p:spPr>
        </p:pic>
        <p:pic>
          <p:nvPicPr>
            <p:cNvPr id="9" name="Picture 8"/>
            <p:cNvPicPr>
              <a:picLocks noChangeAspect="1"/>
            </p:cNvPicPr>
            <p:nvPr/>
          </p:nvPicPr>
          <p:blipFill>
            <a:blip r:embed="rId5"/>
            <a:stretch>
              <a:fillRect/>
            </a:stretch>
          </p:blipFill>
          <p:spPr>
            <a:xfrm>
              <a:off x="127000" y="4026243"/>
              <a:ext cx="1976081" cy="2140755"/>
            </a:xfrm>
            <a:prstGeom prst="rect">
              <a:avLst/>
            </a:prstGeom>
          </p:spPr>
        </p:pic>
      </p:grpSp>
      <p:grpSp>
        <p:nvGrpSpPr>
          <p:cNvPr id="21" name="Group 20"/>
          <p:cNvGrpSpPr/>
          <p:nvPr/>
        </p:nvGrpSpPr>
        <p:grpSpPr>
          <a:xfrm>
            <a:off x="2333625" y="600478"/>
            <a:ext cx="6810376" cy="2854437"/>
            <a:chOff x="2333625" y="600478"/>
            <a:chExt cx="6810376" cy="2854437"/>
          </a:xfrm>
        </p:grpSpPr>
        <p:pic>
          <p:nvPicPr>
            <p:cNvPr id="5" name="Picture 4" descr="(11) 101116 Subgaleal Shunt V2.pdf"/>
            <p:cNvPicPr>
              <a:picLocks noChangeAspect="1"/>
            </p:cNvPicPr>
            <p:nvPr/>
          </p:nvPicPr>
          <p:blipFill rotWithShape="1">
            <a:blip r:embed="rId6">
              <a:extLst>
                <a:ext uri="{28A0092B-C50C-407E-A947-70E740481C1C}">
                  <a14:useLocalDpi xmlns:a14="http://schemas.microsoft.com/office/drawing/2010/main" val="0"/>
                </a:ext>
              </a:extLst>
            </a:blip>
            <a:srcRect t="19444" b="48380"/>
            <a:stretch/>
          </p:blipFill>
          <p:spPr>
            <a:xfrm>
              <a:off x="2875056" y="600478"/>
              <a:ext cx="6268945" cy="2854437"/>
            </a:xfrm>
            <a:prstGeom prst="rect">
              <a:avLst/>
            </a:prstGeom>
          </p:spPr>
        </p:pic>
        <p:cxnSp>
          <p:nvCxnSpPr>
            <p:cNvPr id="11" name="Straight Arrow Connector 10"/>
            <p:cNvCxnSpPr/>
            <p:nvPr/>
          </p:nvCxnSpPr>
          <p:spPr>
            <a:xfrm>
              <a:off x="2333625" y="1649452"/>
              <a:ext cx="63500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2984504" y="3454915"/>
            <a:ext cx="2008332" cy="2875099"/>
            <a:chOff x="2984504" y="3454915"/>
            <a:chExt cx="2008332" cy="2875099"/>
          </a:xfrm>
        </p:grpSpPr>
        <p:grpSp>
          <p:nvGrpSpPr>
            <p:cNvPr id="18" name="Group 17"/>
            <p:cNvGrpSpPr/>
            <p:nvPr/>
          </p:nvGrpSpPr>
          <p:grpSpPr>
            <a:xfrm>
              <a:off x="2984504" y="4005996"/>
              <a:ext cx="2008332" cy="2324018"/>
              <a:chOff x="2984504" y="4005996"/>
              <a:chExt cx="2008332" cy="2324018"/>
            </a:xfrm>
          </p:grpSpPr>
          <p:sp>
            <p:nvSpPr>
              <p:cNvPr id="12" name="TextBox 11"/>
              <p:cNvSpPr txBox="1"/>
              <p:nvPr/>
            </p:nvSpPr>
            <p:spPr>
              <a:xfrm>
                <a:off x="2984504" y="4005996"/>
                <a:ext cx="2008332" cy="707886"/>
              </a:xfrm>
              <a:prstGeom prst="rect">
                <a:avLst/>
              </a:prstGeom>
              <a:solidFill>
                <a:srgbClr val="000000">
                  <a:alpha val="49000"/>
                </a:srgbClr>
              </a:solidFill>
            </p:spPr>
            <p:txBody>
              <a:bodyPr wrap="square" rtlCol="0">
                <a:spAutoFit/>
              </a:bodyPr>
              <a:lstStyle/>
              <a:p>
                <a:pPr algn="ctr"/>
                <a:r>
                  <a:rPr lang="en-US" sz="2000" dirty="0" smtClean="0">
                    <a:solidFill>
                      <a:schemeClr val="bg1"/>
                    </a:solidFill>
                  </a:rPr>
                  <a:t>Transfer back to local </a:t>
                </a:r>
                <a:endParaRPr lang="en-US" sz="2000" dirty="0">
                  <a:solidFill>
                    <a:schemeClr val="bg1"/>
                  </a:solidFill>
                </a:endParaRPr>
              </a:p>
            </p:txBody>
          </p:sp>
          <p:pic>
            <p:nvPicPr>
              <p:cNvPr id="15" name="Picture 14"/>
              <p:cNvPicPr>
                <a:picLocks noChangeAspect="1"/>
              </p:cNvPicPr>
              <p:nvPr/>
            </p:nvPicPr>
            <p:blipFill>
              <a:blip r:embed="rId7"/>
              <a:stretch>
                <a:fillRect/>
              </a:stretch>
            </p:blipFill>
            <p:spPr>
              <a:xfrm>
                <a:off x="2984504" y="4783274"/>
                <a:ext cx="2008332" cy="1546740"/>
              </a:xfrm>
              <a:prstGeom prst="rect">
                <a:avLst/>
              </a:prstGeom>
            </p:spPr>
          </p:pic>
        </p:grpSp>
        <p:cxnSp>
          <p:nvCxnSpPr>
            <p:cNvPr id="17" name="Straight Arrow Connector 16"/>
            <p:cNvCxnSpPr/>
            <p:nvPr/>
          </p:nvCxnSpPr>
          <p:spPr>
            <a:xfrm>
              <a:off x="3988670" y="3454915"/>
              <a:ext cx="0" cy="4185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127625" y="4005996"/>
            <a:ext cx="3746500" cy="2308324"/>
            <a:chOff x="5127625" y="4005996"/>
            <a:chExt cx="3746500" cy="2308324"/>
          </a:xfrm>
        </p:grpSpPr>
        <p:sp>
          <p:nvSpPr>
            <p:cNvPr id="13" name="TextBox 12"/>
            <p:cNvSpPr txBox="1"/>
            <p:nvPr/>
          </p:nvSpPr>
          <p:spPr>
            <a:xfrm>
              <a:off x="6238875" y="4005996"/>
              <a:ext cx="2635250" cy="2308324"/>
            </a:xfrm>
            <a:prstGeom prst="rect">
              <a:avLst/>
            </a:prstGeom>
            <a:solidFill>
              <a:srgbClr val="000000">
                <a:alpha val="50000"/>
              </a:srgbClr>
            </a:solidFill>
          </p:spPr>
          <p:txBody>
            <a:bodyPr wrap="square" rtlCol="0">
              <a:spAutoFit/>
            </a:bodyPr>
            <a:lstStyle/>
            <a:p>
              <a:pPr algn="ctr"/>
              <a:r>
                <a:rPr lang="en-US" sz="2400" dirty="0" smtClean="0">
                  <a:solidFill>
                    <a:srgbClr val="FFFFFF"/>
                  </a:solidFill>
                </a:rPr>
                <a:t>Decision around term or &gt;2kg weight regarding the need for permanent VP shunt</a:t>
              </a:r>
              <a:endParaRPr lang="en-US" sz="2400" dirty="0">
                <a:solidFill>
                  <a:srgbClr val="FFFFFF"/>
                </a:solidFill>
              </a:endParaRPr>
            </a:p>
          </p:txBody>
        </p:sp>
        <p:cxnSp>
          <p:nvCxnSpPr>
            <p:cNvPr id="20" name="Straight Arrow Connector 19"/>
            <p:cNvCxnSpPr/>
            <p:nvPr/>
          </p:nvCxnSpPr>
          <p:spPr>
            <a:xfrm>
              <a:off x="5127625" y="5160158"/>
              <a:ext cx="96837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6" name="Freeform 5"/>
          <p:cNvSpPr/>
          <p:nvPr/>
        </p:nvSpPr>
        <p:spPr>
          <a:xfrm>
            <a:off x="399330" y="3739932"/>
            <a:ext cx="1720047" cy="1024981"/>
          </a:xfrm>
          <a:custGeom>
            <a:avLst/>
            <a:gdLst>
              <a:gd name="connsiteX0" fmla="*/ 5000 w 1720047"/>
              <a:gd name="connsiteY0" fmla="*/ 1024981 h 1024981"/>
              <a:gd name="connsiteX1" fmla="*/ 0 w 1720047"/>
              <a:gd name="connsiteY1" fmla="*/ 0 h 1024981"/>
              <a:gd name="connsiteX2" fmla="*/ 1720047 w 1720047"/>
              <a:gd name="connsiteY2" fmla="*/ 10000 h 1024981"/>
              <a:gd name="connsiteX3" fmla="*/ 1715046 w 1720047"/>
              <a:gd name="connsiteY3" fmla="*/ 124998 h 1024981"/>
              <a:gd name="connsiteX4" fmla="*/ 855023 w 1720047"/>
              <a:gd name="connsiteY4" fmla="*/ 739986 h 1024981"/>
              <a:gd name="connsiteX5" fmla="*/ 665018 w 1720047"/>
              <a:gd name="connsiteY5" fmla="*/ 829985 h 1024981"/>
              <a:gd name="connsiteX6" fmla="*/ 5000 w 1720047"/>
              <a:gd name="connsiteY6" fmla="*/ 1024981 h 102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047" h="1024981">
                <a:moveTo>
                  <a:pt x="5000" y="1024981"/>
                </a:moveTo>
                <a:cubicBezTo>
                  <a:pt x="3333" y="683321"/>
                  <a:pt x="1667" y="341660"/>
                  <a:pt x="0" y="0"/>
                </a:cubicBezTo>
                <a:lnTo>
                  <a:pt x="1720047" y="10000"/>
                </a:lnTo>
                <a:lnTo>
                  <a:pt x="1715046" y="124998"/>
                </a:lnTo>
                <a:lnTo>
                  <a:pt x="855023" y="739986"/>
                </a:lnTo>
                <a:lnTo>
                  <a:pt x="665018" y="829985"/>
                </a:lnTo>
                <a:lnTo>
                  <a:pt x="5000" y="1024981"/>
                </a:lnTo>
                <a:close/>
              </a:path>
            </a:pathLst>
          </a:custGeom>
          <a:solidFill>
            <a:srgbClr val="FF0000">
              <a:alpha val="2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65350" y="3863163"/>
            <a:ext cx="2295693" cy="2731126"/>
            <a:chOff x="65350" y="3863163"/>
            <a:chExt cx="2295693" cy="2731126"/>
          </a:xfrm>
        </p:grpSpPr>
        <p:grpSp>
          <p:nvGrpSpPr>
            <p:cNvPr id="10" name="Group 9"/>
            <p:cNvGrpSpPr/>
            <p:nvPr/>
          </p:nvGrpSpPr>
          <p:grpSpPr>
            <a:xfrm>
              <a:off x="409646" y="3863163"/>
              <a:ext cx="1951397" cy="1429488"/>
              <a:chOff x="360326" y="3863163"/>
              <a:chExt cx="1951397" cy="1429488"/>
            </a:xfrm>
          </p:grpSpPr>
          <p:sp>
            <p:nvSpPr>
              <p:cNvPr id="3" name="Freeform 2"/>
              <p:cNvSpPr/>
              <p:nvPr/>
            </p:nvSpPr>
            <p:spPr>
              <a:xfrm>
                <a:off x="360326" y="3863163"/>
                <a:ext cx="1707116" cy="1429488"/>
              </a:xfrm>
              <a:custGeom>
                <a:avLst/>
                <a:gdLst>
                  <a:gd name="connsiteX0" fmla="*/ 0 w 1707116"/>
                  <a:gd name="connsiteY0" fmla="*/ 1429488 h 1429488"/>
                  <a:gd name="connsiteX1" fmla="*/ 0 w 1707116"/>
                  <a:gd name="connsiteY1" fmla="*/ 891953 h 1429488"/>
                  <a:gd name="connsiteX2" fmla="*/ 661581 w 1707116"/>
                  <a:gd name="connsiteY2" fmla="*/ 720651 h 1429488"/>
                  <a:gd name="connsiteX3" fmla="*/ 809255 w 1707116"/>
                  <a:gd name="connsiteY3" fmla="*/ 655674 h 1429488"/>
                  <a:gd name="connsiteX4" fmla="*/ 939209 w 1707116"/>
                  <a:gd name="connsiteY4" fmla="*/ 567070 h 1429488"/>
                  <a:gd name="connsiteX5" fmla="*/ 1707116 w 1707116"/>
                  <a:gd name="connsiteY5" fmla="*/ 0 h 1429488"/>
                  <a:gd name="connsiteX6" fmla="*/ 1707116 w 1707116"/>
                  <a:gd name="connsiteY6" fmla="*/ 537535 h 1429488"/>
                  <a:gd name="connsiteX7" fmla="*/ 1080976 w 1707116"/>
                  <a:gd name="connsiteY7" fmla="*/ 974651 h 1429488"/>
                  <a:gd name="connsiteX8" fmla="*/ 756093 w 1707116"/>
                  <a:gd name="connsiteY8" fmla="*/ 1181395 h 1429488"/>
                  <a:gd name="connsiteX9" fmla="*/ 697023 w 1707116"/>
                  <a:gd name="connsiteY9" fmla="*/ 1210930 h 1429488"/>
                  <a:gd name="connsiteX10" fmla="*/ 318976 w 1707116"/>
                  <a:gd name="connsiteY10" fmla="*/ 1323163 h 1429488"/>
                  <a:gd name="connsiteX11" fmla="*/ 0 w 1707116"/>
                  <a:gd name="connsiteY11" fmla="*/ 1429488 h 142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7116" h="1429488">
                    <a:moveTo>
                      <a:pt x="0" y="1429488"/>
                    </a:moveTo>
                    <a:lnTo>
                      <a:pt x="0" y="891953"/>
                    </a:lnTo>
                    <a:lnTo>
                      <a:pt x="661581" y="720651"/>
                    </a:lnTo>
                    <a:lnTo>
                      <a:pt x="809255" y="655674"/>
                    </a:lnTo>
                    <a:lnTo>
                      <a:pt x="939209" y="567070"/>
                    </a:lnTo>
                    <a:lnTo>
                      <a:pt x="1707116" y="0"/>
                    </a:lnTo>
                    <a:lnTo>
                      <a:pt x="1707116" y="537535"/>
                    </a:lnTo>
                    <a:lnTo>
                      <a:pt x="1080976" y="974651"/>
                    </a:lnTo>
                    <a:lnTo>
                      <a:pt x="756093" y="1181395"/>
                    </a:lnTo>
                    <a:lnTo>
                      <a:pt x="697023" y="1210930"/>
                    </a:lnTo>
                    <a:lnTo>
                      <a:pt x="318976" y="1323163"/>
                    </a:lnTo>
                    <a:lnTo>
                      <a:pt x="0" y="1429488"/>
                    </a:lnTo>
                    <a:close/>
                  </a:path>
                </a:pathLst>
              </a:custGeom>
              <a:solidFill>
                <a:schemeClr val="accent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713008" y="4021384"/>
                <a:ext cx="598715" cy="461665"/>
              </a:xfrm>
              <a:prstGeom prst="rect">
                <a:avLst/>
              </a:prstGeom>
              <a:noFill/>
            </p:spPr>
            <p:txBody>
              <a:bodyPr wrap="square" rtlCol="0">
                <a:spAutoFit/>
              </a:bodyPr>
              <a:lstStyle/>
              <a:p>
                <a:r>
                  <a:rPr lang="en-US" sz="2400" dirty="0" smtClean="0">
                    <a:latin typeface="Arial Black"/>
                    <a:cs typeface="Arial Black"/>
                  </a:rPr>
                  <a:t>?</a:t>
                </a:r>
                <a:endParaRPr lang="en-US" sz="2400" dirty="0">
                  <a:latin typeface="Arial Black"/>
                  <a:cs typeface="Arial Black"/>
                </a:endParaRPr>
              </a:p>
            </p:txBody>
          </p:sp>
        </p:grpSp>
        <p:sp>
          <p:nvSpPr>
            <p:cNvPr id="19" name="TextBox 18"/>
            <p:cNvSpPr txBox="1"/>
            <p:nvPr/>
          </p:nvSpPr>
          <p:spPr>
            <a:xfrm>
              <a:off x="65350" y="5886403"/>
              <a:ext cx="2184722" cy="707886"/>
            </a:xfrm>
            <a:prstGeom prst="rect">
              <a:avLst/>
            </a:prstGeom>
            <a:noFill/>
          </p:spPr>
          <p:txBody>
            <a:bodyPr wrap="square" rtlCol="0">
              <a:spAutoFit/>
            </a:bodyPr>
            <a:lstStyle/>
            <a:p>
              <a:pPr algn="ctr"/>
              <a:r>
                <a:rPr lang="en-US" sz="2000" dirty="0" smtClean="0">
                  <a:latin typeface="Arial Black"/>
                  <a:cs typeface="Arial Black"/>
                </a:rPr>
                <a:t>Role of </a:t>
              </a:r>
              <a:r>
                <a:rPr lang="en-US" sz="2000" dirty="0" err="1" smtClean="0">
                  <a:latin typeface="Arial Black"/>
                  <a:cs typeface="Arial Black"/>
                </a:rPr>
                <a:t>aEEG</a:t>
              </a:r>
              <a:r>
                <a:rPr lang="en-US" sz="2000" dirty="0" smtClean="0">
                  <a:latin typeface="Arial Black"/>
                  <a:cs typeface="Arial Black"/>
                </a:rPr>
                <a:t> &amp; VEP?</a:t>
              </a:r>
              <a:endParaRPr lang="en-US" sz="2000" dirty="0">
                <a:latin typeface="Arial Black"/>
                <a:cs typeface="Arial Black"/>
              </a:endParaRPr>
            </a:p>
          </p:txBody>
        </p:sp>
      </p:grpSp>
    </p:spTree>
    <p:extLst>
      <p:ext uri="{BB962C8B-B14F-4D97-AF65-F5344CB8AC3E}">
        <p14:creationId xmlns:p14="http://schemas.microsoft.com/office/powerpoint/2010/main" val="638603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74694" y="1677840"/>
            <a:ext cx="8269160" cy="4291160"/>
            <a:chOff x="674694" y="1677840"/>
            <a:chExt cx="8269160" cy="4291160"/>
          </a:xfrm>
        </p:grpSpPr>
        <p:pic>
          <p:nvPicPr>
            <p:cNvPr id="9" name="Picture 8" descr="F2.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689" y="1677840"/>
              <a:ext cx="3695165" cy="4291160"/>
            </a:xfrm>
            <a:prstGeom prst="rect">
              <a:avLst/>
            </a:prstGeom>
          </p:spPr>
        </p:pic>
        <p:pic>
          <p:nvPicPr>
            <p:cNvPr id="7" name="Picture 6" descr="Screen Shot 2017-01-23 at 16.25.53.png"/>
            <p:cNvPicPr>
              <a:picLocks noChangeAspect="1"/>
            </p:cNvPicPr>
            <p:nvPr/>
          </p:nvPicPr>
          <p:blipFill rotWithShape="1">
            <a:blip r:embed="rId4">
              <a:extLst>
                <a:ext uri="{28A0092B-C50C-407E-A947-70E740481C1C}">
                  <a14:useLocalDpi xmlns:a14="http://schemas.microsoft.com/office/drawing/2010/main" val="0"/>
                </a:ext>
              </a:extLst>
            </a:blip>
            <a:srcRect t="4206"/>
            <a:stretch/>
          </p:blipFill>
          <p:spPr>
            <a:xfrm>
              <a:off x="674694" y="3685646"/>
              <a:ext cx="3972510" cy="2024738"/>
            </a:xfrm>
            <a:prstGeom prst="rect">
              <a:avLst/>
            </a:prstGeom>
          </p:spPr>
        </p:pic>
      </p:grpSp>
      <p:pic>
        <p:nvPicPr>
          <p:cNvPr id="15" name="Picture 14" descr="Screen Shot 2017-01-23 at 17.18.4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69" y="251054"/>
            <a:ext cx="6421496" cy="1594601"/>
          </a:xfrm>
          <a:prstGeom prst="rect">
            <a:avLst/>
          </a:prstGeom>
        </p:spPr>
      </p:pic>
      <p:grpSp>
        <p:nvGrpSpPr>
          <p:cNvPr id="2" name="Group 1"/>
          <p:cNvGrpSpPr/>
          <p:nvPr/>
        </p:nvGrpSpPr>
        <p:grpSpPr>
          <a:xfrm>
            <a:off x="6629765" y="616153"/>
            <a:ext cx="2529151" cy="864403"/>
            <a:chOff x="6629765" y="393928"/>
            <a:chExt cx="2529151" cy="864403"/>
          </a:xfrm>
        </p:grpSpPr>
        <p:sp>
          <p:nvSpPr>
            <p:cNvPr id="21" name="TextBox 20"/>
            <p:cNvSpPr txBox="1"/>
            <p:nvPr/>
          </p:nvSpPr>
          <p:spPr>
            <a:xfrm>
              <a:off x="6629765" y="888999"/>
              <a:ext cx="1966606" cy="369332"/>
            </a:xfrm>
            <a:prstGeom prst="rect">
              <a:avLst/>
            </a:prstGeom>
            <a:noFill/>
          </p:spPr>
          <p:txBody>
            <a:bodyPr wrap="square" rtlCol="0">
              <a:spAutoFit/>
            </a:bodyPr>
            <a:lstStyle/>
            <a:p>
              <a:r>
                <a:rPr lang="en-US" b="1" i="1" dirty="0" smtClean="0">
                  <a:solidFill>
                    <a:srgbClr val="008000"/>
                  </a:solidFill>
                </a:rPr>
                <a:t>2010 </a:t>
              </a:r>
              <a:r>
                <a:rPr lang="mr-IN" b="1" i="1" dirty="0" smtClean="0">
                  <a:solidFill>
                    <a:srgbClr val="008000"/>
                  </a:solidFill>
                </a:rPr>
                <a:t>–</a:t>
              </a:r>
              <a:r>
                <a:rPr lang="en-US" b="1" i="1" dirty="0" smtClean="0">
                  <a:solidFill>
                    <a:srgbClr val="008000"/>
                  </a:solidFill>
                </a:rPr>
                <a:t> Cited by 79</a:t>
              </a:r>
              <a:endParaRPr lang="en-US" b="1" i="1" dirty="0">
                <a:solidFill>
                  <a:srgbClr val="008000"/>
                </a:solidFill>
              </a:endParaRPr>
            </a:p>
          </p:txBody>
        </p:sp>
        <p:pic>
          <p:nvPicPr>
            <p:cNvPr id="17" name="Picture 16" descr="Screen Shot 2017-01-23 at 17.16.09.png"/>
            <p:cNvPicPr>
              <a:picLocks noChangeAspect="1"/>
            </p:cNvPicPr>
            <p:nvPr/>
          </p:nvPicPr>
          <p:blipFill rotWithShape="1">
            <a:blip r:embed="rId6">
              <a:extLst>
                <a:ext uri="{28A0092B-C50C-407E-A947-70E740481C1C}">
                  <a14:useLocalDpi xmlns:a14="http://schemas.microsoft.com/office/drawing/2010/main" val="0"/>
                </a:ext>
              </a:extLst>
            </a:blip>
            <a:srcRect t="1" b="31709"/>
            <a:stretch/>
          </p:blipFill>
          <p:spPr>
            <a:xfrm>
              <a:off x="6629765" y="393928"/>
              <a:ext cx="2529151" cy="495071"/>
            </a:xfrm>
            <a:prstGeom prst="rect">
              <a:avLst/>
            </a:prstGeom>
          </p:spPr>
        </p:pic>
      </p:grpSp>
      <p:sp>
        <p:nvSpPr>
          <p:cNvPr id="3" name="Rectangle 2"/>
          <p:cNvSpPr/>
          <p:nvPr/>
        </p:nvSpPr>
        <p:spPr>
          <a:xfrm>
            <a:off x="398769" y="1846728"/>
            <a:ext cx="4524361" cy="1785104"/>
          </a:xfrm>
          <a:prstGeom prst="rect">
            <a:avLst/>
          </a:prstGeom>
        </p:spPr>
        <p:txBody>
          <a:bodyPr wrap="square">
            <a:spAutoFit/>
          </a:bodyPr>
          <a:lstStyle/>
          <a:p>
            <a:pPr algn="ctr"/>
            <a:r>
              <a:rPr lang="en-US" sz="5400" dirty="0">
                <a:solidFill>
                  <a:srgbClr val="FF0000"/>
                </a:solidFill>
              </a:rPr>
              <a:t>DRIFT </a:t>
            </a:r>
            <a:r>
              <a:rPr lang="en-US" sz="2800" dirty="0"/>
              <a:t/>
            </a:r>
            <a:br>
              <a:rPr lang="en-US" sz="2800" dirty="0"/>
            </a:br>
            <a:r>
              <a:rPr lang="en-US" sz="2800" dirty="0">
                <a:solidFill>
                  <a:srgbClr val="FF0000"/>
                </a:solidFill>
              </a:rPr>
              <a:t>Dr</a:t>
            </a:r>
            <a:r>
              <a:rPr lang="en-US" sz="2800" dirty="0"/>
              <a:t>ainage </a:t>
            </a:r>
            <a:r>
              <a:rPr lang="en-US" sz="2800" dirty="0">
                <a:solidFill>
                  <a:srgbClr val="FF0000"/>
                </a:solidFill>
              </a:rPr>
              <a:t>I</a:t>
            </a:r>
            <a:r>
              <a:rPr lang="en-US" sz="2800" dirty="0"/>
              <a:t>rrigation and </a:t>
            </a:r>
            <a:r>
              <a:rPr lang="en-US" sz="2800" dirty="0">
                <a:solidFill>
                  <a:srgbClr val="FF0000"/>
                </a:solidFill>
              </a:rPr>
              <a:t>F</a:t>
            </a:r>
            <a:r>
              <a:rPr lang="en-US" sz="2800" dirty="0"/>
              <a:t>ibrinolysis </a:t>
            </a:r>
            <a:r>
              <a:rPr lang="en-US" sz="2800" dirty="0">
                <a:solidFill>
                  <a:srgbClr val="FF0000"/>
                </a:solidFill>
              </a:rPr>
              <a:t>T</a:t>
            </a:r>
            <a:r>
              <a:rPr lang="en-US" sz="2800" dirty="0"/>
              <a:t>herapy </a:t>
            </a:r>
          </a:p>
        </p:txBody>
      </p:sp>
      <p:sp>
        <p:nvSpPr>
          <p:cNvPr id="4" name="Rectangle 3"/>
          <p:cNvSpPr/>
          <p:nvPr/>
        </p:nvSpPr>
        <p:spPr>
          <a:xfrm>
            <a:off x="114913" y="5762962"/>
            <a:ext cx="5427356" cy="1015663"/>
          </a:xfrm>
          <a:prstGeom prst="rect">
            <a:avLst/>
          </a:prstGeom>
          <a:solidFill>
            <a:srgbClr val="000000">
              <a:alpha val="50000"/>
            </a:srgbClr>
          </a:solidFill>
        </p:spPr>
        <p:txBody>
          <a:bodyPr wrap="square">
            <a:spAutoFit/>
          </a:bodyPr>
          <a:lstStyle/>
          <a:p>
            <a:pPr algn="ctr">
              <a:defRPr/>
            </a:pPr>
            <a:r>
              <a:rPr lang="en-US" sz="2000" dirty="0" smtClean="0">
                <a:solidFill>
                  <a:srgbClr val="FFFFFF"/>
                </a:solidFill>
              </a:rPr>
              <a:t>“..11 </a:t>
            </a:r>
            <a:r>
              <a:rPr lang="en-US" sz="2000" dirty="0">
                <a:solidFill>
                  <a:srgbClr val="FFFFFF"/>
                </a:solidFill>
              </a:rPr>
              <a:t>of 35 (31%) in the DRIFT group had severe cognitive disability versus 19 of 32 (59%) in the standard </a:t>
            </a:r>
            <a:r>
              <a:rPr lang="en-US" sz="2000" dirty="0" smtClean="0">
                <a:solidFill>
                  <a:srgbClr val="FFFFFF"/>
                </a:solidFill>
              </a:rPr>
              <a:t>group”</a:t>
            </a:r>
            <a:endParaRPr lang="en-US" sz="2000" dirty="0">
              <a:solidFill>
                <a:srgbClr val="FFFFFF"/>
              </a:solidFill>
            </a:endParaRPr>
          </a:p>
        </p:txBody>
      </p:sp>
    </p:spTree>
    <p:extLst>
      <p:ext uri="{BB962C8B-B14F-4D97-AF65-F5344CB8AC3E}">
        <p14:creationId xmlns:p14="http://schemas.microsoft.com/office/powerpoint/2010/main" val="2865881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1-24 at 06.5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422276"/>
            <a:ext cx="5581650" cy="1816357"/>
          </a:xfrm>
          <a:prstGeom prst="rect">
            <a:avLst/>
          </a:prstGeom>
        </p:spPr>
      </p:pic>
      <p:pic>
        <p:nvPicPr>
          <p:cNvPr id="5" name="Picture 4" descr="Screen Shot 2017-01-25 at 13.03.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792" y="422276"/>
            <a:ext cx="3320208" cy="911224"/>
          </a:xfrm>
          <a:prstGeom prst="rect">
            <a:avLst/>
          </a:prstGeom>
        </p:spPr>
      </p:pic>
      <p:sp>
        <p:nvSpPr>
          <p:cNvPr id="6" name="TextBox 5"/>
          <p:cNvSpPr txBox="1"/>
          <p:nvPr/>
        </p:nvSpPr>
        <p:spPr>
          <a:xfrm>
            <a:off x="6032500" y="1333500"/>
            <a:ext cx="3111500" cy="646331"/>
          </a:xfrm>
          <a:prstGeom prst="rect">
            <a:avLst/>
          </a:prstGeom>
          <a:noFill/>
        </p:spPr>
        <p:txBody>
          <a:bodyPr wrap="square" rtlCol="0">
            <a:spAutoFit/>
          </a:bodyPr>
          <a:lstStyle/>
          <a:p>
            <a:r>
              <a:rPr lang="en-US" dirty="0" smtClean="0"/>
              <a:t>JNS Pediatrics 2014</a:t>
            </a:r>
          </a:p>
          <a:p>
            <a:r>
              <a:rPr lang="en-US" dirty="0" smtClean="0">
                <a:solidFill>
                  <a:srgbClr val="008000"/>
                </a:solidFill>
              </a:rPr>
              <a:t>Cited by 19</a:t>
            </a:r>
          </a:p>
        </p:txBody>
      </p:sp>
      <p:sp>
        <p:nvSpPr>
          <p:cNvPr id="10" name="TextBox 9"/>
          <p:cNvSpPr txBox="1"/>
          <p:nvPr/>
        </p:nvSpPr>
        <p:spPr>
          <a:xfrm>
            <a:off x="165100" y="2444750"/>
            <a:ext cx="8836024" cy="923330"/>
          </a:xfrm>
          <a:prstGeom prst="rect">
            <a:avLst/>
          </a:prstGeom>
          <a:solidFill>
            <a:srgbClr val="000000">
              <a:alpha val="52000"/>
            </a:srgbClr>
          </a:solidFill>
        </p:spPr>
        <p:txBody>
          <a:bodyPr wrap="square" rtlCol="0">
            <a:spAutoFit/>
          </a:bodyPr>
          <a:lstStyle/>
          <a:p>
            <a:pPr algn="ctr"/>
            <a:r>
              <a:rPr lang="en-US" dirty="0" smtClean="0">
                <a:solidFill>
                  <a:srgbClr val="FFFFFF"/>
                </a:solidFill>
                <a:latin typeface="Arial Black"/>
                <a:cs typeface="Arial Black"/>
              </a:rPr>
              <a:t>“..after the endoscopic lavage, 11 (58%) of 19 patients required a later shunt insertion, as compared with 100% of infants treated conventionally (p &lt;0.05).”</a:t>
            </a:r>
            <a:endParaRPr lang="en-US" dirty="0">
              <a:solidFill>
                <a:srgbClr val="FFFFFF"/>
              </a:solidFill>
              <a:latin typeface="Arial Black"/>
              <a:cs typeface="Arial Black"/>
            </a:endParaRPr>
          </a:p>
        </p:txBody>
      </p:sp>
      <p:sp>
        <p:nvSpPr>
          <p:cNvPr id="11" name="TextBox 10"/>
          <p:cNvSpPr txBox="1"/>
          <p:nvPr/>
        </p:nvSpPr>
        <p:spPr>
          <a:xfrm>
            <a:off x="165100" y="3539975"/>
            <a:ext cx="8836024" cy="2431435"/>
          </a:xfrm>
          <a:prstGeom prst="rect">
            <a:avLst/>
          </a:prstGeom>
          <a:solidFill>
            <a:srgbClr val="FF0000"/>
          </a:solidFill>
        </p:spPr>
        <p:txBody>
          <a:bodyPr wrap="square" rtlCol="0">
            <a:spAutoFit/>
          </a:bodyPr>
          <a:lstStyle/>
          <a:p>
            <a:r>
              <a:rPr lang="en-US" sz="3200" dirty="0" smtClean="0">
                <a:solidFill>
                  <a:srgbClr val="FFFFFF"/>
                </a:solidFill>
              </a:rPr>
              <a:t>Question:</a:t>
            </a:r>
          </a:p>
          <a:p>
            <a:pPr marL="342900" indent="-342900">
              <a:buFontTx/>
              <a:buAutoNum type="arabicParenBoth"/>
            </a:pPr>
            <a:r>
              <a:rPr lang="en-US" sz="2400" dirty="0">
                <a:solidFill>
                  <a:srgbClr val="FFFFFF"/>
                </a:solidFill>
              </a:rPr>
              <a:t>Could Endoscopic Lavage reduce the risk of progressive hydrocephalus as shown by Schultz et al.</a:t>
            </a:r>
          </a:p>
          <a:p>
            <a:pPr marL="342900" indent="-342900">
              <a:buAutoNum type="arabicParenBoth"/>
            </a:pPr>
            <a:r>
              <a:rPr lang="en-US" sz="2400" dirty="0" smtClean="0">
                <a:solidFill>
                  <a:srgbClr val="FFFFFF"/>
                </a:solidFill>
              </a:rPr>
              <a:t>Could Endoscopic Lavage lead to same potential benefit in long term outcome as that seen in the DRIFT Study without the risk of causing </a:t>
            </a:r>
            <a:r>
              <a:rPr lang="en-US" sz="2400" dirty="0" err="1" smtClean="0">
                <a:solidFill>
                  <a:srgbClr val="FFFFFF"/>
                </a:solidFill>
              </a:rPr>
              <a:t>rebleeding</a:t>
            </a:r>
            <a:endParaRPr lang="en-US" sz="2400" dirty="0" smtClean="0">
              <a:solidFill>
                <a:srgbClr val="FFFFFF"/>
              </a:solidFill>
            </a:endParaRPr>
          </a:p>
        </p:txBody>
      </p:sp>
    </p:spTree>
    <p:extLst>
      <p:ext uri="{BB962C8B-B14F-4D97-AF65-F5344CB8AC3E}">
        <p14:creationId xmlns:p14="http://schemas.microsoft.com/office/powerpoint/2010/main" val="4261909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393" y="4557473"/>
            <a:ext cx="8244561" cy="1815882"/>
          </a:xfrm>
          <a:prstGeom prst="rect">
            <a:avLst/>
          </a:prstGeom>
        </p:spPr>
        <p:txBody>
          <a:bodyPr wrap="square">
            <a:spAutoFit/>
          </a:bodyPr>
          <a:lstStyle/>
          <a:p>
            <a:pPr algn="ctr"/>
            <a:r>
              <a:rPr lang="en-US" sz="2800" b="1" dirty="0"/>
              <a:t>Primary Objective </a:t>
            </a:r>
            <a:r>
              <a:rPr lang="mr-IN" sz="2800" dirty="0"/>
              <a:t>–</a:t>
            </a:r>
            <a:r>
              <a:rPr lang="en-US" sz="2800" dirty="0"/>
              <a:t> does intraventricular lavage reduce the incidence of hydrocephalus</a:t>
            </a:r>
          </a:p>
          <a:p>
            <a:pPr algn="ctr"/>
            <a:r>
              <a:rPr lang="en-US" sz="2800" b="1" dirty="0"/>
              <a:t>Secondary Objective </a:t>
            </a:r>
            <a:r>
              <a:rPr lang="mr-IN" sz="2800" dirty="0"/>
              <a:t>–</a:t>
            </a:r>
            <a:r>
              <a:rPr lang="en-US" sz="2800" dirty="0"/>
              <a:t> does intraventricular lavage </a:t>
            </a:r>
            <a:r>
              <a:rPr lang="en-US" sz="2800" dirty="0" smtClean="0"/>
              <a:t>improve neurodevelopmental outcome</a:t>
            </a:r>
            <a:endParaRPr lang="en-US" sz="2800" dirty="0"/>
          </a:p>
        </p:txBody>
      </p:sp>
      <p:grpSp>
        <p:nvGrpSpPr>
          <p:cNvPr id="5" name="Group 4"/>
          <p:cNvGrpSpPr/>
          <p:nvPr/>
        </p:nvGrpSpPr>
        <p:grpSpPr>
          <a:xfrm>
            <a:off x="141717" y="466216"/>
            <a:ext cx="8860567" cy="3667885"/>
            <a:chOff x="283433" y="179817"/>
            <a:chExt cx="8860567" cy="3667885"/>
          </a:xfrm>
        </p:grpSpPr>
        <p:pic>
          <p:nvPicPr>
            <p:cNvPr id="3" name="Picture 2" descr="(11) 230117 ENLIVEN Logo.pdf"/>
            <p:cNvPicPr>
              <a:picLocks noChangeAspect="1"/>
            </p:cNvPicPr>
            <p:nvPr/>
          </p:nvPicPr>
          <p:blipFill rotWithShape="1">
            <a:blip r:embed="rId2">
              <a:extLst>
                <a:ext uri="{28A0092B-C50C-407E-A947-70E740481C1C}">
                  <a14:useLocalDpi xmlns:a14="http://schemas.microsoft.com/office/drawing/2010/main" val="0"/>
                </a:ext>
              </a:extLst>
            </a:blip>
            <a:srcRect l="10972" t="12579" r="5556"/>
            <a:stretch/>
          </p:blipFill>
          <p:spPr>
            <a:xfrm>
              <a:off x="283433" y="179817"/>
              <a:ext cx="4956060" cy="3667885"/>
            </a:xfrm>
            <a:prstGeom prst="rect">
              <a:avLst/>
            </a:prstGeom>
          </p:spPr>
        </p:pic>
        <p:sp>
          <p:nvSpPr>
            <p:cNvPr id="2" name="Rectangle 1"/>
            <p:cNvSpPr/>
            <p:nvPr/>
          </p:nvSpPr>
          <p:spPr>
            <a:xfrm>
              <a:off x="4930756" y="490265"/>
              <a:ext cx="4213244" cy="3046988"/>
            </a:xfrm>
            <a:prstGeom prst="rect">
              <a:avLst/>
            </a:prstGeom>
          </p:spPr>
          <p:txBody>
            <a:bodyPr wrap="square">
              <a:spAutoFit/>
            </a:bodyPr>
            <a:lstStyle/>
            <a:p>
              <a:pPr algn="ctr"/>
              <a:r>
                <a:rPr lang="en-US" sz="3200" dirty="0"/>
                <a:t>Endoscopic clot lavage as an adjunct to subgaleal shunt for the treatment of neonatal post-haemorrhagic hydrocephalus.</a:t>
              </a:r>
            </a:p>
          </p:txBody>
        </p:sp>
      </p:grpSp>
    </p:spTree>
    <p:extLst>
      <p:ext uri="{BB962C8B-B14F-4D97-AF65-F5344CB8AC3E}">
        <p14:creationId xmlns:p14="http://schemas.microsoft.com/office/powerpoint/2010/main" val="2558267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000" y="158750"/>
            <a:ext cx="2397125" cy="400110"/>
          </a:xfrm>
          <a:prstGeom prst="rect">
            <a:avLst/>
          </a:prstGeom>
          <a:solidFill>
            <a:schemeClr val="tx1">
              <a:alpha val="50000"/>
            </a:schemeClr>
          </a:solidFill>
        </p:spPr>
        <p:txBody>
          <a:bodyPr wrap="square" rtlCol="0">
            <a:spAutoFit/>
          </a:bodyPr>
          <a:lstStyle/>
          <a:p>
            <a:pPr algn="ctr"/>
            <a:r>
              <a:rPr lang="en-US" sz="2000" dirty="0" smtClean="0">
                <a:solidFill>
                  <a:srgbClr val="FFFFFF"/>
                </a:solidFill>
                <a:latin typeface="Arial Black"/>
                <a:cs typeface="Arial Black"/>
              </a:rPr>
              <a:t>DESIGN</a:t>
            </a:r>
            <a:endParaRPr lang="en-US" sz="2000" dirty="0">
              <a:solidFill>
                <a:srgbClr val="FFFFFF"/>
              </a:solidFill>
              <a:latin typeface="Arial Black"/>
              <a:cs typeface="Arial Black"/>
            </a:endParaRPr>
          </a:p>
        </p:txBody>
      </p:sp>
      <p:sp>
        <p:nvSpPr>
          <p:cNvPr id="4" name="TextBox 3"/>
          <p:cNvSpPr txBox="1"/>
          <p:nvPr/>
        </p:nvSpPr>
        <p:spPr>
          <a:xfrm>
            <a:off x="2524125" y="158750"/>
            <a:ext cx="6455511" cy="1015663"/>
          </a:xfrm>
          <a:prstGeom prst="rect">
            <a:avLst/>
          </a:prstGeom>
          <a:noFill/>
        </p:spPr>
        <p:txBody>
          <a:bodyPr wrap="square" rtlCol="0">
            <a:spAutoFit/>
          </a:bodyPr>
          <a:lstStyle/>
          <a:p>
            <a:r>
              <a:rPr lang="en-US" sz="2000" dirty="0" err="1" smtClean="0"/>
              <a:t>Randomised</a:t>
            </a:r>
            <a:r>
              <a:rPr lang="en-US" sz="2000" dirty="0" smtClean="0"/>
              <a:t> Controlled Trial with patients allocated to either </a:t>
            </a:r>
            <a:r>
              <a:rPr lang="en-US" sz="2000" i="1" dirty="0" smtClean="0"/>
              <a:t>standard treatment </a:t>
            </a:r>
            <a:r>
              <a:rPr lang="en-US" sz="2000" dirty="0" smtClean="0">
                <a:solidFill>
                  <a:srgbClr val="FF0000"/>
                </a:solidFill>
              </a:rPr>
              <a:t>CONTROL </a:t>
            </a:r>
            <a:r>
              <a:rPr lang="en-US" sz="2000" dirty="0" smtClean="0"/>
              <a:t>or </a:t>
            </a:r>
            <a:r>
              <a:rPr lang="en-US" sz="2000" i="1" dirty="0" smtClean="0"/>
              <a:t>endoscopic lavage (followed by standard treatment) </a:t>
            </a:r>
            <a:r>
              <a:rPr lang="en-US" sz="2000" dirty="0" smtClean="0">
                <a:solidFill>
                  <a:srgbClr val="FF0000"/>
                </a:solidFill>
              </a:rPr>
              <a:t>INTERVENTION</a:t>
            </a:r>
            <a:endParaRPr lang="en-US" sz="2000" i="1" dirty="0"/>
          </a:p>
        </p:txBody>
      </p:sp>
      <p:sp>
        <p:nvSpPr>
          <p:cNvPr id="13" name="Rectangle 12"/>
          <p:cNvSpPr/>
          <p:nvPr/>
        </p:nvSpPr>
        <p:spPr>
          <a:xfrm>
            <a:off x="127000" y="5053522"/>
            <a:ext cx="8852636" cy="1569660"/>
          </a:xfrm>
          <a:prstGeom prst="rect">
            <a:avLst/>
          </a:prstGeom>
        </p:spPr>
        <p:txBody>
          <a:bodyPr wrap="square">
            <a:spAutoFit/>
          </a:bodyPr>
          <a:lstStyle/>
          <a:p>
            <a:r>
              <a:rPr lang="en-US" sz="2400" dirty="0"/>
              <a:t>Sealed envelope </a:t>
            </a:r>
            <a:r>
              <a:rPr lang="en-US" sz="2400" dirty="0" err="1"/>
              <a:t>randomisation</a:t>
            </a:r>
            <a:endParaRPr lang="en-US" sz="2400" dirty="0"/>
          </a:p>
          <a:p>
            <a:r>
              <a:rPr lang="en-US" sz="2400" dirty="0" smtClean="0"/>
              <a:t>50 patients i.e. 25 Control and 25 Intervention: </a:t>
            </a:r>
            <a:r>
              <a:rPr lang="en-US" sz="2400" dirty="0"/>
              <a:t>(</a:t>
            </a:r>
            <a:r>
              <a:rPr lang="en-US" sz="2400" dirty="0" err="1"/>
              <a:t>approx</a:t>
            </a:r>
            <a:r>
              <a:rPr lang="en-US" sz="2400" dirty="0"/>
              <a:t> 12 patients / year = 4 years data collection)</a:t>
            </a:r>
          </a:p>
          <a:p>
            <a:r>
              <a:rPr lang="en-US" sz="2400" dirty="0" smtClean="0"/>
              <a:t>All </a:t>
            </a:r>
            <a:r>
              <a:rPr lang="en-US" sz="2400" dirty="0"/>
              <a:t>treatments identical other than washout</a:t>
            </a:r>
          </a:p>
        </p:txBody>
      </p:sp>
      <p:grpSp>
        <p:nvGrpSpPr>
          <p:cNvPr id="18" name="Group 17"/>
          <p:cNvGrpSpPr/>
          <p:nvPr/>
        </p:nvGrpSpPr>
        <p:grpSpPr>
          <a:xfrm>
            <a:off x="203974" y="2025009"/>
            <a:ext cx="2531906" cy="2742899"/>
            <a:chOff x="295072" y="2210275"/>
            <a:chExt cx="2531906" cy="2742899"/>
          </a:xfrm>
        </p:grpSpPr>
        <p:grpSp>
          <p:nvGrpSpPr>
            <p:cNvPr id="2" name="Group 1"/>
            <p:cNvGrpSpPr/>
            <p:nvPr/>
          </p:nvGrpSpPr>
          <p:grpSpPr>
            <a:xfrm>
              <a:off x="295072" y="2210275"/>
              <a:ext cx="2531906" cy="2742899"/>
              <a:chOff x="255291" y="3531598"/>
              <a:chExt cx="1976081" cy="2140755"/>
            </a:xfrm>
          </p:grpSpPr>
          <p:pic>
            <p:nvPicPr>
              <p:cNvPr id="14" name="Picture 13"/>
              <p:cNvPicPr>
                <a:picLocks noChangeAspect="1"/>
              </p:cNvPicPr>
              <p:nvPr/>
            </p:nvPicPr>
            <p:blipFill>
              <a:blip r:embed="rId2"/>
              <a:stretch>
                <a:fillRect/>
              </a:stretch>
            </p:blipFill>
            <p:spPr>
              <a:xfrm>
                <a:off x="255291" y="3531598"/>
                <a:ext cx="1976081" cy="2140755"/>
              </a:xfrm>
              <a:prstGeom prst="rect">
                <a:avLst/>
              </a:prstGeom>
            </p:spPr>
          </p:pic>
          <p:sp>
            <p:nvSpPr>
              <p:cNvPr id="16" name="Freeform 15"/>
              <p:cNvSpPr/>
              <p:nvPr/>
            </p:nvSpPr>
            <p:spPr>
              <a:xfrm>
                <a:off x="491129" y="3624480"/>
                <a:ext cx="1720047" cy="1024981"/>
              </a:xfrm>
              <a:custGeom>
                <a:avLst/>
                <a:gdLst>
                  <a:gd name="connsiteX0" fmla="*/ 5000 w 1720047"/>
                  <a:gd name="connsiteY0" fmla="*/ 1024981 h 1024981"/>
                  <a:gd name="connsiteX1" fmla="*/ 0 w 1720047"/>
                  <a:gd name="connsiteY1" fmla="*/ 0 h 1024981"/>
                  <a:gd name="connsiteX2" fmla="*/ 1720047 w 1720047"/>
                  <a:gd name="connsiteY2" fmla="*/ 10000 h 1024981"/>
                  <a:gd name="connsiteX3" fmla="*/ 1715046 w 1720047"/>
                  <a:gd name="connsiteY3" fmla="*/ 124998 h 1024981"/>
                  <a:gd name="connsiteX4" fmla="*/ 855023 w 1720047"/>
                  <a:gd name="connsiteY4" fmla="*/ 739986 h 1024981"/>
                  <a:gd name="connsiteX5" fmla="*/ 665018 w 1720047"/>
                  <a:gd name="connsiteY5" fmla="*/ 829985 h 1024981"/>
                  <a:gd name="connsiteX6" fmla="*/ 5000 w 1720047"/>
                  <a:gd name="connsiteY6" fmla="*/ 1024981 h 102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047" h="1024981">
                    <a:moveTo>
                      <a:pt x="5000" y="1024981"/>
                    </a:moveTo>
                    <a:cubicBezTo>
                      <a:pt x="3333" y="683321"/>
                      <a:pt x="1667" y="341660"/>
                      <a:pt x="0" y="0"/>
                    </a:cubicBezTo>
                    <a:lnTo>
                      <a:pt x="1720047" y="10000"/>
                    </a:lnTo>
                    <a:lnTo>
                      <a:pt x="1715046" y="124998"/>
                    </a:lnTo>
                    <a:lnTo>
                      <a:pt x="855023" y="739986"/>
                    </a:lnTo>
                    <a:lnTo>
                      <a:pt x="665018" y="829985"/>
                    </a:lnTo>
                    <a:lnTo>
                      <a:pt x="5000" y="1024981"/>
                    </a:lnTo>
                    <a:close/>
                  </a:path>
                </a:pathLst>
              </a:custGeom>
              <a:solidFill>
                <a:srgbClr val="FF0000">
                  <a:alpha val="2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764023" y="2380595"/>
              <a:ext cx="1545228" cy="830997"/>
            </a:xfrm>
            <a:prstGeom prst="rect">
              <a:avLst/>
            </a:prstGeom>
          </p:spPr>
          <p:txBody>
            <a:bodyPr wrap="square">
              <a:spAutoFit/>
            </a:bodyPr>
            <a:lstStyle/>
            <a:p>
              <a:r>
                <a:rPr lang="en-US" sz="1600" dirty="0">
                  <a:latin typeface="Arial Black"/>
                  <a:cs typeface="Arial Black"/>
                </a:rPr>
                <a:t>VI &gt; 97</a:t>
              </a:r>
              <a:r>
                <a:rPr lang="en-US" sz="1600" baseline="30000" dirty="0">
                  <a:latin typeface="Arial Black"/>
                  <a:cs typeface="Arial Black"/>
                </a:rPr>
                <a:t>th</a:t>
              </a:r>
              <a:r>
                <a:rPr lang="en-US" sz="1600" dirty="0">
                  <a:latin typeface="Arial Black"/>
                  <a:cs typeface="Arial Black"/>
                </a:rPr>
                <a:t> Centile + 4mm</a:t>
              </a:r>
            </a:p>
          </p:txBody>
        </p:sp>
      </p:grpSp>
      <p:grpSp>
        <p:nvGrpSpPr>
          <p:cNvPr id="22" name="Group 21"/>
          <p:cNvGrpSpPr/>
          <p:nvPr/>
        </p:nvGrpSpPr>
        <p:grpSpPr>
          <a:xfrm>
            <a:off x="2735880" y="1323759"/>
            <a:ext cx="5876136" cy="3587501"/>
            <a:chOff x="2735880" y="1323759"/>
            <a:chExt cx="5876136" cy="3587501"/>
          </a:xfrm>
        </p:grpSpPr>
        <p:pic>
          <p:nvPicPr>
            <p:cNvPr id="5" name="Picture 4" descr="(4) Endoscopic washout.pdf"/>
            <p:cNvPicPr>
              <a:picLocks noChangeAspect="1"/>
            </p:cNvPicPr>
            <p:nvPr/>
          </p:nvPicPr>
          <p:blipFill rotWithShape="1">
            <a:blip r:embed="rId3">
              <a:extLst>
                <a:ext uri="{28A0092B-C50C-407E-A947-70E740481C1C}">
                  <a14:useLocalDpi xmlns:a14="http://schemas.microsoft.com/office/drawing/2010/main" val="0"/>
                </a:ext>
              </a:extLst>
            </a:blip>
            <a:srcRect l="35481" t="28240" r="13258" b="38195"/>
            <a:stretch/>
          </p:blipFill>
          <p:spPr>
            <a:xfrm>
              <a:off x="4986269" y="3003439"/>
              <a:ext cx="2058939" cy="1907821"/>
            </a:xfrm>
            <a:prstGeom prst="rect">
              <a:avLst/>
            </a:prstGeom>
          </p:spPr>
        </p:pic>
        <p:pic>
          <p:nvPicPr>
            <p:cNvPr id="7" name="Picture 6" descr="(3) 250117 Subgaleal Shunt.pdf"/>
            <p:cNvPicPr>
              <a:picLocks noChangeAspect="1"/>
            </p:cNvPicPr>
            <p:nvPr/>
          </p:nvPicPr>
          <p:blipFill rotWithShape="1">
            <a:blip r:embed="rId4">
              <a:extLst>
                <a:ext uri="{28A0092B-C50C-407E-A947-70E740481C1C}">
                  <a14:useLocalDpi xmlns:a14="http://schemas.microsoft.com/office/drawing/2010/main" val="0"/>
                </a:ext>
              </a:extLst>
            </a:blip>
            <a:srcRect t="20139" r="60101" b="47648"/>
            <a:stretch/>
          </p:blipFill>
          <p:spPr>
            <a:xfrm>
              <a:off x="5092488" y="1323759"/>
              <a:ext cx="1522844" cy="1739925"/>
            </a:xfrm>
            <a:prstGeom prst="rect">
              <a:avLst/>
            </a:prstGeom>
          </p:spPr>
        </p:pic>
        <p:pic>
          <p:nvPicPr>
            <p:cNvPr id="8" name="Picture 7" descr="(3) 250117 Subgaleal Shunt blood removed.pdf"/>
            <p:cNvPicPr>
              <a:picLocks noChangeAspect="1"/>
            </p:cNvPicPr>
            <p:nvPr/>
          </p:nvPicPr>
          <p:blipFill rotWithShape="1">
            <a:blip r:embed="rId5">
              <a:extLst>
                <a:ext uri="{28A0092B-C50C-407E-A947-70E740481C1C}">
                  <a14:useLocalDpi xmlns:a14="http://schemas.microsoft.com/office/drawing/2010/main" val="0"/>
                </a:ext>
              </a:extLst>
            </a:blip>
            <a:srcRect t="20602" r="60429" b="49537"/>
            <a:stretch/>
          </p:blipFill>
          <p:spPr>
            <a:xfrm>
              <a:off x="7074826" y="3232146"/>
              <a:ext cx="1537190" cy="1641536"/>
            </a:xfrm>
            <a:prstGeom prst="rect">
              <a:avLst/>
            </a:prstGeom>
          </p:spPr>
        </p:pic>
        <p:sp>
          <p:nvSpPr>
            <p:cNvPr id="10" name="TextBox 9"/>
            <p:cNvSpPr txBox="1"/>
            <p:nvPr/>
          </p:nvSpPr>
          <p:spPr>
            <a:xfrm>
              <a:off x="2876204" y="2004546"/>
              <a:ext cx="2000469" cy="400110"/>
            </a:xfrm>
            <a:prstGeom prst="rect">
              <a:avLst/>
            </a:prstGeom>
            <a:solidFill>
              <a:srgbClr val="FF0000">
                <a:alpha val="50000"/>
              </a:srgbClr>
            </a:solidFill>
          </p:spPr>
          <p:txBody>
            <a:bodyPr wrap="square" rtlCol="0">
              <a:spAutoFit/>
            </a:bodyPr>
            <a:lstStyle/>
            <a:p>
              <a:pPr algn="ctr"/>
              <a:r>
                <a:rPr lang="en-US" sz="2000" dirty="0" smtClean="0">
                  <a:solidFill>
                    <a:srgbClr val="FFFFFF"/>
                  </a:solidFill>
                  <a:latin typeface="Arial Black"/>
                  <a:cs typeface="Arial Black"/>
                </a:rPr>
                <a:t>Control</a:t>
              </a:r>
              <a:endParaRPr lang="en-US" sz="2000" dirty="0">
                <a:solidFill>
                  <a:srgbClr val="FFFFFF"/>
                </a:solidFill>
                <a:latin typeface="Arial Black"/>
                <a:cs typeface="Arial Black"/>
              </a:endParaRPr>
            </a:p>
          </p:txBody>
        </p:sp>
        <p:sp>
          <p:nvSpPr>
            <p:cNvPr id="11" name="TextBox 10"/>
            <p:cNvSpPr txBox="1"/>
            <p:nvPr/>
          </p:nvSpPr>
          <p:spPr>
            <a:xfrm>
              <a:off x="2876204" y="4383776"/>
              <a:ext cx="2000469" cy="400110"/>
            </a:xfrm>
            <a:prstGeom prst="rect">
              <a:avLst/>
            </a:prstGeom>
            <a:solidFill>
              <a:srgbClr val="FF0000">
                <a:alpha val="50000"/>
              </a:srgbClr>
            </a:solidFill>
          </p:spPr>
          <p:txBody>
            <a:bodyPr wrap="square" rtlCol="0">
              <a:spAutoFit/>
            </a:bodyPr>
            <a:lstStyle/>
            <a:p>
              <a:pPr algn="ctr"/>
              <a:r>
                <a:rPr lang="en-US" sz="2000" dirty="0" smtClean="0">
                  <a:solidFill>
                    <a:srgbClr val="FFFFFF"/>
                  </a:solidFill>
                  <a:latin typeface="Arial Black"/>
                  <a:cs typeface="Arial Black"/>
                </a:rPr>
                <a:t>Intervention</a:t>
              </a:r>
              <a:endParaRPr lang="en-US" sz="2000" dirty="0">
                <a:solidFill>
                  <a:srgbClr val="FFFFFF"/>
                </a:solidFill>
                <a:latin typeface="Arial Black"/>
                <a:cs typeface="Arial Black"/>
              </a:endParaRPr>
            </a:p>
          </p:txBody>
        </p:sp>
        <p:sp>
          <p:nvSpPr>
            <p:cNvPr id="12" name="Plus 11"/>
            <p:cNvSpPr/>
            <p:nvPr/>
          </p:nvSpPr>
          <p:spPr>
            <a:xfrm>
              <a:off x="6602831" y="3972593"/>
              <a:ext cx="483234" cy="483234"/>
            </a:xfrm>
            <a:prstGeom prst="mathPlus">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a:stCxn id="14" idx="3"/>
            </p:cNvCxnSpPr>
            <p:nvPr/>
          </p:nvCxnSpPr>
          <p:spPr>
            <a:xfrm flipV="1">
              <a:off x="2735880" y="2555883"/>
              <a:ext cx="766487" cy="8405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735880" y="3377880"/>
              <a:ext cx="766487" cy="8405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0779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764" y="1829885"/>
            <a:ext cx="8727236" cy="4401205"/>
          </a:xfrm>
          <a:prstGeom prst="rect">
            <a:avLst/>
          </a:prstGeom>
        </p:spPr>
        <p:txBody>
          <a:bodyPr wrap="square">
            <a:spAutoFit/>
          </a:bodyPr>
          <a:lstStyle/>
          <a:p>
            <a:pPr marL="342900" indent="-342900">
              <a:buFont typeface="+mj-lt"/>
              <a:buAutoNum type="arabicPeriod"/>
            </a:pPr>
            <a:r>
              <a:rPr lang="en-GB" sz="4000" dirty="0"/>
              <a:t>HUMAN AUTOPSY STUDIES</a:t>
            </a:r>
          </a:p>
          <a:p>
            <a:pPr marL="342900" indent="-342900">
              <a:buFont typeface="+mj-lt"/>
              <a:buAutoNum type="arabicPeriod"/>
            </a:pPr>
            <a:r>
              <a:rPr lang="en-GB" sz="4000" dirty="0"/>
              <a:t>ANIMAL STUDIES</a:t>
            </a:r>
          </a:p>
          <a:p>
            <a:pPr marL="342900" indent="-342900">
              <a:buFont typeface="+mj-lt"/>
              <a:buAutoNum type="arabicPeriod"/>
            </a:pPr>
            <a:r>
              <a:rPr lang="en-GB" sz="4000" dirty="0"/>
              <a:t>CSF ANALYSIS</a:t>
            </a:r>
          </a:p>
          <a:p>
            <a:pPr marL="342900" indent="-342900">
              <a:buFont typeface="+mj-lt"/>
              <a:buAutoNum type="arabicPeriod"/>
            </a:pPr>
            <a:r>
              <a:rPr lang="en-GB" sz="4000" dirty="0"/>
              <a:t>ADVANCED RADIOLOGY</a:t>
            </a:r>
          </a:p>
          <a:p>
            <a:pPr marL="342900" indent="-342900">
              <a:buFont typeface="+mj-lt"/>
              <a:buAutoNum type="arabicPeriod"/>
            </a:pPr>
            <a:r>
              <a:rPr lang="en-GB" sz="4000" dirty="0" smtClean="0"/>
              <a:t>NEUROENDOSCOPY</a:t>
            </a:r>
          </a:p>
          <a:p>
            <a:pPr marL="342900" indent="-342900">
              <a:buFont typeface="+mj-lt"/>
              <a:buAutoNum type="arabicPeriod"/>
            </a:pPr>
            <a:r>
              <a:rPr lang="en-GB" sz="4000" dirty="0" smtClean="0"/>
              <a:t>?ORGANOTYPIC SAMPLE ANALYSIS / ‘LIVE-SLICE’ SAMPLES</a:t>
            </a:r>
          </a:p>
        </p:txBody>
      </p:sp>
      <p:grpSp>
        <p:nvGrpSpPr>
          <p:cNvPr id="6" name="Group 5"/>
          <p:cNvGrpSpPr/>
          <p:nvPr/>
        </p:nvGrpSpPr>
        <p:grpSpPr>
          <a:xfrm>
            <a:off x="0" y="59665"/>
            <a:ext cx="1476237" cy="1107177"/>
            <a:chOff x="2710658" y="1710432"/>
            <a:chExt cx="3926757" cy="2945068"/>
          </a:xfrm>
        </p:grpSpPr>
        <p:pic>
          <p:nvPicPr>
            <p:cNvPr id="3" name="Picture 2"/>
            <p:cNvPicPr>
              <a:picLocks noChangeAspect="1"/>
            </p:cNvPicPr>
            <p:nvPr/>
          </p:nvPicPr>
          <p:blipFill>
            <a:blip r:embed="rId3"/>
            <a:stretch>
              <a:fillRect/>
            </a:stretch>
          </p:blipFill>
          <p:spPr>
            <a:xfrm>
              <a:off x="2710658" y="1710432"/>
              <a:ext cx="3926757" cy="2945068"/>
            </a:xfrm>
            <a:prstGeom prst="rect">
              <a:avLst/>
            </a:prstGeom>
          </p:spPr>
        </p:pic>
        <p:sp>
          <p:nvSpPr>
            <p:cNvPr id="4" name="TextBox 3"/>
            <p:cNvSpPr txBox="1"/>
            <p:nvPr/>
          </p:nvSpPr>
          <p:spPr>
            <a:xfrm>
              <a:off x="4227574" y="2162644"/>
              <a:ext cx="1210601" cy="1882962"/>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grpSp>
      <p:sp>
        <p:nvSpPr>
          <p:cNvPr id="7" name="TextBox 6"/>
          <p:cNvSpPr txBox="1"/>
          <p:nvPr/>
        </p:nvSpPr>
        <p:spPr>
          <a:xfrm>
            <a:off x="1476238" y="219942"/>
            <a:ext cx="6686012" cy="769441"/>
          </a:xfrm>
          <a:prstGeom prst="rect">
            <a:avLst/>
          </a:prstGeom>
          <a:solidFill>
            <a:srgbClr val="000000"/>
          </a:solidFill>
        </p:spPr>
        <p:txBody>
          <a:bodyPr wrap="square" rtlCol="0">
            <a:spAutoFit/>
          </a:bodyPr>
          <a:lstStyle/>
          <a:p>
            <a:pPr algn="ctr"/>
            <a:r>
              <a:rPr lang="en-US" sz="4400" dirty="0" smtClean="0">
                <a:solidFill>
                  <a:srgbClr val="FFFFFF"/>
                </a:solidFill>
              </a:rPr>
              <a:t>CURRENT UNDERSTANDING</a:t>
            </a:r>
            <a:endParaRPr lang="en-US" sz="4400" dirty="0">
              <a:solidFill>
                <a:srgbClr val="FFFFFF"/>
              </a:solidFill>
            </a:endParaRPr>
          </a:p>
        </p:txBody>
      </p:sp>
    </p:spTree>
    <p:extLst>
      <p:ext uri="{BB962C8B-B14F-4D97-AF65-F5344CB8AC3E}">
        <p14:creationId xmlns:p14="http://schemas.microsoft.com/office/powerpoint/2010/main" val="1606668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221015 Whole mount technique copy.pdf"/>
          <p:cNvPicPr>
            <a:picLocks noChangeAspect="1"/>
          </p:cNvPicPr>
          <p:nvPr/>
        </p:nvPicPr>
        <p:blipFill rotWithShape="1">
          <a:blip r:embed="rId6">
            <a:extLst>
              <a:ext uri="{28A0092B-C50C-407E-A947-70E740481C1C}">
                <a14:useLocalDpi xmlns:a14="http://schemas.microsoft.com/office/drawing/2010/main" val="0"/>
              </a:ext>
            </a:extLst>
          </a:blip>
          <a:srcRect t="5876" b="39461"/>
          <a:stretch/>
        </p:blipFill>
        <p:spPr>
          <a:xfrm>
            <a:off x="1" y="127884"/>
            <a:ext cx="4158476" cy="3216780"/>
          </a:xfrm>
          <a:prstGeom prst="rect">
            <a:avLst/>
          </a:prstGeom>
        </p:spPr>
      </p:pic>
      <p:pic>
        <p:nvPicPr>
          <p:cNvPr id="7" name="(13) Ciliated border Ohata and Nakatani et al Supplemental Movie 3.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930172" y="3663593"/>
            <a:ext cx="4021506" cy="3016129"/>
          </a:xfrm>
          <a:prstGeom prst="rect">
            <a:avLst/>
          </a:prstGeom>
        </p:spPr>
      </p:pic>
      <p:pic>
        <p:nvPicPr>
          <p:cNvPr id="9" name="Picture 8" descr="Screen Shot 2018-09-20 at 13.03.2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3725" y="3663593"/>
            <a:ext cx="2074978" cy="1779213"/>
          </a:xfrm>
          <a:prstGeom prst="rect">
            <a:avLst/>
          </a:prstGeom>
        </p:spPr>
      </p:pic>
      <p:grpSp>
        <p:nvGrpSpPr>
          <p:cNvPr id="19" name="Group 18"/>
          <p:cNvGrpSpPr/>
          <p:nvPr/>
        </p:nvGrpSpPr>
        <p:grpSpPr>
          <a:xfrm>
            <a:off x="2864284" y="0"/>
            <a:ext cx="4350894" cy="3236549"/>
            <a:chOff x="2864284" y="0"/>
            <a:chExt cx="4350894" cy="3236549"/>
          </a:xfrm>
        </p:grpSpPr>
        <p:sp>
          <p:nvSpPr>
            <p:cNvPr id="4" name="Freeform 3"/>
            <p:cNvSpPr/>
            <p:nvPr/>
          </p:nvSpPr>
          <p:spPr>
            <a:xfrm>
              <a:off x="4317524" y="307134"/>
              <a:ext cx="2677351" cy="1489523"/>
            </a:xfrm>
            <a:custGeom>
              <a:avLst/>
              <a:gdLst>
                <a:gd name="connsiteX0" fmla="*/ 12582 w 5036574"/>
                <a:gd name="connsiteY0" fmla="*/ 1225206 h 2802059"/>
                <a:gd name="connsiteX1" fmla="*/ 169922 w 5036574"/>
                <a:gd name="connsiteY1" fmla="*/ 1022922 h 2802059"/>
                <a:gd name="connsiteX2" fmla="*/ 484603 w 5036574"/>
                <a:gd name="connsiteY2" fmla="*/ 618353 h 2802059"/>
                <a:gd name="connsiteX3" fmla="*/ 1046532 w 5036574"/>
                <a:gd name="connsiteY3" fmla="*/ 213785 h 2802059"/>
                <a:gd name="connsiteX4" fmla="*/ 1439883 w 5036574"/>
                <a:gd name="connsiteY4" fmla="*/ 45215 h 2802059"/>
                <a:gd name="connsiteX5" fmla="*/ 1945620 w 5036574"/>
                <a:gd name="connsiteY5" fmla="*/ 11500 h 2802059"/>
                <a:gd name="connsiteX6" fmla="*/ 2530027 w 5036574"/>
                <a:gd name="connsiteY6" fmla="*/ 213785 h 2802059"/>
                <a:gd name="connsiteX7" fmla="*/ 2844707 w 5036574"/>
                <a:gd name="connsiteY7" fmla="*/ 292451 h 2802059"/>
                <a:gd name="connsiteX8" fmla="*/ 3181865 w 5036574"/>
                <a:gd name="connsiteY8" fmla="*/ 517211 h 2802059"/>
                <a:gd name="connsiteX9" fmla="*/ 3339205 w 5036574"/>
                <a:gd name="connsiteY9" fmla="*/ 618353 h 2802059"/>
                <a:gd name="connsiteX10" fmla="*/ 3440353 w 5036574"/>
                <a:gd name="connsiteY10" fmla="*/ 607115 h 2802059"/>
                <a:gd name="connsiteX11" fmla="*/ 3766272 w 5036574"/>
                <a:gd name="connsiteY11" fmla="*/ 809400 h 2802059"/>
                <a:gd name="connsiteX12" fmla="*/ 3991044 w 5036574"/>
                <a:gd name="connsiteY12" fmla="*/ 1090350 h 2802059"/>
                <a:gd name="connsiteX13" fmla="*/ 4272008 w 5036574"/>
                <a:gd name="connsiteY13" fmla="*/ 1405015 h 2802059"/>
                <a:gd name="connsiteX14" fmla="*/ 4586689 w 5036574"/>
                <a:gd name="connsiteY14" fmla="*/ 1685965 h 2802059"/>
                <a:gd name="connsiteX15" fmla="*/ 4878892 w 5036574"/>
                <a:gd name="connsiteY15" fmla="*/ 1775869 h 2802059"/>
                <a:gd name="connsiteX16" fmla="*/ 4991278 w 5036574"/>
                <a:gd name="connsiteY16" fmla="*/ 2056820 h 2802059"/>
                <a:gd name="connsiteX17" fmla="*/ 4968801 w 5036574"/>
                <a:gd name="connsiteY17" fmla="*/ 2169200 h 2802059"/>
                <a:gd name="connsiteX18" fmla="*/ 5036233 w 5036574"/>
                <a:gd name="connsiteY18" fmla="*/ 2371484 h 2802059"/>
                <a:gd name="connsiteX19" fmla="*/ 4935085 w 5036574"/>
                <a:gd name="connsiteY19" fmla="*/ 2753577 h 2802059"/>
                <a:gd name="connsiteX20" fmla="*/ 4328201 w 5036574"/>
                <a:gd name="connsiteY20" fmla="*/ 2731101 h 2802059"/>
                <a:gd name="connsiteX21" fmla="*/ 4204577 w 5036574"/>
                <a:gd name="connsiteY21" fmla="*/ 2157962 h 2802059"/>
                <a:gd name="connsiteX22" fmla="*/ 4125907 w 5036574"/>
                <a:gd name="connsiteY22" fmla="*/ 1775869 h 2802059"/>
                <a:gd name="connsiteX23" fmla="*/ 3878658 w 5036574"/>
                <a:gd name="connsiteY23" fmla="*/ 1449967 h 2802059"/>
                <a:gd name="connsiteX24" fmla="*/ 3350444 w 5036574"/>
                <a:gd name="connsiteY24" fmla="*/ 1135302 h 2802059"/>
                <a:gd name="connsiteX25" fmla="*/ 2766037 w 5036574"/>
                <a:gd name="connsiteY25" fmla="*/ 1079112 h 2802059"/>
                <a:gd name="connsiteX26" fmla="*/ 2271539 w 5036574"/>
                <a:gd name="connsiteY26" fmla="*/ 1112826 h 2802059"/>
                <a:gd name="connsiteX27" fmla="*/ 1777041 w 5036574"/>
                <a:gd name="connsiteY27" fmla="*/ 1337586 h 2802059"/>
                <a:gd name="connsiteX28" fmla="*/ 1260066 w 5036574"/>
                <a:gd name="connsiteY28" fmla="*/ 1674727 h 2802059"/>
                <a:gd name="connsiteX29" fmla="*/ 731852 w 5036574"/>
                <a:gd name="connsiteY29" fmla="*/ 1966915 h 2802059"/>
                <a:gd name="connsiteX30" fmla="*/ 529557 w 5036574"/>
                <a:gd name="connsiteY30" fmla="*/ 2045582 h 2802059"/>
                <a:gd name="connsiteX31" fmla="*/ 136206 w 5036574"/>
                <a:gd name="connsiteY31" fmla="*/ 1528633 h 2802059"/>
                <a:gd name="connsiteX32" fmla="*/ 23820 w 5036574"/>
                <a:gd name="connsiteY32" fmla="*/ 1371301 h 2802059"/>
                <a:gd name="connsiteX33" fmla="*/ 12582 w 5036574"/>
                <a:gd name="connsiteY33" fmla="*/ 1225206 h 28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36574" h="2802059">
                  <a:moveTo>
                    <a:pt x="12582" y="1225206"/>
                  </a:moveTo>
                  <a:cubicBezTo>
                    <a:pt x="36932" y="1167143"/>
                    <a:pt x="169922" y="1022922"/>
                    <a:pt x="169922" y="1022922"/>
                  </a:cubicBezTo>
                  <a:cubicBezTo>
                    <a:pt x="248592" y="921780"/>
                    <a:pt x="338501" y="753209"/>
                    <a:pt x="484603" y="618353"/>
                  </a:cubicBezTo>
                  <a:cubicBezTo>
                    <a:pt x="630705" y="483497"/>
                    <a:pt x="887319" y="309308"/>
                    <a:pt x="1046532" y="213785"/>
                  </a:cubicBezTo>
                  <a:cubicBezTo>
                    <a:pt x="1205745" y="118262"/>
                    <a:pt x="1290035" y="78929"/>
                    <a:pt x="1439883" y="45215"/>
                  </a:cubicBezTo>
                  <a:cubicBezTo>
                    <a:pt x="1589731" y="11501"/>
                    <a:pt x="1763929" y="-16595"/>
                    <a:pt x="1945620" y="11500"/>
                  </a:cubicBezTo>
                  <a:cubicBezTo>
                    <a:pt x="2127311" y="39595"/>
                    <a:pt x="2380179" y="166960"/>
                    <a:pt x="2530027" y="213785"/>
                  </a:cubicBezTo>
                  <a:cubicBezTo>
                    <a:pt x="2679875" y="260610"/>
                    <a:pt x="2736067" y="241880"/>
                    <a:pt x="2844707" y="292451"/>
                  </a:cubicBezTo>
                  <a:cubicBezTo>
                    <a:pt x="2953347" y="343022"/>
                    <a:pt x="3099449" y="462894"/>
                    <a:pt x="3181865" y="517211"/>
                  </a:cubicBezTo>
                  <a:cubicBezTo>
                    <a:pt x="3264281" y="571528"/>
                    <a:pt x="3296124" y="603369"/>
                    <a:pt x="3339205" y="618353"/>
                  </a:cubicBezTo>
                  <a:cubicBezTo>
                    <a:pt x="3382286" y="633337"/>
                    <a:pt x="3369175" y="575274"/>
                    <a:pt x="3440353" y="607115"/>
                  </a:cubicBezTo>
                  <a:cubicBezTo>
                    <a:pt x="3511531" y="638956"/>
                    <a:pt x="3674490" y="728861"/>
                    <a:pt x="3766272" y="809400"/>
                  </a:cubicBezTo>
                  <a:cubicBezTo>
                    <a:pt x="3858054" y="889939"/>
                    <a:pt x="3906755" y="991081"/>
                    <a:pt x="3991044" y="1090350"/>
                  </a:cubicBezTo>
                  <a:cubicBezTo>
                    <a:pt x="4075333" y="1189619"/>
                    <a:pt x="4172734" y="1305746"/>
                    <a:pt x="4272008" y="1405015"/>
                  </a:cubicBezTo>
                  <a:cubicBezTo>
                    <a:pt x="4371282" y="1504284"/>
                    <a:pt x="4485542" y="1624156"/>
                    <a:pt x="4586689" y="1685965"/>
                  </a:cubicBezTo>
                  <a:cubicBezTo>
                    <a:pt x="4687836" y="1747774"/>
                    <a:pt x="4811461" y="1714060"/>
                    <a:pt x="4878892" y="1775869"/>
                  </a:cubicBezTo>
                  <a:cubicBezTo>
                    <a:pt x="4946324" y="1837678"/>
                    <a:pt x="4976293" y="1991265"/>
                    <a:pt x="4991278" y="2056820"/>
                  </a:cubicBezTo>
                  <a:cubicBezTo>
                    <a:pt x="5006263" y="2122375"/>
                    <a:pt x="4961309" y="2116756"/>
                    <a:pt x="4968801" y="2169200"/>
                  </a:cubicBezTo>
                  <a:cubicBezTo>
                    <a:pt x="4976293" y="2221644"/>
                    <a:pt x="5041852" y="2274088"/>
                    <a:pt x="5036233" y="2371484"/>
                  </a:cubicBezTo>
                  <a:cubicBezTo>
                    <a:pt x="5030614" y="2468880"/>
                    <a:pt x="5053090" y="2693641"/>
                    <a:pt x="4935085" y="2753577"/>
                  </a:cubicBezTo>
                  <a:cubicBezTo>
                    <a:pt x="4817080" y="2813513"/>
                    <a:pt x="4449952" y="2830370"/>
                    <a:pt x="4328201" y="2731101"/>
                  </a:cubicBezTo>
                  <a:cubicBezTo>
                    <a:pt x="4206450" y="2631832"/>
                    <a:pt x="4238293" y="2317167"/>
                    <a:pt x="4204577" y="2157962"/>
                  </a:cubicBezTo>
                  <a:cubicBezTo>
                    <a:pt x="4170861" y="1998757"/>
                    <a:pt x="4180227" y="1893868"/>
                    <a:pt x="4125907" y="1775869"/>
                  </a:cubicBezTo>
                  <a:cubicBezTo>
                    <a:pt x="4071587" y="1657870"/>
                    <a:pt x="4007902" y="1556728"/>
                    <a:pt x="3878658" y="1449967"/>
                  </a:cubicBezTo>
                  <a:cubicBezTo>
                    <a:pt x="3749414" y="1343206"/>
                    <a:pt x="3535881" y="1197111"/>
                    <a:pt x="3350444" y="1135302"/>
                  </a:cubicBezTo>
                  <a:cubicBezTo>
                    <a:pt x="3165007" y="1073493"/>
                    <a:pt x="2945854" y="1082858"/>
                    <a:pt x="2766037" y="1079112"/>
                  </a:cubicBezTo>
                  <a:cubicBezTo>
                    <a:pt x="2586220" y="1075366"/>
                    <a:pt x="2436372" y="1069747"/>
                    <a:pt x="2271539" y="1112826"/>
                  </a:cubicBezTo>
                  <a:cubicBezTo>
                    <a:pt x="2106706" y="1155905"/>
                    <a:pt x="1945620" y="1243936"/>
                    <a:pt x="1777041" y="1337586"/>
                  </a:cubicBezTo>
                  <a:cubicBezTo>
                    <a:pt x="1608462" y="1431236"/>
                    <a:pt x="1434264" y="1569839"/>
                    <a:pt x="1260066" y="1674727"/>
                  </a:cubicBezTo>
                  <a:cubicBezTo>
                    <a:pt x="1085868" y="1779615"/>
                    <a:pt x="853603" y="1905106"/>
                    <a:pt x="731852" y="1966915"/>
                  </a:cubicBezTo>
                  <a:cubicBezTo>
                    <a:pt x="610101" y="2028724"/>
                    <a:pt x="628831" y="2118629"/>
                    <a:pt x="529557" y="2045582"/>
                  </a:cubicBezTo>
                  <a:cubicBezTo>
                    <a:pt x="430283" y="1972535"/>
                    <a:pt x="220495" y="1641013"/>
                    <a:pt x="136206" y="1528633"/>
                  </a:cubicBezTo>
                  <a:cubicBezTo>
                    <a:pt x="51917" y="1416253"/>
                    <a:pt x="44424" y="1427491"/>
                    <a:pt x="23820" y="1371301"/>
                  </a:cubicBezTo>
                  <a:cubicBezTo>
                    <a:pt x="3216" y="1315111"/>
                    <a:pt x="-11768" y="1283269"/>
                    <a:pt x="12582" y="1225206"/>
                  </a:cubicBezTo>
                  <a:close/>
                </a:path>
              </a:pathLst>
            </a:custGeom>
            <a:solidFill>
              <a:schemeClr val="accent6">
                <a:lumMod val="60000"/>
                <a:lumOff val="40000"/>
              </a:schemeClr>
            </a:solidFill>
            <a:ln w="38100" cmpd="sng">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2864284" y="1023763"/>
              <a:ext cx="1465902" cy="1740952"/>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4" idx="19"/>
            </p:cNvCxnSpPr>
            <p:nvPr/>
          </p:nvCxnSpPr>
          <p:spPr>
            <a:xfrm flipV="1">
              <a:off x="3697497" y="1770885"/>
              <a:ext cx="3243428" cy="1465664"/>
            </a:xfrm>
            <a:prstGeom prst="line">
              <a:avLst/>
            </a:prstGeom>
            <a:ln>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34655" y="0"/>
              <a:ext cx="3180523" cy="369332"/>
            </a:xfrm>
            <a:prstGeom prst="rect">
              <a:avLst/>
            </a:prstGeom>
            <a:noFill/>
          </p:spPr>
          <p:txBody>
            <a:bodyPr wrap="square" rtlCol="0">
              <a:spAutoFit/>
            </a:bodyPr>
            <a:lstStyle/>
            <a:p>
              <a:pPr algn="ctr"/>
              <a:r>
                <a:rPr lang="en-US" dirty="0" smtClean="0"/>
                <a:t>WHOLE MOUNT PREPARATION</a:t>
              </a:r>
              <a:endParaRPr lang="en-US" dirty="0"/>
            </a:p>
          </p:txBody>
        </p:sp>
      </p:grpSp>
      <p:grpSp>
        <p:nvGrpSpPr>
          <p:cNvPr id="21" name="Group 20"/>
          <p:cNvGrpSpPr/>
          <p:nvPr/>
        </p:nvGrpSpPr>
        <p:grpSpPr>
          <a:xfrm>
            <a:off x="7215178" y="188247"/>
            <a:ext cx="1879229" cy="3391205"/>
            <a:chOff x="7215178" y="188247"/>
            <a:chExt cx="1879229" cy="3391205"/>
          </a:xfrm>
        </p:grpSpPr>
        <p:grpSp>
          <p:nvGrpSpPr>
            <p:cNvPr id="13" name="Group 12"/>
            <p:cNvGrpSpPr/>
            <p:nvPr/>
          </p:nvGrpSpPr>
          <p:grpSpPr>
            <a:xfrm>
              <a:off x="7215178" y="188247"/>
              <a:ext cx="1879228" cy="3391205"/>
              <a:chOff x="7451186" y="188247"/>
              <a:chExt cx="1643219" cy="2965309"/>
            </a:xfrm>
          </p:grpSpPr>
          <p:pic>
            <p:nvPicPr>
              <p:cNvPr id="5" name="Picture 4" descr="Screen Shot 2018-09-20 at 12.46.3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1186" y="188247"/>
                <a:ext cx="1643219" cy="1428674"/>
              </a:xfrm>
              <a:prstGeom prst="rect">
                <a:avLst/>
              </a:prstGeom>
            </p:spPr>
          </p:pic>
          <p:pic>
            <p:nvPicPr>
              <p:cNvPr id="6" name="Picture 5" descr="Screen Shot 2018-09-20 at 12.52.5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1186" y="1650564"/>
                <a:ext cx="1642342" cy="1502992"/>
              </a:xfrm>
              <a:prstGeom prst="rect">
                <a:avLst/>
              </a:prstGeom>
            </p:spPr>
          </p:pic>
        </p:grpSp>
        <p:sp>
          <p:nvSpPr>
            <p:cNvPr id="20" name="TextBox 19"/>
            <p:cNvSpPr txBox="1"/>
            <p:nvPr/>
          </p:nvSpPr>
          <p:spPr>
            <a:xfrm>
              <a:off x="7956925" y="3209808"/>
              <a:ext cx="1137482" cy="369332"/>
            </a:xfrm>
            <a:prstGeom prst="rect">
              <a:avLst/>
            </a:prstGeom>
            <a:noFill/>
          </p:spPr>
          <p:txBody>
            <a:bodyPr wrap="square" rtlCol="0">
              <a:spAutoFit/>
            </a:bodyPr>
            <a:lstStyle/>
            <a:p>
              <a:r>
                <a:rPr lang="en-US" dirty="0" smtClean="0">
                  <a:solidFill>
                    <a:srgbClr val="FFFFFF"/>
                  </a:solidFill>
                </a:rPr>
                <a:t>Cell 2008</a:t>
              </a:r>
              <a:endParaRPr lang="en-US" dirty="0">
                <a:solidFill>
                  <a:srgbClr val="FFFFFF"/>
                </a:solidFill>
              </a:endParaRPr>
            </a:p>
          </p:txBody>
        </p:sp>
      </p:grpSp>
      <p:grpSp>
        <p:nvGrpSpPr>
          <p:cNvPr id="24" name="Group 23"/>
          <p:cNvGrpSpPr/>
          <p:nvPr/>
        </p:nvGrpSpPr>
        <p:grpSpPr>
          <a:xfrm>
            <a:off x="-33716" y="3949995"/>
            <a:ext cx="4950500" cy="2908005"/>
            <a:chOff x="1" y="3949995"/>
            <a:chExt cx="4950500" cy="2908005"/>
          </a:xfrm>
        </p:grpSpPr>
        <p:sp>
          <p:nvSpPr>
            <p:cNvPr id="22" name="TextBox 21"/>
            <p:cNvSpPr txBox="1"/>
            <p:nvPr/>
          </p:nvSpPr>
          <p:spPr>
            <a:xfrm>
              <a:off x="191055" y="3949995"/>
              <a:ext cx="2446475" cy="1200328"/>
            </a:xfrm>
            <a:prstGeom prst="rect">
              <a:avLst/>
            </a:prstGeom>
            <a:noFill/>
          </p:spPr>
          <p:txBody>
            <a:bodyPr wrap="square" rtlCol="0">
              <a:spAutoFit/>
            </a:bodyPr>
            <a:lstStyle/>
            <a:p>
              <a:pPr algn="ctr"/>
              <a:r>
                <a:rPr lang="en-US" sz="2400" dirty="0" smtClean="0"/>
                <a:t>ORGANOTYPIC SLICE PREPARATION</a:t>
              </a:r>
              <a:endParaRPr lang="en-US" sz="2400" dirty="0"/>
            </a:p>
          </p:txBody>
        </p:sp>
        <p:graphicFrame>
          <p:nvGraphicFramePr>
            <p:cNvPr id="23" name="Object 22"/>
            <p:cNvGraphicFramePr>
              <a:graphicFrameLocks noChangeAspect="1"/>
            </p:cNvGraphicFramePr>
            <p:nvPr>
              <p:extLst>
                <p:ext uri="{D42A27DB-BD31-4B8C-83A1-F6EECF244321}">
                  <p14:modId xmlns:p14="http://schemas.microsoft.com/office/powerpoint/2010/main" val="1267565703"/>
                </p:ext>
              </p:extLst>
            </p:nvPr>
          </p:nvGraphicFramePr>
          <p:xfrm>
            <a:off x="1" y="5521472"/>
            <a:ext cx="4950500" cy="1336528"/>
          </p:xfrm>
          <a:graphic>
            <a:graphicData uri="http://schemas.openxmlformats.org/presentationml/2006/ole">
              <mc:AlternateContent xmlns:mc="http://schemas.openxmlformats.org/markup-compatibility/2006">
                <mc:Choice xmlns:v="urn:schemas-microsoft-com:vml" Requires="v">
                  <p:oleObj spid="_x0000_s1042" name="Document" r:id="rId12" imgW="5880100" imgH="1587500" progId="Word.Document.12">
                    <p:embed/>
                  </p:oleObj>
                </mc:Choice>
                <mc:Fallback>
                  <p:oleObj name="Document" r:id="rId12" imgW="5880100" imgH="1587500" progId="Word.Document.12">
                    <p:embed/>
                    <p:pic>
                      <p:nvPicPr>
                        <p:cNvPr id="0" name=""/>
                        <p:cNvPicPr/>
                        <p:nvPr/>
                      </p:nvPicPr>
                      <p:blipFill>
                        <a:blip r:embed="rId13"/>
                        <a:stretch>
                          <a:fillRect/>
                        </a:stretch>
                      </p:blipFill>
                      <p:spPr>
                        <a:xfrm>
                          <a:off x="1" y="5521472"/>
                          <a:ext cx="4950500" cy="1336528"/>
                        </a:xfrm>
                        <a:prstGeom prst="rect">
                          <a:avLst/>
                        </a:prstGeom>
                      </p:spPr>
                    </p:pic>
                  </p:oleObj>
                </mc:Fallback>
              </mc:AlternateContent>
            </a:graphicData>
          </a:graphic>
        </p:graphicFrame>
      </p:grpSp>
      <p:pic>
        <p:nvPicPr>
          <p:cNvPr id="8" name="Picture 7" descr="Screen Shot 2018-09-20 at 13.03.00.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10012" y="1955415"/>
            <a:ext cx="2870741" cy="1629512"/>
          </a:xfrm>
          <a:prstGeom prst="rect">
            <a:avLst/>
          </a:prstGeom>
        </p:spPr>
      </p:pic>
      <p:sp>
        <p:nvSpPr>
          <p:cNvPr id="25" name="Freeform 24"/>
          <p:cNvSpPr/>
          <p:nvPr/>
        </p:nvSpPr>
        <p:spPr>
          <a:xfrm>
            <a:off x="2767704" y="2653808"/>
            <a:ext cx="1003773" cy="558441"/>
          </a:xfrm>
          <a:custGeom>
            <a:avLst/>
            <a:gdLst>
              <a:gd name="connsiteX0" fmla="*/ 12582 w 5036574"/>
              <a:gd name="connsiteY0" fmla="*/ 1225206 h 2802059"/>
              <a:gd name="connsiteX1" fmla="*/ 169922 w 5036574"/>
              <a:gd name="connsiteY1" fmla="*/ 1022922 h 2802059"/>
              <a:gd name="connsiteX2" fmla="*/ 484603 w 5036574"/>
              <a:gd name="connsiteY2" fmla="*/ 618353 h 2802059"/>
              <a:gd name="connsiteX3" fmla="*/ 1046532 w 5036574"/>
              <a:gd name="connsiteY3" fmla="*/ 213785 h 2802059"/>
              <a:gd name="connsiteX4" fmla="*/ 1439883 w 5036574"/>
              <a:gd name="connsiteY4" fmla="*/ 45215 h 2802059"/>
              <a:gd name="connsiteX5" fmla="*/ 1945620 w 5036574"/>
              <a:gd name="connsiteY5" fmla="*/ 11500 h 2802059"/>
              <a:gd name="connsiteX6" fmla="*/ 2530027 w 5036574"/>
              <a:gd name="connsiteY6" fmla="*/ 213785 h 2802059"/>
              <a:gd name="connsiteX7" fmla="*/ 2844707 w 5036574"/>
              <a:gd name="connsiteY7" fmla="*/ 292451 h 2802059"/>
              <a:gd name="connsiteX8" fmla="*/ 3181865 w 5036574"/>
              <a:gd name="connsiteY8" fmla="*/ 517211 h 2802059"/>
              <a:gd name="connsiteX9" fmla="*/ 3339205 w 5036574"/>
              <a:gd name="connsiteY9" fmla="*/ 618353 h 2802059"/>
              <a:gd name="connsiteX10" fmla="*/ 3440353 w 5036574"/>
              <a:gd name="connsiteY10" fmla="*/ 607115 h 2802059"/>
              <a:gd name="connsiteX11" fmla="*/ 3766272 w 5036574"/>
              <a:gd name="connsiteY11" fmla="*/ 809400 h 2802059"/>
              <a:gd name="connsiteX12" fmla="*/ 3991044 w 5036574"/>
              <a:gd name="connsiteY12" fmla="*/ 1090350 h 2802059"/>
              <a:gd name="connsiteX13" fmla="*/ 4272008 w 5036574"/>
              <a:gd name="connsiteY13" fmla="*/ 1405015 h 2802059"/>
              <a:gd name="connsiteX14" fmla="*/ 4586689 w 5036574"/>
              <a:gd name="connsiteY14" fmla="*/ 1685965 h 2802059"/>
              <a:gd name="connsiteX15" fmla="*/ 4878892 w 5036574"/>
              <a:gd name="connsiteY15" fmla="*/ 1775869 h 2802059"/>
              <a:gd name="connsiteX16" fmla="*/ 4991278 w 5036574"/>
              <a:gd name="connsiteY16" fmla="*/ 2056820 h 2802059"/>
              <a:gd name="connsiteX17" fmla="*/ 4968801 w 5036574"/>
              <a:gd name="connsiteY17" fmla="*/ 2169200 h 2802059"/>
              <a:gd name="connsiteX18" fmla="*/ 5036233 w 5036574"/>
              <a:gd name="connsiteY18" fmla="*/ 2371484 h 2802059"/>
              <a:gd name="connsiteX19" fmla="*/ 4935085 w 5036574"/>
              <a:gd name="connsiteY19" fmla="*/ 2753577 h 2802059"/>
              <a:gd name="connsiteX20" fmla="*/ 4328201 w 5036574"/>
              <a:gd name="connsiteY20" fmla="*/ 2731101 h 2802059"/>
              <a:gd name="connsiteX21" fmla="*/ 4204577 w 5036574"/>
              <a:gd name="connsiteY21" fmla="*/ 2157962 h 2802059"/>
              <a:gd name="connsiteX22" fmla="*/ 4125907 w 5036574"/>
              <a:gd name="connsiteY22" fmla="*/ 1775869 h 2802059"/>
              <a:gd name="connsiteX23" fmla="*/ 3878658 w 5036574"/>
              <a:gd name="connsiteY23" fmla="*/ 1449967 h 2802059"/>
              <a:gd name="connsiteX24" fmla="*/ 3350444 w 5036574"/>
              <a:gd name="connsiteY24" fmla="*/ 1135302 h 2802059"/>
              <a:gd name="connsiteX25" fmla="*/ 2766037 w 5036574"/>
              <a:gd name="connsiteY25" fmla="*/ 1079112 h 2802059"/>
              <a:gd name="connsiteX26" fmla="*/ 2271539 w 5036574"/>
              <a:gd name="connsiteY26" fmla="*/ 1112826 h 2802059"/>
              <a:gd name="connsiteX27" fmla="*/ 1777041 w 5036574"/>
              <a:gd name="connsiteY27" fmla="*/ 1337586 h 2802059"/>
              <a:gd name="connsiteX28" fmla="*/ 1260066 w 5036574"/>
              <a:gd name="connsiteY28" fmla="*/ 1674727 h 2802059"/>
              <a:gd name="connsiteX29" fmla="*/ 731852 w 5036574"/>
              <a:gd name="connsiteY29" fmla="*/ 1966915 h 2802059"/>
              <a:gd name="connsiteX30" fmla="*/ 529557 w 5036574"/>
              <a:gd name="connsiteY30" fmla="*/ 2045582 h 2802059"/>
              <a:gd name="connsiteX31" fmla="*/ 136206 w 5036574"/>
              <a:gd name="connsiteY31" fmla="*/ 1528633 h 2802059"/>
              <a:gd name="connsiteX32" fmla="*/ 23820 w 5036574"/>
              <a:gd name="connsiteY32" fmla="*/ 1371301 h 2802059"/>
              <a:gd name="connsiteX33" fmla="*/ 12582 w 5036574"/>
              <a:gd name="connsiteY33" fmla="*/ 1225206 h 28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36574" h="2802059">
                <a:moveTo>
                  <a:pt x="12582" y="1225206"/>
                </a:moveTo>
                <a:cubicBezTo>
                  <a:pt x="36932" y="1167143"/>
                  <a:pt x="169922" y="1022922"/>
                  <a:pt x="169922" y="1022922"/>
                </a:cubicBezTo>
                <a:cubicBezTo>
                  <a:pt x="248592" y="921780"/>
                  <a:pt x="338501" y="753209"/>
                  <a:pt x="484603" y="618353"/>
                </a:cubicBezTo>
                <a:cubicBezTo>
                  <a:pt x="630705" y="483497"/>
                  <a:pt x="887319" y="309308"/>
                  <a:pt x="1046532" y="213785"/>
                </a:cubicBezTo>
                <a:cubicBezTo>
                  <a:pt x="1205745" y="118262"/>
                  <a:pt x="1290035" y="78929"/>
                  <a:pt x="1439883" y="45215"/>
                </a:cubicBezTo>
                <a:cubicBezTo>
                  <a:pt x="1589731" y="11501"/>
                  <a:pt x="1763929" y="-16595"/>
                  <a:pt x="1945620" y="11500"/>
                </a:cubicBezTo>
                <a:cubicBezTo>
                  <a:pt x="2127311" y="39595"/>
                  <a:pt x="2380179" y="166960"/>
                  <a:pt x="2530027" y="213785"/>
                </a:cubicBezTo>
                <a:cubicBezTo>
                  <a:pt x="2679875" y="260610"/>
                  <a:pt x="2736067" y="241880"/>
                  <a:pt x="2844707" y="292451"/>
                </a:cubicBezTo>
                <a:cubicBezTo>
                  <a:pt x="2953347" y="343022"/>
                  <a:pt x="3099449" y="462894"/>
                  <a:pt x="3181865" y="517211"/>
                </a:cubicBezTo>
                <a:cubicBezTo>
                  <a:pt x="3264281" y="571528"/>
                  <a:pt x="3296124" y="603369"/>
                  <a:pt x="3339205" y="618353"/>
                </a:cubicBezTo>
                <a:cubicBezTo>
                  <a:pt x="3382286" y="633337"/>
                  <a:pt x="3369175" y="575274"/>
                  <a:pt x="3440353" y="607115"/>
                </a:cubicBezTo>
                <a:cubicBezTo>
                  <a:pt x="3511531" y="638956"/>
                  <a:pt x="3674490" y="728861"/>
                  <a:pt x="3766272" y="809400"/>
                </a:cubicBezTo>
                <a:cubicBezTo>
                  <a:pt x="3858054" y="889939"/>
                  <a:pt x="3906755" y="991081"/>
                  <a:pt x="3991044" y="1090350"/>
                </a:cubicBezTo>
                <a:cubicBezTo>
                  <a:pt x="4075333" y="1189619"/>
                  <a:pt x="4172734" y="1305746"/>
                  <a:pt x="4272008" y="1405015"/>
                </a:cubicBezTo>
                <a:cubicBezTo>
                  <a:pt x="4371282" y="1504284"/>
                  <a:pt x="4485542" y="1624156"/>
                  <a:pt x="4586689" y="1685965"/>
                </a:cubicBezTo>
                <a:cubicBezTo>
                  <a:pt x="4687836" y="1747774"/>
                  <a:pt x="4811461" y="1714060"/>
                  <a:pt x="4878892" y="1775869"/>
                </a:cubicBezTo>
                <a:cubicBezTo>
                  <a:pt x="4946324" y="1837678"/>
                  <a:pt x="4976293" y="1991265"/>
                  <a:pt x="4991278" y="2056820"/>
                </a:cubicBezTo>
                <a:cubicBezTo>
                  <a:pt x="5006263" y="2122375"/>
                  <a:pt x="4961309" y="2116756"/>
                  <a:pt x="4968801" y="2169200"/>
                </a:cubicBezTo>
                <a:cubicBezTo>
                  <a:pt x="4976293" y="2221644"/>
                  <a:pt x="5041852" y="2274088"/>
                  <a:pt x="5036233" y="2371484"/>
                </a:cubicBezTo>
                <a:cubicBezTo>
                  <a:pt x="5030614" y="2468880"/>
                  <a:pt x="5053090" y="2693641"/>
                  <a:pt x="4935085" y="2753577"/>
                </a:cubicBezTo>
                <a:cubicBezTo>
                  <a:pt x="4817080" y="2813513"/>
                  <a:pt x="4449952" y="2830370"/>
                  <a:pt x="4328201" y="2731101"/>
                </a:cubicBezTo>
                <a:cubicBezTo>
                  <a:pt x="4206450" y="2631832"/>
                  <a:pt x="4238293" y="2317167"/>
                  <a:pt x="4204577" y="2157962"/>
                </a:cubicBezTo>
                <a:cubicBezTo>
                  <a:pt x="4170861" y="1998757"/>
                  <a:pt x="4180227" y="1893868"/>
                  <a:pt x="4125907" y="1775869"/>
                </a:cubicBezTo>
                <a:cubicBezTo>
                  <a:pt x="4071587" y="1657870"/>
                  <a:pt x="4007902" y="1556728"/>
                  <a:pt x="3878658" y="1449967"/>
                </a:cubicBezTo>
                <a:cubicBezTo>
                  <a:pt x="3749414" y="1343206"/>
                  <a:pt x="3535881" y="1197111"/>
                  <a:pt x="3350444" y="1135302"/>
                </a:cubicBezTo>
                <a:cubicBezTo>
                  <a:pt x="3165007" y="1073493"/>
                  <a:pt x="2945854" y="1082858"/>
                  <a:pt x="2766037" y="1079112"/>
                </a:cubicBezTo>
                <a:cubicBezTo>
                  <a:pt x="2586220" y="1075366"/>
                  <a:pt x="2436372" y="1069747"/>
                  <a:pt x="2271539" y="1112826"/>
                </a:cubicBezTo>
                <a:cubicBezTo>
                  <a:pt x="2106706" y="1155905"/>
                  <a:pt x="1945620" y="1243936"/>
                  <a:pt x="1777041" y="1337586"/>
                </a:cubicBezTo>
                <a:cubicBezTo>
                  <a:pt x="1608462" y="1431236"/>
                  <a:pt x="1434264" y="1569839"/>
                  <a:pt x="1260066" y="1674727"/>
                </a:cubicBezTo>
                <a:cubicBezTo>
                  <a:pt x="1085868" y="1779615"/>
                  <a:pt x="853603" y="1905106"/>
                  <a:pt x="731852" y="1966915"/>
                </a:cubicBezTo>
                <a:cubicBezTo>
                  <a:pt x="610101" y="2028724"/>
                  <a:pt x="628831" y="2118629"/>
                  <a:pt x="529557" y="2045582"/>
                </a:cubicBezTo>
                <a:cubicBezTo>
                  <a:pt x="430283" y="1972535"/>
                  <a:pt x="220495" y="1641013"/>
                  <a:pt x="136206" y="1528633"/>
                </a:cubicBezTo>
                <a:cubicBezTo>
                  <a:pt x="51917" y="1416253"/>
                  <a:pt x="44424" y="1427491"/>
                  <a:pt x="23820" y="1371301"/>
                </a:cubicBezTo>
                <a:cubicBezTo>
                  <a:pt x="3216" y="1315111"/>
                  <a:pt x="-11768" y="1283269"/>
                  <a:pt x="12582" y="1225206"/>
                </a:cubicBezTo>
                <a:close/>
              </a:path>
            </a:pathLst>
          </a:custGeom>
          <a:solidFill>
            <a:schemeClr val="accent6">
              <a:lumMod val="60000"/>
              <a:lumOff val="40000"/>
            </a:schemeClr>
          </a:solidFill>
          <a:ln w="38100" cmpd="sng">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256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7"/>
                                        </p:tgtEl>
                                      </p:cBhvr>
                                    </p:cmd>
                                  </p:childTnLst>
                                </p:cTn>
                              </p:par>
                            </p:childTnLst>
                          </p:cTn>
                        </p:par>
                      </p:childTnLst>
                    </p:cTn>
                  </p:par>
                </p:childTnLst>
              </p:cTn>
              <p:nextCondLst>
                <p:cond evt="onClick" delay="0">
                  <p:tgtEl>
                    <p:spTgt spid="7"/>
                  </p:tgtEl>
                </p:cond>
              </p:nextCondLst>
            </p:seq>
            <p:video>
              <p:cMediaNode vol="80000">
                <p:cTn id="40" fill="hold" display="0">
                  <p:stCondLst>
                    <p:cond delay="indefinite"/>
                  </p:stCondLst>
                </p:cTn>
                <p:tgtEl>
                  <p:spTgt spid="7"/>
                </p:tgtEl>
              </p:cMediaNode>
            </p:video>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09-20 at 13.22.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003" y="4353565"/>
            <a:ext cx="6440997" cy="2369578"/>
          </a:xfrm>
          <a:prstGeom prst="rect">
            <a:avLst/>
          </a:prstGeom>
        </p:spPr>
      </p:pic>
      <p:grpSp>
        <p:nvGrpSpPr>
          <p:cNvPr id="2" name="Group 1"/>
          <p:cNvGrpSpPr/>
          <p:nvPr/>
        </p:nvGrpSpPr>
        <p:grpSpPr>
          <a:xfrm>
            <a:off x="184514" y="420152"/>
            <a:ext cx="6419892" cy="3582468"/>
            <a:chOff x="184514" y="105488"/>
            <a:chExt cx="5691101" cy="3175784"/>
          </a:xfrm>
        </p:grpSpPr>
        <p:sp>
          <p:nvSpPr>
            <p:cNvPr id="8" name="TextBox 7"/>
            <p:cNvSpPr txBox="1"/>
            <p:nvPr/>
          </p:nvSpPr>
          <p:spPr>
            <a:xfrm>
              <a:off x="184514" y="2306668"/>
              <a:ext cx="2486667" cy="369332"/>
            </a:xfrm>
            <a:prstGeom prst="rect">
              <a:avLst/>
            </a:prstGeom>
            <a:solidFill>
              <a:schemeClr val="tx1"/>
            </a:solidFill>
            <a:ln>
              <a:noFill/>
            </a:ln>
          </p:spPr>
          <p:txBody>
            <a:bodyPr wrap="square" rtlCol="0">
              <a:spAutoFit/>
            </a:bodyPr>
            <a:lstStyle/>
            <a:p>
              <a:pPr algn="ctr"/>
              <a:r>
                <a:rPr lang="en-US" dirty="0" smtClean="0">
                  <a:solidFill>
                    <a:srgbClr val="FFFFFF"/>
                  </a:solidFill>
                </a:rPr>
                <a:t>‘CLEAR CSF’ MEDIUM</a:t>
              </a:r>
              <a:endParaRPr lang="en-US" dirty="0">
                <a:solidFill>
                  <a:srgbClr val="FFFFFF"/>
                </a:solidFill>
              </a:endParaRPr>
            </a:p>
          </p:txBody>
        </p:sp>
        <p:pic>
          <p:nvPicPr>
            <p:cNvPr id="10" name="Picture 9" descr="06272014  Job 21_0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003" y="1701397"/>
              <a:ext cx="1579602" cy="1579875"/>
            </a:xfrm>
            <a:prstGeom prst="rect">
              <a:avLst/>
            </a:prstGeom>
          </p:spPr>
        </p:pic>
        <p:pic>
          <p:nvPicPr>
            <p:cNvPr id="11" name="Picture 10" descr="06272014 job 20_TP1_0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013" y="1701397"/>
              <a:ext cx="1579602" cy="1579875"/>
            </a:xfrm>
            <a:prstGeom prst="rect">
              <a:avLst/>
            </a:prstGeom>
          </p:spPr>
        </p:pic>
        <p:sp>
          <p:nvSpPr>
            <p:cNvPr id="13" name="TextBox 12"/>
            <p:cNvSpPr txBox="1"/>
            <p:nvPr/>
          </p:nvSpPr>
          <p:spPr>
            <a:xfrm>
              <a:off x="184515" y="603099"/>
              <a:ext cx="2486666" cy="584776"/>
            </a:xfrm>
            <a:prstGeom prst="rect">
              <a:avLst/>
            </a:prstGeom>
            <a:solidFill>
              <a:schemeClr val="tx1"/>
            </a:solidFill>
            <a:ln>
              <a:noFill/>
            </a:ln>
          </p:spPr>
          <p:txBody>
            <a:bodyPr wrap="square" rtlCol="0">
              <a:spAutoFit/>
            </a:bodyPr>
            <a:lstStyle/>
            <a:p>
              <a:pPr algn="ctr"/>
              <a:r>
                <a:rPr lang="en-US" sz="1600" dirty="0" smtClean="0">
                  <a:solidFill>
                    <a:srgbClr val="FFFFFF"/>
                  </a:solidFill>
                </a:rPr>
                <a:t>STANDARD MEDIUM AT TIME POINT ZERO</a:t>
              </a:r>
              <a:endParaRPr lang="en-US" sz="1600" dirty="0">
                <a:solidFill>
                  <a:srgbClr val="FFFFFF"/>
                </a:solidFill>
              </a:endParaRPr>
            </a:p>
          </p:txBody>
        </p:sp>
        <p:pic>
          <p:nvPicPr>
            <p:cNvPr id="17" name="Picture 16" descr="06272014 job 17_0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3003" y="105488"/>
              <a:ext cx="1579602" cy="1579999"/>
            </a:xfrm>
            <a:prstGeom prst="rect">
              <a:avLst/>
            </a:prstGeom>
          </p:spPr>
        </p:pic>
        <p:pic>
          <p:nvPicPr>
            <p:cNvPr id="18" name="Picture 17" descr="06272014 Job18_00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6013" y="105488"/>
              <a:ext cx="1579602" cy="1579999"/>
            </a:xfrm>
            <a:prstGeom prst="rect">
              <a:avLst/>
            </a:prstGeom>
          </p:spPr>
        </p:pic>
      </p:grpSp>
      <p:sp>
        <p:nvSpPr>
          <p:cNvPr id="20" name="TextBox 19"/>
          <p:cNvSpPr txBox="1"/>
          <p:nvPr/>
        </p:nvSpPr>
        <p:spPr>
          <a:xfrm>
            <a:off x="6619531" y="503226"/>
            <a:ext cx="2382582" cy="3416320"/>
          </a:xfrm>
          <a:prstGeom prst="rect">
            <a:avLst/>
          </a:prstGeom>
          <a:solidFill>
            <a:schemeClr val="tx1"/>
          </a:solidFill>
        </p:spPr>
        <p:txBody>
          <a:bodyPr wrap="square" rtlCol="0">
            <a:spAutoFit/>
          </a:bodyPr>
          <a:lstStyle/>
          <a:p>
            <a:pPr algn="ctr"/>
            <a:r>
              <a:rPr lang="en-US" sz="2400" dirty="0" smtClean="0">
                <a:solidFill>
                  <a:schemeClr val="bg1"/>
                </a:solidFill>
              </a:rPr>
              <a:t>High concentration of human CSF in the culture medium significantly increased early proliferation in the wall of the lateral ventricle </a:t>
            </a:r>
            <a:endParaRPr lang="en-US" sz="2400" dirty="0">
              <a:solidFill>
                <a:schemeClr val="bg1"/>
              </a:solidFill>
            </a:endParaRPr>
          </a:p>
        </p:txBody>
      </p:sp>
      <p:grpSp>
        <p:nvGrpSpPr>
          <p:cNvPr id="12" name="Group 11"/>
          <p:cNvGrpSpPr/>
          <p:nvPr/>
        </p:nvGrpSpPr>
        <p:grpSpPr>
          <a:xfrm>
            <a:off x="184515" y="4579448"/>
            <a:ext cx="2647610" cy="2063000"/>
            <a:chOff x="4910667" y="274638"/>
            <a:chExt cx="4030134" cy="3140253"/>
          </a:xfrm>
        </p:grpSpPr>
        <p:pic>
          <p:nvPicPr>
            <p:cNvPr id="14" name="Picture 13" descr="IMG_0952.jpg"/>
            <p:cNvPicPr>
              <a:picLocks noChangeAspect="1"/>
            </p:cNvPicPr>
            <p:nvPr/>
          </p:nvPicPr>
          <p:blipFill rotWithShape="1">
            <a:blip r:embed="rId8">
              <a:extLst>
                <a:ext uri="{28A0092B-C50C-407E-A947-70E740481C1C}">
                  <a14:useLocalDpi xmlns:a14="http://schemas.microsoft.com/office/drawing/2010/main" val="0"/>
                </a:ext>
              </a:extLst>
            </a:blip>
            <a:srcRect l="31029" t="50450" r="29794" b="4690"/>
            <a:stretch/>
          </p:blipFill>
          <p:spPr>
            <a:xfrm>
              <a:off x="4910667" y="274638"/>
              <a:ext cx="2015067" cy="3076451"/>
            </a:xfrm>
            <a:prstGeom prst="rect">
              <a:avLst/>
            </a:prstGeom>
          </p:spPr>
        </p:pic>
        <p:pic>
          <p:nvPicPr>
            <p:cNvPr id="15" name="Picture 14" descr="IMG_0961.jpg"/>
            <p:cNvPicPr>
              <a:picLocks noChangeAspect="1"/>
            </p:cNvPicPr>
            <p:nvPr/>
          </p:nvPicPr>
          <p:blipFill rotWithShape="1">
            <a:blip r:embed="rId9">
              <a:extLst>
                <a:ext uri="{28A0092B-C50C-407E-A947-70E740481C1C}">
                  <a14:useLocalDpi xmlns:a14="http://schemas.microsoft.com/office/drawing/2010/main" val="0"/>
                </a:ext>
              </a:extLst>
            </a:blip>
            <a:srcRect l="11741" r="14883" b="15980"/>
            <a:stretch/>
          </p:blipFill>
          <p:spPr>
            <a:xfrm>
              <a:off x="6925734" y="274638"/>
              <a:ext cx="2015067" cy="3076451"/>
            </a:xfrm>
            <a:prstGeom prst="rect">
              <a:avLst/>
            </a:prstGeom>
          </p:spPr>
        </p:pic>
        <p:sp>
          <p:nvSpPr>
            <p:cNvPr id="16" name="TextBox 15"/>
            <p:cNvSpPr txBox="1"/>
            <p:nvPr/>
          </p:nvSpPr>
          <p:spPr>
            <a:xfrm>
              <a:off x="4910667" y="2946400"/>
              <a:ext cx="2015067" cy="468491"/>
            </a:xfrm>
            <a:prstGeom prst="rect">
              <a:avLst/>
            </a:prstGeom>
            <a:noFill/>
          </p:spPr>
          <p:txBody>
            <a:bodyPr wrap="square" rtlCol="0">
              <a:spAutoFit/>
            </a:bodyPr>
            <a:lstStyle/>
            <a:p>
              <a:pPr algn="ctr"/>
              <a:r>
                <a:rPr lang="en-US" sz="1400" dirty="0" err="1" smtClean="0"/>
                <a:t>Xanthochromia</a:t>
              </a:r>
              <a:endParaRPr lang="en-US" sz="1400" dirty="0"/>
            </a:p>
          </p:txBody>
        </p:sp>
        <p:sp>
          <p:nvSpPr>
            <p:cNvPr id="21" name="TextBox 20"/>
            <p:cNvSpPr txBox="1"/>
            <p:nvPr/>
          </p:nvSpPr>
          <p:spPr>
            <a:xfrm>
              <a:off x="6925734" y="2946400"/>
              <a:ext cx="2015067" cy="468491"/>
            </a:xfrm>
            <a:prstGeom prst="rect">
              <a:avLst/>
            </a:prstGeom>
            <a:noFill/>
          </p:spPr>
          <p:txBody>
            <a:bodyPr wrap="square" rtlCol="0">
              <a:spAutoFit/>
            </a:bodyPr>
            <a:lstStyle/>
            <a:p>
              <a:pPr algn="ctr"/>
              <a:r>
                <a:rPr lang="en-US" sz="1400" dirty="0" smtClean="0"/>
                <a:t>Clear CSF</a:t>
              </a:r>
              <a:endParaRPr lang="en-US" sz="1400" dirty="0"/>
            </a:p>
          </p:txBody>
        </p:sp>
      </p:grpSp>
    </p:spTree>
    <p:extLst>
      <p:ext uri="{BB962C8B-B14F-4D97-AF65-F5344CB8AC3E}">
        <p14:creationId xmlns:p14="http://schemas.microsoft.com/office/powerpoint/2010/main" val="765950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 200417 Mouse model figure.pdf"/>
          <p:cNvPicPr>
            <a:picLocks noChangeAspect="1"/>
          </p:cNvPicPr>
          <p:nvPr/>
        </p:nvPicPr>
        <p:blipFill rotWithShape="1">
          <a:blip r:embed="rId2">
            <a:extLst>
              <a:ext uri="{28A0092B-C50C-407E-A947-70E740481C1C}">
                <a14:useLocalDpi xmlns:a14="http://schemas.microsoft.com/office/drawing/2010/main" val="0"/>
              </a:ext>
            </a:extLst>
          </a:blip>
          <a:srcRect l="4680" t="15378" r="4298" b="47417"/>
          <a:stretch/>
        </p:blipFill>
        <p:spPr>
          <a:xfrm>
            <a:off x="150037" y="210714"/>
            <a:ext cx="5046139" cy="2918870"/>
          </a:xfrm>
          <a:prstGeom prst="rect">
            <a:avLst/>
          </a:prstGeom>
        </p:spPr>
      </p:pic>
      <p:pic>
        <p:nvPicPr>
          <p:cNvPr id="5" name="Picture 4" descr="(3) 230117 ENLIVEN Logo.pdf"/>
          <p:cNvPicPr>
            <a:picLocks noChangeAspect="1"/>
          </p:cNvPicPr>
          <p:nvPr/>
        </p:nvPicPr>
        <p:blipFill rotWithShape="1">
          <a:blip r:embed="rId3">
            <a:extLst>
              <a:ext uri="{28A0092B-C50C-407E-A947-70E740481C1C}">
                <a14:useLocalDpi xmlns:a14="http://schemas.microsoft.com/office/drawing/2010/main" val="0"/>
              </a:ext>
            </a:extLst>
          </a:blip>
          <a:srcRect l="11676" t="18444" r="6099" b="9553"/>
          <a:stretch/>
        </p:blipFill>
        <p:spPr>
          <a:xfrm>
            <a:off x="197899" y="3474796"/>
            <a:ext cx="4998277" cy="3092946"/>
          </a:xfrm>
          <a:prstGeom prst="rect">
            <a:avLst/>
          </a:prstGeom>
        </p:spPr>
      </p:pic>
      <p:pic>
        <p:nvPicPr>
          <p:cNvPr id="6" name="Picture 5" descr="(1) 150518 SOLVe Trial.pdf"/>
          <p:cNvPicPr>
            <a:picLocks noChangeAspect="1"/>
          </p:cNvPicPr>
          <p:nvPr/>
        </p:nvPicPr>
        <p:blipFill rotWithShape="1">
          <a:blip r:embed="rId4">
            <a:extLst>
              <a:ext uri="{28A0092B-C50C-407E-A947-70E740481C1C}">
                <a14:useLocalDpi xmlns:a14="http://schemas.microsoft.com/office/drawing/2010/main" val="0"/>
              </a:ext>
            </a:extLst>
          </a:blip>
          <a:srcRect l="14847" t="12454" r="3986" b="19213"/>
          <a:stretch/>
        </p:blipFill>
        <p:spPr>
          <a:xfrm>
            <a:off x="5360411" y="1060915"/>
            <a:ext cx="3472764" cy="4137337"/>
          </a:xfrm>
          <a:prstGeom prst="rect">
            <a:avLst/>
          </a:prstGeom>
        </p:spPr>
      </p:pic>
    </p:spTree>
    <p:extLst>
      <p:ext uri="{BB962C8B-B14F-4D97-AF65-F5344CB8AC3E}">
        <p14:creationId xmlns:p14="http://schemas.microsoft.com/office/powerpoint/2010/main" val="22633718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97899" y="224478"/>
            <a:ext cx="4140963" cy="5033439"/>
            <a:chOff x="197899" y="426762"/>
            <a:chExt cx="4577009" cy="5563463"/>
          </a:xfrm>
        </p:grpSpPr>
        <p:pic>
          <p:nvPicPr>
            <p:cNvPr id="11" name="Picture 10" descr="(3) 230117 ENLIVEN Logo.pdf"/>
            <p:cNvPicPr>
              <a:picLocks noChangeAspect="1"/>
            </p:cNvPicPr>
            <p:nvPr/>
          </p:nvPicPr>
          <p:blipFill rotWithShape="1">
            <a:blip r:embed="rId3">
              <a:extLst>
                <a:ext uri="{28A0092B-C50C-407E-A947-70E740481C1C}">
                  <a14:useLocalDpi xmlns:a14="http://schemas.microsoft.com/office/drawing/2010/main" val="0"/>
                </a:ext>
              </a:extLst>
            </a:blip>
            <a:srcRect l="11676" t="18444" r="6099" b="9553"/>
            <a:stretch/>
          </p:blipFill>
          <p:spPr>
            <a:xfrm>
              <a:off x="197899" y="426762"/>
              <a:ext cx="4577009" cy="2832264"/>
            </a:xfrm>
            <a:prstGeom prst="rect">
              <a:avLst/>
            </a:prstGeom>
          </p:spPr>
        </p:pic>
        <p:sp>
          <p:nvSpPr>
            <p:cNvPr id="12" name="TextBox 11"/>
            <p:cNvSpPr txBox="1"/>
            <p:nvPr/>
          </p:nvSpPr>
          <p:spPr>
            <a:xfrm>
              <a:off x="197899" y="3438833"/>
              <a:ext cx="4577009" cy="2551392"/>
            </a:xfrm>
            <a:prstGeom prst="rect">
              <a:avLst/>
            </a:prstGeom>
            <a:noFill/>
          </p:spPr>
          <p:txBody>
            <a:bodyPr wrap="square" rtlCol="0">
              <a:spAutoFit/>
            </a:bodyPr>
            <a:lstStyle/>
            <a:p>
              <a:pPr algn="ctr"/>
              <a:r>
                <a:rPr lang="en-US" dirty="0" smtClean="0"/>
                <a:t>CSF collection and analysis from neonates with intraventricular haemorrhage approval for use in animal and human studies</a:t>
              </a:r>
            </a:p>
            <a:p>
              <a:endParaRPr lang="en-US" dirty="0" smtClean="0"/>
            </a:p>
            <a:p>
              <a:r>
                <a:rPr lang="en-US" b="1" dirty="0" smtClean="0"/>
                <a:t>IRAS </a:t>
              </a:r>
              <a:r>
                <a:rPr lang="en-US" b="1" dirty="0"/>
                <a:t>ID: 		</a:t>
              </a:r>
              <a:r>
                <a:rPr lang="en-US" b="1" dirty="0" smtClean="0"/>
                <a:t>	198936 </a:t>
              </a:r>
              <a:endParaRPr lang="en-GB" dirty="0"/>
            </a:p>
            <a:p>
              <a:r>
                <a:rPr lang="en-US" b="1" dirty="0"/>
                <a:t>Rec Reference:	16/LO/1792</a:t>
              </a:r>
              <a:endParaRPr lang="en-GB" dirty="0"/>
            </a:p>
            <a:p>
              <a:r>
                <a:rPr lang="en-US" dirty="0" smtClean="0"/>
                <a:t>  </a:t>
              </a:r>
            </a:p>
          </p:txBody>
        </p:sp>
      </p:grpSp>
      <p:grpSp>
        <p:nvGrpSpPr>
          <p:cNvPr id="2" name="Group 1"/>
          <p:cNvGrpSpPr/>
          <p:nvPr/>
        </p:nvGrpSpPr>
        <p:grpSpPr>
          <a:xfrm>
            <a:off x="4225711" y="197188"/>
            <a:ext cx="4664016" cy="6440381"/>
            <a:chOff x="4225711" y="197188"/>
            <a:chExt cx="4664016" cy="6440381"/>
          </a:xfrm>
        </p:grpSpPr>
        <p:pic>
          <p:nvPicPr>
            <p:cNvPr id="4" name="Picture 3" descr="(1) 150518 SOLVe Trial.pdf"/>
            <p:cNvPicPr>
              <a:picLocks noChangeAspect="1"/>
            </p:cNvPicPr>
            <p:nvPr/>
          </p:nvPicPr>
          <p:blipFill rotWithShape="1">
            <a:blip r:embed="rId4">
              <a:extLst>
                <a:ext uri="{28A0092B-C50C-407E-A947-70E740481C1C}">
                  <a14:useLocalDpi xmlns:a14="http://schemas.microsoft.com/office/drawing/2010/main" val="0"/>
                </a:ext>
              </a:extLst>
            </a:blip>
            <a:srcRect l="14847" t="12454" r="3986" b="19213"/>
            <a:stretch/>
          </p:blipFill>
          <p:spPr>
            <a:xfrm>
              <a:off x="5200126" y="197188"/>
              <a:ext cx="3472764" cy="4137337"/>
            </a:xfrm>
            <a:prstGeom prst="rect">
              <a:avLst/>
            </a:prstGeom>
          </p:spPr>
        </p:pic>
        <p:grpSp>
          <p:nvGrpSpPr>
            <p:cNvPr id="10" name="Group 9"/>
            <p:cNvGrpSpPr/>
            <p:nvPr/>
          </p:nvGrpSpPr>
          <p:grpSpPr>
            <a:xfrm>
              <a:off x="4225711" y="4219278"/>
              <a:ext cx="4447179" cy="1669413"/>
              <a:chOff x="-1020156" y="2522277"/>
              <a:chExt cx="6297290" cy="2363921"/>
            </a:xfrm>
          </p:grpSpPr>
          <p:pic>
            <p:nvPicPr>
              <p:cNvPr id="8" name="Picture 7" descr="(2) Hemispherotom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3729" y="2522277"/>
                <a:ext cx="2183405" cy="2298321"/>
              </a:xfrm>
              <a:prstGeom prst="rect">
                <a:avLst/>
              </a:prstGeom>
            </p:spPr>
          </p:pic>
          <p:sp>
            <p:nvSpPr>
              <p:cNvPr id="9" name="TextBox 8"/>
              <p:cNvSpPr txBox="1"/>
              <p:nvPr/>
            </p:nvSpPr>
            <p:spPr>
              <a:xfrm>
                <a:off x="-1020156" y="2794273"/>
                <a:ext cx="4113885" cy="2091925"/>
              </a:xfrm>
              <a:prstGeom prst="rect">
                <a:avLst/>
              </a:prstGeom>
              <a:noFill/>
            </p:spPr>
            <p:txBody>
              <a:bodyPr wrap="square" rtlCol="0">
                <a:spAutoFit/>
              </a:bodyPr>
              <a:lstStyle/>
              <a:p>
                <a:pPr algn="ctr"/>
                <a:r>
                  <a:rPr lang="en-US" dirty="0" smtClean="0"/>
                  <a:t>Disconnection  </a:t>
                </a:r>
                <a:r>
                  <a:rPr lang="en-US" dirty="0" err="1" smtClean="0"/>
                  <a:t>Hemispherotomy</a:t>
                </a:r>
                <a:r>
                  <a:rPr lang="en-US" dirty="0" smtClean="0"/>
                  <a:t> for the treatment of medically intractable epilepsy exposes the wall of the lateral</a:t>
                </a:r>
                <a:endParaRPr lang="en-GB" dirty="0"/>
              </a:p>
            </p:txBody>
          </p:sp>
        </p:grpSp>
        <p:sp>
          <p:nvSpPr>
            <p:cNvPr id="14" name="Rectangle 13"/>
            <p:cNvSpPr/>
            <p:nvPr/>
          </p:nvSpPr>
          <p:spPr>
            <a:xfrm>
              <a:off x="4945746" y="5991238"/>
              <a:ext cx="3943981" cy="646331"/>
            </a:xfrm>
            <a:prstGeom prst="rect">
              <a:avLst/>
            </a:prstGeom>
          </p:spPr>
          <p:txBody>
            <a:bodyPr wrap="square">
              <a:spAutoFit/>
            </a:bodyPr>
            <a:lstStyle/>
            <a:p>
              <a:r>
                <a:rPr lang="en-US" b="1" dirty="0"/>
                <a:t>IRAS ID: 			</a:t>
              </a:r>
              <a:r>
                <a:rPr lang="en-US" b="1" dirty="0" smtClean="0"/>
                <a:t>	247396</a:t>
              </a:r>
              <a:endParaRPr lang="en-GB" dirty="0"/>
            </a:p>
            <a:p>
              <a:r>
                <a:rPr lang="en-US" b="1" dirty="0"/>
                <a:t>Rec Reference:		18/LO/1275</a:t>
              </a:r>
              <a:endParaRPr lang="en-US" dirty="0"/>
            </a:p>
          </p:txBody>
        </p:sp>
      </p:grpSp>
      <p:sp>
        <p:nvSpPr>
          <p:cNvPr id="15" name="TextBox 14"/>
          <p:cNvSpPr txBox="1"/>
          <p:nvPr/>
        </p:nvSpPr>
        <p:spPr>
          <a:xfrm>
            <a:off x="265334" y="5287512"/>
            <a:ext cx="1836286" cy="1323439"/>
          </a:xfrm>
          <a:prstGeom prst="rect">
            <a:avLst/>
          </a:prstGeom>
          <a:noFill/>
        </p:spPr>
        <p:txBody>
          <a:bodyPr wrap="square" rtlCol="0">
            <a:spAutoFit/>
          </a:bodyPr>
          <a:lstStyle/>
          <a:p>
            <a:pPr algn="ctr"/>
            <a:r>
              <a:rPr lang="en-US" sz="4000" dirty="0" smtClean="0"/>
              <a:t>FUTURE </a:t>
            </a:r>
          </a:p>
          <a:p>
            <a:pPr algn="ctr"/>
            <a:r>
              <a:rPr lang="en-US" sz="4000" dirty="0" smtClean="0"/>
              <a:t>PLANS</a:t>
            </a:r>
            <a:endParaRPr lang="en-US" sz="4000" dirty="0"/>
          </a:p>
        </p:txBody>
      </p:sp>
      <p:pic>
        <p:nvPicPr>
          <p:cNvPr id="16" name="Picture 15"/>
          <p:cNvPicPr>
            <a:picLocks noChangeAspect="1"/>
          </p:cNvPicPr>
          <p:nvPr/>
        </p:nvPicPr>
        <p:blipFill>
          <a:blip r:embed="rId6"/>
          <a:stretch>
            <a:fillRect/>
          </a:stretch>
        </p:blipFill>
        <p:spPr>
          <a:xfrm>
            <a:off x="2396543" y="5426034"/>
            <a:ext cx="1500931" cy="1130408"/>
          </a:xfrm>
          <a:prstGeom prst="rect">
            <a:avLst/>
          </a:prstGeom>
        </p:spPr>
      </p:pic>
    </p:spTree>
    <p:extLst>
      <p:ext uri="{BB962C8B-B14F-4D97-AF65-F5344CB8AC3E}">
        <p14:creationId xmlns:p14="http://schemas.microsoft.com/office/powerpoint/2010/main" val="3107558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r>
              <a:rPr lang="mr-IN" dirty="0" smtClean="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Introduction to Germinal Matrix Haemorrhage</a:t>
            </a:r>
          </a:p>
          <a:p>
            <a:pPr lvl="1"/>
            <a:r>
              <a:rPr lang="en-US" dirty="0" smtClean="0"/>
              <a:t>Application of transgenic models</a:t>
            </a:r>
          </a:p>
          <a:p>
            <a:r>
              <a:rPr lang="en-US" dirty="0" smtClean="0"/>
              <a:t>Animal studies to model the disease process</a:t>
            </a:r>
          </a:p>
          <a:p>
            <a:r>
              <a:rPr lang="en-US" dirty="0" smtClean="0"/>
              <a:t>ENLIVEN Clinical study to assess the role of Neuroendoscopic washout</a:t>
            </a:r>
          </a:p>
          <a:p>
            <a:pPr lvl="1"/>
            <a:r>
              <a:rPr lang="en-US" dirty="0" smtClean="0"/>
              <a:t>ENLIVEN Image</a:t>
            </a:r>
          </a:p>
          <a:p>
            <a:pPr lvl="1"/>
            <a:r>
              <a:rPr lang="en-US" dirty="0" smtClean="0"/>
              <a:t>ENLIVEN Develop</a:t>
            </a:r>
          </a:p>
          <a:p>
            <a:pPr lvl="1"/>
            <a:r>
              <a:rPr lang="en-US" smtClean="0"/>
              <a:t>ENLIVEN Biomarker</a:t>
            </a:r>
            <a:endParaRPr lang="en-US" dirty="0" smtClean="0"/>
          </a:p>
          <a:p>
            <a:r>
              <a:rPr lang="en-US" dirty="0" err="1" smtClean="0"/>
              <a:t>SOLVe</a:t>
            </a:r>
            <a:r>
              <a:rPr lang="en-US" dirty="0" smtClean="0"/>
              <a:t> Trial </a:t>
            </a:r>
            <a:r>
              <a:rPr lang="mr-IN" dirty="0" smtClean="0"/>
              <a:t>–</a:t>
            </a:r>
            <a:r>
              <a:rPr lang="en-US" dirty="0" smtClean="0"/>
              <a:t> Organotypic sample preparation from the wall of the lateral ventricle</a:t>
            </a:r>
            <a:endParaRPr lang="en-US" dirty="0"/>
          </a:p>
        </p:txBody>
      </p:sp>
      <p:sp>
        <p:nvSpPr>
          <p:cNvPr id="4" name="TextBox 3"/>
          <p:cNvSpPr txBox="1"/>
          <p:nvPr/>
        </p:nvSpPr>
        <p:spPr>
          <a:xfrm>
            <a:off x="5018180" y="5683664"/>
            <a:ext cx="3896180" cy="923330"/>
          </a:xfrm>
          <a:prstGeom prst="rect">
            <a:avLst/>
          </a:prstGeom>
          <a:noFill/>
        </p:spPr>
        <p:txBody>
          <a:bodyPr wrap="square" rtlCol="0">
            <a:spAutoFit/>
          </a:bodyPr>
          <a:lstStyle/>
          <a:p>
            <a:pPr algn="r"/>
            <a:r>
              <a:rPr lang="en-US" sz="5400" dirty="0" smtClean="0">
                <a:latin typeface="Brush Script Std"/>
                <a:cs typeface="Brush Script Std"/>
              </a:rPr>
              <a:t>Thank you </a:t>
            </a:r>
            <a:endParaRPr lang="en-US" sz="5400" dirty="0">
              <a:latin typeface="Brush Script Std"/>
              <a:cs typeface="Brush Script Std"/>
            </a:endParaRPr>
          </a:p>
        </p:txBody>
      </p:sp>
    </p:spTree>
    <p:extLst>
      <p:ext uri="{BB962C8B-B14F-4D97-AF65-F5344CB8AC3E}">
        <p14:creationId xmlns:p14="http://schemas.microsoft.com/office/powerpoint/2010/main" val="1467161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srcRect l="7043" t="34042" r="55916" b="34695"/>
          <a:stretch/>
        </p:blipFill>
        <p:spPr>
          <a:xfrm>
            <a:off x="277360" y="618527"/>
            <a:ext cx="3644877" cy="2265822"/>
          </a:xfrm>
          <a:prstGeom prst="rect">
            <a:avLst/>
          </a:prstGeom>
        </p:spPr>
      </p:pic>
      <p:sp>
        <p:nvSpPr>
          <p:cNvPr id="7" name="Rectangle 6"/>
          <p:cNvSpPr/>
          <p:nvPr/>
        </p:nvSpPr>
        <p:spPr>
          <a:xfrm>
            <a:off x="106947" y="175879"/>
            <a:ext cx="3314324" cy="1015663"/>
          </a:xfrm>
          <a:prstGeom prst="rect">
            <a:avLst/>
          </a:prstGeom>
          <a:solidFill>
            <a:srgbClr val="000000">
              <a:alpha val="50000"/>
            </a:srgbClr>
          </a:solidFill>
          <a:effectLst>
            <a:outerShdw blurRad="50800" dist="38100" dir="2700000" algn="tl" rotWithShape="0">
              <a:srgbClr val="000000">
                <a:alpha val="43000"/>
              </a:srgbClr>
            </a:outerShdw>
          </a:effectLst>
        </p:spPr>
        <p:txBody>
          <a:bodyPr wrap="square">
            <a:spAutoFit/>
          </a:bodyPr>
          <a:lstStyle/>
          <a:p>
            <a:r>
              <a:rPr lang="en-US" sz="2000" dirty="0">
                <a:solidFill>
                  <a:schemeClr val="bg1"/>
                </a:solidFill>
                <a:latin typeface="Arial Black"/>
                <a:cs typeface="Arial Black"/>
              </a:rPr>
              <a:t>Why are premature babies prone to </a:t>
            </a:r>
            <a:r>
              <a:rPr lang="en-US" sz="2000" dirty="0" smtClean="0">
                <a:solidFill>
                  <a:schemeClr val="bg1"/>
                </a:solidFill>
                <a:latin typeface="Arial Black"/>
                <a:cs typeface="Arial Black"/>
              </a:rPr>
              <a:t>haemorrhage?</a:t>
            </a:r>
            <a:endParaRPr lang="en-US" sz="2000" dirty="0">
              <a:solidFill>
                <a:schemeClr val="bg1"/>
              </a:solidFill>
              <a:latin typeface="Arial Black"/>
              <a:cs typeface="Arial Black"/>
            </a:endParaRPr>
          </a:p>
        </p:txBody>
      </p:sp>
      <p:grpSp>
        <p:nvGrpSpPr>
          <p:cNvPr id="4" name="Group 3"/>
          <p:cNvGrpSpPr/>
          <p:nvPr/>
        </p:nvGrpSpPr>
        <p:grpSpPr>
          <a:xfrm>
            <a:off x="1513599" y="393287"/>
            <a:ext cx="7543496" cy="3116380"/>
            <a:chOff x="1513599" y="393287"/>
            <a:chExt cx="7543496" cy="3116380"/>
          </a:xfrm>
        </p:grpSpPr>
        <p:sp>
          <p:nvSpPr>
            <p:cNvPr id="3" name="TextBox 2"/>
            <p:cNvSpPr txBox="1"/>
            <p:nvPr/>
          </p:nvSpPr>
          <p:spPr>
            <a:xfrm>
              <a:off x="1513599" y="2555389"/>
              <a:ext cx="3064386" cy="707886"/>
            </a:xfrm>
            <a:prstGeom prst="rect">
              <a:avLst/>
            </a:prstGeom>
            <a:solidFill>
              <a:schemeClr val="bg1">
                <a:alpha val="50000"/>
              </a:schemeClr>
            </a:solidFill>
            <a:ln>
              <a:noFill/>
            </a:ln>
            <a:effectLst>
              <a:outerShdw blurRad="50800" dist="38100" dir="2700000" algn="tl" rotWithShape="0">
                <a:srgbClr val="000000">
                  <a:alpha val="43000"/>
                </a:srgbClr>
              </a:outerShdw>
            </a:effectLst>
          </p:spPr>
          <p:txBody>
            <a:bodyPr wrap="square" rtlCol="0">
              <a:spAutoFit/>
            </a:bodyPr>
            <a:lstStyle/>
            <a:p>
              <a:pPr algn="r"/>
              <a:r>
                <a:rPr lang="en-US" sz="2000" dirty="0" smtClean="0">
                  <a:latin typeface="Arial Black"/>
                  <a:cs typeface="Arial Black"/>
                </a:rPr>
                <a:t>Fragility of the Blood Brain Barrier </a:t>
              </a:r>
              <a:endParaRPr lang="en-US" sz="2000" dirty="0">
                <a:latin typeface="Arial Black"/>
                <a:cs typeface="Arial Black"/>
              </a:endParaRPr>
            </a:p>
          </p:txBody>
        </p:sp>
        <p:pic>
          <p:nvPicPr>
            <p:cNvPr id="2" name="Picture 1" descr="(1) 240117 Blood Brain Barrier.pdf"/>
            <p:cNvPicPr>
              <a:picLocks noChangeAspect="1"/>
            </p:cNvPicPr>
            <p:nvPr/>
          </p:nvPicPr>
          <p:blipFill rotWithShape="1">
            <a:blip r:embed="rId4">
              <a:extLst>
                <a:ext uri="{28A0092B-C50C-407E-A947-70E740481C1C}">
                  <a14:useLocalDpi xmlns:a14="http://schemas.microsoft.com/office/drawing/2010/main" val="0"/>
                </a:ext>
              </a:extLst>
            </a:blip>
            <a:srcRect l="9996" t="19857" r="7870" b="34702"/>
            <a:stretch/>
          </p:blipFill>
          <p:spPr>
            <a:xfrm>
              <a:off x="5076746" y="393287"/>
              <a:ext cx="3980349" cy="3116380"/>
            </a:xfrm>
            <a:prstGeom prst="rect">
              <a:avLst/>
            </a:prstGeom>
          </p:spPr>
        </p:pic>
      </p:grpSp>
      <p:grpSp>
        <p:nvGrpSpPr>
          <p:cNvPr id="5" name="Group 4"/>
          <p:cNvGrpSpPr/>
          <p:nvPr/>
        </p:nvGrpSpPr>
        <p:grpSpPr>
          <a:xfrm>
            <a:off x="4671854" y="73550"/>
            <a:ext cx="1671489" cy="1627123"/>
            <a:chOff x="4671854" y="73550"/>
            <a:chExt cx="1671489" cy="1627123"/>
          </a:xfrm>
        </p:grpSpPr>
        <p:sp>
          <p:nvSpPr>
            <p:cNvPr id="9" name="TextBox 8"/>
            <p:cNvSpPr txBox="1"/>
            <p:nvPr/>
          </p:nvSpPr>
          <p:spPr>
            <a:xfrm>
              <a:off x="4671854" y="73550"/>
              <a:ext cx="1082363" cy="707886"/>
            </a:xfrm>
            <a:prstGeom prst="rect">
              <a:avLst/>
            </a:prstGeom>
            <a:noFill/>
          </p:spPr>
          <p:txBody>
            <a:bodyPr wrap="square" rtlCol="0">
              <a:spAutoFit/>
            </a:bodyPr>
            <a:lstStyle/>
            <a:p>
              <a:pPr algn="ctr"/>
              <a:r>
                <a:rPr lang="en-US" sz="2000" dirty="0" smtClean="0">
                  <a:solidFill>
                    <a:srgbClr val="FF0000"/>
                  </a:solidFill>
                </a:rPr>
                <a:t>Blood </a:t>
              </a:r>
            </a:p>
            <a:p>
              <a:pPr algn="ctr"/>
              <a:r>
                <a:rPr lang="en-US" sz="2000" dirty="0" smtClean="0">
                  <a:solidFill>
                    <a:srgbClr val="FF0000"/>
                  </a:solidFill>
                </a:rPr>
                <a:t>Vessel</a:t>
              </a:r>
              <a:endParaRPr lang="en-US" sz="2000" dirty="0">
                <a:solidFill>
                  <a:srgbClr val="FF0000"/>
                </a:solidFill>
              </a:endParaRPr>
            </a:p>
          </p:txBody>
        </p:sp>
        <p:cxnSp>
          <p:nvCxnSpPr>
            <p:cNvPr id="12" name="Straight Arrow Connector 11"/>
            <p:cNvCxnSpPr/>
            <p:nvPr/>
          </p:nvCxnSpPr>
          <p:spPr>
            <a:xfrm>
              <a:off x="5574290" y="778508"/>
              <a:ext cx="769053" cy="9221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6202766" y="162581"/>
            <a:ext cx="2344641" cy="1280106"/>
            <a:chOff x="6202766" y="162581"/>
            <a:chExt cx="2344641" cy="1280106"/>
          </a:xfrm>
        </p:grpSpPr>
        <p:sp>
          <p:nvSpPr>
            <p:cNvPr id="14" name="TextBox 13"/>
            <p:cNvSpPr txBox="1"/>
            <p:nvPr/>
          </p:nvSpPr>
          <p:spPr>
            <a:xfrm>
              <a:off x="6202766" y="162581"/>
              <a:ext cx="2344641" cy="707886"/>
            </a:xfrm>
            <a:prstGeom prst="rect">
              <a:avLst/>
            </a:prstGeom>
            <a:noFill/>
          </p:spPr>
          <p:txBody>
            <a:bodyPr wrap="square" rtlCol="0">
              <a:spAutoFit/>
            </a:bodyPr>
            <a:lstStyle/>
            <a:p>
              <a:pPr algn="ctr"/>
              <a:r>
                <a:rPr lang="en-US" sz="2000" dirty="0" smtClean="0">
                  <a:solidFill>
                    <a:schemeClr val="bg1">
                      <a:lumMod val="65000"/>
                    </a:schemeClr>
                  </a:solidFill>
                </a:rPr>
                <a:t>Endothelial Cell with tight junction</a:t>
              </a:r>
              <a:endParaRPr lang="en-US" sz="2000" dirty="0">
                <a:solidFill>
                  <a:schemeClr val="bg1">
                    <a:lumMod val="65000"/>
                  </a:schemeClr>
                </a:solidFill>
              </a:endParaRPr>
            </a:p>
          </p:txBody>
        </p:sp>
        <p:cxnSp>
          <p:nvCxnSpPr>
            <p:cNvPr id="16" name="Straight Arrow Connector 15"/>
            <p:cNvCxnSpPr/>
            <p:nvPr/>
          </p:nvCxnSpPr>
          <p:spPr>
            <a:xfrm>
              <a:off x="6765777" y="870467"/>
              <a:ext cx="0" cy="57222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411229" y="1235989"/>
            <a:ext cx="1483847" cy="505452"/>
            <a:chOff x="4411229" y="1235989"/>
            <a:chExt cx="1483847" cy="505452"/>
          </a:xfrm>
        </p:grpSpPr>
        <p:sp>
          <p:nvSpPr>
            <p:cNvPr id="17" name="TextBox 16"/>
            <p:cNvSpPr txBox="1"/>
            <p:nvPr/>
          </p:nvSpPr>
          <p:spPr>
            <a:xfrm>
              <a:off x="4411229" y="1235989"/>
              <a:ext cx="1163061" cy="400110"/>
            </a:xfrm>
            <a:prstGeom prst="rect">
              <a:avLst/>
            </a:prstGeom>
            <a:noFill/>
          </p:spPr>
          <p:txBody>
            <a:bodyPr wrap="square" rtlCol="0">
              <a:spAutoFit/>
            </a:bodyPr>
            <a:lstStyle/>
            <a:p>
              <a:r>
                <a:rPr lang="en-US" sz="2000" dirty="0" smtClean="0">
                  <a:solidFill>
                    <a:schemeClr val="bg1">
                      <a:lumMod val="50000"/>
                    </a:schemeClr>
                  </a:solidFill>
                </a:rPr>
                <a:t>Pericyte</a:t>
              </a:r>
              <a:endParaRPr lang="en-US" sz="2000" dirty="0">
                <a:solidFill>
                  <a:schemeClr val="bg1">
                    <a:lumMod val="50000"/>
                  </a:schemeClr>
                </a:solidFill>
              </a:endParaRPr>
            </a:p>
          </p:txBody>
        </p:sp>
        <p:cxnSp>
          <p:nvCxnSpPr>
            <p:cNvPr id="19" name="Straight Arrow Connector 18"/>
            <p:cNvCxnSpPr/>
            <p:nvPr/>
          </p:nvCxnSpPr>
          <p:spPr>
            <a:xfrm>
              <a:off x="5433859" y="1504028"/>
              <a:ext cx="461217" cy="237413"/>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6765777" y="2208673"/>
            <a:ext cx="2084792" cy="557784"/>
            <a:chOff x="6765777" y="2208673"/>
            <a:chExt cx="2084792" cy="557784"/>
          </a:xfrm>
        </p:grpSpPr>
        <p:sp>
          <p:nvSpPr>
            <p:cNvPr id="25" name="TextBox 24"/>
            <p:cNvSpPr txBox="1"/>
            <p:nvPr/>
          </p:nvSpPr>
          <p:spPr>
            <a:xfrm>
              <a:off x="6998827" y="2397125"/>
              <a:ext cx="1851742" cy="369332"/>
            </a:xfrm>
            <a:prstGeom prst="rect">
              <a:avLst/>
            </a:prstGeom>
            <a:noFill/>
          </p:spPr>
          <p:txBody>
            <a:bodyPr wrap="square" rtlCol="0">
              <a:spAutoFit/>
            </a:bodyPr>
            <a:lstStyle/>
            <a:p>
              <a:r>
                <a:rPr lang="en-US" dirty="0" smtClean="0">
                  <a:solidFill>
                    <a:schemeClr val="accent4"/>
                  </a:solidFill>
                </a:rPr>
                <a:t>Basal Lamina</a:t>
              </a:r>
              <a:endParaRPr lang="en-US" dirty="0">
                <a:solidFill>
                  <a:schemeClr val="accent4"/>
                </a:solidFill>
              </a:endParaRPr>
            </a:p>
          </p:txBody>
        </p:sp>
        <p:cxnSp>
          <p:nvCxnSpPr>
            <p:cNvPr id="27" name="Straight Arrow Connector 26"/>
            <p:cNvCxnSpPr>
              <a:stCxn id="25" idx="1"/>
            </p:cNvCxnSpPr>
            <p:nvPr/>
          </p:nvCxnSpPr>
          <p:spPr>
            <a:xfrm flipH="1" flipV="1">
              <a:off x="6765777" y="2208673"/>
              <a:ext cx="233050" cy="373118"/>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6007406" y="2581791"/>
            <a:ext cx="2310581" cy="717247"/>
            <a:chOff x="6007406" y="2581791"/>
            <a:chExt cx="2310581" cy="717247"/>
          </a:xfrm>
        </p:grpSpPr>
        <p:sp>
          <p:nvSpPr>
            <p:cNvPr id="28" name="TextBox 27"/>
            <p:cNvSpPr txBox="1"/>
            <p:nvPr/>
          </p:nvSpPr>
          <p:spPr>
            <a:xfrm>
              <a:off x="6007406" y="2929706"/>
              <a:ext cx="2310581" cy="369332"/>
            </a:xfrm>
            <a:prstGeom prst="rect">
              <a:avLst/>
            </a:prstGeom>
            <a:noFill/>
          </p:spPr>
          <p:txBody>
            <a:bodyPr wrap="square" rtlCol="0">
              <a:spAutoFit/>
            </a:bodyPr>
            <a:lstStyle/>
            <a:p>
              <a:r>
                <a:rPr lang="en-US" dirty="0" smtClean="0">
                  <a:solidFill>
                    <a:schemeClr val="accent3"/>
                  </a:solidFill>
                </a:rPr>
                <a:t>Astrocyte ‘End Feet’</a:t>
              </a:r>
              <a:endParaRPr lang="en-US" dirty="0">
                <a:solidFill>
                  <a:schemeClr val="accent3"/>
                </a:solidFill>
              </a:endParaRPr>
            </a:p>
          </p:txBody>
        </p:sp>
        <p:cxnSp>
          <p:nvCxnSpPr>
            <p:cNvPr id="30" name="Straight Arrow Connector 29"/>
            <p:cNvCxnSpPr/>
            <p:nvPr/>
          </p:nvCxnSpPr>
          <p:spPr>
            <a:xfrm flipV="1">
              <a:off x="6202766" y="2581791"/>
              <a:ext cx="0" cy="347915"/>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126301" y="3467752"/>
            <a:ext cx="4451684" cy="2990828"/>
            <a:chOff x="126301" y="3467752"/>
            <a:chExt cx="4451684" cy="2990828"/>
          </a:xfrm>
        </p:grpSpPr>
        <p:pic>
          <p:nvPicPr>
            <p:cNvPr id="40" name="Picture 6" descr="http://neuropathology-web.org/chapter3/images3/3-12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360" y="4318634"/>
              <a:ext cx="2336184" cy="21399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26301" y="3467752"/>
              <a:ext cx="4451684" cy="646331"/>
            </a:xfrm>
            <a:prstGeom prst="rect">
              <a:avLst/>
            </a:prstGeom>
            <a:solidFill>
              <a:schemeClr val="tx1">
                <a:alpha val="50000"/>
              </a:schemeClr>
            </a:solidFill>
            <a:effectLst>
              <a:outerShdw blurRad="50800" dist="38100" dir="2700000" algn="tl" rotWithShape="0">
                <a:srgbClr val="000000">
                  <a:alpha val="43000"/>
                </a:srgbClr>
              </a:outerShdw>
            </a:effectLst>
          </p:spPr>
          <p:txBody>
            <a:bodyPr wrap="square" rtlCol="0">
              <a:spAutoFit/>
            </a:bodyPr>
            <a:lstStyle/>
            <a:p>
              <a:pPr algn="r"/>
              <a:r>
                <a:rPr lang="en-US" dirty="0" smtClean="0">
                  <a:solidFill>
                    <a:srgbClr val="FFFFFF"/>
                  </a:solidFill>
                  <a:latin typeface="Arial Black"/>
                  <a:cs typeface="Arial Black"/>
                </a:rPr>
                <a:t>Why does bleeding preferentially occur in the Germinal Matrix</a:t>
              </a:r>
              <a:endParaRPr lang="en-US" dirty="0">
                <a:solidFill>
                  <a:srgbClr val="FFFFFF"/>
                </a:solidFill>
                <a:latin typeface="Arial Black"/>
                <a:cs typeface="Arial Black"/>
              </a:endParaRPr>
            </a:p>
          </p:txBody>
        </p:sp>
      </p:grpSp>
      <p:grpSp>
        <p:nvGrpSpPr>
          <p:cNvPr id="22" name="Group 21"/>
          <p:cNvGrpSpPr/>
          <p:nvPr/>
        </p:nvGrpSpPr>
        <p:grpSpPr>
          <a:xfrm>
            <a:off x="2629892" y="3467752"/>
            <a:ext cx="6399777" cy="3062274"/>
            <a:chOff x="2629892" y="3467752"/>
            <a:chExt cx="6399777" cy="3062274"/>
          </a:xfrm>
        </p:grpSpPr>
        <p:pic>
          <p:nvPicPr>
            <p:cNvPr id="44" name="Picture 43" descr="(1) Development of the Germinal Matrix.pdf"/>
            <p:cNvPicPr>
              <a:picLocks noChangeAspect="1"/>
            </p:cNvPicPr>
            <p:nvPr/>
          </p:nvPicPr>
          <p:blipFill rotWithShape="1">
            <a:blip r:embed="rId6">
              <a:extLst>
                <a:ext uri="{28A0092B-C50C-407E-A947-70E740481C1C}">
                  <a14:useLocalDpi xmlns:a14="http://schemas.microsoft.com/office/drawing/2010/main" val="0"/>
                </a:ext>
              </a:extLst>
            </a:blip>
            <a:srcRect l="10723" r="12593"/>
            <a:stretch/>
          </p:blipFill>
          <p:spPr>
            <a:xfrm rot="5400000">
              <a:off x="3583544" y="3320272"/>
              <a:ext cx="2256102" cy="4163406"/>
            </a:xfrm>
            <a:prstGeom prst="rect">
              <a:avLst/>
            </a:prstGeom>
          </p:spPr>
        </p:pic>
        <p:sp>
          <p:nvSpPr>
            <p:cNvPr id="20" name="TextBox 19"/>
            <p:cNvSpPr txBox="1"/>
            <p:nvPr/>
          </p:nvSpPr>
          <p:spPr>
            <a:xfrm>
              <a:off x="4577985" y="3467752"/>
              <a:ext cx="4451684" cy="646331"/>
            </a:xfrm>
            <a:prstGeom prst="rect">
              <a:avLst/>
            </a:prstGeom>
            <a:solidFill>
              <a:schemeClr val="bg1"/>
            </a:solidFill>
            <a:effectLst>
              <a:outerShdw blurRad="50800" dist="38100" dir="2700000" algn="tl" rotWithShape="0">
                <a:srgbClr val="000000">
                  <a:alpha val="43000"/>
                </a:srgbClr>
              </a:outerShdw>
            </a:effectLst>
          </p:spPr>
          <p:txBody>
            <a:bodyPr wrap="square" rtlCol="0">
              <a:spAutoFit/>
            </a:bodyPr>
            <a:lstStyle/>
            <a:p>
              <a:r>
                <a:rPr lang="en-US" dirty="0" smtClean="0">
                  <a:latin typeface="Arial Black"/>
                  <a:cs typeface="Arial Black"/>
                </a:rPr>
                <a:t>Highly metabolically active region of the developing brain</a:t>
              </a:r>
              <a:endParaRPr lang="en-US" dirty="0">
                <a:latin typeface="Arial Black"/>
                <a:cs typeface="Arial Black"/>
              </a:endParaRPr>
            </a:p>
          </p:txBody>
        </p:sp>
      </p:grpSp>
      <p:pic>
        <p:nvPicPr>
          <p:cNvPr id="50" name="Picture 49"/>
          <p:cNvPicPr>
            <a:picLocks noChangeAspect="1"/>
          </p:cNvPicPr>
          <p:nvPr/>
        </p:nvPicPr>
        <p:blipFill>
          <a:blip r:embed="rId7"/>
          <a:stretch>
            <a:fillRect/>
          </a:stretch>
        </p:blipFill>
        <p:spPr>
          <a:xfrm>
            <a:off x="6723857" y="4332002"/>
            <a:ext cx="2332895" cy="2198024"/>
          </a:xfrm>
          <a:prstGeom prst="rect">
            <a:avLst/>
          </a:prstGeom>
        </p:spPr>
      </p:pic>
    </p:spTree>
    <p:extLst>
      <p:ext uri="{BB962C8B-B14F-4D97-AF65-F5344CB8AC3E}">
        <p14:creationId xmlns:p14="http://schemas.microsoft.com/office/powerpoint/2010/main" val="116590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7672" y="1287210"/>
            <a:ext cx="8908658" cy="954107"/>
          </a:xfrm>
          <a:prstGeom prst="rect">
            <a:avLst/>
          </a:prstGeom>
          <a:solidFill>
            <a:schemeClr val="tx1">
              <a:alpha val="50000"/>
            </a:schemeClr>
          </a:solidFill>
        </p:spPr>
        <p:txBody>
          <a:bodyPr wrap="square">
            <a:spAutoFit/>
          </a:bodyPr>
          <a:lstStyle/>
          <a:p>
            <a:pPr marL="514350" indent="-514350">
              <a:buAutoNum type="arabicParenBoth"/>
            </a:pPr>
            <a:r>
              <a:rPr lang="en-US" sz="2800" dirty="0" smtClean="0">
                <a:solidFill>
                  <a:schemeClr val="bg1"/>
                </a:solidFill>
              </a:rPr>
              <a:t>Premature birth is </a:t>
            </a:r>
            <a:r>
              <a:rPr lang="en-US" sz="2800" dirty="0">
                <a:solidFill>
                  <a:schemeClr val="bg1"/>
                </a:solidFill>
              </a:rPr>
              <a:t>increasing in </a:t>
            </a:r>
            <a:r>
              <a:rPr lang="en-US" sz="2800" dirty="0" smtClean="0">
                <a:solidFill>
                  <a:schemeClr val="bg1"/>
                </a:solidFill>
              </a:rPr>
              <a:t>incidence and is the</a:t>
            </a:r>
          </a:p>
          <a:p>
            <a:r>
              <a:rPr lang="en-US" sz="2800" dirty="0" smtClean="0">
                <a:solidFill>
                  <a:schemeClr val="bg1"/>
                </a:solidFill>
              </a:rPr>
              <a:t>commonest cause of Neurodisability in childhood</a:t>
            </a:r>
            <a:endParaRPr lang="en-US" sz="2800" dirty="0">
              <a:solidFill>
                <a:schemeClr val="bg1"/>
              </a:solidFill>
            </a:endParaRPr>
          </a:p>
        </p:txBody>
      </p:sp>
      <p:sp>
        <p:nvSpPr>
          <p:cNvPr id="8" name="Rectangle 7"/>
          <p:cNvSpPr/>
          <p:nvPr/>
        </p:nvSpPr>
        <p:spPr>
          <a:xfrm>
            <a:off x="117672" y="4899372"/>
            <a:ext cx="8908658" cy="523220"/>
          </a:xfrm>
          <a:prstGeom prst="rect">
            <a:avLst/>
          </a:prstGeom>
          <a:solidFill>
            <a:schemeClr val="tx1">
              <a:alpha val="50000"/>
            </a:schemeClr>
          </a:solidFill>
        </p:spPr>
        <p:txBody>
          <a:bodyPr wrap="none">
            <a:spAutoFit/>
          </a:bodyPr>
          <a:lstStyle/>
          <a:p>
            <a:r>
              <a:rPr lang="en-US" sz="2800" dirty="0" smtClean="0">
                <a:solidFill>
                  <a:schemeClr val="bg1"/>
                </a:solidFill>
              </a:rPr>
              <a:t>(2) Incidence of haemorrhage has reduced but remains high</a:t>
            </a:r>
            <a:endParaRPr lang="en-US" sz="2800" dirty="0">
              <a:solidFill>
                <a:schemeClr val="bg1"/>
              </a:solidFill>
            </a:endParaRPr>
          </a:p>
        </p:txBody>
      </p:sp>
      <p:sp>
        <p:nvSpPr>
          <p:cNvPr id="9" name="Rectangle 8"/>
          <p:cNvSpPr/>
          <p:nvPr/>
        </p:nvSpPr>
        <p:spPr>
          <a:xfrm>
            <a:off x="117672" y="5781057"/>
            <a:ext cx="8908658" cy="954107"/>
          </a:xfrm>
          <a:prstGeom prst="rect">
            <a:avLst/>
          </a:prstGeom>
          <a:solidFill>
            <a:schemeClr val="tx1">
              <a:alpha val="50000"/>
            </a:schemeClr>
          </a:solidFill>
        </p:spPr>
        <p:txBody>
          <a:bodyPr wrap="square">
            <a:spAutoFit/>
          </a:bodyPr>
          <a:lstStyle/>
          <a:p>
            <a:r>
              <a:rPr lang="en-US" sz="2800" dirty="0" smtClean="0">
                <a:solidFill>
                  <a:schemeClr val="bg1"/>
                </a:solidFill>
              </a:rPr>
              <a:t>(3) IVH is the commonest cause of hydrocephalus in the</a:t>
            </a:r>
          </a:p>
          <a:p>
            <a:r>
              <a:rPr lang="en-US" sz="2800" dirty="0" smtClean="0">
                <a:solidFill>
                  <a:schemeClr val="bg1"/>
                </a:solidFill>
              </a:rPr>
              <a:t> developed world</a:t>
            </a:r>
            <a:endParaRPr lang="en-US" sz="2800" dirty="0">
              <a:solidFill>
                <a:schemeClr val="bg1"/>
              </a:solidFill>
            </a:endParaRPr>
          </a:p>
        </p:txBody>
      </p:sp>
      <p:sp>
        <p:nvSpPr>
          <p:cNvPr id="10" name="Title 9"/>
          <p:cNvSpPr>
            <a:spLocks noGrp="1"/>
          </p:cNvSpPr>
          <p:nvPr>
            <p:ph type="title"/>
          </p:nvPr>
        </p:nvSpPr>
        <p:spPr>
          <a:xfrm>
            <a:off x="457200" y="157410"/>
            <a:ext cx="8229600" cy="1012572"/>
          </a:xfrm>
        </p:spPr>
        <p:txBody>
          <a:bodyPr/>
          <a:lstStyle/>
          <a:p>
            <a:r>
              <a:rPr lang="en-US" dirty="0" smtClean="0">
                <a:latin typeface="Arial Black"/>
                <a:cs typeface="Arial Black"/>
              </a:rPr>
              <a:t>3 Important Points</a:t>
            </a:r>
            <a:endParaRPr lang="en-US" dirty="0">
              <a:latin typeface="Arial Black"/>
              <a:cs typeface="Arial Black"/>
            </a:endParaRPr>
          </a:p>
        </p:txBody>
      </p:sp>
      <p:grpSp>
        <p:nvGrpSpPr>
          <p:cNvPr id="13" name="Group 12"/>
          <p:cNvGrpSpPr/>
          <p:nvPr/>
        </p:nvGrpSpPr>
        <p:grpSpPr>
          <a:xfrm>
            <a:off x="1" y="2599781"/>
            <a:ext cx="9144000" cy="1941127"/>
            <a:chOff x="0" y="2496524"/>
            <a:chExt cx="10603235" cy="2250899"/>
          </a:xfrm>
        </p:grpSpPr>
        <p:grpSp>
          <p:nvGrpSpPr>
            <p:cNvPr id="11" name="Group 10"/>
            <p:cNvGrpSpPr/>
            <p:nvPr/>
          </p:nvGrpSpPr>
          <p:grpSpPr>
            <a:xfrm>
              <a:off x="0" y="2496524"/>
              <a:ext cx="7129020" cy="2250899"/>
              <a:chOff x="1266048" y="2402957"/>
              <a:chExt cx="7129020" cy="2250899"/>
            </a:xfrm>
          </p:grpSpPr>
          <p:pic>
            <p:nvPicPr>
              <p:cNvPr id="6" name="Picture 5"/>
              <p:cNvPicPr>
                <a:picLocks noChangeAspect="1"/>
              </p:cNvPicPr>
              <p:nvPr/>
            </p:nvPicPr>
            <p:blipFill>
              <a:blip r:embed="rId3"/>
              <a:stretch>
                <a:fillRect/>
              </a:stretch>
            </p:blipFill>
            <p:spPr>
              <a:xfrm>
                <a:off x="1266048" y="2402957"/>
                <a:ext cx="3533834" cy="2250899"/>
              </a:xfrm>
              <a:prstGeom prst="rect">
                <a:avLst/>
              </a:prstGeom>
            </p:spPr>
          </p:pic>
          <p:pic>
            <p:nvPicPr>
              <p:cNvPr id="7" name="Picture 6"/>
              <p:cNvPicPr>
                <a:picLocks noChangeAspect="1"/>
              </p:cNvPicPr>
              <p:nvPr/>
            </p:nvPicPr>
            <p:blipFill>
              <a:blip r:embed="rId4"/>
              <a:stretch>
                <a:fillRect/>
              </a:stretch>
            </p:blipFill>
            <p:spPr>
              <a:xfrm>
                <a:off x="4799882" y="2402957"/>
                <a:ext cx="3595186" cy="2250899"/>
              </a:xfrm>
              <a:prstGeom prst="rect">
                <a:avLst/>
              </a:prstGeom>
            </p:spPr>
          </p:pic>
        </p:grpSp>
        <p:pic>
          <p:nvPicPr>
            <p:cNvPr id="12" name="Picture 11"/>
            <p:cNvPicPr>
              <a:picLocks noChangeAspect="1"/>
            </p:cNvPicPr>
            <p:nvPr/>
          </p:nvPicPr>
          <p:blipFill>
            <a:blip r:embed="rId5"/>
            <a:stretch>
              <a:fillRect/>
            </a:stretch>
          </p:blipFill>
          <p:spPr>
            <a:xfrm>
              <a:off x="7129021" y="2496524"/>
              <a:ext cx="3474214" cy="2250899"/>
            </a:xfrm>
            <a:prstGeom prst="rect">
              <a:avLst/>
            </a:prstGeom>
          </p:spPr>
        </p:pic>
      </p:grpSp>
    </p:spTree>
    <p:extLst>
      <p:ext uri="{BB962C8B-B14F-4D97-AF65-F5344CB8AC3E}">
        <p14:creationId xmlns:p14="http://schemas.microsoft.com/office/powerpoint/2010/main" val="1765804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1334" y="5030470"/>
            <a:ext cx="8799083" cy="1477328"/>
          </a:xfrm>
          <a:prstGeom prst="rect">
            <a:avLst/>
          </a:prstGeom>
          <a:solidFill>
            <a:schemeClr val="tx1"/>
          </a:solidFill>
        </p:spPr>
        <p:txBody>
          <a:bodyPr wrap="square">
            <a:spAutoFit/>
          </a:bodyPr>
          <a:lstStyle/>
          <a:p>
            <a:pPr marL="342900" indent="-342900" algn="ctr">
              <a:buAutoNum type="arabicParenBoth"/>
            </a:pPr>
            <a:r>
              <a:rPr lang="en-GB" sz="3000" dirty="0" smtClean="0">
                <a:solidFill>
                  <a:srgbClr val="FFFFFF"/>
                </a:solidFill>
              </a:rPr>
              <a:t>Through </a:t>
            </a:r>
            <a:r>
              <a:rPr lang="en-GB" sz="3000" dirty="0">
                <a:solidFill>
                  <a:srgbClr val="FFFFFF"/>
                </a:solidFill>
              </a:rPr>
              <a:t>what mechanism does IVH impact on the ependyma and underlying </a:t>
            </a:r>
            <a:r>
              <a:rPr lang="en-GB" sz="3000" dirty="0" smtClean="0">
                <a:solidFill>
                  <a:srgbClr val="FFFFFF"/>
                </a:solidFill>
              </a:rPr>
              <a:t>Subventricular Zone..?</a:t>
            </a:r>
          </a:p>
          <a:p>
            <a:pPr marL="342900" indent="-342900" algn="ctr">
              <a:buAutoNum type="arabicParenBoth"/>
            </a:pPr>
            <a:r>
              <a:rPr lang="en-GB" sz="3000" dirty="0">
                <a:solidFill>
                  <a:srgbClr val="FFFFFF"/>
                </a:solidFill>
              </a:rPr>
              <a:t>Is this process amenable to </a:t>
            </a:r>
            <a:r>
              <a:rPr lang="en-GB" sz="3000" dirty="0" smtClean="0">
                <a:solidFill>
                  <a:srgbClr val="FFFFFF"/>
                </a:solidFill>
              </a:rPr>
              <a:t>intervention..? </a:t>
            </a:r>
            <a:endParaRPr lang="en-GB" sz="3000" dirty="0">
              <a:solidFill>
                <a:srgbClr val="FFFFFF"/>
              </a:solidFill>
            </a:endParaRPr>
          </a:p>
        </p:txBody>
      </p:sp>
      <p:grpSp>
        <p:nvGrpSpPr>
          <p:cNvPr id="35" name="Group 34"/>
          <p:cNvGrpSpPr/>
          <p:nvPr/>
        </p:nvGrpSpPr>
        <p:grpSpPr>
          <a:xfrm>
            <a:off x="127911" y="234040"/>
            <a:ext cx="2416566" cy="3598591"/>
            <a:chOff x="127911" y="458800"/>
            <a:chExt cx="2416566" cy="3598591"/>
          </a:xfrm>
        </p:grpSpPr>
        <p:grpSp>
          <p:nvGrpSpPr>
            <p:cNvPr id="7" name="Group 6"/>
            <p:cNvGrpSpPr/>
            <p:nvPr/>
          </p:nvGrpSpPr>
          <p:grpSpPr>
            <a:xfrm>
              <a:off x="127911" y="1835520"/>
              <a:ext cx="2416566" cy="2221871"/>
              <a:chOff x="24480" y="1098362"/>
              <a:chExt cx="4910820" cy="4515171"/>
            </a:xfrm>
          </p:grpSpPr>
          <p:pic>
            <p:nvPicPr>
              <p:cNvPr id="4" name="Picture 3" descr="Screen Shot 2012-07-22 at 19.36.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0" y="1098362"/>
                <a:ext cx="4910819" cy="2938272"/>
              </a:xfrm>
              <a:prstGeom prst="rect">
                <a:avLst/>
              </a:prstGeom>
            </p:spPr>
          </p:pic>
          <p:pic>
            <p:nvPicPr>
              <p:cNvPr id="5" name="Picture 4" descr="03-14-05Figure12Grade3IVH.jpg: "/>
              <p:cNvPicPr>
                <a:picLocks noChangeAspect="1" noChangeArrowheads="1"/>
              </p:cNvPicPr>
              <p:nvPr/>
            </p:nvPicPr>
            <p:blipFill rotWithShape="1">
              <a:blip r:embed="rId4">
                <a:extLst>
                  <a:ext uri="{28A0092B-C50C-407E-A947-70E740481C1C}">
                    <a14:useLocalDpi xmlns:a14="http://schemas.microsoft.com/office/drawing/2010/main" val="0"/>
                  </a:ext>
                </a:extLst>
              </a:blip>
              <a:srcRect r="34997"/>
              <a:stretch/>
            </p:blipFill>
            <p:spPr>
              <a:xfrm>
                <a:off x="1733653" y="4036633"/>
                <a:ext cx="3201647" cy="1576900"/>
              </a:xfrm>
              <a:prstGeom prst="rect">
                <a:avLst/>
              </a:prstGeom>
              <a:noFill/>
            </p:spPr>
          </p:pic>
          <p:pic>
            <p:nvPicPr>
              <p:cNvPr id="6" name="Picture 6" descr="http://neuropathology-web.org/chapter3/images3/3-12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1" y="4036633"/>
                <a:ext cx="1721504" cy="157689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127911" y="458800"/>
              <a:ext cx="2416566" cy="1323439"/>
            </a:xfrm>
            <a:prstGeom prst="rect">
              <a:avLst/>
            </a:prstGeom>
            <a:noFill/>
          </p:spPr>
          <p:txBody>
            <a:bodyPr wrap="square" rtlCol="0">
              <a:spAutoFit/>
            </a:bodyPr>
            <a:lstStyle/>
            <a:p>
              <a:pPr algn="ctr"/>
              <a:r>
                <a:rPr lang="en-US" sz="2000" b="1" dirty="0" smtClean="0"/>
                <a:t>NEONATAL INTRAVENTRICULAR HAEMORRHAGE (IVH)</a:t>
              </a:r>
              <a:endParaRPr lang="en-US" sz="2000" b="1" dirty="0"/>
            </a:p>
          </p:txBody>
        </p:sp>
      </p:grpSp>
      <p:grpSp>
        <p:nvGrpSpPr>
          <p:cNvPr id="36" name="Group 35"/>
          <p:cNvGrpSpPr/>
          <p:nvPr/>
        </p:nvGrpSpPr>
        <p:grpSpPr>
          <a:xfrm>
            <a:off x="2695014" y="74471"/>
            <a:ext cx="6417698" cy="2422464"/>
            <a:chOff x="2695014" y="299231"/>
            <a:chExt cx="6417698" cy="2422464"/>
          </a:xfrm>
        </p:grpSpPr>
        <p:grpSp>
          <p:nvGrpSpPr>
            <p:cNvPr id="15" name="Group 14"/>
            <p:cNvGrpSpPr/>
            <p:nvPr/>
          </p:nvGrpSpPr>
          <p:grpSpPr>
            <a:xfrm>
              <a:off x="6780540" y="726436"/>
              <a:ext cx="2332172" cy="1602321"/>
              <a:chOff x="6875567" y="322384"/>
              <a:chExt cx="2990713" cy="2054772"/>
            </a:xfrm>
          </p:grpSpPr>
          <p:pic>
            <p:nvPicPr>
              <p:cNvPr id="8" name="Picture 4" descr="http://runkle-science.wikispaces.com/file/view/url.jpeg/30637266/ur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567" y="322385"/>
                <a:ext cx="1186977" cy="20547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stretch>
                <a:fillRect/>
              </a:stretch>
            </p:blipFill>
            <p:spPr>
              <a:xfrm>
                <a:off x="8062544" y="322384"/>
                <a:ext cx="1803736" cy="2054771"/>
              </a:xfrm>
              <a:prstGeom prst="rect">
                <a:avLst/>
              </a:prstGeom>
            </p:spPr>
          </p:pic>
        </p:grpSp>
        <p:cxnSp>
          <p:nvCxnSpPr>
            <p:cNvPr id="18" name="Straight Arrow Connector 17"/>
            <p:cNvCxnSpPr>
              <a:stCxn id="11" idx="1"/>
            </p:cNvCxnSpPr>
            <p:nvPr/>
          </p:nvCxnSpPr>
          <p:spPr>
            <a:xfrm flipV="1">
              <a:off x="2695014" y="1249161"/>
              <a:ext cx="4085526" cy="1472534"/>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780540" y="299231"/>
              <a:ext cx="2332172" cy="369332"/>
            </a:xfrm>
            <a:prstGeom prst="rect">
              <a:avLst/>
            </a:prstGeom>
            <a:noFill/>
          </p:spPr>
          <p:txBody>
            <a:bodyPr wrap="square" rtlCol="0">
              <a:spAutoFit/>
            </a:bodyPr>
            <a:lstStyle/>
            <a:p>
              <a:pPr algn="ctr"/>
              <a:r>
                <a:rPr lang="en-US" b="1" dirty="0" smtClean="0"/>
                <a:t>HYDROCEPHALUS</a:t>
              </a:r>
              <a:endParaRPr lang="en-US" b="1" dirty="0"/>
            </a:p>
          </p:txBody>
        </p:sp>
      </p:grpSp>
      <p:grpSp>
        <p:nvGrpSpPr>
          <p:cNvPr id="37" name="Group 36"/>
          <p:cNvGrpSpPr/>
          <p:nvPr/>
        </p:nvGrpSpPr>
        <p:grpSpPr>
          <a:xfrm>
            <a:off x="2695014" y="2354216"/>
            <a:ext cx="6433342" cy="2325561"/>
            <a:chOff x="2695014" y="2578976"/>
            <a:chExt cx="6433342" cy="2325561"/>
          </a:xfrm>
        </p:grpSpPr>
        <p:pic>
          <p:nvPicPr>
            <p:cNvPr id="10" name="Picture 9" descr="(1) Disability imag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0540" y="2948308"/>
              <a:ext cx="2335076" cy="1956229"/>
            </a:xfrm>
            <a:prstGeom prst="rect">
              <a:avLst/>
            </a:prstGeom>
          </p:spPr>
        </p:pic>
        <p:cxnSp>
          <p:nvCxnSpPr>
            <p:cNvPr id="19" name="Straight Arrow Connector 18"/>
            <p:cNvCxnSpPr/>
            <p:nvPr/>
          </p:nvCxnSpPr>
          <p:spPr>
            <a:xfrm>
              <a:off x="2695014" y="2931288"/>
              <a:ext cx="4085526" cy="1472534"/>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796184" y="2578976"/>
              <a:ext cx="2332172" cy="369332"/>
            </a:xfrm>
            <a:prstGeom prst="rect">
              <a:avLst/>
            </a:prstGeom>
            <a:noFill/>
          </p:spPr>
          <p:txBody>
            <a:bodyPr wrap="square" rtlCol="0">
              <a:spAutoFit/>
            </a:bodyPr>
            <a:lstStyle/>
            <a:p>
              <a:pPr algn="ctr"/>
              <a:r>
                <a:rPr lang="en-US" b="1" dirty="0" smtClean="0"/>
                <a:t>NEURODISABILITY</a:t>
              </a:r>
              <a:endParaRPr lang="en-US" b="1" dirty="0"/>
            </a:p>
          </p:txBody>
        </p:sp>
      </p:grpSp>
      <p:grpSp>
        <p:nvGrpSpPr>
          <p:cNvPr id="38" name="Group 37"/>
          <p:cNvGrpSpPr/>
          <p:nvPr/>
        </p:nvGrpSpPr>
        <p:grpSpPr>
          <a:xfrm>
            <a:off x="2695014" y="1023307"/>
            <a:ext cx="4085526" cy="3170922"/>
            <a:chOff x="2695014" y="1248067"/>
            <a:chExt cx="4085526" cy="3170922"/>
          </a:xfrm>
        </p:grpSpPr>
        <p:grpSp>
          <p:nvGrpSpPr>
            <p:cNvPr id="16" name="Group 15"/>
            <p:cNvGrpSpPr/>
            <p:nvPr/>
          </p:nvGrpSpPr>
          <p:grpSpPr>
            <a:xfrm>
              <a:off x="2695014" y="1473921"/>
              <a:ext cx="3926757" cy="2945068"/>
              <a:chOff x="2790042" y="904622"/>
              <a:chExt cx="3926757" cy="2945068"/>
            </a:xfrm>
          </p:grpSpPr>
          <p:pic>
            <p:nvPicPr>
              <p:cNvPr id="11" name="Picture 10"/>
              <p:cNvPicPr>
                <a:picLocks noChangeAspect="1"/>
              </p:cNvPicPr>
              <p:nvPr/>
            </p:nvPicPr>
            <p:blipFill>
              <a:blip r:embed="rId9"/>
              <a:stretch>
                <a:fillRect/>
              </a:stretch>
            </p:blipFill>
            <p:spPr>
              <a:xfrm>
                <a:off x="2790042" y="904622"/>
                <a:ext cx="3926757" cy="2945068"/>
              </a:xfrm>
              <a:prstGeom prst="rect">
                <a:avLst/>
              </a:prstGeom>
            </p:spPr>
          </p:pic>
          <p:sp>
            <p:nvSpPr>
              <p:cNvPr id="13" name="TextBox 12"/>
              <p:cNvSpPr txBox="1"/>
              <p:nvPr/>
            </p:nvSpPr>
            <p:spPr>
              <a:xfrm>
                <a:off x="4465329" y="1673509"/>
                <a:ext cx="1210600" cy="1323439"/>
              </a:xfrm>
              <a:prstGeom prst="rect">
                <a:avLst/>
              </a:prstGeom>
              <a:noFill/>
            </p:spPr>
            <p:txBody>
              <a:bodyPr wrap="square" rtlCol="0">
                <a:spAutoFit/>
              </a:bodyPr>
              <a:lstStyle/>
              <a:p>
                <a:r>
                  <a:rPr lang="en-US" sz="8000" dirty="0" smtClean="0">
                    <a:solidFill>
                      <a:srgbClr val="FFFFFF"/>
                    </a:solidFill>
                  </a:rPr>
                  <a:t>?</a:t>
                </a:r>
                <a:endParaRPr lang="en-US" sz="8000" dirty="0">
                  <a:solidFill>
                    <a:srgbClr val="FFFFFF"/>
                  </a:solidFill>
                </a:endParaRPr>
              </a:p>
            </p:txBody>
          </p:sp>
        </p:grpSp>
        <p:cxnSp>
          <p:nvCxnSpPr>
            <p:cNvPr id="26" name="Straight Arrow Connector 25"/>
            <p:cNvCxnSpPr/>
            <p:nvPr/>
          </p:nvCxnSpPr>
          <p:spPr>
            <a:xfrm flipV="1">
              <a:off x="4922504" y="1248067"/>
              <a:ext cx="1858036" cy="673634"/>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012412" y="3742260"/>
              <a:ext cx="1768128" cy="667344"/>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695014" y="2407058"/>
              <a:ext cx="925360" cy="303402"/>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1" idx="1"/>
            </p:cNvCxnSpPr>
            <p:nvPr/>
          </p:nvCxnSpPr>
          <p:spPr>
            <a:xfrm>
              <a:off x="2695014" y="2946455"/>
              <a:ext cx="1193539" cy="413712"/>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52381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101136" y="1044510"/>
            <a:ext cx="4961704" cy="1485799"/>
            <a:chOff x="3770749" y="196806"/>
            <a:chExt cx="4419515" cy="1323439"/>
          </a:xfrm>
        </p:grpSpPr>
        <p:pic>
          <p:nvPicPr>
            <p:cNvPr id="10" name="Picture 6" descr="http://neuropathology-web.org/chapter3/images3/3-12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749" y="196806"/>
              <a:ext cx="1444802" cy="13234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91284" y="196806"/>
              <a:ext cx="2898980" cy="1323439"/>
            </a:xfrm>
            <a:prstGeom prst="rect">
              <a:avLst/>
            </a:prstGeom>
            <a:solidFill>
              <a:schemeClr val="tx1">
                <a:alpha val="50000"/>
              </a:schemeClr>
            </a:solidFill>
          </p:spPr>
          <p:txBody>
            <a:bodyPr wrap="square" rtlCol="0">
              <a:spAutoFit/>
            </a:bodyPr>
            <a:lstStyle/>
            <a:p>
              <a:pPr algn="ctr"/>
              <a:r>
                <a:rPr lang="en-US" sz="2000" dirty="0" smtClean="0">
                  <a:solidFill>
                    <a:schemeClr val="bg1"/>
                  </a:solidFill>
                </a:rPr>
                <a:t>Tissue loss with shearing of white matter tracts and damage to developing networks</a:t>
              </a:r>
              <a:endParaRPr lang="en-US" sz="2000" dirty="0">
                <a:solidFill>
                  <a:schemeClr val="bg1"/>
                </a:solidFill>
              </a:endParaRPr>
            </a:p>
          </p:txBody>
        </p:sp>
      </p:grpSp>
      <p:grpSp>
        <p:nvGrpSpPr>
          <p:cNvPr id="23" name="Group 22"/>
          <p:cNvGrpSpPr/>
          <p:nvPr/>
        </p:nvGrpSpPr>
        <p:grpSpPr>
          <a:xfrm>
            <a:off x="24039" y="1016000"/>
            <a:ext cx="3836586" cy="1624014"/>
            <a:chOff x="139176" y="226903"/>
            <a:chExt cx="3417344" cy="1446550"/>
          </a:xfrm>
        </p:grpSpPr>
        <p:pic>
          <p:nvPicPr>
            <p:cNvPr id="4" name="Picture 3"/>
            <p:cNvPicPr>
              <a:picLocks noChangeAspect="1"/>
            </p:cNvPicPr>
            <p:nvPr/>
          </p:nvPicPr>
          <p:blipFill rotWithShape="1">
            <a:blip r:embed="rId4"/>
            <a:srcRect l="29393" t="12500" r="15182" b="11411"/>
            <a:stretch/>
          </p:blipFill>
          <p:spPr>
            <a:xfrm>
              <a:off x="2027666" y="296756"/>
              <a:ext cx="1528854" cy="1306845"/>
            </a:xfrm>
            <a:prstGeom prst="rect">
              <a:avLst/>
            </a:prstGeom>
          </p:spPr>
        </p:pic>
        <p:sp>
          <p:nvSpPr>
            <p:cNvPr id="18" name="Rectangle 17"/>
            <p:cNvSpPr/>
            <p:nvPr/>
          </p:nvSpPr>
          <p:spPr>
            <a:xfrm>
              <a:off x="139176" y="226903"/>
              <a:ext cx="1980029" cy="1446550"/>
            </a:xfrm>
            <a:prstGeom prst="rect">
              <a:avLst/>
            </a:prstGeom>
          </p:spPr>
          <p:txBody>
            <a:bodyPr wrap="none">
              <a:spAutoFit/>
            </a:bodyPr>
            <a:lstStyle/>
            <a:p>
              <a:pPr algn="ctr"/>
              <a:r>
                <a:rPr lang="en-US" sz="4400" dirty="0" smtClean="0">
                  <a:solidFill>
                    <a:prstClr val="black"/>
                  </a:solidFill>
                  <a:ea typeface="+mj-ea"/>
                  <a:cs typeface="+mj-cs"/>
                </a:rPr>
                <a:t>Primary</a:t>
              </a:r>
            </a:p>
            <a:p>
              <a:pPr algn="ctr"/>
              <a:r>
                <a:rPr lang="en-US" sz="4400" dirty="0" smtClean="0">
                  <a:solidFill>
                    <a:prstClr val="black"/>
                  </a:solidFill>
                  <a:ea typeface="+mj-ea"/>
                  <a:cs typeface="+mj-cs"/>
                </a:rPr>
                <a:t>Injury</a:t>
              </a:r>
              <a:endParaRPr lang="en-US" dirty="0"/>
            </a:p>
          </p:txBody>
        </p:sp>
      </p:grpSp>
      <p:grpSp>
        <p:nvGrpSpPr>
          <p:cNvPr id="3" name="Group 2"/>
          <p:cNvGrpSpPr/>
          <p:nvPr/>
        </p:nvGrpSpPr>
        <p:grpSpPr>
          <a:xfrm>
            <a:off x="91032" y="3155489"/>
            <a:ext cx="8971808" cy="2686511"/>
            <a:chOff x="91032" y="3155489"/>
            <a:chExt cx="8971808" cy="2686511"/>
          </a:xfrm>
        </p:grpSpPr>
        <p:grpSp>
          <p:nvGrpSpPr>
            <p:cNvPr id="30" name="Group 29"/>
            <p:cNvGrpSpPr/>
            <p:nvPr/>
          </p:nvGrpSpPr>
          <p:grpSpPr>
            <a:xfrm>
              <a:off x="4101135" y="3155489"/>
              <a:ext cx="4961705" cy="2686511"/>
              <a:chOff x="3770748" y="2077108"/>
              <a:chExt cx="4419516" cy="2392943"/>
            </a:xfrm>
          </p:grpSpPr>
          <p:pic>
            <p:nvPicPr>
              <p:cNvPr id="12" name="Picture 11" descr="(4) 250117 Hydrocephalus secondary to bloocked pathways.pdf"/>
              <p:cNvPicPr>
                <a:picLocks noChangeAspect="1"/>
              </p:cNvPicPr>
              <p:nvPr/>
            </p:nvPicPr>
            <p:blipFill rotWithShape="1">
              <a:blip r:embed="rId5">
                <a:extLst>
                  <a:ext uri="{28A0092B-C50C-407E-A947-70E740481C1C}">
                    <a14:useLocalDpi xmlns:a14="http://schemas.microsoft.com/office/drawing/2010/main" val="0"/>
                  </a:ext>
                </a:extLst>
              </a:blip>
              <a:srcRect l="10209" t="10028" b="61000"/>
              <a:stretch/>
            </p:blipFill>
            <p:spPr>
              <a:xfrm>
                <a:off x="3770748" y="2483163"/>
                <a:ext cx="4351442" cy="1986888"/>
              </a:xfrm>
              <a:prstGeom prst="rect">
                <a:avLst/>
              </a:prstGeom>
            </p:spPr>
          </p:pic>
          <p:sp>
            <p:nvSpPr>
              <p:cNvPr id="13" name="TextBox 12"/>
              <p:cNvSpPr txBox="1"/>
              <p:nvPr/>
            </p:nvSpPr>
            <p:spPr>
              <a:xfrm>
                <a:off x="3770748" y="2077108"/>
                <a:ext cx="4419516" cy="400110"/>
              </a:xfrm>
              <a:prstGeom prst="rect">
                <a:avLst/>
              </a:prstGeom>
              <a:solidFill>
                <a:srgbClr val="000000">
                  <a:alpha val="49000"/>
                </a:srgbClr>
              </a:solidFill>
            </p:spPr>
            <p:txBody>
              <a:bodyPr wrap="square" rtlCol="0">
                <a:spAutoFit/>
              </a:bodyPr>
              <a:lstStyle/>
              <a:p>
                <a:pPr algn="ctr"/>
                <a:r>
                  <a:rPr lang="en-US" sz="2000" dirty="0">
                    <a:solidFill>
                      <a:srgbClr val="FFFFFF"/>
                    </a:solidFill>
                  </a:rPr>
                  <a:t>Blockage of CSF Pathways?</a:t>
                </a:r>
              </a:p>
            </p:txBody>
          </p:sp>
          <p:cxnSp>
            <p:nvCxnSpPr>
              <p:cNvPr id="15" name="Straight Arrow Connector 14"/>
              <p:cNvCxnSpPr/>
              <p:nvPr/>
            </p:nvCxnSpPr>
            <p:spPr>
              <a:xfrm>
                <a:off x="5588177" y="3601255"/>
                <a:ext cx="33477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91032" y="3631172"/>
              <a:ext cx="3796072" cy="1626956"/>
              <a:chOff x="198848" y="2500811"/>
              <a:chExt cx="3381257" cy="1449171"/>
            </a:xfrm>
          </p:grpSpPr>
          <p:pic>
            <p:nvPicPr>
              <p:cNvPr id="7" name="Picture 6"/>
              <p:cNvPicPr>
                <a:picLocks noChangeAspect="1"/>
              </p:cNvPicPr>
              <p:nvPr/>
            </p:nvPicPr>
            <p:blipFill>
              <a:blip r:embed="rId6"/>
              <a:stretch>
                <a:fillRect/>
              </a:stretch>
            </p:blipFill>
            <p:spPr>
              <a:xfrm>
                <a:off x="2893561" y="2734228"/>
                <a:ext cx="686544" cy="1215754"/>
              </a:xfrm>
              <a:prstGeom prst="rect">
                <a:avLst/>
              </a:prstGeom>
            </p:spPr>
          </p:pic>
          <p:sp>
            <p:nvSpPr>
              <p:cNvPr id="20" name="Rectangle 19"/>
              <p:cNvSpPr/>
              <p:nvPr/>
            </p:nvSpPr>
            <p:spPr>
              <a:xfrm>
                <a:off x="198848" y="2500811"/>
                <a:ext cx="2694713" cy="1446550"/>
              </a:xfrm>
              <a:prstGeom prst="rect">
                <a:avLst/>
              </a:prstGeom>
            </p:spPr>
            <p:txBody>
              <a:bodyPr wrap="square">
                <a:spAutoFit/>
              </a:bodyPr>
              <a:lstStyle/>
              <a:p>
                <a:pPr lvl="0" algn="ctr">
                  <a:spcBef>
                    <a:spcPct val="0"/>
                  </a:spcBef>
                </a:pPr>
                <a:r>
                  <a:rPr lang="en-US" sz="4400" dirty="0">
                    <a:solidFill>
                      <a:prstClr val="black"/>
                    </a:solidFill>
                    <a:ea typeface="+mj-ea"/>
                    <a:cs typeface="+mj-cs"/>
                  </a:rPr>
                  <a:t>Secondary Injury</a:t>
                </a:r>
              </a:p>
            </p:txBody>
          </p:sp>
        </p:grpSp>
      </p:grpSp>
    </p:spTree>
    <p:extLst>
      <p:ext uri="{BB962C8B-B14F-4D97-AF65-F5344CB8AC3E}">
        <p14:creationId xmlns:p14="http://schemas.microsoft.com/office/powerpoint/2010/main" val="2976380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67060776"/>
              </p:ext>
            </p:extLst>
          </p:nvPr>
        </p:nvGraphicFramePr>
        <p:xfrm>
          <a:off x="-1460500" y="215900"/>
          <a:ext cx="8915400" cy="299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p:cNvGrpSpPr/>
          <p:nvPr/>
        </p:nvGrpSpPr>
        <p:grpSpPr>
          <a:xfrm>
            <a:off x="3124199" y="215900"/>
            <a:ext cx="5907109" cy="2085047"/>
            <a:chOff x="3124199" y="215900"/>
            <a:chExt cx="5907109" cy="2085047"/>
          </a:xfrm>
        </p:grpSpPr>
        <p:pic>
          <p:nvPicPr>
            <p:cNvPr id="3" name="Picture 2"/>
            <p:cNvPicPr/>
            <p:nvPr/>
          </p:nvPicPr>
          <p:blipFill>
            <a:blip r:embed="rId8">
              <a:extLst>
                <a:ext uri="{28A0092B-C50C-407E-A947-70E740481C1C}">
                  <a14:useLocalDpi xmlns:a14="http://schemas.microsoft.com/office/drawing/2010/main" val="0"/>
                </a:ext>
              </a:extLst>
            </a:blip>
            <a:stretch>
              <a:fillRect/>
            </a:stretch>
          </p:blipFill>
          <p:spPr>
            <a:xfrm>
              <a:off x="3124199" y="215900"/>
              <a:ext cx="5907109" cy="1879600"/>
            </a:xfrm>
            <a:prstGeom prst="rect">
              <a:avLst/>
            </a:prstGeom>
          </p:spPr>
        </p:pic>
        <p:sp>
          <p:nvSpPr>
            <p:cNvPr id="4" name="Rectangle 3"/>
            <p:cNvSpPr/>
            <p:nvPr/>
          </p:nvSpPr>
          <p:spPr>
            <a:xfrm>
              <a:off x="7374860" y="2023948"/>
              <a:ext cx="1656448" cy="276999"/>
            </a:xfrm>
            <a:prstGeom prst="rect">
              <a:avLst/>
            </a:prstGeom>
          </p:spPr>
          <p:txBody>
            <a:bodyPr wrap="none">
              <a:spAutoFit/>
            </a:bodyPr>
            <a:lstStyle/>
            <a:p>
              <a:r>
                <a:rPr lang="en-US" sz="1200" dirty="0" err="1"/>
                <a:t>Dominiguez-</a:t>
              </a:r>
              <a:r>
                <a:rPr lang="en-US" sz="1200" dirty="0" err="1" smtClean="0"/>
                <a:t>Pinos</a:t>
              </a:r>
              <a:r>
                <a:rPr lang="en-US" sz="1200" dirty="0" smtClean="0"/>
                <a:t> 2005 </a:t>
              </a:r>
              <a:endParaRPr lang="en-US" sz="1200" dirty="0"/>
            </a:p>
          </p:txBody>
        </p:sp>
      </p:grpSp>
      <p:grpSp>
        <p:nvGrpSpPr>
          <p:cNvPr id="17" name="Group 16"/>
          <p:cNvGrpSpPr/>
          <p:nvPr/>
        </p:nvGrpSpPr>
        <p:grpSpPr>
          <a:xfrm>
            <a:off x="4341939" y="3094759"/>
            <a:ext cx="4802257" cy="3763241"/>
            <a:chOff x="4341939" y="3094759"/>
            <a:chExt cx="4802257" cy="3763241"/>
          </a:xfrm>
        </p:grpSpPr>
        <p:pic>
          <p:nvPicPr>
            <p:cNvPr id="5" name="Picture 4"/>
            <p:cNvPicPr/>
            <p:nvPr/>
          </p:nvPicPr>
          <p:blipFill rotWithShape="1">
            <a:blip r:embed="rId9">
              <a:extLst>
                <a:ext uri="{28A0092B-C50C-407E-A947-70E740481C1C}">
                  <a14:useLocalDpi xmlns:a14="http://schemas.microsoft.com/office/drawing/2010/main" val="0"/>
                </a:ext>
              </a:extLst>
            </a:blip>
            <a:srcRect r="3948" b="1548"/>
            <a:stretch/>
          </p:blipFill>
          <p:spPr>
            <a:xfrm>
              <a:off x="4341939" y="3269545"/>
              <a:ext cx="4802257" cy="3588455"/>
            </a:xfrm>
            <a:prstGeom prst="rect">
              <a:avLst/>
            </a:prstGeom>
          </p:spPr>
        </p:pic>
        <p:sp>
          <p:nvSpPr>
            <p:cNvPr id="6" name="Rectangle 5"/>
            <p:cNvSpPr/>
            <p:nvPr/>
          </p:nvSpPr>
          <p:spPr>
            <a:xfrm>
              <a:off x="7998829" y="3094759"/>
              <a:ext cx="1032479" cy="276999"/>
            </a:xfrm>
            <a:prstGeom prst="rect">
              <a:avLst/>
            </a:prstGeom>
          </p:spPr>
          <p:txBody>
            <a:bodyPr wrap="none">
              <a:spAutoFit/>
            </a:bodyPr>
            <a:lstStyle/>
            <a:p>
              <a:r>
                <a:rPr lang="en-US" sz="1200" dirty="0" smtClean="0"/>
                <a:t>Paredes 2016</a:t>
              </a:r>
              <a:endParaRPr lang="en-US" sz="1200" dirty="0"/>
            </a:p>
          </p:txBody>
        </p:sp>
      </p:grpSp>
      <p:grpSp>
        <p:nvGrpSpPr>
          <p:cNvPr id="9" name="Group 8"/>
          <p:cNvGrpSpPr/>
          <p:nvPr/>
        </p:nvGrpSpPr>
        <p:grpSpPr>
          <a:xfrm>
            <a:off x="108672" y="3935956"/>
            <a:ext cx="4375086" cy="2398889"/>
            <a:chOff x="-2028287" y="3948656"/>
            <a:chExt cx="4375086" cy="2398889"/>
          </a:xfrm>
        </p:grpSpPr>
        <p:grpSp>
          <p:nvGrpSpPr>
            <p:cNvPr id="13" name="Group 12"/>
            <p:cNvGrpSpPr/>
            <p:nvPr/>
          </p:nvGrpSpPr>
          <p:grpSpPr>
            <a:xfrm>
              <a:off x="108673" y="3948656"/>
              <a:ext cx="2238126" cy="2398889"/>
              <a:chOff x="108673" y="3948656"/>
              <a:chExt cx="2238126" cy="2398889"/>
            </a:xfrm>
          </p:grpSpPr>
          <p:pic>
            <p:nvPicPr>
              <p:cNvPr id="7" name="Picture 6" descr="(1) Development of the Germinal Matrix.pdf"/>
              <p:cNvPicPr>
                <a:picLocks noChangeAspect="1"/>
              </p:cNvPicPr>
              <p:nvPr/>
            </p:nvPicPr>
            <p:blipFill rotWithShape="1">
              <a:blip r:embed="rId10">
                <a:extLst>
                  <a:ext uri="{28A0092B-C50C-407E-A947-70E740481C1C}">
                    <a14:useLocalDpi xmlns:a14="http://schemas.microsoft.com/office/drawing/2010/main" val="0"/>
                  </a:ext>
                </a:extLst>
              </a:blip>
              <a:srcRect l="10723" t="21518" r="12593" b="19185"/>
              <a:stretch/>
            </p:blipFill>
            <p:spPr>
              <a:xfrm rot="5400000">
                <a:off x="205073" y="3852256"/>
                <a:ext cx="2045325" cy="2238126"/>
              </a:xfrm>
              <a:prstGeom prst="rect">
                <a:avLst/>
              </a:prstGeom>
            </p:spPr>
          </p:pic>
          <p:sp>
            <p:nvSpPr>
              <p:cNvPr id="10" name="Rectangle 9"/>
              <p:cNvSpPr/>
              <p:nvPr/>
            </p:nvSpPr>
            <p:spPr>
              <a:xfrm>
                <a:off x="136894" y="6070546"/>
                <a:ext cx="1082348" cy="276999"/>
              </a:xfrm>
              <a:prstGeom prst="rect">
                <a:avLst/>
              </a:prstGeom>
            </p:spPr>
            <p:txBody>
              <a:bodyPr wrap="none">
                <a:spAutoFit/>
              </a:bodyPr>
              <a:lstStyle/>
              <a:p>
                <a:r>
                  <a:rPr lang="en-US" sz="1200" dirty="0" smtClean="0"/>
                  <a:t>Del Bigio 2011</a:t>
                </a:r>
                <a:endParaRPr lang="en-US" sz="1200" dirty="0"/>
              </a:p>
            </p:txBody>
          </p:sp>
        </p:grpSp>
        <p:grpSp>
          <p:nvGrpSpPr>
            <p:cNvPr id="14" name="Group 13"/>
            <p:cNvGrpSpPr/>
            <p:nvPr/>
          </p:nvGrpSpPr>
          <p:grpSpPr>
            <a:xfrm>
              <a:off x="-2028287" y="4015806"/>
              <a:ext cx="2028287" cy="2331739"/>
              <a:chOff x="2337841" y="4015806"/>
              <a:chExt cx="2028287" cy="2331739"/>
            </a:xfrm>
          </p:grpSpPr>
          <p:pic>
            <p:nvPicPr>
              <p:cNvPr id="8" name="Picture 7"/>
              <p:cNvPicPr>
                <a:picLocks noChangeAspect="1"/>
              </p:cNvPicPr>
              <p:nvPr/>
            </p:nvPicPr>
            <p:blipFill>
              <a:blip r:embed="rId11"/>
              <a:stretch>
                <a:fillRect/>
              </a:stretch>
            </p:blipFill>
            <p:spPr>
              <a:xfrm>
                <a:off x="2337841" y="4015806"/>
                <a:ext cx="2028287" cy="1911027"/>
              </a:xfrm>
              <a:prstGeom prst="rect">
                <a:avLst/>
              </a:prstGeom>
            </p:spPr>
          </p:pic>
          <p:sp>
            <p:nvSpPr>
              <p:cNvPr id="11" name="Rectangle 10"/>
              <p:cNvSpPr/>
              <p:nvPr/>
            </p:nvSpPr>
            <p:spPr>
              <a:xfrm>
                <a:off x="2337841" y="6070546"/>
                <a:ext cx="1041496" cy="276999"/>
              </a:xfrm>
              <a:prstGeom prst="rect">
                <a:avLst/>
              </a:prstGeom>
            </p:spPr>
            <p:txBody>
              <a:bodyPr wrap="none">
                <a:spAutoFit/>
              </a:bodyPr>
              <a:lstStyle/>
              <a:p>
                <a:r>
                  <a:rPr lang="en-US" sz="1200" dirty="0" err="1" smtClean="0"/>
                  <a:t>Doetsch</a:t>
                </a:r>
                <a:r>
                  <a:rPr lang="en-US" sz="1200" dirty="0" smtClean="0"/>
                  <a:t> 1999</a:t>
                </a:r>
                <a:endParaRPr lang="en-US" sz="1200" dirty="0"/>
              </a:p>
            </p:txBody>
          </p:sp>
        </p:grpSp>
      </p:grpSp>
    </p:spTree>
    <p:extLst>
      <p:ext uri="{BB962C8B-B14F-4D97-AF65-F5344CB8AC3E}">
        <p14:creationId xmlns:p14="http://schemas.microsoft.com/office/powerpoint/2010/main" val="2749748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p:cNvPicPr>
            <a:picLocks noChangeAspect="1"/>
          </p:cNvPicPr>
          <p:nvPr/>
        </p:nvPicPr>
        <p:blipFill rotWithShape="1">
          <a:blip r:embed="rId2"/>
          <a:srcRect b="22990"/>
          <a:stretch/>
        </p:blipFill>
        <p:spPr>
          <a:xfrm>
            <a:off x="536689" y="18982"/>
            <a:ext cx="4109090" cy="693051"/>
          </a:xfrm>
          <a:prstGeom prst="rect">
            <a:avLst/>
          </a:prstGeom>
        </p:spPr>
      </p:pic>
      <p:sp>
        <p:nvSpPr>
          <p:cNvPr id="82" name="Rectangle 81"/>
          <p:cNvSpPr/>
          <p:nvPr/>
        </p:nvSpPr>
        <p:spPr>
          <a:xfrm>
            <a:off x="3285299" y="713927"/>
            <a:ext cx="1393524" cy="3184157"/>
          </a:xfrm>
          <a:prstGeom prst="rect">
            <a:avLst/>
          </a:prstGeom>
          <a:gradFill flip="none" rotWithShape="1">
            <a:gsLst>
              <a:gs pos="0">
                <a:schemeClr val="bg1"/>
              </a:gs>
              <a:gs pos="100000">
                <a:schemeClr val="bg1">
                  <a:lumMod val="6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81" name="Rectangle 80"/>
          <p:cNvSpPr/>
          <p:nvPr/>
        </p:nvSpPr>
        <p:spPr>
          <a:xfrm>
            <a:off x="1902599" y="713927"/>
            <a:ext cx="1393524" cy="3184157"/>
          </a:xfrm>
          <a:prstGeom prst="rect">
            <a:avLst/>
          </a:prstGeom>
          <a:gradFill flip="none" rotWithShape="1">
            <a:gsLst>
              <a:gs pos="0">
                <a:schemeClr val="bg1"/>
              </a:gs>
              <a:gs pos="100000">
                <a:schemeClr val="bg1">
                  <a:lumMod val="7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80" name="Rectangle 79"/>
          <p:cNvSpPr/>
          <p:nvPr/>
        </p:nvSpPr>
        <p:spPr>
          <a:xfrm>
            <a:off x="506532" y="713927"/>
            <a:ext cx="1393524" cy="3184157"/>
          </a:xfrm>
          <a:prstGeom prst="rect">
            <a:avLst/>
          </a:prstGeom>
          <a:gradFill flip="none" rotWithShape="1">
            <a:gsLst>
              <a:gs pos="0">
                <a:schemeClr val="bg1"/>
              </a:gs>
              <a:gs pos="100000">
                <a:schemeClr val="bg1">
                  <a:lumMod val="85000"/>
                </a:schemeClr>
              </a:gs>
            </a:gsLst>
            <a:path path="circle">
              <a:fillToRect l="100000" t="100000"/>
            </a:path>
            <a:tileRect r="-100000" b="-100000"/>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cxnSp>
        <p:nvCxnSpPr>
          <p:cNvPr id="6" name="Straight Connector 5"/>
          <p:cNvCxnSpPr/>
          <p:nvPr/>
        </p:nvCxnSpPr>
        <p:spPr>
          <a:xfrm>
            <a:off x="506532" y="3223406"/>
            <a:ext cx="399991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96859"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97105"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97350"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97596"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97842" y="3097730"/>
            <a:ext cx="0" cy="251352"/>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098088"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198334"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298580"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398826"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599318"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699564"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799810"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900056"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100548"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200794"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01040"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401286"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601778"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2702024"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802270"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902516"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103008"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203254"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303500"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403746" y="3154221"/>
            <a:ext cx="0" cy="13836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604238"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704484"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804730"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904975"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105467"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205713"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305959"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406205" y="3154221"/>
            <a:ext cx="0" cy="138369"/>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2000302" y="3097730"/>
            <a:ext cx="0" cy="251352"/>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3002762" y="3097730"/>
            <a:ext cx="0" cy="251352"/>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005221" y="3097730"/>
            <a:ext cx="0" cy="251352"/>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rot="16200000">
            <a:off x="-572420" y="1820364"/>
            <a:ext cx="1877790" cy="246221"/>
          </a:xfrm>
          <a:prstGeom prst="rect">
            <a:avLst/>
          </a:prstGeom>
          <a:noFill/>
        </p:spPr>
        <p:txBody>
          <a:bodyPr wrap="square" rtlCol="0">
            <a:spAutoFit/>
          </a:bodyPr>
          <a:lstStyle/>
          <a:p>
            <a:pPr algn="ctr"/>
            <a:r>
              <a:rPr lang="en-US" sz="1000" dirty="0" smtClean="0">
                <a:latin typeface="Arial"/>
                <a:cs typeface="Arial"/>
              </a:rPr>
              <a:t>ACTIVITY WITHIN THE SVZ</a:t>
            </a:r>
            <a:endParaRPr lang="en-US" sz="1000" dirty="0">
              <a:latin typeface="Arial"/>
              <a:cs typeface="Arial"/>
            </a:endParaRPr>
          </a:p>
        </p:txBody>
      </p:sp>
      <p:cxnSp>
        <p:nvCxnSpPr>
          <p:cNvPr id="17" name="Straight Connector 16"/>
          <p:cNvCxnSpPr/>
          <p:nvPr/>
        </p:nvCxnSpPr>
        <p:spPr>
          <a:xfrm>
            <a:off x="1499072" y="3064814"/>
            <a:ext cx="0" cy="317184"/>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1299513" y="3366312"/>
            <a:ext cx="400984" cy="246221"/>
          </a:xfrm>
          <a:prstGeom prst="rect">
            <a:avLst/>
          </a:prstGeom>
          <a:noFill/>
        </p:spPr>
        <p:txBody>
          <a:bodyPr wrap="square" rtlCol="0">
            <a:spAutoFit/>
          </a:bodyPr>
          <a:lstStyle/>
          <a:p>
            <a:pPr algn="ctr"/>
            <a:r>
              <a:rPr lang="en-US" sz="1000" dirty="0" smtClean="0">
                <a:latin typeface="Arial"/>
                <a:cs typeface="Arial"/>
              </a:rPr>
              <a:t>10</a:t>
            </a:r>
            <a:endParaRPr lang="en-US" sz="1000" dirty="0">
              <a:latin typeface="Arial"/>
              <a:cs typeface="Arial"/>
            </a:endParaRPr>
          </a:p>
        </p:txBody>
      </p:sp>
      <p:cxnSp>
        <p:nvCxnSpPr>
          <p:cNvPr id="31" name="Straight Connector 30"/>
          <p:cNvCxnSpPr/>
          <p:nvPr/>
        </p:nvCxnSpPr>
        <p:spPr>
          <a:xfrm>
            <a:off x="2501532" y="3064814"/>
            <a:ext cx="0" cy="317184"/>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302062" y="3366312"/>
            <a:ext cx="400984" cy="246221"/>
          </a:xfrm>
          <a:prstGeom prst="rect">
            <a:avLst/>
          </a:prstGeom>
          <a:noFill/>
        </p:spPr>
        <p:txBody>
          <a:bodyPr wrap="square" rtlCol="0">
            <a:spAutoFit/>
          </a:bodyPr>
          <a:lstStyle/>
          <a:p>
            <a:pPr algn="ctr"/>
            <a:r>
              <a:rPr lang="en-US" sz="1000" dirty="0">
                <a:latin typeface="Arial"/>
                <a:cs typeface="Arial"/>
              </a:rPr>
              <a:t>2</a:t>
            </a:r>
            <a:r>
              <a:rPr lang="en-US" sz="1000" dirty="0" smtClean="0">
                <a:latin typeface="Arial"/>
                <a:cs typeface="Arial"/>
              </a:rPr>
              <a:t>0</a:t>
            </a:r>
            <a:endParaRPr lang="en-US" sz="1000" dirty="0">
              <a:latin typeface="Arial"/>
              <a:cs typeface="Arial"/>
            </a:endParaRPr>
          </a:p>
        </p:txBody>
      </p:sp>
      <p:cxnSp>
        <p:nvCxnSpPr>
          <p:cNvPr id="42" name="Straight Connector 41"/>
          <p:cNvCxnSpPr/>
          <p:nvPr/>
        </p:nvCxnSpPr>
        <p:spPr>
          <a:xfrm>
            <a:off x="3503992" y="3064814"/>
            <a:ext cx="0" cy="317184"/>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299289" y="3366312"/>
            <a:ext cx="400984" cy="246221"/>
          </a:xfrm>
          <a:prstGeom prst="rect">
            <a:avLst/>
          </a:prstGeom>
          <a:noFill/>
        </p:spPr>
        <p:txBody>
          <a:bodyPr wrap="square" rtlCol="0">
            <a:spAutoFit/>
          </a:bodyPr>
          <a:lstStyle/>
          <a:p>
            <a:pPr algn="ctr"/>
            <a:r>
              <a:rPr lang="en-US" sz="1000" dirty="0">
                <a:latin typeface="Arial"/>
                <a:cs typeface="Arial"/>
              </a:rPr>
              <a:t>3</a:t>
            </a:r>
            <a:r>
              <a:rPr lang="en-US" sz="1000" dirty="0" smtClean="0">
                <a:latin typeface="Arial"/>
                <a:cs typeface="Arial"/>
              </a:rPr>
              <a:t>0</a:t>
            </a:r>
            <a:endParaRPr lang="en-US" sz="1000" dirty="0">
              <a:latin typeface="Arial"/>
              <a:cs typeface="Arial"/>
            </a:endParaRPr>
          </a:p>
        </p:txBody>
      </p:sp>
      <p:cxnSp>
        <p:nvCxnSpPr>
          <p:cNvPr id="53" name="Straight Connector 52"/>
          <p:cNvCxnSpPr/>
          <p:nvPr/>
        </p:nvCxnSpPr>
        <p:spPr>
          <a:xfrm>
            <a:off x="4506448" y="3064814"/>
            <a:ext cx="0" cy="317184"/>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4291207" y="3366312"/>
            <a:ext cx="400984" cy="246221"/>
          </a:xfrm>
          <a:prstGeom prst="rect">
            <a:avLst/>
          </a:prstGeom>
          <a:noFill/>
        </p:spPr>
        <p:txBody>
          <a:bodyPr wrap="square" rtlCol="0">
            <a:spAutoFit/>
          </a:bodyPr>
          <a:lstStyle/>
          <a:p>
            <a:pPr algn="ctr"/>
            <a:r>
              <a:rPr lang="en-US" sz="1000" dirty="0">
                <a:latin typeface="Arial"/>
                <a:cs typeface="Arial"/>
              </a:rPr>
              <a:t>4</a:t>
            </a:r>
            <a:r>
              <a:rPr lang="en-US" sz="1000" dirty="0" smtClean="0">
                <a:latin typeface="Arial"/>
                <a:cs typeface="Arial"/>
              </a:rPr>
              <a:t>0</a:t>
            </a:r>
            <a:endParaRPr lang="en-US" sz="1000" dirty="0">
              <a:latin typeface="Arial"/>
              <a:cs typeface="Arial"/>
            </a:endParaRPr>
          </a:p>
        </p:txBody>
      </p:sp>
      <p:sp>
        <p:nvSpPr>
          <p:cNvPr id="83" name="TextBox 82"/>
          <p:cNvSpPr txBox="1"/>
          <p:nvPr/>
        </p:nvSpPr>
        <p:spPr>
          <a:xfrm>
            <a:off x="521144" y="3558118"/>
            <a:ext cx="1374779" cy="400110"/>
          </a:xfrm>
          <a:prstGeom prst="rect">
            <a:avLst/>
          </a:prstGeom>
          <a:noFill/>
        </p:spPr>
        <p:txBody>
          <a:bodyPr wrap="square" rtlCol="0">
            <a:spAutoFit/>
          </a:bodyPr>
          <a:lstStyle/>
          <a:p>
            <a:pPr algn="ctr"/>
            <a:r>
              <a:rPr lang="en-US" sz="1000" dirty="0" smtClean="0">
                <a:latin typeface="Arial"/>
                <a:cs typeface="Arial"/>
              </a:rPr>
              <a:t>FIRST TRIMESTER 1-13 WEEKS </a:t>
            </a:r>
            <a:endParaRPr lang="en-US" sz="1000" dirty="0">
              <a:latin typeface="Arial"/>
              <a:cs typeface="Arial"/>
            </a:endParaRPr>
          </a:p>
        </p:txBody>
      </p:sp>
      <p:sp>
        <p:nvSpPr>
          <p:cNvPr id="84" name="TextBox 83"/>
          <p:cNvSpPr txBox="1"/>
          <p:nvPr/>
        </p:nvSpPr>
        <p:spPr>
          <a:xfrm>
            <a:off x="1846866" y="3558118"/>
            <a:ext cx="1503689" cy="400110"/>
          </a:xfrm>
          <a:prstGeom prst="rect">
            <a:avLst/>
          </a:prstGeom>
          <a:noFill/>
        </p:spPr>
        <p:txBody>
          <a:bodyPr wrap="square" rtlCol="0">
            <a:spAutoFit/>
          </a:bodyPr>
          <a:lstStyle/>
          <a:p>
            <a:pPr algn="ctr"/>
            <a:r>
              <a:rPr lang="en-US" sz="1000" dirty="0" smtClean="0">
                <a:latin typeface="Arial"/>
                <a:cs typeface="Arial"/>
              </a:rPr>
              <a:t>SECOND TRIMESTER 14-27 WEEKS </a:t>
            </a:r>
            <a:endParaRPr lang="en-US" sz="1000" dirty="0">
              <a:latin typeface="Arial"/>
              <a:cs typeface="Arial"/>
            </a:endParaRPr>
          </a:p>
        </p:txBody>
      </p:sp>
      <p:sp>
        <p:nvSpPr>
          <p:cNvPr id="85" name="TextBox 84"/>
          <p:cNvSpPr txBox="1"/>
          <p:nvPr/>
        </p:nvSpPr>
        <p:spPr>
          <a:xfrm>
            <a:off x="3317412" y="3558118"/>
            <a:ext cx="1374779" cy="400110"/>
          </a:xfrm>
          <a:prstGeom prst="rect">
            <a:avLst/>
          </a:prstGeom>
          <a:noFill/>
        </p:spPr>
        <p:txBody>
          <a:bodyPr wrap="square" rtlCol="0">
            <a:spAutoFit/>
          </a:bodyPr>
          <a:lstStyle/>
          <a:p>
            <a:pPr algn="ctr"/>
            <a:r>
              <a:rPr lang="en-US" sz="1000" dirty="0" smtClean="0">
                <a:latin typeface="Arial"/>
                <a:cs typeface="Arial"/>
              </a:rPr>
              <a:t>THIRD TRIMESTER &gt;27 WEEKS </a:t>
            </a:r>
            <a:endParaRPr lang="en-US" sz="1000" dirty="0">
              <a:latin typeface="Arial"/>
              <a:cs typeface="Arial"/>
            </a:endParaRPr>
          </a:p>
        </p:txBody>
      </p:sp>
      <p:grpSp>
        <p:nvGrpSpPr>
          <p:cNvPr id="88" name="Group 87"/>
          <p:cNvGrpSpPr/>
          <p:nvPr/>
        </p:nvGrpSpPr>
        <p:grpSpPr>
          <a:xfrm>
            <a:off x="2812995" y="712033"/>
            <a:ext cx="1889921" cy="2509479"/>
            <a:chOff x="8659005" y="628316"/>
            <a:chExt cx="3221479" cy="4277551"/>
          </a:xfrm>
        </p:grpSpPr>
        <p:sp>
          <p:nvSpPr>
            <p:cNvPr id="86" name="Rectangle 85"/>
            <p:cNvSpPr/>
            <p:nvPr/>
          </p:nvSpPr>
          <p:spPr>
            <a:xfrm>
              <a:off x="8659005" y="628316"/>
              <a:ext cx="3221479" cy="4277551"/>
            </a:xfrm>
            <a:prstGeom prst="rect">
              <a:avLst/>
            </a:prstGeom>
            <a:gradFill flip="none" rotWithShape="1">
              <a:gsLst>
                <a:gs pos="0">
                  <a:srgbClr val="FF0000">
                    <a:alpha val="20000"/>
                  </a:srgbClr>
                </a:gs>
                <a:gs pos="100000">
                  <a:srgbClr val="FFFFFF">
                    <a:alpha val="10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87" name="TextBox 86"/>
            <p:cNvSpPr txBox="1"/>
            <p:nvPr/>
          </p:nvSpPr>
          <p:spPr>
            <a:xfrm>
              <a:off x="8659005" y="632963"/>
              <a:ext cx="3221479" cy="682010"/>
            </a:xfrm>
            <a:prstGeom prst="rect">
              <a:avLst/>
            </a:prstGeom>
            <a:noFill/>
            <a:ln>
              <a:noFill/>
            </a:ln>
          </p:spPr>
          <p:txBody>
            <a:bodyPr wrap="square" rtlCol="0">
              <a:spAutoFit/>
            </a:bodyPr>
            <a:lstStyle/>
            <a:p>
              <a:pPr algn="ctr"/>
              <a:r>
                <a:rPr lang="en-US" sz="1000" dirty="0" smtClean="0">
                  <a:solidFill>
                    <a:srgbClr val="FF0000"/>
                  </a:solidFill>
                  <a:latin typeface="Arial Black"/>
                  <a:cs typeface="Arial Black"/>
                </a:rPr>
                <a:t>HAEMORRHAGE</a:t>
              </a:r>
            </a:p>
            <a:p>
              <a:pPr algn="ctr"/>
              <a:r>
                <a:rPr lang="en-US" sz="1000" dirty="0" smtClean="0">
                  <a:solidFill>
                    <a:srgbClr val="FF0000"/>
                  </a:solidFill>
                  <a:latin typeface="Arial Black"/>
                  <a:cs typeface="Arial Black"/>
                </a:rPr>
                <a:t>23-26 weeks</a:t>
              </a:r>
              <a:endParaRPr lang="en-US" sz="1000" dirty="0">
                <a:solidFill>
                  <a:srgbClr val="FF0000"/>
                </a:solidFill>
                <a:latin typeface="Arial Black"/>
                <a:cs typeface="Arial Black"/>
              </a:endParaRPr>
            </a:p>
          </p:txBody>
        </p:sp>
      </p:grpSp>
      <p:sp>
        <p:nvSpPr>
          <p:cNvPr id="58" name="Freeform 57"/>
          <p:cNvSpPr/>
          <p:nvPr/>
        </p:nvSpPr>
        <p:spPr>
          <a:xfrm>
            <a:off x="527820" y="1291618"/>
            <a:ext cx="4002044" cy="1884934"/>
          </a:xfrm>
          <a:custGeom>
            <a:avLst/>
            <a:gdLst>
              <a:gd name="connsiteX0" fmla="*/ 0 w 6821714"/>
              <a:gd name="connsiteY0" fmla="*/ 3212977 h 3212977"/>
              <a:gd name="connsiteX1" fmla="*/ 2086428 w 6821714"/>
              <a:gd name="connsiteY1" fmla="*/ 1906691 h 3212977"/>
              <a:gd name="connsiteX2" fmla="*/ 2086428 w 6821714"/>
              <a:gd name="connsiteY2" fmla="*/ 1906691 h 3212977"/>
              <a:gd name="connsiteX3" fmla="*/ 2358571 w 6821714"/>
              <a:gd name="connsiteY3" fmla="*/ 1434977 h 3212977"/>
              <a:gd name="connsiteX4" fmla="*/ 2612571 w 6821714"/>
              <a:gd name="connsiteY4" fmla="*/ 545977 h 3212977"/>
              <a:gd name="connsiteX5" fmla="*/ 2993571 w 6821714"/>
              <a:gd name="connsiteY5" fmla="*/ 37977 h 3212977"/>
              <a:gd name="connsiteX6" fmla="*/ 3810000 w 6821714"/>
              <a:gd name="connsiteY6" fmla="*/ 164977 h 3212977"/>
              <a:gd name="connsiteX7" fmla="*/ 4227285 w 6821714"/>
              <a:gd name="connsiteY7" fmla="*/ 1180977 h 3212977"/>
              <a:gd name="connsiteX8" fmla="*/ 4499428 w 6821714"/>
              <a:gd name="connsiteY8" fmla="*/ 2396548 h 3212977"/>
              <a:gd name="connsiteX9" fmla="*/ 5188857 w 6821714"/>
              <a:gd name="connsiteY9" fmla="*/ 2831977 h 3212977"/>
              <a:gd name="connsiteX10" fmla="*/ 6223000 w 6821714"/>
              <a:gd name="connsiteY10" fmla="*/ 2886406 h 3212977"/>
              <a:gd name="connsiteX11" fmla="*/ 6821714 w 6821714"/>
              <a:gd name="connsiteY11" fmla="*/ 2886406 h 3212977"/>
              <a:gd name="connsiteX12" fmla="*/ 6821714 w 6821714"/>
              <a:gd name="connsiteY12" fmla="*/ 2886406 h 321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21714" h="3212977">
                <a:moveTo>
                  <a:pt x="0" y="3212977"/>
                </a:moveTo>
                <a:lnTo>
                  <a:pt x="2086428" y="1906691"/>
                </a:lnTo>
                <a:lnTo>
                  <a:pt x="2086428" y="1906691"/>
                </a:lnTo>
                <a:cubicBezTo>
                  <a:pt x="2131785" y="1828072"/>
                  <a:pt x="2270881" y="1661763"/>
                  <a:pt x="2358571" y="1434977"/>
                </a:cubicBezTo>
                <a:cubicBezTo>
                  <a:pt x="2446261" y="1208191"/>
                  <a:pt x="2506738" y="778810"/>
                  <a:pt x="2612571" y="545977"/>
                </a:cubicBezTo>
                <a:cubicBezTo>
                  <a:pt x="2718404" y="313144"/>
                  <a:pt x="2794000" y="101477"/>
                  <a:pt x="2993571" y="37977"/>
                </a:cubicBezTo>
                <a:cubicBezTo>
                  <a:pt x="3193142" y="-25523"/>
                  <a:pt x="3604381" y="-25523"/>
                  <a:pt x="3810000" y="164977"/>
                </a:cubicBezTo>
                <a:cubicBezTo>
                  <a:pt x="4015619" y="355477"/>
                  <a:pt x="4112380" y="809049"/>
                  <a:pt x="4227285" y="1180977"/>
                </a:cubicBezTo>
                <a:cubicBezTo>
                  <a:pt x="4342190" y="1552905"/>
                  <a:pt x="4339166" y="2121381"/>
                  <a:pt x="4499428" y="2396548"/>
                </a:cubicBezTo>
                <a:cubicBezTo>
                  <a:pt x="4659690" y="2671715"/>
                  <a:pt x="4901595" y="2750334"/>
                  <a:pt x="5188857" y="2831977"/>
                </a:cubicBezTo>
                <a:cubicBezTo>
                  <a:pt x="5476119" y="2913620"/>
                  <a:pt x="5950857" y="2877335"/>
                  <a:pt x="6223000" y="2886406"/>
                </a:cubicBezTo>
                <a:cubicBezTo>
                  <a:pt x="6495143" y="2895477"/>
                  <a:pt x="6821714" y="2886406"/>
                  <a:pt x="6821714" y="2886406"/>
                </a:cubicBezTo>
                <a:lnTo>
                  <a:pt x="6821714" y="2886406"/>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sp>
        <p:nvSpPr>
          <p:cNvPr id="62" name="Freeform 61"/>
          <p:cNvSpPr/>
          <p:nvPr/>
        </p:nvSpPr>
        <p:spPr>
          <a:xfrm>
            <a:off x="518453" y="1644647"/>
            <a:ext cx="3951806" cy="1537865"/>
          </a:xfrm>
          <a:custGeom>
            <a:avLst/>
            <a:gdLst>
              <a:gd name="connsiteX0" fmla="*/ 0 w 6736080"/>
              <a:gd name="connsiteY0" fmla="*/ 2621379 h 2621379"/>
              <a:gd name="connsiteX1" fmla="*/ 1960880 w 6736080"/>
              <a:gd name="connsiteY1" fmla="*/ 2428339 h 2621379"/>
              <a:gd name="connsiteX2" fmla="*/ 3180080 w 6736080"/>
              <a:gd name="connsiteY2" fmla="*/ 2062579 h 2621379"/>
              <a:gd name="connsiteX3" fmla="*/ 4043680 w 6736080"/>
              <a:gd name="connsiteY3" fmla="*/ 1077059 h 2621379"/>
              <a:gd name="connsiteX4" fmla="*/ 4531360 w 6736080"/>
              <a:gd name="connsiteY4" fmla="*/ 315059 h 2621379"/>
              <a:gd name="connsiteX5" fmla="*/ 5232400 w 6736080"/>
              <a:gd name="connsiteY5" fmla="*/ 99 h 2621379"/>
              <a:gd name="connsiteX6" fmla="*/ 6085840 w 6736080"/>
              <a:gd name="connsiteY6" fmla="*/ 284579 h 2621379"/>
              <a:gd name="connsiteX7" fmla="*/ 6736080 w 6736080"/>
              <a:gd name="connsiteY7" fmla="*/ 589379 h 2621379"/>
              <a:gd name="connsiteX8" fmla="*/ 6736080 w 6736080"/>
              <a:gd name="connsiteY8" fmla="*/ 589379 h 262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6080" h="2621379">
                <a:moveTo>
                  <a:pt x="0" y="2621379"/>
                </a:moveTo>
                <a:cubicBezTo>
                  <a:pt x="715433" y="2571425"/>
                  <a:pt x="1430867" y="2521472"/>
                  <a:pt x="1960880" y="2428339"/>
                </a:cubicBezTo>
                <a:cubicBezTo>
                  <a:pt x="2490893" y="2335206"/>
                  <a:pt x="2832947" y="2287792"/>
                  <a:pt x="3180080" y="2062579"/>
                </a:cubicBezTo>
                <a:cubicBezTo>
                  <a:pt x="3527213" y="1837366"/>
                  <a:pt x="3818467" y="1368312"/>
                  <a:pt x="4043680" y="1077059"/>
                </a:cubicBezTo>
                <a:cubicBezTo>
                  <a:pt x="4268893" y="785806"/>
                  <a:pt x="4333240" y="494552"/>
                  <a:pt x="4531360" y="315059"/>
                </a:cubicBezTo>
                <a:cubicBezTo>
                  <a:pt x="4729480" y="135566"/>
                  <a:pt x="4973320" y="5179"/>
                  <a:pt x="5232400" y="99"/>
                </a:cubicBezTo>
                <a:cubicBezTo>
                  <a:pt x="5491480" y="-4981"/>
                  <a:pt x="5835227" y="186366"/>
                  <a:pt x="6085840" y="284579"/>
                </a:cubicBezTo>
                <a:cubicBezTo>
                  <a:pt x="6336453" y="382792"/>
                  <a:pt x="6736080" y="589379"/>
                  <a:pt x="6736080" y="589379"/>
                </a:cubicBezTo>
                <a:lnTo>
                  <a:pt x="6736080" y="589379"/>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sp>
        <p:nvSpPr>
          <p:cNvPr id="69" name="TextBox 68"/>
          <p:cNvSpPr txBox="1"/>
          <p:nvPr/>
        </p:nvSpPr>
        <p:spPr>
          <a:xfrm rot="19741155">
            <a:off x="466784" y="2502643"/>
            <a:ext cx="1403444" cy="246221"/>
          </a:xfrm>
          <a:prstGeom prst="rect">
            <a:avLst/>
          </a:prstGeom>
          <a:noFill/>
        </p:spPr>
        <p:txBody>
          <a:bodyPr wrap="square" rtlCol="0">
            <a:spAutoFit/>
          </a:bodyPr>
          <a:lstStyle/>
          <a:p>
            <a:r>
              <a:rPr lang="en-US" sz="1000" dirty="0" smtClean="0">
                <a:latin typeface="Arial Black"/>
                <a:cs typeface="Arial Black"/>
              </a:rPr>
              <a:t>NEUROGENESIS</a:t>
            </a:r>
            <a:endParaRPr lang="en-US" sz="1000" dirty="0">
              <a:latin typeface="Arial Black"/>
              <a:cs typeface="Arial Black"/>
            </a:endParaRPr>
          </a:p>
        </p:txBody>
      </p:sp>
      <p:sp>
        <p:nvSpPr>
          <p:cNvPr id="71" name="TextBox 70"/>
          <p:cNvSpPr txBox="1"/>
          <p:nvPr/>
        </p:nvSpPr>
        <p:spPr>
          <a:xfrm rot="21063717">
            <a:off x="831788" y="2835459"/>
            <a:ext cx="1303197" cy="246221"/>
          </a:xfrm>
          <a:prstGeom prst="rect">
            <a:avLst/>
          </a:prstGeom>
          <a:noFill/>
        </p:spPr>
        <p:txBody>
          <a:bodyPr wrap="square" rtlCol="0">
            <a:spAutoFit/>
          </a:bodyPr>
          <a:lstStyle/>
          <a:p>
            <a:pPr algn="ctr"/>
            <a:r>
              <a:rPr lang="en-US" sz="1000" dirty="0" smtClean="0">
                <a:solidFill>
                  <a:srgbClr val="FF0000"/>
                </a:solidFill>
                <a:latin typeface="Arial Black"/>
                <a:cs typeface="Arial Black"/>
              </a:rPr>
              <a:t>GLIOGENESIS</a:t>
            </a:r>
            <a:endParaRPr lang="en-US" sz="1000" dirty="0">
              <a:solidFill>
                <a:srgbClr val="FF0000"/>
              </a:solidFill>
              <a:latin typeface="Arial Black"/>
              <a:cs typeface="Arial Black"/>
            </a:endParaRPr>
          </a:p>
        </p:txBody>
      </p:sp>
      <p:cxnSp>
        <p:nvCxnSpPr>
          <p:cNvPr id="4" name="Straight Connector 3"/>
          <p:cNvCxnSpPr/>
          <p:nvPr/>
        </p:nvCxnSpPr>
        <p:spPr>
          <a:xfrm flipV="1">
            <a:off x="493164" y="656636"/>
            <a:ext cx="0" cy="2671577"/>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47588" y="101078"/>
            <a:ext cx="4120892" cy="2503249"/>
          </a:xfrm>
          <a:prstGeom prst="rect">
            <a:avLst/>
          </a:prstGeom>
          <a:noFill/>
        </p:spPr>
        <p:txBody>
          <a:bodyPr wrap="square" rtlCol="0">
            <a:spAutoFit/>
          </a:bodyPr>
          <a:lstStyle/>
          <a:p>
            <a:pPr>
              <a:spcAft>
                <a:spcPts val="1000"/>
              </a:spcAft>
            </a:pPr>
            <a:r>
              <a:rPr lang="en-US" sz="2800" dirty="0" smtClean="0">
                <a:latin typeface="Arial"/>
                <a:cs typeface="Arial"/>
              </a:rPr>
              <a:t>Reduced cortical volume</a:t>
            </a:r>
            <a:endParaRPr lang="en-US" sz="1000" dirty="0" smtClean="0">
              <a:latin typeface="Arial"/>
              <a:cs typeface="Arial"/>
            </a:endParaRPr>
          </a:p>
          <a:p>
            <a:pPr>
              <a:spcAft>
                <a:spcPts val="1000"/>
              </a:spcAft>
            </a:pPr>
            <a:r>
              <a:rPr lang="en-US" sz="2800" dirty="0" smtClean="0">
                <a:latin typeface="Arial"/>
                <a:cs typeface="Arial"/>
              </a:rPr>
              <a:t>Reduced dendritic arborisation</a:t>
            </a:r>
          </a:p>
          <a:p>
            <a:pPr>
              <a:spcAft>
                <a:spcPts val="1000"/>
              </a:spcAft>
            </a:pPr>
            <a:r>
              <a:rPr lang="en-US" sz="2800" dirty="0" smtClean="0">
                <a:latin typeface="Arial"/>
                <a:cs typeface="Arial"/>
              </a:rPr>
              <a:t>Altered connectivity and synchronisation</a:t>
            </a:r>
            <a:endParaRPr lang="en-US" sz="2800" dirty="0">
              <a:latin typeface="Arial"/>
              <a:cs typeface="Arial"/>
            </a:endParaRPr>
          </a:p>
        </p:txBody>
      </p:sp>
      <p:pic>
        <p:nvPicPr>
          <p:cNvPr id="95" name="Picture 94" descr="(1) 200417 Mouse model figure.pdf"/>
          <p:cNvPicPr>
            <a:picLocks noChangeAspect="1"/>
          </p:cNvPicPr>
          <p:nvPr/>
        </p:nvPicPr>
        <p:blipFill rotWithShape="1">
          <a:blip r:embed="rId3">
            <a:extLst>
              <a:ext uri="{28A0092B-C50C-407E-A947-70E740481C1C}">
                <a14:useLocalDpi xmlns:a14="http://schemas.microsoft.com/office/drawing/2010/main" val="0"/>
              </a:ext>
            </a:extLst>
          </a:blip>
          <a:srcRect l="4680" t="15378" r="4298" b="47417"/>
          <a:stretch/>
        </p:blipFill>
        <p:spPr>
          <a:xfrm>
            <a:off x="359642" y="3946397"/>
            <a:ext cx="5046139" cy="2918870"/>
          </a:xfrm>
          <a:prstGeom prst="rect">
            <a:avLst/>
          </a:prstGeom>
        </p:spPr>
      </p:pic>
      <p:graphicFrame>
        <p:nvGraphicFramePr>
          <p:cNvPr id="96" name="Table 95"/>
          <p:cNvGraphicFramePr>
            <a:graphicFrameLocks noGrp="1"/>
          </p:cNvGraphicFramePr>
          <p:nvPr>
            <p:extLst>
              <p:ext uri="{D42A27DB-BD31-4B8C-83A1-F6EECF244321}">
                <p14:modId xmlns:p14="http://schemas.microsoft.com/office/powerpoint/2010/main" val="3899886963"/>
              </p:ext>
            </p:extLst>
          </p:nvPr>
        </p:nvGraphicFramePr>
        <p:xfrm>
          <a:off x="5379045" y="4179229"/>
          <a:ext cx="3738219" cy="2468880"/>
        </p:xfrm>
        <a:graphic>
          <a:graphicData uri="http://schemas.openxmlformats.org/drawingml/2006/table">
            <a:tbl>
              <a:tblPr firstRow="1" bandRow="1">
                <a:tableStyleId>{9D7B26C5-4107-4FEC-AEDC-1716B250A1EF}</a:tableStyleId>
              </a:tblPr>
              <a:tblGrid>
                <a:gridCol w="3738219"/>
              </a:tblGrid>
              <a:tr h="370840">
                <a:tc>
                  <a:txBody>
                    <a:bodyPr/>
                    <a:lstStyle/>
                    <a:p>
                      <a:pPr algn="ctr"/>
                      <a:r>
                        <a:rPr lang="en-US" sz="2200" dirty="0" smtClean="0"/>
                        <a:t>Mouse Model of MODERATE</a:t>
                      </a:r>
                      <a:r>
                        <a:rPr lang="en-US" sz="2200" baseline="0" dirty="0" smtClean="0"/>
                        <a:t> Grade IVH</a:t>
                      </a:r>
                      <a:endParaRPr lang="en-US" sz="2200" dirty="0"/>
                    </a:p>
                  </a:txBody>
                  <a:tcPr/>
                </a:tc>
              </a:tr>
              <a:tr h="370840">
                <a:tc>
                  <a:txBody>
                    <a:bodyPr/>
                    <a:lstStyle/>
                    <a:p>
                      <a:pPr algn="ctr"/>
                      <a:r>
                        <a:rPr lang="en-US" sz="2200" dirty="0" smtClean="0"/>
                        <a:t>Stereotactic injection</a:t>
                      </a:r>
                      <a:endParaRPr lang="en-US" sz="2200" dirty="0"/>
                    </a:p>
                  </a:txBody>
                  <a:tcPr/>
                </a:tc>
              </a:tr>
              <a:tr h="370840">
                <a:tc>
                  <a:txBody>
                    <a:bodyPr/>
                    <a:lstStyle/>
                    <a:p>
                      <a:pPr algn="ctr"/>
                      <a:r>
                        <a:rPr lang="en-US" sz="2200" dirty="0" smtClean="0"/>
                        <a:t>Small</a:t>
                      </a:r>
                      <a:r>
                        <a:rPr lang="en-US" sz="2200" baseline="0" dirty="0" smtClean="0"/>
                        <a:t> injection volume (5ul)</a:t>
                      </a:r>
                      <a:endParaRPr lang="en-US" sz="2200" dirty="0"/>
                    </a:p>
                  </a:txBody>
                  <a:tcPr/>
                </a:tc>
              </a:tr>
              <a:tr h="370840">
                <a:tc>
                  <a:txBody>
                    <a:bodyPr/>
                    <a:lstStyle/>
                    <a:p>
                      <a:pPr algn="ctr"/>
                      <a:r>
                        <a:rPr lang="en-US" sz="2200" dirty="0" smtClean="0"/>
                        <a:t>Minimal Cortical Damage</a:t>
                      </a:r>
                      <a:endParaRPr lang="en-US" sz="2200" dirty="0"/>
                    </a:p>
                  </a:txBody>
                  <a:tcPr/>
                </a:tc>
              </a:tr>
              <a:tr h="370840">
                <a:tc>
                  <a:txBody>
                    <a:bodyPr/>
                    <a:lstStyle/>
                    <a:p>
                      <a:pPr algn="ctr"/>
                      <a:r>
                        <a:rPr lang="en-US" sz="2200" dirty="0" smtClean="0"/>
                        <a:t>Low rate of SDH</a:t>
                      </a:r>
                      <a:endParaRPr lang="en-US" sz="2200" dirty="0"/>
                    </a:p>
                  </a:txBody>
                  <a:tcPr/>
                </a:tc>
              </a:tr>
            </a:tbl>
          </a:graphicData>
        </a:graphic>
      </p:graphicFrame>
      <p:sp>
        <p:nvSpPr>
          <p:cNvPr id="97" name="TextBox 96"/>
          <p:cNvSpPr txBox="1"/>
          <p:nvPr/>
        </p:nvSpPr>
        <p:spPr>
          <a:xfrm>
            <a:off x="5379044" y="2605867"/>
            <a:ext cx="3751587" cy="1384995"/>
          </a:xfrm>
          <a:prstGeom prst="rect">
            <a:avLst/>
          </a:prstGeom>
          <a:noFill/>
        </p:spPr>
        <p:txBody>
          <a:bodyPr wrap="square" rtlCol="0">
            <a:spAutoFit/>
          </a:bodyPr>
          <a:lstStyle/>
          <a:p>
            <a:pPr algn="ctr"/>
            <a:r>
              <a:rPr lang="en-US" sz="2800" dirty="0" smtClean="0">
                <a:latin typeface="Arial Black"/>
                <a:cs typeface="Arial Black"/>
              </a:rPr>
              <a:t>DESTRUCTIVE </a:t>
            </a:r>
          </a:p>
          <a:p>
            <a:pPr algn="ctr"/>
            <a:r>
              <a:rPr lang="en-US" sz="2800" dirty="0" smtClean="0">
                <a:latin typeface="Arial Black"/>
                <a:cs typeface="Arial Black"/>
              </a:rPr>
              <a:t>VS </a:t>
            </a:r>
          </a:p>
          <a:p>
            <a:pPr algn="ctr"/>
            <a:r>
              <a:rPr lang="en-US" sz="2800" dirty="0" smtClean="0">
                <a:latin typeface="Arial Black"/>
                <a:cs typeface="Arial Black"/>
              </a:rPr>
              <a:t>DEVELOPMENTAL</a:t>
            </a:r>
          </a:p>
        </p:txBody>
      </p:sp>
      <p:grpSp>
        <p:nvGrpSpPr>
          <p:cNvPr id="89" name="Group 88"/>
          <p:cNvGrpSpPr/>
          <p:nvPr/>
        </p:nvGrpSpPr>
        <p:grpSpPr>
          <a:xfrm>
            <a:off x="2975879" y="1867372"/>
            <a:ext cx="1553985" cy="1236250"/>
            <a:chOff x="5479143" y="2594429"/>
            <a:chExt cx="2648857" cy="2107259"/>
          </a:xfrm>
        </p:grpSpPr>
        <p:sp>
          <p:nvSpPr>
            <p:cNvPr id="60" name="Freeform 59"/>
            <p:cNvSpPr/>
            <p:nvPr/>
          </p:nvSpPr>
          <p:spPr>
            <a:xfrm>
              <a:off x="5479143" y="2594429"/>
              <a:ext cx="2630714" cy="2107259"/>
            </a:xfrm>
            <a:custGeom>
              <a:avLst/>
              <a:gdLst>
                <a:gd name="connsiteX0" fmla="*/ 0 w 2630714"/>
                <a:gd name="connsiteY0" fmla="*/ 0 h 2107259"/>
                <a:gd name="connsiteX1" fmla="*/ 108857 w 2630714"/>
                <a:gd name="connsiteY1" fmla="*/ 1288142 h 2107259"/>
                <a:gd name="connsiteX2" fmla="*/ 108857 w 2630714"/>
                <a:gd name="connsiteY2" fmla="*/ 1288142 h 2107259"/>
                <a:gd name="connsiteX3" fmla="*/ 435428 w 2630714"/>
                <a:gd name="connsiteY3" fmla="*/ 1850571 h 2107259"/>
                <a:gd name="connsiteX4" fmla="*/ 1052286 w 2630714"/>
                <a:gd name="connsiteY4" fmla="*/ 2068285 h 2107259"/>
                <a:gd name="connsiteX5" fmla="*/ 1959428 w 2630714"/>
                <a:gd name="connsiteY5" fmla="*/ 2104571 h 2107259"/>
                <a:gd name="connsiteX6" fmla="*/ 2630714 w 2630714"/>
                <a:gd name="connsiteY6" fmla="*/ 2104571 h 210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0714" h="2107259">
                  <a:moveTo>
                    <a:pt x="0" y="0"/>
                  </a:moveTo>
                  <a:lnTo>
                    <a:pt x="108857" y="1288142"/>
                  </a:lnTo>
                  <a:lnTo>
                    <a:pt x="108857" y="1288142"/>
                  </a:lnTo>
                  <a:cubicBezTo>
                    <a:pt x="163286" y="1381880"/>
                    <a:pt x="278190" y="1720547"/>
                    <a:pt x="435428" y="1850571"/>
                  </a:cubicBezTo>
                  <a:cubicBezTo>
                    <a:pt x="592666" y="1980595"/>
                    <a:pt x="798286" y="2025952"/>
                    <a:pt x="1052286" y="2068285"/>
                  </a:cubicBezTo>
                  <a:cubicBezTo>
                    <a:pt x="1306286" y="2110618"/>
                    <a:pt x="1696357" y="2098523"/>
                    <a:pt x="1959428" y="2104571"/>
                  </a:cubicBezTo>
                  <a:cubicBezTo>
                    <a:pt x="2222499" y="2110619"/>
                    <a:pt x="2630714" y="2104571"/>
                    <a:pt x="2630714" y="2104571"/>
                  </a:cubicBezTo>
                </a:path>
              </a:pathLst>
            </a:custGeom>
            <a:ln w="38100" cmpd="sng">
              <a:solidFill>
                <a:schemeClr val="tx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sp>
          <p:nvSpPr>
            <p:cNvPr id="61" name="Freeform 60"/>
            <p:cNvSpPr/>
            <p:nvPr/>
          </p:nvSpPr>
          <p:spPr>
            <a:xfrm>
              <a:off x="5479143" y="2955713"/>
              <a:ext cx="2648857" cy="1376040"/>
            </a:xfrm>
            <a:custGeom>
              <a:avLst/>
              <a:gdLst>
                <a:gd name="connsiteX0" fmla="*/ 0 w 2648857"/>
                <a:gd name="connsiteY0" fmla="*/ 56001 h 1376040"/>
                <a:gd name="connsiteX1" fmla="*/ 217714 w 2648857"/>
                <a:gd name="connsiteY1" fmla="*/ 1573 h 1376040"/>
                <a:gd name="connsiteX2" fmla="*/ 526143 w 2648857"/>
                <a:gd name="connsiteY2" fmla="*/ 110430 h 1376040"/>
                <a:gd name="connsiteX3" fmla="*/ 943428 w 2648857"/>
                <a:gd name="connsiteY3" fmla="*/ 618430 h 1376040"/>
                <a:gd name="connsiteX4" fmla="*/ 1487714 w 2648857"/>
                <a:gd name="connsiteY4" fmla="*/ 1108287 h 1376040"/>
                <a:gd name="connsiteX5" fmla="*/ 2050143 w 2648857"/>
                <a:gd name="connsiteY5" fmla="*/ 1362287 h 1376040"/>
                <a:gd name="connsiteX6" fmla="*/ 2648857 w 2648857"/>
                <a:gd name="connsiteY6" fmla="*/ 1344144 h 137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857" h="1376040">
                  <a:moveTo>
                    <a:pt x="0" y="56001"/>
                  </a:moveTo>
                  <a:cubicBezTo>
                    <a:pt x="65012" y="24251"/>
                    <a:pt x="130024" y="-7498"/>
                    <a:pt x="217714" y="1573"/>
                  </a:cubicBezTo>
                  <a:cubicBezTo>
                    <a:pt x="305404" y="10644"/>
                    <a:pt x="405191" y="7620"/>
                    <a:pt x="526143" y="110430"/>
                  </a:cubicBezTo>
                  <a:cubicBezTo>
                    <a:pt x="647095" y="213240"/>
                    <a:pt x="783166" y="452121"/>
                    <a:pt x="943428" y="618430"/>
                  </a:cubicBezTo>
                  <a:cubicBezTo>
                    <a:pt x="1103690" y="784739"/>
                    <a:pt x="1303262" y="984311"/>
                    <a:pt x="1487714" y="1108287"/>
                  </a:cubicBezTo>
                  <a:cubicBezTo>
                    <a:pt x="1672167" y="1232263"/>
                    <a:pt x="1856619" y="1322978"/>
                    <a:pt x="2050143" y="1362287"/>
                  </a:cubicBezTo>
                  <a:cubicBezTo>
                    <a:pt x="2243667" y="1401597"/>
                    <a:pt x="2648857" y="1344144"/>
                    <a:pt x="2648857" y="1344144"/>
                  </a:cubicBezTo>
                </a:path>
              </a:pathLst>
            </a:cu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grpSp>
    </p:spTree>
    <p:extLst>
      <p:ext uri="{BB962C8B-B14F-4D97-AF65-F5344CB8AC3E}">
        <p14:creationId xmlns:p14="http://schemas.microsoft.com/office/powerpoint/2010/main" val="1836238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1-27 at 22.15.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3" y="20026"/>
            <a:ext cx="9187974" cy="6837973"/>
          </a:xfrm>
          <a:prstGeom prst="rect">
            <a:avLst/>
          </a:prstGeom>
        </p:spPr>
      </p:pic>
    </p:spTree>
    <p:extLst>
      <p:ext uri="{BB962C8B-B14F-4D97-AF65-F5344CB8AC3E}">
        <p14:creationId xmlns:p14="http://schemas.microsoft.com/office/powerpoint/2010/main" val="3906254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2549</TotalTime>
  <Words>1544</Words>
  <Application>Microsoft Macintosh PowerPoint</Application>
  <PresentationFormat>On-screen Show (4:3)</PresentationFormat>
  <Paragraphs>216</Paragraphs>
  <Slides>21</Slides>
  <Notes>13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Document</vt:lpstr>
      <vt:lpstr>PowerPoint Presentation</vt:lpstr>
      <vt:lpstr>PowerPoint Presentation</vt:lpstr>
      <vt:lpstr>PowerPoint Presentation</vt:lpstr>
      <vt:lpstr>3 Important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Prembrain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Dawes</dc:creator>
  <cp:lastModifiedBy>Will Dawes</cp:lastModifiedBy>
  <cp:revision>81</cp:revision>
  <dcterms:created xsi:type="dcterms:W3CDTF">2017-01-23T16:24:25Z</dcterms:created>
  <dcterms:modified xsi:type="dcterms:W3CDTF">2019-01-27T23:09:31Z</dcterms:modified>
</cp:coreProperties>
</file>