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theme/theme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17" r:id="rId2"/>
    <p:sldMasterId id="2147483715" r:id="rId3"/>
    <p:sldMasterId id="2147483722" r:id="rId4"/>
  </p:sldMasterIdLst>
  <p:handoutMasterIdLst>
    <p:handoutMasterId r:id="rId34"/>
  </p:handoutMasterIdLst>
  <p:sldIdLst>
    <p:sldId id="265" r:id="rId5"/>
    <p:sldId id="347" r:id="rId6"/>
    <p:sldId id="280" r:id="rId7"/>
    <p:sldId id="291" r:id="rId8"/>
    <p:sldId id="293" r:id="rId9"/>
    <p:sldId id="295" r:id="rId10"/>
    <p:sldId id="315" r:id="rId11"/>
    <p:sldId id="318" r:id="rId12"/>
    <p:sldId id="296" r:id="rId13"/>
    <p:sldId id="320" r:id="rId14"/>
    <p:sldId id="292" r:id="rId15"/>
    <p:sldId id="297" r:id="rId16"/>
    <p:sldId id="298" r:id="rId17"/>
    <p:sldId id="307" r:id="rId18"/>
    <p:sldId id="306" r:id="rId19"/>
    <p:sldId id="314" r:id="rId20"/>
    <p:sldId id="313" r:id="rId21"/>
    <p:sldId id="299" r:id="rId22"/>
    <p:sldId id="300" r:id="rId23"/>
    <p:sldId id="301" r:id="rId24"/>
    <p:sldId id="309" r:id="rId25"/>
    <p:sldId id="302" r:id="rId26"/>
    <p:sldId id="321" r:id="rId27"/>
    <p:sldId id="348" r:id="rId28"/>
    <p:sldId id="312" r:id="rId29"/>
    <p:sldId id="304" r:id="rId30"/>
    <p:sldId id="311" r:id="rId31"/>
    <p:sldId id="310" r:id="rId32"/>
    <p:sldId id="305" r:id="rId33"/>
  </p:sldIdLst>
  <p:sldSz cx="9144000" cy="6858000" type="screen4x3"/>
  <p:notesSz cx="6808788" cy="99409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D1922"/>
    <a:srgbClr val="939598"/>
    <a:srgbClr val="C83200"/>
    <a:srgbClr val="DC3200"/>
    <a:srgbClr val="507814"/>
    <a:srgbClr val="375A90"/>
    <a:srgbClr val="072A60"/>
    <a:srgbClr val="07538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4660"/>
  </p:normalViewPr>
  <p:slideViewPr>
    <p:cSldViewPr snapToGrid="0">
      <p:cViewPr varScale="1">
        <p:scale>
          <a:sx n="86" d="100"/>
          <a:sy n="86" d="100"/>
        </p:scale>
        <p:origin x="-732" y="-78"/>
      </p:cViewPr>
      <p:guideLst>
        <p:guide orient="horz" pos="2160"/>
        <p:guide pos="4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="" xmlns:a16="http://schemas.microsoft.com/office/drawing/2014/main" id="{AABFE3E1-149D-4984-AC97-A5E752CD6C5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1" name="Rectangle 3">
            <a:extLst>
              <a:ext uri="{FF2B5EF4-FFF2-40B4-BE49-F238E27FC236}">
                <a16:creationId xmlns="" xmlns:a16="http://schemas.microsoft.com/office/drawing/2014/main" id="{E5E277C0-5B31-4A60-BE18-836DF16D36C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213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2" name="Rectangle 4">
            <a:extLst>
              <a:ext uri="{FF2B5EF4-FFF2-40B4-BE49-F238E27FC236}">
                <a16:creationId xmlns="" xmlns:a16="http://schemas.microsoft.com/office/drawing/2014/main" id="{2685EEB8-99E7-45DD-BD78-39485CC96EF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49575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3" name="Rectangle 5">
            <a:extLst>
              <a:ext uri="{FF2B5EF4-FFF2-40B4-BE49-F238E27FC236}">
                <a16:creationId xmlns="" xmlns:a16="http://schemas.microsoft.com/office/drawing/2014/main" id="{713F5F4B-F051-4B45-9FA7-3D929193C7D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213" y="9444038"/>
            <a:ext cx="2949575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eaLnBrk="1" hangingPunct="1">
              <a:defRPr sz="1200">
                <a:latin typeface="Times New Roman" pitchFamily="18" charset="0"/>
                <a:cs typeface="Arial" pitchFamily="34" charset="0"/>
              </a:defRPr>
            </a:lvl1pPr>
          </a:lstStyle>
          <a:p>
            <a:fld id="{9FA58800-F267-4C15-A144-23C9AB347CD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2F9F15AC-2A63-43E0-A220-826F2E7705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2925" y="40767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4600" dirty="0">
                <a:solidFill>
                  <a:schemeClr val="bg1"/>
                </a:solidFill>
                <a:latin typeface="Gotham Medium"/>
                <a:cs typeface="Gotham Medium"/>
              </a:rPr>
              <a:t>MAIN HEAD</a:t>
            </a:r>
          </a:p>
          <a:p>
            <a:pPr eaLnBrk="1" hangingPunct="1">
              <a:defRPr/>
            </a:pPr>
            <a:r>
              <a:rPr lang="en-GB" sz="4600" dirty="0">
                <a:solidFill>
                  <a:schemeClr val="bg1"/>
                </a:solidFill>
                <a:latin typeface="Gotham Medium"/>
                <a:cs typeface="Gotham Medium"/>
              </a:rPr>
              <a:t>FOR DOCUMENT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89B19217-88AA-41BC-8080-BC7353B8C17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60388" y="5892800"/>
            <a:ext cx="8229600" cy="990600"/>
          </a:xfrm>
          <a:prstGeom prst="rect">
            <a:avLst/>
          </a:prstGeom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GB" altLang="en-US" sz="1800">
                <a:solidFill>
                  <a:schemeClr val="bg1"/>
                </a:solidFill>
                <a:latin typeface="Gotham Light" charset="0"/>
              </a:rPr>
              <a:t>Subhead text</a:t>
            </a:r>
            <a:r>
              <a:rPr lang="mr-IN" altLang="en-US" sz="1800">
                <a:solidFill>
                  <a:schemeClr val="bg1"/>
                </a:solidFill>
                <a:latin typeface="Gotham Light" charset="0"/>
              </a:rPr>
              <a:t>…</a:t>
            </a:r>
            <a:endParaRPr lang="en-GB" altLang="en-US" sz="1800">
              <a:solidFill>
                <a:schemeClr val="bg1"/>
              </a:solidFill>
              <a:latin typeface="Gotham Light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E9861ECB-7431-4AB3-8078-A08984C457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2925" y="3746500"/>
            <a:ext cx="8229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600" dirty="0">
                <a:solidFill>
                  <a:schemeClr val="bg1"/>
                </a:solidFill>
                <a:latin typeface="Gotham Light"/>
                <a:cs typeface="Gotham Light"/>
              </a:rPr>
              <a:t>TRAINING &amp; EDUCATION</a:t>
            </a:r>
          </a:p>
        </p:txBody>
      </p:sp>
      <p:pic>
        <p:nvPicPr>
          <p:cNvPr id="5" name="Picture 5" descr="England_Golf_Landscape_Transparent-01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025" y="525463"/>
            <a:ext cx="256381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3063" y="5924550"/>
            <a:ext cx="2216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2ADC35AA-9755-4431-86B1-557623B9DD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8325" y="706438"/>
            <a:ext cx="8229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000" dirty="0">
                <a:solidFill>
                  <a:schemeClr val="bg1"/>
                </a:solidFill>
                <a:latin typeface="Verdana"/>
                <a:cs typeface="Verdana"/>
              </a:rPr>
              <a:t>TRAINING &amp; EDUCATION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5" y="884240"/>
            <a:ext cx="8229600" cy="1143000"/>
          </a:xfrm>
          <a:prstGeom prst="rect">
            <a:avLst/>
          </a:prstGeom>
        </p:spPr>
        <p:txBody>
          <a:bodyPr/>
          <a:lstStyle>
            <a:lvl1pPr algn="l" eaLnBrk="1" hangingPunct="1">
              <a:defRPr sz="3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888067"/>
            <a:ext cx="8102599" cy="4238096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Verdana"/>
                <a:cs typeface="Verdana"/>
              </a:defRPr>
            </a:lvl1pPr>
            <a:lvl2pPr>
              <a:defRPr sz="2000" b="0" i="0">
                <a:latin typeface="Verdana"/>
                <a:cs typeface="Verdana"/>
              </a:defRPr>
            </a:lvl2pPr>
            <a:lvl3pPr>
              <a:defRPr sz="2000" b="0" i="0">
                <a:latin typeface="Verdana"/>
                <a:cs typeface="Verdana"/>
              </a:defRPr>
            </a:lvl3pPr>
            <a:lvl4pPr>
              <a:defRPr sz="2000" b="0" i="0">
                <a:latin typeface="Verdana"/>
                <a:cs typeface="Verdana"/>
              </a:defRPr>
            </a:lvl4pPr>
            <a:lvl5pPr>
              <a:defRPr sz="2000" b="0" i="0">
                <a:latin typeface="Verdana"/>
                <a:cs typeface="Verdana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3063" y="5924550"/>
            <a:ext cx="2216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A25AC72E-EE87-40E3-A79C-BE3329D9F7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8325" y="706438"/>
            <a:ext cx="8229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000" dirty="0">
                <a:solidFill>
                  <a:schemeClr val="bg1"/>
                </a:solidFill>
                <a:latin typeface="Verdana"/>
                <a:cs typeface="Verdana"/>
              </a:rPr>
              <a:t>TRAINING &amp;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Verdana"/>
                <a:cs typeface="Verdana"/>
              </a:defRPr>
            </a:lvl1pPr>
            <a:lvl2pPr>
              <a:defRPr sz="2400" b="0" i="0">
                <a:latin typeface="Verdana"/>
                <a:cs typeface="Verdana"/>
              </a:defRPr>
            </a:lvl2pPr>
            <a:lvl3pPr>
              <a:defRPr sz="2000" b="0" i="0">
                <a:latin typeface="Verdana"/>
                <a:cs typeface="Verdana"/>
              </a:defRPr>
            </a:lvl3pPr>
            <a:lvl4pPr>
              <a:defRPr sz="1800" b="0" i="0">
                <a:latin typeface="Verdana"/>
                <a:cs typeface="Verdana"/>
              </a:defRPr>
            </a:lvl4pPr>
            <a:lvl5pPr>
              <a:defRPr sz="1800" b="0" i="0">
                <a:latin typeface="Verdana"/>
                <a:cs typeface="Verdan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Verdana"/>
                <a:cs typeface="Verdana"/>
              </a:defRPr>
            </a:lvl1pPr>
            <a:lvl2pPr>
              <a:defRPr sz="2400" b="0" i="0">
                <a:latin typeface="Verdana"/>
                <a:cs typeface="Verdana"/>
              </a:defRPr>
            </a:lvl2pPr>
            <a:lvl3pPr>
              <a:defRPr sz="2000" b="0" i="0">
                <a:latin typeface="Verdana"/>
                <a:cs typeface="Verdana"/>
              </a:defRPr>
            </a:lvl3pPr>
            <a:lvl4pPr>
              <a:defRPr sz="1800" b="0" i="0">
                <a:latin typeface="Verdana"/>
                <a:cs typeface="Verdana"/>
              </a:defRPr>
            </a:lvl4pPr>
            <a:lvl5pPr>
              <a:defRPr sz="1800" b="0" i="0">
                <a:latin typeface="Verdana"/>
                <a:cs typeface="Verdan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0335" y="884240"/>
            <a:ext cx="8229600" cy="1143000"/>
          </a:xfrm>
          <a:prstGeom prst="rect">
            <a:avLst/>
          </a:prstGeom>
        </p:spPr>
        <p:txBody>
          <a:bodyPr/>
          <a:lstStyle>
            <a:lvl1pPr algn="l" eaLnBrk="1" hangingPunct="1">
              <a:defRPr sz="3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A5E3D9AC-977C-442B-8C69-FEBBDC41DE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2925" y="8842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3800" dirty="0">
                <a:solidFill>
                  <a:schemeClr val="bg1"/>
                </a:solidFill>
                <a:latin typeface="Gotham Medium" charset="0"/>
                <a:cs typeface="Gotham Bold" charset="0"/>
              </a:rPr>
              <a:t>Contents</a:t>
            </a:r>
            <a:endParaRPr lang="en-GB" sz="3800" dirty="0">
              <a:solidFill>
                <a:schemeClr val="bg1"/>
              </a:solidFill>
              <a:latin typeface="Gotham Light" charset="0"/>
              <a:cs typeface="Gotham Bold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305CDFD0-AD0A-4C97-9C1E-FB66C2DBDA1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11188" y="2082800"/>
            <a:ext cx="8229600" cy="22240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SzPct val="70000"/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latin typeface="Gotham Light"/>
                <a:cs typeface="Gotham Light"/>
              </a:rPr>
              <a:t>Text 1</a:t>
            </a:r>
          </a:p>
          <a:p>
            <a:pPr marL="514350" indent="-514350">
              <a:buSzPct val="70000"/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latin typeface="Gotham Light"/>
                <a:cs typeface="Gotham Light"/>
              </a:rPr>
              <a:t>Text 2</a:t>
            </a:r>
          </a:p>
          <a:p>
            <a:pPr marL="514350" indent="-514350">
              <a:buSzPct val="70000"/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latin typeface="Gotham Light"/>
                <a:cs typeface="Gotham Light"/>
              </a:rPr>
              <a:t>Text 3</a:t>
            </a:r>
          </a:p>
          <a:p>
            <a:pPr marL="514350" indent="-514350">
              <a:buSzPct val="70000"/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latin typeface="Gotham Light"/>
                <a:cs typeface="Gotham Light"/>
              </a:rPr>
              <a:t>Text 4</a:t>
            </a:r>
          </a:p>
          <a:p>
            <a:pPr marL="514350" indent="-514350">
              <a:buSzPct val="70000"/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latin typeface="Gotham Light"/>
                <a:cs typeface="Gotham Light"/>
              </a:rPr>
              <a:t>Text 5</a:t>
            </a:r>
          </a:p>
          <a:p>
            <a:pPr marL="514350" indent="-514350">
              <a:buSzPct val="70000"/>
              <a:buFontTx/>
              <a:buAutoNum type="arabicPeriod"/>
              <a:defRPr/>
            </a:pPr>
            <a:r>
              <a:rPr lang="en-GB" sz="2400" dirty="0">
                <a:solidFill>
                  <a:schemeClr val="bg1"/>
                </a:solidFill>
                <a:latin typeface="Gotham Light"/>
                <a:cs typeface="Gotham Light"/>
              </a:rPr>
              <a:t>Text 6</a:t>
            </a:r>
          </a:p>
          <a:p>
            <a:pPr>
              <a:defRPr/>
            </a:pPr>
            <a:endParaRPr lang="en-GB" b="1" dirty="0">
              <a:latin typeface="+mj-lt"/>
            </a:endParaRPr>
          </a:p>
        </p:txBody>
      </p:sp>
      <p:pic>
        <p:nvPicPr>
          <p:cNvPr id="4" name="Picture 4" descr="England_Golf_Landscape_Transparent-01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3063" y="5924550"/>
            <a:ext cx="2216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279A85F6-0599-4819-BF8C-5C4FFBDFEE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8325" y="706438"/>
            <a:ext cx="8229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000" dirty="0">
                <a:solidFill>
                  <a:schemeClr val="bg1"/>
                </a:solidFill>
                <a:latin typeface="Gotham Light"/>
                <a:cs typeface="Gotham Light"/>
              </a:rPr>
              <a:t>TRAINING &amp; EDUCATION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gland_Golf_Landscape_Transparent-01.psd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3063" y="5924550"/>
            <a:ext cx="2216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7CE8FAD8-8F0F-499A-AEE6-E710825E0E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8325" y="706438"/>
            <a:ext cx="8229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000" dirty="0">
                <a:solidFill>
                  <a:schemeClr val="bg1"/>
                </a:solidFill>
                <a:latin typeface="Verdana"/>
                <a:cs typeface="Verdana"/>
              </a:rPr>
              <a:t>TRAINING &amp; EDUCATION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734" y="2130425"/>
            <a:ext cx="7679267" cy="3728508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CF6F6"/>
            </a:gs>
            <a:gs pos="74001">
              <a:srgbClr val="E3B0AF"/>
            </a:gs>
            <a:gs pos="83000">
              <a:srgbClr val="E3B0AF"/>
            </a:gs>
            <a:gs pos="100000">
              <a:srgbClr val="ECCBC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CF6F6"/>
            </a:gs>
            <a:gs pos="74001">
              <a:srgbClr val="E3B0AF"/>
            </a:gs>
            <a:gs pos="83000">
              <a:srgbClr val="E3B0AF"/>
            </a:gs>
            <a:gs pos="100000">
              <a:srgbClr val="ECCBC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CF6F6"/>
            </a:gs>
            <a:gs pos="74001">
              <a:srgbClr val="E3B0AF"/>
            </a:gs>
            <a:gs pos="83000">
              <a:srgbClr val="E3B0AF"/>
            </a:gs>
            <a:gs pos="100000">
              <a:srgbClr val="ECCBC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CF6F6"/>
            </a:gs>
            <a:gs pos="74001">
              <a:srgbClr val="E3B0AF"/>
            </a:gs>
            <a:gs pos="83000">
              <a:srgbClr val="E3B0AF"/>
            </a:gs>
            <a:gs pos="100000">
              <a:srgbClr val="ECCBC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Quote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 txBox="1">
            <a:spLocks noChangeArrowheads="1"/>
          </p:cNvSpPr>
          <p:nvPr/>
        </p:nvSpPr>
        <p:spPr bwMode="auto">
          <a:xfrm>
            <a:off x="542925" y="40767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eaLnBrk="1" hangingPunct="1"/>
            <a:r>
              <a:rPr lang="en-GB" altLang="en-US" sz="4200" b="1">
                <a:solidFill>
                  <a:schemeClr val="bg1"/>
                </a:solidFill>
                <a:latin typeface="Verdana" pitchFamily="34" charset="0"/>
              </a:rPr>
              <a:t>RULES OF GOLF 2019</a:t>
            </a:r>
          </a:p>
        </p:txBody>
      </p:sp>
      <p:sp>
        <p:nvSpPr>
          <p:cNvPr id="12292" name="Rectangle 3"/>
          <p:cNvSpPr txBox="1">
            <a:spLocks noChangeArrowheads="1"/>
          </p:cNvSpPr>
          <p:nvPr/>
        </p:nvSpPr>
        <p:spPr bwMode="auto">
          <a:xfrm>
            <a:off x="560388" y="58928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altLang="en-US">
                <a:solidFill>
                  <a:schemeClr val="bg1"/>
                </a:solidFill>
                <a:latin typeface="Verdana" pitchFamily="34" charset="0"/>
              </a:rPr>
              <a:t>Club Workshop</a:t>
            </a:r>
          </a:p>
        </p:txBody>
      </p:sp>
      <p:sp>
        <p:nvSpPr>
          <p:cNvPr id="12293" name="Rectangle 2"/>
          <p:cNvSpPr txBox="1">
            <a:spLocks noChangeArrowheads="1"/>
          </p:cNvSpPr>
          <p:nvPr/>
        </p:nvSpPr>
        <p:spPr bwMode="auto">
          <a:xfrm>
            <a:off x="542925" y="3746500"/>
            <a:ext cx="8229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eaLnBrk="1" hangingPunct="1"/>
            <a:r>
              <a:rPr lang="en-GB" altLang="en-US" sz="1600">
                <a:solidFill>
                  <a:schemeClr val="bg1"/>
                </a:solidFill>
                <a:latin typeface="Verdana" pitchFamily="34" charset="0"/>
              </a:rPr>
              <a:t>TRAINING &amp; EDUCATION</a:t>
            </a:r>
          </a:p>
        </p:txBody>
      </p:sp>
      <p:pic>
        <p:nvPicPr>
          <p:cNvPr id="12294" name="Picture 1" descr="England_Golf_Landscape_Transparent-01.psd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25" y="525463"/>
            <a:ext cx="256381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B239455-6AD0-4126-86EA-B87E8D917C6A}"/>
              </a:ext>
            </a:extLst>
          </p:cNvPr>
          <p:cNvSpPr txBox="1"/>
          <p:nvPr/>
        </p:nvSpPr>
        <p:spPr>
          <a:xfrm>
            <a:off x="646113" y="1963738"/>
            <a:ext cx="725646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Reasonable Judgement in Estimating &amp; Measuring is Accepted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 if video evidence shows error. </a:t>
            </a:r>
          </a:p>
          <a:p>
            <a:pPr>
              <a:defRPr/>
            </a:pP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Distance Measuring Devices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 permitted within the rules.</a:t>
            </a:r>
          </a:p>
          <a:p>
            <a:pPr>
              <a:defRPr/>
            </a:pP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Caddie assistance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permitted to assist in alignment. Penalty if still behind player when player takes stance.</a:t>
            </a:r>
          </a:p>
        </p:txBody>
      </p:sp>
      <p:sp>
        <p:nvSpPr>
          <p:cNvPr id="21507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600" smtClean="0">
                <a:latin typeface="Verdana" pitchFamily="34" charset="0"/>
              </a:rPr>
              <a:t>New Principles</a:t>
            </a:r>
            <a:endParaRPr lang="en-US" altLang="en-US" sz="360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3" y="2697163"/>
            <a:ext cx="781526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550863" y="2655888"/>
            <a:ext cx="1739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>
                <a:latin typeface="Verdana" pitchFamily="34" charset="0"/>
              </a:rPr>
              <a:t>Teeing Area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C95E3B4A-230D-454C-A954-B84FD8DFB7E9}"/>
              </a:ext>
            </a:extLst>
          </p:cNvPr>
          <p:cNvCxnSpPr/>
          <p:nvPr/>
        </p:nvCxnSpPr>
        <p:spPr>
          <a:xfrm>
            <a:off x="1179513" y="3084513"/>
            <a:ext cx="204787" cy="11715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4070350" y="2286000"/>
            <a:ext cx="1739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>
                <a:latin typeface="Verdana" pitchFamily="34" charset="0"/>
              </a:rPr>
              <a:t>Bunkers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9315FA05-7E0D-41C3-B360-82420213C6F2}"/>
              </a:ext>
            </a:extLst>
          </p:cNvPr>
          <p:cNvCxnSpPr>
            <a:cxnSpLocks/>
          </p:cNvCxnSpPr>
          <p:nvPr/>
        </p:nvCxnSpPr>
        <p:spPr>
          <a:xfrm>
            <a:off x="4505325" y="2603500"/>
            <a:ext cx="320675" cy="996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36" name="TextBox 11"/>
          <p:cNvSpPr txBox="1">
            <a:spLocks noChangeArrowheads="1"/>
          </p:cNvSpPr>
          <p:nvPr/>
        </p:nvSpPr>
        <p:spPr bwMode="auto">
          <a:xfrm>
            <a:off x="5253038" y="5727700"/>
            <a:ext cx="1739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>
                <a:latin typeface="Verdana" pitchFamily="34" charset="0"/>
              </a:rPr>
              <a:t>Penalty Area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9575B137-16F9-48ED-911D-4EC39172DB8F}"/>
              </a:ext>
            </a:extLst>
          </p:cNvPr>
          <p:cNvCxnSpPr>
            <a:cxnSpLocks/>
          </p:cNvCxnSpPr>
          <p:nvPr/>
        </p:nvCxnSpPr>
        <p:spPr>
          <a:xfrm flipV="1">
            <a:off x="5810250" y="4638675"/>
            <a:ext cx="95250" cy="10890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38" name="TextBox 14"/>
          <p:cNvSpPr txBox="1">
            <a:spLocks noChangeArrowheads="1"/>
          </p:cNvSpPr>
          <p:nvPr/>
        </p:nvSpPr>
        <p:spPr bwMode="auto">
          <a:xfrm>
            <a:off x="6853238" y="2447925"/>
            <a:ext cx="1947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>
                <a:latin typeface="Verdana" pitchFamily="34" charset="0"/>
              </a:rPr>
              <a:t>Putting Green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8EAB7F82-5689-41E5-9B93-871A9AAF0D60}"/>
              </a:ext>
            </a:extLst>
          </p:cNvPr>
          <p:cNvCxnSpPr>
            <a:cxnSpLocks/>
          </p:cNvCxnSpPr>
          <p:nvPr/>
        </p:nvCxnSpPr>
        <p:spPr>
          <a:xfrm>
            <a:off x="7626350" y="2817813"/>
            <a:ext cx="90488" cy="1155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40" name="TextBox 18"/>
          <p:cNvSpPr txBox="1">
            <a:spLocks noChangeArrowheads="1"/>
          </p:cNvSpPr>
          <p:nvPr/>
        </p:nvSpPr>
        <p:spPr bwMode="auto">
          <a:xfrm>
            <a:off x="1079500" y="5667375"/>
            <a:ext cx="2252663" cy="646113"/>
          </a:xfrm>
          <a:prstGeom prst="rect">
            <a:avLst/>
          </a:prstGeom>
          <a:noFill/>
          <a:ln w="9525" cmpd="thinThick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>
                <a:latin typeface="Verdana" pitchFamily="34" charset="0"/>
              </a:rPr>
              <a:t>General Area – everything else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Teeing Area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2355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6075"/>
            <a:ext cx="91440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General Area</a:t>
            </a:r>
            <a:endParaRPr lang="en-US" altLang="en-US" sz="3200" smtClean="0">
              <a:latin typeface="Calibri" pitchFamily="34" charset="0"/>
            </a:endParaRPr>
          </a:p>
        </p:txBody>
      </p:sp>
      <p:sp>
        <p:nvSpPr>
          <p:cNvPr id="28675" name="TextBox 2">
            <a:extLst>
              <a:ext uri="{FF2B5EF4-FFF2-40B4-BE49-F238E27FC236}">
                <a16:creationId xmlns="" xmlns:a16="http://schemas.microsoft.com/office/drawing/2014/main" id="{4BDE4066-427A-46C0-A573-28EB26233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2098675"/>
            <a:ext cx="76454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2400" dirty="0">
                <a:latin typeface="Verdana" panose="020B0604030504040204" pitchFamily="34" charset="0"/>
              </a:rPr>
              <a:t>The area of the course that covers all of the course except for the four other defined areas: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The teeing area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All penalty areas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All bunkers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The putting green of the hole being played </a:t>
            </a:r>
          </a:p>
          <a:p>
            <a:pPr marL="457200" indent="-457200">
              <a:buFontTx/>
              <a:buAutoNum type="arabicParenBoth"/>
              <a:defRPr/>
            </a:pPr>
            <a:endParaRPr lang="en-GB" altLang="en-US" sz="20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en-GB" altLang="en-US" sz="2400" dirty="0">
                <a:latin typeface="Verdana" panose="020B0604030504040204" pitchFamily="34" charset="0"/>
              </a:rPr>
              <a:t>The general area includes: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All teeing locations on the course other than the teeing area, and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All wrong greens </a:t>
            </a:r>
          </a:p>
          <a:p>
            <a:pPr>
              <a:defRPr/>
            </a:pPr>
            <a:endParaRPr lang="en-GB" altLang="en-US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General Area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2560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7350"/>
            <a:ext cx="91440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General Area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2662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General Area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General Area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2867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General Area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2969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Bunkers</a:t>
            </a:r>
            <a:endParaRPr lang="en-US" altLang="en-US" sz="3200" smtClean="0">
              <a:latin typeface="Calibri" pitchFamily="34" charset="0"/>
            </a:endParaRPr>
          </a:p>
        </p:txBody>
      </p:sp>
      <p:sp>
        <p:nvSpPr>
          <p:cNvPr id="35844" name="TextBox 3">
            <a:extLst>
              <a:ext uri="{FF2B5EF4-FFF2-40B4-BE49-F238E27FC236}">
                <a16:creationId xmlns="" xmlns:a16="http://schemas.microsoft.com/office/drawing/2014/main" id="{54381A47-789D-434D-AEB1-B168C12D4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2119313"/>
            <a:ext cx="5248275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2400" b="1" dirty="0">
                <a:latin typeface="Verdana" panose="020B0604030504040204" pitchFamily="34" charset="0"/>
              </a:rPr>
              <a:t>Rule 12</a:t>
            </a:r>
          </a:p>
          <a:p>
            <a:pPr>
              <a:defRPr/>
            </a:pPr>
            <a:r>
              <a:rPr lang="en-GB" altLang="en-US" sz="2400" dirty="0">
                <a:latin typeface="Verdana" panose="020B0604030504040204" pitchFamily="34" charset="0"/>
              </a:rPr>
              <a:t>Bunkers are one of the 5 defined areas of the course. </a:t>
            </a:r>
          </a:p>
          <a:p>
            <a:pPr>
              <a:defRPr/>
            </a:pPr>
            <a:endParaRPr lang="en-GB" altLang="en-US" sz="2400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A player may now remove loose impediments (leaves, branches, sticks etc) from a bunker.</a:t>
            </a:r>
          </a:p>
          <a:p>
            <a:pPr>
              <a:defRPr/>
            </a:pPr>
            <a:endParaRPr lang="en-GB" altLang="en-US" sz="2000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But is </a:t>
            </a:r>
            <a:r>
              <a:rPr lang="en-GB" altLang="en-US" sz="2000" u="sng" dirty="0">
                <a:latin typeface="Verdana" panose="020B0604030504040204" pitchFamily="34" charset="0"/>
              </a:rPr>
              <a:t>not</a:t>
            </a:r>
            <a:r>
              <a:rPr lang="en-GB" altLang="en-US" sz="2000" dirty="0">
                <a:latin typeface="Verdana" panose="020B0604030504040204" pitchFamily="34" charset="0"/>
              </a:rPr>
              <a:t> permitted to ground the club. </a:t>
            </a:r>
          </a:p>
          <a:p>
            <a:pPr>
              <a:defRPr/>
            </a:pPr>
            <a:endParaRPr lang="en-GB" altLang="en-US" sz="2400" dirty="0">
              <a:latin typeface="Verdana" panose="020B0604030504040204" pitchFamily="34" charset="0"/>
            </a:endParaRPr>
          </a:p>
          <a:p>
            <a:pPr>
              <a:defRPr/>
            </a:pPr>
            <a:endParaRPr lang="en-GB" altLang="en-US" sz="2400" dirty="0">
              <a:latin typeface="Verdana" panose="020B0604030504040204" pitchFamily="34" charset="0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6150" y="2278063"/>
            <a:ext cx="2566988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smtClean="0">
                <a:latin typeface="Calibri" pitchFamily="34" charset="0"/>
              </a:rPr>
              <a:t>Welcome</a:t>
            </a:r>
          </a:p>
        </p:txBody>
      </p:sp>
      <p:pic>
        <p:nvPicPr>
          <p:cNvPr id="133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" y="1455738"/>
            <a:ext cx="9144000" cy="51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Bunkers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Bunkers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Putting Green</a:t>
            </a:r>
            <a:endParaRPr lang="en-US" altLang="en-US" sz="3200" smtClean="0">
              <a:latin typeface="Calibri" pitchFamily="34" charset="0"/>
            </a:endParaRPr>
          </a:p>
        </p:txBody>
      </p:sp>
      <p:sp>
        <p:nvSpPr>
          <p:cNvPr id="34820" name="TextBox 3">
            <a:extLst>
              <a:ext uri="{FF2B5EF4-FFF2-40B4-BE49-F238E27FC236}">
                <a16:creationId xmlns="" xmlns:a16="http://schemas.microsoft.com/office/drawing/2014/main" id="{5B70D5A8-2A03-486D-8D9D-9666ACEA0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2049463"/>
            <a:ext cx="50101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2400" b="1" dirty="0">
                <a:latin typeface="Verdana" panose="020B0604030504040204" pitchFamily="34" charset="0"/>
              </a:rPr>
              <a:t>Improvements allowed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Whether ball lies on or off green</a:t>
            </a:r>
            <a:br>
              <a:rPr lang="en-GB" altLang="en-US" sz="2000" dirty="0">
                <a:latin typeface="Verdana" panose="020B0604030504040204" pitchFamily="34" charset="0"/>
              </a:rPr>
            </a:br>
            <a:endParaRPr lang="en-GB" altLang="en-US" sz="20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Repair of damage caused by a person or outside influence permitted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en-GB" altLang="en-US" sz="2000" b="1" dirty="0">
                <a:latin typeface="Verdana" panose="020B0604030504040204" pitchFamily="34" charset="0"/>
              </a:rPr>
              <a:t>Improvements not allowed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But not natural damage or damage caused by normal maintenance practices</a:t>
            </a:r>
          </a:p>
        </p:txBody>
      </p:sp>
      <p:pic>
        <p:nvPicPr>
          <p:cNvPr id="33796" name="Picture 1"/>
          <p:cNvPicPr>
            <a:picLocks noChangeAspect="1"/>
          </p:cNvPicPr>
          <p:nvPr/>
        </p:nvPicPr>
        <p:blipFill>
          <a:blip r:embed="rId2" cstate="print"/>
          <a:srcRect t="17973" b="21388"/>
          <a:stretch>
            <a:fillRect/>
          </a:stretch>
        </p:blipFill>
        <p:spPr bwMode="auto">
          <a:xfrm>
            <a:off x="6815138" y="1895475"/>
            <a:ext cx="1965325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9413" y="3627438"/>
            <a:ext cx="33210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Putting Green</a:t>
            </a:r>
            <a:endParaRPr lang="en-US" altLang="en-US" sz="3200" smtClean="0">
              <a:latin typeface="Calibri" pitchFamily="34" charset="0"/>
            </a:endParaRPr>
          </a:p>
        </p:txBody>
      </p:sp>
      <p:sp>
        <p:nvSpPr>
          <p:cNvPr id="37891" name="TextBox 1">
            <a:extLst>
              <a:ext uri="{FF2B5EF4-FFF2-40B4-BE49-F238E27FC236}">
                <a16:creationId xmlns="" xmlns:a16="http://schemas.microsoft.com/office/drawing/2014/main" id="{6E4C9B77-3D12-4317-A6EB-42454E32B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2178050"/>
            <a:ext cx="513397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2400" b="1" dirty="0">
                <a:latin typeface="Verdana" panose="020B0604030504040204" pitchFamily="34" charset="0"/>
              </a:rPr>
              <a:t>Flagstick Left in the Hole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The player may make a stroke with the flagstick left in the hole.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No penalty if ball strikes flagstick.</a:t>
            </a:r>
          </a:p>
          <a:p>
            <a:pPr>
              <a:defRPr/>
            </a:pPr>
            <a:endParaRPr lang="en-GB" altLang="en-US" sz="20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en-GB" altLang="en-US" sz="2400" b="1" dirty="0">
                <a:latin typeface="Verdana" panose="020B0604030504040204" pitchFamily="34" charset="0"/>
              </a:rPr>
              <a:t>When Ball is Holed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If any part of the ball is in the hole below the surface of the putting green.</a:t>
            </a:r>
            <a:endParaRPr lang="en-GB" altLang="en-US" sz="2000" b="1" dirty="0">
              <a:latin typeface="Verdana" panose="020B0604030504040204" pitchFamily="34" charset="0"/>
            </a:endParaRPr>
          </a:p>
        </p:txBody>
      </p:sp>
      <p:pic>
        <p:nvPicPr>
          <p:cNvPr id="34820" name="Picture 1"/>
          <p:cNvPicPr>
            <a:picLocks noChangeAspect="1"/>
          </p:cNvPicPr>
          <p:nvPr/>
        </p:nvPicPr>
        <p:blipFill>
          <a:blip r:embed="rId2" cstate="print"/>
          <a:srcRect l="18552" t="13669" r="9802" b="11636"/>
          <a:stretch>
            <a:fillRect/>
          </a:stretch>
        </p:blipFill>
        <p:spPr bwMode="auto">
          <a:xfrm>
            <a:off x="5983288" y="3998913"/>
            <a:ext cx="260985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/>
          <p:cNvPicPr>
            <a:picLocks noChangeAspect="1"/>
          </p:cNvPicPr>
          <p:nvPr/>
        </p:nvPicPr>
        <p:blipFill>
          <a:blip r:embed="rId3" cstate="print"/>
          <a:srcRect l="39819"/>
          <a:stretch>
            <a:fillRect/>
          </a:stretch>
        </p:blipFill>
        <p:spPr bwMode="auto">
          <a:xfrm>
            <a:off x="5978525" y="1884363"/>
            <a:ext cx="20193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Putting Green</a:t>
            </a:r>
            <a:endParaRPr lang="en-US" altLang="en-US" sz="3200" smtClean="0">
              <a:latin typeface="Calibri" pitchFamily="34" charset="0"/>
            </a:endParaRPr>
          </a:p>
        </p:txBody>
      </p:sp>
      <p:sp>
        <p:nvSpPr>
          <p:cNvPr id="41987" name="TextBox 3">
            <a:extLst>
              <a:ext uri="{FF2B5EF4-FFF2-40B4-BE49-F238E27FC236}">
                <a16:creationId xmlns="" xmlns:a16="http://schemas.microsoft.com/office/drawing/2014/main" id="{C9DB5463-4D56-4E46-A28A-B1919BE01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2055813"/>
            <a:ext cx="49561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2400" b="1" dirty="0">
                <a:latin typeface="Verdana" panose="020B0604030504040204" pitchFamily="34" charset="0"/>
              </a:rPr>
              <a:t>Replacing ball or ball marker that moves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Whenever moved accidentally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Whenever moved by natural forces, after ball marked, lifted and replaced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No penalty</a:t>
            </a:r>
          </a:p>
          <a:p>
            <a:pPr>
              <a:defRPr/>
            </a:pPr>
            <a:endParaRPr lang="en-GB" altLang="en-US" sz="20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en-GB" altLang="en-US" sz="2400" b="1" dirty="0">
                <a:latin typeface="Verdana" panose="020B0604030504040204" pitchFamily="34" charset="0"/>
              </a:rPr>
              <a:t>Caddies’ new authority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Lifting ball on putting green without authorisation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Touching line of play (player or caddie)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latin typeface="Verdana" panose="020B0604030504040204" pitchFamily="34" charset="0"/>
            </a:endParaRPr>
          </a:p>
          <a:p>
            <a:pPr>
              <a:defRPr/>
            </a:pPr>
            <a:endParaRPr lang="en-GB" altLang="en-US" sz="2000" dirty="0">
              <a:latin typeface="Verdana" panose="020B0604030504040204" pitchFamily="34" charset="0"/>
            </a:endParaRPr>
          </a:p>
          <a:p>
            <a:pPr>
              <a:defRPr/>
            </a:pPr>
            <a:endParaRPr lang="en-GB" altLang="en-US" sz="2000" dirty="0">
              <a:latin typeface="Verdana" panose="020B0604030504040204" pitchFamily="34" charset="0"/>
            </a:endParaRPr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038" y="2759075"/>
            <a:ext cx="3227387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Putting Green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Penalty Areas</a:t>
            </a:r>
            <a:endParaRPr lang="en-US" altLang="en-US" sz="3200" smtClean="0">
              <a:latin typeface="Calibri" pitchFamily="34" charset="0"/>
            </a:endParaRP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550863" y="1828800"/>
            <a:ext cx="1990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400" b="1">
                <a:latin typeface="Verdana" pitchFamily="34" charset="0"/>
              </a:rPr>
              <a:t>Rule 17</a:t>
            </a:r>
          </a:p>
        </p:txBody>
      </p:sp>
      <p:sp>
        <p:nvSpPr>
          <p:cNvPr id="41988" name="TextBox 3">
            <a:extLst>
              <a:ext uri="{FF2B5EF4-FFF2-40B4-BE49-F238E27FC236}">
                <a16:creationId xmlns="" xmlns:a16="http://schemas.microsoft.com/office/drawing/2014/main" id="{9A195888-22F2-49A1-8250-FE1F2E80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2384425"/>
            <a:ext cx="791368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2400" dirty="0">
                <a:latin typeface="Verdana" panose="020B0604030504040204" pitchFamily="34" charset="0"/>
              </a:rPr>
              <a:t>A penalty area is:</a:t>
            </a:r>
            <a:endParaRPr lang="en-GB" altLang="en-US" sz="2000" dirty="0">
              <a:latin typeface="Verdana" panose="020B0604030504040204" pitchFamily="34" charset="0"/>
            </a:endParaRPr>
          </a:p>
          <a:p>
            <a:pPr marL="452438" indent="-452438">
              <a:defRPr/>
            </a:pPr>
            <a:r>
              <a:rPr lang="en-GB" altLang="en-US" sz="2400" dirty="0">
                <a:latin typeface="Verdana" panose="020B0604030504040204" pitchFamily="34" charset="0"/>
              </a:rPr>
              <a:t>1.	Any body of water on the course including a sea, lake, pond, river ditch, surface draining ditch or other open watercourse (even if not containing water)</a:t>
            </a:r>
          </a:p>
          <a:p>
            <a:pPr>
              <a:defRPr/>
            </a:pPr>
            <a:endParaRPr lang="en-GB" altLang="en-US" sz="2400" dirty="0">
              <a:latin typeface="Verdana" panose="020B0604030504040204" pitchFamily="34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GB" altLang="en-US" sz="2400" dirty="0">
                <a:latin typeface="Verdana" panose="020B0604030504040204" pitchFamily="34" charset="0"/>
              </a:rPr>
              <a:t>Any other part of the course the Committee defines as a penalty area.</a:t>
            </a:r>
          </a:p>
          <a:p>
            <a:pPr marL="0" lvl="1" indent="446088"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Two types of penalty area, Yellow and Red.</a:t>
            </a:r>
          </a:p>
          <a:p>
            <a:pPr marL="0" lvl="1" indent="446088"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May remove loose impediments. </a:t>
            </a:r>
          </a:p>
          <a:p>
            <a:pPr marL="0" lvl="1" indent="446088"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May ground the club.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Penalty Areas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– Penalty Areas</a:t>
            </a:r>
            <a:endParaRPr lang="en-US" altLang="en-US" sz="3200" smtClean="0">
              <a:latin typeface="Calibri" pitchFamily="34" charset="0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200" smtClean="0">
                <a:latin typeface="Verdana" pitchFamily="34" charset="0"/>
              </a:rPr>
              <a:t>Areas of the Course - No Play Zones</a:t>
            </a:r>
            <a:endParaRPr lang="en-US" altLang="en-US" sz="3200" smtClean="0">
              <a:latin typeface="Calibri" pitchFamily="34" charset="0"/>
            </a:endParaRPr>
          </a:p>
        </p:txBody>
      </p:sp>
      <p:sp>
        <p:nvSpPr>
          <p:cNvPr id="43011" name="TextBox 1">
            <a:extLst>
              <a:ext uri="{FF2B5EF4-FFF2-40B4-BE49-F238E27FC236}">
                <a16:creationId xmlns="" xmlns:a16="http://schemas.microsoft.com/office/drawing/2014/main" id="{D827041B-42BA-4F00-B2BE-BC0A9831B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1836738"/>
            <a:ext cx="7761288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2400" dirty="0">
                <a:latin typeface="Verdana" panose="020B0604030504040204" pitchFamily="34" charset="0"/>
              </a:rPr>
              <a:t>A part of the course where the Committee has prohibited play. A No Play Zone must be defined as part of either an abnormal course condition or a penalty area.</a:t>
            </a:r>
          </a:p>
          <a:p>
            <a:pPr>
              <a:defRPr/>
            </a:pPr>
            <a:endParaRPr lang="en-GB" altLang="en-US" sz="2400" dirty="0">
              <a:latin typeface="Verdana" panose="020B0604030504040204" pitchFamily="34" charset="0"/>
            </a:endParaRPr>
          </a:p>
          <a:p>
            <a:pPr>
              <a:defRPr/>
            </a:pPr>
            <a:r>
              <a:rPr lang="en-GB" altLang="en-US" sz="2400" dirty="0">
                <a:latin typeface="Verdana" panose="020B0604030504040204" pitchFamily="34" charset="0"/>
              </a:rPr>
              <a:t>These may be used for any reason, such as: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Protecting wildlife, animal habitats and environmentally sensitive areas</a:t>
            </a:r>
            <a:br>
              <a:rPr lang="en-GB" altLang="en-US" sz="2000" dirty="0">
                <a:latin typeface="Verdana" panose="020B0604030504040204" pitchFamily="34" charset="0"/>
              </a:rPr>
            </a:br>
            <a:endParaRPr lang="en-GB" altLang="en-US" sz="20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Protection of young trees, flower beds, re-turfed areas</a:t>
            </a:r>
            <a:br>
              <a:rPr lang="en-GB" altLang="en-US" sz="2000" dirty="0">
                <a:latin typeface="Verdana" panose="020B0604030504040204" pitchFamily="34" charset="0"/>
              </a:rPr>
            </a:br>
            <a:endParaRPr lang="en-GB" altLang="en-US" sz="20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Protecting players from danger</a:t>
            </a:r>
            <a:br>
              <a:rPr lang="en-GB" altLang="en-US" sz="2000" dirty="0">
                <a:latin typeface="Verdana" panose="020B0604030504040204" pitchFamily="34" charset="0"/>
              </a:rPr>
            </a:br>
            <a:endParaRPr lang="en-GB" altLang="en-US" sz="2000" dirty="0">
              <a:latin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Verdana" panose="020B0604030504040204" pitchFamily="34" charset="0"/>
              </a:rPr>
              <a:t>Preserving sites of historical or cultural interest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600" smtClean="0">
                <a:latin typeface="Verdana" pitchFamily="34" charset="0"/>
              </a:rPr>
              <a:t>Contents</a:t>
            </a:r>
            <a:endParaRPr lang="en-US" altLang="en-US" sz="3600" smtClean="0">
              <a:latin typeface="Calibri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3848A10B-FC29-411A-B0B9-4B0D46174943}"/>
              </a:ext>
            </a:extLst>
          </p:cNvPr>
          <p:cNvSpPr txBox="1">
            <a:spLocks noChangeArrowheads="1"/>
          </p:cNvSpPr>
          <p:nvPr/>
        </p:nvSpPr>
        <p:spPr>
          <a:xfrm>
            <a:off x="550863" y="2349500"/>
            <a:ext cx="8229600" cy="302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SzPct val="70000"/>
              <a:buFontTx/>
              <a:buAutoNum type="arabicPeriod"/>
              <a:defRPr/>
            </a:pPr>
            <a:r>
              <a:rPr lang="en-GB" dirty="0">
                <a:latin typeface="Verdana"/>
                <a:cs typeface="Verdana"/>
              </a:rPr>
              <a:t>New Terminology</a:t>
            </a:r>
          </a:p>
          <a:p>
            <a:pPr marL="514350" indent="-514350">
              <a:buSzPct val="70000"/>
              <a:buFontTx/>
              <a:buAutoNum type="arabicPeriod"/>
              <a:defRPr/>
            </a:pPr>
            <a:r>
              <a:rPr lang="en-GB" dirty="0">
                <a:latin typeface="Verdana"/>
                <a:cs typeface="Verdana"/>
              </a:rPr>
              <a:t>New Principles</a:t>
            </a:r>
          </a:p>
          <a:p>
            <a:pPr marL="514350" indent="-514350">
              <a:buSzPct val="70000"/>
              <a:buFontTx/>
              <a:buAutoNum type="arabicPeriod"/>
              <a:defRPr/>
            </a:pPr>
            <a:r>
              <a:rPr lang="en-GB" dirty="0">
                <a:latin typeface="Verdana"/>
                <a:cs typeface="Verdana"/>
              </a:rPr>
              <a:t>Areas of the Course</a:t>
            </a:r>
          </a:p>
          <a:p>
            <a:pPr marL="514350" indent="-514350">
              <a:buSzPct val="70000"/>
              <a:buNone/>
              <a:defRPr/>
            </a:pPr>
            <a:endParaRPr lang="en-GB" sz="4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600" smtClean="0">
                <a:latin typeface="Verdana" pitchFamily="34" charset="0"/>
              </a:rPr>
              <a:t>New Terminology</a:t>
            </a:r>
            <a:endParaRPr lang="en-US" altLang="en-US" sz="3600" smtClean="0">
              <a:latin typeface="Calibri" pitchFamily="34" charset="0"/>
            </a:endParaRP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363538" y="2278063"/>
            <a:ext cx="8631237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000">
                <a:latin typeface="Verdana" pitchFamily="34" charset="0"/>
              </a:rPr>
              <a:t>Through the Green 	        		General Area</a:t>
            </a:r>
          </a:p>
          <a:p>
            <a:endParaRPr lang="en-GB" altLang="en-US" sz="800">
              <a:latin typeface="Verdana" pitchFamily="34" charset="0"/>
            </a:endParaRPr>
          </a:p>
          <a:p>
            <a:r>
              <a:rPr lang="en-GB" altLang="en-US" sz="2000">
                <a:latin typeface="Verdana" pitchFamily="34" charset="0"/>
              </a:rPr>
              <a:t>Teeing Ground			Teeing Area</a:t>
            </a:r>
          </a:p>
          <a:p>
            <a:endParaRPr lang="en-GB" altLang="en-US" sz="800">
              <a:latin typeface="Verdana" pitchFamily="34" charset="0"/>
            </a:endParaRPr>
          </a:p>
          <a:p>
            <a:r>
              <a:rPr lang="en-GB" altLang="en-US" sz="2000">
                <a:latin typeface="Verdana" pitchFamily="34" charset="0"/>
              </a:rPr>
              <a:t>Water/ Lateral Hazard 		Yellow/ Red Penalty Area</a:t>
            </a:r>
          </a:p>
          <a:p>
            <a:endParaRPr lang="en-GB" altLang="en-US" sz="800">
              <a:latin typeface="Verdana" pitchFamily="34" charset="0"/>
            </a:endParaRPr>
          </a:p>
          <a:p>
            <a:r>
              <a:rPr lang="en-GB" altLang="en-US" sz="2000">
                <a:latin typeface="Verdana" pitchFamily="34" charset="0"/>
              </a:rPr>
              <a:t>Wrong Putting Green			Wrong Green</a:t>
            </a:r>
          </a:p>
          <a:p>
            <a:endParaRPr lang="en-GB" altLang="en-US" sz="800">
              <a:latin typeface="Verdana" pitchFamily="34" charset="0"/>
            </a:endParaRPr>
          </a:p>
          <a:p>
            <a:r>
              <a:rPr lang="en-GB" altLang="en-US" sz="2000">
                <a:latin typeface="Verdana" pitchFamily="34" charset="0"/>
              </a:rPr>
              <a:t>Outside Agency			Outside Influence</a:t>
            </a:r>
          </a:p>
          <a:p>
            <a:endParaRPr lang="en-GB" altLang="en-US" sz="800">
              <a:latin typeface="Verdana" pitchFamily="34" charset="0"/>
            </a:endParaRPr>
          </a:p>
          <a:p>
            <a:r>
              <a:rPr lang="en-GB" altLang="en-US" sz="2000">
                <a:latin typeface="Verdana" pitchFamily="34" charset="0"/>
              </a:rPr>
              <a:t>Abnormal Ground Condition		Abnormal Course Condition</a:t>
            </a:r>
          </a:p>
          <a:p>
            <a:endParaRPr lang="en-GB" altLang="en-US" sz="800">
              <a:latin typeface="Verdana" pitchFamily="34" charset="0"/>
            </a:endParaRPr>
          </a:p>
          <a:p>
            <a:r>
              <a:rPr lang="en-GB" altLang="en-US" sz="2000">
                <a:latin typeface="Verdana" pitchFamily="34" charset="0"/>
              </a:rPr>
              <a:t>Casual Water				Temporary Water</a:t>
            </a:r>
          </a:p>
          <a:p>
            <a:endParaRPr lang="en-GB" altLang="en-US" sz="800">
              <a:latin typeface="Verdana" pitchFamily="34" charset="0"/>
            </a:endParaRPr>
          </a:p>
          <a:p>
            <a:r>
              <a:rPr lang="en-GB" altLang="en-US" sz="2000">
                <a:latin typeface="Verdana" pitchFamily="34" charset="0"/>
              </a:rPr>
              <a:t>Play Prohibited, ESA			No Play Zone</a:t>
            </a:r>
          </a:p>
          <a:p>
            <a:endParaRPr lang="en-GB" altLang="en-US" sz="800">
              <a:latin typeface="Verdana" pitchFamily="34" charset="0"/>
            </a:endParaRPr>
          </a:p>
          <a:p>
            <a:r>
              <a:rPr lang="en-GB" altLang="en-US" sz="2000">
                <a:latin typeface="Verdana" pitchFamily="34" charset="0"/>
              </a:rPr>
              <a:t>Nearest Point of Relief		Nearest Point of Complete 						Relief</a:t>
            </a:r>
          </a:p>
        </p:txBody>
      </p:sp>
      <p:sp>
        <p:nvSpPr>
          <p:cNvPr id="15364" name="TextBox 11"/>
          <p:cNvSpPr txBox="1">
            <a:spLocks noChangeArrowheads="1"/>
          </p:cNvSpPr>
          <p:nvPr/>
        </p:nvSpPr>
        <p:spPr bwMode="auto">
          <a:xfrm>
            <a:off x="363538" y="1816100"/>
            <a:ext cx="701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400" b="1">
                <a:latin typeface="Verdana" pitchFamily="34" charset="0"/>
              </a:rPr>
              <a:t>OLD 	        				NEW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A4B8D9B-540B-4926-8378-534A0CBF4D01}"/>
              </a:ext>
            </a:extLst>
          </p:cNvPr>
          <p:cNvSpPr txBox="1"/>
          <p:nvPr/>
        </p:nvSpPr>
        <p:spPr>
          <a:xfrm>
            <a:off x="646113" y="1963738"/>
            <a:ext cx="7256462" cy="3662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Dropping Procedure</a:t>
            </a:r>
          </a:p>
          <a:p>
            <a:pPr>
              <a:defRPr/>
            </a:pP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 Point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point from which the size of relief area is measured. </a:t>
            </a:r>
          </a:p>
          <a:p>
            <a:pPr>
              <a:defRPr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Relief Area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area where a player must drop a ball when taking relief under a Rule. </a:t>
            </a:r>
          </a:p>
          <a:p>
            <a:pPr>
              <a:defRPr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87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600" smtClean="0">
                <a:latin typeface="Verdana" pitchFamily="34" charset="0"/>
              </a:rPr>
              <a:t>New Principles</a:t>
            </a:r>
            <a:endParaRPr lang="en-US" altLang="en-US" sz="3600" smtClean="0">
              <a:latin typeface="Calibri" pitchFamily="34" charset="0"/>
            </a:endParaRPr>
          </a:p>
        </p:txBody>
      </p:sp>
      <p:pic>
        <p:nvPicPr>
          <p:cNvPr id="1638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833938"/>
            <a:ext cx="22256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51D55029-C1E7-4D42-98EA-2EA8793B8C86}"/>
              </a:ext>
            </a:extLst>
          </p:cNvPr>
          <p:cNvCxnSpPr>
            <a:cxnSpLocks/>
          </p:cNvCxnSpPr>
          <p:nvPr/>
        </p:nvCxnSpPr>
        <p:spPr>
          <a:xfrm flipV="1">
            <a:off x="2817813" y="5051425"/>
            <a:ext cx="1944687" cy="781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973138" y="5343525"/>
            <a:ext cx="201453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000">
                <a:latin typeface="Verdana" pitchFamily="34" charset="0"/>
              </a:rPr>
              <a:t>Reference Point</a:t>
            </a:r>
          </a:p>
          <a:p>
            <a:r>
              <a:rPr lang="en-GB" altLang="en-US">
                <a:latin typeface="Verdana" pitchFamily="34" charset="0"/>
              </a:rPr>
              <a:t>(tee peg, coin etc)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4CAA07F-374F-409E-AEC9-BD7AABAD3E2E}"/>
              </a:ext>
            </a:extLst>
          </p:cNvPr>
          <p:cNvSpPr txBox="1"/>
          <p:nvPr/>
        </p:nvSpPr>
        <p:spPr>
          <a:xfrm>
            <a:off x="646113" y="1963738"/>
            <a:ext cx="7256462" cy="4154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Dropping Procedure</a:t>
            </a:r>
          </a:p>
          <a:p>
            <a:pPr>
              <a:defRPr/>
            </a:pP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Club Length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Defined as the length of the longest club the player has during the round, other than the putter.</a:t>
            </a:r>
            <a:b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to define the player’s teeing area on each hole and in determining the size of the player’s relief area when taking relief under a rule.</a:t>
            </a:r>
            <a:b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Whilst other clubs (other than the putter) can be used we recommend using the longest club at all times. </a:t>
            </a:r>
          </a:p>
        </p:txBody>
      </p:sp>
      <p:sp>
        <p:nvSpPr>
          <p:cNvPr id="17411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600" smtClean="0">
                <a:latin typeface="Verdana" pitchFamily="34" charset="0"/>
              </a:rPr>
              <a:t>New Principles</a:t>
            </a:r>
            <a:endParaRPr lang="en-US" altLang="en-US" sz="360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2B76E23-7282-411C-9020-D3B2CC883AC6}"/>
              </a:ext>
            </a:extLst>
          </p:cNvPr>
          <p:cNvSpPr txBox="1"/>
          <p:nvPr/>
        </p:nvSpPr>
        <p:spPr>
          <a:xfrm>
            <a:off x="330200" y="1963738"/>
            <a:ext cx="4384675" cy="5140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Dropping Procedure</a:t>
            </a:r>
          </a:p>
          <a:p>
            <a:pPr>
              <a:defRPr/>
            </a:pP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Knee Height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Must be dropped from knee height.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Must be dropped straight down without touching player or equipment before hitting ground.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Must be dropped in Relief Area. </a:t>
            </a:r>
          </a:p>
          <a:p>
            <a:pPr>
              <a:defRPr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GB" sz="2000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Note: ‘Knee height’ means the height of a players knee when in a standing position.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defRPr/>
            </a:pP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435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600" smtClean="0">
                <a:latin typeface="Verdana" pitchFamily="34" charset="0"/>
              </a:rPr>
              <a:t>New Principles</a:t>
            </a:r>
            <a:endParaRPr lang="en-US" altLang="en-US" sz="3600" smtClean="0">
              <a:latin typeface="Calibri" pitchFamily="34" charset="0"/>
            </a:endParaRPr>
          </a:p>
        </p:txBody>
      </p:sp>
      <p:pic>
        <p:nvPicPr>
          <p:cNvPr id="1843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6325" y="1658938"/>
            <a:ext cx="4257675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74853D-649D-4172-87B1-1E1EE16C12C0}"/>
              </a:ext>
            </a:extLst>
          </p:cNvPr>
          <p:cNvSpPr txBox="1"/>
          <p:nvPr/>
        </p:nvSpPr>
        <p:spPr>
          <a:xfrm>
            <a:off x="550863" y="1978025"/>
            <a:ext cx="7712075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Ball searching</a:t>
            </a:r>
          </a:p>
          <a:p>
            <a:pPr>
              <a:defRPr/>
            </a:pP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for ball search </a:t>
            </a:r>
            <a:b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to 3 minutes.</a:t>
            </a:r>
          </a:p>
          <a:p>
            <a:pPr>
              <a:defRPr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penalty if a player causes the</a:t>
            </a:r>
            <a:b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ball to moved during search. The ball will always be replaced, even if its original spot is not known.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longer required to announce intention to lift a ball for identification purposes </a:t>
            </a:r>
          </a:p>
        </p:txBody>
      </p:sp>
      <p:sp>
        <p:nvSpPr>
          <p:cNvPr id="19459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600" smtClean="0">
                <a:latin typeface="Verdana" pitchFamily="34" charset="0"/>
              </a:rPr>
              <a:t>New Principles</a:t>
            </a:r>
            <a:endParaRPr lang="en-US" altLang="en-US" sz="3600" smtClean="0">
              <a:latin typeface="Calibri" pitchFamily="34" charset="0"/>
            </a:endParaRPr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2" cstate="print"/>
          <a:srcRect l="44054" t="19830" b="12737"/>
          <a:stretch>
            <a:fillRect/>
          </a:stretch>
        </p:blipFill>
        <p:spPr bwMode="auto">
          <a:xfrm>
            <a:off x="5584825" y="1103313"/>
            <a:ext cx="2851150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A6055B-9BAF-40BE-AF4D-671D247799D5}"/>
              </a:ext>
            </a:extLst>
          </p:cNvPr>
          <p:cNvSpPr txBox="1"/>
          <p:nvPr/>
        </p:nvSpPr>
        <p:spPr>
          <a:xfrm>
            <a:off x="646113" y="1963738"/>
            <a:ext cx="7861300" cy="4462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Substituted Ball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Whenever taking relief, a player may use either the original ball or another ball.</a:t>
            </a:r>
          </a:p>
          <a:p>
            <a:pPr>
              <a:defRPr/>
            </a:pP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Striking the Ball more than once/ </a:t>
            </a:r>
            <a:b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Accidental deflections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Count the stroke and there is no penalty. </a:t>
            </a:r>
          </a:p>
          <a:p>
            <a:pPr>
              <a:defRPr/>
            </a:pP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Damaged Clubs</a:t>
            </a:r>
          </a:p>
          <a:p>
            <a:pPr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matter what the nature or cause of the damage: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club treated as conforming for the rest of the round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player may continue with the damaged club, or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 the club repaired</a:t>
            </a:r>
          </a:p>
        </p:txBody>
      </p:sp>
      <p:sp>
        <p:nvSpPr>
          <p:cNvPr id="20483" name="Title 3"/>
          <p:cNvSpPr>
            <a:spLocks noGrp="1"/>
          </p:cNvSpPr>
          <p:nvPr>
            <p:ph type="title"/>
          </p:nvPr>
        </p:nvSpPr>
        <p:spPr bwMode="auto">
          <a:xfrm>
            <a:off x="550863" y="8842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3600" smtClean="0">
                <a:latin typeface="Verdana" pitchFamily="34" charset="0"/>
              </a:rPr>
              <a:t>New Principles</a:t>
            </a:r>
            <a:endParaRPr lang="en-US" altLang="en-US" sz="360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E_Golf_Powerpoint_Template_Verdana_Version_2 (2)</Template>
  <TotalTime>4283</TotalTime>
  <Words>630</Words>
  <Application>Microsoft Office PowerPoint</Application>
  <PresentationFormat>On-screen Show (4:3)</PresentationFormat>
  <Paragraphs>157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Custom Design</vt:lpstr>
      <vt:lpstr>2_Custom Design</vt:lpstr>
      <vt:lpstr>1_Custom Design</vt:lpstr>
      <vt:lpstr>3_Custom Design</vt:lpstr>
      <vt:lpstr>Slide 1</vt:lpstr>
      <vt:lpstr>Welcome</vt:lpstr>
      <vt:lpstr>Contents</vt:lpstr>
      <vt:lpstr>New Terminology</vt:lpstr>
      <vt:lpstr>New Principles</vt:lpstr>
      <vt:lpstr>New Principles</vt:lpstr>
      <vt:lpstr>New Principles</vt:lpstr>
      <vt:lpstr>New Principles</vt:lpstr>
      <vt:lpstr>New Principles</vt:lpstr>
      <vt:lpstr>New Principles</vt:lpstr>
      <vt:lpstr>Areas of the Course</vt:lpstr>
      <vt:lpstr>Areas of the Course – Teeing Area</vt:lpstr>
      <vt:lpstr>Areas of the Course – General Area</vt:lpstr>
      <vt:lpstr>Areas of the Course – General Area</vt:lpstr>
      <vt:lpstr>Areas of the Course – General Area</vt:lpstr>
      <vt:lpstr>Areas of the Course – General Area</vt:lpstr>
      <vt:lpstr>Areas of the Course – General Area</vt:lpstr>
      <vt:lpstr>Areas of the Course – General Area</vt:lpstr>
      <vt:lpstr>Areas of the Course – Bunkers</vt:lpstr>
      <vt:lpstr>Areas of the Course – Bunkers</vt:lpstr>
      <vt:lpstr>Areas of the Course – Bunkers</vt:lpstr>
      <vt:lpstr>Areas of the Course – Putting Green</vt:lpstr>
      <vt:lpstr>Areas of the Course – Putting Green</vt:lpstr>
      <vt:lpstr>Areas of the Course – Putting Green</vt:lpstr>
      <vt:lpstr>Areas of the Course – Putting Green</vt:lpstr>
      <vt:lpstr>Areas of the Course – Penalty Areas</vt:lpstr>
      <vt:lpstr>Areas of the Course – Penalty Areas</vt:lpstr>
      <vt:lpstr>Areas of the Course – Penalty Areas</vt:lpstr>
      <vt:lpstr>Areas of the Course - No Play Zones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lynne.fraser</dc:creator>
  <cp:lastModifiedBy>Leigh</cp:lastModifiedBy>
  <cp:revision>270</cp:revision>
  <cp:lastPrinted>2018-10-05T09:01:10Z</cp:lastPrinted>
  <dcterms:created xsi:type="dcterms:W3CDTF">2012-03-09T17:14:10Z</dcterms:created>
  <dcterms:modified xsi:type="dcterms:W3CDTF">2018-12-19T11:13:02Z</dcterms:modified>
</cp:coreProperties>
</file>