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31" r:id="rId3"/>
    <p:sldId id="260" r:id="rId4"/>
    <p:sldId id="326" r:id="rId5"/>
    <p:sldId id="262" r:id="rId6"/>
    <p:sldId id="300" r:id="rId7"/>
    <p:sldId id="263" r:id="rId8"/>
    <p:sldId id="301" r:id="rId9"/>
    <p:sldId id="303" r:id="rId10"/>
    <p:sldId id="324" r:id="rId11"/>
    <p:sldId id="328" r:id="rId12"/>
    <p:sldId id="329" r:id="rId13"/>
    <p:sldId id="330" r:id="rId14"/>
    <p:sldId id="318" r:id="rId15"/>
    <p:sldId id="320" r:id="rId16"/>
    <p:sldId id="321" r:id="rId17"/>
    <p:sldId id="322" r:id="rId18"/>
    <p:sldId id="314" r:id="rId19"/>
    <p:sldId id="315" r:id="rId20"/>
    <p:sldId id="316" r:id="rId21"/>
    <p:sldId id="271" r:id="rId22"/>
    <p:sldId id="270" r:id="rId23"/>
    <p:sldId id="302" r:id="rId24"/>
    <p:sldId id="269" r:id="rId25"/>
    <p:sldId id="288" r:id="rId26"/>
    <p:sldId id="267" r:id="rId27"/>
    <p:sldId id="268" r:id="rId28"/>
    <p:sldId id="272" r:id="rId29"/>
    <p:sldId id="273" r:id="rId30"/>
    <p:sldId id="274" r:id="rId31"/>
    <p:sldId id="275" r:id="rId32"/>
    <p:sldId id="276" r:id="rId33"/>
    <p:sldId id="277" r:id="rId34"/>
    <p:sldId id="278" r:id="rId35"/>
    <p:sldId id="279" r:id="rId36"/>
    <p:sldId id="312" r:id="rId37"/>
    <p:sldId id="281" r:id="rId38"/>
    <p:sldId id="282" r:id="rId39"/>
    <p:sldId id="283" r:id="rId40"/>
    <p:sldId id="313" r:id="rId41"/>
    <p:sldId id="284" r:id="rId42"/>
    <p:sldId id="285" r:id="rId43"/>
    <p:sldId id="286" r:id="rId44"/>
    <p:sldId id="287" r:id="rId45"/>
    <p:sldId id="289" r:id="rId46"/>
    <p:sldId id="290" r:id="rId47"/>
    <p:sldId id="307" r:id="rId48"/>
    <p:sldId id="306" r:id="rId49"/>
    <p:sldId id="308" r:id="rId50"/>
    <p:sldId id="310" r:id="rId51"/>
    <p:sldId id="291" r:id="rId52"/>
    <p:sldId id="292" r:id="rId53"/>
    <p:sldId id="294" r:id="rId54"/>
    <p:sldId id="293" r:id="rId55"/>
    <p:sldId id="295" r:id="rId56"/>
    <p:sldId id="304" r:id="rId57"/>
    <p:sldId id="296" r:id="rId58"/>
    <p:sldId id="298" r:id="rId59"/>
    <p:sldId id="305" r:id="rId60"/>
    <p:sldId id="309" r:id="rId61"/>
    <p:sldId id="311" r:id="rId62"/>
    <p:sldId id="259" r:id="rId63"/>
    <p:sldId id="299" r:id="rId64"/>
    <p:sldId id="317" r:id="rId65"/>
    <p:sldId id="327" r:id="rId66"/>
    <p:sldId id="323" r:id="rId67"/>
    <p:sldId id="31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06BA"/>
    <a:srgbClr val="3802BE"/>
    <a:srgbClr val="261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65B2A5-DA7C-4840-8DCA-22DC51253176}" v="53" dt="2022-08-21T13:56:52.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9" d="100"/>
          <a:sy n="119" d="100"/>
        </p:scale>
        <p:origin x="1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userId="c92a92b4795ac550" providerId="LiveId" clId="{8965B2A5-DA7C-4840-8DCA-22DC51253176}"/>
    <pc:docChg chg="undo custSel addSld delSld modSld sldOrd">
      <pc:chgData name="James" userId="c92a92b4795ac550" providerId="LiveId" clId="{8965B2A5-DA7C-4840-8DCA-22DC51253176}" dt="2022-08-31T03:34:43.033" v="5410" actId="1076"/>
      <pc:docMkLst>
        <pc:docMk/>
      </pc:docMkLst>
      <pc:sldChg chg="modSp mod">
        <pc:chgData name="James" userId="c92a92b4795ac550" providerId="LiveId" clId="{8965B2A5-DA7C-4840-8DCA-22DC51253176}" dt="2022-08-30T18:48:45.259" v="5409" actId="20577"/>
        <pc:sldMkLst>
          <pc:docMk/>
          <pc:sldMk cId="1936110619" sldId="257"/>
        </pc:sldMkLst>
        <pc:spChg chg="mod">
          <ac:chgData name="James" userId="c92a92b4795ac550" providerId="LiveId" clId="{8965B2A5-DA7C-4840-8DCA-22DC51253176}" dt="2022-08-30T18:48:45.259" v="5409" actId="20577"/>
          <ac:spMkLst>
            <pc:docMk/>
            <pc:sldMk cId="1936110619" sldId="257"/>
            <ac:spMk id="2" creationId="{BAF29E05-D6E2-41F6-A1DA-418C17CB0E9B}"/>
          </ac:spMkLst>
        </pc:spChg>
      </pc:sldChg>
      <pc:sldChg chg="ord">
        <pc:chgData name="James" userId="c92a92b4795ac550" providerId="LiveId" clId="{8965B2A5-DA7C-4840-8DCA-22DC51253176}" dt="2022-08-26T21:32:40.328" v="5283"/>
        <pc:sldMkLst>
          <pc:docMk/>
          <pc:sldMk cId="737715568" sldId="259"/>
        </pc:sldMkLst>
      </pc:sldChg>
      <pc:sldChg chg="modSp mod">
        <pc:chgData name="James" userId="c92a92b4795ac550" providerId="LiveId" clId="{8965B2A5-DA7C-4840-8DCA-22DC51253176}" dt="2022-08-26T21:35:32.672" v="5398" actId="20577"/>
        <pc:sldMkLst>
          <pc:docMk/>
          <pc:sldMk cId="615814809" sldId="260"/>
        </pc:sldMkLst>
        <pc:spChg chg="mod">
          <ac:chgData name="James" userId="c92a92b4795ac550" providerId="LiveId" clId="{8965B2A5-DA7C-4840-8DCA-22DC51253176}" dt="2022-08-26T21:35:32.672" v="5398" actId="20577"/>
          <ac:spMkLst>
            <pc:docMk/>
            <pc:sldMk cId="615814809" sldId="260"/>
            <ac:spMk id="3" creationId="{B964E0F0-7AFC-491A-BBB0-855AE2DA9319}"/>
          </ac:spMkLst>
        </pc:spChg>
        <pc:spChg chg="mod">
          <ac:chgData name="James" userId="c92a92b4795ac550" providerId="LiveId" clId="{8965B2A5-DA7C-4840-8DCA-22DC51253176}" dt="2022-08-26T21:33:41.564" v="5318" actId="1076"/>
          <ac:spMkLst>
            <pc:docMk/>
            <pc:sldMk cId="615814809" sldId="260"/>
            <ac:spMk id="4" creationId="{10A97B52-486C-4400-8B76-8B94DF46D02F}"/>
          </ac:spMkLst>
        </pc:spChg>
      </pc:sldChg>
      <pc:sldChg chg="modSp mod">
        <pc:chgData name="James" userId="c92a92b4795ac550" providerId="LiveId" clId="{8965B2A5-DA7C-4840-8DCA-22DC51253176}" dt="2022-08-17T21:20:24.151" v="214" actId="1076"/>
        <pc:sldMkLst>
          <pc:docMk/>
          <pc:sldMk cId="2114207154" sldId="269"/>
        </pc:sldMkLst>
        <pc:spChg chg="mod">
          <ac:chgData name="James" userId="c92a92b4795ac550" providerId="LiveId" clId="{8965B2A5-DA7C-4840-8DCA-22DC51253176}" dt="2022-08-17T21:20:14.569" v="211" actId="27636"/>
          <ac:spMkLst>
            <pc:docMk/>
            <pc:sldMk cId="2114207154" sldId="269"/>
            <ac:spMk id="3" creationId="{B964E0F0-7AFC-491A-BBB0-855AE2DA9319}"/>
          </ac:spMkLst>
        </pc:spChg>
        <pc:spChg chg="mod">
          <ac:chgData name="James" userId="c92a92b4795ac550" providerId="LiveId" clId="{8965B2A5-DA7C-4840-8DCA-22DC51253176}" dt="2022-08-17T21:20:24.151" v="214" actId="1076"/>
          <ac:spMkLst>
            <pc:docMk/>
            <pc:sldMk cId="2114207154" sldId="269"/>
            <ac:spMk id="9" creationId="{93127DB9-3861-485C-8282-11255E20FA8E}"/>
          </ac:spMkLst>
        </pc:spChg>
        <pc:picChg chg="mod">
          <ac:chgData name="James" userId="c92a92b4795ac550" providerId="LiveId" clId="{8965B2A5-DA7C-4840-8DCA-22DC51253176}" dt="2022-08-17T21:20:20.399" v="213" actId="1076"/>
          <ac:picMkLst>
            <pc:docMk/>
            <pc:sldMk cId="2114207154" sldId="269"/>
            <ac:picMk id="5" creationId="{69715143-7EDA-BE08-FE65-EAA6A12DB5B1}"/>
          </ac:picMkLst>
        </pc:picChg>
      </pc:sldChg>
      <pc:sldChg chg="modSp mod">
        <pc:chgData name="James" userId="c92a92b4795ac550" providerId="LiveId" clId="{8965B2A5-DA7C-4840-8DCA-22DC51253176}" dt="2022-08-31T03:34:43.033" v="5410" actId="1076"/>
        <pc:sldMkLst>
          <pc:docMk/>
          <pc:sldMk cId="302079356" sldId="276"/>
        </pc:sldMkLst>
        <pc:picChg chg="mod">
          <ac:chgData name="James" userId="c92a92b4795ac550" providerId="LiveId" clId="{8965B2A5-DA7C-4840-8DCA-22DC51253176}" dt="2022-08-31T03:34:43.033" v="5410" actId="1076"/>
          <ac:picMkLst>
            <pc:docMk/>
            <pc:sldMk cId="302079356" sldId="276"/>
            <ac:picMk id="3" creationId="{42C88354-B1F6-B485-AF15-09D5DFA36EED}"/>
          </ac:picMkLst>
        </pc:picChg>
      </pc:sldChg>
      <pc:sldChg chg="delSp modSp mod ord setBg">
        <pc:chgData name="James" userId="c92a92b4795ac550" providerId="LiveId" clId="{8965B2A5-DA7C-4840-8DCA-22DC51253176}" dt="2022-08-26T21:52:05.185" v="5402"/>
        <pc:sldMkLst>
          <pc:docMk/>
          <pc:sldMk cId="2230956452" sldId="317"/>
        </pc:sldMkLst>
        <pc:spChg chg="mod">
          <ac:chgData name="James" userId="c92a92b4795ac550" providerId="LiveId" clId="{8965B2A5-DA7C-4840-8DCA-22DC51253176}" dt="2022-08-17T23:22:21.108" v="4675" actId="20577"/>
          <ac:spMkLst>
            <pc:docMk/>
            <pc:sldMk cId="2230956452" sldId="317"/>
            <ac:spMk id="2" creationId="{84961830-87C9-497C-BAF6-3D298EEA96C3}"/>
          </ac:spMkLst>
        </pc:spChg>
        <pc:spChg chg="mod">
          <ac:chgData name="James" userId="c92a92b4795ac550" providerId="LiveId" clId="{8965B2A5-DA7C-4840-8DCA-22DC51253176}" dt="2022-08-17T23:27:48.928" v="4723" actId="20577"/>
          <ac:spMkLst>
            <pc:docMk/>
            <pc:sldMk cId="2230956452" sldId="317"/>
            <ac:spMk id="3" creationId="{B964E0F0-7AFC-491A-BBB0-855AE2DA9319}"/>
          </ac:spMkLst>
        </pc:spChg>
        <pc:spChg chg="mod">
          <ac:chgData name="James" userId="c92a92b4795ac550" providerId="LiveId" clId="{8965B2A5-DA7C-4840-8DCA-22DC51253176}" dt="2022-08-17T22:31:48.872" v="2814" actId="1076"/>
          <ac:spMkLst>
            <pc:docMk/>
            <pc:sldMk cId="2230956452" sldId="317"/>
            <ac:spMk id="4" creationId="{B8F2D986-28B7-4D5C-9C4C-3FA9AB1D69C6}"/>
          </ac:spMkLst>
        </pc:spChg>
        <pc:spChg chg="del">
          <ac:chgData name="James" userId="c92a92b4795ac550" providerId="LiveId" clId="{8965B2A5-DA7C-4840-8DCA-22DC51253176}" dt="2022-08-17T21:40:46.103" v="348" actId="478"/>
          <ac:spMkLst>
            <pc:docMk/>
            <pc:sldMk cId="2230956452" sldId="317"/>
            <ac:spMk id="5" creationId="{3F668513-EAF2-4B65-4801-FD48D467838A}"/>
          </ac:spMkLst>
        </pc:spChg>
      </pc:sldChg>
      <pc:sldChg chg="addSp delSp modSp mod setBg">
        <pc:chgData name="James" userId="c92a92b4795ac550" providerId="LiveId" clId="{8965B2A5-DA7C-4840-8DCA-22DC51253176}" dt="2022-08-17T22:35:20.212" v="2874" actId="404"/>
        <pc:sldMkLst>
          <pc:docMk/>
          <pc:sldMk cId="4291529701" sldId="318"/>
        </pc:sldMkLst>
        <pc:spChg chg="del mod">
          <ac:chgData name="James" userId="c92a92b4795ac550" providerId="LiveId" clId="{8965B2A5-DA7C-4840-8DCA-22DC51253176}" dt="2022-08-17T22:33:40.655" v="2836"/>
          <ac:spMkLst>
            <pc:docMk/>
            <pc:sldMk cId="4291529701" sldId="318"/>
            <ac:spMk id="2" creationId="{84961830-87C9-497C-BAF6-3D298EEA96C3}"/>
          </ac:spMkLst>
        </pc:spChg>
        <pc:spChg chg="mod">
          <ac:chgData name="James" userId="c92a92b4795ac550" providerId="LiveId" clId="{8965B2A5-DA7C-4840-8DCA-22DC51253176}" dt="2022-08-17T22:34:11.266" v="2846" actId="1076"/>
          <ac:spMkLst>
            <pc:docMk/>
            <pc:sldMk cId="4291529701" sldId="318"/>
            <ac:spMk id="3" creationId="{B964E0F0-7AFC-491A-BBB0-855AE2DA9319}"/>
          </ac:spMkLst>
        </pc:spChg>
        <pc:spChg chg="mod">
          <ac:chgData name="James" userId="c92a92b4795ac550" providerId="LiveId" clId="{8965B2A5-DA7C-4840-8DCA-22DC51253176}" dt="2022-08-17T22:34:15.122" v="2847" actId="1076"/>
          <ac:spMkLst>
            <pc:docMk/>
            <pc:sldMk cId="4291529701" sldId="318"/>
            <ac:spMk id="4" creationId="{B8F2D986-28B7-4D5C-9C4C-3FA9AB1D69C6}"/>
          </ac:spMkLst>
        </pc:spChg>
        <pc:spChg chg="add mod">
          <ac:chgData name="James" userId="c92a92b4795ac550" providerId="LiveId" clId="{8965B2A5-DA7C-4840-8DCA-22DC51253176}" dt="2022-08-17T22:35:20.212" v="2874" actId="404"/>
          <ac:spMkLst>
            <pc:docMk/>
            <pc:sldMk cId="4291529701" sldId="318"/>
            <ac:spMk id="5" creationId="{F240EB32-D9AE-D76F-2D70-889B36104116}"/>
          </ac:spMkLst>
        </pc:spChg>
      </pc:sldChg>
      <pc:sldChg chg="addSp delSp modSp mod ord setBg">
        <pc:chgData name="James" userId="c92a92b4795ac550" providerId="LiveId" clId="{8965B2A5-DA7C-4840-8DCA-22DC51253176}" dt="2022-08-26T21:53:04.015" v="5406"/>
        <pc:sldMkLst>
          <pc:docMk/>
          <pc:sldMk cId="3730803519" sldId="319"/>
        </pc:sldMkLst>
        <pc:spChg chg="del mod">
          <ac:chgData name="James" userId="c92a92b4795ac550" providerId="LiveId" clId="{8965B2A5-DA7C-4840-8DCA-22DC51253176}" dt="2022-08-17T22:32:33.471" v="2819"/>
          <ac:spMkLst>
            <pc:docMk/>
            <pc:sldMk cId="3730803519" sldId="319"/>
            <ac:spMk id="2" creationId="{84961830-87C9-497C-BAF6-3D298EEA96C3}"/>
          </ac:spMkLst>
        </pc:spChg>
        <pc:spChg chg="mod">
          <ac:chgData name="James" userId="c92a92b4795ac550" providerId="LiveId" clId="{8965B2A5-DA7C-4840-8DCA-22DC51253176}" dt="2022-08-17T22:38:08.578" v="2925" actId="1076"/>
          <ac:spMkLst>
            <pc:docMk/>
            <pc:sldMk cId="3730803519" sldId="319"/>
            <ac:spMk id="3" creationId="{B964E0F0-7AFC-491A-BBB0-855AE2DA9319}"/>
          </ac:spMkLst>
        </pc:spChg>
        <pc:spChg chg="mod">
          <ac:chgData name="James" userId="c92a92b4795ac550" providerId="LiveId" clId="{8965B2A5-DA7C-4840-8DCA-22DC51253176}" dt="2022-08-17T21:56:55.657" v="1436" actId="1076"/>
          <ac:spMkLst>
            <pc:docMk/>
            <pc:sldMk cId="3730803519" sldId="319"/>
            <ac:spMk id="4" creationId="{B8F2D986-28B7-4D5C-9C4C-3FA9AB1D69C6}"/>
          </ac:spMkLst>
        </pc:spChg>
        <pc:spChg chg="add mod">
          <ac:chgData name="James" userId="c92a92b4795ac550" providerId="LiveId" clId="{8965B2A5-DA7C-4840-8DCA-22DC51253176}" dt="2022-08-17T22:38:02.384" v="2924" actId="20577"/>
          <ac:spMkLst>
            <pc:docMk/>
            <pc:sldMk cId="3730803519" sldId="319"/>
            <ac:spMk id="5" creationId="{AF690FB7-764B-8DE5-50E0-2237F5A0EE53}"/>
          </ac:spMkLst>
        </pc:spChg>
      </pc:sldChg>
      <pc:sldChg chg="addSp delSp modSp mod setBg">
        <pc:chgData name="James" userId="c92a92b4795ac550" providerId="LiveId" clId="{8965B2A5-DA7C-4840-8DCA-22DC51253176}" dt="2022-08-18T15:40:47.759" v="5191" actId="20577"/>
        <pc:sldMkLst>
          <pc:docMk/>
          <pc:sldMk cId="2781081169" sldId="320"/>
        </pc:sldMkLst>
        <pc:spChg chg="mod">
          <ac:chgData name="James" userId="c92a92b4795ac550" providerId="LiveId" clId="{8965B2A5-DA7C-4840-8DCA-22DC51253176}" dt="2022-08-17T22:37:32.072" v="2912" actId="6549"/>
          <ac:spMkLst>
            <pc:docMk/>
            <pc:sldMk cId="2781081169" sldId="320"/>
            <ac:spMk id="2" creationId="{84961830-87C9-497C-BAF6-3D298EEA96C3}"/>
          </ac:spMkLst>
        </pc:spChg>
        <pc:spChg chg="mod">
          <ac:chgData name="James" userId="c92a92b4795ac550" providerId="LiveId" clId="{8965B2A5-DA7C-4840-8DCA-22DC51253176}" dt="2022-08-18T15:40:47.759" v="5191" actId="20577"/>
          <ac:spMkLst>
            <pc:docMk/>
            <pc:sldMk cId="2781081169" sldId="320"/>
            <ac:spMk id="3" creationId="{B964E0F0-7AFC-491A-BBB0-855AE2DA9319}"/>
          </ac:spMkLst>
        </pc:spChg>
        <pc:spChg chg="add del mod">
          <ac:chgData name="James" userId="c92a92b4795ac550" providerId="LiveId" clId="{8965B2A5-DA7C-4840-8DCA-22DC51253176}" dt="2022-08-17T22:36:41.363" v="2900"/>
          <ac:spMkLst>
            <pc:docMk/>
            <pc:sldMk cId="2781081169" sldId="320"/>
            <ac:spMk id="5" creationId="{5E1187DF-0A1C-7A91-4798-10D3328EA4A5}"/>
          </ac:spMkLst>
        </pc:spChg>
        <pc:spChg chg="add mod">
          <ac:chgData name="James" userId="c92a92b4795ac550" providerId="LiveId" clId="{8965B2A5-DA7C-4840-8DCA-22DC51253176}" dt="2022-08-17T22:37:50.132" v="2918" actId="20577"/>
          <ac:spMkLst>
            <pc:docMk/>
            <pc:sldMk cId="2781081169" sldId="320"/>
            <ac:spMk id="6" creationId="{D8500E26-3D8C-A050-7B2B-0A941F64E6C4}"/>
          </ac:spMkLst>
        </pc:spChg>
      </pc:sldChg>
      <pc:sldChg chg="modSp add mod setBg">
        <pc:chgData name="James" userId="c92a92b4795ac550" providerId="LiveId" clId="{8965B2A5-DA7C-4840-8DCA-22DC51253176}" dt="2022-08-17T22:27:38.109" v="2758" actId="1076"/>
        <pc:sldMkLst>
          <pc:docMk/>
          <pc:sldMk cId="2473370009" sldId="321"/>
        </pc:sldMkLst>
        <pc:spChg chg="mod">
          <ac:chgData name="James" userId="c92a92b4795ac550" providerId="LiveId" clId="{8965B2A5-DA7C-4840-8DCA-22DC51253176}" dt="2022-08-17T22:27:38.109" v="2758" actId="1076"/>
          <ac:spMkLst>
            <pc:docMk/>
            <pc:sldMk cId="2473370009" sldId="321"/>
            <ac:spMk id="2" creationId="{84961830-87C9-497C-BAF6-3D298EEA96C3}"/>
          </ac:spMkLst>
        </pc:spChg>
        <pc:spChg chg="mod">
          <ac:chgData name="James" userId="c92a92b4795ac550" providerId="LiveId" clId="{8965B2A5-DA7C-4840-8DCA-22DC51253176}" dt="2022-08-17T22:12:57.705" v="2693" actId="20577"/>
          <ac:spMkLst>
            <pc:docMk/>
            <pc:sldMk cId="2473370009" sldId="321"/>
            <ac:spMk id="3" creationId="{B964E0F0-7AFC-491A-BBB0-855AE2DA9319}"/>
          </ac:spMkLst>
        </pc:spChg>
      </pc:sldChg>
      <pc:sldChg chg="addSp modSp mod setBg">
        <pc:chgData name="James" userId="c92a92b4795ac550" providerId="LiveId" clId="{8965B2A5-DA7C-4840-8DCA-22DC51253176}" dt="2022-08-17T22:25:33.392" v="2743" actId="1076"/>
        <pc:sldMkLst>
          <pc:docMk/>
          <pc:sldMk cId="2867855613" sldId="322"/>
        </pc:sldMkLst>
        <pc:spChg chg="mod">
          <ac:chgData name="James" userId="c92a92b4795ac550" providerId="LiveId" clId="{8965B2A5-DA7C-4840-8DCA-22DC51253176}" dt="2022-08-17T22:23:47.113" v="2731" actId="20577"/>
          <ac:spMkLst>
            <pc:docMk/>
            <pc:sldMk cId="2867855613" sldId="322"/>
            <ac:spMk id="2" creationId="{84961830-87C9-497C-BAF6-3D298EEA96C3}"/>
          </ac:spMkLst>
        </pc:spChg>
        <pc:spChg chg="mod">
          <ac:chgData name="James" userId="c92a92b4795ac550" providerId="LiveId" clId="{8965B2A5-DA7C-4840-8DCA-22DC51253176}" dt="2022-08-17T22:23:00.417" v="2698" actId="20577"/>
          <ac:spMkLst>
            <pc:docMk/>
            <pc:sldMk cId="2867855613" sldId="322"/>
            <ac:spMk id="3" creationId="{B964E0F0-7AFC-491A-BBB0-855AE2DA9319}"/>
          </ac:spMkLst>
        </pc:spChg>
        <pc:picChg chg="add mod">
          <ac:chgData name="James" userId="c92a92b4795ac550" providerId="LiveId" clId="{8965B2A5-DA7C-4840-8DCA-22DC51253176}" dt="2022-08-17T22:25:29.526" v="2742" actId="14100"/>
          <ac:picMkLst>
            <pc:docMk/>
            <pc:sldMk cId="2867855613" sldId="322"/>
            <ac:picMk id="6" creationId="{B6D238A7-9765-74CE-EBB9-8143190862AB}"/>
          </ac:picMkLst>
        </pc:picChg>
        <pc:picChg chg="add mod">
          <ac:chgData name="James" userId="c92a92b4795ac550" providerId="LiveId" clId="{8965B2A5-DA7C-4840-8DCA-22DC51253176}" dt="2022-08-17T22:23:52.929" v="2732" actId="1076"/>
          <ac:picMkLst>
            <pc:docMk/>
            <pc:sldMk cId="2867855613" sldId="322"/>
            <ac:picMk id="1026" creationId="{9CEF640D-285F-8A5E-1848-9A3005D16C20}"/>
          </ac:picMkLst>
        </pc:picChg>
        <pc:picChg chg="add mod">
          <ac:chgData name="James" userId="c92a92b4795ac550" providerId="LiveId" clId="{8965B2A5-DA7C-4840-8DCA-22DC51253176}" dt="2022-08-17T22:25:33.392" v="2743" actId="1076"/>
          <ac:picMkLst>
            <pc:docMk/>
            <pc:sldMk cId="2867855613" sldId="322"/>
            <ac:picMk id="1028" creationId="{9544CBD8-6634-365B-1198-0A8E8F8D0C4F}"/>
          </ac:picMkLst>
        </pc:picChg>
      </pc:sldChg>
      <pc:sldChg chg="ord setBg">
        <pc:chgData name="James" userId="c92a92b4795ac550" providerId="LiveId" clId="{8965B2A5-DA7C-4840-8DCA-22DC51253176}" dt="2022-08-26T21:52:37.102" v="5404"/>
        <pc:sldMkLst>
          <pc:docMk/>
          <pc:sldMk cId="3494448431" sldId="323"/>
        </pc:sldMkLst>
      </pc:sldChg>
      <pc:sldChg chg="delSp modSp mod ord setBg">
        <pc:chgData name="James" userId="c92a92b4795ac550" providerId="LiveId" clId="{8965B2A5-DA7C-4840-8DCA-22DC51253176}" dt="2022-08-17T23:42:02.642" v="5152" actId="478"/>
        <pc:sldMkLst>
          <pc:docMk/>
          <pc:sldMk cId="3169337768" sldId="324"/>
        </pc:sldMkLst>
        <pc:spChg chg="mod">
          <ac:chgData name="James" userId="c92a92b4795ac550" providerId="LiveId" clId="{8965B2A5-DA7C-4840-8DCA-22DC51253176}" dt="2022-08-17T23:26:13.931" v="4718" actId="1076"/>
          <ac:spMkLst>
            <pc:docMk/>
            <pc:sldMk cId="3169337768" sldId="324"/>
            <ac:spMk id="2" creationId="{84961830-87C9-497C-BAF6-3D298EEA96C3}"/>
          </ac:spMkLst>
        </pc:spChg>
        <pc:spChg chg="mod">
          <ac:chgData name="James" userId="c92a92b4795ac550" providerId="LiveId" clId="{8965B2A5-DA7C-4840-8DCA-22DC51253176}" dt="2022-08-17T23:07:57.894" v="4001" actId="20577"/>
          <ac:spMkLst>
            <pc:docMk/>
            <pc:sldMk cId="3169337768" sldId="324"/>
            <ac:spMk id="3" creationId="{B964E0F0-7AFC-491A-BBB0-855AE2DA9319}"/>
          </ac:spMkLst>
        </pc:spChg>
        <pc:picChg chg="del mod">
          <ac:chgData name="James" userId="c92a92b4795ac550" providerId="LiveId" clId="{8965B2A5-DA7C-4840-8DCA-22DC51253176}" dt="2022-08-17T23:42:02.642" v="5152" actId="478"/>
          <ac:picMkLst>
            <pc:docMk/>
            <pc:sldMk cId="3169337768" sldId="324"/>
            <ac:picMk id="6" creationId="{F2DB02F4-F56C-FCC9-C2AB-18FB41CA5BF0}"/>
          </ac:picMkLst>
        </pc:picChg>
      </pc:sldChg>
      <pc:sldChg chg="modSp add del mod setBg">
        <pc:chgData name="James" userId="c92a92b4795ac550" providerId="LiveId" clId="{8965B2A5-DA7C-4840-8DCA-22DC51253176}" dt="2022-08-17T23:22:08.093" v="4674" actId="47"/>
        <pc:sldMkLst>
          <pc:docMk/>
          <pc:sldMk cId="2160054654" sldId="325"/>
        </pc:sldMkLst>
        <pc:spChg chg="mod">
          <ac:chgData name="James" userId="c92a92b4795ac550" providerId="LiveId" clId="{8965B2A5-DA7C-4840-8DCA-22DC51253176}" dt="2022-08-17T23:16:58.031" v="4251" actId="403"/>
          <ac:spMkLst>
            <pc:docMk/>
            <pc:sldMk cId="2160054654" sldId="325"/>
            <ac:spMk id="2" creationId="{84961830-87C9-497C-BAF6-3D298EEA96C3}"/>
          </ac:spMkLst>
        </pc:spChg>
        <pc:spChg chg="mod">
          <ac:chgData name="James" userId="c92a92b4795ac550" providerId="LiveId" clId="{8965B2A5-DA7C-4840-8DCA-22DC51253176}" dt="2022-08-17T23:21:26.410" v="4672" actId="20577"/>
          <ac:spMkLst>
            <pc:docMk/>
            <pc:sldMk cId="2160054654" sldId="325"/>
            <ac:spMk id="3" creationId="{B964E0F0-7AFC-491A-BBB0-855AE2DA9319}"/>
          </ac:spMkLst>
        </pc:spChg>
        <pc:spChg chg="mod">
          <ac:chgData name="James" userId="c92a92b4795ac550" providerId="LiveId" clId="{8965B2A5-DA7C-4840-8DCA-22DC51253176}" dt="2022-08-17T23:21:32.208" v="4673" actId="1076"/>
          <ac:spMkLst>
            <pc:docMk/>
            <pc:sldMk cId="2160054654" sldId="325"/>
            <ac:spMk id="4" creationId="{B8F2D986-28B7-4D5C-9C4C-3FA9AB1D69C6}"/>
          </ac:spMkLst>
        </pc:spChg>
      </pc:sldChg>
      <pc:sldChg chg="modSp mod setBg">
        <pc:chgData name="James" userId="c92a92b4795ac550" providerId="LiveId" clId="{8965B2A5-DA7C-4840-8DCA-22DC51253176}" dt="2022-08-17T23:11:43.978" v="4159" actId="27636"/>
        <pc:sldMkLst>
          <pc:docMk/>
          <pc:sldMk cId="3520369782" sldId="326"/>
        </pc:sldMkLst>
        <pc:spChg chg="mod">
          <ac:chgData name="James" userId="c92a92b4795ac550" providerId="LiveId" clId="{8965B2A5-DA7C-4840-8DCA-22DC51253176}" dt="2022-08-17T23:11:43.978" v="4159" actId="27636"/>
          <ac:spMkLst>
            <pc:docMk/>
            <pc:sldMk cId="3520369782" sldId="326"/>
            <ac:spMk id="2" creationId="{84961830-87C9-497C-BAF6-3D298EEA96C3}"/>
          </ac:spMkLst>
        </pc:spChg>
        <pc:spChg chg="mod">
          <ac:chgData name="James" userId="c92a92b4795ac550" providerId="LiveId" clId="{8965B2A5-DA7C-4840-8DCA-22DC51253176}" dt="2022-08-17T23:11:30.589" v="4130" actId="1076"/>
          <ac:spMkLst>
            <pc:docMk/>
            <pc:sldMk cId="3520369782" sldId="326"/>
            <ac:spMk id="3" creationId="{B964E0F0-7AFC-491A-BBB0-855AE2DA9319}"/>
          </ac:spMkLst>
        </pc:spChg>
        <pc:spChg chg="mod">
          <ac:chgData name="James" userId="c92a92b4795ac550" providerId="LiveId" clId="{8965B2A5-DA7C-4840-8DCA-22DC51253176}" dt="2022-08-17T23:11:15.952" v="4127" actId="403"/>
          <ac:spMkLst>
            <pc:docMk/>
            <pc:sldMk cId="3520369782" sldId="326"/>
            <ac:spMk id="4" creationId="{B8F2D986-28B7-4D5C-9C4C-3FA9AB1D69C6}"/>
          </ac:spMkLst>
        </pc:spChg>
      </pc:sldChg>
      <pc:sldChg chg="modSp mod ord setBg">
        <pc:chgData name="James" userId="c92a92b4795ac550" providerId="LiveId" clId="{8965B2A5-DA7C-4840-8DCA-22DC51253176}" dt="2022-08-26T21:50:40.469" v="5400"/>
        <pc:sldMkLst>
          <pc:docMk/>
          <pc:sldMk cId="3561656170" sldId="327"/>
        </pc:sldMkLst>
        <pc:spChg chg="mod">
          <ac:chgData name="James" userId="c92a92b4795ac550" providerId="LiveId" clId="{8965B2A5-DA7C-4840-8DCA-22DC51253176}" dt="2022-08-17T23:38:24.044" v="5148" actId="1076"/>
          <ac:spMkLst>
            <pc:docMk/>
            <pc:sldMk cId="3561656170" sldId="327"/>
            <ac:spMk id="2" creationId="{84961830-87C9-497C-BAF6-3D298EEA96C3}"/>
          </ac:spMkLst>
        </pc:spChg>
        <pc:spChg chg="mod">
          <ac:chgData name="James" userId="c92a92b4795ac550" providerId="LiveId" clId="{8965B2A5-DA7C-4840-8DCA-22DC51253176}" dt="2022-08-17T23:38:27.594" v="5149" actId="1076"/>
          <ac:spMkLst>
            <pc:docMk/>
            <pc:sldMk cId="3561656170" sldId="327"/>
            <ac:spMk id="3" creationId="{B964E0F0-7AFC-491A-BBB0-855AE2DA9319}"/>
          </ac:spMkLst>
        </pc:spChg>
      </pc:sldChg>
      <pc:sldChg chg="addSp delSp modSp new mod setBg">
        <pc:chgData name="James" userId="c92a92b4795ac550" providerId="LiveId" clId="{8965B2A5-DA7C-4840-8DCA-22DC51253176}" dt="2022-08-17T23:43:09.617" v="5165" actId="1076"/>
        <pc:sldMkLst>
          <pc:docMk/>
          <pc:sldMk cId="784015643" sldId="328"/>
        </pc:sldMkLst>
        <pc:spChg chg="del">
          <ac:chgData name="James" userId="c92a92b4795ac550" providerId="LiveId" clId="{8965B2A5-DA7C-4840-8DCA-22DC51253176}" dt="2022-08-17T23:42:29.385" v="5157" actId="478"/>
          <ac:spMkLst>
            <pc:docMk/>
            <pc:sldMk cId="784015643" sldId="328"/>
            <ac:spMk id="2" creationId="{E75FE688-42BD-EEF9-7396-5570269AFDF0}"/>
          </ac:spMkLst>
        </pc:spChg>
        <pc:spChg chg="del">
          <ac:chgData name="James" userId="c92a92b4795ac550" providerId="LiveId" clId="{8965B2A5-DA7C-4840-8DCA-22DC51253176}" dt="2022-08-17T23:42:21.451" v="5154"/>
          <ac:spMkLst>
            <pc:docMk/>
            <pc:sldMk cId="784015643" sldId="328"/>
            <ac:spMk id="3" creationId="{A901830A-B4B1-3C05-617F-40C2E2FD3D77}"/>
          </ac:spMkLst>
        </pc:spChg>
        <pc:picChg chg="add mod">
          <ac:chgData name="James" userId="c92a92b4795ac550" providerId="LiveId" clId="{8965B2A5-DA7C-4840-8DCA-22DC51253176}" dt="2022-08-17T23:43:09.617" v="5165" actId="1076"/>
          <ac:picMkLst>
            <pc:docMk/>
            <pc:sldMk cId="784015643" sldId="328"/>
            <ac:picMk id="5" creationId="{9A7BFACB-5D8A-A3C8-97D5-C5D80EA0590E}"/>
          </ac:picMkLst>
        </pc:picChg>
      </pc:sldChg>
      <pc:sldChg chg="addSp delSp modSp mod setBg">
        <pc:chgData name="James" userId="c92a92b4795ac550" providerId="LiveId" clId="{8965B2A5-DA7C-4840-8DCA-22DC51253176}" dt="2022-08-30T13:52:09.399" v="5407" actId="1076"/>
        <pc:sldMkLst>
          <pc:docMk/>
          <pc:sldMk cId="2973035973" sldId="329"/>
        </pc:sldMkLst>
        <pc:spChg chg="add del mod">
          <ac:chgData name="James" userId="c92a92b4795ac550" providerId="LiveId" clId="{8965B2A5-DA7C-4840-8DCA-22DC51253176}" dt="2022-08-17T23:44:32.268" v="5169"/>
          <ac:spMkLst>
            <pc:docMk/>
            <pc:sldMk cId="2973035973" sldId="329"/>
            <ac:spMk id="3" creationId="{A5113A7A-4DAD-A41E-33C1-2D9D0F26D223}"/>
          </ac:spMkLst>
        </pc:spChg>
        <pc:picChg chg="del mod">
          <ac:chgData name="James" userId="c92a92b4795ac550" providerId="LiveId" clId="{8965B2A5-DA7C-4840-8DCA-22DC51253176}" dt="2022-08-17T23:43:28.049" v="5168" actId="478"/>
          <ac:picMkLst>
            <pc:docMk/>
            <pc:sldMk cId="2973035973" sldId="329"/>
            <ac:picMk id="5" creationId="{9A7BFACB-5D8A-A3C8-97D5-C5D80EA0590E}"/>
          </ac:picMkLst>
        </pc:picChg>
        <pc:picChg chg="add mod">
          <ac:chgData name="James" userId="c92a92b4795ac550" providerId="LiveId" clId="{8965B2A5-DA7C-4840-8DCA-22DC51253176}" dt="2022-08-30T13:52:09.399" v="5407" actId="1076"/>
          <ac:picMkLst>
            <pc:docMk/>
            <pc:sldMk cId="2973035973" sldId="329"/>
            <ac:picMk id="6" creationId="{F48DE6D2-8924-0207-FB26-BA92E934A21A}"/>
          </ac:picMkLst>
        </pc:picChg>
      </pc:sldChg>
      <pc:sldChg chg="addSp delSp modSp mod setBg">
        <pc:chgData name="James" userId="c92a92b4795ac550" providerId="LiveId" clId="{8965B2A5-DA7C-4840-8DCA-22DC51253176}" dt="2022-08-17T23:46:44.208" v="5190"/>
        <pc:sldMkLst>
          <pc:docMk/>
          <pc:sldMk cId="440522" sldId="330"/>
        </pc:sldMkLst>
        <pc:spChg chg="add del mod">
          <ac:chgData name="James" userId="c92a92b4795ac550" providerId="LiveId" clId="{8965B2A5-DA7C-4840-8DCA-22DC51253176}" dt="2022-08-17T23:46:04.633" v="5181"/>
          <ac:spMkLst>
            <pc:docMk/>
            <pc:sldMk cId="440522" sldId="330"/>
            <ac:spMk id="3" creationId="{A58F916C-AC79-2808-2503-8CBC8E019076}"/>
          </ac:spMkLst>
        </pc:spChg>
        <pc:picChg chg="add mod">
          <ac:chgData name="James" userId="c92a92b4795ac550" providerId="LiveId" clId="{8965B2A5-DA7C-4840-8DCA-22DC51253176}" dt="2022-08-17T23:46:34.119" v="5189" actId="14100"/>
          <ac:picMkLst>
            <pc:docMk/>
            <pc:sldMk cId="440522" sldId="330"/>
            <ac:picMk id="5" creationId="{04D4FAB9-8EFE-9C79-6DC9-272F02258B80}"/>
          </ac:picMkLst>
        </pc:picChg>
        <pc:picChg chg="del mod">
          <ac:chgData name="James" userId="c92a92b4795ac550" providerId="LiveId" clId="{8965B2A5-DA7C-4840-8DCA-22DC51253176}" dt="2022-08-17T23:45:28.150" v="5180" actId="478"/>
          <ac:picMkLst>
            <pc:docMk/>
            <pc:sldMk cId="440522" sldId="330"/>
            <ac:picMk id="6" creationId="{F48DE6D2-8924-0207-FB26-BA92E934A21A}"/>
          </ac:picMkLst>
        </pc:picChg>
      </pc:sldChg>
      <pc:sldChg chg="modSp mod setBg">
        <pc:chgData name="James" userId="c92a92b4795ac550" providerId="LiveId" clId="{8965B2A5-DA7C-4840-8DCA-22DC51253176}" dt="2022-08-21T14:03:34.372" v="5281" actId="20577"/>
        <pc:sldMkLst>
          <pc:docMk/>
          <pc:sldMk cId="1258769227" sldId="331"/>
        </pc:sldMkLst>
        <pc:spChg chg="mod">
          <ac:chgData name="James" userId="c92a92b4795ac550" providerId="LiveId" clId="{8965B2A5-DA7C-4840-8DCA-22DC51253176}" dt="2022-08-21T14:03:34.372" v="5281" actId="20577"/>
          <ac:spMkLst>
            <pc:docMk/>
            <pc:sldMk cId="1258769227" sldId="331"/>
            <ac:spMk id="2" creationId="{BAF29E05-D6E2-41F6-A1DA-418C17CB0E9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81D0-1C7B-497F-B5AF-716E39086D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8FED6-B6AC-4A06-9B64-3349B5A3F3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BB8BBC-CCDC-4965-BEF0-8442586C9718}"/>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5" name="Footer Placeholder 4">
            <a:extLst>
              <a:ext uri="{FF2B5EF4-FFF2-40B4-BE49-F238E27FC236}">
                <a16:creationId xmlns:a16="http://schemas.microsoft.com/office/drawing/2014/main" id="{C44B8BED-F8E0-4FAD-BCD8-7E7B82807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4161F-A318-43B6-8868-ED0ED738AFF1}"/>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83868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C6F8-43A6-45E7-96EA-865186ED7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999E14-F661-47E3-B98E-E10E0AB3ED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FDFA1-0975-4299-A535-49DDA82A2A41}"/>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5" name="Footer Placeholder 4">
            <a:extLst>
              <a:ext uri="{FF2B5EF4-FFF2-40B4-BE49-F238E27FC236}">
                <a16:creationId xmlns:a16="http://schemas.microsoft.com/office/drawing/2014/main" id="{75F5AA46-AFC7-49FA-9C2B-44EBF1C30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3A064-A9DA-4684-A85E-6F8DDBA9A7AE}"/>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367384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CAA125-BF94-45E4-88C0-04250EC05E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829503-738E-4990-AC10-ED62EBFE0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A58D6-4F13-4EDB-9C59-F429E9AF1AE8}"/>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5" name="Footer Placeholder 4">
            <a:extLst>
              <a:ext uri="{FF2B5EF4-FFF2-40B4-BE49-F238E27FC236}">
                <a16:creationId xmlns:a16="http://schemas.microsoft.com/office/drawing/2014/main" id="{E5FB4B32-6F01-4D28-9D1F-CA7D5EDDB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39F8B-CA5A-48BA-BEDF-6F8FA9274BD0}"/>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61284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C2C9-98D7-4439-B27F-C9A99EB22F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93B94-79AC-4E5B-9A41-BE14C6C4D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7836-5F2C-4D20-9687-4F3A7080576F}"/>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5" name="Footer Placeholder 4">
            <a:extLst>
              <a:ext uri="{FF2B5EF4-FFF2-40B4-BE49-F238E27FC236}">
                <a16:creationId xmlns:a16="http://schemas.microsoft.com/office/drawing/2014/main" id="{96ED1256-0571-4803-8B4F-D0719262E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F4DA6-3177-43D3-A028-386D4BA99871}"/>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28754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946E-4BBB-4D48-8695-7B9CC534F0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A4A6F4-CDC8-45F9-AFFE-E196C88621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F5523-C512-41BE-A2EA-BF2FF398A064}"/>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5" name="Footer Placeholder 4">
            <a:extLst>
              <a:ext uri="{FF2B5EF4-FFF2-40B4-BE49-F238E27FC236}">
                <a16:creationId xmlns:a16="http://schemas.microsoft.com/office/drawing/2014/main" id="{7B121D4F-3E5F-4231-8155-E8BC7488B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624B8-0426-4C76-9564-134D1B55C88A}"/>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59023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A53A-CF47-4518-A00B-886B22DC5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2735A4-5DBF-44E9-ADDC-8B8463B552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5B55F4-CA29-436E-A938-191EA1FBD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6C2D63-92BB-41B6-942F-FB663E0D7103}"/>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6" name="Footer Placeholder 5">
            <a:extLst>
              <a:ext uri="{FF2B5EF4-FFF2-40B4-BE49-F238E27FC236}">
                <a16:creationId xmlns:a16="http://schemas.microsoft.com/office/drawing/2014/main" id="{2B80F82D-518A-4F46-90E7-A7FF9D564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8D2C2-E178-4E01-8D8E-4A48417C1583}"/>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4268254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3299-28C2-4177-B1C3-B3480CE97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56CF85-59B5-4F9B-9CFD-DCE81A94A8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258C32-FFA2-443E-9E7D-886863892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B95DA4-2C93-4B4E-A223-23EFB3FB0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3CEC16-1230-454C-ACC6-43F01AC461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E82421-D89C-49B1-980E-309BE7989055}"/>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8" name="Footer Placeholder 7">
            <a:extLst>
              <a:ext uri="{FF2B5EF4-FFF2-40B4-BE49-F238E27FC236}">
                <a16:creationId xmlns:a16="http://schemas.microsoft.com/office/drawing/2014/main" id="{5C6638BE-BD4C-4098-92E5-1F856B5C55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CEBC27-7871-486D-BACD-9503D2D8A649}"/>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212466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C5A7-B8D1-4A95-BE62-E2BC8782DB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99AC2C-E6ED-445C-85E6-EF66AAB5576C}"/>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4" name="Footer Placeholder 3">
            <a:extLst>
              <a:ext uri="{FF2B5EF4-FFF2-40B4-BE49-F238E27FC236}">
                <a16:creationId xmlns:a16="http://schemas.microsoft.com/office/drawing/2014/main" id="{E4233945-7EB7-4CFB-8229-294FFEF059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B2E39-E27E-4026-87DF-24D4D76B3758}"/>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154984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6C046-877A-47EA-84B4-E125BA94C379}"/>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3" name="Footer Placeholder 2">
            <a:extLst>
              <a:ext uri="{FF2B5EF4-FFF2-40B4-BE49-F238E27FC236}">
                <a16:creationId xmlns:a16="http://schemas.microsoft.com/office/drawing/2014/main" id="{801A4EF0-9450-4C9A-B618-BBFA846B7C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4935EF-3F04-4296-AA1E-D73A2AF0EDCC}"/>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413992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4875-D523-4E9A-A9EF-3C4B8F3BC5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69E96E-1784-4797-A558-3A96D569DD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170FDA-3223-4C2A-9630-75B14B984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52E8E-4DA1-4916-810B-F516BA36F8A9}"/>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6" name="Footer Placeholder 5">
            <a:extLst>
              <a:ext uri="{FF2B5EF4-FFF2-40B4-BE49-F238E27FC236}">
                <a16:creationId xmlns:a16="http://schemas.microsoft.com/office/drawing/2014/main" id="{60F99172-8683-4318-8D9E-DCA25864A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C5866-7020-47EA-A759-3F766277DCFB}"/>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393464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878E-CD84-4A7E-8440-32C9CE1D3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7D9D01-8ABD-45F7-A474-935AD6C485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66D433-223D-4D04-8F22-BB669E985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60055-5C81-4679-9BFA-E3F98FDB0707}"/>
              </a:ext>
            </a:extLst>
          </p:cNvPr>
          <p:cNvSpPr>
            <a:spLocks noGrp="1"/>
          </p:cNvSpPr>
          <p:nvPr>
            <p:ph type="dt" sz="half" idx="10"/>
          </p:nvPr>
        </p:nvSpPr>
        <p:spPr/>
        <p:txBody>
          <a:bodyPr/>
          <a:lstStyle/>
          <a:p>
            <a:fld id="{63086BCB-2567-4B05-A9B3-BB44CA32D338}" type="datetimeFigureOut">
              <a:rPr lang="en-US" smtClean="0"/>
              <a:t>8/29/2022</a:t>
            </a:fld>
            <a:endParaRPr lang="en-US"/>
          </a:p>
        </p:txBody>
      </p:sp>
      <p:sp>
        <p:nvSpPr>
          <p:cNvPr id="6" name="Footer Placeholder 5">
            <a:extLst>
              <a:ext uri="{FF2B5EF4-FFF2-40B4-BE49-F238E27FC236}">
                <a16:creationId xmlns:a16="http://schemas.microsoft.com/office/drawing/2014/main" id="{6A384EFE-D7DC-4888-9859-32AF74C43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9EE56-3396-4387-9D20-BF5D5B8C2717}"/>
              </a:ext>
            </a:extLst>
          </p:cNvPr>
          <p:cNvSpPr>
            <a:spLocks noGrp="1"/>
          </p:cNvSpPr>
          <p:nvPr>
            <p:ph type="sldNum" sz="quarter" idx="12"/>
          </p:nvPr>
        </p:nvSpPr>
        <p:spPr/>
        <p:txBody>
          <a:bodyPr/>
          <a:lstStyle/>
          <a:p>
            <a:fld id="{CB569761-EE4E-4982-863C-3CE510DEAFB2}" type="slidenum">
              <a:rPr lang="en-US" smtClean="0"/>
              <a:t>‹#›</a:t>
            </a:fld>
            <a:endParaRPr lang="en-US"/>
          </a:p>
        </p:txBody>
      </p:sp>
    </p:spTree>
    <p:extLst>
      <p:ext uri="{BB962C8B-B14F-4D97-AF65-F5344CB8AC3E}">
        <p14:creationId xmlns:p14="http://schemas.microsoft.com/office/powerpoint/2010/main" val="405891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E8E942-425A-495C-A065-74CEEAD027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95617-C0AC-4CE9-BB70-B75CA0458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6A096-7B53-4CAF-BF58-F32AAB66D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BCB-2567-4B05-A9B3-BB44CA32D338}" type="datetimeFigureOut">
              <a:rPr lang="en-US" smtClean="0"/>
              <a:t>8/29/2022</a:t>
            </a:fld>
            <a:endParaRPr lang="en-US"/>
          </a:p>
        </p:txBody>
      </p:sp>
      <p:sp>
        <p:nvSpPr>
          <p:cNvPr id="5" name="Footer Placeholder 4">
            <a:extLst>
              <a:ext uri="{FF2B5EF4-FFF2-40B4-BE49-F238E27FC236}">
                <a16:creationId xmlns:a16="http://schemas.microsoft.com/office/drawing/2014/main" id="{6614B1DE-0F80-4C4E-B29A-DBB7C3CFA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106934-9511-43CB-8FD2-931F81D88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69761-EE4E-4982-863C-3CE510DEAFB2}" type="slidenum">
              <a:rPr lang="en-US" smtClean="0"/>
              <a:t>‹#›</a:t>
            </a:fld>
            <a:endParaRPr lang="en-US"/>
          </a:p>
        </p:txBody>
      </p:sp>
    </p:spTree>
    <p:extLst>
      <p:ext uri="{BB962C8B-B14F-4D97-AF65-F5344CB8AC3E}">
        <p14:creationId xmlns:p14="http://schemas.microsoft.com/office/powerpoint/2010/main" val="15035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doi.org/10.46766/thegms.medethics.22071901"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doi.org/10.46766/thegms.medphys.21112203" TargetMode="External"/><Relationship Id="rId13" Type="http://schemas.openxmlformats.org/officeDocument/2006/relationships/hyperlink" Target="https://www.doi.org/10.46766/thegms.pubheal.22041401" TargetMode="External"/><Relationship Id="rId3" Type="http://schemas.openxmlformats.org/officeDocument/2006/relationships/hyperlink" Target="https://www.doi.org/10.46766/thegms.intmed.21051402" TargetMode="External"/><Relationship Id="rId7" Type="http://schemas.openxmlformats.org/officeDocument/2006/relationships/hyperlink" Target="https://www.doi.org/10.46766/thegms.medphys.21110401" TargetMode="External"/><Relationship Id="rId12" Type="http://schemas.openxmlformats.org/officeDocument/2006/relationships/hyperlink" Target="https://www.doi.org/10.46766/thegms.pubheal.22042302" TargetMode="External"/><Relationship Id="rId2" Type="http://schemas.openxmlformats.org/officeDocument/2006/relationships/hyperlink" Target="https://dx.doi.org/10.17352/jgro.000085" TargetMode="External"/><Relationship Id="rId1" Type="http://schemas.openxmlformats.org/officeDocument/2006/relationships/slideLayout" Target="../slideLayouts/slideLayout2.xml"/><Relationship Id="rId6" Type="http://schemas.openxmlformats.org/officeDocument/2006/relationships/hyperlink" Target="https://www.doi.org/10.46766/thegms.medphys.21100603" TargetMode="External"/><Relationship Id="rId11" Type="http://schemas.openxmlformats.org/officeDocument/2006/relationships/hyperlink" Target="https://www.doi.org/10.46766/thegms.pubheal.22022804" TargetMode="External"/><Relationship Id="rId5" Type="http://schemas.openxmlformats.org/officeDocument/2006/relationships/hyperlink" Target="https://www.doi.org/10.46766/thegms.pubheal.21081005" TargetMode="External"/><Relationship Id="rId10" Type="http://schemas.openxmlformats.org/officeDocument/2006/relationships/hyperlink" Target="https://www.doi.org/10.46766/thegms.pubheal.22012306" TargetMode="External"/><Relationship Id="rId4" Type="http://schemas.openxmlformats.org/officeDocument/2006/relationships/hyperlink" Target="https://www.doi.org/10.46766/thegms.pubheal.21071202" TargetMode="External"/><Relationship Id="rId9" Type="http://schemas.openxmlformats.org/officeDocument/2006/relationships/hyperlink" Target="https://www.hilarispublisher.com/open-access/ozone-preconditioning-in-viral-disease.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9E05-D6E2-41F6-A1DA-418C17CB0E9B}"/>
              </a:ext>
            </a:extLst>
          </p:cNvPr>
          <p:cNvSpPr>
            <a:spLocks noGrp="1"/>
          </p:cNvSpPr>
          <p:nvPr>
            <p:ph type="title"/>
          </p:nvPr>
        </p:nvSpPr>
        <p:spPr>
          <a:xfrm>
            <a:off x="838200" y="365125"/>
            <a:ext cx="10515600" cy="5894273"/>
          </a:xfrm>
          <a:solidFill>
            <a:srgbClr val="1306BA"/>
          </a:solidFill>
        </p:spPr>
        <p:txBody>
          <a:bodyPr>
            <a:normAutofit fontScale="90000"/>
          </a:bodyPr>
          <a:lstStyle/>
          <a:p>
            <a:pPr algn="ctr"/>
            <a:r>
              <a:rPr lang="en-US" sz="7300" dirty="0">
                <a:solidFill>
                  <a:srgbClr val="FFFF00"/>
                </a:solidFill>
              </a:rPr>
              <a:t>Patient Betrayal</a:t>
            </a:r>
            <a:br>
              <a:rPr lang="en-US" sz="7300" dirty="0">
                <a:solidFill>
                  <a:srgbClr val="FFFF00"/>
                </a:solidFill>
              </a:rPr>
            </a:br>
            <a:r>
              <a:rPr lang="en-US" sz="7300" dirty="0">
                <a:solidFill>
                  <a:srgbClr val="FFFF00"/>
                </a:solidFill>
              </a:rPr>
              <a:t>The Corruption of Healthcare,</a:t>
            </a:r>
            <a:br>
              <a:rPr lang="en-US" sz="7300" dirty="0">
                <a:solidFill>
                  <a:srgbClr val="FFFF00"/>
                </a:solidFill>
              </a:rPr>
            </a:br>
            <a:r>
              <a:rPr lang="en-US" sz="7300" dirty="0">
                <a:solidFill>
                  <a:srgbClr val="FFFF00"/>
                </a:solidFill>
              </a:rPr>
              <a:t>Informed Consent and the</a:t>
            </a:r>
            <a:br>
              <a:rPr lang="en-US" sz="7300" dirty="0">
                <a:solidFill>
                  <a:srgbClr val="FFFF00"/>
                </a:solidFill>
              </a:rPr>
            </a:br>
            <a:r>
              <a:rPr lang="en-US" sz="7300" dirty="0">
                <a:solidFill>
                  <a:srgbClr val="FFFF00"/>
                </a:solidFill>
              </a:rPr>
              <a:t>Physician-Patient Relationship</a:t>
            </a:r>
            <a:br>
              <a:rPr lang="en-US" sz="7300" dirty="0">
                <a:solidFill>
                  <a:srgbClr val="FFFF00"/>
                </a:solidFill>
              </a:rPr>
            </a:br>
            <a:br>
              <a:rPr lang="en-US" sz="5400" dirty="0">
                <a:solidFill>
                  <a:srgbClr val="FFFF00"/>
                </a:solidFill>
              </a:rPr>
            </a:br>
            <a:r>
              <a:rPr lang="en-US" sz="5400" dirty="0">
                <a:solidFill>
                  <a:schemeClr val="bg1"/>
                </a:solidFill>
              </a:rPr>
              <a:t>J</a:t>
            </a:r>
            <a:r>
              <a:rPr lang="en-US" dirty="0">
                <a:solidFill>
                  <a:schemeClr val="bg1"/>
                </a:solidFill>
              </a:rPr>
              <a:t>ames A Thorp MD on GETTR @JamesAthorpmd</a:t>
            </a:r>
            <a:br>
              <a:rPr lang="en-US" dirty="0">
                <a:solidFill>
                  <a:schemeClr val="bg1"/>
                </a:solidFill>
              </a:rPr>
            </a:br>
            <a:r>
              <a:rPr lang="en-US" sz="4000" dirty="0">
                <a:solidFill>
                  <a:schemeClr val="bg1"/>
                </a:solidFill>
              </a:rPr>
              <a:t>Board Certified Ob/Gyn and Maternal Fetal Medicine</a:t>
            </a:r>
            <a:endParaRPr lang="en-US" sz="3600" dirty="0">
              <a:solidFill>
                <a:schemeClr val="bg1"/>
              </a:solidFill>
            </a:endParaRPr>
          </a:p>
        </p:txBody>
      </p:sp>
    </p:spTree>
    <p:extLst>
      <p:ext uri="{BB962C8B-B14F-4D97-AF65-F5344CB8AC3E}">
        <p14:creationId xmlns:p14="http://schemas.microsoft.com/office/powerpoint/2010/main" val="1936110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734833" y="205691"/>
            <a:ext cx="10515600" cy="1892615"/>
          </a:xfrm>
        </p:spPr>
        <p:txBody>
          <a:bodyPr>
            <a:noAutofit/>
          </a:bodyPr>
          <a:lstStyle/>
          <a:p>
            <a:pPr algn="ctr"/>
            <a:r>
              <a:rPr lang="en-US" sz="2800" dirty="0">
                <a:solidFill>
                  <a:srgbClr val="FFFF00"/>
                </a:solidFill>
              </a:rPr>
              <a:t>The Placental Pathology in COVID-19 Infected Mothers </a:t>
            </a:r>
            <a:br>
              <a:rPr lang="en-US" sz="2800" dirty="0">
                <a:solidFill>
                  <a:srgbClr val="FFFF00"/>
                </a:solidFill>
              </a:rPr>
            </a:br>
            <a:r>
              <a:rPr lang="en-US" sz="2800" dirty="0">
                <a:solidFill>
                  <a:srgbClr val="FFFF00"/>
                </a:solidFill>
              </a:rPr>
              <a:t>and its Impact on Pregnancy Outcome.</a:t>
            </a:r>
            <a:br>
              <a:rPr lang="en-US" sz="2800" dirty="0">
                <a:solidFill>
                  <a:srgbClr val="FFFF00"/>
                </a:solidFill>
              </a:rPr>
            </a:br>
            <a:r>
              <a:rPr lang="en-US" sz="2800" dirty="0">
                <a:solidFill>
                  <a:srgbClr val="FFFF00"/>
                </a:solidFill>
              </a:rPr>
              <a:t>Brose P. Placenta September 2022:127:1-7</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838200" y="2206170"/>
            <a:ext cx="10515600" cy="3780558"/>
          </a:xfrm>
        </p:spPr>
        <p:txBody>
          <a:bodyPr>
            <a:normAutofit fontScale="92500" lnSpcReduction="20000"/>
          </a:bodyPr>
          <a:lstStyle/>
          <a:p>
            <a:pPr marL="365760">
              <a:lnSpc>
                <a:spcPct val="150000"/>
              </a:lnSpc>
              <a:spcBef>
                <a:spcPts val="1200"/>
              </a:spcBef>
              <a:spcAft>
                <a:spcPts val="1200"/>
              </a:spcAft>
            </a:pPr>
            <a:r>
              <a:rPr lang="en-US" sz="2400" dirty="0">
                <a:solidFill>
                  <a:schemeClr val="bg1"/>
                </a:solidFill>
              </a:rPr>
              <a:t>Lie, Lie, Lie  &amp; promote, promote &amp; promote. The stakeholders learned well from Hitler: Repeat lies often enough and it becomes TRUTH</a:t>
            </a:r>
          </a:p>
          <a:p>
            <a:pPr marL="365760">
              <a:lnSpc>
                <a:spcPct val="150000"/>
              </a:lnSpc>
              <a:spcBef>
                <a:spcPts val="1200"/>
              </a:spcBef>
              <a:spcAft>
                <a:spcPts val="1200"/>
              </a:spcAft>
            </a:pPr>
            <a:r>
              <a:rPr lang="en-US" sz="2400" dirty="0">
                <a:solidFill>
                  <a:schemeClr val="bg1"/>
                </a:solidFill>
              </a:rPr>
              <a:t>The incidence of abnormal placental pathologies is 49.16%</a:t>
            </a:r>
          </a:p>
          <a:p>
            <a:pPr marL="365760">
              <a:lnSpc>
                <a:spcPct val="150000"/>
              </a:lnSpc>
              <a:spcBef>
                <a:spcPts val="1200"/>
              </a:spcBef>
              <a:spcAft>
                <a:spcPts val="1200"/>
              </a:spcAft>
            </a:pPr>
            <a:r>
              <a:rPr lang="en-US" sz="2400" dirty="0">
                <a:solidFill>
                  <a:schemeClr val="bg1"/>
                </a:solidFill>
              </a:rPr>
              <a:t>NO MENTION of “vaccine”</a:t>
            </a:r>
          </a:p>
          <a:p>
            <a:pPr marL="365760">
              <a:lnSpc>
                <a:spcPct val="150000"/>
              </a:lnSpc>
              <a:spcBef>
                <a:spcPts val="1200"/>
              </a:spcBef>
              <a:spcAft>
                <a:spcPts val="1200"/>
              </a:spcAft>
            </a:pPr>
            <a:r>
              <a:rPr lang="en-US" sz="2400" dirty="0">
                <a:solidFill>
                  <a:schemeClr val="bg1"/>
                </a:solidFill>
              </a:rPr>
              <a:t>GURANTEED from THORP: If C19 infection causes problem, multiply it by a </a:t>
            </a:r>
            <a:r>
              <a:rPr lang="en-US" sz="2400" dirty="0" err="1">
                <a:solidFill>
                  <a:schemeClr val="bg1"/>
                </a:solidFill>
              </a:rPr>
              <a:t>hundered</a:t>
            </a:r>
            <a:r>
              <a:rPr lang="en-US" sz="2400" dirty="0">
                <a:solidFill>
                  <a:schemeClr val="bg1"/>
                </a:solidFill>
              </a:rPr>
              <a:t> or a thousand for similar effects from the “vaccine”.</a:t>
            </a: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097860" y="6169608"/>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Tree>
    <p:extLst>
      <p:ext uri="{BB962C8B-B14F-4D97-AF65-F5344CB8AC3E}">
        <p14:creationId xmlns:p14="http://schemas.microsoft.com/office/powerpoint/2010/main" val="3169337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5" name="Content Placeholder 4" descr="A close-up of a brain&#10;&#10;Description automatically generated with low confidence">
            <a:extLst>
              <a:ext uri="{FF2B5EF4-FFF2-40B4-BE49-F238E27FC236}">
                <a16:creationId xmlns:a16="http://schemas.microsoft.com/office/drawing/2014/main" id="{9A7BFACB-5D8A-A3C8-97D5-C5D80EA05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096" y="366663"/>
            <a:ext cx="11531807" cy="6558715"/>
          </a:xfrm>
        </p:spPr>
      </p:pic>
    </p:spTree>
    <p:extLst>
      <p:ext uri="{BB962C8B-B14F-4D97-AF65-F5344CB8AC3E}">
        <p14:creationId xmlns:p14="http://schemas.microsoft.com/office/powerpoint/2010/main" val="784015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1CA4"/>
        </a:solidFill>
        <a:effectLst/>
      </p:bgPr>
    </p:bg>
    <p:spTree>
      <p:nvGrpSpPr>
        <p:cNvPr id="1" name=""/>
        <p:cNvGrpSpPr/>
        <p:nvPr/>
      </p:nvGrpSpPr>
      <p:grpSpPr>
        <a:xfrm>
          <a:off x="0" y="0"/>
          <a:ext cx="0" cy="0"/>
          <a:chOff x="0" y="0"/>
          <a:chExt cx="0" cy="0"/>
        </a:xfrm>
      </p:grpSpPr>
      <p:pic>
        <p:nvPicPr>
          <p:cNvPr id="6" name="Content Placeholder 5" descr="A close up of a person's face&#10;&#10;Description automatically generated with low confidence">
            <a:extLst>
              <a:ext uri="{FF2B5EF4-FFF2-40B4-BE49-F238E27FC236}">
                <a16:creationId xmlns:a16="http://schemas.microsoft.com/office/drawing/2014/main" id="{F48DE6D2-8924-0207-FB26-BA92E934A2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083" y="479184"/>
            <a:ext cx="7866178" cy="5899632"/>
          </a:xfrm>
        </p:spPr>
      </p:pic>
    </p:spTree>
    <p:extLst>
      <p:ext uri="{BB962C8B-B14F-4D97-AF65-F5344CB8AC3E}">
        <p14:creationId xmlns:p14="http://schemas.microsoft.com/office/powerpoint/2010/main" val="2973035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02BE"/>
        </a:solidFill>
        <a:effectLst/>
      </p:bgPr>
    </p:bg>
    <p:spTree>
      <p:nvGrpSpPr>
        <p:cNvPr id="1" name=""/>
        <p:cNvGrpSpPr/>
        <p:nvPr/>
      </p:nvGrpSpPr>
      <p:grpSpPr>
        <a:xfrm>
          <a:off x="0" y="0"/>
          <a:ext cx="0" cy="0"/>
          <a:chOff x="0" y="0"/>
          <a:chExt cx="0" cy="0"/>
        </a:xfrm>
      </p:grpSpPr>
      <p:pic>
        <p:nvPicPr>
          <p:cNvPr id="5" name="Content Placeholder 4" descr="A picture containing text, indoor&#10;&#10;Description automatically generated">
            <a:extLst>
              <a:ext uri="{FF2B5EF4-FFF2-40B4-BE49-F238E27FC236}">
                <a16:creationId xmlns:a16="http://schemas.microsoft.com/office/drawing/2014/main" id="{04D4FAB9-8EFE-9C79-6DC9-272F02258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419099" y="510138"/>
            <a:ext cx="8463818" cy="6347861"/>
          </a:xfrm>
        </p:spPr>
      </p:pic>
    </p:spTree>
    <p:extLst>
      <p:ext uri="{BB962C8B-B14F-4D97-AF65-F5344CB8AC3E}">
        <p14:creationId xmlns:p14="http://schemas.microsoft.com/office/powerpoint/2010/main" val="44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1CA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697126" y="2002055"/>
            <a:ext cx="10515600" cy="3780558"/>
          </a:xfrm>
        </p:spPr>
        <p:txBody>
          <a:bodyPr>
            <a:normAutofit lnSpcReduction="10000"/>
          </a:bodyPr>
          <a:lstStyle/>
          <a:p>
            <a:pPr marL="365760">
              <a:lnSpc>
                <a:spcPct val="150000"/>
              </a:lnSpc>
              <a:spcBef>
                <a:spcPts val="1200"/>
              </a:spcBef>
              <a:spcAft>
                <a:spcPts val="1200"/>
              </a:spcAft>
            </a:pPr>
            <a:r>
              <a:rPr lang="en-US" sz="2400" dirty="0">
                <a:solidFill>
                  <a:schemeClr val="bg1"/>
                </a:solidFill>
              </a:rPr>
              <a:t>NO studies in males</a:t>
            </a:r>
          </a:p>
          <a:p>
            <a:pPr marL="365760">
              <a:lnSpc>
                <a:spcPct val="150000"/>
              </a:lnSpc>
              <a:spcBef>
                <a:spcPts val="1200"/>
              </a:spcBef>
              <a:spcAft>
                <a:spcPts val="1200"/>
              </a:spcAft>
            </a:pPr>
            <a:r>
              <a:rPr lang="en-US" sz="2400" dirty="0">
                <a:solidFill>
                  <a:schemeClr val="bg1"/>
                </a:solidFill>
              </a:rPr>
              <a:t>Using human dose of 100 mcg mRNA on 28 days &amp; 14 days prior to mating and gestation days 1 &amp; 13</a:t>
            </a:r>
          </a:p>
          <a:p>
            <a:pPr marL="365760">
              <a:lnSpc>
                <a:spcPct val="150000"/>
              </a:lnSpc>
              <a:spcBef>
                <a:spcPts val="1200"/>
              </a:spcBef>
              <a:spcAft>
                <a:spcPts val="1200"/>
              </a:spcAft>
            </a:pPr>
            <a:r>
              <a:rPr lang="en-US" sz="2400" dirty="0">
                <a:solidFill>
                  <a:schemeClr val="bg1"/>
                </a:solidFill>
              </a:rPr>
              <a:t>NO numbers provided for the study size</a:t>
            </a:r>
          </a:p>
          <a:p>
            <a:pPr marL="365760">
              <a:lnSpc>
                <a:spcPct val="150000"/>
              </a:lnSpc>
              <a:spcBef>
                <a:spcPts val="1200"/>
              </a:spcBef>
              <a:spcAft>
                <a:spcPts val="1200"/>
              </a:spcAft>
            </a:pPr>
            <a:r>
              <a:rPr lang="en-US" sz="2400" dirty="0">
                <a:solidFill>
                  <a:schemeClr val="bg1"/>
                </a:solidFill>
              </a:rPr>
              <a:t>NO study report is available – only Moderna’s “interpretation” of results</a:t>
            </a: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203737" y="6059136"/>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
        <p:nvSpPr>
          <p:cNvPr id="5" name="Title 1">
            <a:extLst>
              <a:ext uri="{FF2B5EF4-FFF2-40B4-BE49-F238E27FC236}">
                <a16:creationId xmlns:a16="http://schemas.microsoft.com/office/drawing/2014/main" id="{F240EB32-D9AE-D76F-2D70-889B36104116}"/>
              </a:ext>
            </a:extLst>
          </p:cNvPr>
          <p:cNvSpPr>
            <a:spLocks noGrp="1"/>
          </p:cNvSpPr>
          <p:nvPr>
            <p:ph type="title"/>
          </p:nvPr>
        </p:nvSpPr>
        <p:spPr>
          <a:xfrm>
            <a:off x="838200" y="235251"/>
            <a:ext cx="10515600" cy="1795680"/>
          </a:xfrm>
        </p:spPr>
        <p:txBody>
          <a:bodyPr>
            <a:noAutofit/>
          </a:bodyPr>
          <a:lstStyle/>
          <a:p>
            <a:pPr algn="ctr"/>
            <a:r>
              <a:rPr lang="en-US" sz="2800" dirty="0">
                <a:solidFill>
                  <a:srgbClr val="FFFF00"/>
                </a:solidFill>
              </a:rPr>
              <a:t>Reproductive Toxicology a Mandatory Requirement</a:t>
            </a:r>
            <a:br>
              <a:rPr lang="en-US" sz="2800" dirty="0">
                <a:solidFill>
                  <a:srgbClr val="FFFF00"/>
                </a:solidFill>
              </a:rPr>
            </a:br>
            <a:r>
              <a:rPr lang="en-US" sz="2800" dirty="0">
                <a:solidFill>
                  <a:srgbClr val="FFFF00"/>
                </a:solidFill>
              </a:rPr>
              <a:t>They Lied to the American People</a:t>
            </a:r>
            <a:br>
              <a:rPr lang="en-US" sz="2800" dirty="0">
                <a:solidFill>
                  <a:srgbClr val="FFFF00"/>
                </a:solidFill>
              </a:rPr>
            </a:br>
            <a:r>
              <a:rPr lang="en-US" sz="2800" dirty="0">
                <a:solidFill>
                  <a:srgbClr val="FFFF00"/>
                </a:solidFill>
              </a:rPr>
              <a:t>Pharma CDC &amp; FDA Killed and Maimed Innocent Victims</a:t>
            </a:r>
            <a:br>
              <a:rPr lang="en-US" sz="2800" dirty="0">
                <a:solidFill>
                  <a:srgbClr val="FFFF00"/>
                </a:solidFill>
              </a:rPr>
            </a:br>
            <a:r>
              <a:rPr lang="en-US" sz="2800" dirty="0">
                <a:solidFill>
                  <a:srgbClr val="FFFF00"/>
                </a:solidFill>
              </a:rPr>
              <a:t>Alexandra “Sasha” </a:t>
            </a:r>
            <a:r>
              <a:rPr lang="en-US" sz="2800" dirty="0" err="1">
                <a:solidFill>
                  <a:srgbClr val="FFFF00"/>
                </a:solidFill>
              </a:rPr>
              <a:t>Latypova</a:t>
            </a:r>
            <a:r>
              <a:rPr lang="en-US" sz="2800" dirty="0">
                <a:solidFill>
                  <a:srgbClr val="FFFF00"/>
                </a:solidFill>
              </a:rPr>
              <a:t> Broke in Epoch Times August 15, 2022</a:t>
            </a:r>
          </a:p>
        </p:txBody>
      </p:sp>
    </p:spTree>
    <p:extLst>
      <p:ext uri="{BB962C8B-B14F-4D97-AF65-F5344CB8AC3E}">
        <p14:creationId xmlns:p14="http://schemas.microsoft.com/office/powerpoint/2010/main" val="4291529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02B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734833" y="205692"/>
            <a:ext cx="10515600" cy="1076353"/>
          </a:xfrm>
        </p:spPr>
        <p:txBody>
          <a:bodyPr>
            <a:normAutofit fontScale="90000"/>
          </a:bodyPr>
          <a:lstStyle/>
          <a:p>
            <a:pPr algn="ctr"/>
            <a:r>
              <a:rPr lang="en-US" sz="3600" dirty="0">
                <a:solidFill>
                  <a:srgbClr val="FFFF00"/>
                </a:solidFill>
              </a:rPr>
              <a:t>Rat Offspring had Severe Skeletal </a:t>
            </a:r>
            <a:r>
              <a:rPr lang="en-US" sz="3600" dirty="0" err="1">
                <a:solidFill>
                  <a:srgbClr val="FFFF00"/>
                </a:solidFill>
              </a:rPr>
              <a:t>Dysplasias</a:t>
            </a:r>
            <a:br>
              <a:rPr lang="en-US" sz="3600" dirty="0">
                <a:solidFill>
                  <a:srgbClr val="FFFF00"/>
                </a:solidFill>
              </a:rPr>
            </a:br>
            <a:endParaRPr lang="en-US" sz="3600" dirty="0">
              <a:solidFill>
                <a:srgbClr val="FFFF00"/>
              </a:solidFill>
            </a:endParaRP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734833" y="2424963"/>
            <a:ext cx="10515600" cy="3552326"/>
          </a:xfrm>
        </p:spPr>
        <p:txBody>
          <a:bodyPr>
            <a:normAutofit fontScale="70000" lnSpcReduction="20000"/>
          </a:bodyPr>
          <a:lstStyle/>
          <a:p>
            <a:pPr marL="365760">
              <a:lnSpc>
                <a:spcPct val="150000"/>
              </a:lnSpc>
              <a:spcBef>
                <a:spcPts val="1200"/>
              </a:spcBef>
              <a:spcAft>
                <a:spcPts val="1200"/>
              </a:spcAft>
            </a:pPr>
            <a:r>
              <a:rPr lang="en-US" sz="2400" dirty="0">
                <a:solidFill>
                  <a:schemeClr val="bg1"/>
                </a:solidFill>
              </a:rPr>
              <a:t>“mRNA 1273-related variations in skeletal examination included statistically significant increases in the number of F1 rats with 1 or more wavy ribs and 1 or more rib nodules. Wavy ribs appeared in 6 fetuses and 4 litters with a fetal prevalence of 4.03% and a litter prevalence of 18.2%. Rib nodules appear in in 5 of those 6 fetuses”. </a:t>
            </a:r>
          </a:p>
          <a:p>
            <a:pPr marL="365760">
              <a:lnSpc>
                <a:spcPct val="150000"/>
              </a:lnSpc>
              <a:spcBef>
                <a:spcPts val="1200"/>
              </a:spcBef>
              <a:spcAft>
                <a:spcPts val="1200"/>
              </a:spcAft>
            </a:pPr>
            <a:r>
              <a:rPr lang="en-US" sz="2400" dirty="0">
                <a:solidFill>
                  <a:schemeClr val="bg1"/>
                </a:solidFill>
              </a:rPr>
              <a:t>“Maternal toxicity in the form of clinical observations was observed for 5 days following the last dose (DG 13), correlating with the most sensitive period for rib development in rats ( DGs 14 to 17”)</a:t>
            </a:r>
          </a:p>
          <a:p>
            <a:pPr marL="365760">
              <a:lnSpc>
                <a:spcPct val="150000"/>
              </a:lnSpc>
              <a:spcBef>
                <a:spcPts val="1200"/>
              </a:spcBef>
              <a:spcAft>
                <a:spcPts val="1200"/>
              </a:spcAft>
            </a:pPr>
            <a:r>
              <a:rPr lang="en-US" sz="2400" dirty="0">
                <a:solidFill>
                  <a:schemeClr val="bg1"/>
                </a:solidFill>
              </a:rPr>
              <a:t>mRNA-1273 was toxic to pregnant females and caused damage to the baby development during the same time.</a:t>
            </a:r>
          </a:p>
        </p:txBody>
      </p:sp>
      <p:sp>
        <p:nvSpPr>
          <p:cNvPr id="4" name="TextBox 3">
            <a:extLst>
              <a:ext uri="{FF2B5EF4-FFF2-40B4-BE49-F238E27FC236}">
                <a16:creationId xmlns:a16="http://schemas.microsoft.com/office/drawing/2014/main" id="{B8F2D986-28B7-4D5C-9C4C-3FA9AB1D69C6}"/>
              </a:ext>
            </a:extLst>
          </p:cNvPr>
          <p:cNvSpPr txBox="1"/>
          <p:nvPr/>
        </p:nvSpPr>
        <p:spPr>
          <a:xfrm>
            <a:off x="4420058" y="6071242"/>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
        <p:nvSpPr>
          <p:cNvPr id="6" name="Title 1">
            <a:extLst>
              <a:ext uri="{FF2B5EF4-FFF2-40B4-BE49-F238E27FC236}">
                <a16:creationId xmlns:a16="http://schemas.microsoft.com/office/drawing/2014/main" id="{D8500E26-3D8C-A050-7B2B-0A941F64E6C4}"/>
              </a:ext>
            </a:extLst>
          </p:cNvPr>
          <p:cNvSpPr txBox="1">
            <a:spLocks/>
          </p:cNvSpPr>
          <p:nvPr/>
        </p:nvSpPr>
        <p:spPr>
          <a:xfrm>
            <a:off x="734833" y="205691"/>
            <a:ext cx="10515600" cy="18926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dirty="0">
                <a:solidFill>
                  <a:srgbClr val="FFFF00"/>
                </a:solidFill>
              </a:rPr>
            </a:br>
            <a:r>
              <a:rPr lang="en-US" sz="3200" dirty="0">
                <a:solidFill>
                  <a:srgbClr val="FFFF00"/>
                </a:solidFill>
              </a:rPr>
              <a:t>They Lied to the World</a:t>
            </a:r>
          </a:p>
          <a:p>
            <a:pPr algn="ctr"/>
            <a:r>
              <a:rPr lang="en-US" sz="3200" dirty="0">
                <a:solidFill>
                  <a:srgbClr val="FFFF00"/>
                </a:solidFill>
              </a:rPr>
              <a:t>Pharma CDC &amp; FDA Killed and Maimed Innocent Victims</a:t>
            </a:r>
            <a:br>
              <a:rPr lang="en-US" sz="3200" dirty="0">
                <a:solidFill>
                  <a:srgbClr val="FFFF00"/>
                </a:solidFill>
              </a:rPr>
            </a:br>
            <a:r>
              <a:rPr lang="en-US" sz="3200" dirty="0">
                <a:solidFill>
                  <a:srgbClr val="FFFF00"/>
                </a:solidFill>
              </a:rPr>
              <a:t>Alexandra “Sasha” </a:t>
            </a:r>
            <a:r>
              <a:rPr lang="en-US" sz="3200" dirty="0" err="1">
                <a:solidFill>
                  <a:srgbClr val="FFFF00"/>
                </a:solidFill>
              </a:rPr>
              <a:t>Latypova</a:t>
            </a:r>
            <a:r>
              <a:rPr lang="en-US" sz="3200" dirty="0">
                <a:solidFill>
                  <a:srgbClr val="FFFF00"/>
                </a:solidFill>
              </a:rPr>
              <a:t> Broke in Epoch Times</a:t>
            </a:r>
          </a:p>
        </p:txBody>
      </p:sp>
    </p:spTree>
    <p:extLst>
      <p:ext uri="{BB962C8B-B14F-4D97-AF65-F5344CB8AC3E}">
        <p14:creationId xmlns:p14="http://schemas.microsoft.com/office/powerpoint/2010/main" val="278108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1C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609704" y="573436"/>
            <a:ext cx="10515600" cy="1161095"/>
          </a:xfrm>
        </p:spPr>
        <p:txBody>
          <a:bodyPr>
            <a:normAutofit/>
          </a:bodyPr>
          <a:lstStyle/>
          <a:p>
            <a:pPr algn="ctr"/>
            <a:r>
              <a:rPr lang="en-US" sz="3600" dirty="0">
                <a:solidFill>
                  <a:srgbClr val="FFFF00"/>
                </a:solidFill>
              </a:rPr>
              <a:t>FDA LIED in Labeling of Moderna Spikevax</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524682" y="1866697"/>
            <a:ext cx="10515600" cy="4072379"/>
          </a:xfrm>
        </p:spPr>
        <p:txBody>
          <a:bodyPr>
            <a:normAutofit lnSpcReduction="10000"/>
          </a:bodyPr>
          <a:lstStyle/>
          <a:p>
            <a:pPr marL="365760">
              <a:lnSpc>
                <a:spcPct val="150000"/>
              </a:lnSpc>
              <a:spcBef>
                <a:spcPts val="1200"/>
              </a:spcBef>
              <a:spcAft>
                <a:spcPts val="1200"/>
              </a:spcAft>
            </a:pPr>
            <a:r>
              <a:rPr lang="en-US" sz="2400" dirty="0">
                <a:solidFill>
                  <a:schemeClr val="bg1"/>
                </a:solidFill>
              </a:rPr>
              <a:t>“No vaccine-related fetal malformations or variations and no adverse effect on postnatal development were observed in this study” </a:t>
            </a:r>
          </a:p>
          <a:p>
            <a:pPr marL="365760">
              <a:lnSpc>
                <a:spcPct val="150000"/>
              </a:lnSpc>
              <a:spcBef>
                <a:spcPts val="1200"/>
              </a:spcBef>
              <a:spcAft>
                <a:spcPts val="1200"/>
              </a:spcAft>
            </a:pPr>
            <a:r>
              <a:rPr lang="en-US" sz="2400" dirty="0">
                <a:solidFill>
                  <a:schemeClr val="bg1"/>
                </a:solidFill>
              </a:rPr>
              <a:t>This was published in medical journal </a:t>
            </a:r>
            <a:r>
              <a:rPr lang="en-US" sz="2400" b="1" i="1" dirty="0">
                <a:solidFill>
                  <a:schemeClr val="bg1"/>
                </a:solidFill>
              </a:rPr>
              <a:t>Reproductive Toxicology</a:t>
            </a:r>
            <a:r>
              <a:rPr lang="en-US" sz="2400" dirty="0">
                <a:solidFill>
                  <a:schemeClr val="bg1"/>
                </a:solidFill>
              </a:rPr>
              <a:t> August 2021, Volume 103, pages 28-35</a:t>
            </a:r>
          </a:p>
          <a:p>
            <a:pPr marL="365760">
              <a:lnSpc>
                <a:spcPct val="150000"/>
              </a:lnSpc>
              <a:spcBef>
                <a:spcPts val="1200"/>
              </a:spcBef>
              <a:spcAft>
                <a:spcPts val="1200"/>
              </a:spcAft>
            </a:pPr>
            <a:r>
              <a:rPr lang="en-US" sz="2400" dirty="0">
                <a:solidFill>
                  <a:schemeClr val="bg1"/>
                </a:solidFill>
              </a:rPr>
              <a:t>NB: this was published 9 months after the start of the massive propaganda coercion campaign to vaccinate pregnant women globally – Thanks ABOG</a:t>
            </a: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420058" y="6071242"/>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Tree>
    <p:extLst>
      <p:ext uri="{BB962C8B-B14F-4D97-AF65-F5344CB8AC3E}">
        <p14:creationId xmlns:p14="http://schemas.microsoft.com/office/powerpoint/2010/main" val="247337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524682" y="252759"/>
            <a:ext cx="10515600" cy="593889"/>
          </a:xfrm>
        </p:spPr>
        <p:txBody>
          <a:bodyPr>
            <a:normAutofit/>
          </a:bodyPr>
          <a:lstStyle/>
          <a:p>
            <a:pPr algn="ctr"/>
            <a:r>
              <a:rPr lang="en-US" sz="3600" dirty="0">
                <a:solidFill>
                  <a:srgbClr val="FFFF00"/>
                </a:solidFill>
              </a:rPr>
              <a:t>Lethal Skeletal </a:t>
            </a:r>
            <a:r>
              <a:rPr lang="en-US" sz="3600" dirty="0" err="1">
                <a:solidFill>
                  <a:srgbClr val="FFFF00"/>
                </a:solidFill>
              </a:rPr>
              <a:t>Dysplasias</a:t>
            </a:r>
            <a:endParaRPr lang="en-US" sz="3600" dirty="0">
              <a:solidFill>
                <a:srgbClr val="FFFF00"/>
              </a:solidFill>
            </a:endParaRP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524682" y="1866697"/>
            <a:ext cx="10515600" cy="4072379"/>
          </a:xfrm>
        </p:spPr>
        <p:txBody>
          <a:bodyPr>
            <a:normAutofit/>
          </a:bodyPr>
          <a:lstStyle/>
          <a:p>
            <a:pPr marL="365760">
              <a:lnSpc>
                <a:spcPct val="150000"/>
              </a:lnSpc>
              <a:spcBef>
                <a:spcPts val="1200"/>
              </a:spcBef>
              <a:spcAft>
                <a:spcPts val="1200"/>
              </a:spcAft>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420058" y="6071242"/>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pic>
        <p:nvPicPr>
          <p:cNvPr id="1026" name="Picture 2">
            <a:extLst>
              <a:ext uri="{FF2B5EF4-FFF2-40B4-BE49-F238E27FC236}">
                <a16:creationId xmlns:a16="http://schemas.microsoft.com/office/drawing/2014/main" id="{9CEF640D-285F-8A5E-1848-9A3005D16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9" y="1388784"/>
            <a:ext cx="4762500" cy="4438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44CBD8-6634-365B-1198-0A8E8F8D0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632" y="1585912"/>
            <a:ext cx="2238375" cy="3686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a:extLst>
              <a:ext uri="{FF2B5EF4-FFF2-40B4-BE49-F238E27FC236}">
                <a16:creationId xmlns:a16="http://schemas.microsoft.com/office/drawing/2014/main" id="{B6D238A7-9765-74CE-EBB9-814319086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100" y="918924"/>
            <a:ext cx="3023796" cy="5541870"/>
          </a:xfrm>
          <a:prstGeom prst="rect">
            <a:avLst/>
          </a:prstGeom>
        </p:spPr>
      </p:pic>
    </p:spTree>
    <p:extLst>
      <p:ext uri="{BB962C8B-B14F-4D97-AF65-F5344CB8AC3E}">
        <p14:creationId xmlns:p14="http://schemas.microsoft.com/office/powerpoint/2010/main" val="2867855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838200" y="239286"/>
            <a:ext cx="10515600" cy="985215"/>
          </a:xfrm>
        </p:spPr>
        <p:txBody>
          <a:bodyPr>
            <a:normAutofit/>
          </a:bodyPr>
          <a:lstStyle/>
          <a:p>
            <a:pPr algn="ctr"/>
            <a:r>
              <a:rPr lang="en-US" sz="3600" dirty="0">
                <a:solidFill>
                  <a:srgbClr val="FFFF00"/>
                </a:solidFill>
              </a:rPr>
              <a:t>COVID-19 “Vaccine” &amp; Women of Reproductive Age</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734833" y="1318359"/>
            <a:ext cx="10515600" cy="4158614"/>
          </a:xfrm>
        </p:spPr>
        <p:txBody>
          <a:bodyPr>
            <a:normAutofit fontScale="85000" lnSpcReduction="20000"/>
          </a:bodyPr>
          <a:lstStyle/>
          <a:p>
            <a:pPr marL="365760">
              <a:lnSpc>
                <a:spcPct val="150000"/>
              </a:lnSpc>
              <a:spcBef>
                <a:spcPts val="1200"/>
              </a:spcBef>
              <a:spcAft>
                <a:spcPts val="1200"/>
              </a:spcAft>
            </a:pPr>
            <a:r>
              <a:rPr lang="en-US" sz="2400" dirty="0">
                <a:solidFill>
                  <a:schemeClr val="bg1"/>
                </a:solidFill>
              </a:rPr>
              <a:t>Retrospective cohort study</a:t>
            </a:r>
          </a:p>
          <a:p>
            <a:pPr marL="365760">
              <a:lnSpc>
                <a:spcPct val="150000"/>
              </a:lnSpc>
              <a:spcBef>
                <a:spcPts val="1200"/>
              </a:spcBef>
              <a:spcAft>
                <a:spcPts val="1200"/>
              </a:spcAft>
            </a:pPr>
            <a:r>
              <a:rPr lang="en-US" sz="2400" dirty="0">
                <a:solidFill>
                  <a:schemeClr val="bg1"/>
                </a:solidFill>
              </a:rPr>
              <a:t>VAERS Jan 1, 1998 to June 30, 2022</a:t>
            </a:r>
          </a:p>
          <a:p>
            <a:pPr marL="365760">
              <a:lnSpc>
                <a:spcPct val="150000"/>
              </a:lnSpc>
              <a:spcBef>
                <a:spcPts val="1200"/>
              </a:spcBef>
              <a:spcAft>
                <a:spcPts val="1200"/>
              </a:spcAft>
            </a:pPr>
            <a:r>
              <a:rPr lang="en-US" sz="2400" dirty="0">
                <a:solidFill>
                  <a:schemeClr val="bg1"/>
                </a:solidFill>
              </a:rPr>
              <a:t>Outcomes investigated based upon 43+ years OB &amp; MFM experience</a:t>
            </a:r>
          </a:p>
          <a:p>
            <a:pPr marL="365760">
              <a:lnSpc>
                <a:spcPct val="150000"/>
              </a:lnSpc>
              <a:spcBef>
                <a:spcPts val="1200"/>
              </a:spcBef>
              <a:spcAft>
                <a:spcPts val="1200"/>
              </a:spcAft>
            </a:pPr>
            <a:r>
              <a:rPr lang="en-US" sz="2400" dirty="0">
                <a:solidFill>
                  <a:schemeClr val="bg1"/>
                </a:solidFill>
              </a:rPr>
              <a:t>Outcomes COVID19 ‘vaxx’ compared to Influenza vaccines</a:t>
            </a:r>
          </a:p>
          <a:p>
            <a:pPr marL="365760">
              <a:lnSpc>
                <a:spcPct val="150000"/>
              </a:lnSpc>
              <a:spcBef>
                <a:spcPts val="1200"/>
              </a:spcBef>
              <a:spcAft>
                <a:spcPts val="1200"/>
              </a:spcAft>
            </a:pPr>
            <a:r>
              <a:rPr lang="en-US" sz="2400" dirty="0">
                <a:solidFill>
                  <a:schemeClr val="bg1"/>
                </a:solidFill>
              </a:rPr>
              <a:t>Monte Carlo, Proportional reporting ratio, Poisson distribution </a:t>
            </a:r>
          </a:p>
          <a:p>
            <a:pPr marL="365760">
              <a:lnSpc>
                <a:spcPct val="150000"/>
              </a:lnSpc>
              <a:spcBef>
                <a:spcPts val="1200"/>
              </a:spcBef>
              <a:spcAft>
                <a:spcPts val="1200"/>
              </a:spcAft>
            </a:pPr>
            <a:r>
              <a:rPr lang="en-US" sz="2400" dirty="0">
                <a:solidFill>
                  <a:schemeClr val="bg1"/>
                </a:solidFill>
              </a:rPr>
              <a:t>Three sets of denominators: per time, per vax, per person</a:t>
            </a: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979274" y="5731877"/>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
        <p:nvSpPr>
          <p:cNvPr id="5" name="TextBox 4">
            <a:extLst>
              <a:ext uri="{FF2B5EF4-FFF2-40B4-BE49-F238E27FC236}">
                <a16:creationId xmlns:a16="http://schemas.microsoft.com/office/drawing/2014/main" id="{3F668513-EAF2-4B65-4801-FD48D467838A}"/>
              </a:ext>
            </a:extLst>
          </p:cNvPr>
          <p:cNvSpPr txBox="1"/>
          <p:nvPr/>
        </p:nvSpPr>
        <p:spPr>
          <a:xfrm>
            <a:off x="5546672" y="5731877"/>
            <a:ext cx="5543505" cy="369332"/>
          </a:xfrm>
          <a:prstGeom prst="rect">
            <a:avLst/>
          </a:prstGeom>
          <a:noFill/>
        </p:spPr>
        <p:txBody>
          <a:bodyPr wrap="none" rtlCol="0">
            <a:spAutoFit/>
          </a:bodyPr>
          <a:lstStyle/>
          <a:p>
            <a:r>
              <a:rPr lang="en-US" dirty="0">
                <a:solidFill>
                  <a:schemeClr val="bg1"/>
                </a:solidFill>
              </a:rPr>
              <a:t>Thorp, Price, </a:t>
            </a:r>
            <a:r>
              <a:rPr lang="en-US" dirty="0" err="1">
                <a:solidFill>
                  <a:schemeClr val="bg1"/>
                </a:solidFill>
              </a:rPr>
              <a:t>Deskevich</a:t>
            </a:r>
            <a:r>
              <a:rPr lang="en-US" dirty="0">
                <a:solidFill>
                  <a:schemeClr val="bg1"/>
                </a:solidFill>
              </a:rPr>
              <a:t>, Long, </a:t>
            </a:r>
            <a:r>
              <a:rPr lang="en-US" dirty="0" err="1">
                <a:solidFill>
                  <a:schemeClr val="bg1"/>
                </a:solidFill>
              </a:rPr>
              <a:t>Tankersly</a:t>
            </a:r>
            <a:r>
              <a:rPr lang="en-US" dirty="0">
                <a:solidFill>
                  <a:schemeClr val="bg1"/>
                </a:solidFill>
              </a:rPr>
              <a:t>, Being Submitted</a:t>
            </a:r>
          </a:p>
        </p:txBody>
      </p:sp>
    </p:spTree>
    <p:extLst>
      <p:ext uri="{BB962C8B-B14F-4D97-AF65-F5344CB8AC3E}">
        <p14:creationId xmlns:p14="http://schemas.microsoft.com/office/powerpoint/2010/main" val="347929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1C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753357" y="335041"/>
            <a:ext cx="10515600" cy="595295"/>
          </a:xfrm>
        </p:spPr>
        <p:txBody>
          <a:bodyPr>
            <a:normAutofit/>
          </a:bodyPr>
          <a:lstStyle/>
          <a:p>
            <a:pPr algn="ctr"/>
            <a:r>
              <a:rPr lang="en-US" sz="3200" dirty="0">
                <a:solidFill>
                  <a:srgbClr val="FFFF00"/>
                </a:solidFill>
              </a:rPr>
              <a:t>COVID-19 “Vaccine” &amp; Women of Reproductive Age</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693983" y="1098045"/>
            <a:ext cx="5402017" cy="4824054"/>
          </a:xfrm>
        </p:spPr>
        <p:txBody>
          <a:bodyPr>
            <a:normAutofit fontScale="77500" lnSpcReduction="20000"/>
          </a:bodyPr>
          <a:lstStyle/>
          <a:p>
            <a:pPr marL="365760">
              <a:lnSpc>
                <a:spcPct val="150000"/>
              </a:lnSpc>
              <a:spcBef>
                <a:spcPts val="1200"/>
              </a:spcBef>
              <a:spcAft>
                <a:spcPts val="1200"/>
              </a:spcAft>
            </a:pPr>
            <a:r>
              <a:rPr lang="en-US" sz="2400" dirty="0">
                <a:solidFill>
                  <a:schemeClr val="bg1"/>
                </a:solidFill>
              </a:rPr>
              <a:t>Menstrual abnormalities</a:t>
            </a:r>
          </a:p>
          <a:p>
            <a:pPr marL="365760">
              <a:lnSpc>
                <a:spcPct val="150000"/>
              </a:lnSpc>
              <a:spcBef>
                <a:spcPts val="1200"/>
              </a:spcBef>
              <a:spcAft>
                <a:spcPts val="1200"/>
              </a:spcAft>
            </a:pPr>
            <a:r>
              <a:rPr lang="en-US" sz="2400" dirty="0">
                <a:solidFill>
                  <a:schemeClr val="bg1"/>
                </a:solidFill>
              </a:rPr>
              <a:t>Miscarriage (spontaneous abortion)</a:t>
            </a:r>
          </a:p>
          <a:p>
            <a:pPr marL="365760">
              <a:lnSpc>
                <a:spcPct val="150000"/>
              </a:lnSpc>
              <a:spcBef>
                <a:spcPts val="1200"/>
              </a:spcBef>
              <a:spcAft>
                <a:spcPts val="1200"/>
              </a:spcAft>
            </a:pPr>
            <a:r>
              <a:rPr lang="en-US" sz="2400" dirty="0">
                <a:solidFill>
                  <a:schemeClr val="bg1"/>
                </a:solidFill>
              </a:rPr>
              <a:t>Fetal chromosomal abnormalities</a:t>
            </a:r>
          </a:p>
          <a:p>
            <a:pPr marL="365760">
              <a:lnSpc>
                <a:spcPct val="150000"/>
              </a:lnSpc>
              <a:spcBef>
                <a:spcPts val="1200"/>
              </a:spcBef>
              <a:spcAft>
                <a:spcPts val="1200"/>
              </a:spcAft>
            </a:pPr>
            <a:r>
              <a:rPr lang="en-US" sz="2400" dirty="0">
                <a:solidFill>
                  <a:schemeClr val="bg1"/>
                </a:solidFill>
              </a:rPr>
              <a:t>Fetal cystic hygroma</a:t>
            </a:r>
          </a:p>
          <a:p>
            <a:pPr marL="365760">
              <a:lnSpc>
                <a:spcPct val="150000"/>
              </a:lnSpc>
              <a:spcBef>
                <a:spcPts val="1200"/>
              </a:spcBef>
              <a:spcAft>
                <a:spcPts val="1200"/>
              </a:spcAft>
            </a:pPr>
            <a:r>
              <a:rPr lang="en-US" sz="2400" dirty="0">
                <a:solidFill>
                  <a:schemeClr val="bg1"/>
                </a:solidFill>
              </a:rPr>
              <a:t>Fetal malformations</a:t>
            </a:r>
          </a:p>
          <a:p>
            <a:pPr marL="365760">
              <a:lnSpc>
                <a:spcPct val="150000"/>
              </a:lnSpc>
              <a:spcBef>
                <a:spcPts val="1200"/>
              </a:spcBef>
              <a:spcAft>
                <a:spcPts val="1200"/>
              </a:spcAft>
            </a:pPr>
            <a:r>
              <a:rPr lang="en-US" sz="2400" dirty="0">
                <a:solidFill>
                  <a:schemeClr val="bg1"/>
                </a:solidFill>
              </a:rPr>
              <a:t>Fetal cardiac abnormalities</a:t>
            </a:r>
          </a:p>
          <a:p>
            <a:pPr marL="365760">
              <a:lnSpc>
                <a:spcPct val="150000"/>
              </a:lnSpc>
              <a:spcBef>
                <a:spcPts val="1200"/>
              </a:spcBef>
              <a:spcAft>
                <a:spcPts val="1200"/>
              </a:spcAft>
            </a:pPr>
            <a:r>
              <a:rPr lang="en-US" sz="2400" dirty="0">
                <a:solidFill>
                  <a:schemeClr val="bg1"/>
                </a:solidFill>
              </a:rPr>
              <a:t>Fetal cardiac arrythmia</a:t>
            </a: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838200" y="6011975"/>
            <a:ext cx="2724849" cy="369332"/>
          </a:xfrm>
          <a:prstGeom prst="rect">
            <a:avLst/>
          </a:prstGeom>
          <a:noFill/>
        </p:spPr>
        <p:txBody>
          <a:bodyPr wrap="none" rtlCol="0">
            <a:spAutoFit/>
          </a:bodyPr>
          <a:lstStyle/>
          <a:p>
            <a:r>
              <a:rPr lang="en-US" dirty="0">
                <a:solidFill>
                  <a:srgbClr val="FFFF00"/>
                </a:solidFill>
              </a:rPr>
              <a:t>GETTR @ </a:t>
            </a:r>
            <a:r>
              <a:rPr lang="en-US" dirty="0" err="1">
                <a:solidFill>
                  <a:srgbClr val="FFFF00"/>
                </a:solidFill>
              </a:rPr>
              <a:t>Jamesathorpmd</a:t>
            </a:r>
            <a:r>
              <a:rPr lang="en-US" dirty="0">
                <a:solidFill>
                  <a:srgbClr val="FFFF00"/>
                </a:solidFill>
              </a:rPr>
              <a:t>  </a:t>
            </a:r>
          </a:p>
        </p:txBody>
      </p:sp>
      <p:sp>
        <p:nvSpPr>
          <p:cNvPr id="5" name="TextBox 4">
            <a:extLst>
              <a:ext uri="{FF2B5EF4-FFF2-40B4-BE49-F238E27FC236}">
                <a16:creationId xmlns:a16="http://schemas.microsoft.com/office/drawing/2014/main" id="{3F668513-EAF2-4B65-4801-FD48D467838A}"/>
              </a:ext>
            </a:extLst>
          </p:cNvPr>
          <p:cNvSpPr txBox="1"/>
          <p:nvPr/>
        </p:nvSpPr>
        <p:spPr>
          <a:xfrm>
            <a:off x="5574625" y="6011975"/>
            <a:ext cx="5543505" cy="369332"/>
          </a:xfrm>
          <a:prstGeom prst="rect">
            <a:avLst/>
          </a:prstGeom>
          <a:noFill/>
        </p:spPr>
        <p:txBody>
          <a:bodyPr wrap="none" rtlCol="0">
            <a:spAutoFit/>
          </a:bodyPr>
          <a:lstStyle/>
          <a:p>
            <a:r>
              <a:rPr lang="en-US" dirty="0">
                <a:solidFill>
                  <a:srgbClr val="FFFF00"/>
                </a:solidFill>
              </a:rPr>
              <a:t>Thorp, Price, </a:t>
            </a:r>
            <a:r>
              <a:rPr lang="en-US" dirty="0" err="1">
                <a:solidFill>
                  <a:srgbClr val="FFFF00"/>
                </a:solidFill>
              </a:rPr>
              <a:t>Deskevich</a:t>
            </a:r>
            <a:r>
              <a:rPr lang="en-US" dirty="0">
                <a:solidFill>
                  <a:srgbClr val="FFFF00"/>
                </a:solidFill>
              </a:rPr>
              <a:t>, Long, </a:t>
            </a:r>
            <a:r>
              <a:rPr lang="en-US" dirty="0" err="1">
                <a:solidFill>
                  <a:srgbClr val="FFFF00"/>
                </a:solidFill>
              </a:rPr>
              <a:t>Tankersly</a:t>
            </a:r>
            <a:r>
              <a:rPr lang="en-US" dirty="0">
                <a:solidFill>
                  <a:srgbClr val="FFFF00"/>
                </a:solidFill>
              </a:rPr>
              <a:t>, Being Submitted</a:t>
            </a:r>
          </a:p>
        </p:txBody>
      </p:sp>
      <p:sp>
        <p:nvSpPr>
          <p:cNvPr id="6" name="Content Placeholder 2">
            <a:extLst>
              <a:ext uri="{FF2B5EF4-FFF2-40B4-BE49-F238E27FC236}">
                <a16:creationId xmlns:a16="http://schemas.microsoft.com/office/drawing/2014/main" id="{0D4E22FB-9239-D851-C990-52BF7826D286}"/>
              </a:ext>
            </a:extLst>
          </p:cNvPr>
          <p:cNvSpPr txBox="1">
            <a:spLocks/>
          </p:cNvSpPr>
          <p:nvPr/>
        </p:nvSpPr>
        <p:spPr>
          <a:xfrm>
            <a:off x="5506366" y="1098045"/>
            <a:ext cx="5543505" cy="46201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a:lnSpc>
                <a:spcPct val="130000"/>
              </a:lnSpc>
              <a:spcBef>
                <a:spcPts val="1200"/>
              </a:spcBef>
              <a:spcAft>
                <a:spcPts val="1200"/>
              </a:spcAft>
            </a:pPr>
            <a:r>
              <a:rPr lang="en-US" sz="1900" dirty="0">
                <a:solidFill>
                  <a:schemeClr val="bg1"/>
                </a:solidFill>
              </a:rPr>
              <a:t>Fetal cardiac arrest</a:t>
            </a:r>
          </a:p>
          <a:p>
            <a:pPr marL="365760">
              <a:lnSpc>
                <a:spcPct val="130000"/>
              </a:lnSpc>
              <a:spcBef>
                <a:spcPts val="1200"/>
              </a:spcBef>
              <a:spcAft>
                <a:spcPts val="1200"/>
              </a:spcAft>
            </a:pPr>
            <a:r>
              <a:rPr lang="en-US" sz="1900" dirty="0">
                <a:solidFill>
                  <a:schemeClr val="bg1"/>
                </a:solidFill>
              </a:rPr>
              <a:t>Fetal growth restriction (IUGR / FGR)</a:t>
            </a:r>
          </a:p>
          <a:p>
            <a:pPr marL="365760">
              <a:lnSpc>
                <a:spcPct val="130000"/>
              </a:lnSpc>
              <a:spcBef>
                <a:spcPts val="1200"/>
              </a:spcBef>
              <a:spcAft>
                <a:spcPts val="1200"/>
              </a:spcAft>
            </a:pPr>
            <a:r>
              <a:rPr lang="en-US" sz="1900" dirty="0">
                <a:solidFill>
                  <a:schemeClr val="bg1"/>
                </a:solidFill>
              </a:rPr>
              <a:t>Fetal surveillance abnormalities</a:t>
            </a:r>
          </a:p>
          <a:p>
            <a:pPr marL="365760">
              <a:lnSpc>
                <a:spcPct val="130000"/>
              </a:lnSpc>
              <a:spcBef>
                <a:spcPts val="1200"/>
              </a:spcBef>
              <a:spcAft>
                <a:spcPts val="1200"/>
              </a:spcAft>
            </a:pPr>
            <a:r>
              <a:rPr lang="en-US" sz="1900" dirty="0">
                <a:solidFill>
                  <a:schemeClr val="bg1"/>
                </a:solidFill>
              </a:rPr>
              <a:t>Fetal vascular </a:t>
            </a:r>
            <a:r>
              <a:rPr lang="en-US" sz="1900" dirty="0" err="1">
                <a:solidFill>
                  <a:schemeClr val="bg1"/>
                </a:solidFill>
              </a:rPr>
              <a:t>malperfusion</a:t>
            </a:r>
            <a:r>
              <a:rPr lang="en-US" sz="1900" dirty="0">
                <a:solidFill>
                  <a:schemeClr val="bg1"/>
                </a:solidFill>
              </a:rPr>
              <a:t> (Doppler)</a:t>
            </a:r>
          </a:p>
          <a:p>
            <a:pPr marL="365760">
              <a:lnSpc>
                <a:spcPct val="130000"/>
              </a:lnSpc>
              <a:spcBef>
                <a:spcPts val="1200"/>
              </a:spcBef>
              <a:spcAft>
                <a:spcPts val="1200"/>
              </a:spcAft>
            </a:pPr>
            <a:r>
              <a:rPr lang="en-US" sz="1900" dirty="0">
                <a:solidFill>
                  <a:schemeClr val="bg1"/>
                </a:solidFill>
              </a:rPr>
              <a:t>Placental thrombosis</a:t>
            </a:r>
          </a:p>
          <a:p>
            <a:pPr marL="365760">
              <a:lnSpc>
                <a:spcPct val="130000"/>
              </a:lnSpc>
              <a:spcBef>
                <a:spcPts val="1200"/>
              </a:spcBef>
              <a:spcAft>
                <a:spcPts val="1200"/>
              </a:spcAft>
            </a:pPr>
            <a:r>
              <a:rPr lang="en-US" sz="1900" dirty="0">
                <a:solidFill>
                  <a:schemeClr val="bg1"/>
                </a:solidFill>
              </a:rPr>
              <a:t>Amniotic fluid reduction (oligohydramnios)</a:t>
            </a:r>
          </a:p>
          <a:p>
            <a:pPr marL="365760">
              <a:lnSpc>
                <a:spcPct val="130000"/>
              </a:lnSpc>
              <a:spcBef>
                <a:spcPts val="1200"/>
              </a:spcBef>
              <a:spcAft>
                <a:spcPts val="1200"/>
              </a:spcAft>
            </a:pPr>
            <a:r>
              <a:rPr lang="en-US" sz="1900" dirty="0">
                <a:solidFill>
                  <a:schemeClr val="bg1"/>
                </a:solidFill>
              </a:rPr>
              <a:t>Fetal death</a:t>
            </a:r>
          </a:p>
          <a:p>
            <a:pPr marL="365760">
              <a:lnSpc>
                <a:spcPct val="130000"/>
              </a:lnSpc>
              <a:spcBef>
                <a:spcPts val="1200"/>
              </a:spcBef>
              <a:spcAft>
                <a:spcPts val="1200"/>
              </a:spcAft>
            </a:pPr>
            <a:endParaRPr lang="en-US" sz="1900" dirty="0">
              <a:solidFill>
                <a:schemeClr val="bg1"/>
              </a:solidFill>
            </a:endParaRPr>
          </a:p>
          <a:p>
            <a:pPr marL="365760">
              <a:lnSpc>
                <a:spcPct val="130000"/>
              </a:lnSpc>
              <a:spcBef>
                <a:spcPts val="1200"/>
              </a:spcBef>
              <a:spcAft>
                <a:spcPts val="1200"/>
              </a:spcAft>
            </a:pPr>
            <a:endParaRPr lang="en-US" sz="1900" dirty="0">
              <a:solidFill>
                <a:schemeClr val="bg1"/>
              </a:solidFill>
            </a:endParaRPr>
          </a:p>
        </p:txBody>
      </p:sp>
    </p:spTree>
    <p:extLst>
      <p:ext uri="{BB962C8B-B14F-4D97-AF65-F5344CB8AC3E}">
        <p14:creationId xmlns:p14="http://schemas.microsoft.com/office/powerpoint/2010/main" val="83670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9E05-D6E2-41F6-A1DA-418C17CB0E9B}"/>
              </a:ext>
            </a:extLst>
          </p:cNvPr>
          <p:cNvSpPr>
            <a:spLocks noGrp="1"/>
          </p:cNvSpPr>
          <p:nvPr>
            <p:ph type="title"/>
          </p:nvPr>
        </p:nvSpPr>
        <p:spPr>
          <a:xfrm>
            <a:off x="461913" y="365125"/>
            <a:ext cx="11067068" cy="5894273"/>
          </a:xfrm>
          <a:solidFill>
            <a:srgbClr val="1306BA"/>
          </a:solidFill>
        </p:spPr>
        <p:txBody>
          <a:bodyPr>
            <a:normAutofit/>
          </a:bodyPr>
          <a:lstStyle/>
          <a:p>
            <a:pPr algn="ctr"/>
            <a:r>
              <a:rPr lang="en-US" dirty="0">
                <a:solidFill>
                  <a:srgbClr val="FFFF00"/>
                </a:solidFill>
                <a:effectLst/>
                <a:latin typeface="Arial" panose="020B0604020202020204" pitchFamily="34" charset="0"/>
                <a:ea typeface="Arial" panose="020B0604020202020204" pitchFamily="34" charset="0"/>
              </a:rPr>
              <a:t>COVID-19 &amp; Disaster Capitalism – Part I. </a:t>
            </a:r>
            <a:br>
              <a:rPr lang="en-US" sz="1800">
                <a:solidFill>
                  <a:srgbClr val="000000"/>
                </a:solidFill>
                <a:effectLst/>
                <a:latin typeface="Arial" panose="020B0604020202020204" pitchFamily="34" charset="0"/>
                <a:ea typeface="Arial" panose="020B0604020202020204" pitchFamily="34" charset="0"/>
              </a:rPr>
            </a:br>
            <a:br>
              <a:rPr lang="en-US" sz="1800">
                <a:solidFill>
                  <a:srgbClr val="000000"/>
                </a:solidFill>
                <a:effectLst/>
                <a:latin typeface="Arial" panose="020B0604020202020204" pitchFamily="34" charset="0"/>
                <a:ea typeface="Arial" panose="020B0604020202020204" pitchFamily="34" charset="0"/>
              </a:rPr>
            </a:br>
            <a:br>
              <a:rPr lang="en-US" sz="1800">
                <a:solidFill>
                  <a:srgbClr val="000000"/>
                </a:solidFill>
                <a:effectLst/>
                <a:latin typeface="Arial" panose="020B0604020202020204" pitchFamily="34" charset="0"/>
                <a:ea typeface="Arial" panose="020B0604020202020204" pitchFamily="34" charset="0"/>
              </a:rPr>
            </a:br>
            <a:br>
              <a:rPr lang="en-US" sz="1800">
                <a:solidFill>
                  <a:srgbClr val="000000"/>
                </a:solidFill>
                <a:effectLst/>
                <a:latin typeface="Arial" panose="020B0604020202020204" pitchFamily="34" charset="0"/>
                <a:ea typeface="Arial" panose="020B0604020202020204" pitchFamily="34" charset="0"/>
              </a:rPr>
            </a:br>
            <a:br>
              <a:rPr lang="en-US" sz="1800" dirty="0">
                <a:solidFill>
                  <a:srgbClr val="000000"/>
                </a:solidFill>
                <a:effectLst/>
                <a:latin typeface="Arial" panose="020B0604020202020204" pitchFamily="34" charset="0"/>
                <a:ea typeface="Arial" panose="020B0604020202020204" pitchFamily="34" charset="0"/>
              </a:rPr>
            </a:br>
            <a:r>
              <a:rPr lang="en-US" sz="2700" dirty="0">
                <a:solidFill>
                  <a:srgbClr val="FFFF00"/>
                </a:solidFill>
                <a:latin typeface="Arial" panose="020B0604020202020204" pitchFamily="34" charset="0"/>
                <a:ea typeface="Arial" panose="020B0604020202020204" pitchFamily="34" charset="0"/>
              </a:rPr>
              <a:t>Thorp KE, Thorp MM, Thorp EM, Thorp JA</a:t>
            </a:r>
            <a:br>
              <a:rPr lang="en-US" sz="2700" dirty="0">
                <a:solidFill>
                  <a:srgbClr val="FFFF00"/>
                </a:solidFill>
                <a:latin typeface="Arial" panose="020B0604020202020204" pitchFamily="34" charset="0"/>
                <a:ea typeface="Arial" panose="020B0604020202020204" pitchFamily="34" charset="0"/>
              </a:rPr>
            </a:br>
            <a:r>
              <a:rPr lang="en-US" sz="2700" dirty="0">
                <a:solidFill>
                  <a:srgbClr val="FFFF00"/>
                </a:solidFill>
                <a:effectLst/>
                <a:latin typeface="Arial" panose="020B0604020202020204" pitchFamily="34" charset="0"/>
                <a:ea typeface="Arial" panose="020B0604020202020204" pitchFamily="34" charset="0"/>
              </a:rPr>
              <a:t> Gazette of  Medical  Sciences. 2022 3(1)</a:t>
            </a:r>
            <a:r>
              <a:rPr lang="en-US" sz="2800" dirty="0">
                <a:solidFill>
                  <a:srgbClr val="FFFF00"/>
                </a:solidFill>
                <a:effectLst/>
                <a:latin typeface="Arial" panose="020B0604020202020204" pitchFamily="34" charset="0"/>
                <a:ea typeface="Arial" panose="020B0604020202020204" pitchFamily="34" charset="0"/>
              </a:rPr>
              <a:t> </a:t>
            </a:r>
            <a:br>
              <a:rPr lang="en-US" sz="2800" dirty="0">
                <a:solidFill>
                  <a:srgbClr val="FFFF00"/>
                </a:solidFill>
                <a:effectLst/>
                <a:latin typeface="Arial" panose="020B0604020202020204" pitchFamily="34" charset="0"/>
                <a:ea typeface="Arial" panose="020B0604020202020204" pitchFamily="34" charset="0"/>
              </a:rPr>
            </a:br>
            <a:r>
              <a:rPr lang="en-US" sz="2000" u="sng" dirty="0">
                <a:solidFill>
                  <a:srgbClr val="FFFF00"/>
                </a:solidFill>
                <a:effectLst/>
                <a:latin typeface="Arial" panose="020B0604020202020204" pitchFamily="34" charset="0"/>
                <a:ea typeface="Arial" panose="020B0604020202020204" pitchFamily="34" charset="0"/>
                <a:hlinkClick r:id="rId2">
                  <a:extLst>
                    <a:ext uri="{A12FA001-AC4F-418D-AE19-62706E023703}">
                      <ahyp:hlinkClr xmlns:ahyp="http://schemas.microsoft.com/office/drawing/2018/hyperlinkcolor" val="tx"/>
                    </a:ext>
                  </a:extLst>
                </a:hlinkClick>
              </a:rPr>
              <a:t>https://www.doi.org/10.46766/thegms.medethics.22071901</a:t>
            </a:r>
            <a:br>
              <a:rPr lang="en-US" sz="5400" dirty="0">
                <a:solidFill>
                  <a:srgbClr val="FFFF00"/>
                </a:solidFill>
              </a:rPr>
            </a:br>
            <a:br>
              <a:rPr lang="en-US" sz="5400" dirty="0">
                <a:solidFill>
                  <a:srgbClr val="FFFF00"/>
                </a:solidFill>
              </a:rPr>
            </a:br>
            <a:br>
              <a:rPr lang="en-US" sz="5400" dirty="0">
                <a:solidFill>
                  <a:srgbClr val="FFFF00"/>
                </a:solidFill>
              </a:rPr>
            </a:br>
            <a:r>
              <a:rPr lang="en-US" sz="4000" dirty="0">
                <a:solidFill>
                  <a:schemeClr val="bg1"/>
                </a:solidFill>
              </a:rPr>
              <a:t>J</a:t>
            </a:r>
            <a:r>
              <a:rPr lang="en-US" sz="3200" dirty="0">
                <a:solidFill>
                  <a:schemeClr val="bg1"/>
                </a:solidFill>
              </a:rPr>
              <a:t>ames A Thorp MD on GETTR @Jamesathorpmd</a:t>
            </a:r>
            <a:br>
              <a:rPr lang="en-US" sz="3200" dirty="0">
                <a:solidFill>
                  <a:schemeClr val="bg1"/>
                </a:solidFill>
              </a:rPr>
            </a:br>
            <a:r>
              <a:rPr lang="en-US" sz="2800" dirty="0">
                <a:solidFill>
                  <a:schemeClr val="bg1"/>
                </a:solidFill>
              </a:rPr>
              <a:t>Board Certified Ob/Gyn and Maternal Fetal Medicine</a:t>
            </a:r>
            <a:endParaRPr lang="en-US" sz="2400" dirty="0">
              <a:solidFill>
                <a:schemeClr val="bg1"/>
              </a:solidFill>
            </a:endParaRPr>
          </a:p>
        </p:txBody>
      </p:sp>
    </p:spTree>
    <p:extLst>
      <p:ext uri="{BB962C8B-B14F-4D97-AF65-F5344CB8AC3E}">
        <p14:creationId xmlns:p14="http://schemas.microsoft.com/office/powerpoint/2010/main" val="1258769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838200" y="239286"/>
            <a:ext cx="10515600" cy="985215"/>
          </a:xfrm>
        </p:spPr>
        <p:txBody>
          <a:bodyPr>
            <a:normAutofit/>
          </a:bodyPr>
          <a:lstStyle/>
          <a:p>
            <a:pPr algn="ctr"/>
            <a:r>
              <a:rPr lang="en-US" sz="3600" dirty="0">
                <a:solidFill>
                  <a:srgbClr val="FFFF00"/>
                </a:solidFill>
              </a:rPr>
              <a:t>COVID-19 “Vaccine” &amp; Women of Reproductive Age</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734833" y="1318359"/>
            <a:ext cx="10515600" cy="4158614"/>
          </a:xfrm>
        </p:spPr>
        <p:txBody>
          <a:bodyPr>
            <a:normAutofit/>
          </a:bodyPr>
          <a:lstStyle/>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649336" y="6101209"/>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
        <p:nvSpPr>
          <p:cNvPr id="5" name="TextBox 4">
            <a:extLst>
              <a:ext uri="{FF2B5EF4-FFF2-40B4-BE49-F238E27FC236}">
                <a16:creationId xmlns:a16="http://schemas.microsoft.com/office/drawing/2014/main" id="{3F668513-EAF2-4B65-4801-FD48D467838A}"/>
              </a:ext>
            </a:extLst>
          </p:cNvPr>
          <p:cNvSpPr txBox="1"/>
          <p:nvPr/>
        </p:nvSpPr>
        <p:spPr>
          <a:xfrm>
            <a:off x="5461831" y="6101209"/>
            <a:ext cx="5543505" cy="369332"/>
          </a:xfrm>
          <a:prstGeom prst="rect">
            <a:avLst/>
          </a:prstGeom>
          <a:noFill/>
        </p:spPr>
        <p:txBody>
          <a:bodyPr wrap="none" rtlCol="0">
            <a:spAutoFit/>
          </a:bodyPr>
          <a:lstStyle/>
          <a:p>
            <a:r>
              <a:rPr lang="en-US" dirty="0">
                <a:solidFill>
                  <a:schemeClr val="bg1"/>
                </a:solidFill>
              </a:rPr>
              <a:t>Thorp, Price, </a:t>
            </a:r>
            <a:r>
              <a:rPr lang="en-US" dirty="0" err="1">
                <a:solidFill>
                  <a:schemeClr val="bg1"/>
                </a:solidFill>
              </a:rPr>
              <a:t>Deskevich</a:t>
            </a:r>
            <a:r>
              <a:rPr lang="en-US" dirty="0">
                <a:solidFill>
                  <a:schemeClr val="bg1"/>
                </a:solidFill>
              </a:rPr>
              <a:t>, Long, </a:t>
            </a:r>
            <a:r>
              <a:rPr lang="en-US" dirty="0" err="1">
                <a:solidFill>
                  <a:schemeClr val="bg1"/>
                </a:solidFill>
              </a:rPr>
              <a:t>Tankersly</a:t>
            </a:r>
            <a:r>
              <a:rPr lang="en-US" dirty="0">
                <a:solidFill>
                  <a:schemeClr val="bg1"/>
                </a:solidFill>
              </a:rPr>
              <a:t>, Being Submitted</a:t>
            </a:r>
          </a:p>
        </p:txBody>
      </p:sp>
      <p:pic>
        <p:nvPicPr>
          <p:cNvPr id="6" name="Picture 5" descr="Diagram&#10;&#10;Description automatically generated with medium confidence">
            <a:extLst>
              <a:ext uri="{FF2B5EF4-FFF2-40B4-BE49-F238E27FC236}">
                <a16:creationId xmlns:a16="http://schemas.microsoft.com/office/drawing/2014/main" id="{CF71D8AB-264D-8A5B-C12F-B0CB0534E5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1369" y="1112363"/>
            <a:ext cx="9683425" cy="4835950"/>
          </a:xfrm>
          <a:prstGeom prst="rect">
            <a:avLst/>
          </a:prstGeom>
          <a:noFill/>
          <a:ln>
            <a:noFill/>
          </a:ln>
        </p:spPr>
      </p:pic>
    </p:spTree>
    <p:extLst>
      <p:ext uri="{BB962C8B-B14F-4D97-AF65-F5344CB8AC3E}">
        <p14:creationId xmlns:p14="http://schemas.microsoft.com/office/powerpoint/2010/main" val="831365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790534-62A9-2C51-074A-97E9F9E6D362}"/>
              </a:ext>
            </a:extLst>
          </p:cNvPr>
          <p:cNvSpPr txBox="1"/>
          <p:nvPr/>
        </p:nvSpPr>
        <p:spPr>
          <a:xfrm>
            <a:off x="561753" y="659218"/>
            <a:ext cx="11068493" cy="5570756"/>
          </a:xfrm>
          <a:prstGeom prst="rect">
            <a:avLst/>
          </a:prstGeom>
          <a:noFill/>
        </p:spPr>
        <p:txBody>
          <a:bodyPr wrap="square">
            <a:spAutoFit/>
          </a:bodyPr>
          <a:lstStyle/>
          <a:p>
            <a:pPr algn="ctr"/>
            <a:r>
              <a:rPr lang="en-US" sz="5400" dirty="0">
                <a:solidFill>
                  <a:srgbClr val="FFFF00"/>
                </a:solidFill>
              </a:rPr>
              <a:t>Phase I/II study of COVID-19 RNA Vaccine BNT162b1 in Adults</a:t>
            </a:r>
          </a:p>
          <a:p>
            <a:pPr algn="ctr"/>
            <a:endParaRPr lang="en-US" sz="3200" dirty="0">
              <a:solidFill>
                <a:srgbClr val="FFFF00"/>
              </a:solidFill>
            </a:endParaRPr>
          </a:p>
          <a:p>
            <a:pPr algn="ctr"/>
            <a:r>
              <a:rPr lang="en-US" sz="3600" dirty="0">
                <a:solidFill>
                  <a:schemeClr val="bg1"/>
                </a:solidFill>
              </a:rPr>
              <a:t>“RNA is required for protein synthesis, does not integrate into the genome, is transiently expressed, and is metabolized and is eliminated by the body’s natural mechanisms and, therefore is considered safe</a:t>
            </a:r>
            <a:r>
              <a:rPr lang="en-US" sz="3600" baseline="30000" dirty="0">
                <a:solidFill>
                  <a:schemeClr val="bg1"/>
                </a:solidFill>
              </a:rPr>
              <a:t>4,7</a:t>
            </a:r>
            <a:r>
              <a:rPr lang="en-US" sz="3600" dirty="0">
                <a:solidFill>
                  <a:schemeClr val="bg1"/>
                </a:solidFill>
              </a:rPr>
              <a:t>”  </a:t>
            </a:r>
          </a:p>
          <a:p>
            <a:pPr algn="ctr"/>
            <a:endParaRPr lang="en-US" sz="4400" dirty="0">
              <a:solidFill>
                <a:srgbClr val="FFFF00"/>
              </a:solidFill>
            </a:endParaRPr>
          </a:p>
          <a:p>
            <a:pPr algn="ctr"/>
            <a:r>
              <a:rPr lang="en-US" sz="2800" dirty="0">
                <a:solidFill>
                  <a:schemeClr val="bg1"/>
                </a:solidFill>
              </a:rPr>
              <a:t>Mark J Mulligan et al. Nature. August 12, 2020 586:589-593</a:t>
            </a:r>
          </a:p>
        </p:txBody>
      </p:sp>
    </p:spTree>
    <p:extLst>
      <p:ext uri="{BB962C8B-B14F-4D97-AF65-F5344CB8AC3E}">
        <p14:creationId xmlns:p14="http://schemas.microsoft.com/office/powerpoint/2010/main" val="211697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790534-62A9-2C51-074A-97E9F9E6D362}"/>
              </a:ext>
            </a:extLst>
          </p:cNvPr>
          <p:cNvSpPr txBox="1"/>
          <p:nvPr/>
        </p:nvSpPr>
        <p:spPr>
          <a:xfrm>
            <a:off x="561753" y="659218"/>
            <a:ext cx="11068493" cy="5324535"/>
          </a:xfrm>
          <a:prstGeom prst="rect">
            <a:avLst/>
          </a:prstGeom>
          <a:noFill/>
        </p:spPr>
        <p:txBody>
          <a:bodyPr wrap="square">
            <a:spAutoFit/>
          </a:bodyPr>
          <a:lstStyle/>
          <a:p>
            <a:pPr algn="ctr"/>
            <a:r>
              <a:rPr lang="en-US" sz="4800" dirty="0">
                <a:solidFill>
                  <a:srgbClr val="FFFF00"/>
                </a:solidFill>
              </a:rPr>
              <a:t>Intracellular Reverse Transcription of Pfizer BioNTech COVID-19 mRNA Vaccine BNT162b2 In Vitro in Human Liver Cell Line</a:t>
            </a:r>
          </a:p>
          <a:p>
            <a:pPr algn="ctr"/>
            <a:endParaRPr lang="en-US" sz="4800" dirty="0">
              <a:solidFill>
                <a:srgbClr val="FFFF00"/>
              </a:solidFill>
            </a:endParaRPr>
          </a:p>
          <a:p>
            <a:pPr algn="ctr"/>
            <a:r>
              <a:rPr lang="en-US" sz="4800" dirty="0">
                <a:solidFill>
                  <a:srgbClr val="FFFF00"/>
                </a:solidFill>
              </a:rPr>
              <a:t> Markus </a:t>
            </a:r>
            <a:r>
              <a:rPr lang="en-US" sz="4800" dirty="0" err="1">
                <a:solidFill>
                  <a:srgbClr val="FFFF00"/>
                </a:solidFill>
              </a:rPr>
              <a:t>Aldén</a:t>
            </a:r>
            <a:r>
              <a:rPr lang="en-US" sz="4800" dirty="0">
                <a:solidFill>
                  <a:srgbClr val="FFFF00"/>
                </a:solidFill>
              </a:rPr>
              <a:t> et al</a:t>
            </a:r>
            <a:r>
              <a:rPr lang="en-US" sz="4400" dirty="0">
                <a:solidFill>
                  <a:srgbClr val="FFFF00"/>
                </a:solidFill>
              </a:rPr>
              <a:t> </a:t>
            </a:r>
          </a:p>
          <a:p>
            <a:pPr algn="ctr"/>
            <a:endParaRPr lang="en-US" sz="4400" dirty="0">
              <a:solidFill>
                <a:srgbClr val="FFFF00"/>
              </a:solidFill>
            </a:endParaRPr>
          </a:p>
          <a:p>
            <a:pPr algn="ctr"/>
            <a:r>
              <a:rPr lang="en-US" sz="2800" dirty="0">
                <a:solidFill>
                  <a:schemeClr val="bg1"/>
                </a:solidFill>
              </a:rPr>
              <a:t>Current Issues in Molecular Biology. February 25, 2022. 44:1115-1126</a:t>
            </a:r>
          </a:p>
          <a:p>
            <a:pPr algn="ctr"/>
            <a:r>
              <a:rPr lang="en-US" sz="2800" dirty="0">
                <a:solidFill>
                  <a:schemeClr val="bg1"/>
                </a:solidFill>
              </a:rPr>
              <a:t>https://doi.org/10.3390/cimb44030073</a:t>
            </a:r>
          </a:p>
        </p:txBody>
      </p:sp>
    </p:spTree>
    <p:extLst>
      <p:ext uri="{BB962C8B-B14F-4D97-AF65-F5344CB8AC3E}">
        <p14:creationId xmlns:p14="http://schemas.microsoft.com/office/powerpoint/2010/main" val="1121985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790534-62A9-2C51-074A-97E9F9E6D362}"/>
              </a:ext>
            </a:extLst>
          </p:cNvPr>
          <p:cNvSpPr txBox="1"/>
          <p:nvPr/>
        </p:nvSpPr>
        <p:spPr>
          <a:xfrm>
            <a:off x="561753" y="348130"/>
            <a:ext cx="11068493" cy="1077218"/>
          </a:xfrm>
          <a:prstGeom prst="rect">
            <a:avLst/>
          </a:prstGeom>
          <a:noFill/>
        </p:spPr>
        <p:txBody>
          <a:bodyPr wrap="square">
            <a:spAutoFit/>
          </a:bodyPr>
          <a:lstStyle/>
          <a:p>
            <a:pPr algn="ctr"/>
            <a:r>
              <a:rPr lang="en-US" sz="3200" dirty="0">
                <a:solidFill>
                  <a:srgbClr val="FFFF00"/>
                </a:solidFill>
              </a:rPr>
              <a:t>Intracellular Reverse Transcription of Pfizer BioNTech COVID-19 mRNA Vaccine BNT162b2 In Vitro in Human Liver Cell Line (Huh7)</a:t>
            </a:r>
            <a:endParaRPr lang="en-US" sz="2800" dirty="0">
              <a:solidFill>
                <a:srgbClr val="FFFF00"/>
              </a:solidFill>
            </a:endParaRPr>
          </a:p>
        </p:txBody>
      </p:sp>
      <p:sp>
        <p:nvSpPr>
          <p:cNvPr id="2" name="TextBox 1">
            <a:extLst>
              <a:ext uri="{FF2B5EF4-FFF2-40B4-BE49-F238E27FC236}">
                <a16:creationId xmlns:a16="http://schemas.microsoft.com/office/drawing/2014/main" id="{455CB032-01E8-8836-F703-313702342686}"/>
              </a:ext>
            </a:extLst>
          </p:cNvPr>
          <p:cNvSpPr txBox="1"/>
          <p:nvPr/>
        </p:nvSpPr>
        <p:spPr>
          <a:xfrm flipH="1">
            <a:off x="1606127" y="5863539"/>
            <a:ext cx="8625525" cy="646331"/>
          </a:xfrm>
          <a:prstGeom prst="rect">
            <a:avLst/>
          </a:prstGeom>
          <a:noFill/>
        </p:spPr>
        <p:txBody>
          <a:bodyPr wrap="square" rtlCol="0">
            <a:spAutoFit/>
          </a:bodyPr>
          <a:lstStyle/>
          <a:p>
            <a:pPr algn="ctr"/>
            <a:r>
              <a:rPr lang="en-US" sz="1800" dirty="0">
                <a:solidFill>
                  <a:schemeClr val="bg1"/>
                </a:solidFill>
              </a:rPr>
              <a:t>Alden M et al. Current Issues in Molecular Biology. February 25, 2022. 44:1115-1126   https://doi.org/10.3390/cimb44030073</a:t>
            </a:r>
          </a:p>
        </p:txBody>
      </p:sp>
      <p:pic>
        <p:nvPicPr>
          <p:cNvPr id="1026" name="Picture 2" descr="Cimb 44 00073 g001">
            <a:extLst>
              <a:ext uri="{FF2B5EF4-FFF2-40B4-BE49-F238E27FC236}">
                <a16:creationId xmlns:a16="http://schemas.microsoft.com/office/drawing/2014/main" id="{EEDEE375-3F00-CB8D-5F78-CF1840FC7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490" y="3454917"/>
            <a:ext cx="6405174" cy="2177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C2FED4-C24D-52E0-6FCC-324FC20CB99B}"/>
              </a:ext>
            </a:extLst>
          </p:cNvPr>
          <p:cNvSpPr txBox="1"/>
          <p:nvPr/>
        </p:nvSpPr>
        <p:spPr>
          <a:xfrm>
            <a:off x="561753" y="2002426"/>
            <a:ext cx="10714275" cy="1261884"/>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en-US" sz="2800" dirty="0">
                <a:solidFill>
                  <a:schemeClr val="bg1"/>
                </a:solidFill>
              </a:rPr>
              <a:t>COVID-19 vaccine BNT162B2 mRNA enters the human liver cell in vitro</a:t>
            </a:r>
          </a:p>
          <a:p>
            <a:pPr marL="342900" indent="-342900">
              <a:spcBef>
                <a:spcPts val="1200"/>
              </a:spcBef>
              <a:spcAft>
                <a:spcPts val="1200"/>
              </a:spcAft>
              <a:buFont typeface="Arial" panose="020B0604020202020204" pitchFamily="34" charset="0"/>
              <a:buChar char="•"/>
            </a:pPr>
            <a:r>
              <a:rPr lang="en-US" sz="2800" dirty="0">
                <a:solidFill>
                  <a:schemeClr val="bg1"/>
                </a:solidFill>
              </a:rPr>
              <a:t>It is reverse transcribed intracellularly into DNA within 6 hours</a:t>
            </a:r>
          </a:p>
        </p:txBody>
      </p:sp>
    </p:spTree>
    <p:extLst>
      <p:ext uri="{BB962C8B-B14F-4D97-AF65-F5344CB8AC3E}">
        <p14:creationId xmlns:p14="http://schemas.microsoft.com/office/powerpoint/2010/main" val="4279750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402810" y="361424"/>
            <a:ext cx="5790600" cy="902833"/>
          </a:xfrm>
        </p:spPr>
        <p:txBody>
          <a:bodyPr>
            <a:noAutofit/>
          </a:bodyPr>
          <a:lstStyle/>
          <a:p>
            <a:pPr algn="ctr"/>
            <a:r>
              <a:rPr lang="en-US" sz="3200" dirty="0">
                <a:solidFill>
                  <a:srgbClr val="FFFF00"/>
                </a:solidFill>
              </a:rPr>
              <a:t>The Complexity of Ovulation and Normal Organized Menstruation</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284021" y="1578116"/>
            <a:ext cx="5790600" cy="1975210"/>
          </a:xfrm>
        </p:spPr>
        <p:txBody>
          <a:bodyPr>
            <a:normAutofit fontScale="70000" lnSpcReduction="20000"/>
          </a:bodyPr>
          <a:lstStyle/>
          <a:p>
            <a:pPr marL="365760">
              <a:spcBef>
                <a:spcPts val="1200"/>
              </a:spcBef>
            </a:pPr>
            <a:r>
              <a:rPr lang="en-US" sz="2000" dirty="0">
                <a:solidFill>
                  <a:schemeClr val="bg1"/>
                </a:solidFill>
              </a:rPr>
              <a:t>Ovarian inflammation form LNP’s disrupting hormones: likely contributes</a:t>
            </a:r>
          </a:p>
          <a:p>
            <a:pPr marL="365760">
              <a:spcBef>
                <a:spcPts val="1200"/>
              </a:spcBef>
            </a:pPr>
            <a:r>
              <a:rPr lang="en-US" sz="2000" dirty="0">
                <a:solidFill>
                  <a:schemeClr val="bg1"/>
                </a:solidFill>
              </a:rPr>
              <a:t>Inflammatory assault from “vaxx” likely contributes</a:t>
            </a:r>
          </a:p>
          <a:p>
            <a:pPr marL="365760">
              <a:spcBef>
                <a:spcPts val="1200"/>
              </a:spcBef>
            </a:pPr>
            <a:r>
              <a:rPr lang="en-US" sz="2000" dirty="0">
                <a:solidFill>
                  <a:schemeClr val="bg1"/>
                </a:solidFill>
              </a:rPr>
              <a:t>Spike protein assault from “vaxx” likely contributes</a:t>
            </a:r>
          </a:p>
          <a:p>
            <a:pPr marL="365760">
              <a:spcBef>
                <a:spcPts val="1200"/>
              </a:spcBef>
            </a:pPr>
            <a:r>
              <a:rPr lang="en-US" sz="2000" dirty="0">
                <a:solidFill>
                  <a:schemeClr val="bg1"/>
                </a:solidFill>
              </a:rPr>
              <a:t>Hypothalamic-pituitary abnormalities?</a:t>
            </a:r>
          </a:p>
          <a:p>
            <a:pPr marL="365760">
              <a:spcBef>
                <a:spcPts val="1200"/>
              </a:spcBef>
            </a:pPr>
            <a:r>
              <a:rPr lang="en-US" sz="2000" dirty="0">
                <a:solidFill>
                  <a:schemeClr val="bg1"/>
                </a:solidFill>
              </a:rPr>
              <a:t>Other endocrine factors, thyroid, adrenal?</a:t>
            </a:r>
          </a:p>
          <a:p>
            <a:pPr marL="365760">
              <a:spcBef>
                <a:spcPts val="1200"/>
              </a:spcBef>
            </a:pPr>
            <a:r>
              <a:rPr lang="en-US" sz="2000" dirty="0">
                <a:solidFill>
                  <a:schemeClr val="bg1"/>
                </a:solidFill>
              </a:rPr>
              <a:t>Anxiety / Stress? NO</a:t>
            </a:r>
          </a:p>
          <a:p>
            <a:pPr marL="365760">
              <a:spcBef>
                <a:spcPts val="1200"/>
              </a:spcBef>
            </a:pPr>
            <a:endParaRPr lang="en-US" sz="2000" dirty="0">
              <a:solidFill>
                <a:schemeClr val="bg1"/>
              </a:solidFill>
            </a:endParaRPr>
          </a:p>
        </p:txBody>
      </p:sp>
      <p:sp>
        <p:nvSpPr>
          <p:cNvPr id="9" name="TextBox 8">
            <a:extLst>
              <a:ext uri="{FF2B5EF4-FFF2-40B4-BE49-F238E27FC236}">
                <a16:creationId xmlns:a16="http://schemas.microsoft.com/office/drawing/2014/main" id="{93127DB9-3861-485C-8282-11255E20FA8E}"/>
              </a:ext>
            </a:extLst>
          </p:cNvPr>
          <p:cNvSpPr txBox="1"/>
          <p:nvPr/>
        </p:nvSpPr>
        <p:spPr>
          <a:xfrm>
            <a:off x="1644206" y="6311910"/>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pic>
        <p:nvPicPr>
          <p:cNvPr id="4" name="Picture 2">
            <a:extLst>
              <a:ext uri="{FF2B5EF4-FFF2-40B4-BE49-F238E27FC236}">
                <a16:creationId xmlns:a16="http://schemas.microsoft.com/office/drawing/2014/main" id="{B05E8F6D-4054-D7A7-4D55-B57937994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812" y="313640"/>
            <a:ext cx="4713646" cy="3325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 Uterus Menstrual Cycle - Diagramaica">
            <a:extLst>
              <a:ext uri="{FF2B5EF4-FFF2-40B4-BE49-F238E27FC236}">
                <a16:creationId xmlns:a16="http://schemas.microsoft.com/office/drawing/2014/main" id="{69715143-7EDA-BE08-FE65-EAA6A12DB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10" y="3942608"/>
            <a:ext cx="5207643" cy="2213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 pregnancy possible with normal endometrial lining in ...">
            <a:extLst>
              <a:ext uri="{FF2B5EF4-FFF2-40B4-BE49-F238E27FC236}">
                <a16:creationId xmlns:a16="http://schemas.microsoft.com/office/drawing/2014/main" id="{0A67C682-BB0B-B9CD-B3DF-346AF5280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2778" y="3695881"/>
            <a:ext cx="4898203" cy="275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07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1477AB-9080-FCFE-628E-402B16DCE6F4}"/>
              </a:ext>
            </a:extLst>
          </p:cNvPr>
          <p:cNvSpPr txBox="1"/>
          <p:nvPr/>
        </p:nvSpPr>
        <p:spPr>
          <a:xfrm>
            <a:off x="2158739"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074-106</a:t>
            </a:r>
          </a:p>
        </p:txBody>
      </p:sp>
      <p:pic>
        <p:nvPicPr>
          <p:cNvPr id="5" name="Graphic 4">
            <a:extLst>
              <a:ext uri="{FF2B5EF4-FFF2-40B4-BE49-F238E27FC236}">
                <a16:creationId xmlns:a16="http://schemas.microsoft.com/office/drawing/2014/main" id="{6BDD9ECB-AB68-1834-D7EB-3344140BF3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8528" y="867265"/>
            <a:ext cx="9401665" cy="5288437"/>
          </a:xfrm>
          <a:prstGeom prst="rect">
            <a:avLst/>
          </a:prstGeom>
        </p:spPr>
      </p:pic>
      <p:sp>
        <p:nvSpPr>
          <p:cNvPr id="6" name="TextBox 5">
            <a:extLst>
              <a:ext uri="{FF2B5EF4-FFF2-40B4-BE49-F238E27FC236}">
                <a16:creationId xmlns:a16="http://schemas.microsoft.com/office/drawing/2014/main" id="{273C9F06-B989-D0F3-2F34-2B311C6318DE}"/>
              </a:ext>
            </a:extLst>
          </p:cNvPr>
          <p:cNvSpPr txBox="1"/>
          <p:nvPr/>
        </p:nvSpPr>
        <p:spPr>
          <a:xfrm>
            <a:off x="1013903" y="176768"/>
            <a:ext cx="9803876" cy="523220"/>
          </a:xfrm>
          <a:prstGeom prst="rect">
            <a:avLst/>
          </a:prstGeom>
          <a:noFill/>
        </p:spPr>
        <p:txBody>
          <a:bodyPr wrap="square">
            <a:spAutoFit/>
          </a:bodyPr>
          <a:lstStyle/>
          <a:p>
            <a:pPr algn="ctr"/>
            <a:r>
              <a:rPr lang="en-US" sz="2800" dirty="0">
                <a:solidFill>
                  <a:srgbClr val="FFFF00"/>
                </a:solidFill>
              </a:rPr>
              <a:t>COVID-19 and the Unraveling of Experimental Medicine – Part II</a:t>
            </a:r>
            <a:endParaRPr lang="en-US" sz="2800" dirty="0"/>
          </a:p>
        </p:txBody>
      </p:sp>
    </p:spTree>
    <p:extLst>
      <p:ext uri="{BB962C8B-B14F-4D97-AF65-F5344CB8AC3E}">
        <p14:creationId xmlns:p14="http://schemas.microsoft.com/office/powerpoint/2010/main" val="196455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838200" y="239286"/>
            <a:ext cx="10515600" cy="985215"/>
          </a:xfrm>
        </p:spPr>
        <p:txBody>
          <a:bodyPr>
            <a:normAutofit/>
          </a:bodyPr>
          <a:lstStyle/>
          <a:p>
            <a:pPr algn="ctr"/>
            <a:r>
              <a:rPr lang="en-US" sz="3600" dirty="0">
                <a:solidFill>
                  <a:srgbClr val="FFFF00"/>
                </a:solidFill>
              </a:rPr>
              <a:t>Menstrual </a:t>
            </a:r>
            <a:r>
              <a:rPr lang="en-US" dirty="0">
                <a:solidFill>
                  <a:srgbClr val="FFFF00"/>
                </a:solidFill>
              </a:rPr>
              <a:t>Irregularities</a:t>
            </a:r>
            <a:r>
              <a:rPr lang="en-US" sz="3600" dirty="0">
                <a:solidFill>
                  <a:srgbClr val="FFFF00"/>
                </a:solidFill>
              </a:rPr>
              <a:t> and the COVID-19 Pandemic</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734833" y="1318359"/>
            <a:ext cx="10515600" cy="4507406"/>
          </a:xfrm>
        </p:spPr>
        <p:txBody>
          <a:bodyPr>
            <a:normAutofit/>
          </a:bodyPr>
          <a:lstStyle/>
          <a:p>
            <a:pPr marL="365760">
              <a:spcBef>
                <a:spcPts val="1200"/>
              </a:spcBef>
            </a:pPr>
            <a:r>
              <a:rPr lang="en-US" dirty="0">
                <a:solidFill>
                  <a:schemeClr val="bg1"/>
                </a:solidFill>
              </a:rPr>
              <a:t>Significant reporting of irregular menses in 2021: multiple sources including social media, VAERS and DMED data</a:t>
            </a:r>
          </a:p>
          <a:p>
            <a:pPr marL="365760">
              <a:spcBef>
                <a:spcPts val="1200"/>
              </a:spcBef>
            </a:pPr>
            <a:r>
              <a:rPr lang="en-US" dirty="0">
                <a:solidFill>
                  <a:schemeClr val="bg1"/>
                </a:solidFill>
              </a:rPr>
              <a:t>My Cycle Story of Tiffany </a:t>
            </a:r>
            <a:r>
              <a:rPr lang="en-US" dirty="0" err="1">
                <a:solidFill>
                  <a:schemeClr val="bg1"/>
                </a:solidFill>
              </a:rPr>
              <a:t>Parotto</a:t>
            </a:r>
            <a:r>
              <a:rPr lang="en-US" dirty="0">
                <a:solidFill>
                  <a:schemeClr val="bg1"/>
                </a:solidFill>
              </a:rPr>
              <a:t>, CEO and founder</a:t>
            </a:r>
          </a:p>
          <a:p>
            <a:pPr marL="365760">
              <a:spcBef>
                <a:spcPts val="1200"/>
              </a:spcBef>
            </a:pPr>
            <a:r>
              <a:rPr lang="en-US" dirty="0">
                <a:solidFill>
                  <a:schemeClr val="bg1"/>
                </a:solidFill>
              </a:rPr>
              <a:t>Publications in peer-reviewed medical journals documenting adverse  vaginal bleeding events associated with COVID-19 pandemic</a:t>
            </a:r>
          </a:p>
          <a:p>
            <a:pPr marL="365760">
              <a:spcBef>
                <a:spcPts val="1200"/>
              </a:spcBef>
            </a:pPr>
            <a:r>
              <a:rPr lang="en-US" b="1" dirty="0">
                <a:solidFill>
                  <a:srgbClr val="FFFF00"/>
                </a:solidFill>
              </a:rPr>
              <a:t>Part I</a:t>
            </a:r>
            <a:r>
              <a:rPr lang="en-US" dirty="0">
                <a:solidFill>
                  <a:schemeClr val="bg1"/>
                </a:solidFill>
              </a:rPr>
              <a:t>: </a:t>
            </a:r>
            <a:r>
              <a:rPr lang="en-US" i="1" dirty="0">
                <a:solidFill>
                  <a:schemeClr val="bg1"/>
                </a:solidFill>
              </a:rPr>
              <a:t>COVID-19 and the Surge in Decidual Cast Shedding</a:t>
            </a:r>
            <a:r>
              <a:rPr lang="en-US" dirty="0">
                <a:solidFill>
                  <a:schemeClr val="bg1"/>
                </a:solidFill>
              </a:rPr>
              <a:t>. G Med Sci. 2022; 3(1):107-117  (Just published)</a:t>
            </a:r>
          </a:p>
          <a:p>
            <a:pPr marL="365760">
              <a:spcBef>
                <a:spcPts val="1200"/>
              </a:spcBef>
            </a:pPr>
            <a:r>
              <a:rPr lang="en-US" b="1" dirty="0">
                <a:solidFill>
                  <a:srgbClr val="FFFF00"/>
                </a:solidFill>
              </a:rPr>
              <a:t>Part II</a:t>
            </a:r>
            <a:r>
              <a:rPr lang="en-US" dirty="0">
                <a:solidFill>
                  <a:schemeClr val="bg1"/>
                </a:solidFill>
              </a:rPr>
              <a:t>: </a:t>
            </a:r>
            <a:r>
              <a:rPr lang="en-US" i="1" dirty="0">
                <a:solidFill>
                  <a:schemeClr val="bg1"/>
                </a:solidFill>
              </a:rPr>
              <a:t>COVID-19 and the association with abnormal menstruation</a:t>
            </a:r>
          </a:p>
          <a:p>
            <a:pPr marL="365760">
              <a:spcBef>
                <a:spcPts val="1200"/>
              </a:spcBef>
            </a:pPr>
            <a:r>
              <a:rPr lang="en-US" b="1" dirty="0">
                <a:solidFill>
                  <a:srgbClr val="FFFF00"/>
                </a:solidFill>
              </a:rPr>
              <a:t>Part III</a:t>
            </a:r>
            <a:r>
              <a:rPr lang="en-US" dirty="0">
                <a:solidFill>
                  <a:srgbClr val="FFFF00"/>
                </a:solidFill>
              </a:rPr>
              <a:t>: </a:t>
            </a:r>
            <a:r>
              <a:rPr lang="en-US" i="1" dirty="0">
                <a:solidFill>
                  <a:schemeClr val="bg1"/>
                </a:solidFill>
              </a:rPr>
              <a:t>Covid-19 and the association with post-menopausal bleeding</a:t>
            </a:r>
          </a:p>
          <a:p>
            <a:pPr marL="137160" indent="0">
              <a:spcBef>
                <a:spcPts val="1200"/>
              </a:spcBef>
              <a:buNone/>
            </a:pPr>
            <a:endParaRPr lang="en-US" dirty="0">
              <a:solidFill>
                <a:schemeClr val="bg1"/>
              </a:solidFill>
            </a:endParaRPr>
          </a:p>
          <a:p>
            <a:pPr marL="365760">
              <a:spcBef>
                <a:spcPts val="1200"/>
              </a:spcBef>
            </a:pPr>
            <a:endParaRPr lang="en-US"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3976554" y="6031762"/>
            <a:ext cx="3565143" cy="461665"/>
          </a:xfrm>
          <a:prstGeom prst="rect">
            <a:avLst/>
          </a:prstGeom>
          <a:noFill/>
        </p:spPr>
        <p:txBody>
          <a:bodyPr wrap="none" rtlCol="0">
            <a:spAutoFit/>
          </a:bodyPr>
          <a:lstStyle/>
          <a:p>
            <a:r>
              <a:rPr lang="en-US" sz="2400" dirty="0">
                <a:solidFill>
                  <a:schemeClr val="bg1"/>
                </a:solidFill>
              </a:rPr>
              <a:t>GETTR @ </a:t>
            </a:r>
            <a:r>
              <a:rPr lang="en-US" sz="2400" dirty="0" err="1">
                <a:solidFill>
                  <a:schemeClr val="bg1"/>
                </a:solidFill>
              </a:rPr>
              <a:t>Jamesathorpmd</a:t>
            </a:r>
            <a:r>
              <a:rPr lang="en-US" sz="2400" dirty="0">
                <a:solidFill>
                  <a:schemeClr val="bg1"/>
                </a:solidFill>
              </a:rPr>
              <a:t>  </a:t>
            </a:r>
          </a:p>
        </p:txBody>
      </p:sp>
    </p:spTree>
    <p:extLst>
      <p:ext uri="{BB962C8B-B14F-4D97-AF65-F5344CB8AC3E}">
        <p14:creationId xmlns:p14="http://schemas.microsoft.com/office/powerpoint/2010/main" val="90611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437770" y="378079"/>
            <a:ext cx="11010965" cy="985215"/>
          </a:xfrm>
        </p:spPr>
        <p:txBody>
          <a:bodyPr>
            <a:noAutofit/>
          </a:bodyPr>
          <a:lstStyle/>
          <a:p>
            <a:pPr algn="ctr"/>
            <a:r>
              <a:rPr lang="en-US" sz="2800" b="1" dirty="0">
                <a:solidFill>
                  <a:srgbClr val="FFFF00"/>
                </a:solidFill>
              </a:rPr>
              <a:t>Menstrual Irregularities and the COVID-19 Pandemic MyCycleStory.com (MCS) Part I: COVID-19 and the Surge in Decidual Cast Shedding (DCS)</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387095" y="1791093"/>
            <a:ext cx="7003519" cy="3629319"/>
          </a:xfrm>
        </p:spPr>
        <p:txBody>
          <a:bodyPr>
            <a:normAutofit/>
          </a:bodyPr>
          <a:lstStyle/>
          <a:p>
            <a:pPr marL="365760">
              <a:spcBef>
                <a:spcPts val="1200"/>
              </a:spcBef>
            </a:pPr>
            <a:r>
              <a:rPr lang="en-US" dirty="0">
                <a:solidFill>
                  <a:schemeClr val="bg1"/>
                </a:solidFill>
              </a:rPr>
              <a:t>Significant reporting of DCS via MCS with 294 in 7.5 months of 2021</a:t>
            </a:r>
          </a:p>
          <a:p>
            <a:pPr marL="365760">
              <a:spcBef>
                <a:spcPts val="1200"/>
              </a:spcBef>
            </a:pPr>
            <a:r>
              <a:rPr lang="en-US" dirty="0">
                <a:solidFill>
                  <a:schemeClr val="bg1"/>
                </a:solidFill>
              </a:rPr>
              <a:t>Prior 109 years pre-pandemic &lt; 40 reported in the medical literature</a:t>
            </a:r>
          </a:p>
          <a:p>
            <a:pPr marL="365760">
              <a:spcBef>
                <a:spcPts val="1200"/>
              </a:spcBef>
            </a:pPr>
            <a:r>
              <a:rPr lang="en-US" dirty="0">
                <a:solidFill>
                  <a:schemeClr val="bg1"/>
                </a:solidFill>
              </a:rPr>
              <a:t>Usual associations: ectopic pregnancy, miscarriage, prolonged progesterone</a:t>
            </a:r>
          </a:p>
          <a:p>
            <a:pPr marL="365760">
              <a:spcBef>
                <a:spcPts val="1200"/>
              </a:spcBef>
            </a:pPr>
            <a:r>
              <a:rPr lang="en-US" dirty="0">
                <a:solidFill>
                  <a:schemeClr val="bg1"/>
                </a:solidFill>
              </a:rPr>
              <a:t>Causes of surge in pandemic???</a:t>
            </a:r>
          </a:p>
          <a:p>
            <a:pPr marL="365760">
              <a:spcBef>
                <a:spcPts val="1200"/>
              </a:spcBef>
            </a:pPr>
            <a:endParaRPr lang="en-US" dirty="0">
              <a:solidFill>
                <a:schemeClr val="bg1"/>
              </a:solidFill>
            </a:endParaRPr>
          </a:p>
          <a:p>
            <a:pPr marL="365760">
              <a:spcBef>
                <a:spcPts val="1200"/>
              </a:spcBef>
            </a:pPr>
            <a:endParaRPr lang="en-US"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762118" y="5640057"/>
            <a:ext cx="6628496" cy="707886"/>
          </a:xfrm>
          <a:prstGeom prst="rect">
            <a:avLst/>
          </a:prstGeom>
          <a:noFill/>
        </p:spPr>
        <p:txBody>
          <a:bodyPr wrap="square" rtlCol="0">
            <a:spAutoFit/>
          </a:bodyPr>
          <a:lstStyle/>
          <a:p>
            <a:r>
              <a:rPr lang="en-US" sz="2000" dirty="0" err="1">
                <a:solidFill>
                  <a:schemeClr val="bg1"/>
                </a:solidFill>
              </a:rPr>
              <a:t>Parotto</a:t>
            </a:r>
            <a:r>
              <a:rPr lang="en-US" sz="2000" dirty="0">
                <a:solidFill>
                  <a:schemeClr val="bg1"/>
                </a:solidFill>
              </a:rPr>
              <a:t> T, Thorp JA, Hooker B, et al. Gazette of Medical Sciences. 2022; 3(1):107-117.  GETTR @ </a:t>
            </a:r>
            <a:r>
              <a:rPr lang="en-US" sz="2000" dirty="0" err="1">
                <a:solidFill>
                  <a:schemeClr val="bg1"/>
                </a:solidFill>
              </a:rPr>
              <a:t>Jamesathorpmd</a:t>
            </a:r>
            <a:r>
              <a:rPr lang="en-US" sz="2000" dirty="0">
                <a:solidFill>
                  <a:schemeClr val="bg1"/>
                </a:solidFill>
              </a:rPr>
              <a:t>  </a:t>
            </a:r>
          </a:p>
        </p:txBody>
      </p:sp>
      <p:pic>
        <p:nvPicPr>
          <p:cNvPr id="7" name="Picture 6" descr="A picture containing food, dessert, close, eaten&#10;&#10;Description automatically generated">
            <a:extLst>
              <a:ext uri="{FF2B5EF4-FFF2-40B4-BE49-F238E27FC236}">
                <a16:creationId xmlns:a16="http://schemas.microsoft.com/office/drawing/2014/main" id="{1A26ECF3-BDB7-2E8D-7CAD-3611BCC73D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1242" y="1371051"/>
            <a:ext cx="3808640" cy="4976892"/>
          </a:xfrm>
          <a:prstGeom prst="rect">
            <a:avLst/>
          </a:prstGeom>
          <a:noFill/>
          <a:ln>
            <a:noFill/>
          </a:ln>
        </p:spPr>
      </p:pic>
    </p:spTree>
    <p:extLst>
      <p:ext uri="{BB962C8B-B14F-4D97-AF65-F5344CB8AC3E}">
        <p14:creationId xmlns:p14="http://schemas.microsoft.com/office/powerpoint/2010/main" val="229230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437770" y="378079"/>
            <a:ext cx="11010965" cy="985215"/>
          </a:xfrm>
        </p:spPr>
        <p:txBody>
          <a:bodyPr>
            <a:noAutofit/>
          </a:bodyPr>
          <a:lstStyle/>
          <a:p>
            <a:pPr algn="ctr"/>
            <a:r>
              <a:rPr lang="en-US" sz="3600" dirty="0">
                <a:solidFill>
                  <a:srgbClr val="FFFF00"/>
                </a:solidFill>
              </a:rPr>
              <a:t>Part I: COVID-19 and the Surge in Decidual Cast Shedding. Gazette of Medical Sciences. 2022; 3(1):107-117</a:t>
            </a:r>
            <a:endParaRPr lang="en-US" sz="5400" dirty="0">
              <a:solidFill>
                <a:srgbClr val="FFFF00"/>
              </a:solidFill>
            </a:endParaRP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593431" y="2214609"/>
            <a:ext cx="7003519" cy="3450900"/>
          </a:xfrm>
        </p:spPr>
        <p:txBody>
          <a:bodyPr>
            <a:normAutofit/>
          </a:bodyPr>
          <a:lstStyle/>
          <a:p>
            <a:pPr marL="365760">
              <a:spcBef>
                <a:spcPts val="1200"/>
              </a:spcBef>
            </a:pPr>
            <a:r>
              <a:rPr lang="en-US" dirty="0">
                <a:solidFill>
                  <a:schemeClr val="bg1"/>
                </a:solidFill>
              </a:rPr>
              <a:t>Causes of surge in pandemic???</a:t>
            </a:r>
          </a:p>
          <a:p>
            <a:pPr marL="365760">
              <a:spcBef>
                <a:spcPts val="1200"/>
              </a:spcBef>
            </a:pPr>
            <a:r>
              <a:rPr lang="en-US" dirty="0">
                <a:solidFill>
                  <a:schemeClr val="bg1"/>
                </a:solidFill>
              </a:rPr>
              <a:t>Increased miscarriages?</a:t>
            </a:r>
          </a:p>
          <a:p>
            <a:pPr marL="365760">
              <a:spcBef>
                <a:spcPts val="1200"/>
              </a:spcBef>
            </a:pPr>
            <a:r>
              <a:rPr lang="en-US" dirty="0">
                <a:solidFill>
                  <a:schemeClr val="bg1"/>
                </a:solidFill>
              </a:rPr>
              <a:t>Increased ectopic pregnancy?</a:t>
            </a:r>
          </a:p>
          <a:p>
            <a:pPr marL="365760">
              <a:spcBef>
                <a:spcPts val="1200"/>
              </a:spcBef>
            </a:pPr>
            <a:r>
              <a:rPr lang="en-US" dirty="0">
                <a:solidFill>
                  <a:schemeClr val="bg1"/>
                </a:solidFill>
              </a:rPr>
              <a:t>Abnormal clotting / consistency of blood?</a:t>
            </a:r>
          </a:p>
          <a:p>
            <a:pPr marL="365760">
              <a:spcBef>
                <a:spcPts val="1200"/>
              </a:spcBef>
            </a:pPr>
            <a:endParaRPr lang="en-US" dirty="0">
              <a:solidFill>
                <a:schemeClr val="bg1"/>
              </a:solidFill>
            </a:endParaRPr>
          </a:p>
          <a:p>
            <a:pPr marL="365760">
              <a:spcBef>
                <a:spcPts val="1200"/>
              </a:spcBef>
            </a:pPr>
            <a:endParaRPr lang="en-US"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2081767" y="5805518"/>
            <a:ext cx="300082" cy="400110"/>
          </a:xfrm>
          <a:prstGeom prst="rect">
            <a:avLst/>
          </a:prstGeom>
          <a:noFill/>
        </p:spPr>
        <p:txBody>
          <a:bodyPr wrap="none" rtlCol="0">
            <a:spAutoFit/>
          </a:bodyPr>
          <a:lstStyle/>
          <a:p>
            <a:r>
              <a:rPr lang="en-US" sz="2000" dirty="0">
                <a:solidFill>
                  <a:schemeClr val="bg1"/>
                </a:solidFill>
              </a:rPr>
              <a:t>  </a:t>
            </a:r>
          </a:p>
        </p:txBody>
      </p:sp>
      <p:pic>
        <p:nvPicPr>
          <p:cNvPr id="7" name="Picture 6" descr="A picture containing food, dessert, close, eaten&#10;&#10;Description automatically generated">
            <a:extLst>
              <a:ext uri="{FF2B5EF4-FFF2-40B4-BE49-F238E27FC236}">
                <a16:creationId xmlns:a16="http://schemas.microsoft.com/office/drawing/2014/main" id="{1A26ECF3-BDB7-2E8D-7CAD-3611BCC73D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4939" y="1578445"/>
            <a:ext cx="3808640" cy="4976892"/>
          </a:xfrm>
          <a:prstGeom prst="rect">
            <a:avLst/>
          </a:prstGeom>
          <a:noFill/>
          <a:ln>
            <a:noFill/>
          </a:ln>
        </p:spPr>
      </p:pic>
      <p:sp>
        <p:nvSpPr>
          <p:cNvPr id="6" name="TextBox 5">
            <a:extLst>
              <a:ext uri="{FF2B5EF4-FFF2-40B4-BE49-F238E27FC236}">
                <a16:creationId xmlns:a16="http://schemas.microsoft.com/office/drawing/2014/main" id="{A7F15E8E-ADF6-2317-4418-5C2A198B4400}"/>
              </a:ext>
            </a:extLst>
          </p:cNvPr>
          <p:cNvSpPr txBox="1"/>
          <p:nvPr/>
        </p:nvSpPr>
        <p:spPr>
          <a:xfrm>
            <a:off x="762118" y="5150764"/>
            <a:ext cx="6628496" cy="1200329"/>
          </a:xfrm>
          <a:prstGeom prst="rect">
            <a:avLst/>
          </a:prstGeom>
          <a:noFill/>
        </p:spPr>
        <p:txBody>
          <a:bodyPr wrap="square" rtlCol="0">
            <a:spAutoFit/>
          </a:bodyPr>
          <a:lstStyle/>
          <a:p>
            <a:r>
              <a:rPr lang="en-US" sz="2400" dirty="0" err="1">
                <a:solidFill>
                  <a:schemeClr val="bg1"/>
                </a:solidFill>
              </a:rPr>
              <a:t>Parotto</a:t>
            </a:r>
            <a:r>
              <a:rPr lang="en-US" sz="2400" dirty="0">
                <a:solidFill>
                  <a:schemeClr val="bg1"/>
                </a:solidFill>
              </a:rPr>
              <a:t> T, Thorp JA, Hooker B, et al. Gazette of Medical Sciences. 2022; 3(1):107-117.  </a:t>
            </a:r>
          </a:p>
          <a:p>
            <a:r>
              <a:rPr lang="en-US" sz="2400" dirty="0">
                <a:solidFill>
                  <a:schemeClr val="bg1"/>
                </a:solidFill>
              </a:rPr>
              <a:t>GETTR @ </a:t>
            </a:r>
            <a:r>
              <a:rPr lang="en-US" sz="2400" dirty="0" err="1">
                <a:solidFill>
                  <a:schemeClr val="bg1"/>
                </a:solidFill>
              </a:rPr>
              <a:t>Jamesathorpmd</a:t>
            </a:r>
            <a:r>
              <a:rPr lang="en-US" sz="2400" dirty="0">
                <a:solidFill>
                  <a:schemeClr val="bg1"/>
                </a:solidFill>
              </a:rPr>
              <a:t>  </a:t>
            </a:r>
          </a:p>
        </p:txBody>
      </p:sp>
    </p:spTree>
    <p:extLst>
      <p:ext uri="{BB962C8B-B14F-4D97-AF65-F5344CB8AC3E}">
        <p14:creationId xmlns:p14="http://schemas.microsoft.com/office/powerpoint/2010/main" val="275414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A962E55-D537-95C3-4761-5B5799B223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0836" y="243931"/>
            <a:ext cx="8453299" cy="6122156"/>
          </a:xfrm>
          <a:prstGeom prst="rect">
            <a:avLst/>
          </a:prstGeom>
          <a:noFill/>
          <a:ln>
            <a:noFill/>
          </a:ln>
        </p:spPr>
      </p:pic>
      <p:sp>
        <p:nvSpPr>
          <p:cNvPr id="7" name="TextBox 6">
            <a:extLst>
              <a:ext uri="{FF2B5EF4-FFF2-40B4-BE49-F238E27FC236}">
                <a16:creationId xmlns:a16="http://schemas.microsoft.com/office/drawing/2014/main" id="{E1CFA6D2-5984-43D3-E28C-E7BF75C5313F}"/>
              </a:ext>
            </a:extLst>
          </p:cNvPr>
          <p:cNvSpPr txBox="1"/>
          <p:nvPr/>
        </p:nvSpPr>
        <p:spPr>
          <a:xfrm>
            <a:off x="390849" y="2168163"/>
            <a:ext cx="2530155" cy="2246769"/>
          </a:xfrm>
          <a:prstGeom prst="rect">
            <a:avLst/>
          </a:prstGeom>
          <a:noFill/>
        </p:spPr>
        <p:txBody>
          <a:bodyPr wrap="square" rtlCol="0">
            <a:spAutoFit/>
          </a:bodyPr>
          <a:lstStyle/>
          <a:p>
            <a:pPr algn="ctr"/>
            <a:r>
              <a:rPr lang="en-US" sz="2800" dirty="0">
                <a:solidFill>
                  <a:schemeClr val="bg1"/>
                </a:solidFill>
              </a:rPr>
              <a:t>Compliments of </a:t>
            </a:r>
          </a:p>
          <a:p>
            <a:pPr algn="ctr"/>
            <a:r>
              <a:rPr lang="en-US" sz="2800" dirty="0">
                <a:solidFill>
                  <a:schemeClr val="bg1"/>
                </a:solidFill>
              </a:rPr>
              <a:t>Embalmer </a:t>
            </a:r>
          </a:p>
          <a:p>
            <a:pPr algn="ctr"/>
            <a:r>
              <a:rPr lang="en-US" sz="2800" dirty="0">
                <a:solidFill>
                  <a:schemeClr val="bg1"/>
                </a:solidFill>
              </a:rPr>
              <a:t>Sir Richard Hirschman</a:t>
            </a:r>
          </a:p>
        </p:txBody>
      </p:sp>
    </p:spTree>
    <p:extLst>
      <p:ext uri="{BB962C8B-B14F-4D97-AF65-F5344CB8AC3E}">
        <p14:creationId xmlns:p14="http://schemas.microsoft.com/office/powerpoint/2010/main" val="397267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750735" y="345476"/>
            <a:ext cx="10515600" cy="1325563"/>
          </a:xfrm>
          <a:solidFill>
            <a:srgbClr val="1306BA"/>
          </a:solidFill>
        </p:spPr>
        <p:txBody>
          <a:bodyPr anchor="ctr">
            <a:normAutofit/>
          </a:bodyPr>
          <a:lstStyle/>
          <a:p>
            <a:pPr algn="ctr"/>
            <a:r>
              <a:rPr lang="en-US" sz="6600" dirty="0">
                <a:solidFill>
                  <a:srgbClr val="FFFF00"/>
                </a:solidFill>
              </a:rPr>
              <a:t>Speaker Conflicts of Interest</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611168" y="1711518"/>
            <a:ext cx="10515600" cy="3434964"/>
          </a:xfrm>
          <a:solidFill>
            <a:srgbClr val="1306BA"/>
          </a:solidFill>
        </p:spPr>
        <p:txBody>
          <a:bodyPr anchor="ctr">
            <a:normAutofit/>
          </a:bodyPr>
          <a:lstStyle/>
          <a:p>
            <a:pPr marL="137160" indent="0" algn="ctr">
              <a:spcBef>
                <a:spcPts val="1200"/>
              </a:spcBef>
              <a:buNone/>
            </a:pPr>
            <a:r>
              <a:rPr lang="en-US" sz="8000" dirty="0">
                <a:solidFill>
                  <a:schemeClr val="bg1"/>
                </a:solidFill>
              </a:rPr>
              <a:t>NONE for ME</a:t>
            </a:r>
          </a:p>
          <a:p>
            <a:pPr marL="137160" indent="0" algn="ctr">
              <a:spcBef>
                <a:spcPts val="1200"/>
              </a:spcBef>
              <a:buNone/>
            </a:pPr>
            <a:r>
              <a:rPr lang="en-US" sz="4000" dirty="0">
                <a:solidFill>
                  <a:schemeClr val="bg1"/>
                </a:solidFill>
              </a:rPr>
              <a:t>How about </a:t>
            </a:r>
            <a:r>
              <a:rPr lang="en-US" sz="4000" dirty="0" err="1">
                <a:solidFill>
                  <a:schemeClr val="bg1"/>
                </a:solidFill>
              </a:rPr>
              <a:t>Birx</a:t>
            </a:r>
            <a:r>
              <a:rPr lang="en-US" sz="4000" dirty="0">
                <a:solidFill>
                  <a:schemeClr val="bg1"/>
                </a:solidFill>
              </a:rPr>
              <a:t>, Fauci, Eric Rubin, CDC, FDA, WHO, Voters who pushed the Vax et al??? </a:t>
            </a:r>
          </a:p>
        </p:txBody>
      </p:sp>
      <p:sp>
        <p:nvSpPr>
          <p:cNvPr id="4" name="TextBox 3">
            <a:extLst>
              <a:ext uri="{FF2B5EF4-FFF2-40B4-BE49-F238E27FC236}">
                <a16:creationId xmlns:a16="http://schemas.microsoft.com/office/drawing/2014/main" id="{10A97B52-486C-4400-8B76-8B94DF46D02F}"/>
              </a:ext>
            </a:extLst>
          </p:cNvPr>
          <p:cNvSpPr txBox="1"/>
          <p:nvPr/>
        </p:nvSpPr>
        <p:spPr>
          <a:xfrm>
            <a:off x="2531717" y="5472731"/>
            <a:ext cx="6953635" cy="830997"/>
          </a:xfrm>
          <a:prstGeom prst="rect">
            <a:avLst/>
          </a:prstGeom>
          <a:noFill/>
        </p:spPr>
        <p:txBody>
          <a:bodyPr wrap="none" rtlCol="0">
            <a:spAutoFit/>
          </a:bodyPr>
          <a:lstStyle/>
          <a:p>
            <a:r>
              <a:rPr lang="en-US" sz="4800" dirty="0">
                <a:solidFill>
                  <a:schemeClr val="bg1"/>
                </a:solidFill>
              </a:rPr>
              <a:t>GETTR @ </a:t>
            </a:r>
            <a:r>
              <a:rPr lang="en-US" sz="4800" dirty="0" err="1">
                <a:solidFill>
                  <a:schemeClr val="bg1"/>
                </a:solidFill>
              </a:rPr>
              <a:t>Jamesathorpmd</a:t>
            </a:r>
            <a:r>
              <a:rPr lang="en-US" sz="4800" dirty="0">
                <a:solidFill>
                  <a:schemeClr val="bg1"/>
                </a:solidFill>
              </a:rPr>
              <a:t>  </a:t>
            </a:r>
          </a:p>
        </p:txBody>
      </p:sp>
    </p:spTree>
    <p:extLst>
      <p:ext uri="{BB962C8B-B14F-4D97-AF65-F5344CB8AC3E}">
        <p14:creationId xmlns:p14="http://schemas.microsoft.com/office/powerpoint/2010/main" val="615814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CFA6D2-5984-43D3-E28C-E7BF75C5313F}"/>
              </a:ext>
            </a:extLst>
          </p:cNvPr>
          <p:cNvSpPr txBox="1"/>
          <p:nvPr/>
        </p:nvSpPr>
        <p:spPr>
          <a:xfrm>
            <a:off x="691085" y="6160510"/>
            <a:ext cx="10533908" cy="523220"/>
          </a:xfrm>
          <a:prstGeom prst="rect">
            <a:avLst/>
          </a:prstGeom>
          <a:noFill/>
        </p:spPr>
        <p:txBody>
          <a:bodyPr wrap="square" rtlCol="0">
            <a:spAutoFit/>
          </a:bodyPr>
          <a:lstStyle/>
          <a:p>
            <a:pPr algn="ctr"/>
            <a:r>
              <a:rPr lang="en-US" sz="2800" dirty="0">
                <a:solidFill>
                  <a:schemeClr val="bg1"/>
                </a:solidFill>
              </a:rPr>
              <a:t>Compliments of Embalmer Sir Richard Hirschman</a:t>
            </a:r>
          </a:p>
        </p:txBody>
      </p:sp>
      <p:pic>
        <p:nvPicPr>
          <p:cNvPr id="3" name="Picture 2" descr="A picture containing dish, pasta&#10;&#10;Description automatically generated">
            <a:extLst>
              <a:ext uri="{FF2B5EF4-FFF2-40B4-BE49-F238E27FC236}">
                <a16:creationId xmlns:a16="http://schemas.microsoft.com/office/drawing/2014/main" id="{4982408E-933F-BA0A-0955-B68D59EF6FB0}"/>
              </a:ext>
            </a:extLst>
          </p:cNvPr>
          <p:cNvPicPr>
            <a:picLocks noChangeAspect="1"/>
          </p:cNvPicPr>
          <p:nvPr/>
        </p:nvPicPr>
        <p:blipFill rotWithShape="1">
          <a:blip r:embed="rId2">
            <a:extLst>
              <a:ext uri="{28A0092B-C50C-407E-A947-70E740481C1C}">
                <a14:useLocalDpi xmlns:a14="http://schemas.microsoft.com/office/drawing/2010/main" val="0"/>
              </a:ext>
            </a:extLst>
          </a:blip>
          <a:srcRect t="14895" b="10262"/>
          <a:stretch/>
        </p:blipFill>
        <p:spPr>
          <a:xfrm rot="16200000">
            <a:off x="2845075" y="-1739956"/>
            <a:ext cx="6022400" cy="9778533"/>
          </a:xfrm>
          <a:prstGeom prst="rect">
            <a:avLst/>
          </a:prstGeom>
        </p:spPr>
      </p:pic>
    </p:spTree>
    <p:extLst>
      <p:ext uri="{BB962C8B-B14F-4D97-AF65-F5344CB8AC3E}">
        <p14:creationId xmlns:p14="http://schemas.microsoft.com/office/powerpoint/2010/main" val="459077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CFA6D2-5984-43D3-E28C-E7BF75C5313F}"/>
              </a:ext>
            </a:extLst>
          </p:cNvPr>
          <p:cNvSpPr txBox="1"/>
          <p:nvPr/>
        </p:nvSpPr>
        <p:spPr>
          <a:xfrm>
            <a:off x="691085" y="6110566"/>
            <a:ext cx="10533908" cy="523220"/>
          </a:xfrm>
          <a:prstGeom prst="rect">
            <a:avLst/>
          </a:prstGeom>
          <a:noFill/>
        </p:spPr>
        <p:txBody>
          <a:bodyPr wrap="square" rtlCol="0">
            <a:spAutoFit/>
          </a:bodyPr>
          <a:lstStyle/>
          <a:p>
            <a:pPr algn="ctr"/>
            <a:r>
              <a:rPr lang="en-US" sz="2800" dirty="0">
                <a:solidFill>
                  <a:schemeClr val="bg1"/>
                </a:solidFill>
              </a:rPr>
              <a:t>Compliments of Embalmer Sir Richard Hirschman</a:t>
            </a:r>
          </a:p>
        </p:txBody>
      </p:sp>
      <p:pic>
        <p:nvPicPr>
          <p:cNvPr id="4" name="Picture 3" descr="A close-up of a map&#10;&#10;Description automatically generated with medium confidence">
            <a:extLst>
              <a:ext uri="{FF2B5EF4-FFF2-40B4-BE49-F238E27FC236}">
                <a16:creationId xmlns:a16="http://schemas.microsoft.com/office/drawing/2014/main" id="{97ACB9B8-167E-9C17-DBF0-A5558F969E9F}"/>
              </a:ext>
            </a:extLst>
          </p:cNvPr>
          <p:cNvPicPr>
            <a:picLocks noChangeAspect="1"/>
          </p:cNvPicPr>
          <p:nvPr/>
        </p:nvPicPr>
        <p:blipFill rotWithShape="1">
          <a:blip r:embed="rId2">
            <a:extLst>
              <a:ext uri="{28A0092B-C50C-407E-A947-70E740481C1C}">
                <a14:useLocalDpi xmlns:a14="http://schemas.microsoft.com/office/drawing/2010/main" val="0"/>
              </a:ext>
            </a:extLst>
          </a:blip>
          <a:srcRect t="20106" b="10263"/>
          <a:stretch/>
        </p:blipFill>
        <p:spPr>
          <a:xfrm rot="16200000">
            <a:off x="3023295" y="-1270213"/>
            <a:ext cx="5879570" cy="8881985"/>
          </a:xfrm>
          <a:prstGeom prst="rect">
            <a:avLst/>
          </a:prstGeom>
        </p:spPr>
      </p:pic>
    </p:spTree>
    <p:extLst>
      <p:ext uri="{BB962C8B-B14F-4D97-AF65-F5344CB8AC3E}">
        <p14:creationId xmlns:p14="http://schemas.microsoft.com/office/powerpoint/2010/main" val="1965188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CFA6D2-5984-43D3-E28C-E7BF75C5313F}"/>
              </a:ext>
            </a:extLst>
          </p:cNvPr>
          <p:cNvSpPr txBox="1"/>
          <p:nvPr/>
        </p:nvSpPr>
        <p:spPr>
          <a:xfrm>
            <a:off x="858058" y="6152563"/>
            <a:ext cx="10533908" cy="523220"/>
          </a:xfrm>
          <a:prstGeom prst="rect">
            <a:avLst/>
          </a:prstGeom>
          <a:noFill/>
        </p:spPr>
        <p:txBody>
          <a:bodyPr wrap="square" rtlCol="0">
            <a:spAutoFit/>
          </a:bodyPr>
          <a:lstStyle/>
          <a:p>
            <a:pPr algn="ctr"/>
            <a:r>
              <a:rPr lang="en-US" sz="2800" dirty="0">
                <a:solidFill>
                  <a:schemeClr val="bg1"/>
                </a:solidFill>
              </a:rPr>
              <a:t>Courtesy of Embalmer Sir Richard Hirschman</a:t>
            </a:r>
          </a:p>
        </p:txBody>
      </p:sp>
      <p:pic>
        <p:nvPicPr>
          <p:cNvPr id="3" name="Picture 2" descr="A picture containing indoor, blue&#10;&#10;Description automatically generated">
            <a:extLst>
              <a:ext uri="{FF2B5EF4-FFF2-40B4-BE49-F238E27FC236}">
                <a16:creationId xmlns:a16="http://schemas.microsoft.com/office/drawing/2014/main" id="{42C88354-B1F6-B485-AF15-09D5DFA36EED}"/>
              </a:ext>
            </a:extLst>
          </p:cNvPr>
          <p:cNvPicPr>
            <a:picLocks noChangeAspect="1"/>
          </p:cNvPicPr>
          <p:nvPr/>
        </p:nvPicPr>
        <p:blipFill rotWithShape="1">
          <a:blip r:embed="rId2">
            <a:extLst>
              <a:ext uri="{28A0092B-C50C-407E-A947-70E740481C1C}">
                <a14:useLocalDpi xmlns:a14="http://schemas.microsoft.com/office/drawing/2010/main" val="0"/>
              </a:ext>
            </a:extLst>
          </a:blip>
          <a:srcRect t="12684" b="11842"/>
          <a:stretch/>
        </p:blipFill>
        <p:spPr>
          <a:xfrm rot="16200000">
            <a:off x="3135168" y="-1583257"/>
            <a:ext cx="5979687" cy="9791111"/>
          </a:xfrm>
          <a:prstGeom prst="rect">
            <a:avLst/>
          </a:prstGeom>
        </p:spPr>
      </p:pic>
    </p:spTree>
    <p:extLst>
      <p:ext uri="{BB962C8B-B14F-4D97-AF65-F5344CB8AC3E}">
        <p14:creationId xmlns:p14="http://schemas.microsoft.com/office/powerpoint/2010/main" val="30207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CFA6D2-5984-43D3-E28C-E7BF75C5313F}"/>
              </a:ext>
            </a:extLst>
          </p:cNvPr>
          <p:cNvSpPr txBox="1"/>
          <p:nvPr/>
        </p:nvSpPr>
        <p:spPr>
          <a:xfrm>
            <a:off x="681658" y="5932306"/>
            <a:ext cx="10533908" cy="523220"/>
          </a:xfrm>
          <a:prstGeom prst="rect">
            <a:avLst/>
          </a:prstGeom>
          <a:noFill/>
        </p:spPr>
        <p:txBody>
          <a:bodyPr wrap="square" rtlCol="0">
            <a:spAutoFit/>
          </a:bodyPr>
          <a:lstStyle/>
          <a:p>
            <a:pPr algn="ctr"/>
            <a:r>
              <a:rPr lang="en-US" sz="2800" dirty="0">
                <a:solidFill>
                  <a:schemeClr val="bg1"/>
                </a:solidFill>
              </a:rPr>
              <a:t>Courtesy of Embalmer Sir Richard Hirschman</a:t>
            </a:r>
          </a:p>
        </p:txBody>
      </p:sp>
      <p:pic>
        <p:nvPicPr>
          <p:cNvPr id="4" name="Picture 3" descr="A picture containing text, indoor&#10;&#10;Description automatically generated">
            <a:extLst>
              <a:ext uri="{FF2B5EF4-FFF2-40B4-BE49-F238E27FC236}">
                <a16:creationId xmlns:a16="http://schemas.microsoft.com/office/drawing/2014/main" id="{D1D2742C-8108-7E3D-C5A0-E4011823D013}"/>
              </a:ext>
            </a:extLst>
          </p:cNvPr>
          <p:cNvPicPr>
            <a:picLocks noChangeAspect="1"/>
          </p:cNvPicPr>
          <p:nvPr/>
        </p:nvPicPr>
        <p:blipFill rotWithShape="1">
          <a:blip r:embed="rId2">
            <a:extLst>
              <a:ext uri="{28A0092B-C50C-407E-A947-70E740481C1C}">
                <a14:useLocalDpi xmlns:a14="http://schemas.microsoft.com/office/drawing/2010/main" val="0"/>
              </a:ext>
            </a:extLst>
          </a:blip>
          <a:srcRect l="13632" t="12758" b="18973"/>
          <a:stretch/>
        </p:blipFill>
        <p:spPr>
          <a:xfrm>
            <a:off x="295072" y="731520"/>
            <a:ext cx="11557064" cy="5138519"/>
          </a:xfrm>
          <a:prstGeom prst="rect">
            <a:avLst/>
          </a:prstGeom>
        </p:spPr>
      </p:pic>
    </p:spTree>
    <p:extLst>
      <p:ext uri="{BB962C8B-B14F-4D97-AF65-F5344CB8AC3E}">
        <p14:creationId xmlns:p14="http://schemas.microsoft.com/office/powerpoint/2010/main" val="1426582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8" name="Picture 7" descr="A picture containing food, dessert, close, eaten&#10;&#10;Description automatically generated">
            <a:extLst>
              <a:ext uri="{FF2B5EF4-FFF2-40B4-BE49-F238E27FC236}">
                <a16:creationId xmlns:a16="http://schemas.microsoft.com/office/drawing/2014/main" id="{BDA32523-E3E3-95A3-529D-EE16056BCE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772" y="1432145"/>
            <a:ext cx="3684063" cy="4701694"/>
          </a:xfrm>
          <a:prstGeom prst="rect">
            <a:avLst/>
          </a:prstGeom>
          <a:noFill/>
          <a:ln>
            <a:noFill/>
          </a:ln>
        </p:spPr>
      </p:pic>
      <p:sp>
        <p:nvSpPr>
          <p:cNvPr id="9" name="TextBox 8">
            <a:extLst>
              <a:ext uri="{FF2B5EF4-FFF2-40B4-BE49-F238E27FC236}">
                <a16:creationId xmlns:a16="http://schemas.microsoft.com/office/drawing/2014/main" id="{7066D1FF-7EB2-A54E-E6FF-8593DCA7737B}"/>
              </a:ext>
            </a:extLst>
          </p:cNvPr>
          <p:cNvSpPr txBox="1"/>
          <p:nvPr/>
        </p:nvSpPr>
        <p:spPr>
          <a:xfrm>
            <a:off x="677419" y="576901"/>
            <a:ext cx="3147636" cy="830997"/>
          </a:xfrm>
          <a:prstGeom prst="rect">
            <a:avLst/>
          </a:prstGeom>
          <a:noFill/>
        </p:spPr>
        <p:txBody>
          <a:bodyPr wrap="square" rtlCol="0">
            <a:spAutoFit/>
          </a:bodyPr>
          <a:lstStyle/>
          <a:p>
            <a:pPr algn="ctr"/>
            <a:r>
              <a:rPr lang="en-US" sz="2400" dirty="0">
                <a:solidFill>
                  <a:srgbClr val="FFFF00"/>
                </a:solidFill>
              </a:rPr>
              <a:t>Decidual Cast</a:t>
            </a:r>
          </a:p>
          <a:p>
            <a:pPr algn="ctr"/>
            <a:r>
              <a:rPr lang="en-US" sz="2400" dirty="0">
                <a:solidFill>
                  <a:srgbClr val="FFFF00"/>
                </a:solidFill>
              </a:rPr>
              <a:t>“Uterine Cavity Cast”</a:t>
            </a:r>
          </a:p>
        </p:txBody>
      </p:sp>
      <p:sp>
        <p:nvSpPr>
          <p:cNvPr id="10" name="TextBox 9">
            <a:extLst>
              <a:ext uri="{FF2B5EF4-FFF2-40B4-BE49-F238E27FC236}">
                <a16:creationId xmlns:a16="http://schemas.microsoft.com/office/drawing/2014/main" id="{39DB5F88-9A08-D0D4-A42F-CCFB988DF656}"/>
              </a:ext>
            </a:extLst>
          </p:cNvPr>
          <p:cNvSpPr txBox="1"/>
          <p:nvPr/>
        </p:nvSpPr>
        <p:spPr>
          <a:xfrm>
            <a:off x="4579945" y="611130"/>
            <a:ext cx="3260035" cy="830997"/>
          </a:xfrm>
          <a:prstGeom prst="rect">
            <a:avLst/>
          </a:prstGeom>
          <a:noFill/>
        </p:spPr>
        <p:txBody>
          <a:bodyPr wrap="square" rtlCol="0">
            <a:spAutoFit/>
          </a:bodyPr>
          <a:lstStyle/>
          <a:p>
            <a:pPr algn="ctr"/>
            <a:r>
              <a:rPr lang="en-US" sz="2400" dirty="0">
                <a:solidFill>
                  <a:srgbClr val="FFFF00"/>
                </a:solidFill>
              </a:rPr>
              <a:t>Post-Mortem </a:t>
            </a:r>
          </a:p>
          <a:p>
            <a:pPr algn="ctr"/>
            <a:r>
              <a:rPr lang="en-US" sz="2400" dirty="0">
                <a:solidFill>
                  <a:srgbClr val="FFFF00"/>
                </a:solidFill>
              </a:rPr>
              <a:t>“Pulmonary artery Cast”</a:t>
            </a:r>
          </a:p>
        </p:txBody>
      </p:sp>
      <p:pic>
        <p:nvPicPr>
          <p:cNvPr id="7" name="Picture 6" descr="A close-up of a map&#10;&#10;Description automatically generated with medium confidence">
            <a:extLst>
              <a:ext uri="{FF2B5EF4-FFF2-40B4-BE49-F238E27FC236}">
                <a16:creationId xmlns:a16="http://schemas.microsoft.com/office/drawing/2014/main" id="{D618249F-4B63-AD95-FE37-A4903BF87B51}"/>
              </a:ext>
            </a:extLst>
          </p:cNvPr>
          <p:cNvPicPr>
            <a:picLocks noChangeAspect="1"/>
          </p:cNvPicPr>
          <p:nvPr/>
        </p:nvPicPr>
        <p:blipFill rotWithShape="1">
          <a:blip r:embed="rId3">
            <a:extLst>
              <a:ext uri="{28A0092B-C50C-407E-A947-70E740481C1C}">
                <a14:useLocalDpi xmlns:a14="http://schemas.microsoft.com/office/drawing/2010/main" val="0"/>
              </a:ext>
            </a:extLst>
          </a:blip>
          <a:srcRect t="20106" b="10263"/>
          <a:stretch/>
        </p:blipFill>
        <p:spPr>
          <a:xfrm rot="10800000">
            <a:off x="4699118" y="1432145"/>
            <a:ext cx="3112359" cy="4701694"/>
          </a:xfrm>
          <a:prstGeom prst="rect">
            <a:avLst/>
          </a:prstGeom>
        </p:spPr>
      </p:pic>
      <p:sp>
        <p:nvSpPr>
          <p:cNvPr id="11" name="TextBox 10">
            <a:extLst>
              <a:ext uri="{FF2B5EF4-FFF2-40B4-BE49-F238E27FC236}">
                <a16:creationId xmlns:a16="http://schemas.microsoft.com/office/drawing/2014/main" id="{C9727A2E-B0DA-CDFF-DBBD-1D396CD6DA43}"/>
              </a:ext>
            </a:extLst>
          </p:cNvPr>
          <p:cNvSpPr txBox="1"/>
          <p:nvPr/>
        </p:nvSpPr>
        <p:spPr>
          <a:xfrm>
            <a:off x="8035567" y="591009"/>
            <a:ext cx="3708516" cy="830997"/>
          </a:xfrm>
          <a:prstGeom prst="rect">
            <a:avLst/>
          </a:prstGeom>
          <a:noFill/>
        </p:spPr>
        <p:txBody>
          <a:bodyPr wrap="square" rtlCol="0">
            <a:spAutoFit/>
          </a:bodyPr>
          <a:lstStyle/>
          <a:p>
            <a:pPr algn="ctr"/>
            <a:r>
              <a:rPr lang="en-US" sz="2400" dirty="0">
                <a:solidFill>
                  <a:srgbClr val="FFFF00"/>
                </a:solidFill>
              </a:rPr>
              <a:t>Post-Mortem </a:t>
            </a:r>
          </a:p>
          <a:p>
            <a:pPr algn="ctr"/>
            <a:r>
              <a:rPr lang="en-US" sz="2400" dirty="0">
                <a:solidFill>
                  <a:srgbClr val="FFFF00"/>
                </a:solidFill>
              </a:rPr>
              <a:t>“Right Carotid Artery Cast”</a:t>
            </a:r>
          </a:p>
        </p:txBody>
      </p:sp>
      <p:pic>
        <p:nvPicPr>
          <p:cNvPr id="12" name="Picture 11" descr="A picture containing indoor, blue&#10;&#10;Description automatically generated">
            <a:extLst>
              <a:ext uri="{FF2B5EF4-FFF2-40B4-BE49-F238E27FC236}">
                <a16:creationId xmlns:a16="http://schemas.microsoft.com/office/drawing/2014/main" id="{352BC2FE-C4A4-38A6-D003-9298C60E2788}"/>
              </a:ext>
            </a:extLst>
          </p:cNvPr>
          <p:cNvPicPr>
            <a:picLocks noChangeAspect="1"/>
          </p:cNvPicPr>
          <p:nvPr/>
        </p:nvPicPr>
        <p:blipFill rotWithShape="1">
          <a:blip r:embed="rId4">
            <a:extLst>
              <a:ext uri="{28A0092B-C50C-407E-A947-70E740481C1C}">
                <a14:useLocalDpi xmlns:a14="http://schemas.microsoft.com/office/drawing/2010/main" val="0"/>
              </a:ext>
            </a:extLst>
          </a:blip>
          <a:srcRect t="12684" b="11842"/>
          <a:stretch/>
        </p:blipFill>
        <p:spPr>
          <a:xfrm>
            <a:off x="8498441" y="1432145"/>
            <a:ext cx="2871919" cy="4702465"/>
          </a:xfrm>
          <a:prstGeom prst="rect">
            <a:avLst/>
          </a:prstGeom>
        </p:spPr>
      </p:pic>
    </p:spTree>
    <p:extLst>
      <p:ext uri="{BB962C8B-B14F-4D97-AF65-F5344CB8AC3E}">
        <p14:creationId xmlns:p14="http://schemas.microsoft.com/office/powerpoint/2010/main" val="214891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0E360-0ED0-1177-BCA6-C86391B531E8}"/>
              </a:ext>
            </a:extLst>
          </p:cNvPr>
          <p:cNvPicPr>
            <a:picLocks noChangeAspect="1"/>
          </p:cNvPicPr>
          <p:nvPr/>
        </p:nvPicPr>
        <p:blipFill rotWithShape="1">
          <a:blip r:embed="rId2">
            <a:extLst>
              <a:ext uri="{28A0092B-C50C-407E-A947-70E740481C1C}">
                <a14:useLocalDpi xmlns:a14="http://schemas.microsoft.com/office/drawing/2010/main" val="0"/>
              </a:ext>
            </a:extLst>
          </a:blip>
          <a:srcRect l="23606" t="14528" r="63921" b="5876"/>
          <a:stretch/>
        </p:blipFill>
        <p:spPr>
          <a:xfrm>
            <a:off x="1443373" y="202129"/>
            <a:ext cx="8586150" cy="6448926"/>
          </a:xfrm>
          <a:prstGeom prst="rect">
            <a:avLst/>
          </a:prstGeom>
        </p:spPr>
      </p:pic>
    </p:spTree>
    <p:extLst>
      <p:ext uri="{BB962C8B-B14F-4D97-AF65-F5344CB8AC3E}">
        <p14:creationId xmlns:p14="http://schemas.microsoft.com/office/powerpoint/2010/main" val="67652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84AD4-0A33-C353-7671-8CB20A937C08}"/>
              </a:ext>
            </a:extLst>
          </p:cNvPr>
          <p:cNvPicPr>
            <a:picLocks noChangeAspect="1"/>
          </p:cNvPicPr>
          <p:nvPr/>
        </p:nvPicPr>
        <p:blipFill rotWithShape="1">
          <a:blip r:embed="rId2">
            <a:extLst>
              <a:ext uri="{28A0092B-C50C-407E-A947-70E740481C1C}">
                <a14:useLocalDpi xmlns:a14="http://schemas.microsoft.com/office/drawing/2010/main" val="0"/>
              </a:ext>
            </a:extLst>
          </a:blip>
          <a:srcRect l="25105" t="18013" r="64948" b="9480"/>
          <a:stretch/>
        </p:blipFill>
        <p:spPr>
          <a:xfrm>
            <a:off x="2509176" y="241446"/>
            <a:ext cx="7719862" cy="6418423"/>
          </a:xfrm>
          <a:prstGeom prst="rect">
            <a:avLst/>
          </a:prstGeom>
        </p:spPr>
      </p:pic>
    </p:spTree>
    <p:extLst>
      <p:ext uri="{BB962C8B-B14F-4D97-AF65-F5344CB8AC3E}">
        <p14:creationId xmlns:p14="http://schemas.microsoft.com/office/powerpoint/2010/main" val="533762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p:txBody>
          <a:bodyPr>
            <a:normAutofit/>
          </a:bodyPr>
          <a:lstStyle/>
          <a:p>
            <a:pPr algn="ctr"/>
            <a:r>
              <a:rPr lang="en-US" dirty="0">
                <a:solidFill>
                  <a:srgbClr val="FFFF00"/>
                </a:solidFill>
              </a:rPr>
              <a:t>COVID-19 and the Unraveling of </a:t>
            </a:r>
            <a:br>
              <a:rPr lang="en-US" dirty="0">
                <a:solidFill>
                  <a:srgbClr val="FFFF00"/>
                </a:solidFill>
              </a:rPr>
            </a:br>
            <a:r>
              <a:rPr lang="en-US" dirty="0">
                <a:solidFill>
                  <a:srgbClr val="FFFF00"/>
                </a:solidFill>
              </a:rPr>
              <a:t>Experimental Medicine – Part I</a:t>
            </a:r>
          </a:p>
        </p:txBody>
      </p:sp>
      <p:sp>
        <p:nvSpPr>
          <p:cNvPr id="3" name="Content Placeholder 2">
            <a:extLst>
              <a:ext uri="{FF2B5EF4-FFF2-40B4-BE49-F238E27FC236}">
                <a16:creationId xmlns:a16="http://schemas.microsoft.com/office/drawing/2014/main" id="{70C09F38-8C7C-8B9F-D55B-72DA9B80F236}"/>
              </a:ext>
            </a:extLst>
          </p:cNvPr>
          <p:cNvSpPr>
            <a:spLocks noGrp="1"/>
          </p:cNvSpPr>
          <p:nvPr>
            <p:ph idx="1"/>
          </p:nvPr>
        </p:nvSpPr>
        <p:spPr>
          <a:xfrm>
            <a:off x="838200" y="1970202"/>
            <a:ext cx="10515600" cy="4044099"/>
          </a:xfrm>
        </p:spPr>
        <p:txBody>
          <a:bodyPr>
            <a:normAutofit fontScale="92500" lnSpcReduction="10000"/>
          </a:bodyPr>
          <a:lstStyle/>
          <a:p>
            <a:pPr>
              <a:spcBef>
                <a:spcPts val="1200"/>
              </a:spcBef>
              <a:spcAft>
                <a:spcPts val="1200"/>
              </a:spcAft>
            </a:pPr>
            <a:r>
              <a:rPr lang="en-US" sz="3200" dirty="0">
                <a:solidFill>
                  <a:schemeClr val="bg1"/>
                </a:solidFill>
              </a:rPr>
              <a:t>Review of the immune function and the COVID-19 response</a:t>
            </a:r>
          </a:p>
          <a:p>
            <a:pPr>
              <a:spcBef>
                <a:spcPts val="1200"/>
              </a:spcBef>
              <a:spcAft>
                <a:spcPts val="1200"/>
              </a:spcAft>
            </a:pPr>
            <a:r>
              <a:rPr lang="en-US" sz="3200" dirty="0">
                <a:solidFill>
                  <a:schemeClr val="bg1"/>
                </a:solidFill>
              </a:rPr>
              <a:t>Flaws of contemporary medical theory &amp; practice exposed</a:t>
            </a:r>
          </a:p>
          <a:p>
            <a:pPr>
              <a:spcBef>
                <a:spcPts val="1200"/>
              </a:spcBef>
              <a:spcAft>
                <a:spcPts val="1200"/>
              </a:spcAft>
            </a:pPr>
            <a:r>
              <a:rPr lang="en-US" sz="3200" dirty="0">
                <a:solidFill>
                  <a:schemeClr val="bg1"/>
                </a:solidFill>
              </a:rPr>
              <a:t>Herd immunity</a:t>
            </a:r>
          </a:p>
          <a:p>
            <a:pPr>
              <a:spcBef>
                <a:spcPts val="1200"/>
              </a:spcBef>
              <a:spcAft>
                <a:spcPts val="1200"/>
              </a:spcAft>
            </a:pPr>
            <a:r>
              <a:rPr lang="en-US" sz="3200" dirty="0">
                <a:solidFill>
                  <a:schemeClr val="bg1"/>
                </a:solidFill>
              </a:rPr>
              <a:t>Dynamic energy-based functional framework that explains various clinical and pathologic phenomena related to COVID-19 infection</a:t>
            </a:r>
          </a:p>
          <a:p>
            <a:pPr>
              <a:spcBef>
                <a:spcPts val="1200"/>
              </a:spcBef>
              <a:spcAft>
                <a:spcPts val="1200"/>
              </a:spcAft>
            </a:pPr>
            <a:r>
              <a:rPr lang="en-US" sz="3200" dirty="0">
                <a:solidFill>
                  <a:schemeClr val="bg1"/>
                </a:solidFill>
              </a:rPr>
              <a:t>395 references</a:t>
            </a:r>
          </a:p>
          <a:p>
            <a:pPr>
              <a:spcBef>
                <a:spcPts val="1200"/>
              </a:spcBef>
              <a:spcAft>
                <a:spcPts val="1200"/>
              </a:spcAft>
            </a:pPr>
            <a:endParaRPr lang="en-US" sz="3200" dirty="0">
              <a:solidFill>
                <a:schemeClr val="bg1"/>
              </a:solidFill>
            </a:endParaRPr>
          </a:p>
        </p:txBody>
      </p:sp>
      <p:sp>
        <p:nvSpPr>
          <p:cNvPr id="4" name="TextBox 3">
            <a:extLst>
              <a:ext uri="{FF2B5EF4-FFF2-40B4-BE49-F238E27FC236}">
                <a16:creationId xmlns:a16="http://schemas.microsoft.com/office/drawing/2014/main" id="{7A1477AB-9080-FCFE-628E-402B16DCE6F4}"/>
              </a:ext>
            </a:extLst>
          </p:cNvPr>
          <p:cNvSpPr txBox="1"/>
          <p:nvPr/>
        </p:nvSpPr>
        <p:spPr>
          <a:xfrm>
            <a:off x="1801440" y="6179922"/>
            <a:ext cx="8511480" cy="369332"/>
          </a:xfrm>
          <a:prstGeom prst="rect">
            <a:avLst/>
          </a:prstGeom>
          <a:noFill/>
        </p:spPr>
        <p:txBody>
          <a:bodyPr wrap="square" rtlCol="0">
            <a:spAutoFit/>
          </a:bodyPr>
          <a:lstStyle/>
          <a:p>
            <a:r>
              <a:rPr lang="en-US" dirty="0">
                <a:solidFill>
                  <a:schemeClr val="bg1"/>
                </a:solidFill>
              </a:rPr>
              <a:t>K.E Thorp MD, James A Thorp MD, Elise M Thorp BS FMTP. G Med Sci. 2022 3(1): 015-045</a:t>
            </a:r>
          </a:p>
        </p:txBody>
      </p:sp>
    </p:spTree>
    <p:extLst>
      <p:ext uri="{BB962C8B-B14F-4D97-AF65-F5344CB8AC3E}">
        <p14:creationId xmlns:p14="http://schemas.microsoft.com/office/powerpoint/2010/main" val="160937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6" name="Picture 5" descr="A close-up of a necklace&#10;&#10;Description automatically generated with low confidence">
            <a:extLst>
              <a:ext uri="{FF2B5EF4-FFF2-40B4-BE49-F238E27FC236}">
                <a16:creationId xmlns:a16="http://schemas.microsoft.com/office/drawing/2014/main" id="{C3CA78E6-AED0-6391-126E-30C84A4025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1847" y="618941"/>
            <a:ext cx="6802962" cy="4511323"/>
          </a:xfrm>
          <a:prstGeom prst="rect">
            <a:avLst/>
          </a:prstGeom>
          <a:noFill/>
          <a:ln>
            <a:noFill/>
          </a:ln>
        </p:spPr>
      </p:pic>
      <p:pic>
        <p:nvPicPr>
          <p:cNvPr id="7" name="Picture 6" descr="Diagram&#10;&#10;Description automatically generated">
            <a:extLst>
              <a:ext uri="{FF2B5EF4-FFF2-40B4-BE49-F238E27FC236}">
                <a16:creationId xmlns:a16="http://schemas.microsoft.com/office/drawing/2014/main" id="{E79175CB-8E61-1715-61C5-59AE56BB7A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464" y="618941"/>
            <a:ext cx="6458020" cy="4511323"/>
          </a:xfrm>
          <a:prstGeom prst="rect">
            <a:avLst/>
          </a:prstGeom>
          <a:noFill/>
          <a:ln>
            <a:noFill/>
          </a:ln>
        </p:spPr>
      </p:pic>
      <p:sp>
        <p:nvSpPr>
          <p:cNvPr id="8" name="TextBox 7">
            <a:extLst>
              <a:ext uri="{FF2B5EF4-FFF2-40B4-BE49-F238E27FC236}">
                <a16:creationId xmlns:a16="http://schemas.microsoft.com/office/drawing/2014/main" id="{45E36624-55DE-6391-7D22-D253DBE042FA}"/>
              </a:ext>
            </a:extLst>
          </p:cNvPr>
          <p:cNvSpPr txBox="1"/>
          <p:nvPr/>
        </p:nvSpPr>
        <p:spPr>
          <a:xfrm>
            <a:off x="1937359" y="5685981"/>
            <a:ext cx="8523295" cy="446892"/>
          </a:xfrm>
          <a:prstGeom prst="rect">
            <a:avLst/>
          </a:prstGeom>
          <a:noFill/>
        </p:spPr>
        <p:txBody>
          <a:bodyPr wrap="none" rtlCol="0">
            <a:spAutoFit/>
          </a:bodyPr>
          <a:lstStyle/>
          <a:p>
            <a:r>
              <a:rPr lang="en-US" dirty="0">
                <a:solidFill>
                  <a:schemeClr val="bg1"/>
                </a:solidFill>
              </a:rPr>
              <a:t>K.E Thorp MD, James A Thorp MD, Elise M Thorp BS FMTP. G Med Sci. 2022 3(1): 015-045</a:t>
            </a:r>
          </a:p>
        </p:txBody>
      </p:sp>
    </p:spTree>
    <p:extLst>
      <p:ext uri="{BB962C8B-B14F-4D97-AF65-F5344CB8AC3E}">
        <p14:creationId xmlns:p14="http://schemas.microsoft.com/office/powerpoint/2010/main" val="722716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3014F31-1369-4700-CF69-D33BE919CA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910" y="1155033"/>
            <a:ext cx="6400886" cy="4221956"/>
          </a:xfrm>
          <a:prstGeom prst="rect">
            <a:avLst/>
          </a:prstGeom>
          <a:noFill/>
          <a:ln>
            <a:noFill/>
          </a:ln>
        </p:spPr>
      </p:pic>
      <p:pic>
        <p:nvPicPr>
          <p:cNvPr id="5" name="Picture 4" descr="A close-up of a plant&#10;&#10;Description automatically generated with low confidence">
            <a:extLst>
              <a:ext uri="{FF2B5EF4-FFF2-40B4-BE49-F238E27FC236}">
                <a16:creationId xmlns:a16="http://schemas.microsoft.com/office/drawing/2014/main" id="{08C3C4B6-6822-8D9A-FF99-2EC50CEB2F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372" y="1155031"/>
            <a:ext cx="5119035" cy="4221957"/>
          </a:xfrm>
          <a:prstGeom prst="rect">
            <a:avLst/>
          </a:prstGeom>
          <a:noFill/>
          <a:ln>
            <a:noFill/>
          </a:ln>
        </p:spPr>
      </p:pic>
      <p:sp>
        <p:nvSpPr>
          <p:cNvPr id="8" name="TextBox 7">
            <a:extLst>
              <a:ext uri="{FF2B5EF4-FFF2-40B4-BE49-F238E27FC236}">
                <a16:creationId xmlns:a16="http://schemas.microsoft.com/office/drawing/2014/main" id="{FC190D8C-9ABB-A7A4-242E-4EB5BD0D449B}"/>
              </a:ext>
            </a:extLst>
          </p:cNvPr>
          <p:cNvSpPr txBox="1"/>
          <p:nvPr/>
        </p:nvSpPr>
        <p:spPr>
          <a:xfrm>
            <a:off x="1975858" y="5830634"/>
            <a:ext cx="8523295" cy="369332"/>
          </a:xfrm>
          <a:prstGeom prst="rect">
            <a:avLst/>
          </a:prstGeom>
          <a:noFill/>
        </p:spPr>
        <p:txBody>
          <a:bodyPr wrap="none" rtlCol="0">
            <a:spAutoFit/>
          </a:bodyPr>
          <a:lstStyle/>
          <a:p>
            <a:r>
              <a:rPr lang="en-US" dirty="0">
                <a:solidFill>
                  <a:schemeClr val="bg1"/>
                </a:solidFill>
              </a:rPr>
              <a:t>K.E Thorp MD, James A Thorp MD, Elise M Thorp BS FMTP. G Med Sci. 2022 3(1): 015-045</a:t>
            </a:r>
          </a:p>
        </p:txBody>
      </p:sp>
    </p:spTree>
    <p:extLst>
      <p:ext uri="{BB962C8B-B14F-4D97-AF65-F5344CB8AC3E}">
        <p14:creationId xmlns:p14="http://schemas.microsoft.com/office/powerpoint/2010/main" val="1824012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1C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616819" y="643547"/>
            <a:ext cx="10515600" cy="985215"/>
          </a:xfrm>
        </p:spPr>
        <p:txBody>
          <a:bodyPr>
            <a:normAutofit/>
          </a:bodyPr>
          <a:lstStyle/>
          <a:p>
            <a:pPr algn="ctr"/>
            <a:r>
              <a:rPr lang="en-US" sz="6000" dirty="0">
                <a:solidFill>
                  <a:srgbClr val="FFFF00"/>
                </a:solidFill>
              </a:rPr>
              <a:t>Mark Twain</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711291" y="1841579"/>
            <a:ext cx="10515600" cy="3629026"/>
          </a:xfrm>
        </p:spPr>
        <p:txBody>
          <a:bodyPr>
            <a:normAutofit/>
          </a:bodyPr>
          <a:lstStyle/>
          <a:p>
            <a:pPr marL="137160" indent="0" algn="ctr">
              <a:spcBef>
                <a:spcPts val="1200"/>
              </a:spcBef>
              <a:buNone/>
            </a:pPr>
            <a:r>
              <a:rPr lang="en-US" sz="6000" dirty="0">
                <a:solidFill>
                  <a:schemeClr val="bg1"/>
                </a:solidFill>
              </a:rPr>
              <a:t>It is much easier to fool someone than</a:t>
            </a:r>
          </a:p>
          <a:p>
            <a:pPr marL="137160" indent="0" algn="ctr">
              <a:spcBef>
                <a:spcPts val="1200"/>
              </a:spcBef>
              <a:buNone/>
            </a:pPr>
            <a:r>
              <a:rPr lang="en-US" sz="6000" dirty="0">
                <a:solidFill>
                  <a:schemeClr val="bg1"/>
                </a:solidFill>
              </a:rPr>
              <a:t> it is to convince them that they have been fooled”</a:t>
            </a:r>
          </a:p>
          <a:p>
            <a:pPr marL="365760">
              <a:spcBef>
                <a:spcPts val="1200"/>
              </a:spcBef>
            </a:pPr>
            <a:endParaRPr lang="en-US" dirty="0">
              <a:solidFill>
                <a:schemeClr val="bg1"/>
              </a:solidFill>
            </a:endParaRPr>
          </a:p>
          <a:p>
            <a:pPr marL="365760">
              <a:spcBef>
                <a:spcPts val="1200"/>
              </a:spcBef>
            </a:pPr>
            <a:endParaRPr lang="en-US"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555261" y="6101209"/>
            <a:ext cx="4131259" cy="523220"/>
          </a:xfrm>
          <a:prstGeom prst="rect">
            <a:avLst/>
          </a:prstGeom>
          <a:noFill/>
        </p:spPr>
        <p:txBody>
          <a:bodyPr wrap="none" rtlCol="0">
            <a:spAutoFit/>
          </a:bodyPr>
          <a:lstStyle/>
          <a:p>
            <a:r>
              <a:rPr lang="en-US" sz="2800" dirty="0">
                <a:solidFill>
                  <a:schemeClr val="bg1"/>
                </a:solidFill>
              </a:rPr>
              <a:t>GETTR @ </a:t>
            </a:r>
            <a:r>
              <a:rPr lang="en-US" sz="2800" dirty="0" err="1">
                <a:solidFill>
                  <a:schemeClr val="bg1"/>
                </a:solidFill>
              </a:rPr>
              <a:t>Jamesathorpmd</a:t>
            </a:r>
            <a:r>
              <a:rPr lang="en-US" sz="2800" dirty="0">
                <a:solidFill>
                  <a:schemeClr val="bg1"/>
                </a:solidFill>
              </a:rPr>
              <a:t>  </a:t>
            </a:r>
          </a:p>
        </p:txBody>
      </p:sp>
    </p:spTree>
    <p:extLst>
      <p:ext uri="{BB962C8B-B14F-4D97-AF65-F5344CB8AC3E}">
        <p14:creationId xmlns:p14="http://schemas.microsoft.com/office/powerpoint/2010/main" val="3520369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8A188A1-E819-9D5A-3B10-89A330135F7E}"/>
              </a:ext>
            </a:extLst>
          </p:cNvPr>
          <p:cNvSpPr>
            <a:spLocks noGrp="1"/>
          </p:cNvSpPr>
          <p:nvPr>
            <p:ph idx="1"/>
          </p:nvPr>
        </p:nvSpPr>
        <p:spPr>
          <a:xfrm>
            <a:off x="424206" y="226243"/>
            <a:ext cx="11576116" cy="6485642"/>
          </a:xfrm>
        </p:spPr>
        <p:txBody>
          <a:bodyPr>
            <a:normAutofit fontScale="85000" lnSpcReduction="20000"/>
          </a:bodyPr>
          <a:lstStyle/>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JA, Hollenbeck SA, </a:t>
            </a:r>
            <a:r>
              <a:rPr lang="en-US" sz="1800" dirty="0" err="1">
                <a:solidFill>
                  <a:schemeClr val="bg1"/>
                </a:solidFill>
                <a:effectLst/>
                <a:ea typeface="Times New Roman" panose="02020603050405020304" pitchFamily="18" charset="0"/>
                <a:cs typeface="Times New Roman" panose="02020603050405020304" pitchFamily="18" charset="0"/>
              </a:rPr>
              <a:t>Viglione</a:t>
            </a:r>
            <a:r>
              <a:rPr lang="en-US" sz="1800" dirty="0">
                <a:solidFill>
                  <a:schemeClr val="bg1"/>
                </a:solidFill>
                <a:effectLst/>
                <a:ea typeface="Times New Roman" panose="02020603050405020304" pitchFamily="18" charset="0"/>
                <a:cs typeface="Times New Roman" panose="02020603050405020304" pitchFamily="18" charset="0"/>
              </a:rPr>
              <a:t> DD, Green PC, Hodge JR, </a:t>
            </a:r>
            <a:r>
              <a:rPr lang="en-US" sz="1800" dirty="0" err="1">
                <a:solidFill>
                  <a:schemeClr val="bg1"/>
                </a:solidFill>
                <a:effectLst/>
                <a:ea typeface="Times New Roman" panose="02020603050405020304" pitchFamily="18" charset="0"/>
                <a:cs typeface="Times New Roman" panose="02020603050405020304" pitchFamily="18" charset="0"/>
              </a:rPr>
              <a:t>Tamburro</a:t>
            </a:r>
            <a:r>
              <a:rPr lang="en-US" sz="1800" dirty="0">
                <a:solidFill>
                  <a:schemeClr val="bg1"/>
                </a:solidFill>
                <a:effectLst/>
                <a:ea typeface="Times New Roman" panose="02020603050405020304" pitchFamily="18" charset="0"/>
                <a:cs typeface="Times New Roman" panose="02020603050405020304" pitchFamily="18" charset="0"/>
              </a:rPr>
              <a:t> JA, Tran TN and Glassman DS. Novel therapy for COVID-19: Does intravenous ozonated-</a:t>
            </a:r>
            <a:r>
              <a:rPr lang="en-US" sz="1800" dirty="0" err="1">
                <a:solidFill>
                  <a:schemeClr val="bg1"/>
                </a:solidFill>
                <a:effectLst/>
                <a:ea typeface="Times New Roman" panose="02020603050405020304" pitchFamily="18" charset="0"/>
                <a:cs typeface="Times New Roman" panose="02020603050405020304" pitchFamily="18" charset="0"/>
              </a:rPr>
              <a:t>daline</a:t>
            </a:r>
            <a:r>
              <a:rPr lang="en-US" sz="1800" dirty="0">
                <a:solidFill>
                  <a:schemeClr val="bg1"/>
                </a:solidFill>
                <a:effectLst/>
                <a:ea typeface="Times New Roman" panose="02020603050405020304" pitchFamily="18" charset="0"/>
                <a:cs typeface="Times New Roman" panose="02020603050405020304" pitchFamily="18" charset="0"/>
              </a:rPr>
              <a:t> affect blood and tissue oxygenation? Journal of Gynecological Research and Obstetrics June 10, 2020. 6(2): 046-050. DOI: </a:t>
            </a:r>
            <a:r>
              <a:rPr lang="en-US" sz="1800" u="sng" dirty="0">
                <a:solidFill>
                  <a:schemeClr val="bg1"/>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https://dx.doi.org/10.17352/jgro.000085</a:t>
            </a:r>
            <a:r>
              <a:rPr lang="en-US" sz="1800" dirty="0">
                <a:solidFill>
                  <a:schemeClr val="bg1"/>
                </a:solidFill>
                <a:effectLst/>
                <a:ea typeface="Times New Roman" panose="02020603050405020304" pitchFamily="18" charset="0"/>
                <a:cs typeface="Times New Roman" panose="02020603050405020304" pitchFamily="18" charset="0"/>
              </a:rPr>
              <a:t>.</a:t>
            </a: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KE, Thorp JA. Ozone Preconditioning: Waking up the dragon. G Med Sci. 2021; 2(3): 010-039. </a:t>
            </a:r>
            <a:r>
              <a:rPr lang="en-US" sz="1800" u="sng" dirty="0">
                <a:solidFill>
                  <a:schemeClr val="bg1"/>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https://www.doi.org/10.46766/thegms.intmed.21051402</a:t>
            </a:r>
            <a:endParaRPr lang="en-US" sz="1800" u="sng" dirty="0">
              <a:solidFill>
                <a:schemeClr val="bg1"/>
              </a:solidFill>
              <a:effectLst/>
              <a:ea typeface="Times New Roman" panose="02020603050405020304" pitchFamily="18" charset="0"/>
              <a:cs typeface="Times New Roman" panose="02020603050405020304" pitchFamily="18" charset="0"/>
            </a:endParaRPr>
          </a:p>
          <a:p>
            <a:pPr marL="0" indent="0">
              <a:spcBef>
                <a:spcPts val="0"/>
              </a:spcBef>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JA, Thorp KE, Lile EK, </a:t>
            </a:r>
            <a:r>
              <a:rPr lang="en-US" sz="1800" dirty="0" err="1">
                <a:solidFill>
                  <a:schemeClr val="bg1"/>
                </a:solidFill>
                <a:effectLst/>
                <a:ea typeface="Times New Roman" panose="02020603050405020304" pitchFamily="18" charset="0"/>
                <a:cs typeface="Times New Roman" panose="02020603050405020304" pitchFamily="18" charset="0"/>
              </a:rPr>
              <a:t>Viglione</a:t>
            </a:r>
            <a:r>
              <a:rPr lang="en-US" sz="1800" dirty="0">
                <a:solidFill>
                  <a:schemeClr val="bg1"/>
                </a:solidFill>
                <a:effectLst/>
                <a:ea typeface="Times New Roman" panose="02020603050405020304" pitchFamily="18" charset="0"/>
                <a:cs typeface="Times New Roman" panose="02020603050405020304" pitchFamily="18" charset="0"/>
              </a:rPr>
              <a:t> J. Unexpected magnetic attraction: Evidence for an organized energy field in the human body. G Med Sci. 2021; 2(4): 001-015. </a:t>
            </a:r>
            <a:r>
              <a:rPr lang="en-US" sz="1800" u="sng" dirty="0">
                <a:solidFill>
                  <a:schemeClr val="bg1"/>
                </a:solidFill>
                <a:effectLs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https://www.doi.org/10.46766/thegms.pubheal.21071202</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JA, Thorp KE. Science, Skepticism &amp; Reality. G Med Sci. 2021; 2(4): 032-034. </a:t>
            </a:r>
            <a:r>
              <a:rPr lang="en-US" sz="1800" u="sng" dirty="0">
                <a:solidFill>
                  <a:schemeClr val="bg1"/>
                </a:solidFill>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https://www.doi.org/10.46766/thegms.pubheal.21081005</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KE, Thorp JA, Walker PR. </a:t>
            </a:r>
            <a:r>
              <a:rPr lang="en-US" sz="1800" dirty="0" err="1">
                <a:solidFill>
                  <a:schemeClr val="bg1"/>
                </a:solidFill>
                <a:effectLst/>
                <a:ea typeface="Times New Roman" panose="02020603050405020304" pitchFamily="18" charset="0"/>
                <a:cs typeface="Times New Roman" panose="02020603050405020304" pitchFamily="18" charset="0"/>
              </a:rPr>
              <a:t>Aether</a:t>
            </a:r>
            <a:r>
              <a:rPr lang="en-US" sz="1800" dirty="0">
                <a:solidFill>
                  <a:schemeClr val="bg1"/>
                </a:solidFill>
                <a:effectLst/>
                <a:ea typeface="Times New Roman" panose="02020603050405020304" pitchFamily="18" charset="0"/>
                <a:cs typeface="Times New Roman" panose="02020603050405020304" pitchFamily="18" charset="0"/>
              </a:rPr>
              <a:t>, fields &amp; energy dynamics in living bodies - Part I. G Med Sci. 2021; 2(5): 014-025. </a:t>
            </a:r>
            <a:r>
              <a:rPr lang="en-US" sz="1800" u="sng" dirty="0">
                <a:solidFill>
                  <a:schemeClr val="bg1"/>
                </a:solidFill>
                <a:effectLs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https://www.doi.org/10.46766/thegms.medphys.21100603</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KE, Thorp JA, Walker PR. </a:t>
            </a:r>
            <a:r>
              <a:rPr lang="en-US" sz="1800" dirty="0" err="1">
                <a:solidFill>
                  <a:schemeClr val="bg1"/>
                </a:solidFill>
                <a:effectLst/>
                <a:ea typeface="Times New Roman" panose="02020603050405020304" pitchFamily="18" charset="0"/>
                <a:cs typeface="Times New Roman" panose="02020603050405020304" pitchFamily="18" charset="0"/>
              </a:rPr>
              <a:t>Aether</a:t>
            </a:r>
            <a:r>
              <a:rPr lang="en-US" sz="1800" dirty="0">
                <a:solidFill>
                  <a:schemeClr val="bg1"/>
                </a:solidFill>
                <a:effectLst/>
                <a:ea typeface="Times New Roman" panose="02020603050405020304" pitchFamily="18" charset="0"/>
                <a:cs typeface="Times New Roman" panose="02020603050405020304" pitchFamily="18" charset="0"/>
              </a:rPr>
              <a:t>, fields &amp; energy dynamics in living bodies - Part II. G Med Sci. 2021; 2(6): 001-020. </a:t>
            </a:r>
            <a:r>
              <a:rPr lang="en-US" sz="1800" u="sng" dirty="0">
                <a:solidFill>
                  <a:schemeClr val="bg1"/>
                </a:solidFill>
                <a:effectLst/>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https://www.doi.org/10.46766/thegms.medphys.21110401</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KE, Thorp JA, Walker PR. </a:t>
            </a:r>
            <a:r>
              <a:rPr lang="en-US" sz="1800" dirty="0" err="1">
                <a:solidFill>
                  <a:schemeClr val="bg1"/>
                </a:solidFill>
                <a:effectLst/>
                <a:ea typeface="Times New Roman" panose="02020603050405020304" pitchFamily="18" charset="0"/>
                <a:cs typeface="Times New Roman" panose="02020603050405020304" pitchFamily="18" charset="0"/>
              </a:rPr>
              <a:t>Aether</a:t>
            </a:r>
            <a:r>
              <a:rPr lang="en-US" sz="1800" dirty="0">
                <a:solidFill>
                  <a:schemeClr val="bg1"/>
                </a:solidFill>
                <a:effectLst/>
                <a:ea typeface="Times New Roman" panose="02020603050405020304" pitchFamily="18" charset="0"/>
                <a:cs typeface="Times New Roman" panose="02020603050405020304" pitchFamily="18" charset="0"/>
              </a:rPr>
              <a:t>, fields &amp; energy dynamics in living bodies - Part III. G Med Sci. 2021; 2(6): 021-047. </a:t>
            </a:r>
            <a:r>
              <a:rPr lang="en-US" sz="1800" u="sng" dirty="0">
                <a:solidFill>
                  <a:schemeClr val="bg1"/>
                </a:solidFill>
                <a:effectLst/>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https://www.doi.org/10.46766/thegms.medphys.21112203</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Arial" panose="020B0604020202020204" pitchFamily="34" charset="0"/>
              </a:rPr>
              <a:t>Thorp JA, Thorp KE, Lile EK, </a:t>
            </a:r>
            <a:r>
              <a:rPr lang="en-US" sz="1800" dirty="0" err="1">
                <a:solidFill>
                  <a:schemeClr val="bg1"/>
                </a:solidFill>
                <a:effectLst/>
                <a:ea typeface="Times New Roman" panose="02020603050405020304" pitchFamily="18" charset="0"/>
                <a:cs typeface="Arial" panose="020B0604020202020204" pitchFamily="34" charset="0"/>
              </a:rPr>
              <a:t>Viglione</a:t>
            </a:r>
            <a:r>
              <a:rPr lang="en-US" sz="1800" dirty="0">
                <a:solidFill>
                  <a:schemeClr val="bg1"/>
                </a:solidFill>
                <a:effectLst/>
                <a:ea typeface="Times New Roman" panose="02020603050405020304" pitchFamily="18" charset="0"/>
                <a:cs typeface="Arial" panose="020B0604020202020204" pitchFamily="34" charset="0"/>
              </a:rPr>
              <a:t> J. Unexpected magnetic attraction: Evidence for an organized energy field in the human body. G Med Sci. 2021; 2(4): 001-015. </a:t>
            </a:r>
            <a:r>
              <a:rPr lang="en-US" sz="1800" u="sng" dirty="0">
                <a:solidFill>
                  <a:schemeClr val="bg1"/>
                </a:solidFill>
                <a:effectLst/>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https://www.doi.org/10.46766/thegms.pubheal.21071202</a:t>
            </a:r>
            <a:endParaRPr lang="en-US" sz="1800" dirty="0">
              <a:solidFill>
                <a:schemeClr val="bg1"/>
              </a:solidFill>
              <a:effectLst/>
              <a:ea typeface="Times New Roman" panose="02020603050405020304" pitchFamily="18" charset="0"/>
              <a:cs typeface="Times New Roman" panose="02020603050405020304" pitchFamily="18" charset="0"/>
            </a:endParaRPr>
          </a:p>
          <a:p>
            <a:pPr marL="400050"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Arial" panose="020B0604020202020204" pitchFamily="34" charset="0"/>
              </a:rPr>
              <a:t>Thorp JA, Thorp KE, Thorp EM, </a:t>
            </a:r>
            <a:r>
              <a:rPr lang="en-US" sz="1800" dirty="0" err="1">
                <a:solidFill>
                  <a:schemeClr val="bg1"/>
                </a:solidFill>
                <a:effectLst/>
                <a:ea typeface="Times New Roman" panose="02020603050405020304" pitchFamily="18" charset="0"/>
                <a:cs typeface="Arial" panose="020B0604020202020204" pitchFamily="34" charset="0"/>
              </a:rPr>
              <a:t>Viglione</a:t>
            </a:r>
            <a:r>
              <a:rPr lang="en-US" sz="1800" dirty="0">
                <a:solidFill>
                  <a:schemeClr val="bg1"/>
                </a:solidFill>
                <a:effectLst/>
                <a:ea typeface="Times New Roman" panose="02020603050405020304" pitchFamily="18" charset="0"/>
                <a:cs typeface="Arial" panose="020B0604020202020204" pitchFamily="34" charset="0"/>
              </a:rPr>
              <a:t> DD. Ozone Preconditioning in Viral Disease. Virology: Current Research. Volume 6:S1, 2022.  </a:t>
            </a:r>
            <a:r>
              <a:rPr lang="en-US" sz="1800" u="sng" dirty="0">
                <a:solidFill>
                  <a:schemeClr val="bg1"/>
                </a:solidFill>
                <a:effectLst/>
                <a:ea typeface="Times New Roman" panose="02020603050405020304" pitchFamily="18" charset="0"/>
                <a:cs typeface="Arial" panose="020B0604020202020204" pitchFamily="34" charset="0"/>
                <a:hlinkClick r:id="rId9">
                  <a:extLst>
                    <a:ext uri="{A12FA001-AC4F-418D-AE19-62706E023703}">
                      <ahyp:hlinkClr xmlns:ahyp="http://schemas.microsoft.com/office/drawing/2018/hyperlinkcolor" val="tx"/>
                    </a:ext>
                  </a:extLst>
                </a:hlinkClick>
              </a:rPr>
              <a:t>https://www.hilarispublisher.com/open-access/ozone-preconditioning-in-viral-disease.pdf</a:t>
            </a:r>
            <a:endParaRPr lang="en-US" sz="1800" dirty="0">
              <a:solidFill>
                <a:schemeClr val="bg1"/>
              </a:solidFill>
              <a:effectLst/>
              <a:ea typeface="Times New Roman" panose="02020603050405020304" pitchFamily="18" charset="0"/>
              <a:cs typeface="Times New Roman" panose="02020603050405020304" pitchFamily="18" charset="0"/>
            </a:endParaRPr>
          </a:p>
          <a:p>
            <a:pPr marL="400050"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Arial" panose="020B0604020202020204" pitchFamily="34" charset="0"/>
              </a:rPr>
              <a:t>Thorp KE, Thorp JA, Thorp EM. COVID-19 and the Unraveling of Experimental Medicine - Part I. G Med Sci. 2022; 3(1): 015-045. </a:t>
            </a:r>
            <a:r>
              <a:rPr lang="en-US" sz="1800" u="sng" dirty="0">
                <a:solidFill>
                  <a:schemeClr val="bg1"/>
                </a:solidFill>
                <a:effectLst/>
                <a:ea typeface="Times New Roman" panose="02020603050405020304" pitchFamily="18" charset="0"/>
                <a:cs typeface="Arial" panose="020B0604020202020204" pitchFamily="34" charset="0"/>
                <a:hlinkClick r:id="rId10">
                  <a:extLst>
                    <a:ext uri="{A12FA001-AC4F-418D-AE19-62706E023703}">
                      <ahyp:hlinkClr xmlns:ahyp="http://schemas.microsoft.com/office/drawing/2018/hyperlinkcolor" val="tx"/>
                    </a:ext>
                  </a:extLst>
                </a:hlinkClick>
              </a:rPr>
              <a:t>https://www.doi.org/10.46766/thegms.pubheal.22012306</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Arial" panose="020B0604020202020204" pitchFamily="34" charset="0"/>
              </a:rPr>
              <a:t>Thorp KE, Thorp JA, Thorp EM. COVID-19 and the Unraveling of Experimental Medicine - Part II. G Med Sci. 2022; 3(1):074-</a:t>
            </a:r>
            <a:r>
              <a:rPr lang="en-US" sz="1800" u="sng" dirty="0">
                <a:solidFill>
                  <a:schemeClr val="bg1"/>
                </a:solidFill>
                <a:effectLst/>
                <a:ea typeface="Times New Roman" panose="02020603050405020304" pitchFamily="18" charset="0"/>
                <a:cs typeface="Arial" panose="020B0604020202020204" pitchFamily="34" charset="0"/>
                <a:hlinkClick r:id="rId11">
                  <a:extLst>
                    <a:ext uri="{A12FA001-AC4F-418D-AE19-62706E023703}">
                      <ahyp:hlinkClr xmlns:ahyp="http://schemas.microsoft.com/office/drawing/2018/hyperlinkcolor" val="tx"/>
                    </a:ext>
                  </a:extLst>
                </a:hlinkClick>
              </a:rPr>
              <a:t>https://www.doi.org/10.46766/thegms.pubheal.22022804</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Times New Roman" panose="02020603050405020304" pitchFamily="18" charset="0"/>
              </a:rPr>
              <a:t> </a:t>
            </a:r>
          </a:p>
          <a:p>
            <a:pPr>
              <a:spcBef>
                <a:spcPts val="0"/>
              </a:spcBef>
            </a:pPr>
            <a:r>
              <a:rPr lang="en-US" sz="1800" dirty="0">
                <a:solidFill>
                  <a:schemeClr val="bg1"/>
                </a:solidFill>
                <a:effectLst/>
                <a:ea typeface="Times New Roman" panose="02020603050405020304" pitchFamily="18" charset="0"/>
                <a:cs typeface="Times New Roman" panose="02020603050405020304" pitchFamily="18" charset="0"/>
              </a:rPr>
              <a:t>Thorp KE, Thorp JA, Thorp EM. COVID-19 and the Unraveling of Experimental Medicine - Part III. G Med Sci. 2022; 3(1):118-158. </a:t>
            </a:r>
            <a:r>
              <a:rPr lang="en-US" sz="1800" u="sng" dirty="0">
                <a:solidFill>
                  <a:schemeClr val="bg1"/>
                </a:solidFill>
                <a:effectLst/>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https://www.doi.org/10.46766/thegms.pubheal.22042302</a:t>
            </a:r>
            <a:endParaRPr lang="en-US" sz="1800" dirty="0">
              <a:solidFill>
                <a:schemeClr val="bg1"/>
              </a:solidFill>
              <a:effectLst/>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1800" dirty="0">
                <a:solidFill>
                  <a:schemeClr val="bg1"/>
                </a:solidFill>
                <a:effectLst/>
                <a:ea typeface="Times New Roman" panose="02020603050405020304" pitchFamily="18" charset="0"/>
                <a:cs typeface="Arial" panose="020B0604020202020204" pitchFamily="34" charset="0"/>
              </a:rPr>
              <a:t> </a:t>
            </a:r>
            <a:endParaRPr lang="en-US" sz="1800" dirty="0">
              <a:solidFill>
                <a:schemeClr val="bg1"/>
              </a:solidFill>
              <a:effectLst/>
              <a:ea typeface="Times New Roman" panose="02020603050405020304" pitchFamily="18" charset="0"/>
              <a:cs typeface="Times New Roman" panose="02020603050405020304" pitchFamily="18" charset="0"/>
            </a:endParaRPr>
          </a:p>
          <a:p>
            <a:pPr>
              <a:spcBef>
                <a:spcPts val="0"/>
              </a:spcBef>
            </a:pPr>
            <a:r>
              <a:rPr lang="en-US" sz="1800" dirty="0" err="1">
                <a:solidFill>
                  <a:schemeClr val="bg1"/>
                </a:solidFill>
                <a:effectLst/>
                <a:ea typeface="Times New Roman" panose="02020603050405020304" pitchFamily="18" charset="0"/>
                <a:cs typeface="Arial" panose="020B0604020202020204" pitchFamily="34" charset="0"/>
              </a:rPr>
              <a:t>Parotto</a:t>
            </a:r>
            <a:r>
              <a:rPr lang="en-US" sz="1800" dirty="0">
                <a:solidFill>
                  <a:schemeClr val="bg1"/>
                </a:solidFill>
                <a:effectLst/>
                <a:ea typeface="Times New Roman" panose="02020603050405020304" pitchFamily="18" charset="0"/>
                <a:cs typeface="Arial" panose="020B0604020202020204" pitchFamily="34" charset="0"/>
              </a:rPr>
              <a:t> T, Thorp JA, Hooker B, Mills PJ, Newman J, Murphy L, et al. COVID-19 and the surge in Decidual Cast Shedding. G Med Sci. 2022; 3(1): 107- 117. </a:t>
            </a:r>
            <a:r>
              <a:rPr lang="en-US" sz="1800" u="sng" dirty="0">
                <a:solidFill>
                  <a:schemeClr val="bg1"/>
                </a:solidFill>
                <a:effectLst/>
                <a:ea typeface="Times New Roman" panose="02020603050405020304" pitchFamily="18" charset="0"/>
                <a:cs typeface="Arial" panose="020B0604020202020204" pitchFamily="34" charset="0"/>
                <a:hlinkClick r:id="rId13">
                  <a:extLst>
                    <a:ext uri="{A12FA001-AC4F-418D-AE19-62706E023703}">
                      <ahyp:hlinkClr xmlns:ahyp="http://schemas.microsoft.com/office/drawing/2018/hyperlinkcolor" val="tx"/>
                    </a:ext>
                  </a:extLst>
                </a:hlinkClick>
              </a:rPr>
              <a:t>https://www.doi.org/10.46766/thegms.pubheal.22041401</a:t>
            </a:r>
            <a:endParaRPr lang="en-US" sz="1800" dirty="0">
              <a:solidFill>
                <a:schemeClr val="bg1"/>
              </a:solidFill>
              <a:effectLst/>
              <a:ea typeface="Times New Roman" panose="02020603050405020304" pitchFamily="18" charset="0"/>
              <a:cs typeface="Times New Roman" panose="02020603050405020304" pitchFamily="18" charset="0"/>
            </a:endParaRPr>
          </a:p>
          <a:p>
            <a:endParaRPr lang="en-US" dirty="0">
              <a:solidFill>
                <a:schemeClr val="bg1"/>
              </a:solidFill>
            </a:endParaRPr>
          </a:p>
        </p:txBody>
      </p:sp>
    </p:spTree>
    <p:extLst>
      <p:ext uri="{BB962C8B-B14F-4D97-AF65-F5344CB8AC3E}">
        <p14:creationId xmlns:p14="http://schemas.microsoft.com/office/powerpoint/2010/main" val="3776393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190D8C-9ABB-A7A4-242E-4EB5BD0D449B}"/>
              </a:ext>
            </a:extLst>
          </p:cNvPr>
          <p:cNvSpPr txBox="1"/>
          <p:nvPr/>
        </p:nvSpPr>
        <p:spPr>
          <a:xfrm>
            <a:off x="1843881" y="6122867"/>
            <a:ext cx="8523295" cy="369332"/>
          </a:xfrm>
          <a:prstGeom prst="rect">
            <a:avLst/>
          </a:prstGeom>
          <a:noFill/>
        </p:spPr>
        <p:txBody>
          <a:bodyPr wrap="none" rtlCol="0">
            <a:spAutoFit/>
          </a:bodyPr>
          <a:lstStyle/>
          <a:p>
            <a:r>
              <a:rPr lang="en-US" dirty="0">
                <a:solidFill>
                  <a:schemeClr val="bg1"/>
                </a:solidFill>
              </a:rPr>
              <a:t>K.E Thorp MD, James A Thorp MD, Elise M Thorp BS FMTP. G Med Sci. 2022 3(1): 015-045</a:t>
            </a:r>
          </a:p>
        </p:txBody>
      </p:sp>
      <p:pic>
        <p:nvPicPr>
          <p:cNvPr id="6" name="Picture 5" descr="A picture containing text, different, several&#10;&#10;Description automatically generated">
            <a:extLst>
              <a:ext uri="{FF2B5EF4-FFF2-40B4-BE49-F238E27FC236}">
                <a16:creationId xmlns:a16="http://schemas.microsoft.com/office/drawing/2014/main" id="{3918EC47-368D-22CC-4573-B4D625B60E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9445" y="240883"/>
            <a:ext cx="7353110" cy="5829472"/>
          </a:xfrm>
          <a:prstGeom prst="rect">
            <a:avLst/>
          </a:prstGeom>
          <a:noFill/>
          <a:ln>
            <a:noFill/>
          </a:ln>
        </p:spPr>
      </p:pic>
    </p:spTree>
    <p:extLst>
      <p:ext uri="{BB962C8B-B14F-4D97-AF65-F5344CB8AC3E}">
        <p14:creationId xmlns:p14="http://schemas.microsoft.com/office/powerpoint/2010/main" val="1495811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48AC4-9C94-8F50-2D81-3B3500886BE4}"/>
              </a:ext>
            </a:extLst>
          </p:cNvPr>
          <p:cNvPicPr>
            <a:picLocks noChangeAspect="1"/>
          </p:cNvPicPr>
          <p:nvPr/>
        </p:nvPicPr>
        <p:blipFill rotWithShape="1">
          <a:blip r:embed="rId2">
            <a:extLst>
              <a:ext uri="{28A0092B-C50C-407E-A947-70E740481C1C}">
                <a14:useLocalDpi xmlns:a14="http://schemas.microsoft.com/office/drawing/2010/main" val="0"/>
              </a:ext>
            </a:extLst>
          </a:blip>
          <a:srcRect l="22026" t="16740" r="62263" b="4491"/>
          <a:stretch/>
        </p:blipFill>
        <p:spPr>
          <a:xfrm>
            <a:off x="505638" y="194406"/>
            <a:ext cx="11235480" cy="6425396"/>
          </a:xfrm>
          <a:prstGeom prst="rect">
            <a:avLst/>
          </a:prstGeom>
        </p:spPr>
      </p:pic>
    </p:spTree>
    <p:extLst>
      <p:ext uri="{BB962C8B-B14F-4D97-AF65-F5344CB8AC3E}">
        <p14:creationId xmlns:p14="http://schemas.microsoft.com/office/powerpoint/2010/main" val="1010811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838200" y="365126"/>
            <a:ext cx="10515600" cy="1222636"/>
          </a:xfrm>
        </p:spPr>
        <p:txBody>
          <a:bodyPr>
            <a:normAutofit/>
          </a:bodyPr>
          <a:lstStyle/>
          <a:p>
            <a:pPr algn="ctr"/>
            <a:r>
              <a:rPr lang="en-US" sz="3600" dirty="0">
                <a:solidFill>
                  <a:srgbClr val="FFFF00"/>
                </a:solidFill>
              </a:rPr>
              <a:t>COVID-19 and the Unraveling of </a:t>
            </a:r>
            <a:br>
              <a:rPr lang="en-US" sz="3600" dirty="0">
                <a:solidFill>
                  <a:srgbClr val="FFFF00"/>
                </a:solidFill>
              </a:rPr>
            </a:br>
            <a:r>
              <a:rPr lang="en-US" sz="3600" dirty="0">
                <a:solidFill>
                  <a:srgbClr val="FFFF00"/>
                </a:solidFill>
              </a:rPr>
              <a:t>Experimental Medicine – Part II</a:t>
            </a:r>
          </a:p>
        </p:txBody>
      </p:sp>
      <p:sp>
        <p:nvSpPr>
          <p:cNvPr id="3" name="Content Placeholder 2">
            <a:extLst>
              <a:ext uri="{FF2B5EF4-FFF2-40B4-BE49-F238E27FC236}">
                <a16:creationId xmlns:a16="http://schemas.microsoft.com/office/drawing/2014/main" id="{70C09F38-8C7C-8B9F-D55B-72DA9B80F236}"/>
              </a:ext>
            </a:extLst>
          </p:cNvPr>
          <p:cNvSpPr>
            <a:spLocks noGrp="1"/>
          </p:cNvSpPr>
          <p:nvPr>
            <p:ph idx="1"/>
          </p:nvPr>
        </p:nvSpPr>
        <p:spPr>
          <a:xfrm>
            <a:off x="593889" y="1809947"/>
            <a:ext cx="10963373" cy="4279768"/>
          </a:xfrm>
        </p:spPr>
        <p:txBody>
          <a:bodyPr>
            <a:normAutofit fontScale="92500"/>
          </a:bodyPr>
          <a:lstStyle/>
          <a:p>
            <a:pPr>
              <a:spcBef>
                <a:spcPts val="600"/>
              </a:spcBef>
              <a:spcAft>
                <a:spcPts val="600"/>
              </a:spcAft>
            </a:pPr>
            <a:r>
              <a:rPr lang="en-US" sz="2400" dirty="0">
                <a:solidFill>
                  <a:schemeClr val="bg1"/>
                </a:solidFill>
              </a:rPr>
              <a:t>Containment/mitigation strategies such as lockdowns came at great social and economic costs and yet failed to impact the spread and evolution of the SARS-CoV-2 virus. </a:t>
            </a:r>
          </a:p>
          <a:p>
            <a:pPr>
              <a:spcBef>
                <a:spcPts val="600"/>
              </a:spcBef>
              <a:spcAft>
                <a:spcPts val="600"/>
              </a:spcAft>
            </a:pPr>
            <a:r>
              <a:rPr lang="en-US" sz="2400" dirty="0">
                <a:solidFill>
                  <a:schemeClr val="bg1"/>
                </a:solidFill>
              </a:rPr>
              <a:t>Evidence suggests the social fallout alone from such strategies exceeded the morbid sequelae of the pandemic itself. </a:t>
            </a:r>
          </a:p>
          <a:p>
            <a:pPr>
              <a:spcBef>
                <a:spcPts val="600"/>
              </a:spcBef>
              <a:spcAft>
                <a:spcPts val="600"/>
              </a:spcAft>
            </a:pPr>
            <a:r>
              <a:rPr lang="en-US" sz="2400" dirty="0">
                <a:solidFill>
                  <a:schemeClr val="bg1"/>
                </a:solidFill>
              </a:rPr>
              <a:t>The mRNA vaccines were an unqualified failure. They neither halted viral spread nor conferred herd immunity and, in their wake, spawned a laundry list of disabling side effects. </a:t>
            </a:r>
          </a:p>
          <a:p>
            <a:pPr>
              <a:spcBef>
                <a:spcPts val="600"/>
              </a:spcBef>
              <a:spcAft>
                <a:spcPts val="600"/>
              </a:spcAft>
            </a:pPr>
            <a:r>
              <a:rPr lang="en-US" sz="2400" dirty="0">
                <a:solidFill>
                  <a:schemeClr val="bg1"/>
                </a:solidFill>
              </a:rPr>
              <a:t>40-fold increase in adverse event reports compared to trivalent influenza vaccines in the years preceding the pandemic. </a:t>
            </a:r>
          </a:p>
          <a:p>
            <a:pPr>
              <a:spcBef>
                <a:spcPts val="600"/>
              </a:spcBef>
              <a:spcAft>
                <a:spcPts val="600"/>
              </a:spcAft>
            </a:pPr>
            <a:r>
              <a:rPr lang="en-US" sz="2400" dirty="0">
                <a:solidFill>
                  <a:schemeClr val="bg1"/>
                </a:solidFill>
              </a:rPr>
              <a:t>Medical science must face this mass casualty event which, in all likelihood, will surpass any of the pharmacologically-induced disasters of the 20th century</a:t>
            </a:r>
          </a:p>
          <a:p>
            <a:pPr>
              <a:spcBef>
                <a:spcPts val="600"/>
              </a:spcBef>
              <a:spcAft>
                <a:spcPts val="600"/>
              </a:spcAft>
            </a:pPr>
            <a:r>
              <a:rPr lang="en-US" sz="2400" dirty="0">
                <a:solidFill>
                  <a:schemeClr val="bg1"/>
                </a:solidFill>
              </a:rPr>
              <a:t>292 references</a:t>
            </a:r>
          </a:p>
          <a:p>
            <a:pPr>
              <a:spcBef>
                <a:spcPts val="600"/>
              </a:spcBef>
              <a:spcAft>
                <a:spcPts val="600"/>
              </a:spcAft>
            </a:pPr>
            <a:endParaRPr lang="en-US" sz="2400" dirty="0">
              <a:solidFill>
                <a:schemeClr val="bg1"/>
              </a:solidFill>
            </a:endParaRPr>
          </a:p>
        </p:txBody>
      </p:sp>
      <p:sp>
        <p:nvSpPr>
          <p:cNvPr id="4" name="TextBox 3">
            <a:extLst>
              <a:ext uri="{FF2B5EF4-FFF2-40B4-BE49-F238E27FC236}">
                <a16:creationId xmlns:a16="http://schemas.microsoft.com/office/drawing/2014/main" id="{7A1477AB-9080-FCFE-628E-402B16DCE6F4}"/>
              </a:ext>
            </a:extLst>
          </p:cNvPr>
          <p:cNvSpPr txBox="1"/>
          <p:nvPr/>
        </p:nvSpPr>
        <p:spPr>
          <a:xfrm>
            <a:off x="2158739"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074-106</a:t>
            </a:r>
          </a:p>
        </p:txBody>
      </p:sp>
    </p:spTree>
    <p:extLst>
      <p:ext uri="{BB962C8B-B14F-4D97-AF65-F5344CB8AC3E}">
        <p14:creationId xmlns:p14="http://schemas.microsoft.com/office/powerpoint/2010/main" val="3962430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1477AB-9080-FCFE-628E-402B16DCE6F4}"/>
              </a:ext>
            </a:extLst>
          </p:cNvPr>
          <p:cNvSpPr txBox="1"/>
          <p:nvPr/>
        </p:nvSpPr>
        <p:spPr>
          <a:xfrm>
            <a:off x="1753386"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074-106</a:t>
            </a:r>
          </a:p>
        </p:txBody>
      </p:sp>
      <p:pic>
        <p:nvPicPr>
          <p:cNvPr id="9" name="Graphic 2">
            <a:extLst>
              <a:ext uri="{FF2B5EF4-FFF2-40B4-BE49-F238E27FC236}">
                <a16:creationId xmlns:a16="http://schemas.microsoft.com/office/drawing/2014/main" id="{66A08B45-BE47-3240-423E-FCCEEEFB85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2552" y="780905"/>
            <a:ext cx="9717134" cy="5465888"/>
          </a:xfrm>
          <a:prstGeom prst="rect">
            <a:avLst/>
          </a:prstGeom>
        </p:spPr>
      </p:pic>
      <p:sp>
        <p:nvSpPr>
          <p:cNvPr id="10" name="TextBox 9">
            <a:extLst>
              <a:ext uri="{FF2B5EF4-FFF2-40B4-BE49-F238E27FC236}">
                <a16:creationId xmlns:a16="http://schemas.microsoft.com/office/drawing/2014/main" id="{C26F8EF2-EFA4-1242-7C02-792BA953396C}"/>
              </a:ext>
            </a:extLst>
          </p:cNvPr>
          <p:cNvSpPr txBox="1"/>
          <p:nvPr/>
        </p:nvSpPr>
        <p:spPr>
          <a:xfrm>
            <a:off x="1079892" y="176768"/>
            <a:ext cx="9803876" cy="523220"/>
          </a:xfrm>
          <a:prstGeom prst="rect">
            <a:avLst/>
          </a:prstGeom>
          <a:noFill/>
        </p:spPr>
        <p:txBody>
          <a:bodyPr wrap="square">
            <a:spAutoFit/>
          </a:bodyPr>
          <a:lstStyle/>
          <a:p>
            <a:pPr algn="ctr"/>
            <a:r>
              <a:rPr lang="en-US" sz="2800" dirty="0">
                <a:solidFill>
                  <a:srgbClr val="FFFF00"/>
                </a:solidFill>
              </a:rPr>
              <a:t>COVID-19 and the Unraveling of Experimental Medicine – Part II</a:t>
            </a:r>
            <a:endParaRPr lang="en-US" sz="2800" dirty="0"/>
          </a:p>
        </p:txBody>
      </p:sp>
    </p:spTree>
    <p:extLst>
      <p:ext uri="{BB962C8B-B14F-4D97-AF65-F5344CB8AC3E}">
        <p14:creationId xmlns:p14="http://schemas.microsoft.com/office/powerpoint/2010/main" val="3105616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1477AB-9080-FCFE-628E-402B16DCE6F4}"/>
              </a:ext>
            </a:extLst>
          </p:cNvPr>
          <p:cNvSpPr txBox="1"/>
          <p:nvPr/>
        </p:nvSpPr>
        <p:spPr>
          <a:xfrm>
            <a:off x="2158739"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074-106</a:t>
            </a:r>
          </a:p>
        </p:txBody>
      </p:sp>
      <p:sp>
        <p:nvSpPr>
          <p:cNvPr id="6" name="TextBox 5">
            <a:extLst>
              <a:ext uri="{FF2B5EF4-FFF2-40B4-BE49-F238E27FC236}">
                <a16:creationId xmlns:a16="http://schemas.microsoft.com/office/drawing/2014/main" id="{273C9F06-B989-D0F3-2F34-2B311C6318DE}"/>
              </a:ext>
            </a:extLst>
          </p:cNvPr>
          <p:cNvSpPr txBox="1"/>
          <p:nvPr/>
        </p:nvSpPr>
        <p:spPr>
          <a:xfrm>
            <a:off x="1013903" y="176768"/>
            <a:ext cx="9803876" cy="523220"/>
          </a:xfrm>
          <a:prstGeom prst="rect">
            <a:avLst/>
          </a:prstGeom>
          <a:noFill/>
        </p:spPr>
        <p:txBody>
          <a:bodyPr wrap="square">
            <a:spAutoFit/>
          </a:bodyPr>
          <a:lstStyle/>
          <a:p>
            <a:pPr algn="ctr"/>
            <a:r>
              <a:rPr lang="en-US" sz="2800" dirty="0">
                <a:solidFill>
                  <a:srgbClr val="FFFF00"/>
                </a:solidFill>
              </a:rPr>
              <a:t>COVID-19 and the Unraveling of Experimental Medicine – Part II</a:t>
            </a:r>
            <a:endParaRPr lang="en-US" sz="2800" dirty="0"/>
          </a:p>
        </p:txBody>
      </p:sp>
      <p:pic>
        <p:nvPicPr>
          <p:cNvPr id="7" name="Graphic 6">
            <a:extLst>
              <a:ext uri="{FF2B5EF4-FFF2-40B4-BE49-F238E27FC236}">
                <a16:creationId xmlns:a16="http://schemas.microsoft.com/office/drawing/2014/main" id="{BBA2EEE3-A7FF-F382-57B9-464DB51849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1493" y="716438"/>
            <a:ext cx="9803875" cy="5514680"/>
          </a:xfrm>
          <a:prstGeom prst="rect">
            <a:avLst/>
          </a:prstGeom>
        </p:spPr>
      </p:pic>
    </p:spTree>
    <p:extLst>
      <p:ext uri="{BB962C8B-B14F-4D97-AF65-F5344CB8AC3E}">
        <p14:creationId xmlns:p14="http://schemas.microsoft.com/office/powerpoint/2010/main" val="49538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1477AB-9080-FCFE-628E-402B16DCE6F4}"/>
              </a:ext>
            </a:extLst>
          </p:cNvPr>
          <p:cNvSpPr txBox="1"/>
          <p:nvPr/>
        </p:nvSpPr>
        <p:spPr>
          <a:xfrm>
            <a:off x="2158739"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074-106</a:t>
            </a:r>
          </a:p>
        </p:txBody>
      </p:sp>
      <p:sp>
        <p:nvSpPr>
          <p:cNvPr id="6" name="TextBox 5">
            <a:extLst>
              <a:ext uri="{FF2B5EF4-FFF2-40B4-BE49-F238E27FC236}">
                <a16:creationId xmlns:a16="http://schemas.microsoft.com/office/drawing/2014/main" id="{273C9F06-B989-D0F3-2F34-2B311C6318DE}"/>
              </a:ext>
            </a:extLst>
          </p:cNvPr>
          <p:cNvSpPr txBox="1"/>
          <p:nvPr/>
        </p:nvSpPr>
        <p:spPr>
          <a:xfrm>
            <a:off x="1013903" y="176768"/>
            <a:ext cx="9803876" cy="523220"/>
          </a:xfrm>
          <a:prstGeom prst="rect">
            <a:avLst/>
          </a:prstGeom>
          <a:noFill/>
        </p:spPr>
        <p:txBody>
          <a:bodyPr wrap="square">
            <a:spAutoFit/>
          </a:bodyPr>
          <a:lstStyle/>
          <a:p>
            <a:pPr algn="ctr"/>
            <a:r>
              <a:rPr lang="en-US" sz="2800" dirty="0">
                <a:solidFill>
                  <a:srgbClr val="FFFF00"/>
                </a:solidFill>
              </a:rPr>
              <a:t>COVID-19 and the Unraveling of Experimental Medicine – Part II</a:t>
            </a:r>
            <a:endParaRPr lang="en-US" sz="2800" dirty="0"/>
          </a:p>
        </p:txBody>
      </p:sp>
      <p:pic>
        <p:nvPicPr>
          <p:cNvPr id="5" name="Graphic 8">
            <a:extLst>
              <a:ext uri="{FF2B5EF4-FFF2-40B4-BE49-F238E27FC236}">
                <a16:creationId xmlns:a16="http://schemas.microsoft.com/office/drawing/2014/main" id="{329A925D-5FFE-5A76-E24E-A0B829A3E1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8529" y="923827"/>
            <a:ext cx="9301111" cy="5231875"/>
          </a:xfrm>
          <a:prstGeom prst="rect">
            <a:avLst/>
          </a:prstGeom>
        </p:spPr>
      </p:pic>
    </p:spTree>
    <p:extLst>
      <p:ext uri="{BB962C8B-B14F-4D97-AF65-F5344CB8AC3E}">
        <p14:creationId xmlns:p14="http://schemas.microsoft.com/office/powerpoint/2010/main" val="996837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7720A4-4981-61FA-FC9E-183CB1D363CB}"/>
              </a:ext>
            </a:extLst>
          </p:cNvPr>
          <p:cNvSpPr txBox="1"/>
          <p:nvPr/>
        </p:nvSpPr>
        <p:spPr>
          <a:xfrm>
            <a:off x="497640" y="342512"/>
            <a:ext cx="11095986" cy="584775"/>
          </a:xfrm>
          <a:prstGeom prst="rect">
            <a:avLst/>
          </a:prstGeom>
          <a:noFill/>
        </p:spPr>
        <p:txBody>
          <a:bodyPr wrap="none" rtlCol="0">
            <a:spAutoFit/>
          </a:bodyPr>
          <a:lstStyle/>
          <a:p>
            <a:r>
              <a:rPr lang="en-US" sz="3200" dirty="0" err="1">
                <a:solidFill>
                  <a:srgbClr val="FFFF00"/>
                </a:solidFill>
              </a:rPr>
              <a:t>Shimakuburo</a:t>
            </a:r>
            <a:r>
              <a:rPr lang="en-US" sz="3200" dirty="0">
                <a:solidFill>
                  <a:srgbClr val="FFFF00"/>
                </a:solidFill>
              </a:rPr>
              <a:t> TT et al. N </a:t>
            </a:r>
            <a:r>
              <a:rPr lang="en-US" sz="3200" dirty="0" err="1">
                <a:solidFill>
                  <a:srgbClr val="FFFF00"/>
                </a:solidFill>
              </a:rPr>
              <a:t>Engl</a:t>
            </a:r>
            <a:r>
              <a:rPr lang="en-US" sz="3200" dirty="0">
                <a:solidFill>
                  <a:srgbClr val="FFFF00"/>
                </a:solidFill>
              </a:rPr>
              <a:t> J Med June 17, 2021;384:2273-2282</a:t>
            </a:r>
          </a:p>
        </p:txBody>
      </p:sp>
      <p:pic>
        <p:nvPicPr>
          <p:cNvPr id="5" name="Picture 4">
            <a:extLst>
              <a:ext uri="{FF2B5EF4-FFF2-40B4-BE49-F238E27FC236}">
                <a16:creationId xmlns:a16="http://schemas.microsoft.com/office/drawing/2014/main" id="{C64F2FA7-69C3-5757-CDEE-AD46E01C8626}"/>
              </a:ext>
            </a:extLst>
          </p:cNvPr>
          <p:cNvPicPr>
            <a:picLocks noChangeAspect="1"/>
          </p:cNvPicPr>
          <p:nvPr/>
        </p:nvPicPr>
        <p:blipFill rotWithShape="1">
          <a:blip r:embed="rId2">
            <a:extLst>
              <a:ext uri="{28A0092B-C50C-407E-A947-70E740481C1C}">
                <a14:useLocalDpi xmlns:a14="http://schemas.microsoft.com/office/drawing/2010/main" val="0"/>
              </a:ext>
            </a:extLst>
          </a:blip>
          <a:srcRect l="22895" t="17485" r="60763" b="14183"/>
          <a:stretch/>
        </p:blipFill>
        <p:spPr>
          <a:xfrm>
            <a:off x="478634" y="1126156"/>
            <a:ext cx="11077747" cy="5283454"/>
          </a:xfrm>
          <a:prstGeom prst="rect">
            <a:avLst/>
          </a:prstGeom>
        </p:spPr>
      </p:pic>
    </p:spTree>
    <p:extLst>
      <p:ext uri="{BB962C8B-B14F-4D97-AF65-F5344CB8AC3E}">
        <p14:creationId xmlns:p14="http://schemas.microsoft.com/office/powerpoint/2010/main" val="1751422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BC1F70-D410-F450-4630-0A91727D2470}"/>
              </a:ext>
            </a:extLst>
          </p:cNvPr>
          <p:cNvGraphicFramePr>
            <a:graphicFrameLocks noGrp="1"/>
          </p:cNvGraphicFramePr>
          <p:nvPr>
            <p:extLst>
              <p:ext uri="{D42A27DB-BD31-4B8C-83A1-F6EECF244321}">
                <p14:modId xmlns:p14="http://schemas.microsoft.com/office/powerpoint/2010/main" val="774836236"/>
              </p:ext>
            </p:extLst>
          </p:nvPr>
        </p:nvGraphicFramePr>
        <p:xfrm>
          <a:off x="1319753" y="1084082"/>
          <a:ext cx="9191134" cy="5595465"/>
        </p:xfrm>
        <a:graphic>
          <a:graphicData uri="http://schemas.openxmlformats.org/drawingml/2006/table">
            <a:tbl>
              <a:tblPr firstRow="1" bandRow="1">
                <a:tableStyleId>{5C22544A-7EE6-4342-B048-85BDC9FD1C3A}</a:tableStyleId>
              </a:tblPr>
              <a:tblGrid>
                <a:gridCol w="3591834">
                  <a:extLst>
                    <a:ext uri="{9D8B030D-6E8A-4147-A177-3AD203B41FA5}">
                      <a16:colId xmlns:a16="http://schemas.microsoft.com/office/drawing/2014/main" val="692269127"/>
                    </a:ext>
                  </a:extLst>
                </a:gridCol>
                <a:gridCol w="1517293">
                  <a:extLst>
                    <a:ext uri="{9D8B030D-6E8A-4147-A177-3AD203B41FA5}">
                      <a16:colId xmlns:a16="http://schemas.microsoft.com/office/drawing/2014/main" val="1823642558"/>
                    </a:ext>
                  </a:extLst>
                </a:gridCol>
                <a:gridCol w="2212311">
                  <a:extLst>
                    <a:ext uri="{9D8B030D-6E8A-4147-A177-3AD203B41FA5}">
                      <a16:colId xmlns:a16="http://schemas.microsoft.com/office/drawing/2014/main" val="3882856064"/>
                    </a:ext>
                  </a:extLst>
                </a:gridCol>
                <a:gridCol w="1869696">
                  <a:extLst>
                    <a:ext uri="{9D8B030D-6E8A-4147-A177-3AD203B41FA5}">
                      <a16:colId xmlns:a16="http://schemas.microsoft.com/office/drawing/2014/main" val="2129526714"/>
                    </a:ext>
                  </a:extLst>
                </a:gridCol>
              </a:tblGrid>
              <a:tr h="963438">
                <a:tc>
                  <a:txBody>
                    <a:bodyPr/>
                    <a:lstStyle/>
                    <a:p>
                      <a:r>
                        <a:rPr lang="en-US" sz="1800" dirty="0"/>
                        <a:t>Outcomes</a:t>
                      </a:r>
                    </a:p>
                  </a:txBody>
                  <a:tcPr/>
                </a:tc>
                <a:tc>
                  <a:txBody>
                    <a:bodyPr/>
                    <a:lstStyle/>
                    <a:p>
                      <a:pPr algn="ctr"/>
                      <a:r>
                        <a:rPr lang="en-US" sz="1800" dirty="0"/>
                        <a:t>Total </a:t>
                      </a:r>
                    </a:p>
                    <a:p>
                      <a:pPr algn="ctr"/>
                      <a:r>
                        <a:rPr lang="en-US" sz="1800" dirty="0"/>
                        <a:t>Vaccinated</a:t>
                      </a:r>
                    </a:p>
                  </a:txBody>
                  <a:tcPr/>
                </a:tc>
                <a:tc>
                  <a:txBody>
                    <a:bodyPr/>
                    <a:lstStyle/>
                    <a:p>
                      <a:pPr algn="ctr"/>
                      <a:r>
                        <a:rPr lang="en-US" sz="1800" dirty="0"/>
                        <a:t>Vaccinated in</a:t>
                      </a:r>
                    </a:p>
                    <a:p>
                      <a:pPr algn="ctr"/>
                      <a:r>
                        <a:rPr lang="en-US" sz="1800" dirty="0"/>
                        <a:t>1</a:t>
                      </a:r>
                      <a:r>
                        <a:rPr lang="en-US" sz="1800" baseline="30000" dirty="0"/>
                        <a:t>st</a:t>
                      </a:r>
                      <a:r>
                        <a:rPr lang="en-US" sz="1800" dirty="0"/>
                        <a:t> &amp; 2</a:t>
                      </a:r>
                      <a:r>
                        <a:rPr lang="en-US" sz="1800" baseline="30000" dirty="0"/>
                        <a:t>nd</a:t>
                      </a:r>
                      <a:endParaRPr lang="en-US" sz="1800" dirty="0"/>
                    </a:p>
                    <a:p>
                      <a:pPr algn="ctr"/>
                      <a:r>
                        <a:rPr lang="en-US" sz="1800" dirty="0"/>
                        <a:t>Trimesters</a:t>
                      </a:r>
                    </a:p>
                  </a:txBody>
                  <a:tcPr/>
                </a:tc>
                <a:tc>
                  <a:txBody>
                    <a:bodyPr/>
                    <a:lstStyle/>
                    <a:p>
                      <a:pPr algn="ctr"/>
                      <a:r>
                        <a:rPr lang="en-US" sz="1800" dirty="0"/>
                        <a:t>Vaccinated in</a:t>
                      </a:r>
                    </a:p>
                    <a:p>
                      <a:pPr algn="ctr"/>
                      <a:r>
                        <a:rPr lang="en-US" sz="1800" dirty="0"/>
                        <a:t>3</a:t>
                      </a:r>
                      <a:r>
                        <a:rPr lang="en-US" sz="1800" baseline="30000" dirty="0"/>
                        <a:t>rd</a:t>
                      </a:r>
                      <a:r>
                        <a:rPr lang="en-US" sz="1800" dirty="0"/>
                        <a:t> Trimester</a:t>
                      </a:r>
                    </a:p>
                  </a:txBody>
                  <a:tcPr/>
                </a:tc>
                <a:extLst>
                  <a:ext uri="{0D108BD9-81ED-4DB2-BD59-A6C34878D82A}">
                    <a16:rowId xmlns:a16="http://schemas.microsoft.com/office/drawing/2014/main" val="715976312"/>
                  </a:ext>
                </a:extLst>
              </a:tr>
              <a:tr h="669778">
                <a:tc>
                  <a:txBody>
                    <a:bodyPr/>
                    <a:lstStyle/>
                    <a:p>
                      <a:r>
                        <a:rPr lang="en-US" sz="1800" dirty="0"/>
                        <a:t>Live Birth</a:t>
                      </a:r>
                    </a:p>
                  </a:txBody>
                  <a:tcPr/>
                </a:tc>
                <a:tc>
                  <a:txBody>
                    <a:bodyPr/>
                    <a:lstStyle/>
                    <a:p>
                      <a:pPr algn="ctr"/>
                      <a:r>
                        <a:rPr lang="en-US" sz="1800" dirty="0"/>
                        <a:t>712</a:t>
                      </a:r>
                    </a:p>
                  </a:txBody>
                  <a:tcPr/>
                </a:tc>
                <a:tc>
                  <a:txBody>
                    <a:bodyPr/>
                    <a:lstStyle/>
                    <a:p>
                      <a:pPr algn="ctr"/>
                      <a:r>
                        <a:rPr lang="en-US" sz="1800" dirty="0"/>
                        <a:t>12</a:t>
                      </a:r>
                    </a:p>
                  </a:txBody>
                  <a:tcPr/>
                </a:tc>
                <a:tc>
                  <a:txBody>
                    <a:bodyPr/>
                    <a:lstStyle/>
                    <a:p>
                      <a:pPr algn="ctr"/>
                      <a:r>
                        <a:rPr lang="en-US" sz="1800" dirty="0"/>
                        <a:t>700</a:t>
                      </a:r>
                    </a:p>
                  </a:txBody>
                  <a:tcPr/>
                </a:tc>
                <a:extLst>
                  <a:ext uri="{0D108BD9-81ED-4DB2-BD59-A6C34878D82A}">
                    <a16:rowId xmlns:a16="http://schemas.microsoft.com/office/drawing/2014/main" val="1596457413"/>
                  </a:ext>
                </a:extLst>
              </a:tr>
              <a:tr h="674117">
                <a:tc>
                  <a:txBody>
                    <a:bodyPr/>
                    <a:lstStyle/>
                    <a:p>
                      <a:r>
                        <a:rPr lang="en-US" sz="1800" dirty="0"/>
                        <a:t>Spontaneous Abortion</a:t>
                      </a:r>
                    </a:p>
                    <a:p>
                      <a:r>
                        <a:rPr lang="en-US" sz="1800" dirty="0"/>
                        <a:t>(aka ‘SAB’ or miscarriage)</a:t>
                      </a:r>
                    </a:p>
                  </a:txBody>
                  <a:tcPr/>
                </a:tc>
                <a:tc>
                  <a:txBody>
                    <a:bodyPr/>
                    <a:lstStyle/>
                    <a:p>
                      <a:pPr algn="ctr"/>
                      <a:r>
                        <a:rPr lang="en-US" sz="1800" dirty="0"/>
                        <a:t>104</a:t>
                      </a:r>
                    </a:p>
                  </a:txBody>
                  <a:tcPr/>
                </a:tc>
                <a:tc>
                  <a:txBody>
                    <a:bodyPr/>
                    <a:lstStyle/>
                    <a:p>
                      <a:pPr algn="ctr"/>
                      <a:r>
                        <a:rPr lang="en-US" sz="1800" dirty="0"/>
                        <a:t>104</a:t>
                      </a:r>
                    </a:p>
                  </a:txBody>
                  <a:tcPr/>
                </a:tc>
                <a:tc>
                  <a:txBody>
                    <a:bodyPr/>
                    <a:lstStyle/>
                    <a:p>
                      <a:pPr algn="ctr"/>
                      <a:r>
                        <a:rPr lang="en-US" sz="1800" dirty="0"/>
                        <a:t>0</a:t>
                      </a:r>
                    </a:p>
                  </a:txBody>
                  <a:tcPr/>
                </a:tc>
                <a:extLst>
                  <a:ext uri="{0D108BD9-81ED-4DB2-BD59-A6C34878D82A}">
                    <a16:rowId xmlns:a16="http://schemas.microsoft.com/office/drawing/2014/main" val="302454436"/>
                  </a:ext>
                </a:extLst>
              </a:tr>
              <a:tr h="619429">
                <a:tc>
                  <a:txBody>
                    <a:bodyPr/>
                    <a:lstStyle/>
                    <a:p>
                      <a:r>
                        <a:rPr lang="en-US" sz="1800" dirty="0"/>
                        <a:t>Stillbirth</a:t>
                      </a:r>
                    </a:p>
                  </a:txBody>
                  <a:tcPr/>
                </a:tc>
                <a:tc>
                  <a:txBody>
                    <a:bodyPr/>
                    <a:lstStyle/>
                    <a:p>
                      <a:pPr algn="ctr"/>
                      <a:r>
                        <a:rPr lang="en-US" sz="1800" dirty="0"/>
                        <a:t>1</a:t>
                      </a:r>
                    </a:p>
                  </a:txBody>
                  <a:tcPr/>
                </a:tc>
                <a:tc>
                  <a:txBody>
                    <a:bodyPr/>
                    <a:lstStyle/>
                    <a:p>
                      <a:pPr algn="ctr"/>
                      <a:r>
                        <a:rPr lang="en-US" sz="1800" dirty="0"/>
                        <a:t>0</a:t>
                      </a:r>
                    </a:p>
                  </a:txBody>
                  <a:tcPr/>
                </a:tc>
                <a:tc>
                  <a:txBody>
                    <a:bodyPr/>
                    <a:lstStyle/>
                    <a:p>
                      <a:pPr algn="ctr"/>
                      <a:r>
                        <a:rPr lang="en-US" sz="1800" dirty="0"/>
                        <a:t>1</a:t>
                      </a:r>
                    </a:p>
                  </a:txBody>
                  <a:tcPr/>
                </a:tc>
                <a:extLst>
                  <a:ext uri="{0D108BD9-81ED-4DB2-BD59-A6C34878D82A}">
                    <a16:rowId xmlns:a16="http://schemas.microsoft.com/office/drawing/2014/main" val="2927657719"/>
                  </a:ext>
                </a:extLst>
              </a:tr>
              <a:tr h="674117">
                <a:tc>
                  <a:txBody>
                    <a:bodyPr/>
                    <a:lstStyle/>
                    <a:p>
                      <a:r>
                        <a:rPr lang="en-US" sz="1800" dirty="0"/>
                        <a:t>Induced Abortion or Ectopic Pregnancy</a:t>
                      </a:r>
                    </a:p>
                  </a:txBody>
                  <a:tcPr/>
                </a:tc>
                <a:tc>
                  <a:txBody>
                    <a:bodyPr/>
                    <a:lstStyle/>
                    <a:p>
                      <a:pPr algn="ctr"/>
                      <a:r>
                        <a:rPr lang="en-US" sz="1800" dirty="0"/>
                        <a:t>10</a:t>
                      </a:r>
                    </a:p>
                  </a:txBody>
                  <a:tcPr/>
                </a:tc>
                <a:tc>
                  <a:txBody>
                    <a:bodyPr/>
                    <a:lstStyle/>
                    <a:p>
                      <a:pPr algn="ctr"/>
                      <a:r>
                        <a:rPr lang="en-US" sz="1800" dirty="0"/>
                        <a:t>?</a:t>
                      </a:r>
                    </a:p>
                  </a:txBody>
                  <a:tcPr/>
                </a:tc>
                <a:tc>
                  <a:txBody>
                    <a:bodyPr/>
                    <a:lstStyle/>
                    <a:p>
                      <a:pPr algn="ctr"/>
                      <a:r>
                        <a:rPr lang="en-US" sz="1800" dirty="0"/>
                        <a:t>?</a:t>
                      </a:r>
                    </a:p>
                  </a:txBody>
                  <a:tcPr/>
                </a:tc>
                <a:extLst>
                  <a:ext uri="{0D108BD9-81ED-4DB2-BD59-A6C34878D82A}">
                    <a16:rowId xmlns:a16="http://schemas.microsoft.com/office/drawing/2014/main" val="220430767"/>
                  </a:ext>
                </a:extLst>
              </a:tr>
              <a:tr h="674117">
                <a:tc>
                  <a:txBody>
                    <a:bodyPr/>
                    <a:lstStyle/>
                    <a:p>
                      <a:r>
                        <a:rPr lang="en-US" sz="1800" dirty="0"/>
                        <a:t>Total Live Birth, SAB or Stillbirth</a:t>
                      </a:r>
                    </a:p>
                  </a:txBody>
                  <a:tcPr/>
                </a:tc>
                <a:tc>
                  <a:txBody>
                    <a:bodyPr/>
                    <a:lstStyle/>
                    <a:p>
                      <a:pPr algn="ctr"/>
                      <a:r>
                        <a:rPr lang="en-US" sz="1800" dirty="0"/>
                        <a:t>817</a:t>
                      </a:r>
                    </a:p>
                  </a:txBody>
                  <a:tcPr/>
                </a:tc>
                <a:tc>
                  <a:txBody>
                    <a:bodyPr/>
                    <a:lstStyle/>
                    <a:p>
                      <a:pPr algn="ctr"/>
                      <a:r>
                        <a:rPr lang="en-US" sz="1800" dirty="0"/>
                        <a:t>116</a:t>
                      </a:r>
                    </a:p>
                  </a:txBody>
                  <a:tcPr/>
                </a:tc>
                <a:tc>
                  <a:txBody>
                    <a:bodyPr/>
                    <a:lstStyle/>
                    <a:p>
                      <a:pPr algn="ctr"/>
                      <a:r>
                        <a:rPr lang="en-US" sz="1800" dirty="0"/>
                        <a:t>701</a:t>
                      </a:r>
                    </a:p>
                  </a:txBody>
                  <a:tcPr/>
                </a:tc>
                <a:extLst>
                  <a:ext uri="{0D108BD9-81ED-4DB2-BD59-A6C34878D82A}">
                    <a16:rowId xmlns:a16="http://schemas.microsoft.com/office/drawing/2014/main" val="4253068338"/>
                  </a:ext>
                </a:extLst>
              </a:tr>
              <a:tr h="619429">
                <a:tc>
                  <a:txBody>
                    <a:bodyPr/>
                    <a:lstStyle/>
                    <a:p>
                      <a:r>
                        <a:rPr lang="en-US" sz="1800" dirty="0"/>
                        <a:t>Total All Outcomes</a:t>
                      </a:r>
                    </a:p>
                  </a:txBody>
                  <a:tcPr/>
                </a:tc>
                <a:tc>
                  <a:txBody>
                    <a:bodyPr/>
                    <a:lstStyle/>
                    <a:p>
                      <a:pPr algn="ctr"/>
                      <a:r>
                        <a:rPr lang="en-US" sz="1800" dirty="0"/>
                        <a:t>827</a:t>
                      </a:r>
                    </a:p>
                  </a:txBody>
                  <a:tcPr/>
                </a:tc>
                <a:tc>
                  <a:txBody>
                    <a:bodyPr/>
                    <a:lstStyle/>
                    <a:p>
                      <a:pPr algn="ctr"/>
                      <a:r>
                        <a:rPr lang="en-US" sz="1800" dirty="0"/>
                        <a:t>?</a:t>
                      </a:r>
                    </a:p>
                  </a:txBody>
                  <a:tcPr/>
                </a:tc>
                <a:tc>
                  <a:txBody>
                    <a:bodyPr/>
                    <a:lstStyle/>
                    <a:p>
                      <a:pPr algn="ctr"/>
                      <a:r>
                        <a:rPr lang="en-US" sz="1800" dirty="0"/>
                        <a:t>?</a:t>
                      </a:r>
                    </a:p>
                  </a:txBody>
                  <a:tcPr/>
                </a:tc>
                <a:extLst>
                  <a:ext uri="{0D108BD9-81ED-4DB2-BD59-A6C34878D82A}">
                    <a16:rowId xmlns:a16="http://schemas.microsoft.com/office/drawing/2014/main" val="1190587543"/>
                  </a:ext>
                </a:extLst>
              </a:tr>
              <a:tr h="674117">
                <a:tc>
                  <a:txBody>
                    <a:bodyPr/>
                    <a:lstStyle/>
                    <a:p>
                      <a:r>
                        <a:rPr lang="en-US" sz="2000" dirty="0">
                          <a:solidFill>
                            <a:schemeClr val="tx1"/>
                          </a:solidFill>
                          <a:highlight>
                            <a:srgbClr val="FFFF00"/>
                          </a:highlight>
                        </a:rPr>
                        <a:t>Rate of Spontaneous Abortion </a:t>
                      </a:r>
                    </a:p>
                    <a:p>
                      <a:r>
                        <a:rPr lang="en-US" sz="2000" dirty="0">
                          <a:solidFill>
                            <a:schemeClr val="tx1"/>
                          </a:solidFill>
                          <a:highlight>
                            <a:srgbClr val="FFFF00"/>
                          </a:highlight>
                        </a:rPr>
                        <a:t>(aka SAB or Miscarriage)</a:t>
                      </a:r>
                    </a:p>
                  </a:txBody>
                  <a:tcPr/>
                </a:tc>
                <a:tc>
                  <a:txBody>
                    <a:bodyPr/>
                    <a:lstStyle/>
                    <a:p>
                      <a:pPr algn="ctr"/>
                      <a:r>
                        <a:rPr lang="en-US" sz="2000" dirty="0">
                          <a:solidFill>
                            <a:schemeClr val="tx1"/>
                          </a:solidFill>
                          <a:highlight>
                            <a:srgbClr val="FFFF00"/>
                          </a:highlight>
                        </a:rPr>
                        <a:t>13%</a:t>
                      </a:r>
                    </a:p>
                  </a:txBody>
                  <a:tcPr/>
                </a:tc>
                <a:tc>
                  <a:txBody>
                    <a:bodyPr/>
                    <a:lstStyle/>
                    <a:p>
                      <a:pPr algn="ctr"/>
                      <a:r>
                        <a:rPr lang="en-US" sz="2000" dirty="0">
                          <a:solidFill>
                            <a:schemeClr val="tx1"/>
                          </a:solidFill>
                          <a:highlight>
                            <a:srgbClr val="FFFF00"/>
                          </a:highlight>
                        </a:rPr>
                        <a:t>90%</a:t>
                      </a:r>
                    </a:p>
                  </a:txBody>
                  <a:tcPr/>
                </a:tc>
                <a:tc>
                  <a:txBody>
                    <a:bodyPr/>
                    <a:lstStyle/>
                    <a:p>
                      <a:pPr algn="ctr"/>
                      <a:endParaRPr lang="en-US" sz="2000" dirty="0">
                        <a:solidFill>
                          <a:schemeClr val="tx1"/>
                        </a:solidFill>
                        <a:highlight>
                          <a:srgbClr val="FFFF00"/>
                        </a:highlight>
                      </a:endParaRPr>
                    </a:p>
                  </a:txBody>
                  <a:tcPr/>
                </a:tc>
                <a:extLst>
                  <a:ext uri="{0D108BD9-81ED-4DB2-BD59-A6C34878D82A}">
                    <a16:rowId xmlns:a16="http://schemas.microsoft.com/office/drawing/2014/main" val="1951670055"/>
                  </a:ext>
                </a:extLst>
              </a:tr>
            </a:tbl>
          </a:graphicData>
        </a:graphic>
      </p:graphicFrame>
      <p:sp>
        <p:nvSpPr>
          <p:cNvPr id="4" name="TextBox 3">
            <a:extLst>
              <a:ext uri="{FF2B5EF4-FFF2-40B4-BE49-F238E27FC236}">
                <a16:creationId xmlns:a16="http://schemas.microsoft.com/office/drawing/2014/main" id="{45C82928-06F5-0924-6C2D-E09B94600B29}"/>
              </a:ext>
            </a:extLst>
          </p:cNvPr>
          <p:cNvSpPr txBox="1"/>
          <p:nvPr/>
        </p:nvSpPr>
        <p:spPr>
          <a:xfrm>
            <a:off x="497640" y="342512"/>
            <a:ext cx="11281935" cy="584775"/>
          </a:xfrm>
          <a:prstGeom prst="rect">
            <a:avLst/>
          </a:prstGeom>
          <a:noFill/>
        </p:spPr>
        <p:txBody>
          <a:bodyPr wrap="none" rtlCol="0">
            <a:spAutoFit/>
          </a:bodyPr>
          <a:lstStyle/>
          <a:p>
            <a:r>
              <a:rPr lang="en-US" sz="3200" dirty="0" err="1">
                <a:solidFill>
                  <a:srgbClr val="FFFF00"/>
                </a:solidFill>
              </a:rPr>
              <a:t>Shimakuburo</a:t>
            </a:r>
            <a:r>
              <a:rPr lang="en-US" sz="3200" dirty="0">
                <a:solidFill>
                  <a:srgbClr val="FFFF00"/>
                </a:solidFill>
              </a:rPr>
              <a:t> TT et al. N </a:t>
            </a:r>
            <a:r>
              <a:rPr lang="en-US" sz="3200" dirty="0" err="1">
                <a:solidFill>
                  <a:srgbClr val="FFFF00"/>
                </a:solidFill>
              </a:rPr>
              <a:t>Engl</a:t>
            </a:r>
            <a:r>
              <a:rPr lang="en-US" sz="3200" dirty="0">
                <a:solidFill>
                  <a:srgbClr val="FFFF00"/>
                </a:solidFill>
              </a:rPr>
              <a:t> J Med June 17, 2021; 384: 2273-2282</a:t>
            </a:r>
          </a:p>
        </p:txBody>
      </p:sp>
    </p:spTree>
    <p:extLst>
      <p:ext uri="{BB962C8B-B14F-4D97-AF65-F5344CB8AC3E}">
        <p14:creationId xmlns:p14="http://schemas.microsoft.com/office/powerpoint/2010/main" val="2457753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C82928-06F5-0924-6C2D-E09B94600B29}"/>
              </a:ext>
            </a:extLst>
          </p:cNvPr>
          <p:cNvSpPr txBox="1"/>
          <p:nvPr/>
        </p:nvSpPr>
        <p:spPr>
          <a:xfrm>
            <a:off x="497640" y="342512"/>
            <a:ext cx="11281935" cy="1077218"/>
          </a:xfrm>
          <a:prstGeom prst="rect">
            <a:avLst/>
          </a:prstGeom>
          <a:noFill/>
        </p:spPr>
        <p:txBody>
          <a:bodyPr wrap="none" rtlCol="0">
            <a:spAutoFit/>
          </a:bodyPr>
          <a:lstStyle/>
          <a:p>
            <a:pPr algn="ctr"/>
            <a:r>
              <a:rPr lang="en-US" sz="3200" dirty="0">
                <a:solidFill>
                  <a:srgbClr val="FFFF00"/>
                </a:solidFill>
              </a:rPr>
              <a:t>COVID-19 ‘vax’ Rivals or Exceeds ‘Efficacy’ of Abortion Pill</a:t>
            </a:r>
          </a:p>
          <a:p>
            <a:pPr algn="ctr"/>
            <a:r>
              <a:rPr lang="en-US" sz="3200" dirty="0" err="1">
                <a:solidFill>
                  <a:srgbClr val="FFFF00"/>
                </a:solidFill>
              </a:rPr>
              <a:t>Shimakuburo</a:t>
            </a:r>
            <a:r>
              <a:rPr lang="en-US" sz="3200" dirty="0">
                <a:solidFill>
                  <a:srgbClr val="FFFF00"/>
                </a:solidFill>
              </a:rPr>
              <a:t> TT et al. N </a:t>
            </a:r>
            <a:r>
              <a:rPr lang="en-US" sz="3200" dirty="0" err="1">
                <a:solidFill>
                  <a:srgbClr val="FFFF00"/>
                </a:solidFill>
              </a:rPr>
              <a:t>Engl</a:t>
            </a:r>
            <a:r>
              <a:rPr lang="en-US" sz="3200" dirty="0">
                <a:solidFill>
                  <a:srgbClr val="FFFF00"/>
                </a:solidFill>
              </a:rPr>
              <a:t> J Med June 17, 2021; 384: 2273-2282</a:t>
            </a:r>
          </a:p>
        </p:txBody>
      </p:sp>
      <p:sp>
        <p:nvSpPr>
          <p:cNvPr id="3" name="TextBox 2">
            <a:extLst>
              <a:ext uri="{FF2B5EF4-FFF2-40B4-BE49-F238E27FC236}">
                <a16:creationId xmlns:a16="http://schemas.microsoft.com/office/drawing/2014/main" id="{7794C5E6-4E30-02DB-F98E-62DE270CDD05}"/>
              </a:ext>
            </a:extLst>
          </p:cNvPr>
          <p:cNvSpPr txBox="1"/>
          <p:nvPr/>
        </p:nvSpPr>
        <p:spPr>
          <a:xfrm>
            <a:off x="659880" y="1800519"/>
            <a:ext cx="10963372" cy="3908762"/>
          </a:xfrm>
          <a:prstGeom prst="rect">
            <a:avLst/>
          </a:prstGeom>
          <a:noFill/>
        </p:spPr>
        <p:txBody>
          <a:bodyPr wrap="square" rtlCol="0">
            <a:spAutoFit/>
          </a:bodyPr>
          <a:lstStyle/>
          <a:p>
            <a:pPr marL="285750" indent="-285750">
              <a:spcBef>
                <a:spcPts val="1200"/>
              </a:spcBef>
              <a:spcAft>
                <a:spcPts val="1200"/>
              </a:spcAft>
              <a:buFont typeface="Arial" panose="020B0604020202020204" pitchFamily="34" charset="0"/>
              <a:buChar char="•"/>
            </a:pPr>
            <a:r>
              <a:rPr lang="en-US" sz="2400" dirty="0">
                <a:solidFill>
                  <a:schemeClr val="bg1"/>
                </a:solidFill>
              </a:rPr>
              <a:t>COVID-19 ‘vax’ has spontaneous abortion rate of 90% (</a:t>
            </a:r>
            <a:r>
              <a:rPr lang="en-US" sz="2400" dirty="0" err="1">
                <a:solidFill>
                  <a:schemeClr val="bg1"/>
                </a:solidFill>
              </a:rPr>
              <a:t>Shimakuburo</a:t>
            </a:r>
            <a:r>
              <a:rPr lang="en-US" sz="2400" dirty="0">
                <a:solidFill>
                  <a:schemeClr val="bg1"/>
                </a:solidFill>
              </a:rPr>
              <a:t>)</a:t>
            </a:r>
          </a:p>
          <a:p>
            <a:pPr marL="285750" indent="-285750">
              <a:spcBef>
                <a:spcPts val="1200"/>
              </a:spcBef>
              <a:spcAft>
                <a:spcPts val="1200"/>
              </a:spcAft>
              <a:buFont typeface="Arial" panose="020B0604020202020204" pitchFamily="34" charset="0"/>
              <a:buChar char="•"/>
            </a:pPr>
            <a:r>
              <a:rPr lang="en-US" sz="2400" dirty="0">
                <a:solidFill>
                  <a:schemeClr val="bg1"/>
                </a:solidFill>
              </a:rPr>
              <a:t>The ‘morning after’ abortion pill (RU486 aka mifepristone) has reported ‘efficacy rates’ of terminating pregnancy of 80% to 90%</a:t>
            </a:r>
          </a:p>
          <a:p>
            <a:pPr marL="285750" indent="-285750">
              <a:spcBef>
                <a:spcPts val="1200"/>
              </a:spcBef>
              <a:spcAft>
                <a:spcPts val="1200"/>
              </a:spcAft>
              <a:buFont typeface="Arial" panose="020B0604020202020204" pitchFamily="34" charset="0"/>
              <a:buChar char="•"/>
            </a:pPr>
            <a:r>
              <a:rPr lang="en-US" sz="2400" dirty="0">
                <a:solidFill>
                  <a:schemeClr val="bg1"/>
                </a:solidFill>
              </a:rPr>
              <a:t>Both COVID-19 ‘</a:t>
            </a:r>
            <a:r>
              <a:rPr lang="en-US" sz="2400" dirty="0" err="1">
                <a:solidFill>
                  <a:schemeClr val="bg1"/>
                </a:solidFill>
              </a:rPr>
              <a:t>vaxx</a:t>
            </a:r>
            <a:r>
              <a:rPr lang="en-US" sz="2400" dirty="0">
                <a:solidFill>
                  <a:schemeClr val="bg1"/>
                </a:solidFill>
              </a:rPr>
              <a:t>’ and Mifepristone demonstrate comparable abortifacient properties BOTH should have a black box warning</a:t>
            </a:r>
          </a:p>
          <a:p>
            <a:pPr marL="285750" indent="-285750">
              <a:spcBef>
                <a:spcPts val="1200"/>
              </a:spcBef>
              <a:spcAft>
                <a:spcPts val="1200"/>
              </a:spcAft>
              <a:buFont typeface="Arial" panose="020B0604020202020204" pitchFamily="34" charset="0"/>
              <a:buChar char="•"/>
            </a:pPr>
            <a:r>
              <a:rPr lang="en-US" sz="2400" dirty="0">
                <a:solidFill>
                  <a:schemeClr val="bg1"/>
                </a:solidFill>
              </a:rPr>
              <a:t>Both must have mandatory informed, UNCOERCED consent</a:t>
            </a:r>
          </a:p>
          <a:p>
            <a:pPr marL="285750" indent="-285750">
              <a:spcBef>
                <a:spcPts val="1200"/>
              </a:spcBef>
              <a:spcAft>
                <a:spcPts val="1200"/>
              </a:spcAft>
              <a:buFont typeface="Arial" panose="020B0604020202020204" pitchFamily="34" charset="0"/>
              <a:buChar char="•"/>
            </a:pPr>
            <a:r>
              <a:rPr lang="en-US" sz="2400" dirty="0">
                <a:solidFill>
                  <a:schemeClr val="bg1"/>
                </a:solidFill>
              </a:rPr>
              <a:t>Both should be strictly avoided in the general population</a:t>
            </a:r>
            <a:endParaRPr lang="en-US" sz="1600" dirty="0">
              <a:solidFill>
                <a:schemeClr val="bg1"/>
              </a:solidFill>
            </a:endParaRPr>
          </a:p>
        </p:txBody>
      </p:sp>
      <p:sp>
        <p:nvSpPr>
          <p:cNvPr id="5" name="TextBox 4">
            <a:extLst>
              <a:ext uri="{FF2B5EF4-FFF2-40B4-BE49-F238E27FC236}">
                <a16:creationId xmlns:a16="http://schemas.microsoft.com/office/drawing/2014/main" id="{F1ACE898-1307-107D-5E9B-24F7DB51A038}"/>
              </a:ext>
            </a:extLst>
          </p:cNvPr>
          <p:cNvSpPr txBox="1"/>
          <p:nvPr/>
        </p:nvSpPr>
        <p:spPr>
          <a:xfrm>
            <a:off x="2657104" y="6053823"/>
            <a:ext cx="6252481" cy="461665"/>
          </a:xfrm>
          <a:prstGeom prst="rect">
            <a:avLst/>
          </a:prstGeom>
          <a:noFill/>
        </p:spPr>
        <p:txBody>
          <a:bodyPr wrap="none" rtlCol="0">
            <a:spAutoFit/>
          </a:bodyPr>
          <a:lstStyle/>
          <a:p>
            <a:r>
              <a:rPr lang="en-US" sz="2400" dirty="0">
                <a:solidFill>
                  <a:schemeClr val="bg1"/>
                </a:solidFill>
              </a:rPr>
              <a:t>ColleenHuberNMD.Substack.com August 6, 2021</a:t>
            </a:r>
          </a:p>
        </p:txBody>
      </p:sp>
    </p:spTree>
    <p:extLst>
      <p:ext uri="{BB962C8B-B14F-4D97-AF65-F5344CB8AC3E}">
        <p14:creationId xmlns:p14="http://schemas.microsoft.com/office/powerpoint/2010/main" val="29666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06BA">
            <a:alpha val="0"/>
          </a:srgb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804672" y="640263"/>
            <a:ext cx="5221266" cy="1344975"/>
          </a:xfrm>
        </p:spPr>
        <p:txBody>
          <a:bodyPr>
            <a:normAutofit/>
          </a:bodyPr>
          <a:lstStyle/>
          <a:p>
            <a:pPr algn="ctr"/>
            <a:r>
              <a:rPr lang="en-US" sz="4000" dirty="0"/>
              <a:t>Germ Cells (gametes) Ovum versus Sperm</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804672" y="2121763"/>
            <a:ext cx="5235490" cy="3773010"/>
          </a:xfrm>
        </p:spPr>
        <p:txBody>
          <a:bodyPr>
            <a:normAutofit/>
          </a:bodyPr>
          <a:lstStyle/>
          <a:p>
            <a:pPr marL="137160" indent="0">
              <a:spcBef>
                <a:spcPts val="1200"/>
              </a:spcBef>
              <a:buNone/>
            </a:pPr>
            <a:endParaRPr lang="en-US" sz="2000" dirty="0"/>
          </a:p>
          <a:p>
            <a:pPr marL="137160" indent="0">
              <a:spcBef>
                <a:spcPts val="1200"/>
              </a:spcBef>
              <a:buNone/>
            </a:pPr>
            <a:endParaRPr lang="en-US" sz="2000" dirty="0"/>
          </a:p>
          <a:p>
            <a:pPr marL="365760">
              <a:spcBef>
                <a:spcPts val="1200"/>
              </a:spcBef>
            </a:pPr>
            <a:r>
              <a:rPr lang="en-US" sz="2000" dirty="0"/>
              <a:t>Male gametes (sperm 23X or 23Y) with 15 million sperm per ejaculation</a:t>
            </a:r>
          </a:p>
          <a:p>
            <a:pPr marL="365760">
              <a:spcBef>
                <a:spcPts val="1200"/>
              </a:spcBef>
            </a:pPr>
            <a:endParaRPr lang="en-US" sz="2000" dirty="0"/>
          </a:p>
          <a:p>
            <a:pPr marL="365760">
              <a:spcBef>
                <a:spcPts val="1200"/>
              </a:spcBef>
            </a:pPr>
            <a:r>
              <a:rPr lang="en-US" sz="2000" dirty="0"/>
              <a:t>Female gametes (ovum 23 X) with ONLY about 1 million ovum present in female fetuses prior to birth and only 1 ovum per month at ovulation</a:t>
            </a:r>
          </a:p>
        </p:txBody>
      </p:sp>
      <p:pic>
        <p:nvPicPr>
          <p:cNvPr id="1028" name="Picture 4">
            <a:extLst>
              <a:ext uri="{FF2B5EF4-FFF2-40B4-BE49-F238E27FC236}">
                <a16:creationId xmlns:a16="http://schemas.microsoft.com/office/drawing/2014/main" id="{F65551D8-4A89-407E-9E1C-55695DB12B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1741" y="484632"/>
            <a:ext cx="3657600" cy="27706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atomy of uterus, fallopian tubes and ovaries on example of anatomical model of female genital organ. Concept for study of anatom. Y of uterus and appendages royalty free stock images">
            <a:extLst>
              <a:ext uri="{FF2B5EF4-FFF2-40B4-BE49-F238E27FC236}">
                <a16:creationId xmlns:a16="http://schemas.microsoft.com/office/drawing/2014/main" id="{D4771FBF-B643-4A67-B023-8162996166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21741" y="3447287"/>
            <a:ext cx="4166363" cy="2770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127DB9-3861-485C-8282-11255E20FA8E}"/>
              </a:ext>
            </a:extLst>
          </p:cNvPr>
          <p:cNvSpPr txBox="1"/>
          <p:nvPr/>
        </p:nvSpPr>
        <p:spPr>
          <a:xfrm>
            <a:off x="1677725" y="6231677"/>
            <a:ext cx="2724849" cy="369332"/>
          </a:xfrm>
          <a:prstGeom prst="rect">
            <a:avLst/>
          </a:prstGeom>
          <a:noFill/>
        </p:spPr>
        <p:txBody>
          <a:bodyPr wrap="none" rtlCol="0">
            <a:spAutoFit/>
          </a:bodyPr>
          <a:lstStyle/>
          <a:p>
            <a:r>
              <a:rPr lang="en-US" dirty="0"/>
              <a:t>GETTR @ </a:t>
            </a:r>
            <a:r>
              <a:rPr lang="en-US" dirty="0" err="1"/>
              <a:t>Jamesathorpmd</a:t>
            </a:r>
            <a:r>
              <a:rPr lang="en-US" dirty="0"/>
              <a:t>  </a:t>
            </a:r>
          </a:p>
        </p:txBody>
      </p:sp>
      <p:sp>
        <p:nvSpPr>
          <p:cNvPr id="4" name="TextBox 3">
            <a:extLst>
              <a:ext uri="{FF2B5EF4-FFF2-40B4-BE49-F238E27FC236}">
                <a16:creationId xmlns:a16="http://schemas.microsoft.com/office/drawing/2014/main" id="{C817B7C3-E113-5C9C-6915-F0CAD1C9249E}"/>
              </a:ext>
            </a:extLst>
          </p:cNvPr>
          <p:cNvSpPr txBox="1"/>
          <p:nvPr/>
        </p:nvSpPr>
        <p:spPr>
          <a:xfrm>
            <a:off x="7218480" y="6002902"/>
            <a:ext cx="4039888" cy="646331"/>
          </a:xfrm>
          <a:prstGeom prst="rect">
            <a:avLst/>
          </a:prstGeom>
          <a:noFill/>
        </p:spPr>
        <p:txBody>
          <a:bodyPr wrap="none" rtlCol="0">
            <a:spAutoFit/>
          </a:bodyPr>
          <a:lstStyle/>
          <a:p>
            <a:pPr algn="ctr"/>
            <a:r>
              <a:rPr lang="en-US" sz="1200" b="0" i="0" dirty="0">
                <a:solidFill>
                  <a:srgbClr val="001320"/>
                </a:solidFill>
                <a:effectLst/>
                <a:latin typeface="Roboto" panose="02000000000000000000" pitchFamily="2" charset="0"/>
              </a:rPr>
              <a:t>“And I will put enmity Between you and the woman, </a:t>
            </a:r>
          </a:p>
          <a:p>
            <a:pPr algn="ctr"/>
            <a:r>
              <a:rPr lang="en-US" sz="1200" b="0" i="0" dirty="0">
                <a:solidFill>
                  <a:srgbClr val="001320"/>
                </a:solidFill>
                <a:effectLst/>
                <a:latin typeface="Roboto" panose="02000000000000000000" pitchFamily="2" charset="0"/>
              </a:rPr>
              <a:t>And between your seed and her Seed; </a:t>
            </a:r>
          </a:p>
          <a:p>
            <a:pPr algn="ctr"/>
            <a:r>
              <a:rPr lang="en-US" sz="1200" b="0" i="0" dirty="0">
                <a:solidFill>
                  <a:srgbClr val="001320"/>
                </a:solidFill>
                <a:effectLst/>
                <a:latin typeface="Roboto" panose="02000000000000000000" pitchFamily="2" charset="0"/>
              </a:rPr>
              <a:t>He shall bruise your head, And you shall bruise His heel.”</a:t>
            </a:r>
            <a:endParaRPr lang="en-US" sz="1200" dirty="0"/>
          </a:p>
        </p:txBody>
      </p:sp>
    </p:spTree>
    <p:extLst>
      <p:ext uri="{BB962C8B-B14F-4D97-AF65-F5344CB8AC3E}">
        <p14:creationId xmlns:p14="http://schemas.microsoft.com/office/powerpoint/2010/main" val="281629407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6" name="Picture 5" descr="A close-up of a brain&#10;&#10;Description automatically generated with low confidence">
            <a:extLst>
              <a:ext uri="{FF2B5EF4-FFF2-40B4-BE49-F238E27FC236}">
                <a16:creationId xmlns:a16="http://schemas.microsoft.com/office/drawing/2014/main" id="{F79ED609-D1A7-FC69-2BFF-1C2358F45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4168797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AA7CC-F5EE-A3F4-2A14-2F1D0DCFD698}"/>
              </a:ext>
            </a:extLst>
          </p:cNvPr>
          <p:cNvPicPr>
            <a:picLocks noChangeAspect="1"/>
          </p:cNvPicPr>
          <p:nvPr/>
        </p:nvPicPr>
        <p:blipFill rotWithShape="1">
          <a:blip r:embed="rId2">
            <a:extLst>
              <a:ext uri="{28A0092B-C50C-407E-A947-70E740481C1C}">
                <a14:useLocalDpi xmlns:a14="http://schemas.microsoft.com/office/drawing/2010/main" val="0"/>
              </a:ext>
            </a:extLst>
          </a:blip>
          <a:srcRect l="22184" t="17846" r="62185" b="6361"/>
          <a:stretch/>
        </p:blipFill>
        <p:spPr>
          <a:xfrm>
            <a:off x="331429" y="251050"/>
            <a:ext cx="11490950" cy="6355250"/>
          </a:xfrm>
          <a:prstGeom prst="rect">
            <a:avLst/>
          </a:prstGeom>
        </p:spPr>
      </p:pic>
    </p:spTree>
    <p:extLst>
      <p:ext uri="{BB962C8B-B14F-4D97-AF65-F5344CB8AC3E}">
        <p14:creationId xmlns:p14="http://schemas.microsoft.com/office/powerpoint/2010/main" val="2246436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838200" y="365125"/>
            <a:ext cx="10515600" cy="1086603"/>
          </a:xfrm>
        </p:spPr>
        <p:txBody>
          <a:bodyPr>
            <a:normAutofit/>
          </a:bodyPr>
          <a:lstStyle/>
          <a:p>
            <a:pPr algn="ctr"/>
            <a:r>
              <a:rPr lang="en-US" sz="3600" dirty="0">
                <a:solidFill>
                  <a:srgbClr val="FFFF00"/>
                </a:solidFill>
              </a:rPr>
              <a:t>COVID-19 and the Unraveling of </a:t>
            </a:r>
            <a:br>
              <a:rPr lang="en-US" sz="3600" dirty="0">
                <a:solidFill>
                  <a:srgbClr val="FFFF00"/>
                </a:solidFill>
              </a:rPr>
            </a:br>
            <a:r>
              <a:rPr lang="en-US" sz="3600" dirty="0">
                <a:solidFill>
                  <a:srgbClr val="FFFF00"/>
                </a:solidFill>
              </a:rPr>
              <a:t>Experimental Medicine – Part III</a:t>
            </a:r>
          </a:p>
        </p:txBody>
      </p:sp>
      <p:sp>
        <p:nvSpPr>
          <p:cNvPr id="3" name="Content Placeholder 2">
            <a:extLst>
              <a:ext uri="{FF2B5EF4-FFF2-40B4-BE49-F238E27FC236}">
                <a16:creationId xmlns:a16="http://schemas.microsoft.com/office/drawing/2014/main" id="{70C09F38-8C7C-8B9F-D55B-72DA9B80F236}"/>
              </a:ext>
            </a:extLst>
          </p:cNvPr>
          <p:cNvSpPr>
            <a:spLocks noGrp="1"/>
          </p:cNvSpPr>
          <p:nvPr>
            <p:ph idx="1"/>
          </p:nvPr>
        </p:nvSpPr>
        <p:spPr>
          <a:xfrm>
            <a:off x="565609" y="1545996"/>
            <a:ext cx="10963372" cy="4515439"/>
          </a:xfrm>
        </p:spPr>
        <p:txBody>
          <a:bodyPr>
            <a:normAutofit fontScale="85000" lnSpcReduction="20000"/>
          </a:bodyPr>
          <a:lstStyle/>
          <a:p>
            <a:pPr>
              <a:spcBef>
                <a:spcPts val="1200"/>
              </a:spcBef>
              <a:spcAft>
                <a:spcPts val="1200"/>
              </a:spcAft>
            </a:pPr>
            <a:r>
              <a:rPr lang="en-US" sz="2400" dirty="0">
                <a:solidFill>
                  <a:schemeClr val="bg1"/>
                </a:solidFill>
                <a:cs typeface="Times New Roman" panose="02020603050405020304" pitchFamily="18" charset="0"/>
              </a:rPr>
              <a:t>Early Treatment (ET): cheap, widely available, home-based therapies—ozone preconditioning, hydroxychloroquine, and light/vitamin treatment—which, had they been implemented early could have reduced morbidity and mortality by 80% or more. </a:t>
            </a:r>
          </a:p>
          <a:p>
            <a:pPr>
              <a:spcBef>
                <a:spcPts val="1200"/>
              </a:spcBef>
              <a:spcAft>
                <a:spcPts val="1200"/>
              </a:spcAft>
            </a:pPr>
            <a:r>
              <a:rPr lang="en-US" sz="2400" dirty="0">
                <a:solidFill>
                  <a:schemeClr val="bg1"/>
                </a:solidFill>
                <a:cs typeface="Times New Roman" panose="02020603050405020304" pitchFamily="18" charset="0"/>
              </a:rPr>
              <a:t>ET could have prevented about 4.8 million deaths globally and 768,000 in the US and in the process put an early end to the pandemic. </a:t>
            </a:r>
          </a:p>
          <a:p>
            <a:pPr>
              <a:spcBef>
                <a:spcPts val="1200"/>
              </a:spcBef>
              <a:spcAft>
                <a:spcPts val="1200"/>
              </a:spcAft>
            </a:pPr>
            <a:r>
              <a:rPr lang="en-US" sz="2400" dirty="0">
                <a:solidFill>
                  <a:schemeClr val="bg1"/>
                </a:solidFill>
                <a:cs typeface="Times New Roman" panose="02020603050405020304" pitchFamily="18" charset="0"/>
              </a:rPr>
              <a:t>Fraudulent mRNA vaccine scheme and the dark web of manipulation and disinformation promulgated by those who sponsored this dangerous and ill-conceived experiment. </a:t>
            </a:r>
          </a:p>
          <a:p>
            <a:pPr>
              <a:spcBef>
                <a:spcPts val="1200"/>
              </a:spcBef>
              <a:spcAft>
                <a:spcPts val="1200"/>
              </a:spcAft>
            </a:pPr>
            <a:r>
              <a:rPr lang="en-US" sz="2400" dirty="0">
                <a:solidFill>
                  <a:schemeClr val="bg1"/>
                </a:solidFill>
                <a:cs typeface="Times New Roman" panose="02020603050405020304" pitchFamily="18" charset="0"/>
              </a:rPr>
              <a:t>The pandemic sounds a clarion call mandating widescale reform of the healthcare system, medical-industrial complex, and their incestuous relationship with governmental and academic oversight bodies</a:t>
            </a:r>
          </a:p>
          <a:p>
            <a:pPr>
              <a:spcBef>
                <a:spcPts val="1200"/>
              </a:spcBef>
              <a:spcAft>
                <a:spcPts val="1200"/>
              </a:spcAft>
            </a:pPr>
            <a:r>
              <a:rPr lang="en-US" sz="2400" dirty="0">
                <a:solidFill>
                  <a:schemeClr val="bg1"/>
                </a:solidFill>
                <a:cs typeface="Times New Roman" panose="02020603050405020304" pitchFamily="18" charset="0"/>
              </a:rPr>
              <a:t>495 References</a:t>
            </a:r>
          </a:p>
          <a:p>
            <a:pPr>
              <a:spcBef>
                <a:spcPts val="1200"/>
              </a:spcBef>
              <a:spcAft>
                <a:spcPts val="1200"/>
              </a:spcAft>
            </a:pPr>
            <a:r>
              <a:rPr lang="en-US" sz="2400" dirty="0">
                <a:solidFill>
                  <a:schemeClr val="bg1"/>
                </a:solidFill>
                <a:cs typeface="Times New Roman" panose="02020603050405020304" pitchFamily="18" charset="0"/>
              </a:rPr>
              <a:t>Published hyperlink appendix to 1,366 peer-reviewed medical publications documenting severe adverse events occurring after the COVID-19 ‘vaccines’</a:t>
            </a:r>
            <a:endParaRPr lang="en-US" sz="3600" dirty="0">
              <a:solidFill>
                <a:schemeClr val="bg1"/>
              </a:solidFill>
              <a:cs typeface="Times New Roman" panose="02020603050405020304" pitchFamily="18" charset="0"/>
            </a:endParaRPr>
          </a:p>
        </p:txBody>
      </p:sp>
      <p:sp>
        <p:nvSpPr>
          <p:cNvPr id="4" name="TextBox 3">
            <a:extLst>
              <a:ext uri="{FF2B5EF4-FFF2-40B4-BE49-F238E27FC236}">
                <a16:creationId xmlns:a16="http://schemas.microsoft.com/office/drawing/2014/main" id="{7A1477AB-9080-FCFE-628E-402B16DCE6F4}"/>
              </a:ext>
            </a:extLst>
          </p:cNvPr>
          <p:cNvSpPr txBox="1"/>
          <p:nvPr/>
        </p:nvSpPr>
        <p:spPr>
          <a:xfrm>
            <a:off x="2158739"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118-158</a:t>
            </a:r>
          </a:p>
        </p:txBody>
      </p:sp>
    </p:spTree>
    <p:extLst>
      <p:ext uri="{BB962C8B-B14F-4D97-AF65-F5344CB8AC3E}">
        <p14:creationId xmlns:p14="http://schemas.microsoft.com/office/powerpoint/2010/main" val="100098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543612" y="176768"/>
            <a:ext cx="11104775" cy="718957"/>
          </a:xfrm>
        </p:spPr>
        <p:txBody>
          <a:bodyPr>
            <a:normAutofit/>
          </a:bodyPr>
          <a:lstStyle/>
          <a:p>
            <a:pPr algn="ctr"/>
            <a:r>
              <a:rPr lang="en-US" sz="3200" dirty="0">
                <a:solidFill>
                  <a:srgbClr val="FFFF00"/>
                </a:solidFill>
              </a:rPr>
              <a:t>COVID-19 and the Unraveling of Experimental Medicine – Part III</a:t>
            </a:r>
          </a:p>
        </p:txBody>
      </p:sp>
      <p:sp>
        <p:nvSpPr>
          <p:cNvPr id="4" name="TextBox 3">
            <a:extLst>
              <a:ext uri="{FF2B5EF4-FFF2-40B4-BE49-F238E27FC236}">
                <a16:creationId xmlns:a16="http://schemas.microsoft.com/office/drawing/2014/main" id="{7A1477AB-9080-FCFE-628E-402B16DCE6F4}"/>
              </a:ext>
            </a:extLst>
          </p:cNvPr>
          <p:cNvSpPr txBox="1"/>
          <p:nvPr/>
        </p:nvSpPr>
        <p:spPr>
          <a:xfrm>
            <a:off x="1564851"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118-158</a:t>
            </a:r>
          </a:p>
        </p:txBody>
      </p:sp>
      <p:pic>
        <p:nvPicPr>
          <p:cNvPr id="8" name="Picture 7">
            <a:extLst>
              <a:ext uri="{FF2B5EF4-FFF2-40B4-BE49-F238E27FC236}">
                <a16:creationId xmlns:a16="http://schemas.microsoft.com/office/drawing/2014/main" id="{B7A32B5C-EAFB-8D1B-2EF7-660B6EA786FC}"/>
              </a:ext>
            </a:extLst>
          </p:cNvPr>
          <p:cNvPicPr>
            <a:picLocks noChangeAspect="1"/>
          </p:cNvPicPr>
          <p:nvPr/>
        </p:nvPicPr>
        <p:blipFill rotWithShape="1">
          <a:blip r:embed="rId2">
            <a:extLst>
              <a:ext uri="{28A0092B-C50C-407E-A947-70E740481C1C}">
                <a14:useLocalDpi xmlns:a14="http://schemas.microsoft.com/office/drawing/2010/main" val="0"/>
              </a:ext>
            </a:extLst>
          </a:blip>
          <a:srcRect l="25386" t="18316" r="65593" b="10243"/>
          <a:stretch/>
        </p:blipFill>
        <p:spPr>
          <a:xfrm>
            <a:off x="2846042" y="869944"/>
            <a:ext cx="6024581" cy="5441956"/>
          </a:xfrm>
          <a:prstGeom prst="rect">
            <a:avLst/>
          </a:prstGeom>
        </p:spPr>
      </p:pic>
    </p:spTree>
    <p:extLst>
      <p:ext uri="{BB962C8B-B14F-4D97-AF65-F5344CB8AC3E}">
        <p14:creationId xmlns:p14="http://schemas.microsoft.com/office/powerpoint/2010/main" val="1459323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401730" y="176768"/>
            <a:ext cx="11388539" cy="1086603"/>
          </a:xfrm>
        </p:spPr>
        <p:txBody>
          <a:bodyPr>
            <a:normAutofit/>
          </a:bodyPr>
          <a:lstStyle/>
          <a:p>
            <a:pPr algn="ctr"/>
            <a:r>
              <a:rPr lang="en-US" sz="3200" dirty="0">
                <a:solidFill>
                  <a:srgbClr val="FFFF00"/>
                </a:solidFill>
              </a:rPr>
              <a:t>COVID-19 and the Unraveling of Experimental Medicine – Part III</a:t>
            </a:r>
          </a:p>
        </p:txBody>
      </p:sp>
      <p:sp>
        <p:nvSpPr>
          <p:cNvPr id="4" name="TextBox 3">
            <a:extLst>
              <a:ext uri="{FF2B5EF4-FFF2-40B4-BE49-F238E27FC236}">
                <a16:creationId xmlns:a16="http://schemas.microsoft.com/office/drawing/2014/main" id="{7A1477AB-9080-FCFE-628E-402B16DCE6F4}"/>
              </a:ext>
            </a:extLst>
          </p:cNvPr>
          <p:cNvSpPr txBox="1"/>
          <p:nvPr/>
        </p:nvSpPr>
        <p:spPr>
          <a:xfrm>
            <a:off x="2158739"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118-158</a:t>
            </a:r>
          </a:p>
        </p:txBody>
      </p:sp>
      <p:pic>
        <p:nvPicPr>
          <p:cNvPr id="8" name="Picture 7">
            <a:extLst>
              <a:ext uri="{FF2B5EF4-FFF2-40B4-BE49-F238E27FC236}">
                <a16:creationId xmlns:a16="http://schemas.microsoft.com/office/drawing/2014/main" id="{4DCA107E-7B66-CB56-4117-45BFAB72BB9F}"/>
              </a:ext>
            </a:extLst>
          </p:cNvPr>
          <p:cNvPicPr>
            <a:picLocks noChangeAspect="1"/>
          </p:cNvPicPr>
          <p:nvPr/>
        </p:nvPicPr>
        <p:blipFill rotWithShape="1">
          <a:blip r:embed="rId2">
            <a:extLst>
              <a:ext uri="{28A0092B-C50C-407E-A947-70E740481C1C}">
                <a14:useLocalDpi xmlns:a14="http://schemas.microsoft.com/office/drawing/2010/main" val="0"/>
              </a:ext>
            </a:extLst>
          </a:blip>
          <a:srcRect l="22658" t="14159" r="62895" b="5089"/>
          <a:stretch/>
        </p:blipFill>
        <p:spPr>
          <a:xfrm>
            <a:off x="366686" y="1376413"/>
            <a:ext cx="5510575" cy="3513221"/>
          </a:xfrm>
          <a:prstGeom prst="rect">
            <a:avLst/>
          </a:prstGeom>
        </p:spPr>
      </p:pic>
      <p:pic>
        <p:nvPicPr>
          <p:cNvPr id="10" name="Picture 9">
            <a:extLst>
              <a:ext uri="{FF2B5EF4-FFF2-40B4-BE49-F238E27FC236}">
                <a16:creationId xmlns:a16="http://schemas.microsoft.com/office/drawing/2014/main" id="{5F073831-5826-93AD-3DDD-520BC8C0E8E3}"/>
              </a:ext>
            </a:extLst>
          </p:cNvPr>
          <p:cNvPicPr>
            <a:picLocks noChangeAspect="1"/>
          </p:cNvPicPr>
          <p:nvPr/>
        </p:nvPicPr>
        <p:blipFill rotWithShape="1">
          <a:blip r:embed="rId3">
            <a:extLst>
              <a:ext uri="{28A0092B-C50C-407E-A947-70E740481C1C}">
                <a14:useLocalDpi xmlns:a14="http://schemas.microsoft.com/office/drawing/2010/main" val="0"/>
              </a:ext>
            </a:extLst>
          </a:blip>
          <a:srcRect l="22342" t="12389" r="63211" b="4646"/>
          <a:stretch/>
        </p:blipFill>
        <p:spPr>
          <a:xfrm>
            <a:off x="6314741" y="2569945"/>
            <a:ext cx="5510575" cy="3609473"/>
          </a:xfrm>
          <a:prstGeom prst="rect">
            <a:avLst/>
          </a:prstGeom>
        </p:spPr>
      </p:pic>
      <p:sp>
        <p:nvSpPr>
          <p:cNvPr id="11" name="TextBox 10">
            <a:extLst>
              <a:ext uri="{FF2B5EF4-FFF2-40B4-BE49-F238E27FC236}">
                <a16:creationId xmlns:a16="http://schemas.microsoft.com/office/drawing/2014/main" id="{30DD3602-3ABC-9283-3F09-591959AC2C16}"/>
              </a:ext>
            </a:extLst>
          </p:cNvPr>
          <p:cNvSpPr txBox="1"/>
          <p:nvPr/>
        </p:nvSpPr>
        <p:spPr>
          <a:xfrm>
            <a:off x="7458897" y="2047858"/>
            <a:ext cx="2903552" cy="369332"/>
          </a:xfrm>
          <a:prstGeom prst="rect">
            <a:avLst/>
          </a:prstGeom>
          <a:noFill/>
        </p:spPr>
        <p:txBody>
          <a:bodyPr wrap="none" rtlCol="0">
            <a:spAutoFit/>
          </a:bodyPr>
          <a:lstStyle/>
          <a:p>
            <a:r>
              <a:rPr lang="en-US" dirty="0">
                <a:solidFill>
                  <a:schemeClr val="bg1"/>
                </a:solidFill>
              </a:rPr>
              <a:t>Appendix 1 Continued Below</a:t>
            </a:r>
          </a:p>
        </p:txBody>
      </p:sp>
    </p:spTree>
    <p:extLst>
      <p:ext uri="{BB962C8B-B14F-4D97-AF65-F5344CB8AC3E}">
        <p14:creationId xmlns:p14="http://schemas.microsoft.com/office/powerpoint/2010/main" val="1873725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543612" y="176768"/>
            <a:ext cx="11104775" cy="718957"/>
          </a:xfrm>
        </p:spPr>
        <p:txBody>
          <a:bodyPr>
            <a:normAutofit/>
          </a:bodyPr>
          <a:lstStyle/>
          <a:p>
            <a:pPr algn="ctr"/>
            <a:r>
              <a:rPr lang="en-US" sz="3200" dirty="0">
                <a:solidFill>
                  <a:srgbClr val="FFFF00"/>
                </a:solidFill>
              </a:rPr>
              <a:t>COVID-19 and the Unraveling of Experimental Medicine – Part III</a:t>
            </a:r>
          </a:p>
        </p:txBody>
      </p:sp>
      <p:sp>
        <p:nvSpPr>
          <p:cNvPr id="4" name="TextBox 3">
            <a:extLst>
              <a:ext uri="{FF2B5EF4-FFF2-40B4-BE49-F238E27FC236}">
                <a16:creationId xmlns:a16="http://schemas.microsoft.com/office/drawing/2014/main" id="{7A1477AB-9080-FCFE-628E-402B16DCE6F4}"/>
              </a:ext>
            </a:extLst>
          </p:cNvPr>
          <p:cNvSpPr txBox="1"/>
          <p:nvPr/>
        </p:nvSpPr>
        <p:spPr>
          <a:xfrm>
            <a:off x="2158739" y="6311900"/>
            <a:ext cx="8475205" cy="369332"/>
          </a:xfrm>
          <a:prstGeom prst="rect">
            <a:avLst/>
          </a:prstGeom>
          <a:noFill/>
        </p:spPr>
        <p:txBody>
          <a:bodyPr wrap="none" rtlCol="0">
            <a:spAutoFit/>
          </a:bodyPr>
          <a:lstStyle/>
          <a:p>
            <a:r>
              <a:rPr lang="en-US" dirty="0">
                <a:solidFill>
                  <a:schemeClr val="bg1"/>
                </a:solidFill>
              </a:rPr>
              <a:t>K.E Thorp MD, James A Thorp MD, Elise M Thorp BS FNTP. G Med Sci. 2022 3(1): 118-158</a:t>
            </a:r>
          </a:p>
        </p:txBody>
      </p:sp>
      <p:pic>
        <p:nvPicPr>
          <p:cNvPr id="5" name="Picture 4">
            <a:extLst>
              <a:ext uri="{FF2B5EF4-FFF2-40B4-BE49-F238E27FC236}">
                <a16:creationId xmlns:a16="http://schemas.microsoft.com/office/drawing/2014/main" id="{30B13023-2380-0561-24CD-19D1C061F1DF}"/>
              </a:ext>
            </a:extLst>
          </p:cNvPr>
          <p:cNvPicPr>
            <a:picLocks noChangeAspect="1"/>
          </p:cNvPicPr>
          <p:nvPr/>
        </p:nvPicPr>
        <p:blipFill rotWithShape="1">
          <a:blip r:embed="rId2">
            <a:extLst>
              <a:ext uri="{28A0092B-C50C-407E-A947-70E740481C1C}">
                <a14:useLocalDpi xmlns:a14="http://schemas.microsoft.com/office/drawing/2010/main" val="0"/>
              </a:ext>
            </a:extLst>
          </a:blip>
          <a:srcRect l="25971" t="23752" r="66155" b="11599"/>
          <a:stretch/>
        </p:blipFill>
        <p:spPr>
          <a:xfrm>
            <a:off x="3366670" y="908686"/>
            <a:ext cx="5683064" cy="5322432"/>
          </a:xfrm>
          <a:prstGeom prst="rect">
            <a:avLst/>
          </a:prstGeom>
        </p:spPr>
      </p:pic>
    </p:spTree>
    <p:extLst>
      <p:ext uri="{BB962C8B-B14F-4D97-AF65-F5344CB8AC3E}">
        <p14:creationId xmlns:p14="http://schemas.microsoft.com/office/powerpoint/2010/main" val="1994511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838200" y="619650"/>
            <a:ext cx="10515600" cy="1105456"/>
          </a:xfrm>
        </p:spPr>
        <p:txBody>
          <a:bodyPr>
            <a:normAutofit fontScale="90000"/>
          </a:bodyPr>
          <a:lstStyle/>
          <a:p>
            <a:pPr algn="ctr"/>
            <a:r>
              <a:rPr lang="en-US" dirty="0">
                <a:solidFill>
                  <a:srgbClr val="FFFF00"/>
                </a:solidFill>
              </a:rPr>
              <a:t>Independent COVID-19 ‘</a:t>
            </a:r>
            <a:r>
              <a:rPr lang="en-US" dirty="0" err="1">
                <a:solidFill>
                  <a:srgbClr val="FFFF00"/>
                </a:solidFill>
              </a:rPr>
              <a:t>vaxx</a:t>
            </a:r>
            <a:r>
              <a:rPr lang="en-US" dirty="0">
                <a:solidFill>
                  <a:srgbClr val="FFFF00"/>
                </a:solidFill>
              </a:rPr>
              <a:t>’ Data Sources Documenting Death and Severe injury</a:t>
            </a:r>
          </a:p>
        </p:txBody>
      </p:sp>
      <p:sp>
        <p:nvSpPr>
          <p:cNvPr id="3" name="Content Placeholder 2">
            <a:extLst>
              <a:ext uri="{FF2B5EF4-FFF2-40B4-BE49-F238E27FC236}">
                <a16:creationId xmlns:a16="http://schemas.microsoft.com/office/drawing/2014/main" id="{70C09F38-8C7C-8B9F-D55B-72DA9B80F236}"/>
              </a:ext>
            </a:extLst>
          </p:cNvPr>
          <p:cNvSpPr>
            <a:spLocks noGrp="1"/>
          </p:cNvSpPr>
          <p:nvPr>
            <p:ph idx="1"/>
          </p:nvPr>
        </p:nvSpPr>
        <p:spPr>
          <a:xfrm>
            <a:off x="838200" y="2318999"/>
            <a:ext cx="4648200" cy="3733013"/>
          </a:xfrm>
        </p:spPr>
        <p:txBody>
          <a:bodyPr>
            <a:normAutofit fontScale="92500"/>
          </a:bodyPr>
          <a:lstStyle/>
          <a:p>
            <a:pPr>
              <a:spcBef>
                <a:spcPts val="600"/>
              </a:spcBef>
              <a:spcAft>
                <a:spcPts val="600"/>
              </a:spcAft>
            </a:pPr>
            <a:r>
              <a:rPr lang="en-US" dirty="0">
                <a:solidFill>
                  <a:schemeClr val="bg1"/>
                </a:solidFill>
              </a:rPr>
              <a:t>VAERS</a:t>
            </a:r>
          </a:p>
          <a:p>
            <a:pPr>
              <a:spcBef>
                <a:spcPts val="600"/>
              </a:spcBef>
              <a:spcAft>
                <a:spcPts val="600"/>
              </a:spcAft>
            </a:pPr>
            <a:r>
              <a:rPr lang="en-US" dirty="0">
                <a:solidFill>
                  <a:schemeClr val="bg1"/>
                </a:solidFill>
              </a:rPr>
              <a:t>Military DMED database</a:t>
            </a:r>
          </a:p>
          <a:p>
            <a:pPr>
              <a:spcBef>
                <a:spcPts val="600"/>
              </a:spcBef>
              <a:spcAft>
                <a:spcPts val="600"/>
              </a:spcAft>
            </a:pPr>
            <a:r>
              <a:rPr lang="en-US" dirty="0">
                <a:solidFill>
                  <a:schemeClr val="bg1"/>
                </a:solidFill>
              </a:rPr>
              <a:t>Scottish Infant Mortality</a:t>
            </a:r>
          </a:p>
          <a:p>
            <a:pPr>
              <a:spcBef>
                <a:spcPts val="600"/>
              </a:spcBef>
              <a:spcAft>
                <a:spcPts val="600"/>
              </a:spcAft>
            </a:pPr>
            <a:r>
              <a:rPr lang="en-US" dirty="0">
                <a:solidFill>
                  <a:schemeClr val="bg1"/>
                </a:solidFill>
              </a:rPr>
              <a:t>OneAmerica CEO Scott Davison</a:t>
            </a:r>
          </a:p>
          <a:p>
            <a:pPr>
              <a:spcBef>
                <a:spcPts val="600"/>
              </a:spcBef>
              <a:spcAft>
                <a:spcPts val="600"/>
              </a:spcAft>
            </a:pPr>
            <a:r>
              <a:rPr lang="en-US" dirty="0">
                <a:solidFill>
                  <a:schemeClr val="bg1"/>
                </a:solidFill>
              </a:rPr>
              <a:t>Millennial ‘all cause’ mortality</a:t>
            </a:r>
          </a:p>
          <a:p>
            <a:pPr>
              <a:spcBef>
                <a:spcPts val="600"/>
              </a:spcBef>
              <a:spcAft>
                <a:spcPts val="600"/>
              </a:spcAft>
            </a:pPr>
            <a:r>
              <a:rPr lang="en-US" dirty="0">
                <a:solidFill>
                  <a:schemeClr val="bg1"/>
                </a:solidFill>
              </a:rPr>
              <a:t>NEJM Shimabukuro data</a:t>
            </a:r>
          </a:p>
          <a:p>
            <a:pPr>
              <a:spcBef>
                <a:spcPts val="600"/>
              </a:spcBef>
              <a:spcAft>
                <a:spcPts val="600"/>
              </a:spcAft>
            </a:pPr>
            <a:r>
              <a:rPr lang="en-US" dirty="0">
                <a:solidFill>
                  <a:schemeClr val="bg1"/>
                </a:solidFill>
              </a:rPr>
              <a:t>Embalmers Post-Mortem clots</a:t>
            </a:r>
          </a:p>
        </p:txBody>
      </p:sp>
      <p:sp>
        <p:nvSpPr>
          <p:cNvPr id="5" name="Content Placeholder 2">
            <a:extLst>
              <a:ext uri="{FF2B5EF4-FFF2-40B4-BE49-F238E27FC236}">
                <a16:creationId xmlns:a16="http://schemas.microsoft.com/office/drawing/2014/main" id="{9C7F576B-FCBB-C962-181E-82F7D1F09F41}"/>
              </a:ext>
            </a:extLst>
          </p:cNvPr>
          <p:cNvSpPr txBox="1">
            <a:spLocks/>
          </p:cNvSpPr>
          <p:nvPr/>
        </p:nvSpPr>
        <p:spPr>
          <a:xfrm>
            <a:off x="6213049" y="2318998"/>
            <a:ext cx="5636444" cy="3733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600" dirty="0">
                <a:solidFill>
                  <a:schemeClr val="bg1"/>
                </a:solidFill>
              </a:rPr>
              <a:t>Steve Kirsch </a:t>
            </a:r>
            <a:r>
              <a:rPr lang="en-US" sz="2600" dirty="0" err="1">
                <a:solidFill>
                  <a:schemeClr val="bg1"/>
                </a:solidFill>
              </a:rPr>
              <a:t>SubStack</a:t>
            </a:r>
            <a:r>
              <a:rPr lang="en-US" sz="2600" dirty="0">
                <a:solidFill>
                  <a:schemeClr val="bg1"/>
                </a:solidFill>
              </a:rPr>
              <a:t> data</a:t>
            </a:r>
          </a:p>
          <a:p>
            <a:pPr>
              <a:spcBef>
                <a:spcPts val="600"/>
              </a:spcBef>
              <a:spcAft>
                <a:spcPts val="600"/>
              </a:spcAft>
            </a:pPr>
            <a:r>
              <a:rPr lang="en-US" sz="2600" dirty="0">
                <a:solidFill>
                  <a:schemeClr val="bg1"/>
                </a:solidFill>
              </a:rPr>
              <a:t>Epidemiological data</a:t>
            </a:r>
          </a:p>
          <a:p>
            <a:pPr>
              <a:spcBef>
                <a:spcPts val="600"/>
              </a:spcBef>
              <a:spcAft>
                <a:spcPts val="600"/>
              </a:spcAft>
            </a:pPr>
            <a:r>
              <a:rPr lang="en-US" sz="2600" dirty="0">
                <a:solidFill>
                  <a:schemeClr val="bg1"/>
                </a:solidFill>
              </a:rPr>
              <a:t>Temporal relationships to </a:t>
            </a:r>
            <a:r>
              <a:rPr lang="en-US" sz="2600" dirty="0" err="1">
                <a:solidFill>
                  <a:schemeClr val="bg1"/>
                </a:solidFill>
              </a:rPr>
              <a:t>vaxx</a:t>
            </a:r>
            <a:r>
              <a:rPr lang="en-US" sz="2600" dirty="0">
                <a:solidFill>
                  <a:schemeClr val="bg1"/>
                </a:solidFill>
              </a:rPr>
              <a:t> rollout</a:t>
            </a:r>
          </a:p>
          <a:p>
            <a:pPr>
              <a:spcBef>
                <a:spcPts val="600"/>
              </a:spcBef>
              <a:spcAft>
                <a:spcPts val="600"/>
              </a:spcAft>
            </a:pPr>
            <a:r>
              <a:rPr lang="en-US" sz="2600" dirty="0">
                <a:solidFill>
                  <a:schemeClr val="bg1"/>
                </a:solidFill>
              </a:rPr>
              <a:t>Peer-reviewed medical publications</a:t>
            </a:r>
          </a:p>
          <a:p>
            <a:pPr>
              <a:spcBef>
                <a:spcPts val="600"/>
              </a:spcBef>
              <a:spcAft>
                <a:spcPts val="600"/>
              </a:spcAft>
            </a:pPr>
            <a:r>
              <a:rPr lang="en-US" sz="2600" dirty="0">
                <a:solidFill>
                  <a:schemeClr val="bg1"/>
                </a:solidFill>
              </a:rPr>
              <a:t>Unprecedented young athletes’ deaths</a:t>
            </a:r>
          </a:p>
          <a:p>
            <a:pPr>
              <a:spcBef>
                <a:spcPts val="600"/>
              </a:spcBef>
              <a:spcAft>
                <a:spcPts val="600"/>
              </a:spcAft>
            </a:pPr>
            <a:r>
              <a:rPr lang="en-US" sz="2600" dirty="0">
                <a:solidFill>
                  <a:schemeClr val="bg1"/>
                </a:solidFill>
              </a:rPr>
              <a:t>Unprecedented pilot deaths</a:t>
            </a:r>
          </a:p>
          <a:p>
            <a:pPr>
              <a:spcBef>
                <a:spcPts val="600"/>
              </a:spcBef>
              <a:spcAft>
                <a:spcPts val="600"/>
              </a:spcAft>
            </a:pPr>
            <a:r>
              <a:rPr lang="en-US" sz="2600" dirty="0">
                <a:solidFill>
                  <a:srgbClr val="FFFF00"/>
                </a:solidFill>
              </a:rPr>
              <a:t>***Pfizer FOIA post market data</a:t>
            </a:r>
          </a:p>
        </p:txBody>
      </p:sp>
    </p:spTree>
    <p:extLst>
      <p:ext uri="{BB962C8B-B14F-4D97-AF65-F5344CB8AC3E}">
        <p14:creationId xmlns:p14="http://schemas.microsoft.com/office/powerpoint/2010/main" val="3357593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251DF-D7A2-38C6-7DF4-7E9147669716}"/>
              </a:ext>
            </a:extLst>
          </p:cNvPr>
          <p:cNvPicPr>
            <a:picLocks noChangeAspect="1"/>
          </p:cNvPicPr>
          <p:nvPr/>
        </p:nvPicPr>
        <p:blipFill rotWithShape="1">
          <a:blip r:embed="rId2">
            <a:extLst>
              <a:ext uri="{28A0092B-C50C-407E-A947-70E740481C1C}">
                <a14:useLocalDpi xmlns:a14="http://schemas.microsoft.com/office/drawing/2010/main" val="0"/>
              </a:ext>
            </a:extLst>
          </a:blip>
          <a:srcRect l="20483" t="18421" r="60118" b="17636"/>
          <a:stretch/>
        </p:blipFill>
        <p:spPr>
          <a:xfrm>
            <a:off x="148648" y="1116531"/>
            <a:ext cx="11878861" cy="4466123"/>
          </a:xfrm>
          <a:prstGeom prst="rect">
            <a:avLst/>
          </a:prstGeom>
        </p:spPr>
      </p:pic>
    </p:spTree>
    <p:extLst>
      <p:ext uri="{BB962C8B-B14F-4D97-AF65-F5344CB8AC3E}">
        <p14:creationId xmlns:p14="http://schemas.microsoft.com/office/powerpoint/2010/main" val="641627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631466" y="377618"/>
            <a:ext cx="10515600" cy="655163"/>
          </a:xfrm>
        </p:spPr>
        <p:txBody>
          <a:bodyPr>
            <a:normAutofit fontScale="90000"/>
          </a:bodyPr>
          <a:lstStyle/>
          <a:p>
            <a:pPr algn="ctr"/>
            <a:r>
              <a:rPr lang="en-US" sz="5400" dirty="0">
                <a:solidFill>
                  <a:srgbClr val="FFFF00"/>
                </a:solidFill>
              </a:rPr>
              <a:t>Ozone Preconditioning in Viral Disease</a:t>
            </a:r>
            <a:endParaRPr lang="en-US" sz="13600" dirty="0">
              <a:solidFill>
                <a:srgbClr val="FFFF00"/>
              </a:solidFill>
            </a:endParaRPr>
          </a:p>
        </p:txBody>
      </p:sp>
      <p:sp>
        <p:nvSpPr>
          <p:cNvPr id="3" name="Content Placeholder 2">
            <a:extLst>
              <a:ext uri="{FF2B5EF4-FFF2-40B4-BE49-F238E27FC236}">
                <a16:creationId xmlns:a16="http://schemas.microsoft.com/office/drawing/2014/main" id="{70C09F38-8C7C-8B9F-D55B-72DA9B80F236}"/>
              </a:ext>
            </a:extLst>
          </p:cNvPr>
          <p:cNvSpPr>
            <a:spLocks noGrp="1"/>
          </p:cNvSpPr>
          <p:nvPr>
            <p:ph idx="1"/>
          </p:nvPr>
        </p:nvSpPr>
        <p:spPr>
          <a:xfrm>
            <a:off x="828773" y="1304014"/>
            <a:ext cx="10515600" cy="4757421"/>
          </a:xfrm>
        </p:spPr>
        <p:txBody>
          <a:bodyPr>
            <a:normAutofit lnSpcReduction="10000"/>
          </a:bodyPr>
          <a:lstStyle/>
          <a:p>
            <a:pPr>
              <a:spcBef>
                <a:spcPts val="600"/>
              </a:spcBef>
              <a:spcAft>
                <a:spcPts val="600"/>
              </a:spcAft>
            </a:pPr>
            <a:r>
              <a:rPr lang="en-US" sz="1800" dirty="0">
                <a:solidFill>
                  <a:schemeClr val="bg1"/>
                </a:solidFill>
              </a:rPr>
              <a:t>Narrative review of 239 relevant publications and present new data not previously published from our group. </a:t>
            </a:r>
          </a:p>
          <a:p>
            <a:pPr>
              <a:spcBef>
                <a:spcPts val="600"/>
              </a:spcBef>
              <a:spcAft>
                <a:spcPts val="600"/>
              </a:spcAft>
            </a:pPr>
            <a:r>
              <a:rPr lang="en-US" sz="1800" dirty="0">
                <a:solidFill>
                  <a:schemeClr val="bg1"/>
                </a:solidFill>
              </a:rPr>
              <a:t>Ozone, a tri-atomic oxygen molecule is a natural substance made by the human white blood cells and metabolized into hydrogen peroxide and many lipo-peroxidases. Ozone is one of the most important modulators of the human immune system. </a:t>
            </a:r>
          </a:p>
          <a:p>
            <a:pPr>
              <a:spcBef>
                <a:spcPts val="600"/>
              </a:spcBef>
              <a:spcAft>
                <a:spcPts val="600"/>
              </a:spcAft>
            </a:pPr>
            <a:r>
              <a:rPr lang="en-US" sz="1800" dirty="0">
                <a:solidFill>
                  <a:schemeClr val="bg1"/>
                </a:solidFill>
              </a:rPr>
              <a:t>Multiple potential mechanisms by which ozone treats a variety of viral and other illnesses at the atomic and cellular levels. While these mechanisms are operative, they represent passive events resulting from the ozone’s impartation of resonant energy to the human energetics’ fields. </a:t>
            </a:r>
          </a:p>
          <a:p>
            <a:pPr>
              <a:spcBef>
                <a:spcPts val="600"/>
              </a:spcBef>
              <a:spcAft>
                <a:spcPts val="600"/>
              </a:spcAft>
            </a:pPr>
            <a:r>
              <a:rPr lang="en-US" sz="1800" dirty="0">
                <a:solidFill>
                  <a:schemeClr val="bg1"/>
                </a:solidFill>
              </a:rPr>
              <a:t>Ozone may be one of the most potent preconditioning agents yet discovered in the human body. </a:t>
            </a:r>
          </a:p>
          <a:p>
            <a:pPr>
              <a:spcBef>
                <a:spcPts val="600"/>
              </a:spcBef>
              <a:spcAft>
                <a:spcPts val="600"/>
              </a:spcAft>
            </a:pPr>
            <a:r>
              <a:rPr lang="en-US" sz="1800" dirty="0">
                <a:solidFill>
                  <a:schemeClr val="bg1"/>
                </a:solidFill>
              </a:rPr>
              <a:t>A spate of case reports describing beneficial outcomes with ozone treatment in diverse viral syndromes including Human Immunodeficiency Virus (HIV), Human Papillomavirus (HPV), hepatitis C, herpes zoster, </a:t>
            </a:r>
            <a:r>
              <a:rPr lang="en-US" sz="1800" dirty="0" err="1">
                <a:solidFill>
                  <a:schemeClr val="bg1"/>
                </a:solidFill>
              </a:rPr>
              <a:t>ebola</a:t>
            </a:r>
            <a:r>
              <a:rPr lang="en-US" sz="1800" dirty="0">
                <a:solidFill>
                  <a:schemeClr val="bg1"/>
                </a:solidFill>
              </a:rPr>
              <a:t>, and SARS-CoV-2. Additionally, we found in vitro studies describing inactivation of herpes and HIV by ozone treatment. </a:t>
            </a:r>
          </a:p>
          <a:p>
            <a:pPr>
              <a:spcBef>
                <a:spcPts val="600"/>
              </a:spcBef>
              <a:spcAft>
                <a:spcPts val="600"/>
              </a:spcAft>
            </a:pPr>
            <a:r>
              <a:rPr lang="en-US" sz="1800" dirty="0">
                <a:solidFill>
                  <a:schemeClr val="bg1"/>
                </a:solidFill>
              </a:rPr>
              <a:t>We reviewed our successful use of ozone as an adjuvant and/or primary agent for the successful treatment of COVID-19. </a:t>
            </a:r>
          </a:p>
          <a:p>
            <a:pPr>
              <a:spcBef>
                <a:spcPts val="600"/>
              </a:spcBef>
              <a:spcAft>
                <a:spcPts val="600"/>
              </a:spcAft>
            </a:pPr>
            <a:r>
              <a:rPr lang="en-US" sz="1800" dirty="0">
                <a:solidFill>
                  <a:schemeClr val="bg1"/>
                </a:solidFill>
              </a:rPr>
              <a:t>We report two cases of safe &amp; successful use of ozone therapy in the maternal-fetal dyads in the severely infected/affected fetuses with CMV; this has never been reported in the medical literature. </a:t>
            </a:r>
          </a:p>
        </p:txBody>
      </p:sp>
      <p:sp>
        <p:nvSpPr>
          <p:cNvPr id="4" name="TextBox 3">
            <a:extLst>
              <a:ext uri="{FF2B5EF4-FFF2-40B4-BE49-F238E27FC236}">
                <a16:creationId xmlns:a16="http://schemas.microsoft.com/office/drawing/2014/main" id="{7A1477AB-9080-FCFE-628E-402B16DCE6F4}"/>
              </a:ext>
            </a:extLst>
          </p:cNvPr>
          <p:cNvSpPr txBox="1"/>
          <p:nvPr/>
        </p:nvSpPr>
        <p:spPr>
          <a:xfrm>
            <a:off x="1187780" y="6234987"/>
            <a:ext cx="10375982" cy="338554"/>
          </a:xfrm>
          <a:prstGeom prst="rect">
            <a:avLst/>
          </a:prstGeom>
          <a:noFill/>
        </p:spPr>
        <p:txBody>
          <a:bodyPr wrap="none" rtlCol="0">
            <a:spAutoFit/>
          </a:bodyPr>
          <a:lstStyle/>
          <a:p>
            <a:r>
              <a:rPr lang="en-US" sz="1600" dirty="0">
                <a:solidFill>
                  <a:schemeClr val="bg1"/>
                </a:solidFill>
              </a:rPr>
              <a:t>James A Thorp MD, KE Thorp MD, Elise M Thorp BS FNTP, Deborah D </a:t>
            </a:r>
            <a:r>
              <a:rPr lang="en-US" sz="1600" dirty="0" err="1">
                <a:solidFill>
                  <a:schemeClr val="bg1"/>
                </a:solidFill>
              </a:rPr>
              <a:t>Viglione</a:t>
            </a:r>
            <a:r>
              <a:rPr lang="en-US" sz="1600" dirty="0">
                <a:solidFill>
                  <a:schemeClr val="bg1"/>
                </a:solidFill>
              </a:rPr>
              <a:t>. Virology: Current Research. 6:S1, Feb 3 2022</a:t>
            </a:r>
          </a:p>
        </p:txBody>
      </p:sp>
    </p:spTree>
    <p:extLst>
      <p:ext uri="{BB962C8B-B14F-4D97-AF65-F5344CB8AC3E}">
        <p14:creationId xmlns:p14="http://schemas.microsoft.com/office/powerpoint/2010/main" val="4263151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66E2E0-27C1-589E-C9C3-E28E0D9E2858}"/>
              </a:ext>
            </a:extLst>
          </p:cNvPr>
          <p:cNvPicPr>
            <a:picLocks noChangeAspect="1"/>
          </p:cNvPicPr>
          <p:nvPr/>
        </p:nvPicPr>
        <p:blipFill rotWithShape="1">
          <a:blip r:embed="rId2">
            <a:extLst>
              <a:ext uri="{28A0092B-C50C-407E-A947-70E740481C1C}">
                <a14:useLocalDpi xmlns:a14="http://schemas.microsoft.com/office/drawing/2010/main" val="0"/>
              </a:ext>
            </a:extLst>
          </a:blip>
          <a:srcRect l="23289" r="62974"/>
          <a:stretch/>
        </p:blipFill>
        <p:spPr>
          <a:xfrm>
            <a:off x="4381778" y="147372"/>
            <a:ext cx="7695643" cy="6390002"/>
          </a:xfrm>
          <a:prstGeom prst="rect">
            <a:avLst/>
          </a:prstGeom>
        </p:spPr>
      </p:pic>
      <p:sp>
        <p:nvSpPr>
          <p:cNvPr id="2" name="TextBox 1">
            <a:extLst>
              <a:ext uri="{FF2B5EF4-FFF2-40B4-BE49-F238E27FC236}">
                <a16:creationId xmlns:a16="http://schemas.microsoft.com/office/drawing/2014/main" id="{22939DA9-76A1-7F9A-73EA-C9F3E19CE3FE}"/>
              </a:ext>
            </a:extLst>
          </p:cNvPr>
          <p:cNvSpPr txBox="1"/>
          <p:nvPr/>
        </p:nvSpPr>
        <p:spPr>
          <a:xfrm>
            <a:off x="286248" y="559052"/>
            <a:ext cx="4095530" cy="597086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a:solidFill>
                  <a:schemeClr val="bg1"/>
                </a:solidFill>
              </a:rPr>
              <a:t>Physician reported</a:t>
            </a:r>
          </a:p>
          <a:p>
            <a:pPr marL="285750" indent="-285750">
              <a:spcBef>
                <a:spcPts val="600"/>
              </a:spcBef>
              <a:spcAft>
                <a:spcPts val="600"/>
              </a:spcAft>
              <a:buFont typeface="Arial" panose="020B0604020202020204" pitchFamily="34" charset="0"/>
              <a:buChar char="•"/>
            </a:pPr>
            <a:r>
              <a:rPr lang="en-US" sz="2400" dirty="0">
                <a:solidFill>
                  <a:schemeClr val="bg1"/>
                </a:solidFill>
              </a:rPr>
              <a:t>5 month old baby</a:t>
            </a:r>
          </a:p>
          <a:p>
            <a:pPr marL="285750" indent="-285750">
              <a:spcBef>
                <a:spcPts val="600"/>
              </a:spcBef>
              <a:spcAft>
                <a:spcPts val="600"/>
              </a:spcAft>
              <a:buFont typeface="Arial" panose="020B0604020202020204" pitchFamily="34" charset="0"/>
              <a:buChar char="•"/>
            </a:pPr>
            <a:r>
              <a:rPr lang="en-US" sz="2400" dirty="0">
                <a:solidFill>
                  <a:schemeClr val="bg1"/>
                </a:solidFill>
              </a:rPr>
              <a:t>Breast-feeding</a:t>
            </a:r>
          </a:p>
          <a:p>
            <a:pPr marL="285750" indent="-285750">
              <a:spcBef>
                <a:spcPts val="600"/>
              </a:spcBef>
              <a:spcAft>
                <a:spcPts val="600"/>
              </a:spcAft>
              <a:buFont typeface="Arial" panose="020B0604020202020204" pitchFamily="34" charset="0"/>
              <a:buChar char="•"/>
            </a:pPr>
            <a:r>
              <a:rPr lang="en-US" sz="2400" dirty="0">
                <a:solidFill>
                  <a:schemeClr val="bg1"/>
                </a:solidFill>
              </a:rPr>
              <a:t>Pfizer 2</a:t>
            </a:r>
            <a:r>
              <a:rPr lang="en-US" sz="2400" baseline="30000" dirty="0">
                <a:solidFill>
                  <a:schemeClr val="bg1"/>
                </a:solidFill>
              </a:rPr>
              <a:t>nd</a:t>
            </a:r>
            <a:r>
              <a:rPr lang="en-US" sz="2400" dirty="0">
                <a:solidFill>
                  <a:schemeClr val="bg1"/>
                </a:solidFill>
              </a:rPr>
              <a:t> </a:t>
            </a:r>
            <a:r>
              <a:rPr lang="en-US" sz="2400" dirty="0" err="1">
                <a:solidFill>
                  <a:schemeClr val="bg1"/>
                </a:solidFill>
              </a:rPr>
              <a:t>vaxx</a:t>
            </a:r>
            <a:r>
              <a:rPr lang="en-US" sz="2400" dirty="0">
                <a:solidFill>
                  <a:schemeClr val="bg1"/>
                </a:solidFill>
              </a:rPr>
              <a:t> 3.17.2021</a:t>
            </a:r>
          </a:p>
          <a:p>
            <a:pPr marL="285750" indent="-285750">
              <a:spcBef>
                <a:spcPts val="600"/>
              </a:spcBef>
              <a:spcAft>
                <a:spcPts val="600"/>
              </a:spcAft>
              <a:buFont typeface="Arial" panose="020B0604020202020204" pitchFamily="34" charset="0"/>
              <a:buChar char="•"/>
            </a:pPr>
            <a:r>
              <a:rPr lang="en-US" sz="2400" dirty="0">
                <a:solidFill>
                  <a:schemeClr val="bg1"/>
                </a:solidFill>
              </a:rPr>
              <a:t>After breast fed 3.18.2021 and developed a rash, extreme irritability, inconsolable, fever</a:t>
            </a:r>
          </a:p>
          <a:p>
            <a:pPr marL="285750" indent="-285750">
              <a:spcBef>
                <a:spcPts val="600"/>
              </a:spcBef>
              <a:spcAft>
                <a:spcPts val="600"/>
              </a:spcAft>
              <a:buFont typeface="Arial" panose="020B0604020202020204" pitchFamily="34" charset="0"/>
              <a:buChar char="•"/>
            </a:pPr>
            <a:r>
              <a:rPr lang="en-US" sz="2400" dirty="0">
                <a:solidFill>
                  <a:schemeClr val="bg1"/>
                </a:solidFill>
              </a:rPr>
              <a:t>Elevated liver enzymes</a:t>
            </a:r>
          </a:p>
          <a:p>
            <a:pPr marL="285750" indent="-285750">
              <a:spcBef>
                <a:spcPts val="600"/>
              </a:spcBef>
              <a:spcAft>
                <a:spcPts val="600"/>
              </a:spcAft>
              <a:buFont typeface="Arial" panose="020B0604020202020204" pitchFamily="34" charset="0"/>
              <a:buChar char="•"/>
            </a:pPr>
            <a:r>
              <a:rPr lang="en-US" sz="2400" dirty="0">
                <a:solidFill>
                  <a:schemeClr val="bg1"/>
                </a:solidFill>
              </a:rPr>
              <a:t>Thrombotic Thrombocytopenia Purpura (TTP)</a:t>
            </a:r>
          </a:p>
          <a:p>
            <a:pPr marL="285750" indent="-285750">
              <a:spcBef>
                <a:spcPts val="600"/>
              </a:spcBef>
              <a:spcAft>
                <a:spcPts val="600"/>
              </a:spcAft>
              <a:buFont typeface="Arial" panose="020B0604020202020204" pitchFamily="34" charset="0"/>
              <a:buChar char="•"/>
            </a:pPr>
            <a:r>
              <a:rPr lang="en-US" sz="2400" dirty="0">
                <a:solidFill>
                  <a:schemeClr val="bg1"/>
                </a:solidFill>
              </a:rPr>
              <a:t>Died 2 days post </a:t>
            </a:r>
            <a:r>
              <a:rPr lang="en-US" sz="2400" dirty="0" err="1">
                <a:solidFill>
                  <a:schemeClr val="bg1"/>
                </a:solidFill>
              </a:rPr>
              <a:t>vaxx</a:t>
            </a:r>
            <a:endParaRPr lang="en-US" sz="2400" dirty="0">
              <a:solidFill>
                <a:schemeClr val="bg1"/>
              </a:solidFill>
            </a:endParaRPr>
          </a:p>
        </p:txBody>
      </p:sp>
    </p:spTree>
    <p:extLst>
      <p:ext uri="{BB962C8B-B14F-4D97-AF65-F5344CB8AC3E}">
        <p14:creationId xmlns:p14="http://schemas.microsoft.com/office/powerpoint/2010/main" val="1582967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8B83BB2-C4AA-16FA-354F-E78D05DB0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435" y="574829"/>
            <a:ext cx="4970635" cy="52599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2C4053F-02AE-2686-23C0-CC3FFA50D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79" y="605351"/>
            <a:ext cx="5857193" cy="4392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FC9A67-8133-08E3-6767-E0781F018A0B}"/>
              </a:ext>
            </a:extLst>
          </p:cNvPr>
          <p:cNvSpPr txBox="1"/>
          <p:nvPr/>
        </p:nvSpPr>
        <p:spPr>
          <a:xfrm>
            <a:off x="1101132" y="5729429"/>
            <a:ext cx="4986878" cy="523220"/>
          </a:xfrm>
          <a:prstGeom prst="rect">
            <a:avLst/>
          </a:prstGeom>
          <a:noFill/>
        </p:spPr>
        <p:txBody>
          <a:bodyPr wrap="none" rtlCol="0">
            <a:spAutoFit/>
          </a:bodyPr>
          <a:lstStyle/>
          <a:p>
            <a:r>
              <a:rPr lang="en-US" sz="2800" dirty="0">
                <a:solidFill>
                  <a:srgbClr val="FFFF00"/>
                </a:solidFill>
              </a:rPr>
              <a:t>Chemistry of Lipid Nano Particles</a:t>
            </a:r>
          </a:p>
        </p:txBody>
      </p:sp>
    </p:spTree>
    <p:extLst>
      <p:ext uri="{BB962C8B-B14F-4D97-AF65-F5344CB8AC3E}">
        <p14:creationId xmlns:p14="http://schemas.microsoft.com/office/powerpoint/2010/main" val="1718984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44E9325-5966-F1B5-C8E8-FDCDA0B2E24B}"/>
              </a:ext>
            </a:extLst>
          </p:cNvPr>
          <p:cNvPicPr>
            <a:picLocks noChangeAspect="1"/>
          </p:cNvPicPr>
          <p:nvPr/>
        </p:nvPicPr>
        <p:blipFill rotWithShape="1">
          <a:blip r:embed="rId2">
            <a:extLst>
              <a:ext uri="{28A0092B-C50C-407E-A947-70E740481C1C}">
                <a14:useLocalDpi xmlns:a14="http://schemas.microsoft.com/office/drawing/2010/main" val="0"/>
              </a:ext>
            </a:extLst>
          </a:blip>
          <a:srcRect t="16561" b="24491"/>
          <a:stretch/>
        </p:blipFill>
        <p:spPr>
          <a:xfrm>
            <a:off x="7065048" y="237960"/>
            <a:ext cx="5024387" cy="6409520"/>
          </a:xfrm>
          <a:prstGeom prst="rect">
            <a:avLst/>
          </a:prstGeom>
        </p:spPr>
      </p:pic>
      <p:sp>
        <p:nvSpPr>
          <p:cNvPr id="4" name="TextBox 3">
            <a:extLst>
              <a:ext uri="{FF2B5EF4-FFF2-40B4-BE49-F238E27FC236}">
                <a16:creationId xmlns:a16="http://schemas.microsoft.com/office/drawing/2014/main" id="{B6D22F70-D03C-1476-8DE4-6DE1A86CBE16}"/>
              </a:ext>
            </a:extLst>
          </p:cNvPr>
          <p:cNvSpPr txBox="1"/>
          <p:nvPr/>
        </p:nvSpPr>
        <p:spPr>
          <a:xfrm>
            <a:off x="443071" y="317831"/>
            <a:ext cx="5863208" cy="1200329"/>
          </a:xfrm>
          <a:prstGeom prst="rect">
            <a:avLst/>
          </a:prstGeom>
          <a:noFill/>
        </p:spPr>
        <p:txBody>
          <a:bodyPr wrap="none" rtlCol="0">
            <a:spAutoFit/>
          </a:bodyPr>
          <a:lstStyle/>
          <a:p>
            <a:r>
              <a:rPr lang="en-US" sz="3600" dirty="0">
                <a:solidFill>
                  <a:srgbClr val="FFFF00"/>
                </a:solidFill>
              </a:rPr>
              <a:t>Chest-feeding:  The Preferred </a:t>
            </a:r>
          </a:p>
          <a:p>
            <a:r>
              <a:rPr lang="en-US" sz="3600" dirty="0">
                <a:solidFill>
                  <a:srgbClr val="FFFF00"/>
                </a:solidFill>
              </a:rPr>
              <a:t>Politically Correct Terminology</a:t>
            </a:r>
          </a:p>
        </p:txBody>
      </p:sp>
      <p:sp>
        <p:nvSpPr>
          <p:cNvPr id="5" name="TextBox 4">
            <a:extLst>
              <a:ext uri="{FF2B5EF4-FFF2-40B4-BE49-F238E27FC236}">
                <a16:creationId xmlns:a16="http://schemas.microsoft.com/office/drawing/2014/main" id="{71018F64-60BE-D530-CF83-6C646F60F45D}"/>
              </a:ext>
            </a:extLst>
          </p:cNvPr>
          <p:cNvSpPr txBox="1"/>
          <p:nvPr/>
        </p:nvSpPr>
        <p:spPr>
          <a:xfrm>
            <a:off x="372026" y="1919398"/>
            <a:ext cx="6170176" cy="4093428"/>
          </a:xfrm>
          <a:prstGeom prst="rect">
            <a:avLst/>
          </a:prstGeom>
          <a:noFill/>
        </p:spPr>
        <p:txBody>
          <a:bodyPr wrap="square" rtlCol="0">
            <a:spAutoFit/>
          </a:bodyPr>
          <a:lstStyle/>
          <a:p>
            <a:pPr marL="285750" indent="-285750">
              <a:spcBef>
                <a:spcPts val="1200"/>
              </a:spcBef>
              <a:spcAft>
                <a:spcPts val="1200"/>
              </a:spcAft>
              <a:buFont typeface="Arial" panose="020B0604020202020204" pitchFamily="34" charset="0"/>
              <a:buChar char="•"/>
            </a:pPr>
            <a:r>
              <a:rPr lang="en-US" sz="2000" dirty="0">
                <a:solidFill>
                  <a:schemeClr val="bg1"/>
                </a:solidFill>
              </a:rPr>
              <a:t>Risks to newborn / infant of milk toxicity?</a:t>
            </a:r>
          </a:p>
          <a:p>
            <a:pPr marL="285750" indent="-285750">
              <a:spcBef>
                <a:spcPts val="1200"/>
              </a:spcBef>
              <a:spcAft>
                <a:spcPts val="1200"/>
              </a:spcAft>
              <a:buFont typeface="Arial" panose="020B0604020202020204" pitchFamily="34" charset="0"/>
              <a:buChar char="•"/>
            </a:pPr>
            <a:r>
              <a:rPr lang="en-US" sz="2000" dirty="0">
                <a:solidFill>
                  <a:schemeClr val="bg1"/>
                </a:solidFill>
              </a:rPr>
              <a:t>Promoted by SMFM, ACOG, AAP et al</a:t>
            </a:r>
          </a:p>
          <a:p>
            <a:pPr marL="285750" indent="-285750">
              <a:spcBef>
                <a:spcPts val="1200"/>
              </a:spcBef>
              <a:spcAft>
                <a:spcPts val="1200"/>
              </a:spcAft>
              <a:buFont typeface="Arial" panose="020B0604020202020204" pitchFamily="34" charset="0"/>
              <a:buChar char="•"/>
            </a:pPr>
            <a:r>
              <a:rPr lang="en-US" sz="2000" dirty="0">
                <a:solidFill>
                  <a:schemeClr val="bg1"/>
                </a:solidFill>
              </a:rPr>
              <a:t>Abomination and insult to God, every woman and man</a:t>
            </a:r>
          </a:p>
          <a:p>
            <a:pPr marL="285750" indent="-285750">
              <a:spcBef>
                <a:spcPts val="1200"/>
              </a:spcBef>
              <a:spcAft>
                <a:spcPts val="1200"/>
              </a:spcAft>
              <a:buFont typeface="Arial" panose="020B0604020202020204" pitchFamily="34" charset="0"/>
              <a:buChar char="•"/>
            </a:pPr>
            <a:r>
              <a:rPr lang="en-US" sz="2000" dirty="0">
                <a:solidFill>
                  <a:schemeClr val="bg1"/>
                </a:solidFill>
              </a:rPr>
              <a:t>Sexual abuse?</a:t>
            </a:r>
          </a:p>
          <a:p>
            <a:pPr marL="285750" indent="-285750">
              <a:spcBef>
                <a:spcPts val="1200"/>
              </a:spcBef>
              <a:spcAft>
                <a:spcPts val="1200"/>
              </a:spcAft>
              <a:buFont typeface="Arial" panose="020B0604020202020204" pitchFamily="34" charset="0"/>
              <a:buChar char="•"/>
            </a:pPr>
            <a:r>
              <a:rPr lang="en-US" sz="2000" dirty="0">
                <a:solidFill>
                  <a:schemeClr val="bg1"/>
                </a:solidFill>
              </a:rPr>
              <a:t>Medical and psychiatric abuse?</a:t>
            </a:r>
          </a:p>
          <a:p>
            <a:pPr marL="285750" indent="-285750">
              <a:spcBef>
                <a:spcPts val="1200"/>
              </a:spcBef>
              <a:spcAft>
                <a:spcPts val="1200"/>
              </a:spcAft>
              <a:buFont typeface="Arial" panose="020B0604020202020204" pitchFamily="34" charset="0"/>
              <a:buChar char="•"/>
            </a:pPr>
            <a:r>
              <a:rPr lang="en-US" sz="2000" dirty="0">
                <a:solidFill>
                  <a:schemeClr val="bg1"/>
                </a:solidFill>
              </a:rPr>
              <a:t>Abuse a baby to validate one’s false identity?</a:t>
            </a:r>
          </a:p>
          <a:p>
            <a:pPr marL="285750" indent="-285750">
              <a:spcBef>
                <a:spcPts val="1200"/>
              </a:spcBef>
              <a:spcAft>
                <a:spcPts val="1200"/>
              </a:spcAft>
              <a:buFont typeface="Arial" panose="020B0604020202020204" pitchFamily="34" charset="0"/>
              <a:buChar char="•"/>
            </a:pPr>
            <a:r>
              <a:rPr lang="en-US" sz="2000" dirty="0">
                <a:solidFill>
                  <a:schemeClr val="bg1"/>
                </a:solidFill>
              </a:rPr>
              <a:t>Romans 1:   Given over to reprobate minds &amp; delusion</a:t>
            </a:r>
          </a:p>
        </p:txBody>
      </p:sp>
    </p:spTree>
    <p:extLst>
      <p:ext uri="{BB962C8B-B14F-4D97-AF65-F5344CB8AC3E}">
        <p14:creationId xmlns:p14="http://schemas.microsoft.com/office/powerpoint/2010/main" val="502205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pic>
        <p:nvPicPr>
          <p:cNvPr id="10" name="Picture 9" descr="A picture containing text, indoor&#10;&#10;Description automatically generated">
            <a:extLst>
              <a:ext uri="{FF2B5EF4-FFF2-40B4-BE49-F238E27FC236}">
                <a16:creationId xmlns:a16="http://schemas.microsoft.com/office/drawing/2014/main" id="{C496B68A-05DA-2F67-818A-C54D4ED359B4}"/>
              </a:ext>
            </a:extLst>
          </p:cNvPr>
          <p:cNvPicPr>
            <a:picLocks noChangeAspect="1"/>
          </p:cNvPicPr>
          <p:nvPr/>
        </p:nvPicPr>
        <p:blipFill rotWithShape="1">
          <a:blip r:embed="rId2">
            <a:extLst>
              <a:ext uri="{28A0092B-C50C-407E-A947-70E740481C1C}">
                <a14:useLocalDpi xmlns:a14="http://schemas.microsoft.com/office/drawing/2010/main" val="0"/>
              </a:ext>
            </a:extLst>
          </a:blip>
          <a:srcRect l="19072" t="44472" r="15400" b="8054"/>
          <a:stretch/>
        </p:blipFill>
        <p:spPr>
          <a:xfrm>
            <a:off x="1065229" y="498887"/>
            <a:ext cx="10098471" cy="5487135"/>
          </a:xfrm>
          <a:prstGeom prst="rect">
            <a:avLst/>
          </a:prstGeom>
        </p:spPr>
      </p:pic>
    </p:spTree>
    <p:extLst>
      <p:ext uri="{BB962C8B-B14F-4D97-AF65-F5344CB8AC3E}">
        <p14:creationId xmlns:p14="http://schemas.microsoft.com/office/powerpoint/2010/main" val="120646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838200" y="239286"/>
            <a:ext cx="10515600" cy="985215"/>
          </a:xfrm>
        </p:spPr>
        <p:txBody>
          <a:bodyPr>
            <a:normAutofit/>
          </a:bodyPr>
          <a:lstStyle/>
          <a:p>
            <a:pPr algn="ctr"/>
            <a:r>
              <a:rPr lang="en-US" sz="6000" dirty="0">
                <a:solidFill>
                  <a:srgbClr val="FFFF00"/>
                </a:solidFill>
              </a:rPr>
              <a:t>Objectives</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734833" y="1318359"/>
            <a:ext cx="10515600" cy="4873658"/>
          </a:xfrm>
        </p:spPr>
        <p:txBody>
          <a:bodyPr>
            <a:normAutofit/>
          </a:bodyPr>
          <a:lstStyle/>
          <a:p>
            <a:pPr marL="365760">
              <a:spcBef>
                <a:spcPts val="1200"/>
              </a:spcBef>
            </a:pPr>
            <a:r>
              <a:rPr lang="en-US" dirty="0">
                <a:solidFill>
                  <a:schemeClr val="bg1"/>
                </a:solidFill>
              </a:rPr>
              <a:t>COVID-19 ‘vaccines’ in Pregnancy and Women of Reproductive age</a:t>
            </a:r>
          </a:p>
          <a:p>
            <a:pPr marL="365760">
              <a:spcBef>
                <a:spcPts val="1200"/>
              </a:spcBef>
            </a:pPr>
            <a:r>
              <a:rPr lang="en-US" dirty="0">
                <a:solidFill>
                  <a:schemeClr val="bg1"/>
                </a:solidFill>
              </a:rPr>
              <a:t>Gag orders issued September 2021 “COVID-19 Misinformation”</a:t>
            </a:r>
          </a:p>
          <a:p>
            <a:pPr marL="365760">
              <a:spcBef>
                <a:spcPts val="1200"/>
              </a:spcBef>
            </a:pPr>
            <a:r>
              <a:rPr lang="en-US" dirty="0">
                <a:solidFill>
                  <a:schemeClr val="bg1"/>
                </a:solidFill>
              </a:rPr>
              <a:t>DATA sources for concerns of  ‘vaccine’ in women</a:t>
            </a:r>
          </a:p>
          <a:p>
            <a:pPr marL="365760">
              <a:spcBef>
                <a:spcPts val="1200"/>
              </a:spcBef>
            </a:pPr>
            <a:r>
              <a:rPr lang="en-US" dirty="0">
                <a:solidFill>
                  <a:schemeClr val="bg1"/>
                </a:solidFill>
              </a:rPr>
              <a:t>Data sources for concerns of  ‘vaccine’ in pregnant women</a:t>
            </a:r>
          </a:p>
          <a:p>
            <a:pPr marL="365760">
              <a:spcBef>
                <a:spcPts val="1200"/>
              </a:spcBef>
            </a:pPr>
            <a:r>
              <a:rPr lang="en-US" dirty="0">
                <a:solidFill>
                  <a:schemeClr val="bg1"/>
                </a:solidFill>
              </a:rPr>
              <a:t>VAERS data </a:t>
            </a:r>
          </a:p>
          <a:p>
            <a:pPr marL="365760">
              <a:spcBef>
                <a:spcPts val="1200"/>
              </a:spcBef>
            </a:pPr>
            <a:r>
              <a:rPr lang="en-US" dirty="0">
                <a:solidFill>
                  <a:schemeClr val="bg1"/>
                </a:solidFill>
              </a:rPr>
              <a:t>DMED data</a:t>
            </a:r>
          </a:p>
          <a:p>
            <a:pPr marL="365760">
              <a:spcBef>
                <a:spcPts val="1200"/>
              </a:spcBef>
            </a:pPr>
            <a:r>
              <a:rPr lang="en-US" dirty="0">
                <a:solidFill>
                  <a:schemeClr val="bg1"/>
                </a:solidFill>
              </a:rPr>
              <a:t>Pfizer Freedom of Information Act (FOIA) data release</a:t>
            </a:r>
          </a:p>
          <a:p>
            <a:pPr marL="365760">
              <a:spcBef>
                <a:spcPts val="1200"/>
              </a:spcBef>
            </a:pPr>
            <a:r>
              <a:rPr lang="en-US" dirty="0">
                <a:solidFill>
                  <a:schemeClr val="bg1"/>
                </a:solidFill>
              </a:rPr>
              <a:t>Publications in peer-reviewed medical journals documenting adverse events associated with COVID-19 ‘vaccines’</a:t>
            </a:r>
          </a:p>
          <a:p>
            <a:pPr marL="365760">
              <a:spcBef>
                <a:spcPts val="1200"/>
              </a:spcBef>
            </a:pPr>
            <a:endParaRPr lang="en-US" dirty="0">
              <a:solidFill>
                <a:schemeClr val="bg1"/>
              </a:solidFill>
            </a:endParaRPr>
          </a:p>
          <a:p>
            <a:pPr marL="365760">
              <a:spcBef>
                <a:spcPts val="1200"/>
              </a:spcBef>
            </a:pPr>
            <a:endParaRPr lang="en-US"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3919993" y="6101209"/>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Tree>
    <p:extLst>
      <p:ext uri="{BB962C8B-B14F-4D97-AF65-F5344CB8AC3E}">
        <p14:creationId xmlns:p14="http://schemas.microsoft.com/office/powerpoint/2010/main" val="737715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92E-9C0D-C3B7-CA26-0390240B24BA}"/>
              </a:ext>
            </a:extLst>
          </p:cNvPr>
          <p:cNvSpPr>
            <a:spLocks noGrp="1"/>
          </p:cNvSpPr>
          <p:nvPr>
            <p:ph type="title"/>
          </p:nvPr>
        </p:nvSpPr>
        <p:spPr>
          <a:xfrm>
            <a:off x="604969" y="1696826"/>
            <a:ext cx="10515600" cy="2409094"/>
          </a:xfrm>
        </p:spPr>
        <p:txBody>
          <a:bodyPr>
            <a:normAutofit/>
          </a:bodyPr>
          <a:lstStyle/>
          <a:p>
            <a:pPr algn="ctr"/>
            <a:r>
              <a:rPr lang="en-US" sz="13600" dirty="0">
                <a:solidFill>
                  <a:srgbClr val="FFFF00"/>
                </a:solidFill>
              </a:rPr>
              <a:t>Thank You</a:t>
            </a:r>
          </a:p>
        </p:txBody>
      </p:sp>
    </p:spTree>
    <p:extLst>
      <p:ext uri="{BB962C8B-B14F-4D97-AF65-F5344CB8AC3E}">
        <p14:creationId xmlns:p14="http://schemas.microsoft.com/office/powerpoint/2010/main" val="2959346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802B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734833" y="205691"/>
            <a:ext cx="10515600" cy="1892615"/>
          </a:xfrm>
        </p:spPr>
        <p:txBody>
          <a:bodyPr>
            <a:noAutofit/>
          </a:bodyPr>
          <a:lstStyle/>
          <a:p>
            <a:pPr algn="ctr"/>
            <a:r>
              <a:rPr lang="en-US" sz="2800" dirty="0">
                <a:solidFill>
                  <a:srgbClr val="FFFF00"/>
                </a:solidFill>
              </a:rPr>
              <a:t>How to Hide Data, Obscure Reality and Promote Disaster Capitalism</a:t>
            </a:r>
            <a:br>
              <a:rPr lang="en-US" sz="2800" dirty="0">
                <a:solidFill>
                  <a:srgbClr val="FFFF00"/>
                </a:solidFill>
              </a:rPr>
            </a:br>
            <a:r>
              <a:rPr lang="en-US" sz="2800" dirty="0">
                <a:solidFill>
                  <a:srgbClr val="FFFF00"/>
                </a:solidFill>
              </a:rPr>
              <a:t>The Dirty Tricks of the Medical Industrial Complex – </a:t>
            </a:r>
            <a:br>
              <a:rPr lang="en-US" sz="2800" dirty="0">
                <a:solidFill>
                  <a:srgbClr val="FFFF00"/>
                </a:solidFill>
              </a:rPr>
            </a:br>
            <a:r>
              <a:rPr lang="en-US" sz="2800" dirty="0">
                <a:solidFill>
                  <a:srgbClr val="FFFF00"/>
                </a:solidFill>
              </a:rPr>
              <a:t>and their Flagship Corrupt Medical Journals Lancet &amp; NEJM</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838200" y="2206170"/>
            <a:ext cx="10515600" cy="3780558"/>
          </a:xfrm>
        </p:spPr>
        <p:txBody>
          <a:bodyPr>
            <a:normAutofit lnSpcReduction="10000"/>
          </a:bodyPr>
          <a:lstStyle/>
          <a:p>
            <a:pPr marL="365760">
              <a:lnSpc>
                <a:spcPct val="150000"/>
              </a:lnSpc>
              <a:spcBef>
                <a:spcPts val="1200"/>
              </a:spcBef>
              <a:spcAft>
                <a:spcPts val="1200"/>
              </a:spcAft>
            </a:pPr>
            <a:r>
              <a:rPr lang="en-US" sz="2400" dirty="0">
                <a:solidFill>
                  <a:schemeClr val="bg1"/>
                </a:solidFill>
              </a:rPr>
              <a:t>Lie, Lie, Lie  &amp; promote, promote &amp; promote.  Like Hitler: Repeat lies and, they believe the lie.  </a:t>
            </a:r>
          </a:p>
          <a:p>
            <a:pPr marL="365760">
              <a:lnSpc>
                <a:spcPct val="150000"/>
              </a:lnSpc>
              <a:spcBef>
                <a:spcPts val="1200"/>
              </a:spcBef>
              <a:spcAft>
                <a:spcPts val="1200"/>
              </a:spcAft>
            </a:pPr>
            <a:r>
              <a:rPr lang="en-US" sz="2400" dirty="0">
                <a:solidFill>
                  <a:schemeClr val="bg1"/>
                </a:solidFill>
              </a:rPr>
              <a:t>Blame the adverse effects on COVID19 not the vaccine</a:t>
            </a:r>
          </a:p>
          <a:p>
            <a:pPr marL="365760">
              <a:lnSpc>
                <a:spcPct val="150000"/>
              </a:lnSpc>
              <a:spcBef>
                <a:spcPts val="1200"/>
              </a:spcBef>
              <a:spcAft>
                <a:spcPts val="1200"/>
              </a:spcAft>
            </a:pPr>
            <a:r>
              <a:rPr lang="en-US" sz="2400" dirty="0">
                <a:solidFill>
                  <a:schemeClr val="bg1"/>
                </a:solidFill>
              </a:rPr>
              <a:t>Play with the numerators &amp; denominators to get your desired result</a:t>
            </a:r>
          </a:p>
          <a:p>
            <a:pPr marL="365760">
              <a:lnSpc>
                <a:spcPct val="150000"/>
              </a:lnSpc>
              <a:spcBef>
                <a:spcPts val="1200"/>
              </a:spcBef>
              <a:spcAft>
                <a:spcPts val="1200"/>
              </a:spcAft>
            </a:pPr>
            <a:r>
              <a:rPr lang="en-US" sz="2400" dirty="0" err="1">
                <a:solidFill>
                  <a:schemeClr val="bg1"/>
                </a:solidFill>
              </a:rPr>
              <a:t>Shimabakuro</a:t>
            </a:r>
            <a:r>
              <a:rPr lang="en-US" sz="2400" dirty="0">
                <a:solidFill>
                  <a:schemeClr val="bg1"/>
                </a:solidFill>
              </a:rPr>
              <a:t> NEJM,  Mandeep Mehra LANCET, Placenta, Am J </a:t>
            </a:r>
            <a:r>
              <a:rPr lang="en-US" sz="2400" dirty="0" err="1">
                <a:solidFill>
                  <a:schemeClr val="bg1"/>
                </a:solidFill>
              </a:rPr>
              <a:t>Obstet</a:t>
            </a:r>
            <a:r>
              <a:rPr lang="en-US" sz="2400" dirty="0">
                <a:solidFill>
                  <a:schemeClr val="bg1"/>
                </a:solidFill>
              </a:rPr>
              <a:t> </a:t>
            </a:r>
            <a:r>
              <a:rPr lang="en-US" sz="2400" dirty="0" err="1">
                <a:solidFill>
                  <a:schemeClr val="bg1"/>
                </a:solidFill>
              </a:rPr>
              <a:t>Gynecol</a:t>
            </a:r>
            <a:endParaRPr lang="en-US" sz="2400" dirty="0">
              <a:solidFill>
                <a:schemeClr val="bg1"/>
              </a:solidFill>
            </a:endParaRP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097860" y="6169608"/>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Tree>
    <p:extLst>
      <p:ext uri="{BB962C8B-B14F-4D97-AF65-F5344CB8AC3E}">
        <p14:creationId xmlns:p14="http://schemas.microsoft.com/office/powerpoint/2010/main" val="2230956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3802B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705958" y="319060"/>
            <a:ext cx="10515600" cy="1892615"/>
          </a:xfrm>
        </p:spPr>
        <p:txBody>
          <a:bodyPr>
            <a:noAutofit/>
          </a:bodyPr>
          <a:lstStyle/>
          <a:p>
            <a:pPr algn="ctr"/>
            <a:r>
              <a:rPr lang="en-US" sz="4000" dirty="0">
                <a:solidFill>
                  <a:srgbClr val="FFFF00"/>
                </a:solidFill>
              </a:rPr>
              <a:t>COVID-19 Vaccination in Pregnancy</a:t>
            </a:r>
            <a:br>
              <a:rPr lang="en-US" sz="4000" dirty="0">
                <a:solidFill>
                  <a:srgbClr val="FFFF00"/>
                </a:solidFill>
              </a:rPr>
            </a:br>
            <a:r>
              <a:rPr lang="en-US" sz="4000" dirty="0">
                <a:solidFill>
                  <a:srgbClr val="FFFF00"/>
                </a:solidFill>
              </a:rPr>
              <a:t>Kalafat E, Heath P, Prasad S, et al.</a:t>
            </a:r>
            <a:br>
              <a:rPr lang="en-US" sz="4000" dirty="0">
                <a:solidFill>
                  <a:srgbClr val="FFFF00"/>
                </a:solidFill>
              </a:rPr>
            </a:br>
            <a:r>
              <a:rPr lang="en-US" sz="4000" dirty="0">
                <a:solidFill>
                  <a:srgbClr val="FFFF00"/>
                </a:solidFill>
              </a:rPr>
              <a:t>Am J </a:t>
            </a:r>
            <a:r>
              <a:rPr lang="en-US" sz="4000" dirty="0" err="1">
                <a:solidFill>
                  <a:srgbClr val="FFFF00"/>
                </a:solidFill>
              </a:rPr>
              <a:t>Obstet</a:t>
            </a:r>
            <a:r>
              <a:rPr lang="en-US" sz="4000" dirty="0">
                <a:solidFill>
                  <a:srgbClr val="FFFF00"/>
                </a:solidFill>
              </a:rPr>
              <a:t> </a:t>
            </a:r>
            <a:r>
              <a:rPr lang="en-US" sz="4000" dirty="0" err="1">
                <a:solidFill>
                  <a:srgbClr val="FFFF00"/>
                </a:solidFill>
              </a:rPr>
              <a:t>Gynecol</a:t>
            </a:r>
            <a:r>
              <a:rPr lang="en-US" sz="4000" dirty="0">
                <a:solidFill>
                  <a:srgbClr val="FFFF00"/>
                </a:solidFill>
              </a:rPr>
              <a:t>, September 2022:127:1-7</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607194" y="2894380"/>
            <a:ext cx="10515600" cy="2250326"/>
          </a:xfrm>
        </p:spPr>
        <p:txBody>
          <a:bodyPr>
            <a:normAutofit/>
          </a:bodyPr>
          <a:lstStyle/>
          <a:p>
            <a:pPr marL="137160" indent="0" algn="ctr">
              <a:spcBef>
                <a:spcPts val="1200"/>
              </a:spcBef>
              <a:buNone/>
            </a:pPr>
            <a:r>
              <a:rPr lang="en-US" sz="3600" dirty="0">
                <a:solidFill>
                  <a:schemeClr val="bg1"/>
                </a:solidFill>
              </a:rPr>
              <a:t>“Observational studies corroborate SARS-CoV-2 infection in pregnant people, emphasizing that the potential maternal and fetal benefits of vaccination greatly outweigh the potential risks of vaccination”</a:t>
            </a:r>
          </a:p>
          <a:p>
            <a:pPr marL="365760" algn="ctr">
              <a:spcBef>
                <a:spcPts val="1200"/>
              </a:spcBef>
            </a:pPr>
            <a:endParaRPr lang="en-US" sz="3600" dirty="0">
              <a:solidFill>
                <a:schemeClr val="bg1"/>
              </a:solidFill>
            </a:endParaRPr>
          </a:p>
          <a:p>
            <a:pPr marL="365760" algn="ctr">
              <a:spcBef>
                <a:spcPts val="1200"/>
              </a:spcBef>
            </a:pPr>
            <a:endParaRPr lang="en-US" sz="3600" dirty="0">
              <a:solidFill>
                <a:schemeClr val="bg1"/>
              </a:solidFill>
            </a:endParaRPr>
          </a:p>
          <a:p>
            <a:pPr marL="365760" algn="ctr">
              <a:spcBef>
                <a:spcPts val="1200"/>
              </a:spcBef>
            </a:pPr>
            <a:endParaRPr lang="en-US" sz="3600" dirty="0">
              <a:solidFill>
                <a:schemeClr val="bg1"/>
              </a:solidFill>
            </a:endParaRPr>
          </a:p>
          <a:p>
            <a:pPr marL="365760" algn="ctr">
              <a:spcBef>
                <a:spcPts val="1200"/>
              </a:spcBef>
            </a:pPr>
            <a:endParaRPr lang="en-US" sz="3600" dirty="0">
              <a:solidFill>
                <a:schemeClr val="bg1"/>
              </a:solidFill>
            </a:endParaRPr>
          </a:p>
          <a:p>
            <a:pPr marL="365760" algn="ctr">
              <a:spcBef>
                <a:spcPts val="1200"/>
              </a:spcBef>
            </a:pPr>
            <a:endParaRPr lang="en-US" sz="36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097860" y="6169608"/>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Tree>
    <p:extLst>
      <p:ext uri="{BB962C8B-B14F-4D97-AF65-F5344CB8AC3E}">
        <p14:creationId xmlns:p14="http://schemas.microsoft.com/office/powerpoint/2010/main" val="3561656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734833" y="205691"/>
            <a:ext cx="10515600" cy="1892615"/>
          </a:xfrm>
        </p:spPr>
        <p:txBody>
          <a:bodyPr>
            <a:noAutofit/>
          </a:bodyPr>
          <a:lstStyle/>
          <a:p>
            <a:pPr algn="ctr"/>
            <a:r>
              <a:rPr lang="en-US" sz="2800" dirty="0">
                <a:solidFill>
                  <a:srgbClr val="FFFF00"/>
                </a:solidFill>
              </a:rPr>
              <a:t>Reproductive Toxicology a Mandatory Requirement</a:t>
            </a:r>
            <a:br>
              <a:rPr lang="en-US" sz="2800" dirty="0">
                <a:solidFill>
                  <a:srgbClr val="FFFF00"/>
                </a:solidFill>
              </a:rPr>
            </a:br>
            <a:r>
              <a:rPr lang="en-US" sz="2800" dirty="0">
                <a:solidFill>
                  <a:srgbClr val="FFFF00"/>
                </a:solidFill>
              </a:rPr>
              <a:t>They Lied to the American People</a:t>
            </a:r>
            <a:br>
              <a:rPr lang="en-US" sz="2800" dirty="0">
                <a:solidFill>
                  <a:srgbClr val="FFFF00"/>
                </a:solidFill>
              </a:rPr>
            </a:br>
            <a:r>
              <a:rPr lang="en-US" sz="2800" dirty="0">
                <a:solidFill>
                  <a:srgbClr val="FFFF00"/>
                </a:solidFill>
              </a:rPr>
              <a:t>Pharma CDC &amp; FDA Killed and Maimed Innocent Victims</a:t>
            </a:r>
            <a:br>
              <a:rPr lang="en-US" sz="2800" dirty="0">
                <a:solidFill>
                  <a:srgbClr val="FFFF00"/>
                </a:solidFill>
              </a:rPr>
            </a:br>
            <a:r>
              <a:rPr lang="en-US" sz="2800" dirty="0">
                <a:solidFill>
                  <a:srgbClr val="FFFF00"/>
                </a:solidFill>
              </a:rPr>
              <a:t>Alexandra “Sasha” </a:t>
            </a:r>
            <a:r>
              <a:rPr lang="en-US" sz="2800" dirty="0" err="1">
                <a:solidFill>
                  <a:srgbClr val="FFFF00"/>
                </a:solidFill>
              </a:rPr>
              <a:t>Latypova</a:t>
            </a:r>
            <a:r>
              <a:rPr lang="en-US" sz="2800" dirty="0">
                <a:solidFill>
                  <a:srgbClr val="FFFF00"/>
                </a:solidFill>
              </a:rPr>
              <a:t> Broke in Epoch Times Aug 15, 2022</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838200" y="2206170"/>
            <a:ext cx="10515600" cy="3780558"/>
          </a:xfrm>
        </p:spPr>
        <p:txBody>
          <a:bodyPr>
            <a:normAutofit fontScale="92500" lnSpcReduction="20000"/>
          </a:bodyPr>
          <a:lstStyle/>
          <a:p>
            <a:pPr marL="365760">
              <a:lnSpc>
                <a:spcPct val="150000"/>
              </a:lnSpc>
              <a:spcBef>
                <a:spcPts val="1200"/>
              </a:spcBef>
              <a:spcAft>
                <a:spcPts val="1200"/>
              </a:spcAft>
            </a:pPr>
            <a:r>
              <a:rPr lang="en-US" sz="2400" dirty="0">
                <a:solidFill>
                  <a:schemeClr val="bg1"/>
                </a:solidFill>
              </a:rPr>
              <a:t>The study of ADVERSE EFFECTS on reproduction </a:t>
            </a:r>
          </a:p>
          <a:p>
            <a:pPr marL="365760">
              <a:lnSpc>
                <a:spcPct val="150000"/>
              </a:lnSpc>
              <a:spcBef>
                <a:spcPts val="1200"/>
              </a:spcBef>
              <a:spcAft>
                <a:spcPts val="1200"/>
              </a:spcAft>
            </a:pPr>
            <a:r>
              <a:rPr lang="en-US" sz="2400" dirty="0">
                <a:solidFill>
                  <a:schemeClr val="bg1"/>
                </a:solidFill>
              </a:rPr>
              <a:t>Part I: fertility and reproductive performance in the general population in BOTH male &amp; female rats</a:t>
            </a:r>
          </a:p>
          <a:p>
            <a:pPr marL="365760">
              <a:lnSpc>
                <a:spcPct val="150000"/>
              </a:lnSpc>
              <a:spcBef>
                <a:spcPts val="1200"/>
              </a:spcBef>
              <a:spcAft>
                <a:spcPts val="1200"/>
              </a:spcAft>
            </a:pPr>
            <a:r>
              <a:rPr lang="en-US" sz="2400" dirty="0">
                <a:solidFill>
                  <a:schemeClr val="bg1"/>
                </a:solidFill>
              </a:rPr>
              <a:t>Part II: Teratogenesis in embryo and fetus in rat and rabbit</a:t>
            </a:r>
          </a:p>
          <a:p>
            <a:pPr marL="365760">
              <a:lnSpc>
                <a:spcPct val="150000"/>
              </a:lnSpc>
              <a:spcBef>
                <a:spcPts val="1200"/>
              </a:spcBef>
              <a:spcAft>
                <a:spcPts val="1200"/>
              </a:spcAft>
            </a:pPr>
            <a:r>
              <a:rPr lang="en-US" sz="2400" dirty="0">
                <a:solidFill>
                  <a:schemeClr val="bg1"/>
                </a:solidFill>
              </a:rPr>
              <a:t>Part III: Perinatal and postnatal developments in rats to evaluate effects in the last trimester and in lactation</a:t>
            </a: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097860" y="6169608"/>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Tree>
    <p:extLst>
      <p:ext uri="{BB962C8B-B14F-4D97-AF65-F5344CB8AC3E}">
        <p14:creationId xmlns:p14="http://schemas.microsoft.com/office/powerpoint/2010/main" val="34944484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524682" y="2097703"/>
            <a:ext cx="10515600" cy="4072379"/>
          </a:xfrm>
        </p:spPr>
        <p:txBody>
          <a:bodyPr>
            <a:normAutofit lnSpcReduction="10000"/>
          </a:bodyPr>
          <a:lstStyle/>
          <a:p>
            <a:pPr marL="365760">
              <a:lnSpc>
                <a:spcPct val="150000"/>
              </a:lnSpc>
              <a:spcBef>
                <a:spcPts val="1200"/>
              </a:spcBef>
              <a:spcAft>
                <a:spcPts val="1200"/>
              </a:spcAft>
            </a:pPr>
            <a:r>
              <a:rPr lang="en-US" sz="2400" dirty="0">
                <a:solidFill>
                  <a:schemeClr val="bg1"/>
                </a:solidFill>
              </a:rPr>
              <a:t>“strong transfer of </a:t>
            </a:r>
            <a:r>
              <a:rPr lang="en-US" sz="2400" dirty="0" err="1">
                <a:solidFill>
                  <a:schemeClr val="bg1"/>
                </a:solidFill>
              </a:rPr>
              <a:t>antibodes</a:t>
            </a:r>
            <a:r>
              <a:rPr lang="en-US" sz="2400" dirty="0">
                <a:solidFill>
                  <a:schemeClr val="bg1"/>
                </a:solidFill>
              </a:rPr>
              <a:t> from pregnant rat (dam) to fetus</a:t>
            </a:r>
          </a:p>
          <a:p>
            <a:pPr marL="365760">
              <a:lnSpc>
                <a:spcPct val="150000"/>
              </a:lnSpc>
              <a:spcBef>
                <a:spcPts val="1200"/>
              </a:spcBef>
              <a:spcAft>
                <a:spcPts val="1200"/>
              </a:spcAft>
            </a:pPr>
            <a:r>
              <a:rPr lang="en-US" sz="2400" dirty="0">
                <a:solidFill>
                  <a:schemeClr val="bg1"/>
                </a:solidFill>
              </a:rPr>
              <a:t>mRNA &amp; spike protein pass all barriers, dam to fetus</a:t>
            </a:r>
          </a:p>
          <a:p>
            <a:pPr marL="365760">
              <a:lnSpc>
                <a:spcPct val="150000"/>
              </a:lnSpc>
              <a:spcBef>
                <a:spcPts val="1200"/>
              </a:spcBef>
              <a:spcAft>
                <a:spcPts val="1200"/>
              </a:spcAft>
            </a:pPr>
            <a:r>
              <a:rPr lang="en-US" sz="2400" dirty="0">
                <a:solidFill>
                  <a:schemeClr val="bg1"/>
                </a:solidFill>
              </a:rPr>
              <a:t>Dams experienced toxicity during gestation at highest level of antigen detected</a:t>
            </a:r>
          </a:p>
          <a:p>
            <a:pPr marL="365760">
              <a:lnSpc>
                <a:spcPct val="150000"/>
              </a:lnSpc>
              <a:spcBef>
                <a:spcPts val="1200"/>
              </a:spcBef>
              <a:spcAft>
                <a:spcPts val="1200"/>
              </a:spcAft>
            </a:pPr>
            <a:r>
              <a:rPr lang="en-US" sz="2400" dirty="0">
                <a:solidFill>
                  <a:schemeClr val="bg1"/>
                </a:solidFill>
              </a:rPr>
              <a:t>Toxicity admitted: loss of fertility, inability to use hind limb, other effects</a:t>
            </a:r>
          </a:p>
          <a:p>
            <a:pPr marL="365760">
              <a:lnSpc>
                <a:spcPct val="150000"/>
              </a:lnSpc>
              <a:spcBef>
                <a:spcPts val="1200"/>
              </a:spcBef>
              <a:spcAft>
                <a:spcPts val="1200"/>
              </a:spcAft>
            </a:pPr>
            <a:r>
              <a:rPr lang="en-US" sz="2400" dirty="0">
                <a:solidFill>
                  <a:schemeClr val="bg1"/>
                </a:solidFill>
              </a:rPr>
              <a:t>Other toxicities &amp; possible deaths waived off “non-mRNA 1273 related”</a:t>
            </a:r>
          </a:p>
          <a:p>
            <a:pPr marL="365760">
              <a:lnSpc>
                <a:spcPct val="150000"/>
              </a:lnSpc>
              <a:spcBef>
                <a:spcPts val="1200"/>
              </a:spcBef>
              <a:spcAft>
                <a:spcPts val="1200"/>
              </a:spcAft>
            </a:pPr>
            <a:endParaRPr lang="en-US" sz="2400" dirty="0">
              <a:solidFill>
                <a:schemeClr val="bg1"/>
              </a:solidFill>
            </a:endParaRPr>
          </a:p>
          <a:p>
            <a:pPr marL="365760">
              <a:spcBef>
                <a:spcPts val="1200"/>
              </a:spcBef>
            </a:pPr>
            <a:endParaRPr lang="en-US" sz="2400" dirty="0">
              <a:solidFill>
                <a:schemeClr val="bg1"/>
              </a:solidFill>
            </a:endParaRPr>
          </a:p>
          <a:p>
            <a:pPr marL="365760">
              <a:spcBef>
                <a:spcPts val="1200"/>
              </a:spcBef>
            </a:pPr>
            <a:endParaRPr lang="en-US" sz="2400" dirty="0">
              <a:solidFill>
                <a:schemeClr val="bg1"/>
              </a:solidFill>
            </a:endParaRPr>
          </a:p>
        </p:txBody>
      </p:sp>
      <p:sp>
        <p:nvSpPr>
          <p:cNvPr id="4" name="TextBox 3">
            <a:extLst>
              <a:ext uri="{FF2B5EF4-FFF2-40B4-BE49-F238E27FC236}">
                <a16:creationId xmlns:a16="http://schemas.microsoft.com/office/drawing/2014/main" id="{B8F2D986-28B7-4D5C-9C4C-3FA9AB1D69C6}"/>
              </a:ext>
            </a:extLst>
          </p:cNvPr>
          <p:cNvSpPr txBox="1"/>
          <p:nvPr/>
        </p:nvSpPr>
        <p:spPr>
          <a:xfrm>
            <a:off x="4420058" y="6071242"/>
            <a:ext cx="2724849" cy="369332"/>
          </a:xfrm>
          <a:prstGeom prst="rect">
            <a:avLst/>
          </a:prstGeom>
          <a:noFill/>
        </p:spPr>
        <p:txBody>
          <a:bodyPr wrap="none" rtlCol="0">
            <a:spAutoFit/>
          </a:bodyPr>
          <a:lstStyle/>
          <a:p>
            <a:r>
              <a:rPr lang="en-US" dirty="0">
                <a:solidFill>
                  <a:schemeClr val="bg1"/>
                </a:solidFill>
              </a:rPr>
              <a:t>GETTR @ </a:t>
            </a:r>
            <a:r>
              <a:rPr lang="en-US" dirty="0" err="1">
                <a:solidFill>
                  <a:schemeClr val="bg1"/>
                </a:solidFill>
              </a:rPr>
              <a:t>Jamesathorpmd</a:t>
            </a:r>
            <a:r>
              <a:rPr lang="en-US" dirty="0">
                <a:solidFill>
                  <a:schemeClr val="bg1"/>
                </a:solidFill>
              </a:rPr>
              <a:t>  </a:t>
            </a:r>
          </a:p>
        </p:txBody>
      </p:sp>
      <p:sp>
        <p:nvSpPr>
          <p:cNvPr id="5" name="Title 1">
            <a:extLst>
              <a:ext uri="{FF2B5EF4-FFF2-40B4-BE49-F238E27FC236}">
                <a16:creationId xmlns:a16="http://schemas.microsoft.com/office/drawing/2014/main" id="{AF690FB7-764B-8DE5-50E0-2237F5A0EE53}"/>
              </a:ext>
            </a:extLst>
          </p:cNvPr>
          <p:cNvSpPr>
            <a:spLocks noGrp="1"/>
          </p:cNvSpPr>
          <p:nvPr>
            <p:ph type="title"/>
          </p:nvPr>
        </p:nvSpPr>
        <p:spPr>
          <a:xfrm>
            <a:off x="735013" y="206375"/>
            <a:ext cx="10515600" cy="1795680"/>
          </a:xfrm>
        </p:spPr>
        <p:txBody>
          <a:bodyPr>
            <a:noAutofit/>
          </a:bodyPr>
          <a:lstStyle/>
          <a:p>
            <a:pPr algn="ctr"/>
            <a:r>
              <a:rPr lang="en-US" sz="2800" dirty="0">
                <a:solidFill>
                  <a:srgbClr val="FFFF00"/>
                </a:solidFill>
              </a:rPr>
              <a:t>Reproductive Toxicology a Mandatory Requirement</a:t>
            </a:r>
            <a:br>
              <a:rPr lang="en-US" sz="2800" dirty="0">
                <a:solidFill>
                  <a:srgbClr val="FFFF00"/>
                </a:solidFill>
              </a:rPr>
            </a:br>
            <a:r>
              <a:rPr lang="en-US" sz="2800" dirty="0">
                <a:solidFill>
                  <a:srgbClr val="FFFF00"/>
                </a:solidFill>
              </a:rPr>
              <a:t>They Lied to the World</a:t>
            </a:r>
            <a:br>
              <a:rPr lang="en-US" sz="2800" dirty="0">
                <a:solidFill>
                  <a:srgbClr val="FFFF00"/>
                </a:solidFill>
              </a:rPr>
            </a:br>
            <a:r>
              <a:rPr lang="en-US" sz="2800" dirty="0">
                <a:solidFill>
                  <a:srgbClr val="FFFF00"/>
                </a:solidFill>
              </a:rPr>
              <a:t>Pharma CDC &amp; FDA Killed and Maimed Innocent Victims</a:t>
            </a:r>
            <a:br>
              <a:rPr lang="en-US" sz="2800" dirty="0">
                <a:solidFill>
                  <a:srgbClr val="FFFF00"/>
                </a:solidFill>
              </a:rPr>
            </a:br>
            <a:r>
              <a:rPr lang="en-US" sz="2800" dirty="0">
                <a:solidFill>
                  <a:srgbClr val="FFFF00"/>
                </a:solidFill>
              </a:rPr>
              <a:t>Alexandra “Sasha” </a:t>
            </a:r>
            <a:r>
              <a:rPr lang="en-US" sz="2800" dirty="0" err="1">
                <a:solidFill>
                  <a:srgbClr val="FFFF00"/>
                </a:solidFill>
              </a:rPr>
              <a:t>Latypova</a:t>
            </a:r>
            <a:r>
              <a:rPr lang="en-US" sz="2800" dirty="0">
                <a:solidFill>
                  <a:srgbClr val="FFFF00"/>
                </a:solidFill>
              </a:rPr>
              <a:t> Broke in Epoch Times August 15, 2022</a:t>
            </a:r>
          </a:p>
        </p:txBody>
      </p:sp>
    </p:spTree>
    <p:extLst>
      <p:ext uri="{BB962C8B-B14F-4D97-AF65-F5344CB8AC3E}">
        <p14:creationId xmlns:p14="http://schemas.microsoft.com/office/powerpoint/2010/main" val="3730803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838200" y="239286"/>
            <a:ext cx="10515600" cy="1325563"/>
          </a:xfrm>
        </p:spPr>
        <p:txBody>
          <a:bodyPr>
            <a:noAutofit/>
          </a:bodyPr>
          <a:lstStyle/>
          <a:p>
            <a:pPr algn="ctr"/>
            <a:r>
              <a:rPr lang="en-US" sz="4000" dirty="0">
                <a:solidFill>
                  <a:srgbClr val="FFFF00"/>
                </a:solidFill>
              </a:rPr>
              <a:t>Pfizer Japanese Freedom of Information Act (FOIA)  Biodistribution Data (public site on phmpt.org)</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838200" y="1819373"/>
            <a:ext cx="10515600" cy="3921551"/>
          </a:xfrm>
          <a:solidFill>
            <a:srgbClr val="1306BA"/>
          </a:solidFill>
        </p:spPr>
        <p:txBody>
          <a:bodyPr>
            <a:normAutofit/>
          </a:bodyPr>
          <a:lstStyle/>
          <a:p>
            <a:pPr marL="365760">
              <a:spcBef>
                <a:spcPts val="1200"/>
              </a:spcBef>
            </a:pPr>
            <a:r>
              <a:rPr lang="en-US" sz="2600" dirty="0">
                <a:solidFill>
                  <a:schemeClr val="bg1"/>
                </a:solidFill>
              </a:rPr>
              <a:t>Michael Yeadon was the Pfizer VP &amp; most senior researcher warned of concentration of the lipid nanoparticles in the ovaries</a:t>
            </a:r>
          </a:p>
          <a:p>
            <a:pPr marL="365760">
              <a:spcBef>
                <a:spcPts val="1200"/>
              </a:spcBef>
            </a:pPr>
            <a:r>
              <a:rPr lang="en-US" sz="2600" dirty="0">
                <a:solidFill>
                  <a:schemeClr val="bg1"/>
                </a:solidFill>
              </a:rPr>
              <a:t>NO data supporting safety in pregnancy</a:t>
            </a:r>
          </a:p>
          <a:p>
            <a:pPr marL="365760">
              <a:spcBef>
                <a:spcPts val="1200"/>
              </a:spcBef>
            </a:pPr>
            <a:r>
              <a:rPr lang="en-US" sz="2600" dirty="0">
                <a:solidFill>
                  <a:schemeClr val="bg1"/>
                </a:solidFill>
              </a:rPr>
              <a:t>Reproductive toxicology studies NEVER performed in the ‘gene-based vaccines’ and lipid nanoparticles (LPN’s)</a:t>
            </a:r>
          </a:p>
          <a:p>
            <a:pPr marL="365760">
              <a:spcBef>
                <a:spcPts val="1200"/>
              </a:spcBef>
            </a:pPr>
            <a:r>
              <a:rPr lang="en-US" sz="2600" dirty="0" err="1">
                <a:solidFill>
                  <a:schemeClr val="bg1"/>
                </a:solidFill>
              </a:rPr>
              <a:t>Yeaden’s</a:t>
            </a:r>
            <a:r>
              <a:rPr lang="en-US" sz="2600" dirty="0">
                <a:solidFill>
                  <a:schemeClr val="bg1"/>
                </a:solidFill>
              </a:rPr>
              <a:t> 2012 review explicitly provided evidence that the LPN’s accumulate in the ovaries (J Controlled Release. 30 May 2012. 160(1):105-112) in the mouse and Wistar rat models</a:t>
            </a:r>
          </a:p>
          <a:p>
            <a:pPr marL="365760">
              <a:spcBef>
                <a:spcPts val="1200"/>
              </a:spcBef>
            </a:pPr>
            <a:r>
              <a:rPr lang="en-US" sz="2600" dirty="0" err="1">
                <a:solidFill>
                  <a:schemeClr val="bg1"/>
                </a:solidFill>
              </a:rPr>
              <a:t>Yeaden</a:t>
            </a:r>
            <a:r>
              <a:rPr lang="en-US" sz="2600" dirty="0">
                <a:solidFill>
                  <a:schemeClr val="bg1"/>
                </a:solidFill>
              </a:rPr>
              <a:t> states that Pfizer and Moderna “definitely knew” of dangers</a:t>
            </a:r>
          </a:p>
        </p:txBody>
      </p:sp>
      <p:sp>
        <p:nvSpPr>
          <p:cNvPr id="4" name="TextBox 3">
            <a:extLst>
              <a:ext uri="{FF2B5EF4-FFF2-40B4-BE49-F238E27FC236}">
                <a16:creationId xmlns:a16="http://schemas.microsoft.com/office/drawing/2014/main" id="{F569E690-D702-43C0-BE1E-D4A4472EC53A}"/>
              </a:ext>
            </a:extLst>
          </p:cNvPr>
          <p:cNvSpPr txBox="1"/>
          <p:nvPr/>
        </p:nvSpPr>
        <p:spPr>
          <a:xfrm>
            <a:off x="4363380" y="5957741"/>
            <a:ext cx="3005503" cy="400110"/>
          </a:xfrm>
          <a:prstGeom prst="rect">
            <a:avLst/>
          </a:prstGeom>
          <a:noFill/>
        </p:spPr>
        <p:txBody>
          <a:bodyPr wrap="none" rtlCol="0">
            <a:spAutoFit/>
          </a:bodyPr>
          <a:lstStyle/>
          <a:p>
            <a:r>
              <a:rPr lang="en-US" sz="2000" dirty="0">
                <a:solidFill>
                  <a:schemeClr val="bg1"/>
                </a:solidFill>
              </a:rPr>
              <a:t>GETTR @ </a:t>
            </a:r>
            <a:r>
              <a:rPr lang="en-US" sz="2000" dirty="0" err="1">
                <a:solidFill>
                  <a:schemeClr val="bg1"/>
                </a:solidFill>
              </a:rPr>
              <a:t>Jamesathorpmd</a:t>
            </a:r>
            <a:r>
              <a:rPr lang="en-US" sz="2000" dirty="0">
                <a:solidFill>
                  <a:schemeClr val="bg1"/>
                </a:solidFill>
              </a:rPr>
              <a:t>  </a:t>
            </a:r>
          </a:p>
        </p:txBody>
      </p:sp>
    </p:spTree>
    <p:extLst>
      <p:ext uri="{BB962C8B-B14F-4D97-AF65-F5344CB8AC3E}">
        <p14:creationId xmlns:p14="http://schemas.microsoft.com/office/powerpoint/2010/main" val="201158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1073425" y="234087"/>
            <a:ext cx="9390492" cy="728021"/>
          </a:xfrm>
        </p:spPr>
        <p:txBody>
          <a:bodyPr>
            <a:noAutofit/>
          </a:bodyPr>
          <a:lstStyle/>
          <a:p>
            <a:pPr algn="ctr"/>
            <a:r>
              <a:rPr lang="en-US" sz="2800" dirty="0">
                <a:solidFill>
                  <a:srgbClr val="FFFF00"/>
                </a:solidFill>
              </a:rPr>
              <a:t>Accumulation of Nanocarriers in the Ovary: A Neglected Toxicity</a:t>
            </a:r>
          </a:p>
        </p:txBody>
      </p:sp>
      <p:sp>
        <p:nvSpPr>
          <p:cNvPr id="3" name="Content Placeholder 2">
            <a:extLst>
              <a:ext uri="{FF2B5EF4-FFF2-40B4-BE49-F238E27FC236}">
                <a16:creationId xmlns:a16="http://schemas.microsoft.com/office/drawing/2014/main" id="{B964E0F0-7AFC-491A-BBB0-855AE2DA9319}"/>
              </a:ext>
            </a:extLst>
          </p:cNvPr>
          <p:cNvSpPr>
            <a:spLocks noGrp="1"/>
          </p:cNvSpPr>
          <p:nvPr>
            <p:ph idx="1"/>
          </p:nvPr>
        </p:nvSpPr>
        <p:spPr>
          <a:xfrm>
            <a:off x="631466" y="868400"/>
            <a:ext cx="10515600" cy="1485190"/>
          </a:xfrm>
          <a:solidFill>
            <a:srgbClr val="1306BA"/>
          </a:solidFill>
        </p:spPr>
        <p:txBody>
          <a:bodyPr>
            <a:noAutofit/>
          </a:bodyPr>
          <a:lstStyle/>
          <a:p>
            <a:pPr marL="365760">
              <a:spcBef>
                <a:spcPts val="1200"/>
              </a:spcBef>
            </a:pPr>
            <a:r>
              <a:rPr lang="en-US" sz="1800" dirty="0">
                <a:solidFill>
                  <a:schemeClr val="bg1"/>
                </a:solidFill>
              </a:rPr>
              <a:t>Lipid nanoparticles (LPN’s) long studied for drug delivery to tissues</a:t>
            </a:r>
          </a:p>
          <a:p>
            <a:pPr marL="365760">
              <a:spcBef>
                <a:spcPts val="1200"/>
              </a:spcBef>
            </a:pPr>
            <a:r>
              <a:rPr lang="en-US" sz="1800" dirty="0">
                <a:solidFill>
                  <a:schemeClr val="bg1"/>
                </a:solidFill>
              </a:rPr>
              <a:t>LPN’s given intravenously in mouse species and Wistar rats</a:t>
            </a:r>
          </a:p>
          <a:p>
            <a:pPr marL="365760">
              <a:spcBef>
                <a:spcPts val="1200"/>
              </a:spcBef>
            </a:pPr>
            <a:r>
              <a:rPr lang="en-US" sz="1800" dirty="0">
                <a:solidFill>
                  <a:schemeClr val="bg1"/>
                </a:solidFill>
              </a:rPr>
              <a:t>Concentrations in the ovaries of all animals observed by multispectral fluorescence imaging and confocal laser scanning microscopy</a:t>
            </a:r>
          </a:p>
          <a:p>
            <a:pPr marL="365760">
              <a:spcBef>
                <a:spcPts val="1200"/>
              </a:spcBef>
            </a:pPr>
            <a:endParaRPr lang="en-US" sz="1800" dirty="0">
              <a:solidFill>
                <a:schemeClr val="bg1"/>
              </a:solidFill>
            </a:endParaRPr>
          </a:p>
          <a:p>
            <a:pPr marL="365760">
              <a:spcBef>
                <a:spcPts val="1200"/>
              </a:spcBef>
            </a:pPr>
            <a:endParaRPr lang="en-US" sz="1800" dirty="0">
              <a:solidFill>
                <a:schemeClr val="bg1"/>
              </a:solidFill>
            </a:endParaRPr>
          </a:p>
        </p:txBody>
      </p:sp>
      <p:sp>
        <p:nvSpPr>
          <p:cNvPr id="4" name="TextBox 3">
            <a:extLst>
              <a:ext uri="{FF2B5EF4-FFF2-40B4-BE49-F238E27FC236}">
                <a16:creationId xmlns:a16="http://schemas.microsoft.com/office/drawing/2014/main" id="{F569E690-D702-43C0-BE1E-D4A4472EC53A}"/>
              </a:ext>
            </a:extLst>
          </p:cNvPr>
          <p:cNvSpPr txBox="1"/>
          <p:nvPr/>
        </p:nvSpPr>
        <p:spPr>
          <a:xfrm>
            <a:off x="1812897" y="6238704"/>
            <a:ext cx="8412880" cy="338554"/>
          </a:xfrm>
          <a:prstGeom prst="rect">
            <a:avLst/>
          </a:prstGeom>
          <a:noFill/>
        </p:spPr>
        <p:txBody>
          <a:bodyPr wrap="none" rtlCol="0">
            <a:spAutoFit/>
          </a:bodyPr>
          <a:lstStyle/>
          <a:p>
            <a:r>
              <a:rPr lang="en-US" sz="1600" dirty="0" err="1">
                <a:solidFill>
                  <a:schemeClr val="bg1"/>
                </a:solidFill>
              </a:rPr>
              <a:t>Schadlich</a:t>
            </a:r>
            <a:r>
              <a:rPr lang="en-US" sz="1600" dirty="0">
                <a:solidFill>
                  <a:schemeClr val="bg1"/>
                </a:solidFill>
              </a:rPr>
              <a:t> A, Hoffmann S, Mueller T, et al.  Journal of Controlled Release. 160 (1) May 2012,105-112</a:t>
            </a:r>
          </a:p>
        </p:txBody>
      </p:sp>
      <p:pic>
        <p:nvPicPr>
          <p:cNvPr id="6" name="Picture 5" descr="Graphical user interface&#10;&#10;Description automatically generated with medium confidence">
            <a:extLst>
              <a:ext uri="{FF2B5EF4-FFF2-40B4-BE49-F238E27FC236}">
                <a16:creationId xmlns:a16="http://schemas.microsoft.com/office/drawing/2014/main" id="{7C5FF965-F34D-F302-476F-C84E444AF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447" y="2385735"/>
            <a:ext cx="9527645" cy="3751512"/>
          </a:xfrm>
          <a:prstGeom prst="rect">
            <a:avLst/>
          </a:prstGeom>
        </p:spPr>
      </p:pic>
    </p:spTree>
    <p:extLst>
      <p:ext uri="{BB962C8B-B14F-4D97-AF65-F5344CB8AC3E}">
        <p14:creationId xmlns:p14="http://schemas.microsoft.com/office/powerpoint/2010/main" val="55359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06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1830-87C9-497C-BAF6-3D298EEA96C3}"/>
              </a:ext>
            </a:extLst>
          </p:cNvPr>
          <p:cNvSpPr>
            <a:spLocks noGrp="1"/>
          </p:cNvSpPr>
          <p:nvPr>
            <p:ph type="title"/>
          </p:nvPr>
        </p:nvSpPr>
        <p:spPr>
          <a:xfrm>
            <a:off x="641684" y="298382"/>
            <a:ext cx="5437472" cy="5139891"/>
          </a:xfrm>
        </p:spPr>
        <p:txBody>
          <a:bodyPr>
            <a:noAutofit/>
          </a:bodyPr>
          <a:lstStyle/>
          <a:p>
            <a:pPr algn="ctr"/>
            <a:r>
              <a:rPr lang="en-US" sz="4000" dirty="0">
                <a:solidFill>
                  <a:srgbClr val="FFFF00"/>
                </a:solidFill>
              </a:rPr>
              <a:t>Pfizer Japanese Freedom of Information Act (FOIA)  Biodistribution Data </a:t>
            </a:r>
            <a:br>
              <a:rPr lang="en-US" sz="4000" dirty="0">
                <a:solidFill>
                  <a:srgbClr val="FFFF00"/>
                </a:solidFill>
              </a:rPr>
            </a:br>
            <a:r>
              <a:rPr lang="en-US" sz="4000" dirty="0">
                <a:solidFill>
                  <a:srgbClr val="FFFF00"/>
                </a:solidFill>
              </a:rPr>
              <a:t>Public Site on phmpt.org</a:t>
            </a:r>
            <a:br>
              <a:rPr lang="en-US" sz="3600" dirty="0">
                <a:solidFill>
                  <a:srgbClr val="FFFF00"/>
                </a:solidFill>
              </a:rPr>
            </a:br>
            <a:br>
              <a:rPr lang="en-US" sz="3600" dirty="0">
                <a:solidFill>
                  <a:srgbClr val="FFFF00"/>
                </a:solidFill>
              </a:rPr>
            </a:br>
            <a:r>
              <a:rPr lang="en-US" sz="3600" dirty="0">
                <a:solidFill>
                  <a:srgbClr val="FFFF00"/>
                </a:solidFill>
              </a:rPr>
              <a:t>“They Knew”</a:t>
            </a:r>
            <a:br>
              <a:rPr lang="en-US" sz="3600" dirty="0">
                <a:solidFill>
                  <a:srgbClr val="FFFF00"/>
                </a:solidFill>
              </a:rPr>
            </a:br>
            <a:br>
              <a:rPr lang="en-US" sz="3600" dirty="0">
                <a:solidFill>
                  <a:srgbClr val="FFFF00"/>
                </a:solidFill>
              </a:rPr>
            </a:br>
            <a:r>
              <a:rPr lang="en-US" sz="3600" dirty="0">
                <a:solidFill>
                  <a:srgbClr val="FFFF00"/>
                </a:solidFill>
              </a:rPr>
              <a:t>Michael Yeadon</a:t>
            </a:r>
            <a:br>
              <a:rPr lang="en-US" sz="3600" dirty="0">
                <a:solidFill>
                  <a:srgbClr val="FFFF00"/>
                </a:solidFill>
              </a:rPr>
            </a:br>
            <a:r>
              <a:rPr lang="en-US" sz="3600" dirty="0">
                <a:solidFill>
                  <a:srgbClr val="FFFF00"/>
                </a:solidFill>
              </a:rPr>
              <a:t>Former Pfizer VP</a:t>
            </a:r>
          </a:p>
        </p:txBody>
      </p:sp>
      <p:sp>
        <p:nvSpPr>
          <p:cNvPr id="4" name="TextBox 3">
            <a:extLst>
              <a:ext uri="{FF2B5EF4-FFF2-40B4-BE49-F238E27FC236}">
                <a16:creationId xmlns:a16="http://schemas.microsoft.com/office/drawing/2014/main" id="{F569E690-D702-43C0-BE1E-D4A4472EC53A}"/>
              </a:ext>
            </a:extLst>
          </p:cNvPr>
          <p:cNvSpPr txBox="1"/>
          <p:nvPr/>
        </p:nvSpPr>
        <p:spPr>
          <a:xfrm>
            <a:off x="1007444" y="5803360"/>
            <a:ext cx="4702185" cy="531614"/>
          </a:xfrm>
          <a:prstGeom prst="rect">
            <a:avLst/>
          </a:prstGeom>
          <a:noFill/>
        </p:spPr>
        <p:txBody>
          <a:bodyPr wrap="none" rtlCol="0">
            <a:spAutoFit/>
          </a:bodyPr>
          <a:lstStyle/>
          <a:p>
            <a:r>
              <a:rPr lang="en-US" sz="3200" dirty="0">
                <a:solidFill>
                  <a:schemeClr val="bg1"/>
                </a:solidFill>
              </a:rPr>
              <a:t>GETTR @ </a:t>
            </a:r>
            <a:r>
              <a:rPr lang="en-US" sz="3200" dirty="0" err="1">
                <a:solidFill>
                  <a:schemeClr val="bg1"/>
                </a:solidFill>
              </a:rPr>
              <a:t>Jamesathorpmd</a:t>
            </a:r>
            <a:r>
              <a:rPr lang="en-US" sz="3200" dirty="0">
                <a:solidFill>
                  <a:schemeClr val="bg1"/>
                </a:solidFill>
              </a:rPr>
              <a:t>  </a:t>
            </a:r>
          </a:p>
        </p:txBody>
      </p:sp>
      <p:pic>
        <p:nvPicPr>
          <p:cNvPr id="8" name="Picture 7" descr="Table&#10;&#10;Description automatically generated">
            <a:extLst>
              <a:ext uri="{FF2B5EF4-FFF2-40B4-BE49-F238E27FC236}">
                <a16:creationId xmlns:a16="http://schemas.microsoft.com/office/drawing/2014/main" id="{8DB44FDD-B64C-4A7C-03EA-50BA5A583623}"/>
              </a:ext>
            </a:extLst>
          </p:cNvPr>
          <p:cNvPicPr>
            <a:picLocks noChangeAspect="1"/>
          </p:cNvPicPr>
          <p:nvPr/>
        </p:nvPicPr>
        <p:blipFill rotWithShape="1">
          <a:blip r:embed="rId2">
            <a:extLst>
              <a:ext uri="{28A0092B-C50C-407E-A947-70E740481C1C}">
                <a14:useLocalDpi xmlns:a14="http://schemas.microsoft.com/office/drawing/2010/main" val="0"/>
              </a:ext>
            </a:extLst>
          </a:blip>
          <a:srcRect t="19088" b="19719"/>
          <a:stretch/>
        </p:blipFill>
        <p:spPr>
          <a:xfrm>
            <a:off x="6518968" y="106762"/>
            <a:ext cx="5031348" cy="6662913"/>
          </a:xfrm>
          <a:prstGeom prst="rect">
            <a:avLst/>
          </a:prstGeom>
        </p:spPr>
      </p:pic>
    </p:spTree>
    <p:extLst>
      <p:ext uri="{BB962C8B-B14F-4D97-AF65-F5344CB8AC3E}">
        <p14:creationId xmlns:p14="http://schemas.microsoft.com/office/powerpoint/2010/main" val="1314079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11896</TotalTime>
  <Words>4025</Words>
  <Application>Microsoft Office PowerPoint</Application>
  <PresentationFormat>Widescreen</PresentationFormat>
  <Paragraphs>339</Paragraphs>
  <Slides>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Calibri Light</vt:lpstr>
      <vt:lpstr>Roboto</vt:lpstr>
      <vt:lpstr>Office Theme</vt:lpstr>
      <vt:lpstr>Patient Betrayal The Corruption of Healthcare, Informed Consent and the Physician-Patient Relationship  James A Thorp MD on GETTR @JamesAthorpmd Board Certified Ob/Gyn and Maternal Fetal Medicine</vt:lpstr>
      <vt:lpstr>COVID-19 &amp; Disaster Capitalism – Part I.      Thorp KE, Thorp MM, Thorp EM, Thorp JA  Gazette of  Medical  Sciences. 2022 3(1)  https://www.doi.org/10.46766/thegms.medethics.22071901   James A Thorp MD on GETTR @Jamesathorpmd Board Certified Ob/Gyn and Maternal Fetal Medicine</vt:lpstr>
      <vt:lpstr>Speaker Conflicts of Interest</vt:lpstr>
      <vt:lpstr>Mark Twain</vt:lpstr>
      <vt:lpstr>Germ Cells (gametes) Ovum versus Sperm</vt:lpstr>
      <vt:lpstr>PowerPoint Presentation</vt:lpstr>
      <vt:lpstr>Pfizer Japanese Freedom of Information Act (FOIA)  Biodistribution Data (public site on phmpt.org)</vt:lpstr>
      <vt:lpstr>Accumulation of Nanocarriers in the Ovary: A Neglected Toxicity</vt:lpstr>
      <vt:lpstr>Pfizer Japanese Freedom of Information Act (FOIA)  Biodistribution Data  Public Site on phmpt.org  “They Knew”  Michael Yeadon Former Pfizer VP</vt:lpstr>
      <vt:lpstr>The Placental Pathology in COVID-19 Infected Mothers  and its Impact on Pregnancy Outcome. Brose P. Placenta September 2022:127:1-7</vt:lpstr>
      <vt:lpstr>PowerPoint Presentation</vt:lpstr>
      <vt:lpstr>PowerPoint Presentation</vt:lpstr>
      <vt:lpstr>PowerPoint Presentation</vt:lpstr>
      <vt:lpstr>Reproductive Toxicology a Mandatory Requirement They Lied to the American People Pharma CDC &amp; FDA Killed and Maimed Innocent Victims Alexandra “Sasha” Latypova Broke in Epoch Times August 15, 2022</vt:lpstr>
      <vt:lpstr>Rat Offspring had Severe Skeletal Dysplasias </vt:lpstr>
      <vt:lpstr>FDA LIED in Labeling of Moderna Spikevax</vt:lpstr>
      <vt:lpstr>Lethal Skeletal Dysplasias</vt:lpstr>
      <vt:lpstr>COVID-19 “Vaccine” &amp; Women of Reproductive Age</vt:lpstr>
      <vt:lpstr>COVID-19 “Vaccine” &amp; Women of Reproductive Age</vt:lpstr>
      <vt:lpstr>COVID-19 “Vaccine” &amp; Women of Reproductive Age</vt:lpstr>
      <vt:lpstr>PowerPoint Presentation</vt:lpstr>
      <vt:lpstr>PowerPoint Presentation</vt:lpstr>
      <vt:lpstr>PowerPoint Presentation</vt:lpstr>
      <vt:lpstr>The Complexity of Ovulation and Normal Organized Menstruation</vt:lpstr>
      <vt:lpstr>PowerPoint Presentation</vt:lpstr>
      <vt:lpstr>Menstrual Irregularities and the COVID-19 Pandemic</vt:lpstr>
      <vt:lpstr>Menstrual Irregularities and the COVID-19 Pandemic MyCycleStory.com (MCS) Part I: COVID-19 and the Surge in Decidual Cast Shedding (DCS)</vt:lpstr>
      <vt:lpstr>Part I: COVID-19 and the Surge in Decidual Cast Shedding. Gazette of Medical Sciences. 2022; 3(1):107-117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and the Unraveling of  Experimental Medicine – Part I</vt:lpstr>
      <vt:lpstr>PowerPoint Presentation</vt:lpstr>
      <vt:lpstr>PowerPoint Presentation</vt:lpstr>
      <vt:lpstr>PowerPoint Presentation</vt:lpstr>
      <vt:lpstr>PowerPoint Presentation</vt:lpstr>
      <vt:lpstr>PowerPoint Presentation</vt:lpstr>
      <vt:lpstr>COVID-19 and the Unraveling of  Experimental Medicine – 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and the Unraveling of  Experimental Medicine – Part III</vt:lpstr>
      <vt:lpstr>COVID-19 and the Unraveling of Experimental Medicine – Part III</vt:lpstr>
      <vt:lpstr>COVID-19 and the Unraveling of Experimental Medicine – Part III</vt:lpstr>
      <vt:lpstr>COVID-19 and the Unraveling of Experimental Medicine – Part III</vt:lpstr>
      <vt:lpstr>Independent COVID-19 ‘vaxx’ Data Sources Documenting Death and Severe injury</vt:lpstr>
      <vt:lpstr>PowerPoint Presentation</vt:lpstr>
      <vt:lpstr>Ozone Preconditioning in Viral Disease</vt:lpstr>
      <vt:lpstr>PowerPoint Presentation</vt:lpstr>
      <vt:lpstr>PowerPoint Presentation</vt:lpstr>
      <vt:lpstr>PowerPoint Presentation</vt:lpstr>
      <vt:lpstr>Objectives</vt:lpstr>
      <vt:lpstr>Thank You</vt:lpstr>
      <vt:lpstr>How to Hide Data, Obscure Reality and Promote Disaster Capitalism The Dirty Tricks of the Medical Industrial Complex –  and their Flagship Corrupt Medical Journals Lancet &amp; NEJM</vt:lpstr>
      <vt:lpstr>COVID-19 Vaccination in Pregnancy Kalafat E, Heath P, Prasad S, et al. Am J Obstet Gynecol, September 2022:127:1-7</vt:lpstr>
      <vt:lpstr>Reproductive Toxicology a Mandatory Requirement They Lied to the American People Pharma CDC &amp; FDA Killed and Maimed Innocent Victims Alexandra “Sasha” Latypova Broke in Epoch Times Aug 15, 2022</vt:lpstr>
      <vt:lpstr>Reproductive Toxicology a Mandatory Requirement They Lied to the World Pharma CDC &amp; FDA Killed and Maimed Innocent Victims Alexandra “Sasha” Latypova Broke in Epoch Times August 15,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Betrayal The Corruption of Healthcare, Informed Consent and the Physician-Patient Relationship</dc:title>
  <dc:creator>James</dc:creator>
  <cp:lastModifiedBy>James</cp:lastModifiedBy>
  <cp:revision>28</cp:revision>
  <dcterms:created xsi:type="dcterms:W3CDTF">2022-04-30T17:14:29Z</dcterms:created>
  <dcterms:modified xsi:type="dcterms:W3CDTF">2022-08-31T03:34:54Z</dcterms:modified>
</cp:coreProperties>
</file>