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1099" r:id="rId5"/>
    <p:sldId id="1105" r:id="rId6"/>
    <p:sldId id="1107" r:id="rId7"/>
    <p:sldId id="1104" r:id="rId8"/>
    <p:sldId id="1109" r:id="rId9"/>
    <p:sldId id="1106" r:id="rId10"/>
    <p:sldId id="1108" r:id="rId11"/>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30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7A6174-D2BD-8BE7-F4A6-C3180809402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BC7FA59D-1938-D64F-8CEF-AD093CA154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42B589F2-BF75-9E34-D81B-9C23CBACD5E1}"/>
              </a:ext>
            </a:extLst>
          </p:cNvPr>
          <p:cNvSpPr>
            <a:spLocks noGrp="1"/>
          </p:cNvSpPr>
          <p:nvPr>
            <p:ph type="dt" sz="half" idx="10"/>
          </p:nvPr>
        </p:nvSpPr>
        <p:spPr/>
        <p:txBody>
          <a:bodyPr/>
          <a:lstStyle/>
          <a:p>
            <a:fld id="{990798D7-A804-41A6-A245-3958D973D899}" type="datetimeFigureOut">
              <a:rPr lang="es-CL" smtClean="0"/>
              <a:t>08-07-2025</a:t>
            </a:fld>
            <a:endParaRPr lang="es-CL"/>
          </a:p>
        </p:txBody>
      </p:sp>
      <p:sp>
        <p:nvSpPr>
          <p:cNvPr id="5" name="Marcador de pie de página 4">
            <a:extLst>
              <a:ext uri="{FF2B5EF4-FFF2-40B4-BE49-F238E27FC236}">
                <a16:creationId xmlns:a16="http://schemas.microsoft.com/office/drawing/2014/main" id="{6521FA18-5B89-2340-C378-77BB2701413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E9E641A-F757-E2ED-6D0D-A81D858B9DE8}"/>
              </a:ext>
            </a:extLst>
          </p:cNvPr>
          <p:cNvSpPr>
            <a:spLocks noGrp="1"/>
          </p:cNvSpPr>
          <p:nvPr>
            <p:ph type="sldNum" sz="quarter" idx="12"/>
          </p:nvPr>
        </p:nvSpPr>
        <p:spPr/>
        <p:txBody>
          <a:bodyPr/>
          <a:lstStyle/>
          <a:p>
            <a:fld id="{B1377F4F-369B-4515-BE36-39D975F37DEE}" type="slidenum">
              <a:rPr lang="es-CL" smtClean="0"/>
              <a:t>‹Nº›</a:t>
            </a:fld>
            <a:endParaRPr lang="es-CL"/>
          </a:p>
        </p:txBody>
      </p:sp>
    </p:spTree>
    <p:extLst>
      <p:ext uri="{BB962C8B-B14F-4D97-AF65-F5344CB8AC3E}">
        <p14:creationId xmlns:p14="http://schemas.microsoft.com/office/powerpoint/2010/main" val="3330683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3C5A79-B2A5-9EF6-9D55-7DFCE299CAA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ABEB4CC2-2F41-0617-F97C-384DBB4BEE3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C5E16EB-6C01-B4B7-46EF-10B5C37CCE41}"/>
              </a:ext>
            </a:extLst>
          </p:cNvPr>
          <p:cNvSpPr>
            <a:spLocks noGrp="1"/>
          </p:cNvSpPr>
          <p:nvPr>
            <p:ph type="dt" sz="half" idx="10"/>
          </p:nvPr>
        </p:nvSpPr>
        <p:spPr/>
        <p:txBody>
          <a:bodyPr/>
          <a:lstStyle/>
          <a:p>
            <a:fld id="{990798D7-A804-41A6-A245-3958D973D899}" type="datetimeFigureOut">
              <a:rPr lang="es-CL" smtClean="0"/>
              <a:t>08-07-2025</a:t>
            </a:fld>
            <a:endParaRPr lang="es-CL"/>
          </a:p>
        </p:txBody>
      </p:sp>
      <p:sp>
        <p:nvSpPr>
          <p:cNvPr id="5" name="Marcador de pie de página 4">
            <a:extLst>
              <a:ext uri="{FF2B5EF4-FFF2-40B4-BE49-F238E27FC236}">
                <a16:creationId xmlns:a16="http://schemas.microsoft.com/office/drawing/2014/main" id="{BFFA1FC2-40B4-6141-5E0C-73BADC90E92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1A38F99-095D-BA34-7CE0-CD0EF1070312}"/>
              </a:ext>
            </a:extLst>
          </p:cNvPr>
          <p:cNvSpPr>
            <a:spLocks noGrp="1"/>
          </p:cNvSpPr>
          <p:nvPr>
            <p:ph type="sldNum" sz="quarter" idx="12"/>
          </p:nvPr>
        </p:nvSpPr>
        <p:spPr/>
        <p:txBody>
          <a:bodyPr/>
          <a:lstStyle/>
          <a:p>
            <a:fld id="{B1377F4F-369B-4515-BE36-39D975F37DEE}" type="slidenum">
              <a:rPr lang="es-CL" smtClean="0"/>
              <a:t>‹Nº›</a:t>
            </a:fld>
            <a:endParaRPr lang="es-CL"/>
          </a:p>
        </p:txBody>
      </p:sp>
    </p:spTree>
    <p:extLst>
      <p:ext uri="{BB962C8B-B14F-4D97-AF65-F5344CB8AC3E}">
        <p14:creationId xmlns:p14="http://schemas.microsoft.com/office/powerpoint/2010/main" val="3261597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842AC99-CFC6-22A1-C700-7E6952AAD87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264C6A06-4FDB-4F87-8ADA-3F4E7FAB81E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0FAB557-AA7C-D605-9F33-5366D7F0EACF}"/>
              </a:ext>
            </a:extLst>
          </p:cNvPr>
          <p:cNvSpPr>
            <a:spLocks noGrp="1"/>
          </p:cNvSpPr>
          <p:nvPr>
            <p:ph type="dt" sz="half" idx="10"/>
          </p:nvPr>
        </p:nvSpPr>
        <p:spPr/>
        <p:txBody>
          <a:bodyPr/>
          <a:lstStyle/>
          <a:p>
            <a:fld id="{990798D7-A804-41A6-A245-3958D973D899}" type="datetimeFigureOut">
              <a:rPr lang="es-CL" smtClean="0"/>
              <a:t>08-07-2025</a:t>
            </a:fld>
            <a:endParaRPr lang="es-CL"/>
          </a:p>
        </p:txBody>
      </p:sp>
      <p:sp>
        <p:nvSpPr>
          <p:cNvPr id="5" name="Marcador de pie de página 4">
            <a:extLst>
              <a:ext uri="{FF2B5EF4-FFF2-40B4-BE49-F238E27FC236}">
                <a16:creationId xmlns:a16="http://schemas.microsoft.com/office/drawing/2014/main" id="{98650B56-E899-56FE-FC84-3F3D505F1A3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EED21D3-6A44-D89F-C9C4-47CC6B6DF14C}"/>
              </a:ext>
            </a:extLst>
          </p:cNvPr>
          <p:cNvSpPr>
            <a:spLocks noGrp="1"/>
          </p:cNvSpPr>
          <p:nvPr>
            <p:ph type="sldNum" sz="quarter" idx="12"/>
          </p:nvPr>
        </p:nvSpPr>
        <p:spPr/>
        <p:txBody>
          <a:bodyPr/>
          <a:lstStyle/>
          <a:p>
            <a:fld id="{B1377F4F-369B-4515-BE36-39D975F37DEE}" type="slidenum">
              <a:rPr lang="es-CL" smtClean="0"/>
              <a:t>‹Nº›</a:t>
            </a:fld>
            <a:endParaRPr lang="es-CL"/>
          </a:p>
        </p:txBody>
      </p:sp>
    </p:spTree>
    <p:extLst>
      <p:ext uri="{BB962C8B-B14F-4D97-AF65-F5344CB8AC3E}">
        <p14:creationId xmlns:p14="http://schemas.microsoft.com/office/powerpoint/2010/main" val="2822775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7B793F-246A-9E1E-2453-E93531200B3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D1E8D0F8-845B-48EA-CAF3-8AFE234A0E7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8275879-8E9B-5263-F1A6-5147CCFDDB79}"/>
              </a:ext>
            </a:extLst>
          </p:cNvPr>
          <p:cNvSpPr>
            <a:spLocks noGrp="1"/>
          </p:cNvSpPr>
          <p:nvPr>
            <p:ph type="dt" sz="half" idx="10"/>
          </p:nvPr>
        </p:nvSpPr>
        <p:spPr/>
        <p:txBody>
          <a:bodyPr/>
          <a:lstStyle/>
          <a:p>
            <a:fld id="{990798D7-A804-41A6-A245-3958D973D899}" type="datetimeFigureOut">
              <a:rPr lang="es-CL" smtClean="0"/>
              <a:t>08-07-2025</a:t>
            </a:fld>
            <a:endParaRPr lang="es-CL"/>
          </a:p>
        </p:txBody>
      </p:sp>
      <p:sp>
        <p:nvSpPr>
          <p:cNvPr id="5" name="Marcador de pie de página 4">
            <a:extLst>
              <a:ext uri="{FF2B5EF4-FFF2-40B4-BE49-F238E27FC236}">
                <a16:creationId xmlns:a16="http://schemas.microsoft.com/office/drawing/2014/main" id="{6ADBA3A9-A35A-8366-D790-153443C0664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EDFB9E0-FC27-5796-C9F1-859D3217CD86}"/>
              </a:ext>
            </a:extLst>
          </p:cNvPr>
          <p:cNvSpPr>
            <a:spLocks noGrp="1"/>
          </p:cNvSpPr>
          <p:nvPr>
            <p:ph type="sldNum" sz="quarter" idx="12"/>
          </p:nvPr>
        </p:nvSpPr>
        <p:spPr/>
        <p:txBody>
          <a:bodyPr/>
          <a:lstStyle/>
          <a:p>
            <a:fld id="{B1377F4F-369B-4515-BE36-39D975F37DEE}" type="slidenum">
              <a:rPr lang="es-CL" smtClean="0"/>
              <a:t>‹Nº›</a:t>
            </a:fld>
            <a:endParaRPr lang="es-CL"/>
          </a:p>
        </p:txBody>
      </p:sp>
    </p:spTree>
    <p:extLst>
      <p:ext uri="{BB962C8B-B14F-4D97-AF65-F5344CB8AC3E}">
        <p14:creationId xmlns:p14="http://schemas.microsoft.com/office/powerpoint/2010/main" val="200146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0061E-E0E8-FF0D-E4FA-C29663C88E0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D34D7D0-4BD4-541C-C3DE-6103FAB6F77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CAA31BF-DEEC-793F-C4FD-C0C7A27C4D7C}"/>
              </a:ext>
            </a:extLst>
          </p:cNvPr>
          <p:cNvSpPr>
            <a:spLocks noGrp="1"/>
          </p:cNvSpPr>
          <p:nvPr>
            <p:ph type="dt" sz="half" idx="10"/>
          </p:nvPr>
        </p:nvSpPr>
        <p:spPr/>
        <p:txBody>
          <a:bodyPr/>
          <a:lstStyle/>
          <a:p>
            <a:fld id="{990798D7-A804-41A6-A245-3958D973D899}" type="datetimeFigureOut">
              <a:rPr lang="es-CL" smtClean="0"/>
              <a:t>08-07-2025</a:t>
            </a:fld>
            <a:endParaRPr lang="es-CL"/>
          </a:p>
        </p:txBody>
      </p:sp>
      <p:sp>
        <p:nvSpPr>
          <p:cNvPr id="5" name="Marcador de pie de página 4">
            <a:extLst>
              <a:ext uri="{FF2B5EF4-FFF2-40B4-BE49-F238E27FC236}">
                <a16:creationId xmlns:a16="http://schemas.microsoft.com/office/drawing/2014/main" id="{6ADD8A1C-0FB4-F054-816A-6D67889E7FA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4034C34-98DF-AE21-11D3-91445B73EF7F}"/>
              </a:ext>
            </a:extLst>
          </p:cNvPr>
          <p:cNvSpPr>
            <a:spLocks noGrp="1"/>
          </p:cNvSpPr>
          <p:nvPr>
            <p:ph type="sldNum" sz="quarter" idx="12"/>
          </p:nvPr>
        </p:nvSpPr>
        <p:spPr/>
        <p:txBody>
          <a:bodyPr/>
          <a:lstStyle/>
          <a:p>
            <a:fld id="{B1377F4F-369B-4515-BE36-39D975F37DEE}" type="slidenum">
              <a:rPr lang="es-CL" smtClean="0"/>
              <a:t>‹Nº›</a:t>
            </a:fld>
            <a:endParaRPr lang="es-CL"/>
          </a:p>
        </p:txBody>
      </p:sp>
    </p:spTree>
    <p:extLst>
      <p:ext uri="{BB962C8B-B14F-4D97-AF65-F5344CB8AC3E}">
        <p14:creationId xmlns:p14="http://schemas.microsoft.com/office/powerpoint/2010/main" val="2575666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2B86E6-1012-C263-497C-1B74E177991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510781D3-A889-8834-B442-C96D30CEDC5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4F7F209C-2A18-039C-7276-F48F3A35C96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5ACB0F87-F261-1408-D35A-91A4F3A9874D}"/>
              </a:ext>
            </a:extLst>
          </p:cNvPr>
          <p:cNvSpPr>
            <a:spLocks noGrp="1"/>
          </p:cNvSpPr>
          <p:nvPr>
            <p:ph type="dt" sz="half" idx="10"/>
          </p:nvPr>
        </p:nvSpPr>
        <p:spPr/>
        <p:txBody>
          <a:bodyPr/>
          <a:lstStyle/>
          <a:p>
            <a:fld id="{990798D7-A804-41A6-A245-3958D973D899}" type="datetimeFigureOut">
              <a:rPr lang="es-CL" smtClean="0"/>
              <a:t>08-07-2025</a:t>
            </a:fld>
            <a:endParaRPr lang="es-CL"/>
          </a:p>
        </p:txBody>
      </p:sp>
      <p:sp>
        <p:nvSpPr>
          <p:cNvPr id="6" name="Marcador de pie de página 5">
            <a:extLst>
              <a:ext uri="{FF2B5EF4-FFF2-40B4-BE49-F238E27FC236}">
                <a16:creationId xmlns:a16="http://schemas.microsoft.com/office/drawing/2014/main" id="{4434AE98-D0D9-3896-2555-111FB9A9FA5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09CD63DE-3ACA-8C52-D365-12708AFF8DD8}"/>
              </a:ext>
            </a:extLst>
          </p:cNvPr>
          <p:cNvSpPr>
            <a:spLocks noGrp="1"/>
          </p:cNvSpPr>
          <p:nvPr>
            <p:ph type="sldNum" sz="quarter" idx="12"/>
          </p:nvPr>
        </p:nvSpPr>
        <p:spPr/>
        <p:txBody>
          <a:bodyPr/>
          <a:lstStyle/>
          <a:p>
            <a:fld id="{B1377F4F-369B-4515-BE36-39D975F37DEE}" type="slidenum">
              <a:rPr lang="es-CL" smtClean="0"/>
              <a:t>‹Nº›</a:t>
            </a:fld>
            <a:endParaRPr lang="es-CL"/>
          </a:p>
        </p:txBody>
      </p:sp>
    </p:spTree>
    <p:extLst>
      <p:ext uri="{BB962C8B-B14F-4D97-AF65-F5344CB8AC3E}">
        <p14:creationId xmlns:p14="http://schemas.microsoft.com/office/powerpoint/2010/main" val="2713955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17650A-7062-2877-CCBA-600982B691C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3300D138-7A4A-4B23-F5FE-07AF0D33B2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B300AE-5534-91BD-2768-970081E73EB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87F7AF19-0B4E-0B8D-13A1-FE760241E5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8C96220-1C4D-CED5-9D14-60C98ACA9F3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2B28F777-A16E-570C-FAAF-ACC9CD94D1B3}"/>
              </a:ext>
            </a:extLst>
          </p:cNvPr>
          <p:cNvSpPr>
            <a:spLocks noGrp="1"/>
          </p:cNvSpPr>
          <p:nvPr>
            <p:ph type="dt" sz="half" idx="10"/>
          </p:nvPr>
        </p:nvSpPr>
        <p:spPr/>
        <p:txBody>
          <a:bodyPr/>
          <a:lstStyle/>
          <a:p>
            <a:fld id="{990798D7-A804-41A6-A245-3958D973D899}" type="datetimeFigureOut">
              <a:rPr lang="es-CL" smtClean="0"/>
              <a:t>08-07-2025</a:t>
            </a:fld>
            <a:endParaRPr lang="es-CL"/>
          </a:p>
        </p:txBody>
      </p:sp>
      <p:sp>
        <p:nvSpPr>
          <p:cNvPr id="8" name="Marcador de pie de página 7">
            <a:extLst>
              <a:ext uri="{FF2B5EF4-FFF2-40B4-BE49-F238E27FC236}">
                <a16:creationId xmlns:a16="http://schemas.microsoft.com/office/drawing/2014/main" id="{D2BA608A-CBFF-92E7-3568-E74849E98DBF}"/>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EEEAD01D-AD42-1C70-6E70-6B1E6A0BB0BB}"/>
              </a:ext>
            </a:extLst>
          </p:cNvPr>
          <p:cNvSpPr>
            <a:spLocks noGrp="1"/>
          </p:cNvSpPr>
          <p:nvPr>
            <p:ph type="sldNum" sz="quarter" idx="12"/>
          </p:nvPr>
        </p:nvSpPr>
        <p:spPr/>
        <p:txBody>
          <a:bodyPr/>
          <a:lstStyle/>
          <a:p>
            <a:fld id="{B1377F4F-369B-4515-BE36-39D975F37DEE}" type="slidenum">
              <a:rPr lang="es-CL" smtClean="0"/>
              <a:t>‹Nº›</a:t>
            </a:fld>
            <a:endParaRPr lang="es-CL"/>
          </a:p>
        </p:txBody>
      </p:sp>
    </p:spTree>
    <p:extLst>
      <p:ext uri="{BB962C8B-B14F-4D97-AF65-F5344CB8AC3E}">
        <p14:creationId xmlns:p14="http://schemas.microsoft.com/office/powerpoint/2010/main" val="3916888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BD5BAC-A57E-56ED-B5C1-F9CED7DE5466}"/>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20E27F63-1E3B-4250-62F3-025264643C7C}"/>
              </a:ext>
            </a:extLst>
          </p:cNvPr>
          <p:cNvSpPr>
            <a:spLocks noGrp="1"/>
          </p:cNvSpPr>
          <p:nvPr>
            <p:ph type="dt" sz="half" idx="10"/>
          </p:nvPr>
        </p:nvSpPr>
        <p:spPr/>
        <p:txBody>
          <a:bodyPr/>
          <a:lstStyle/>
          <a:p>
            <a:fld id="{990798D7-A804-41A6-A245-3958D973D899}" type="datetimeFigureOut">
              <a:rPr lang="es-CL" smtClean="0"/>
              <a:t>08-07-2025</a:t>
            </a:fld>
            <a:endParaRPr lang="es-CL"/>
          </a:p>
        </p:txBody>
      </p:sp>
      <p:sp>
        <p:nvSpPr>
          <p:cNvPr id="4" name="Marcador de pie de página 3">
            <a:extLst>
              <a:ext uri="{FF2B5EF4-FFF2-40B4-BE49-F238E27FC236}">
                <a16:creationId xmlns:a16="http://schemas.microsoft.com/office/drawing/2014/main" id="{67B6709F-062B-ADDA-D50D-87AD979F278D}"/>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96A2DF20-CCC4-B0BD-6FFC-9B13DAF3A5F5}"/>
              </a:ext>
            </a:extLst>
          </p:cNvPr>
          <p:cNvSpPr>
            <a:spLocks noGrp="1"/>
          </p:cNvSpPr>
          <p:nvPr>
            <p:ph type="sldNum" sz="quarter" idx="12"/>
          </p:nvPr>
        </p:nvSpPr>
        <p:spPr/>
        <p:txBody>
          <a:bodyPr/>
          <a:lstStyle/>
          <a:p>
            <a:fld id="{B1377F4F-369B-4515-BE36-39D975F37DEE}" type="slidenum">
              <a:rPr lang="es-CL" smtClean="0"/>
              <a:t>‹Nº›</a:t>
            </a:fld>
            <a:endParaRPr lang="es-CL"/>
          </a:p>
        </p:txBody>
      </p:sp>
    </p:spTree>
    <p:extLst>
      <p:ext uri="{BB962C8B-B14F-4D97-AF65-F5344CB8AC3E}">
        <p14:creationId xmlns:p14="http://schemas.microsoft.com/office/powerpoint/2010/main" val="2113795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D0113B2-5C65-DC9B-F8C4-3D4AF4D9851F}"/>
              </a:ext>
            </a:extLst>
          </p:cNvPr>
          <p:cNvSpPr>
            <a:spLocks noGrp="1"/>
          </p:cNvSpPr>
          <p:nvPr>
            <p:ph type="dt" sz="half" idx="10"/>
          </p:nvPr>
        </p:nvSpPr>
        <p:spPr/>
        <p:txBody>
          <a:bodyPr/>
          <a:lstStyle/>
          <a:p>
            <a:fld id="{990798D7-A804-41A6-A245-3958D973D899}" type="datetimeFigureOut">
              <a:rPr lang="es-CL" smtClean="0"/>
              <a:t>08-07-2025</a:t>
            </a:fld>
            <a:endParaRPr lang="es-CL"/>
          </a:p>
        </p:txBody>
      </p:sp>
      <p:sp>
        <p:nvSpPr>
          <p:cNvPr id="3" name="Marcador de pie de página 2">
            <a:extLst>
              <a:ext uri="{FF2B5EF4-FFF2-40B4-BE49-F238E27FC236}">
                <a16:creationId xmlns:a16="http://schemas.microsoft.com/office/drawing/2014/main" id="{A8053E9F-BF31-1835-BB40-BFB99AE2E8D9}"/>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4D1C4AF5-9213-E58E-B448-91ECA17BAC22}"/>
              </a:ext>
            </a:extLst>
          </p:cNvPr>
          <p:cNvSpPr>
            <a:spLocks noGrp="1"/>
          </p:cNvSpPr>
          <p:nvPr>
            <p:ph type="sldNum" sz="quarter" idx="12"/>
          </p:nvPr>
        </p:nvSpPr>
        <p:spPr/>
        <p:txBody>
          <a:bodyPr/>
          <a:lstStyle/>
          <a:p>
            <a:fld id="{B1377F4F-369B-4515-BE36-39D975F37DEE}" type="slidenum">
              <a:rPr lang="es-CL" smtClean="0"/>
              <a:t>‹Nº›</a:t>
            </a:fld>
            <a:endParaRPr lang="es-CL"/>
          </a:p>
        </p:txBody>
      </p:sp>
    </p:spTree>
    <p:extLst>
      <p:ext uri="{BB962C8B-B14F-4D97-AF65-F5344CB8AC3E}">
        <p14:creationId xmlns:p14="http://schemas.microsoft.com/office/powerpoint/2010/main" val="1934191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7316BA-1442-273A-7473-D24DF6CB972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FA1F1653-2C6E-95FA-5542-03F60A0F95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26738D96-0DB9-4CE4-38A7-7A93A96C44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41F0CB2-B915-1885-C633-B172CCB16680}"/>
              </a:ext>
            </a:extLst>
          </p:cNvPr>
          <p:cNvSpPr>
            <a:spLocks noGrp="1"/>
          </p:cNvSpPr>
          <p:nvPr>
            <p:ph type="dt" sz="half" idx="10"/>
          </p:nvPr>
        </p:nvSpPr>
        <p:spPr/>
        <p:txBody>
          <a:bodyPr/>
          <a:lstStyle/>
          <a:p>
            <a:fld id="{990798D7-A804-41A6-A245-3958D973D899}" type="datetimeFigureOut">
              <a:rPr lang="es-CL" smtClean="0"/>
              <a:t>08-07-2025</a:t>
            </a:fld>
            <a:endParaRPr lang="es-CL"/>
          </a:p>
        </p:txBody>
      </p:sp>
      <p:sp>
        <p:nvSpPr>
          <p:cNvPr id="6" name="Marcador de pie de página 5">
            <a:extLst>
              <a:ext uri="{FF2B5EF4-FFF2-40B4-BE49-F238E27FC236}">
                <a16:creationId xmlns:a16="http://schemas.microsoft.com/office/drawing/2014/main" id="{63D4B54F-8F78-A997-B7EF-B27F4221246B}"/>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DC78699-1D0F-0ABA-ABF3-574D9E9E042D}"/>
              </a:ext>
            </a:extLst>
          </p:cNvPr>
          <p:cNvSpPr>
            <a:spLocks noGrp="1"/>
          </p:cNvSpPr>
          <p:nvPr>
            <p:ph type="sldNum" sz="quarter" idx="12"/>
          </p:nvPr>
        </p:nvSpPr>
        <p:spPr/>
        <p:txBody>
          <a:bodyPr/>
          <a:lstStyle/>
          <a:p>
            <a:fld id="{B1377F4F-369B-4515-BE36-39D975F37DEE}" type="slidenum">
              <a:rPr lang="es-CL" smtClean="0"/>
              <a:t>‹Nº›</a:t>
            </a:fld>
            <a:endParaRPr lang="es-CL"/>
          </a:p>
        </p:txBody>
      </p:sp>
    </p:spTree>
    <p:extLst>
      <p:ext uri="{BB962C8B-B14F-4D97-AF65-F5344CB8AC3E}">
        <p14:creationId xmlns:p14="http://schemas.microsoft.com/office/powerpoint/2010/main" val="893256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728D2C-8B74-6E43-FC0C-C9AB3C6AE56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5B17EEEA-03EA-E401-8A41-D8460BC906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F9E4BEAA-0234-DFAD-6E37-29FA21AF2C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CEAE2D7-A0BD-0A0D-C6CC-112BEE0D1ECC}"/>
              </a:ext>
            </a:extLst>
          </p:cNvPr>
          <p:cNvSpPr>
            <a:spLocks noGrp="1"/>
          </p:cNvSpPr>
          <p:nvPr>
            <p:ph type="dt" sz="half" idx="10"/>
          </p:nvPr>
        </p:nvSpPr>
        <p:spPr/>
        <p:txBody>
          <a:bodyPr/>
          <a:lstStyle/>
          <a:p>
            <a:fld id="{990798D7-A804-41A6-A245-3958D973D899}" type="datetimeFigureOut">
              <a:rPr lang="es-CL" smtClean="0"/>
              <a:t>08-07-2025</a:t>
            </a:fld>
            <a:endParaRPr lang="es-CL"/>
          </a:p>
        </p:txBody>
      </p:sp>
      <p:sp>
        <p:nvSpPr>
          <p:cNvPr id="6" name="Marcador de pie de página 5">
            <a:extLst>
              <a:ext uri="{FF2B5EF4-FFF2-40B4-BE49-F238E27FC236}">
                <a16:creationId xmlns:a16="http://schemas.microsoft.com/office/drawing/2014/main" id="{F69247FF-456B-B0DF-E2E2-CA7000C5D07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702C4C5-43EA-5306-37E5-72CE970EFBF6}"/>
              </a:ext>
            </a:extLst>
          </p:cNvPr>
          <p:cNvSpPr>
            <a:spLocks noGrp="1"/>
          </p:cNvSpPr>
          <p:nvPr>
            <p:ph type="sldNum" sz="quarter" idx="12"/>
          </p:nvPr>
        </p:nvSpPr>
        <p:spPr/>
        <p:txBody>
          <a:bodyPr/>
          <a:lstStyle/>
          <a:p>
            <a:fld id="{B1377F4F-369B-4515-BE36-39D975F37DEE}" type="slidenum">
              <a:rPr lang="es-CL" smtClean="0"/>
              <a:t>‹Nº›</a:t>
            </a:fld>
            <a:endParaRPr lang="es-CL"/>
          </a:p>
        </p:txBody>
      </p:sp>
    </p:spTree>
    <p:extLst>
      <p:ext uri="{BB962C8B-B14F-4D97-AF65-F5344CB8AC3E}">
        <p14:creationId xmlns:p14="http://schemas.microsoft.com/office/powerpoint/2010/main" val="2159387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B285400-895A-7AC6-6DE1-842D13EBD2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731FD93-5D5A-47C5-9D37-031B6FA6F2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BE1B72F-7228-6B9F-B152-B4B3CA285E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90798D7-A804-41A6-A245-3958D973D899}" type="datetimeFigureOut">
              <a:rPr lang="es-CL" smtClean="0"/>
              <a:t>08-07-2025</a:t>
            </a:fld>
            <a:endParaRPr lang="es-CL"/>
          </a:p>
        </p:txBody>
      </p:sp>
      <p:sp>
        <p:nvSpPr>
          <p:cNvPr id="5" name="Marcador de pie de página 4">
            <a:extLst>
              <a:ext uri="{FF2B5EF4-FFF2-40B4-BE49-F238E27FC236}">
                <a16:creationId xmlns:a16="http://schemas.microsoft.com/office/drawing/2014/main" id="{50FAAB58-3810-B246-83C8-E7C0B1BD6E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CL"/>
          </a:p>
        </p:txBody>
      </p:sp>
      <p:sp>
        <p:nvSpPr>
          <p:cNvPr id="6" name="Marcador de número de diapositiva 5">
            <a:extLst>
              <a:ext uri="{FF2B5EF4-FFF2-40B4-BE49-F238E27FC236}">
                <a16:creationId xmlns:a16="http://schemas.microsoft.com/office/drawing/2014/main" id="{2E93DA8A-90F3-BE83-AD7D-35E835BD97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1377F4F-369B-4515-BE36-39D975F37DEE}" type="slidenum">
              <a:rPr lang="es-CL" smtClean="0"/>
              <a:t>‹Nº›</a:t>
            </a:fld>
            <a:endParaRPr lang="es-CL"/>
          </a:p>
        </p:txBody>
      </p:sp>
    </p:spTree>
    <p:extLst>
      <p:ext uri="{BB962C8B-B14F-4D97-AF65-F5344CB8AC3E}">
        <p14:creationId xmlns:p14="http://schemas.microsoft.com/office/powerpoint/2010/main" val="4129237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sistemadeadmisionescolar.cl/"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sistemadeadmisionescolar.cl/"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74ECBE94-67F6-F1C1-E336-D52AE7F24DC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1" r="-131" b="9262"/>
          <a:stretch/>
        </p:blipFill>
        <p:spPr bwMode="auto">
          <a:xfrm>
            <a:off x="2627405" y="2948817"/>
            <a:ext cx="6937185" cy="315631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Logotipo&#10;&#10;Descripción generada automáticamente">
            <a:extLst>
              <a:ext uri="{FF2B5EF4-FFF2-40B4-BE49-F238E27FC236}">
                <a16:creationId xmlns:a16="http://schemas.microsoft.com/office/drawing/2014/main" id="{47237804-DCC6-A5FA-0944-239467CC77F7}"/>
              </a:ext>
            </a:extLst>
          </p:cNvPr>
          <p:cNvPicPr>
            <a:picLocks noChangeAspect="1"/>
          </p:cNvPicPr>
          <p:nvPr/>
        </p:nvPicPr>
        <p:blipFill rotWithShape="1">
          <a:blip r:embed="rId3">
            <a:extLst>
              <a:ext uri="{28A0092B-C50C-407E-A947-70E740481C1C}">
                <a14:useLocalDpi xmlns:a14="http://schemas.microsoft.com/office/drawing/2010/main" val="0"/>
              </a:ext>
            </a:extLst>
          </a:blip>
          <a:srcRect b="20808"/>
          <a:stretch/>
        </p:blipFill>
        <p:spPr>
          <a:xfrm>
            <a:off x="4760093" y="265397"/>
            <a:ext cx="2671811" cy="1441742"/>
          </a:xfrm>
          <a:prstGeom prst="rect">
            <a:avLst/>
          </a:prstGeom>
        </p:spPr>
      </p:pic>
      <p:sp>
        <p:nvSpPr>
          <p:cNvPr id="4" name="Título 1">
            <a:extLst>
              <a:ext uri="{FF2B5EF4-FFF2-40B4-BE49-F238E27FC236}">
                <a16:creationId xmlns:a16="http://schemas.microsoft.com/office/drawing/2014/main" id="{F7540734-B656-698F-A7F2-CECB72F0F978}"/>
              </a:ext>
            </a:extLst>
          </p:cNvPr>
          <p:cNvSpPr>
            <a:spLocks noGrp="1"/>
          </p:cNvSpPr>
          <p:nvPr>
            <p:ph type="ctrTitle"/>
          </p:nvPr>
        </p:nvSpPr>
        <p:spPr>
          <a:xfrm>
            <a:off x="1523999" y="1967566"/>
            <a:ext cx="9144000" cy="1468727"/>
          </a:xfrm>
        </p:spPr>
        <p:txBody>
          <a:bodyPr>
            <a:normAutofit fontScale="90000"/>
          </a:bodyPr>
          <a:lstStyle/>
          <a:p>
            <a:r>
              <a:rPr lang="es-ES" sz="4400" b="1" dirty="0">
                <a:solidFill>
                  <a:srgbClr val="0A4581"/>
                </a:solidFill>
                <a:latin typeface="Candara Light" panose="020E0502030303020204" pitchFamily="34" charset="0"/>
              </a:rPr>
              <a:t>Sistema de Admisión Escolar </a:t>
            </a:r>
            <a:br>
              <a:rPr lang="es-ES" sz="4000" b="1" dirty="0">
                <a:solidFill>
                  <a:srgbClr val="0A4581"/>
                </a:solidFill>
                <a:latin typeface="Candara Light" panose="020E0502030303020204" pitchFamily="34" charset="0"/>
              </a:rPr>
            </a:br>
            <a:r>
              <a:rPr lang="es-ES" sz="4000" b="1" dirty="0">
                <a:solidFill>
                  <a:srgbClr val="0A4581"/>
                </a:solidFill>
                <a:latin typeface="Candara Light" panose="020E0502030303020204" pitchFamily="34" charset="0"/>
              </a:rPr>
              <a:t>Documento para reunión de apoderados</a:t>
            </a:r>
            <a:br>
              <a:rPr lang="es-ES" sz="4000" b="1" dirty="0">
                <a:solidFill>
                  <a:srgbClr val="0A4581"/>
                </a:solidFill>
                <a:latin typeface="Candara Light" panose="020E0502030303020204" pitchFamily="34" charset="0"/>
              </a:rPr>
            </a:br>
            <a:endParaRPr lang="es-CL" sz="4000" b="1" dirty="0">
              <a:solidFill>
                <a:srgbClr val="0A4581"/>
              </a:solidFill>
              <a:latin typeface="Candara Light" panose="020E0502030303020204" pitchFamily="34" charset="0"/>
            </a:endParaRPr>
          </a:p>
        </p:txBody>
      </p:sp>
      <p:sp>
        <p:nvSpPr>
          <p:cNvPr id="5" name="Rectángulo 4">
            <a:extLst>
              <a:ext uri="{FF2B5EF4-FFF2-40B4-BE49-F238E27FC236}">
                <a16:creationId xmlns:a16="http://schemas.microsoft.com/office/drawing/2014/main" id="{4EEF1789-28E6-FB82-0640-F857192E5EDA}"/>
              </a:ext>
            </a:extLst>
          </p:cNvPr>
          <p:cNvSpPr/>
          <p:nvPr/>
        </p:nvSpPr>
        <p:spPr>
          <a:xfrm>
            <a:off x="72501" y="85373"/>
            <a:ext cx="12046998" cy="6732000"/>
          </a:xfrm>
          <a:prstGeom prst="rect">
            <a:avLst/>
          </a:prstGeom>
          <a:noFill/>
          <a:ln w="161925">
            <a:solidFill>
              <a:srgbClr val="64C1D0"/>
            </a:solidFill>
            <a:extLst>
              <a:ext uri="{C807C97D-BFC1-408E-A445-0C87EB9F89A2}">
                <ask:lineSketchStyleProps xmlns:ask="http://schemas.microsoft.com/office/drawing/2018/sketchyshapes" sd="1219033472">
                  <a:custGeom>
                    <a:avLst/>
                    <a:gdLst>
                      <a:gd name="connsiteX0" fmla="*/ 0 w 11915193"/>
                      <a:gd name="connsiteY0" fmla="*/ 0 h 6662057"/>
                      <a:gd name="connsiteX1" fmla="*/ 11915193 w 11915193"/>
                      <a:gd name="connsiteY1" fmla="*/ 0 h 6662057"/>
                      <a:gd name="connsiteX2" fmla="*/ 11915193 w 11915193"/>
                      <a:gd name="connsiteY2" fmla="*/ 6662057 h 6662057"/>
                      <a:gd name="connsiteX3" fmla="*/ 0 w 11915193"/>
                      <a:gd name="connsiteY3" fmla="*/ 6662057 h 6662057"/>
                      <a:gd name="connsiteX4" fmla="*/ 0 w 11915193"/>
                      <a:gd name="connsiteY4" fmla="*/ 0 h 6662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15193" h="6662057" extrusionOk="0">
                        <a:moveTo>
                          <a:pt x="0" y="0"/>
                        </a:moveTo>
                        <a:cubicBezTo>
                          <a:pt x="5428687" y="118645"/>
                          <a:pt x="7342541" y="116012"/>
                          <a:pt x="11915193" y="0"/>
                        </a:cubicBezTo>
                        <a:cubicBezTo>
                          <a:pt x="11782311" y="2715913"/>
                          <a:pt x="12000144" y="3741188"/>
                          <a:pt x="11915193" y="6662057"/>
                        </a:cubicBezTo>
                        <a:cubicBezTo>
                          <a:pt x="10229646" y="6796657"/>
                          <a:pt x="4444854" y="6504861"/>
                          <a:pt x="0" y="6662057"/>
                        </a:cubicBezTo>
                        <a:cubicBezTo>
                          <a:pt x="-20187" y="3988055"/>
                          <a:pt x="-152480" y="177803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465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2CDD46-BA30-B0D4-90F8-FC06EF148F82}"/>
            </a:ext>
          </a:extLst>
        </p:cNvPr>
        <p:cNvGrpSpPr/>
        <p:nvPr/>
      </p:nvGrpSpPr>
      <p:grpSpPr>
        <a:xfrm>
          <a:off x="0" y="0"/>
          <a:ext cx="0" cy="0"/>
          <a:chOff x="0" y="0"/>
          <a:chExt cx="0" cy="0"/>
        </a:xfrm>
      </p:grpSpPr>
      <p:sp>
        <p:nvSpPr>
          <p:cNvPr id="5" name="Rectángulo 4">
            <a:extLst>
              <a:ext uri="{FF2B5EF4-FFF2-40B4-BE49-F238E27FC236}">
                <a16:creationId xmlns:a16="http://schemas.microsoft.com/office/drawing/2014/main" id="{3712DD59-5875-F4DF-5188-B3E91E63162A}"/>
              </a:ext>
            </a:extLst>
          </p:cNvPr>
          <p:cNvSpPr/>
          <p:nvPr/>
        </p:nvSpPr>
        <p:spPr>
          <a:xfrm>
            <a:off x="72501" y="85373"/>
            <a:ext cx="12046998" cy="6732000"/>
          </a:xfrm>
          <a:prstGeom prst="rect">
            <a:avLst/>
          </a:prstGeom>
          <a:noFill/>
          <a:ln w="161925">
            <a:solidFill>
              <a:srgbClr val="64C1D0"/>
            </a:solidFill>
            <a:extLst>
              <a:ext uri="{C807C97D-BFC1-408E-A445-0C87EB9F89A2}">
                <ask:lineSketchStyleProps xmlns:ask="http://schemas.microsoft.com/office/drawing/2018/sketchyshapes" sd="1219033472">
                  <a:custGeom>
                    <a:avLst/>
                    <a:gdLst>
                      <a:gd name="connsiteX0" fmla="*/ 0 w 11915193"/>
                      <a:gd name="connsiteY0" fmla="*/ 0 h 6662057"/>
                      <a:gd name="connsiteX1" fmla="*/ 11915193 w 11915193"/>
                      <a:gd name="connsiteY1" fmla="*/ 0 h 6662057"/>
                      <a:gd name="connsiteX2" fmla="*/ 11915193 w 11915193"/>
                      <a:gd name="connsiteY2" fmla="*/ 6662057 h 6662057"/>
                      <a:gd name="connsiteX3" fmla="*/ 0 w 11915193"/>
                      <a:gd name="connsiteY3" fmla="*/ 6662057 h 6662057"/>
                      <a:gd name="connsiteX4" fmla="*/ 0 w 11915193"/>
                      <a:gd name="connsiteY4" fmla="*/ 0 h 6662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15193" h="6662057" extrusionOk="0">
                        <a:moveTo>
                          <a:pt x="0" y="0"/>
                        </a:moveTo>
                        <a:cubicBezTo>
                          <a:pt x="5428687" y="118645"/>
                          <a:pt x="7342541" y="116012"/>
                          <a:pt x="11915193" y="0"/>
                        </a:cubicBezTo>
                        <a:cubicBezTo>
                          <a:pt x="11782311" y="2715913"/>
                          <a:pt x="12000144" y="3741188"/>
                          <a:pt x="11915193" y="6662057"/>
                        </a:cubicBezTo>
                        <a:cubicBezTo>
                          <a:pt x="10229646" y="6796657"/>
                          <a:pt x="4444854" y="6504861"/>
                          <a:pt x="0" y="6662057"/>
                        </a:cubicBezTo>
                        <a:cubicBezTo>
                          <a:pt x="-20187" y="3988055"/>
                          <a:pt x="-152480" y="177803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30" name="Imagen 29">
            <a:extLst>
              <a:ext uri="{FF2B5EF4-FFF2-40B4-BE49-F238E27FC236}">
                <a16:creationId xmlns:a16="http://schemas.microsoft.com/office/drawing/2014/main" id="{54E5705C-1AE7-32CE-3C30-9B1409F89BD1}"/>
              </a:ext>
            </a:extLst>
          </p:cNvPr>
          <p:cNvPicPr>
            <a:picLocks noChangeAspect="1"/>
          </p:cNvPicPr>
          <p:nvPr/>
        </p:nvPicPr>
        <p:blipFill>
          <a:blip r:embed="rId2"/>
          <a:stretch>
            <a:fillRect/>
          </a:stretch>
        </p:blipFill>
        <p:spPr>
          <a:xfrm>
            <a:off x="5626567" y="2968712"/>
            <a:ext cx="938865" cy="920576"/>
          </a:xfrm>
          <a:prstGeom prst="rect">
            <a:avLst/>
          </a:prstGeom>
        </p:spPr>
      </p:pic>
      <p:sp>
        <p:nvSpPr>
          <p:cNvPr id="32" name="CuadroTexto 31">
            <a:extLst>
              <a:ext uri="{FF2B5EF4-FFF2-40B4-BE49-F238E27FC236}">
                <a16:creationId xmlns:a16="http://schemas.microsoft.com/office/drawing/2014/main" id="{0DC1E08B-B228-9FF1-3A05-6B159C607082}"/>
              </a:ext>
            </a:extLst>
          </p:cNvPr>
          <p:cNvSpPr txBox="1"/>
          <p:nvPr/>
        </p:nvSpPr>
        <p:spPr>
          <a:xfrm>
            <a:off x="8045470" y="4753535"/>
            <a:ext cx="6107372" cy="800219"/>
          </a:xfrm>
          <a:prstGeom prst="rect">
            <a:avLst/>
          </a:prstGeom>
          <a:noFill/>
        </p:spPr>
        <p:txBody>
          <a:bodyPr wrap="square">
            <a:spAutoFit/>
          </a:bodyPr>
          <a:lstStyle/>
          <a:p>
            <a:r>
              <a:rPr lang="es-CL" dirty="0">
                <a:solidFill>
                  <a:schemeClr val="bg1"/>
                </a:solidFill>
              </a:rPr>
              <a:t>     </a:t>
            </a:r>
            <a:r>
              <a:rPr lang="es-CL" sz="1400" dirty="0">
                <a:solidFill>
                  <a:schemeClr val="bg1"/>
                </a:solidFill>
              </a:rPr>
              <a:t>Acepta</a:t>
            </a:r>
          </a:p>
          <a:p>
            <a:r>
              <a:rPr lang="es-CL" sz="1400" dirty="0">
                <a:solidFill>
                  <a:schemeClr val="bg1"/>
                </a:solidFill>
              </a:rPr>
              <a:t>           o </a:t>
            </a:r>
          </a:p>
          <a:p>
            <a:r>
              <a:rPr lang="es-CL" sz="1400" dirty="0">
                <a:solidFill>
                  <a:schemeClr val="bg1"/>
                </a:solidFill>
              </a:rPr>
              <a:t>     Rechaza</a:t>
            </a:r>
          </a:p>
        </p:txBody>
      </p:sp>
      <p:sp>
        <p:nvSpPr>
          <p:cNvPr id="37" name="CuadroTexto 36">
            <a:extLst>
              <a:ext uri="{FF2B5EF4-FFF2-40B4-BE49-F238E27FC236}">
                <a16:creationId xmlns:a16="http://schemas.microsoft.com/office/drawing/2014/main" id="{04C18529-6C1E-1330-E0D1-0D415785B383}"/>
              </a:ext>
            </a:extLst>
          </p:cNvPr>
          <p:cNvSpPr txBox="1"/>
          <p:nvPr/>
        </p:nvSpPr>
        <p:spPr>
          <a:xfrm>
            <a:off x="9958996" y="4122188"/>
            <a:ext cx="1846554" cy="1077218"/>
          </a:xfrm>
          <a:prstGeom prst="rect">
            <a:avLst/>
          </a:prstGeom>
          <a:noFill/>
        </p:spPr>
        <p:txBody>
          <a:bodyPr wrap="square">
            <a:spAutoFit/>
          </a:bodyPr>
          <a:lstStyle/>
          <a:p>
            <a:pPr algn="ctr"/>
            <a:r>
              <a:rPr lang="es-CL" sz="1600" b="1" dirty="0">
                <a:solidFill>
                  <a:schemeClr val="bg1"/>
                </a:solidFill>
              </a:rPr>
              <a:t>Si acepta, el apoderado debe hacer la matrícula de 2025</a:t>
            </a:r>
            <a:r>
              <a:rPr lang="es-CL" sz="1600" dirty="0">
                <a:solidFill>
                  <a:schemeClr val="bg1"/>
                </a:solidFill>
              </a:rPr>
              <a:t>.</a:t>
            </a:r>
          </a:p>
        </p:txBody>
      </p:sp>
      <p:sp>
        <p:nvSpPr>
          <p:cNvPr id="2" name="Rectángulo 1">
            <a:extLst>
              <a:ext uri="{FF2B5EF4-FFF2-40B4-BE49-F238E27FC236}">
                <a16:creationId xmlns:a16="http://schemas.microsoft.com/office/drawing/2014/main" id="{3AB2C772-7E99-F76F-9EB0-B60E622EF0E3}"/>
              </a:ext>
            </a:extLst>
          </p:cNvPr>
          <p:cNvSpPr/>
          <p:nvPr/>
        </p:nvSpPr>
        <p:spPr>
          <a:xfrm>
            <a:off x="788663" y="278209"/>
            <a:ext cx="11074304" cy="39744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defTabSz="685800">
              <a:lnSpc>
                <a:spcPct val="70000"/>
              </a:lnSpc>
              <a:spcBef>
                <a:spcPts val="600"/>
              </a:spcBef>
              <a:defRPr/>
            </a:pPr>
            <a:r>
              <a:rPr lang="es-419" b="1" dirty="0"/>
              <a:t>¿QUÉ ES EL SISTEMA DE ADMISIÓN ESCOLAR?</a:t>
            </a:r>
            <a:r>
              <a:rPr lang="es-CL" dirty="0"/>
              <a:t> </a:t>
            </a:r>
            <a:r>
              <a:rPr lang="es-ES" sz="2400" b="1" dirty="0">
                <a:solidFill>
                  <a:prstClr val="white"/>
                </a:solidFill>
              </a:rPr>
              <a:t> </a:t>
            </a:r>
          </a:p>
        </p:txBody>
      </p:sp>
      <p:sp>
        <p:nvSpPr>
          <p:cNvPr id="12" name="CuadroTexto 11">
            <a:extLst>
              <a:ext uri="{FF2B5EF4-FFF2-40B4-BE49-F238E27FC236}">
                <a16:creationId xmlns:a16="http://schemas.microsoft.com/office/drawing/2014/main" id="{0E004425-017F-FA9B-9950-F0385E0F1532}"/>
              </a:ext>
            </a:extLst>
          </p:cNvPr>
          <p:cNvSpPr txBox="1"/>
          <p:nvPr/>
        </p:nvSpPr>
        <p:spPr>
          <a:xfrm>
            <a:off x="788663" y="1236631"/>
            <a:ext cx="5100073" cy="3416320"/>
          </a:xfrm>
          <a:prstGeom prst="rect">
            <a:avLst/>
          </a:prstGeom>
          <a:noFill/>
        </p:spPr>
        <p:txBody>
          <a:bodyPr wrap="square">
            <a:spAutoFit/>
          </a:bodyPr>
          <a:lstStyle/>
          <a:p>
            <a:pPr algn="just">
              <a:defRPr/>
            </a:pPr>
            <a:r>
              <a:rPr lang="es-ES" dirty="0"/>
              <a:t>Es un sistema centralizado de postulación que se realiza a través de una plataforma web, donde cada familia encontrará información de todos los colegios a los que podría postular. Con esa información, las y los apoderados postulan, en orden de preferencia, a los establecimientos de su elección. </a:t>
            </a:r>
          </a:p>
          <a:p>
            <a:pPr algn="just">
              <a:defRPr/>
            </a:pPr>
            <a:endParaRPr lang="es-ES" dirty="0"/>
          </a:p>
          <a:p>
            <a:pPr algn="just">
              <a:defRPr/>
            </a:pPr>
            <a:r>
              <a:rPr lang="es-ES" dirty="0"/>
              <a:t>Las postulaciones a través de la plataforma se realizan para el año escolar siguiente, al ingresar a  </a:t>
            </a:r>
            <a:r>
              <a:rPr lang="es-419" u="sng" dirty="0">
                <a:hlinkClick r:id="rId3"/>
              </a:rPr>
              <a:t>www.sistemadeadmisionescolar.cl</a:t>
            </a:r>
            <a:r>
              <a:rPr lang="es-419" dirty="0"/>
              <a:t> entre el 5 y el 28 de agosto.</a:t>
            </a:r>
            <a:r>
              <a:rPr lang="es-CL" dirty="0"/>
              <a:t> </a:t>
            </a:r>
          </a:p>
        </p:txBody>
      </p:sp>
      <p:pic>
        <p:nvPicPr>
          <p:cNvPr id="13" name="Imagen 12">
            <a:extLst>
              <a:ext uri="{FF2B5EF4-FFF2-40B4-BE49-F238E27FC236}">
                <a16:creationId xmlns:a16="http://schemas.microsoft.com/office/drawing/2014/main" id="{BCAB653E-9DA1-17CB-4293-9680880B1956}"/>
              </a:ext>
            </a:extLst>
          </p:cNvPr>
          <p:cNvPicPr>
            <a:picLocks noChangeAspect="1"/>
          </p:cNvPicPr>
          <p:nvPr/>
        </p:nvPicPr>
        <p:blipFill>
          <a:blip r:embed="rId4"/>
          <a:stretch>
            <a:fillRect/>
          </a:stretch>
        </p:blipFill>
        <p:spPr>
          <a:xfrm>
            <a:off x="10514336" y="5663818"/>
            <a:ext cx="1103472" cy="597460"/>
          </a:xfrm>
          <a:prstGeom prst="rect">
            <a:avLst/>
          </a:prstGeom>
        </p:spPr>
      </p:pic>
      <p:pic>
        <p:nvPicPr>
          <p:cNvPr id="4" name="Imagen 3">
            <a:extLst>
              <a:ext uri="{FF2B5EF4-FFF2-40B4-BE49-F238E27FC236}">
                <a16:creationId xmlns:a16="http://schemas.microsoft.com/office/drawing/2014/main" id="{D1B6111F-6C6E-3D44-8142-68B129629C1A}"/>
              </a:ext>
            </a:extLst>
          </p:cNvPr>
          <p:cNvPicPr>
            <a:picLocks noChangeAspect="1"/>
          </p:cNvPicPr>
          <p:nvPr/>
        </p:nvPicPr>
        <p:blipFill>
          <a:blip r:embed="rId5"/>
          <a:stretch>
            <a:fillRect/>
          </a:stretch>
        </p:blipFill>
        <p:spPr>
          <a:xfrm>
            <a:off x="6439153" y="1331973"/>
            <a:ext cx="5129928" cy="261497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09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F27A03-DD9C-4619-E04D-4099D065A932}"/>
            </a:ext>
          </a:extLst>
        </p:cNvPr>
        <p:cNvGrpSpPr/>
        <p:nvPr/>
      </p:nvGrpSpPr>
      <p:grpSpPr>
        <a:xfrm>
          <a:off x="0" y="0"/>
          <a:ext cx="0" cy="0"/>
          <a:chOff x="0" y="0"/>
          <a:chExt cx="0" cy="0"/>
        </a:xfrm>
      </p:grpSpPr>
      <p:sp>
        <p:nvSpPr>
          <p:cNvPr id="5" name="Rectángulo 4">
            <a:extLst>
              <a:ext uri="{FF2B5EF4-FFF2-40B4-BE49-F238E27FC236}">
                <a16:creationId xmlns:a16="http://schemas.microsoft.com/office/drawing/2014/main" id="{6F18574F-DEDE-6F46-303F-60CA95F69317}"/>
              </a:ext>
            </a:extLst>
          </p:cNvPr>
          <p:cNvSpPr/>
          <p:nvPr/>
        </p:nvSpPr>
        <p:spPr>
          <a:xfrm>
            <a:off x="72501" y="85373"/>
            <a:ext cx="12046998" cy="6732000"/>
          </a:xfrm>
          <a:prstGeom prst="rect">
            <a:avLst/>
          </a:prstGeom>
          <a:noFill/>
          <a:ln w="161925">
            <a:solidFill>
              <a:srgbClr val="64C1D0"/>
            </a:solidFill>
            <a:extLst>
              <a:ext uri="{C807C97D-BFC1-408E-A445-0C87EB9F89A2}">
                <ask:lineSketchStyleProps xmlns:ask="http://schemas.microsoft.com/office/drawing/2018/sketchyshapes" sd="1219033472">
                  <a:custGeom>
                    <a:avLst/>
                    <a:gdLst>
                      <a:gd name="connsiteX0" fmla="*/ 0 w 11915193"/>
                      <a:gd name="connsiteY0" fmla="*/ 0 h 6662057"/>
                      <a:gd name="connsiteX1" fmla="*/ 11915193 w 11915193"/>
                      <a:gd name="connsiteY1" fmla="*/ 0 h 6662057"/>
                      <a:gd name="connsiteX2" fmla="*/ 11915193 w 11915193"/>
                      <a:gd name="connsiteY2" fmla="*/ 6662057 h 6662057"/>
                      <a:gd name="connsiteX3" fmla="*/ 0 w 11915193"/>
                      <a:gd name="connsiteY3" fmla="*/ 6662057 h 6662057"/>
                      <a:gd name="connsiteX4" fmla="*/ 0 w 11915193"/>
                      <a:gd name="connsiteY4" fmla="*/ 0 h 6662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15193" h="6662057" extrusionOk="0">
                        <a:moveTo>
                          <a:pt x="0" y="0"/>
                        </a:moveTo>
                        <a:cubicBezTo>
                          <a:pt x="5428687" y="118645"/>
                          <a:pt x="7342541" y="116012"/>
                          <a:pt x="11915193" y="0"/>
                        </a:cubicBezTo>
                        <a:cubicBezTo>
                          <a:pt x="11782311" y="2715913"/>
                          <a:pt x="12000144" y="3741188"/>
                          <a:pt x="11915193" y="6662057"/>
                        </a:cubicBezTo>
                        <a:cubicBezTo>
                          <a:pt x="10229646" y="6796657"/>
                          <a:pt x="4444854" y="6504861"/>
                          <a:pt x="0" y="6662057"/>
                        </a:cubicBezTo>
                        <a:cubicBezTo>
                          <a:pt x="-20187" y="3988055"/>
                          <a:pt x="-152480" y="177803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8" name="Imagen 27">
            <a:extLst>
              <a:ext uri="{FF2B5EF4-FFF2-40B4-BE49-F238E27FC236}">
                <a16:creationId xmlns:a16="http://schemas.microsoft.com/office/drawing/2014/main" id="{F118A3C2-C095-8DE3-1183-420B462369A4}"/>
              </a:ext>
            </a:extLst>
          </p:cNvPr>
          <p:cNvPicPr>
            <a:picLocks noChangeAspect="1"/>
          </p:cNvPicPr>
          <p:nvPr/>
        </p:nvPicPr>
        <p:blipFill>
          <a:blip r:embed="rId2"/>
          <a:stretch>
            <a:fillRect/>
          </a:stretch>
        </p:blipFill>
        <p:spPr>
          <a:xfrm>
            <a:off x="6827979" y="3046592"/>
            <a:ext cx="938865" cy="920576"/>
          </a:xfrm>
          <a:prstGeom prst="rect">
            <a:avLst/>
          </a:prstGeom>
        </p:spPr>
      </p:pic>
      <p:pic>
        <p:nvPicPr>
          <p:cNvPr id="30" name="Imagen 29">
            <a:extLst>
              <a:ext uri="{FF2B5EF4-FFF2-40B4-BE49-F238E27FC236}">
                <a16:creationId xmlns:a16="http://schemas.microsoft.com/office/drawing/2014/main" id="{EC423E6F-4D62-CF2D-6980-6CB979D6815E}"/>
              </a:ext>
            </a:extLst>
          </p:cNvPr>
          <p:cNvPicPr>
            <a:picLocks noChangeAspect="1"/>
          </p:cNvPicPr>
          <p:nvPr/>
        </p:nvPicPr>
        <p:blipFill>
          <a:blip r:embed="rId2"/>
          <a:stretch>
            <a:fillRect/>
          </a:stretch>
        </p:blipFill>
        <p:spPr>
          <a:xfrm>
            <a:off x="5626567" y="2968712"/>
            <a:ext cx="938865" cy="920576"/>
          </a:xfrm>
          <a:prstGeom prst="rect">
            <a:avLst/>
          </a:prstGeom>
        </p:spPr>
      </p:pic>
      <p:sp>
        <p:nvSpPr>
          <p:cNvPr id="32" name="CuadroTexto 31">
            <a:extLst>
              <a:ext uri="{FF2B5EF4-FFF2-40B4-BE49-F238E27FC236}">
                <a16:creationId xmlns:a16="http://schemas.microsoft.com/office/drawing/2014/main" id="{9802DA44-5DC6-5F74-C118-F04338E72158}"/>
              </a:ext>
            </a:extLst>
          </p:cNvPr>
          <p:cNvSpPr txBox="1"/>
          <p:nvPr/>
        </p:nvSpPr>
        <p:spPr>
          <a:xfrm>
            <a:off x="8045470" y="4753535"/>
            <a:ext cx="6107372" cy="800219"/>
          </a:xfrm>
          <a:prstGeom prst="rect">
            <a:avLst/>
          </a:prstGeom>
          <a:noFill/>
        </p:spPr>
        <p:txBody>
          <a:bodyPr wrap="square">
            <a:spAutoFit/>
          </a:bodyPr>
          <a:lstStyle/>
          <a:p>
            <a:r>
              <a:rPr lang="es-CL" dirty="0">
                <a:solidFill>
                  <a:schemeClr val="bg1"/>
                </a:solidFill>
              </a:rPr>
              <a:t>     </a:t>
            </a:r>
            <a:r>
              <a:rPr lang="es-CL" sz="1400" dirty="0">
                <a:solidFill>
                  <a:schemeClr val="bg1"/>
                </a:solidFill>
              </a:rPr>
              <a:t>Acepta</a:t>
            </a:r>
          </a:p>
          <a:p>
            <a:r>
              <a:rPr lang="es-CL" sz="1400" dirty="0">
                <a:solidFill>
                  <a:schemeClr val="bg1"/>
                </a:solidFill>
              </a:rPr>
              <a:t>           o </a:t>
            </a:r>
          </a:p>
          <a:p>
            <a:r>
              <a:rPr lang="es-CL" sz="1400" dirty="0">
                <a:solidFill>
                  <a:schemeClr val="bg1"/>
                </a:solidFill>
              </a:rPr>
              <a:t>     Rechaza</a:t>
            </a:r>
          </a:p>
        </p:txBody>
      </p:sp>
      <p:sp>
        <p:nvSpPr>
          <p:cNvPr id="37" name="CuadroTexto 36">
            <a:extLst>
              <a:ext uri="{FF2B5EF4-FFF2-40B4-BE49-F238E27FC236}">
                <a16:creationId xmlns:a16="http://schemas.microsoft.com/office/drawing/2014/main" id="{CE6D43ED-4058-C2CF-1E94-10B4F7611A25}"/>
              </a:ext>
            </a:extLst>
          </p:cNvPr>
          <p:cNvSpPr txBox="1"/>
          <p:nvPr/>
        </p:nvSpPr>
        <p:spPr>
          <a:xfrm>
            <a:off x="9958996" y="4122188"/>
            <a:ext cx="1846554" cy="1077218"/>
          </a:xfrm>
          <a:prstGeom prst="rect">
            <a:avLst/>
          </a:prstGeom>
          <a:noFill/>
        </p:spPr>
        <p:txBody>
          <a:bodyPr wrap="square">
            <a:spAutoFit/>
          </a:bodyPr>
          <a:lstStyle/>
          <a:p>
            <a:pPr algn="ctr"/>
            <a:r>
              <a:rPr lang="es-CL" sz="1600" b="1" dirty="0">
                <a:solidFill>
                  <a:schemeClr val="bg1"/>
                </a:solidFill>
              </a:rPr>
              <a:t>Si acepta, el apoderado debe hacer la matrícula de 2025</a:t>
            </a:r>
            <a:r>
              <a:rPr lang="es-CL" sz="1600" dirty="0">
                <a:solidFill>
                  <a:schemeClr val="bg1"/>
                </a:solidFill>
              </a:rPr>
              <a:t>.</a:t>
            </a:r>
          </a:p>
        </p:txBody>
      </p:sp>
      <p:sp>
        <p:nvSpPr>
          <p:cNvPr id="2" name="Rectángulo 1">
            <a:extLst>
              <a:ext uri="{FF2B5EF4-FFF2-40B4-BE49-F238E27FC236}">
                <a16:creationId xmlns:a16="http://schemas.microsoft.com/office/drawing/2014/main" id="{C5674541-3EBD-E9CA-FC7E-D62C165C20C2}"/>
              </a:ext>
            </a:extLst>
          </p:cNvPr>
          <p:cNvSpPr/>
          <p:nvPr/>
        </p:nvSpPr>
        <p:spPr>
          <a:xfrm>
            <a:off x="788663" y="278209"/>
            <a:ext cx="11074304" cy="39744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defTabSz="685800">
              <a:lnSpc>
                <a:spcPct val="70000"/>
              </a:lnSpc>
              <a:spcBef>
                <a:spcPts val="600"/>
              </a:spcBef>
              <a:defRPr/>
            </a:pPr>
            <a:r>
              <a:rPr lang="es-419" b="1" dirty="0"/>
              <a:t>¿QUIÉNES DEBEN POSTULAR AL SISTEMA DE ADMISIÓN ESCOLAR? </a:t>
            </a:r>
            <a:r>
              <a:rPr lang="es-CL" dirty="0"/>
              <a:t>  </a:t>
            </a:r>
            <a:r>
              <a:rPr lang="es-ES" sz="2400" b="1" dirty="0">
                <a:solidFill>
                  <a:prstClr val="white"/>
                </a:solidFill>
              </a:rPr>
              <a:t> </a:t>
            </a:r>
          </a:p>
        </p:txBody>
      </p:sp>
      <p:pic>
        <p:nvPicPr>
          <p:cNvPr id="13" name="Imagen 12">
            <a:extLst>
              <a:ext uri="{FF2B5EF4-FFF2-40B4-BE49-F238E27FC236}">
                <a16:creationId xmlns:a16="http://schemas.microsoft.com/office/drawing/2014/main" id="{A9D9EE2B-D06F-CB3F-F2DD-0594665771D4}"/>
              </a:ext>
            </a:extLst>
          </p:cNvPr>
          <p:cNvPicPr>
            <a:picLocks noChangeAspect="1"/>
          </p:cNvPicPr>
          <p:nvPr/>
        </p:nvPicPr>
        <p:blipFill>
          <a:blip r:embed="rId3"/>
          <a:stretch>
            <a:fillRect/>
          </a:stretch>
        </p:blipFill>
        <p:spPr>
          <a:xfrm>
            <a:off x="10514336" y="5663818"/>
            <a:ext cx="1103472" cy="597460"/>
          </a:xfrm>
          <a:prstGeom prst="rect">
            <a:avLst/>
          </a:prstGeom>
        </p:spPr>
      </p:pic>
      <p:graphicFrame>
        <p:nvGraphicFramePr>
          <p:cNvPr id="6" name="Tabla 5">
            <a:extLst>
              <a:ext uri="{FF2B5EF4-FFF2-40B4-BE49-F238E27FC236}">
                <a16:creationId xmlns:a16="http://schemas.microsoft.com/office/drawing/2014/main" id="{5849D07D-E2CA-887F-2043-8FE6794F6B12}"/>
              </a:ext>
            </a:extLst>
          </p:cNvPr>
          <p:cNvGraphicFramePr>
            <a:graphicFrameLocks noGrp="1"/>
          </p:cNvGraphicFramePr>
          <p:nvPr>
            <p:extLst>
              <p:ext uri="{D42A27DB-BD31-4B8C-83A1-F6EECF244321}">
                <p14:modId xmlns:p14="http://schemas.microsoft.com/office/powerpoint/2010/main" val="3324514141"/>
              </p:ext>
            </p:extLst>
          </p:nvPr>
        </p:nvGraphicFramePr>
        <p:xfrm>
          <a:off x="788663" y="1134104"/>
          <a:ext cx="9170334" cy="5127174"/>
        </p:xfrm>
        <a:graphic>
          <a:graphicData uri="http://schemas.openxmlformats.org/drawingml/2006/table">
            <a:tbl>
              <a:tblPr firstRow="1" firstCol="1" bandRow="1">
                <a:tableStyleId>{5C22544A-7EE6-4342-B048-85BDC9FD1C3A}</a:tableStyleId>
              </a:tblPr>
              <a:tblGrid>
                <a:gridCol w="5006296">
                  <a:extLst>
                    <a:ext uri="{9D8B030D-6E8A-4147-A177-3AD203B41FA5}">
                      <a16:colId xmlns:a16="http://schemas.microsoft.com/office/drawing/2014/main" val="1520463317"/>
                    </a:ext>
                  </a:extLst>
                </a:gridCol>
                <a:gridCol w="4164038">
                  <a:extLst>
                    <a:ext uri="{9D8B030D-6E8A-4147-A177-3AD203B41FA5}">
                      <a16:colId xmlns:a16="http://schemas.microsoft.com/office/drawing/2014/main" val="681399829"/>
                    </a:ext>
                  </a:extLst>
                </a:gridCol>
              </a:tblGrid>
              <a:tr h="322818">
                <a:tc>
                  <a:txBody>
                    <a:bodyPr/>
                    <a:lstStyle/>
                    <a:p>
                      <a:pPr>
                        <a:lnSpc>
                          <a:spcPct val="116000"/>
                        </a:lnSpc>
                        <a:spcAft>
                          <a:spcPts val="800"/>
                        </a:spcAft>
                        <a:buNone/>
                      </a:pPr>
                      <a:r>
                        <a:rPr lang="es-CL" sz="1800" dirty="0">
                          <a:effectLst/>
                        </a:rPr>
                        <a:t>¿Quiénes deben postular al SAE? </a:t>
                      </a:r>
                      <a:endParaRPr lang="es-CL" sz="18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solidFill>
                      <a:schemeClr val="tx2"/>
                    </a:solidFill>
                  </a:tcPr>
                </a:tc>
                <a:tc>
                  <a:txBody>
                    <a:bodyPr/>
                    <a:lstStyle/>
                    <a:p>
                      <a:pPr>
                        <a:lnSpc>
                          <a:spcPct val="116000"/>
                        </a:lnSpc>
                        <a:spcAft>
                          <a:spcPts val="800"/>
                        </a:spcAft>
                        <a:buNone/>
                      </a:pPr>
                      <a:r>
                        <a:rPr lang="es-CL" sz="1800" dirty="0">
                          <a:effectLst/>
                        </a:rPr>
                        <a:t>¿Quiénes </a:t>
                      </a:r>
                      <a:r>
                        <a:rPr lang="es-CL" sz="1800" dirty="0">
                          <a:effectLst/>
                          <a:highlight>
                            <a:srgbClr val="FF0000"/>
                          </a:highlight>
                        </a:rPr>
                        <a:t>no</a:t>
                      </a:r>
                      <a:r>
                        <a:rPr lang="es-CL" sz="1800" dirty="0">
                          <a:effectLst/>
                        </a:rPr>
                        <a:t> deben postular al SAE? </a:t>
                      </a:r>
                      <a:endParaRPr lang="es-CL" sz="18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3215527005"/>
                  </a:ext>
                </a:extLst>
              </a:tr>
              <a:tr h="663049">
                <a:tc>
                  <a:txBody>
                    <a:bodyPr/>
                    <a:lstStyle/>
                    <a:p>
                      <a:pPr>
                        <a:lnSpc>
                          <a:spcPct val="116000"/>
                        </a:lnSpc>
                        <a:spcAft>
                          <a:spcPts val="800"/>
                        </a:spcAft>
                        <a:buNone/>
                      </a:pPr>
                      <a:r>
                        <a:rPr lang="es-CL" sz="1800" b="0">
                          <a:solidFill>
                            <a:sysClr val="windowText" lastClr="000000"/>
                          </a:solidFill>
                          <a:effectLst/>
                        </a:rPr>
                        <a:t>Quienes postulan por primera vez a un establecimiento municipal o particular subvencionado. </a:t>
                      </a:r>
                      <a:endParaRPr lang="es-CL" sz="1800" b="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6000"/>
                        </a:lnSpc>
                        <a:spcAft>
                          <a:spcPts val="800"/>
                        </a:spcAft>
                        <a:buNone/>
                      </a:pPr>
                      <a:r>
                        <a:rPr lang="es-CL" sz="1800" b="0">
                          <a:solidFill>
                            <a:sysClr val="windowText" lastClr="000000"/>
                          </a:solidFill>
                          <a:effectLst/>
                        </a:rPr>
                        <a:t>Quienes deseen continuar en su establecimiento. </a:t>
                      </a:r>
                      <a:endParaRPr lang="es-CL" sz="1800" b="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7479040"/>
                  </a:ext>
                </a:extLst>
              </a:tr>
              <a:tr h="663049">
                <a:tc>
                  <a:txBody>
                    <a:bodyPr/>
                    <a:lstStyle/>
                    <a:p>
                      <a:pPr>
                        <a:lnSpc>
                          <a:spcPct val="116000"/>
                        </a:lnSpc>
                        <a:spcAft>
                          <a:spcPts val="800"/>
                        </a:spcAft>
                        <a:buNone/>
                      </a:pPr>
                      <a:r>
                        <a:rPr lang="es-CL" sz="1800" b="0" dirty="0">
                          <a:solidFill>
                            <a:sysClr val="windowText" lastClr="000000"/>
                          </a:solidFill>
                          <a:effectLst/>
                        </a:rPr>
                        <a:t>Quienes están matriculados en establecimientos que no ofrecen continuidad en el siguiente curso. </a:t>
                      </a:r>
                      <a:endParaRPr lang="es-CL" sz="1800" b="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6000"/>
                        </a:lnSpc>
                        <a:spcAft>
                          <a:spcPts val="800"/>
                        </a:spcAft>
                        <a:buNone/>
                      </a:pPr>
                      <a:r>
                        <a:rPr lang="es-CL" sz="1800" b="0" dirty="0">
                          <a:solidFill>
                            <a:sysClr val="windowText" lastClr="000000"/>
                          </a:solidFill>
                          <a:effectLst/>
                        </a:rPr>
                        <a:t>Quienes quieran ingresar a un Jardín Junji, Integra o a escuelas de párvulo. </a:t>
                      </a:r>
                      <a:endParaRPr lang="es-CL" sz="1800" b="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6042168"/>
                  </a:ext>
                </a:extLst>
              </a:tr>
              <a:tr h="663049">
                <a:tc>
                  <a:txBody>
                    <a:bodyPr/>
                    <a:lstStyle/>
                    <a:p>
                      <a:pPr>
                        <a:lnSpc>
                          <a:spcPct val="116000"/>
                        </a:lnSpc>
                        <a:spcAft>
                          <a:spcPts val="800"/>
                        </a:spcAft>
                        <a:buNone/>
                      </a:pPr>
                      <a:r>
                        <a:rPr lang="es-CL" sz="1800" b="0" dirty="0">
                          <a:solidFill>
                            <a:sysClr val="windowText" lastClr="000000"/>
                          </a:solidFill>
                          <a:effectLst/>
                        </a:rPr>
                        <a:t>Quienes deseen reingresar al sistema educativo. </a:t>
                      </a:r>
                      <a:endParaRPr lang="es-CL" sz="1800" b="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6000"/>
                        </a:lnSpc>
                        <a:spcAft>
                          <a:spcPts val="800"/>
                        </a:spcAft>
                        <a:buNone/>
                      </a:pPr>
                      <a:r>
                        <a:rPr lang="es-CL" sz="1800" b="0" dirty="0">
                          <a:solidFill>
                            <a:sysClr val="windowText" lastClr="000000"/>
                          </a:solidFill>
                          <a:effectLst/>
                        </a:rPr>
                        <a:t>Quienes deseen ingresar a una escuela de Educación Especial. </a:t>
                      </a:r>
                      <a:endParaRPr lang="es-CL" sz="1800" b="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13242237"/>
                  </a:ext>
                </a:extLst>
              </a:tr>
              <a:tr h="663049">
                <a:tc>
                  <a:txBody>
                    <a:bodyPr/>
                    <a:lstStyle/>
                    <a:p>
                      <a:pPr>
                        <a:lnSpc>
                          <a:spcPct val="116000"/>
                        </a:lnSpc>
                        <a:spcAft>
                          <a:spcPts val="800"/>
                        </a:spcAft>
                        <a:buNone/>
                      </a:pPr>
                      <a:r>
                        <a:rPr lang="es-CL" sz="1800" b="0">
                          <a:solidFill>
                            <a:sysClr val="windowText" lastClr="000000"/>
                          </a:solidFill>
                          <a:effectLst/>
                        </a:rPr>
                        <a:t>Quienes deseen cambiarse de establecimiento. </a:t>
                      </a:r>
                      <a:endParaRPr lang="es-CL" sz="1800" b="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6000"/>
                        </a:lnSpc>
                        <a:spcAft>
                          <a:spcPts val="800"/>
                        </a:spcAft>
                        <a:buNone/>
                      </a:pPr>
                      <a:r>
                        <a:rPr lang="es-CL" sz="1800" b="0">
                          <a:solidFill>
                            <a:sysClr val="windowText" lastClr="000000"/>
                          </a:solidFill>
                          <a:effectLst/>
                        </a:rPr>
                        <a:t>Quienes deseen ingresar a un establecimiento que imparta educación de adultos. </a:t>
                      </a:r>
                      <a:endParaRPr lang="es-CL" sz="1800" b="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8519873"/>
                  </a:ext>
                </a:extLst>
              </a:tr>
              <a:tr h="663049">
                <a:tc>
                  <a:txBody>
                    <a:bodyPr/>
                    <a:lstStyle/>
                    <a:p>
                      <a:pPr>
                        <a:lnSpc>
                          <a:spcPct val="116000"/>
                        </a:lnSpc>
                        <a:spcAft>
                          <a:spcPts val="800"/>
                        </a:spcAft>
                        <a:buNone/>
                      </a:pPr>
                      <a:r>
                        <a:rPr lang="es-CL" sz="1800" b="0" dirty="0">
                          <a:solidFill>
                            <a:sysClr val="windowText" lastClr="000000"/>
                          </a:solidFill>
                          <a:effectLst/>
                        </a:rPr>
                        <a:t>Quienes cambien de modalidad en el mismo establecimiento (</a:t>
                      </a:r>
                      <a:r>
                        <a:rPr lang="es-CL" sz="1800" b="0" dirty="0" err="1">
                          <a:solidFill>
                            <a:sysClr val="windowText" lastClr="000000"/>
                          </a:solidFill>
                          <a:effectLst/>
                        </a:rPr>
                        <a:t>Ej</a:t>
                      </a:r>
                      <a:r>
                        <a:rPr lang="es-CL" sz="1800" b="0" dirty="0">
                          <a:solidFill>
                            <a:sysClr val="windowText" lastClr="000000"/>
                          </a:solidFill>
                          <a:effectLst/>
                        </a:rPr>
                        <a:t>: de TEL o Medio Mayor a educación regular). </a:t>
                      </a:r>
                      <a:endParaRPr lang="es-CL" sz="1800" b="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6000"/>
                        </a:lnSpc>
                        <a:spcAft>
                          <a:spcPts val="800"/>
                        </a:spcAft>
                        <a:buNone/>
                      </a:pPr>
                      <a:r>
                        <a:rPr lang="es-CL" sz="1800" b="0" dirty="0">
                          <a:solidFill>
                            <a:sysClr val="windowText" lastClr="000000"/>
                          </a:solidFill>
                          <a:effectLst/>
                        </a:rPr>
                        <a:t>Quienes quieran cambiarse a un establecimiento particular pagado. </a:t>
                      </a:r>
                      <a:endParaRPr lang="es-CL" sz="1800" b="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94268384"/>
                  </a:ext>
                </a:extLst>
              </a:tr>
              <a:tr h="663049">
                <a:tc>
                  <a:txBody>
                    <a:bodyPr/>
                    <a:lstStyle/>
                    <a:p>
                      <a:pPr>
                        <a:lnSpc>
                          <a:spcPct val="116000"/>
                        </a:lnSpc>
                        <a:spcAft>
                          <a:spcPts val="800"/>
                        </a:spcAft>
                        <a:buNone/>
                      </a:pPr>
                      <a:r>
                        <a:rPr lang="es-CL" sz="1800" b="0">
                          <a:solidFill>
                            <a:sysClr val="windowText" lastClr="000000"/>
                          </a:solidFill>
                          <a:effectLst/>
                        </a:rPr>
                        <a:t>Quienes no tengan continuidad de estudios en su establecimiento de origen.  </a:t>
                      </a:r>
                      <a:endParaRPr lang="es-CL" sz="1800" b="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6000"/>
                        </a:lnSpc>
                        <a:spcAft>
                          <a:spcPts val="800"/>
                        </a:spcAft>
                        <a:buNone/>
                      </a:pPr>
                      <a:r>
                        <a:rPr lang="es-CL" sz="1800" b="0" dirty="0">
                          <a:solidFill>
                            <a:sysClr val="windowText" lastClr="000000"/>
                          </a:solidFill>
                          <a:effectLst/>
                        </a:rPr>
                        <a:t> </a:t>
                      </a:r>
                      <a:endParaRPr lang="es-CL" sz="1800" b="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86197976"/>
                  </a:ext>
                </a:extLst>
              </a:tr>
            </a:tbl>
          </a:graphicData>
        </a:graphic>
      </p:graphicFrame>
    </p:spTree>
    <p:extLst>
      <p:ext uri="{BB962C8B-B14F-4D97-AF65-F5344CB8AC3E}">
        <p14:creationId xmlns:p14="http://schemas.microsoft.com/office/powerpoint/2010/main" val="3623891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6ACE6-0A5F-A42D-67FF-47F52D9E85C3}"/>
            </a:ext>
          </a:extLst>
        </p:cNvPr>
        <p:cNvGrpSpPr/>
        <p:nvPr/>
      </p:nvGrpSpPr>
      <p:grpSpPr>
        <a:xfrm>
          <a:off x="0" y="0"/>
          <a:ext cx="0" cy="0"/>
          <a:chOff x="0" y="0"/>
          <a:chExt cx="0" cy="0"/>
        </a:xfrm>
      </p:grpSpPr>
      <p:sp>
        <p:nvSpPr>
          <p:cNvPr id="4" name="Título 1">
            <a:extLst>
              <a:ext uri="{FF2B5EF4-FFF2-40B4-BE49-F238E27FC236}">
                <a16:creationId xmlns:a16="http://schemas.microsoft.com/office/drawing/2014/main" id="{9AB472E4-8138-E8D0-8A8D-BD648AFCD65B}"/>
              </a:ext>
            </a:extLst>
          </p:cNvPr>
          <p:cNvSpPr>
            <a:spLocks noGrp="1"/>
          </p:cNvSpPr>
          <p:nvPr>
            <p:ph type="ctrTitle"/>
          </p:nvPr>
        </p:nvSpPr>
        <p:spPr>
          <a:xfrm>
            <a:off x="1523999" y="1967566"/>
            <a:ext cx="9144000" cy="1468727"/>
          </a:xfrm>
        </p:spPr>
        <p:txBody>
          <a:bodyPr>
            <a:normAutofit fontScale="90000"/>
          </a:bodyPr>
          <a:lstStyle/>
          <a:p>
            <a:br>
              <a:rPr lang="es-ES" sz="4000" b="1" dirty="0">
                <a:solidFill>
                  <a:srgbClr val="0A4581"/>
                </a:solidFill>
                <a:latin typeface="Candara Light" panose="020E0502030303020204" pitchFamily="34" charset="0"/>
              </a:rPr>
            </a:br>
            <a:br>
              <a:rPr lang="es-ES" sz="4000" b="1" dirty="0">
                <a:solidFill>
                  <a:srgbClr val="0A4581"/>
                </a:solidFill>
                <a:latin typeface="Candara Light" panose="020E0502030303020204" pitchFamily="34" charset="0"/>
              </a:rPr>
            </a:br>
            <a:endParaRPr lang="es-CL" sz="4000" b="1" dirty="0">
              <a:solidFill>
                <a:srgbClr val="0A4581"/>
              </a:solidFill>
              <a:latin typeface="Candara Light" panose="020E0502030303020204" pitchFamily="34" charset="0"/>
            </a:endParaRPr>
          </a:p>
        </p:txBody>
      </p:sp>
      <p:sp>
        <p:nvSpPr>
          <p:cNvPr id="5" name="Rectángulo 4">
            <a:extLst>
              <a:ext uri="{FF2B5EF4-FFF2-40B4-BE49-F238E27FC236}">
                <a16:creationId xmlns:a16="http://schemas.microsoft.com/office/drawing/2014/main" id="{EBDD2327-DB10-90C1-51D2-3B1F95494386}"/>
              </a:ext>
            </a:extLst>
          </p:cNvPr>
          <p:cNvSpPr/>
          <p:nvPr/>
        </p:nvSpPr>
        <p:spPr>
          <a:xfrm>
            <a:off x="72501" y="85373"/>
            <a:ext cx="12046998" cy="6732000"/>
          </a:xfrm>
          <a:prstGeom prst="rect">
            <a:avLst/>
          </a:prstGeom>
          <a:noFill/>
          <a:ln w="161925">
            <a:solidFill>
              <a:srgbClr val="64C1D0"/>
            </a:solidFill>
            <a:extLst>
              <a:ext uri="{C807C97D-BFC1-408E-A445-0C87EB9F89A2}">
                <ask:lineSketchStyleProps xmlns:ask="http://schemas.microsoft.com/office/drawing/2018/sketchyshapes" sd="1219033472">
                  <a:custGeom>
                    <a:avLst/>
                    <a:gdLst>
                      <a:gd name="connsiteX0" fmla="*/ 0 w 11915193"/>
                      <a:gd name="connsiteY0" fmla="*/ 0 h 6662057"/>
                      <a:gd name="connsiteX1" fmla="*/ 11915193 w 11915193"/>
                      <a:gd name="connsiteY1" fmla="*/ 0 h 6662057"/>
                      <a:gd name="connsiteX2" fmla="*/ 11915193 w 11915193"/>
                      <a:gd name="connsiteY2" fmla="*/ 6662057 h 6662057"/>
                      <a:gd name="connsiteX3" fmla="*/ 0 w 11915193"/>
                      <a:gd name="connsiteY3" fmla="*/ 6662057 h 6662057"/>
                      <a:gd name="connsiteX4" fmla="*/ 0 w 11915193"/>
                      <a:gd name="connsiteY4" fmla="*/ 0 h 6662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15193" h="6662057" extrusionOk="0">
                        <a:moveTo>
                          <a:pt x="0" y="0"/>
                        </a:moveTo>
                        <a:cubicBezTo>
                          <a:pt x="5428687" y="118645"/>
                          <a:pt x="7342541" y="116012"/>
                          <a:pt x="11915193" y="0"/>
                        </a:cubicBezTo>
                        <a:cubicBezTo>
                          <a:pt x="11782311" y="2715913"/>
                          <a:pt x="12000144" y="3741188"/>
                          <a:pt x="11915193" y="6662057"/>
                        </a:cubicBezTo>
                        <a:cubicBezTo>
                          <a:pt x="10229646" y="6796657"/>
                          <a:pt x="4444854" y="6504861"/>
                          <a:pt x="0" y="6662057"/>
                        </a:cubicBezTo>
                        <a:cubicBezTo>
                          <a:pt x="-20187" y="3988055"/>
                          <a:pt x="-152480" y="177803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8" name="Imagen 27">
            <a:extLst>
              <a:ext uri="{FF2B5EF4-FFF2-40B4-BE49-F238E27FC236}">
                <a16:creationId xmlns:a16="http://schemas.microsoft.com/office/drawing/2014/main" id="{80BA1AF5-94C0-EF06-8EA7-02189F305431}"/>
              </a:ext>
            </a:extLst>
          </p:cNvPr>
          <p:cNvPicPr>
            <a:picLocks noChangeAspect="1"/>
          </p:cNvPicPr>
          <p:nvPr/>
        </p:nvPicPr>
        <p:blipFill>
          <a:blip r:embed="rId2"/>
          <a:stretch>
            <a:fillRect/>
          </a:stretch>
        </p:blipFill>
        <p:spPr>
          <a:xfrm>
            <a:off x="6827979" y="3046592"/>
            <a:ext cx="938865" cy="920576"/>
          </a:xfrm>
          <a:prstGeom prst="rect">
            <a:avLst/>
          </a:prstGeom>
        </p:spPr>
      </p:pic>
      <p:pic>
        <p:nvPicPr>
          <p:cNvPr id="30" name="Imagen 29">
            <a:extLst>
              <a:ext uri="{FF2B5EF4-FFF2-40B4-BE49-F238E27FC236}">
                <a16:creationId xmlns:a16="http://schemas.microsoft.com/office/drawing/2014/main" id="{19BB0B38-834E-F7ED-5B4D-1FB3A2C8CDB1}"/>
              </a:ext>
            </a:extLst>
          </p:cNvPr>
          <p:cNvPicPr>
            <a:picLocks noChangeAspect="1"/>
          </p:cNvPicPr>
          <p:nvPr/>
        </p:nvPicPr>
        <p:blipFill>
          <a:blip r:embed="rId2"/>
          <a:stretch>
            <a:fillRect/>
          </a:stretch>
        </p:blipFill>
        <p:spPr>
          <a:xfrm>
            <a:off x="5626567" y="2968712"/>
            <a:ext cx="938865" cy="920576"/>
          </a:xfrm>
          <a:prstGeom prst="rect">
            <a:avLst/>
          </a:prstGeom>
        </p:spPr>
      </p:pic>
      <p:sp>
        <p:nvSpPr>
          <p:cNvPr id="37" name="CuadroTexto 36">
            <a:extLst>
              <a:ext uri="{FF2B5EF4-FFF2-40B4-BE49-F238E27FC236}">
                <a16:creationId xmlns:a16="http://schemas.microsoft.com/office/drawing/2014/main" id="{07D3EF0F-C1DA-D62B-DBF1-7F3A6D9797BB}"/>
              </a:ext>
            </a:extLst>
          </p:cNvPr>
          <p:cNvSpPr txBox="1"/>
          <p:nvPr/>
        </p:nvSpPr>
        <p:spPr>
          <a:xfrm>
            <a:off x="9958996" y="4122188"/>
            <a:ext cx="1846554" cy="1077218"/>
          </a:xfrm>
          <a:prstGeom prst="rect">
            <a:avLst/>
          </a:prstGeom>
          <a:noFill/>
        </p:spPr>
        <p:txBody>
          <a:bodyPr wrap="square">
            <a:spAutoFit/>
          </a:bodyPr>
          <a:lstStyle/>
          <a:p>
            <a:pPr algn="ctr"/>
            <a:r>
              <a:rPr lang="es-CL" sz="1600" b="1" dirty="0">
                <a:solidFill>
                  <a:schemeClr val="bg1"/>
                </a:solidFill>
              </a:rPr>
              <a:t>Si acepta, el apoderado debe hacer la matrícula de 2025</a:t>
            </a:r>
            <a:r>
              <a:rPr lang="es-CL" sz="1600" dirty="0">
                <a:solidFill>
                  <a:schemeClr val="bg1"/>
                </a:solidFill>
              </a:rPr>
              <a:t>.</a:t>
            </a:r>
          </a:p>
        </p:txBody>
      </p:sp>
      <p:sp>
        <p:nvSpPr>
          <p:cNvPr id="2" name="Rectángulo 1">
            <a:extLst>
              <a:ext uri="{FF2B5EF4-FFF2-40B4-BE49-F238E27FC236}">
                <a16:creationId xmlns:a16="http://schemas.microsoft.com/office/drawing/2014/main" id="{E6A51FA8-2E73-207B-4C61-4614445B8B2C}"/>
              </a:ext>
            </a:extLst>
          </p:cNvPr>
          <p:cNvSpPr/>
          <p:nvPr/>
        </p:nvSpPr>
        <p:spPr>
          <a:xfrm>
            <a:off x="788663" y="278209"/>
            <a:ext cx="11074304" cy="39744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defTabSz="685800">
              <a:lnSpc>
                <a:spcPct val="70000"/>
              </a:lnSpc>
              <a:spcBef>
                <a:spcPts val="600"/>
              </a:spcBef>
              <a:defRPr/>
            </a:pPr>
            <a:r>
              <a:rPr lang="es-ES" b="1" dirty="0"/>
              <a:t>¿QUÉ ES UN ESTUDIANTE “SIN CONTINUIDAD DE ESTUDIOS”?</a:t>
            </a:r>
            <a:r>
              <a:rPr lang="es-CL" dirty="0"/>
              <a:t> </a:t>
            </a:r>
            <a:r>
              <a:rPr lang="es-ES" sz="2400" b="1" dirty="0">
                <a:solidFill>
                  <a:prstClr val="white"/>
                </a:solidFill>
              </a:rPr>
              <a:t> </a:t>
            </a:r>
          </a:p>
        </p:txBody>
      </p:sp>
      <p:sp>
        <p:nvSpPr>
          <p:cNvPr id="12" name="CuadroTexto 11">
            <a:extLst>
              <a:ext uri="{FF2B5EF4-FFF2-40B4-BE49-F238E27FC236}">
                <a16:creationId xmlns:a16="http://schemas.microsoft.com/office/drawing/2014/main" id="{A96A076A-09C6-B525-7473-0B6BF6D753F7}"/>
              </a:ext>
            </a:extLst>
          </p:cNvPr>
          <p:cNvSpPr txBox="1"/>
          <p:nvPr/>
        </p:nvSpPr>
        <p:spPr>
          <a:xfrm>
            <a:off x="788663" y="1067615"/>
            <a:ext cx="5176020" cy="2616101"/>
          </a:xfrm>
          <a:prstGeom prst="rect">
            <a:avLst/>
          </a:prstGeom>
          <a:noFill/>
        </p:spPr>
        <p:txBody>
          <a:bodyPr wrap="square">
            <a:spAutoFit/>
          </a:bodyPr>
          <a:lstStyle/>
          <a:p>
            <a:pPr algn="just">
              <a:defRPr/>
            </a:pPr>
            <a:r>
              <a:rPr lang="es-ES" sz="2000" dirty="0"/>
              <a:t>Un estudiante “sin continuidad de estudios” es aquel que, debido a la estructura de cursos del establecimiento, no podrá continuar en el nivel siguiente en el mismo establecimiento, siendo necesario que postule mediante el sistema de admisión escolar para obtener una vacante para el año siguiente.  </a:t>
            </a:r>
            <a:r>
              <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6" name="CuadroTexto 5">
            <a:extLst>
              <a:ext uri="{FF2B5EF4-FFF2-40B4-BE49-F238E27FC236}">
                <a16:creationId xmlns:a16="http://schemas.microsoft.com/office/drawing/2014/main" id="{3F3ADE1F-290B-4969-5C4E-A3B6555F5130}"/>
              </a:ext>
            </a:extLst>
          </p:cNvPr>
          <p:cNvSpPr txBox="1"/>
          <p:nvPr/>
        </p:nvSpPr>
        <p:spPr>
          <a:xfrm>
            <a:off x="717388" y="4050294"/>
            <a:ext cx="5176020" cy="1631216"/>
          </a:xfrm>
          <a:prstGeom prst="rect">
            <a:avLst/>
          </a:prstGeom>
          <a:noFill/>
        </p:spPr>
        <p:txBody>
          <a:bodyPr wrap="square">
            <a:spAutoFit/>
          </a:bodyPr>
          <a:lstStyle/>
          <a:p>
            <a:pPr algn="just">
              <a:defRPr/>
            </a:pPr>
            <a:r>
              <a:rPr kumimoji="0" lang="es-ES" sz="2000" b="0" i="0" u="none" strike="noStrike" kern="1200" cap="none" spc="0" normalizeH="0" baseline="0" noProof="0" dirty="0">
                <a:ln>
                  <a:noFill/>
                </a:ln>
                <a:solidFill>
                  <a:prstClr val="black"/>
                </a:solidFill>
                <a:effectLst/>
                <a:uLnTx/>
                <a:uFillTx/>
                <a:latin typeface="Calibri" panose="020F0502020204030204"/>
                <a:ea typeface="+mn-ea"/>
                <a:cs typeface="+mn-cs"/>
              </a:rPr>
              <a:t>Ejemplo: </a:t>
            </a:r>
          </a:p>
          <a:p>
            <a:pPr marL="342900" indent="-342900" algn="just">
              <a:buFont typeface="Arial" panose="020B0604020202020204" pitchFamily="34" charset="0"/>
              <a:buChar char="•"/>
              <a:defRPr/>
            </a:pPr>
            <a:r>
              <a:rPr lang="es-ES" sz="2000" dirty="0">
                <a:solidFill>
                  <a:prstClr val="black"/>
                </a:solidFill>
                <a:latin typeface="Calibri" panose="020F0502020204030204"/>
              </a:rPr>
              <a:t>Establecimientos que imparten hasta 8° Básico, por lo que se debe postular para que el estudiante logre ser asignado en 1° Medio.</a:t>
            </a:r>
            <a:endParaRPr kumimoji="0" lang="es-CL"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CuadroTexto 8">
            <a:extLst>
              <a:ext uri="{FF2B5EF4-FFF2-40B4-BE49-F238E27FC236}">
                <a16:creationId xmlns:a16="http://schemas.microsoft.com/office/drawing/2014/main" id="{9A7A97FA-BFEE-CD4B-67BD-167ED700BE7D}"/>
              </a:ext>
            </a:extLst>
          </p:cNvPr>
          <p:cNvSpPr txBox="1"/>
          <p:nvPr/>
        </p:nvSpPr>
        <p:spPr>
          <a:xfrm>
            <a:off x="6910342" y="1658594"/>
            <a:ext cx="4537132" cy="347787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L" sz="2000" b="0" i="0" u="none" strike="noStrike" kern="1200" cap="none" spc="0" normalizeH="0" baseline="0" noProof="0" dirty="0">
                <a:ln>
                  <a:noFill/>
                </a:ln>
                <a:solidFill>
                  <a:prstClr val="black"/>
                </a:solidFill>
                <a:effectLst/>
                <a:uLnTx/>
                <a:uFillTx/>
                <a:latin typeface="Calibri" panose="020F0502020204030204"/>
                <a:ea typeface="+mn-ea"/>
                <a:cs typeface="+mn-cs"/>
              </a:rPr>
              <a:t>Con este fin de fomentar su postulación, el Ministerio de Educación envía correos y SMS a: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L"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kumimoji="0" lang="es-CL" sz="2000" b="0" i="0" u="none" strike="noStrike" kern="1200" cap="none" spc="0" normalizeH="0" baseline="0" noProof="0" dirty="0">
                <a:ln>
                  <a:noFill/>
                </a:ln>
                <a:solidFill>
                  <a:prstClr val="black"/>
                </a:solidFill>
                <a:effectLst/>
                <a:uLnTx/>
                <a:uFillTx/>
                <a:latin typeface="Calibri" panose="020F0502020204030204"/>
                <a:ea typeface="+mn-ea"/>
                <a:cs typeface="+mn-cs"/>
              </a:rPr>
              <a:t>Encargados de admisión, sostenedores y directores con listados de estudiantes que no tendrían continuidad de matrícula, para fomentar su postulación. </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kumimoji="0" lang="es-CL" sz="2000" b="0" i="0" u="none" strike="noStrike" kern="1200" cap="none" spc="0" normalizeH="0" baseline="0" noProof="0" dirty="0">
                <a:ln>
                  <a:noFill/>
                </a:ln>
                <a:solidFill>
                  <a:prstClr val="black"/>
                </a:solidFill>
                <a:effectLst/>
                <a:uLnTx/>
                <a:uFillTx/>
                <a:latin typeface="Calibri" panose="020F0502020204030204"/>
                <a:ea typeface="+mn-ea"/>
                <a:cs typeface="+mn-cs"/>
              </a:rPr>
              <a:t>Apoderados de tales familias, con el fin de que realicen la postulación. </a:t>
            </a:r>
            <a:endPar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3" name="Imagen 12">
            <a:extLst>
              <a:ext uri="{FF2B5EF4-FFF2-40B4-BE49-F238E27FC236}">
                <a16:creationId xmlns:a16="http://schemas.microsoft.com/office/drawing/2014/main" id="{3F1A99D3-7ACE-E65F-46B6-DE137F6CF27E}"/>
              </a:ext>
            </a:extLst>
          </p:cNvPr>
          <p:cNvPicPr>
            <a:picLocks noChangeAspect="1"/>
          </p:cNvPicPr>
          <p:nvPr/>
        </p:nvPicPr>
        <p:blipFill>
          <a:blip r:embed="rId3"/>
          <a:stretch>
            <a:fillRect/>
          </a:stretch>
        </p:blipFill>
        <p:spPr>
          <a:xfrm>
            <a:off x="10514336" y="5663818"/>
            <a:ext cx="1103472" cy="597460"/>
          </a:xfrm>
          <a:prstGeom prst="rect">
            <a:avLst/>
          </a:prstGeom>
        </p:spPr>
      </p:pic>
    </p:spTree>
    <p:extLst>
      <p:ext uri="{BB962C8B-B14F-4D97-AF65-F5344CB8AC3E}">
        <p14:creationId xmlns:p14="http://schemas.microsoft.com/office/powerpoint/2010/main" val="3912418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9C90A4-C8D8-1CDD-1538-F4D3A1A9F530}"/>
            </a:ext>
          </a:extLst>
        </p:cNvPr>
        <p:cNvGrpSpPr/>
        <p:nvPr/>
      </p:nvGrpSpPr>
      <p:grpSpPr>
        <a:xfrm>
          <a:off x="0" y="0"/>
          <a:ext cx="0" cy="0"/>
          <a:chOff x="0" y="0"/>
          <a:chExt cx="0" cy="0"/>
        </a:xfrm>
      </p:grpSpPr>
      <p:sp>
        <p:nvSpPr>
          <p:cNvPr id="5" name="Rectángulo 4">
            <a:extLst>
              <a:ext uri="{FF2B5EF4-FFF2-40B4-BE49-F238E27FC236}">
                <a16:creationId xmlns:a16="http://schemas.microsoft.com/office/drawing/2014/main" id="{4A96717E-0398-FFEF-4973-16EB7BC93038}"/>
              </a:ext>
            </a:extLst>
          </p:cNvPr>
          <p:cNvSpPr/>
          <p:nvPr/>
        </p:nvSpPr>
        <p:spPr>
          <a:xfrm>
            <a:off x="72501" y="85373"/>
            <a:ext cx="12046998" cy="6732000"/>
          </a:xfrm>
          <a:prstGeom prst="rect">
            <a:avLst/>
          </a:prstGeom>
          <a:noFill/>
          <a:ln w="161925">
            <a:solidFill>
              <a:srgbClr val="64C1D0"/>
            </a:solidFill>
            <a:extLst>
              <a:ext uri="{C807C97D-BFC1-408E-A445-0C87EB9F89A2}">
                <ask:lineSketchStyleProps xmlns:ask="http://schemas.microsoft.com/office/drawing/2018/sketchyshapes" sd="1219033472">
                  <a:custGeom>
                    <a:avLst/>
                    <a:gdLst>
                      <a:gd name="connsiteX0" fmla="*/ 0 w 11915193"/>
                      <a:gd name="connsiteY0" fmla="*/ 0 h 6662057"/>
                      <a:gd name="connsiteX1" fmla="*/ 11915193 w 11915193"/>
                      <a:gd name="connsiteY1" fmla="*/ 0 h 6662057"/>
                      <a:gd name="connsiteX2" fmla="*/ 11915193 w 11915193"/>
                      <a:gd name="connsiteY2" fmla="*/ 6662057 h 6662057"/>
                      <a:gd name="connsiteX3" fmla="*/ 0 w 11915193"/>
                      <a:gd name="connsiteY3" fmla="*/ 6662057 h 6662057"/>
                      <a:gd name="connsiteX4" fmla="*/ 0 w 11915193"/>
                      <a:gd name="connsiteY4" fmla="*/ 0 h 6662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15193" h="6662057" extrusionOk="0">
                        <a:moveTo>
                          <a:pt x="0" y="0"/>
                        </a:moveTo>
                        <a:cubicBezTo>
                          <a:pt x="5428687" y="118645"/>
                          <a:pt x="7342541" y="116012"/>
                          <a:pt x="11915193" y="0"/>
                        </a:cubicBezTo>
                        <a:cubicBezTo>
                          <a:pt x="11782311" y="2715913"/>
                          <a:pt x="12000144" y="3741188"/>
                          <a:pt x="11915193" y="6662057"/>
                        </a:cubicBezTo>
                        <a:cubicBezTo>
                          <a:pt x="10229646" y="6796657"/>
                          <a:pt x="4444854" y="6504861"/>
                          <a:pt x="0" y="6662057"/>
                        </a:cubicBezTo>
                        <a:cubicBezTo>
                          <a:pt x="-20187" y="3988055"/>
                          <a:pt x="-152480" y="177803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8" name="Imagen 27">
            <a:extLst>
              <a:ext uri="{FF2B5EF4-FFF2-40B4-BE49-F238E27FC236}">
                <a16:creationId xmlns:a16="http://schemas.microsoft.com/office/drawing/2014/main" id="{72FA8F8B-CB9E-C56D-7449-10BD1B459F5F}"/>
              </a:ext>
            </a:extLst>
          </p:cNvPr>
          <p:cNvPicPr>
            <a:picLocks noChangeAspect="1"/>
          </p:cNvPicPr>
          <p:nvPr/>
        </p:nvPicPr>
        <p:blipFill>
          <a:blip r:embed="rId2"/>
          <a:stretch>
            <a:fillRect/>
          </a:stretch>
        </p:blipFill>
        <p:spPr>
          <a:xfrm>
            <a:off x="6827979" y="3046592"/>
            <a:ext cx="938865" cy="920576"/>
          </a:xfrm>
          <a:prstGeom prst="rect">
            <a:avLst/>
          </a:prstGeom>
        </p:spPr>
      </p:pic>
      <p:pic>
        <p:nvPicPr>
          <p:cNvPr id="30" name="Imagen 29">
            <a:extLst>
              <a:ext uri="{FF2B5EF4-FFF2-40B4-BE49-F238E27FC236}">
                <a16:creationId xmlns:a16="http://schemas.microsoft.com/office/drawing/2014/main" id="{8AFFFED5-DF77-2D08-B5EC-EEE318D4BEFB}"/>
              </a:ext>
            </a:extLst>
          </p:cNvPr>
          <p:cNvPicPr>
            <a:picLocks noChangeAspect="1"/>
          </p:cNvPicPr>
          <p:nvPr/>
        </p:nvPicPr>
        <p:blipFill>
          <a:blip r:embed="rId2"/>
          <a:stretch>
            <a:fillRect/>
          </a:stretch>
        </p:blipFill>
        <p:spPr>
          <a:xfrm>
            <a:off x="5626567" y="2968712"/>
            <a:ext cx="938865" cy="920576"/>
          </a:xfrm>
          <a:prstGeom prst="rect">
            <a:avLst/>
          </a:prstGeom>
        </p:spPr>
      </p:pic>
      <p:sp>
        <p:nvSpPr>
          <p:cNvPr id="37" name="CuadroTexto 36">
            <a:extLst>
              <a:ext uri="{FF2B5EF4-FFF2-40B4-BE49-F238E27FC236}">
                <a16:creationId xmlns:a16="http://schemas.microsoft.com/office/drawing/2014/main" id="{E7E7E943-5D74-D710-44DC-A993573DED1C}"/>
              </a:ext>
            </a:extLst>
          </p:cNvPr>
          <p:cNvSpPr txBox="1"/>
          <p:nvPr/>
        </p:nvSpPr>
        <p:spPr>
          <a:xfrm>
            <a:off x="9958996" y="4122188"/>
            <a:ext cx="1846554" cy="1077218"/>
          </a:xfrm>
          <a:prstGeom prst="rect">
            <a:avLst/>
          </a:prstGeom>
          <a:noFill/>
        </p:spPr>
        <p:txBody>
          <a:bodyPr wrap="square">
            <a:spAutoFit/>
          </a:bodyPr>
          <a:lstStyle/>
          <a:p>
            <a:pPr algn="ctr"/>
            <a:r>
              <a:rPr lang="es-CL" sz="1600" b="1" dirty="0">
                <a:solidFill>
                  <a:schemeClr val="bg1"/>
                </a:solidFill>
              </a:rPr>
              <a:t>Si acepta, el apoderado debe hacer la matrícula de 2025</a:t>
            </a:r>
            <a:r>
              <a:rPr lang="es-CL" sz="1600" dirty="0">
                <a:solidFill>
                  <a:schemeClr val="bg1"/>
                </a:solidFill>
              </a:rPr>
              <a:t>.</a:t>
            </a:r>
          </a:p>
        </p:txBody>
      </p:sp>
      <p:sp>
        <p:nvSpPr>
          <p:cNvPr id="2" name="Rectángulo 1">
            <a:extLst>
              <a:ext uri="{FF2B5EF4-FFF2-40B4-BE49-F238E27FC236}">
                <a16:creationId xmlns:a16="http://schemas.microsoft.com/office/drawing/2014/main" id="{2BEEEEAA-78C5-4972-2AA7-86140088FA35}"/>
              </a:ext>
            </a:extLst>
          </p:cNvPr>
          <p:cNvSpPr/>
          <p:nvPr/>
        </p:nvSpPr>
        <p:spPr>
          <a:xfrm>
            <a:off x="788663" y="278209"/>
            <a:ext cx="11074304" cy="39744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defTabSz="685800">
              <a:lnSpc>
                <a:spcPct val="70000"/>
              </a:lnSpc>
              <a:spcBef>
                <a:spcPts val="600"/>
              </a:spcBef>
              <a:defRPr/>
            </a:pPr>
            <a:r>
              <a:rPr lang="es-ES" b="1" dirty="0"/>
              <a:t>POR ELLO, ES IMPORTANTE MANTENER ACTUALIZADO DATOS DE CONTACTO DE CADA FAMILIA</a:t>
            </a:r>
            <a:r>
              <a:rPr lang="es-CL" dirty="0"/>
              <a:t> </a:t>
            </a:r>
            <a:r>
              <a:rPr lang="es-ES" sz="2400" b="1" dirty="0">
                <a:solidFill>
                  <a:prstClr val="white"/>
                </a:solidFill>
              </a:rPr>
              <a:t> </a:t>
            </a:r>
          </a:p>
        </p:txBody>
      </p:sp>
      <p:sp>
        <p:nvSpPr>
          <p:cNvPr id="12" name="CuadroTexto 11">
            <a:extLst>
              <a:ext uri="{FF2B5EF4-FFF2-40B4-BE49-F238E27FC236}">
                <a16:creationId xmlns:a16="http://schemas.microsoft.com/office/drawing/2014/main" id="{B72AB913-3C26-4C98-CC3E-AEF20C93EC0A}"/>
              </a:ext>
            </a:extLst>
          </p:cNvPr>
          <p:cNvSpPr txBox="1"/>
          <p:nvPr/>
        </p:nvSpPr>
        <p:spPr>
          <a:xfrm>
            <a:off x="788663" y="1067615"/>
            <a:ext cx="4935481" cy="4524315"/>
          </a:xfrm>
          <a:prstGeom prst="rect">
            <a:avLst/>
          </a:prstGeom>
          <a:noFill/>
        </p:spPr>
        <p:txBody>
          <a:bodyPr wrap="square">
            <a:spAutoFit/>
          </a:bodyPr>
          <a:lstStyle/>
          <a:p>
            <a:pPr algn="just">
              <a:defRPr/>
            </a:pPr>
            <a:r>
              <a:rPr lang="es-ES" sz="2400" dirty="0">
                <a:solidFill>
                  <a:prstClr val="black"/>
                </a:solidFill>
                <a:latin typeface="Calibri" panose="020F0502020204030204"/>
              </a:rPr>
              <a:t>Dado el envío de diferente mensajería durante este periodo, es esencial mantener actualizada la información de contacto de cada familia, por lo cual: </a:t>
            </a:r>
          </a:p>
          <a:p>
            <a:pPr marL="342900" indent="-342900" algn="just">
              <a:buFont typeface="Arial" panose="020B0604020202020204" pitchFamily="34" charset="0"/>
              <a:buChar char="•"/>
              <a:defRPr/>
            </a:pPr>
            <a:r>
              <a:rPr lang="es-ES" sz="2400" dirty="0">
                <a:solidFill>
                  <a:prstClr val="black"/>
                </a:solidFill>
                <a:latin typeface="Calibri" panose="020F0502020204030204"/>
              </a:rPr>
              <a:t>Cada apoderado debe informar oportunamente a su establecimiento sobre el cambio de información. </a:t>
            </a:r>
          </a:p>
          <a:p>
            <a:pPr marL="342900" indent="-342900" algn="just">
              <a:buFont typeface="Arial" panose="020B0604020202020204" pitchFamily="34" charset="0"/>
              <a:buChar char="•"/>
              <a:defRPr/>
            </a:pPr>
            <a:r>
              <a:rPr lang="es-ES" sz="2400" dirty="0">
                <a:solidFill>
                  <a:prstClr val="black"/>
                </a:solidFill>
                <a:latin typeface="Calibri" panose="020F0502020204030204"/>
              </a:rPr>
              <a:t>Cada establecimiento debe actualizar esta información en SIGE.   </a:t>
            </a:r>
            <a:endPar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3" name="Imagen 12">
            <a:extLst>
              <a:ext uri="{FF2B5EF4-FFF2-40B4-BE49-F238E27FC236}">
                <a16:creationId xmlns:a16="http://schemas.microsoft.com/office/drawing/2014/main" id="{C83EDDFA-4526-C0DE-D891-00073C8C3B22}"/>
              </a:ext>
            </a:extLst>
          </p:cNvPr>
          <p:cNvPicPr>
            <a:picLocks noChangeAspect="1"/>
          </p:cNvPicPr>
          <p:nvPr/>
        </p:nvPicPr>
        <p:blipFill>
          <a:blip r:embed="rId3"/>
          <a:stretch>
            <a:fillRect/>
          </a:stretch>
        </p:blipFill>
        <p:spPr>
          <a:xfrm>
            <a:off x="10514336" y="5663818"/>
            <a:ext cx="1103472" cy="597460"/>
          </a:xfrm>
          <a:prstGeom prst="rect">
            <a:avLst/>
          </a:prstGeom>
        </p:spPr>
      </p:pic>
      <p:pic>
        <p:nvPicPr>
          <p:cNvPr id="1026" name="Picture 2" descr="Interfaz de usuario gráfica, Aplicación&#10;&#10;El contenido generado por IA puede ser incorrecto., Imagen">
            <a:extLst>
              <a:ext uri="{FF2B5EF4-FFF2-40B4-BE49-F238E27FC236}">
                <a16:creationId xmlns:a16="http://schemas.microsoft.com/office/drawing/2014/main" id="{E0C7CE42-1012-84AF-9411-93AA94CE38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5815" y="1241768"/>
            <a:ext cx="5214874" cy="395763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200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0BB0E2-50CE-D76D-9CEE-B794EE85DCD2}"/>
            </a:ext>
          </a:extLst>
        </p:cNvPr>
        <p:cNvGrpSpPr/>
        <p:nvPr/>
      </p:nvGrpSpPr>
      <p:grpSpPr>
        <a:xfrm>
          <a:off x="0" y="0"/>
          <a:ext cx="0" cy="0"/>
          <a:chOff x="0" y="0"/>
          <a:chExt cx="0" cy="0"/>
        </a:xfrm>
      </p:grpSpPr>
      <p:sp>
        <p:nvSpPr>
          <p:cNvPr id="5" name="Rectángulo 4">
            <a:extLst>
              <a:ext uri="{FF2B5EF4-FFF2-40B4-BE49-F238E27FC236}">
                <a16:creationId xmlns:a16="http://schemas.microsoft.com/office/drawing/2014/main" id="{9D43C8E1-183E-48B4-B696-483C55E21D36}"/>
              </a:ext>
            </a:extLst>
          </p:cNvPr>
          <p:cNvSpPr/>
          <p:nvPr/>
        </p:nvSpPr>
        <p:spPr>
          <a:xfrm>
            <a:off x="72501" y="85373"/>
            <a:ext cx="12046998" cy="6732000"/>
          </a:xfrm>
          <a:prstGeom prst="rect">
            <a:avLst/>
          </a:prstGeom>
          <a:noFill/>
          <a:ln w="161925">
            <a:solidFill>
              <a:srgbClr val="64C1D0"/>
            </a:solidFill>
            <a:extLst>
              <a:ext uri="{C807C97D-BFC1-408E-A445-0C87EB9F89A2}">
                <ask:lineSketchStyleProps xmlns:ask="http://schemas.microsoft.com/office/drawing/2018/sketchyshapes" sd="1219033472">
                  <a:custGeom>
                    <a:avLst/>
                    <a:gdLst>
                      <a:gd name="connsiteX0" fmla="*/ 0 w 11915193"/>
                      <a:gd name="connsiteY0" fmla="*/ 0 h 6662057"/>
                      <a:gd name="connsiteX1" fmla="*/ 11915193 w 11915193"/>
                      <a:gd name="connsiteY1" fmla="*/ 0 h 6662057"/>
                      <a:gd name="connsiteX2" fmla="*/ 11915193 w 11915193"/>
                      <a:gd name="connsiteY2" fmla="*/ 6662057 h 6662057"/>
                      <a:gd name="connsiteX3" fmla="*/ 0 w 11915193"/>
                      <a:gd name="connsiteY3" fmla="*/ 6662057 h 6662057"/>
                      <a:gd name="connsiteX4" fmla="*/ 0 w 11915193"/>
                      <a:gd name="connsiteY4" fmla="*/ 0 h 6662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15193" h="6662057" extrusionOk="0">
                        <a:moveTo>
                          <a:pt x="0" y="0"/>
                        </a:moveTo>
                        <a:cubicBezTo>
                          <a:pt x="5428687" y="118645"/>
                          <a:pt x="7342541" y="116012"/>
                          <a:pt x="11915193" y="0"/>
                        </a:cubicBezTo>
                        <a:cubicBezTo>
                          <a:pt x="11782311" y="2715913"/>
                          <a:pt x="12000144" y="3741188"/>
                          <a:pt x="11915193" y="6662057"/>
                        </a:cubicBezTo>
                        <a:cubicBezTo>
                          <a:pt x="10229646" y="6796657"/>
                          <a:pt x="4444854" y="6504861"/>
                          <a:pt x="0" y="6662057"/>
                        </a:cubicBezTo>
                        <a:cubicBezTo>
                          <a:pt x="-20187" y="3988055"/>
                          <a:pt x="-152480" y="177803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0F8630D8-A5F5-83F0-6C25-52BD4BA361FD}"/>
              </a:ext>
            </a:extLst>
          </p:cNvPr>
          <p:cNvSpPr txBox="1"/>
          <p:nvPr/>
        </p:nvSpPr>
        <p:spPr>
          <a:xfrm>
            <a:off x="3040039" y="3129718"/>
            <a:ext cx="6107372" cy="646331"/>
          </a:xfrm>
          <a:prstGeom prst="rect">
            <a:avLst/>
          </a:prstGeom>
          <a:noFill/>
        </p:spPr>
        <p:txBody>
          <a:bodyPr wrap="square">
            <a:spAutoFit/>
          </a:bodyPr>
          <a:lstStyle/>
          <a:p>
            <a:r>
              <a:rPr lang="es-ES" dirty="0">
                <a:solidFill>
                  <a:schemeClr val="bg1"/>
                </a:solidFill>
              </a:rPr>
              <a:t>El apoderado ingresa a la plataforma </a:t>
            </a:r>
            <a:r>
              <a:rPr lang="es-ES" dirty="0">
                <a:solidFill>
                  <a:schemeClr val="bg1"/>
                </a:solidFill>
                <a:hlinkClick r:id="rId2">
                  <a:extLst>
                    <a:ext uri="{A12FA001-AC4F-418D-AE19-62706E023703}">
                      <ahyp:hlinkClr xmlns:ahyp="http://schemas.microsoft.com/office/drawing/2018/hyperlinkcolor" val="tx"/>
                    </a:ext>
                  </a:extLst>
                </a:hlinkClick>
              </a:rPr>
              <a:t>WWW.SISTEMADEADMISIONESCOLAR.CL</a:t>
            </a:r>
            <a:r>
              <a:rPr lang="es-ES" dirty="0">
                <a:solidFill>
                  <a:schemeClr val="bg1"/>
                </a:solidFill>
              </a:rPr>
              <a:t> </a:t>
            </a:r>
            <a:endParaRPr lang="es-CL" dirty="0">
              <a:solidFill>
                <a:schemeClr val="bg1"/>
              </a:solidFill>
            </a:endParaRPr>
          </a:p>
        </p:txBody>
      </p:sp>
      <p:pic>
        <p:nvPicPr>
          <p:cNvPr id="28" name="Imagen 27">
            <a:extLst>
              <a:ext uri="{FF2B5EF4-FFF2-40B4-BE49-F238E27FC236}">
                <a16:creationId xmlns:a16="http://schemas.microsoft.com/office/drawing/2014/main" id="{58BF4181-92D2-4D52-E4AE-9B6A31AA05DE}"/>
              </a:ext>
            </a:extLst>
          </p:cNvPr>
          <p:cNvPicPr>
            <a:picLocks noChangeAspect="1"/>
          </p:cNvPicPr>
          <p:nvPr/>
        </p:nvPicPr>
        <p:blipFill>
          <a:blip r:embed="rId3"/>
          <a:stretch>
            <a:fillRect/>
          </a:stretch>
        </p:blipFill>
        <p:spPr>
          <a:xfrm>
            <a:off x="6827979" y="3046592"/>
            <a:ext cx="938865" cy="920576"/>
          </a:xfrm>
          <a:prstGeom prst="rect">
            <a:avLst/>
          </a:prstGeom>
        </p:spPr>
      </p:pic>
      <p:pic>
        <p:nvPicPr>
          <p:cNvPr id="30" name="Imagen 29">
            <a:extLst>
              <a:ext uri="{FF2B5EF4-FFF2-40B4-BE49-F238E27FC236}">
                <a16:creationId xmlns:a16="http://schemas.microsoft.com/office/drawing/2014/main" id="{BEFE74DD-625E-878B-0052-0EF3E631795E}"/>
              </a:ext>
            </a:extLst>
          </p:cNvPr>
          <p:cNvPicPr>
            <a:picLocks noChangeAspect="1"/>
          </p:cNvPicPr>
          <p:nvPr/>
        </p:nvPicPr>
        <p:blipFill>
          <a:blip r:embed="rId3"/>
          <a:stretch>
            <a:fillRect/>
          </a:stretch>
        </p:blipFill>
        <p:spPr>
          <a:xfrm>
            <a:off x="5626567" y="2968712"/>
            <a:ext cx="938865" cy="920576"/>
          </a:xfrm>
          <a:prstGeom prst="rect">
            <a:avLst/>
          </a:prstGeom>
        </p:spPr>
      </p:pic>
      <p:sp>
        <p:nvSpPr>
          <p:cNvPr id="32" name="CuadroTexto 31">
            <a:extLst>
              <a:ext uri="{FF2B5EF4-FFF2-40B4-BE49-F238E27FC236}">
                <a16:creationId xmlns:a16="http://schemas.microsoft.com/office/drawing/2014/main" id="{E17F6D1A-DEFB-1863-4AFC-20726ADF39E0}"/>
              </a:ext>
            </a:extLst>
          </p:cNvPr>
          <p:cNvSpPr txBox="1"/>
          <p:nvPr/>
        </p:nvSpPr>
        <p:spPr>
          <a:xfrm>
            <a:off x="8045470" y="4753535"/>
            <a:ext cx="6107372" cy="800219"/>
          </a:xfrm>
          <a:prstGeom prst="rect">
            <a:avLst/>
          </a:prstGeom>
          <a:noFill/>
        </p:spPr>
        <p:txBody>
          <a:bodyPr wrap="square">
            <a:spAutoFit/>
          </a:bodyPr>
          <a:lstStyle/>
          <a:p>
            <a:r>
              <a:rPr lang="es-CL" dirty="0">
                <a:solidFill>
                  <a:schemeClr val="bg1"/>
                </a:solidFill>
              </a:rPr>
              <a:t>     </a:t>
            </a:r>
            <a:r>
              <a:rPr lang="es-CL" sz="1400" dirty="0">
                <a:solidFill>
                  <a:schemeClr val="bg1"/>
                </a:solidFill>
              </a:rPr>
              <a:t>Acepta</a:t>
            </a:r>
          </a:p>
          <a:p>
            <a:r>
              <a:rPr lang="es-CL" sz="1400" dirty="0">
                <a:solidFill>
                  <a:schemeClr val="bg1"/>
                </a:solidFill>
              </a:rPr>
              <a:t>           o </a:t>
            </a:r>
          </a:p>
          <a:p>
            <a:r>
              <a:rPr lang="es-CL" sz="1400" dirty="0">
                <a:solidFill>
                  <a:schemeClr val="bg1"/>
                </a:solidFill>
              </a:rPr>
              <a:t>     Rechaza</a:t>
            </a:r>
          </a:p>
        </p:txBody>
      </p:sp>
      <p:sp>
        <p:nvSpPr>
          <p:cNvPr id="37" name="CuadroTexto 36">
            <a:extLst>
              <a:ext uri="{FF2B5EF4-FFF2-40B4-BE49-F238E27FC236}">
                <a16:creationId xmlns:a16="http://schemas.microsoft.com/office/drawing/2014/main" id="{2FF5DD23-B4C4-5D79-4F42-055E11AA8BD5}"/>
              </a:ext>
            </a:extLst>
          </p:cNvPr>
          <p:cNvSpPr txBox="1"/>
          <p:nvPr/>
        </p:nvSpPr>
        <p:spPr>
          <a:xfrm>
            <a:off x="9958996" y="4122188"/>
            <a:ext cx="1846554" cy="1077218"/>
          </a:xfrm>
          <a:prstGeom prst="rect">
            <a:avLst/>
          </a:prstGeom>
          <a:noFill/>
        </p:spPr>
        <p:txBody>
          <a:bodyPr wrap="square">
            <a:spAutoFit/>
          </a:bodyPr>
          <a:lstStyle/>
          <a:p>
            <a:pPr algn="ctr"/>
            <a:r>
              <a:rPr lang="es-CL" sz="1600" b="1" dirty="0">
                <a:solidFill>
                  <a:schemeClr val="bg1"/>
                </a:solidFill>
              </a:rPr>
              <a:t>Si acepta, el apoderado debe hacer la matrícula de 2025</a:t>
            </a:r>
            <a:r>
              <a:rPr lang="es-CL" sz="1600" dirty="0">
                <a:solidFill>
                  <a:schemeClr val="bg1"/>
                </a:solidFill>
              </a:rPr>
              <a:t>.</a:t>
            </a:r>
          </a:p>
        </p:txBody>
      </p:sp>
      <p:sp>
        <p:nvSpPr>
          <p:cNvPr id="2" name="Rectángulo 1">
            <a:extLst>
              <a:ext uri="{FF2B5EF4-FFF2-40B4-BE49-F238E27FC236}">
                <a16:creationId xmlns:a16="http://schemas.microsoft.com/office/drawing/2014/main" id="{BF46A527-CE25-3CB2-8003-DFB8EA6A2663}"/>
              </a:ext>
            </a:extLst>
          </p:cNvPr>
          <p:cNvSpPr/>
          <p:nvPr/>
        </p:nvSpPr>
        <p:spPr>
          <a:xfrm>
            <a:off x="788663" y="278209"/>
            <a:ext cx="11074304" cy="39744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defTabSz="685800">
              <a:lnSpc>
                <a:spcPct val="70000"/>
              </a:lnSpc>
              <a:spcBef>
                <a:spcPts val="600"/>
              </a:spcBef>
              <a:defRPr/>
            </a:pPr>
            <a:r>
              <a:rPr lang="es-419" b="1" dirty="0"/>
              <a:t>FECHAS CLAVE DEL PROCESO. </a:t>
            </a:r>
            <a:r>
              <a:rPr lang="es-CL" dirty="0"/>
              <a:t>  </a:t>
            </a:r>
            <a:r>
              <a:rPr lang="es-ES" sz="2400" b="1" dirty="0">
                <a:solidFill>
                  <a:prstClr val="white"/>
                </a:solidFill>
              </a:rPr>
              <a:t> </a:t>
            </a:r>
          </a:p>
        </p:txBody>
      </p:sp>
      <p:pic>
        <p:nvPicPr>
          <p:cNvPr id="13" name="Imagen 12">
            <a:extLst>
              <a:ext uri="{FF2B5EF4-FFF2-40B4-BE49-F238E27FC236}">
                <a16:creationId xmlns:a16="http://schemas.microsoft.com/office/drawing/2014/main" id="{899B2EA9-9113-2974-D2ED-CE5A613638AE}"/>
              </a:ext>
            </a:extLst>
          </p:cNvPr>
          <p:cNvPicPr>
            <a:picLocks noChangeAspect="1"/>
          </p:cNvPicPr>
          <p:nvPr/>
        </p:nvPicPr>
        <p:blipFill>
          <a:blip r:embed="rId4"/>
          <a:stretch>
            <a:fillRect/>
          </a:stretch>
        </p:blipFill>
        <p:spPr>
          <a:xfrm>
            <a:off x="10514336" y="5663818"/>
            <a:ext cx="1103472" cy="597460"/>
          </a:xfrm>
          <a:prstGeom prst="rect">
            <a:avLst/>
          </a:prstGeom>
        </p:spPr>
      </p:pic>
      <p:graphicFrame>
        <p:nvGraphicFramePr>
          <p:cNvPr id="3" name="Tabla 2">
            <a:extLst>
              <a:ext uri="{FF2B5EF4-FFF2-40B4-BE49-F238E27FC236}">
                <a16:creationId xmlns:a16="http://schemas.microsoft.com/office/drawing/2014/main" id="{8EA7E831-2163-F8AE-54C7-1E5D566994B8}"/>
              </a:ext>
            </a:extLst>
          </p:cNvPr>
          <p:cNvGraphicFramePr>
            <a:graphicFrameLocks noGrp="1"/>
          </p:cNvGraphicFramePr>
          <p:nvPr>
            <p:extLst>
              <p:ext uri="{D42A27DB-BD31-4B8C-83A1-F6EECF244321}">
                <p14:modId xmlns:p14="http://schemas.microsoft.com/office/powerpoint/2010/main" val="92914786"/>
              </p:ext>
            </p:extLst>
          </p:nvPr>
        </p:nvGraphicFramePr>
        <p:xfrm>
          <a:off x="2029968" y="1304246"/>
          <a:ext cx="8392319" cy="3580794"/>
        </p:xfrm>
        <a:graphic>
          <a:graphicData uri="http://schemas.openxmlformats.org/drawingml/2006/table">
            <a:tbl>
              <a:tblPr firstRow="1" firstCol="1" bandRow="1">
                <a:tableStyleId>{5C22544A-7EE6-4342-B048-85BDC9FD1C3A}</a:tableStyleId>
              </a:tblPr>
              <a:tblGrid>
                <a:gridCol w="3328416">
                  <a:extLst>
                    <a:ext uri="{9D8B030D-6E8A-4147-A177-3AD203B41FA5}">
                      <a16:colId xmlns:a16="http://schemas.microsoft.com/office/drawing/2014/main" val="2319009193"/>
                    </a:ext>
                  </a:extLst>
                </a:gridCol>
                <a:gridCol w="5063903">
                  <a:extLst>
                    <a:ext uri="{9D8B030D-6E8A-4147-A177-3AD203B41FA5}">
                      <a16:colId xmlns:a16="http://schemas.microsoft.com/office/drawing/2014/main" val="1996713972"/>
                    </a:ext>
                  </a:extLst>
                </a:gridCol>
              </a:tblGrid>
              <a:tr h="441643">
                <a:tc>
                  <a:txBody>
                    <a:bodyPr/>
                    <a:lstStyle/>
                    <a:p>
                      <a:pPr algn="ctr">
                        <a:lnSpc>
                          <a:spcPct val="116000"/>
                        </a:lnSpc>
                        <a:spcAft>
                          <a:spcPts val="800"/>
                        </a:spcAft>
                        <a:buNone/>
                      </a:pPr>
                      <a:r>
                        <a:rPr lang="es-CL" sz="1800">
                          <a:effectLst/>
                        </a:rPr>
                        <a:t>Fechas </a:t>
                      </a:r>
                      <a:endParaRPr lang="es-CL" sz="18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solidFill>
                      <a:schemeClr val="tx2"/>
                    </a:solidFill>
                  </a:tcPr>
                </a:tc>
                <a:tc>
                  <a:txBody>
                    <a:bodyPr/>
                    <a:lstStyle/>
                    <a:p>
                      <a:pPr algn="ctr">
                        <a:lnSpc>
                          <a:spcPct val="116000"/>
                        </a:lnSpc>
                        <a:spcAft>
                          <a:spcPts val="800"/>
                        </a:spcAft>
                        <a:buNone/>
                      </a:pPr>
                      <a:r>
                        <a:rPr lang="es-CL" sz="1800" dirty="0">
                          <a:effectLst/>
                        </a:rPr>
                        <a:t>Evento </a:t>
                      </a:r>
                      <a:endParaRPr lang="es-CL" sz="18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3010725918"/>
                  </a:ext>
                </a:extLst>
              </a:tr>
              <a:tr h="441643">
                <a:tc>
                  <a:txBody>
                    <a:bodyPr/>
                    <a:lstStyle/>
                    <a:p>
                      <a:pPr>
                        <a:lnSpc>
                          <a:spcPct val="116000"/>
                        </a:lnSpc>
                        <a:spcAft>
                          <a:spcPts val="800"/>
                        </a:spcAft>
                        <a:buNone/>
                      </a:pPr>
                      <a:r>
                        <a:rPr lang="es-CL" sz="1800">
                          <a:solidFill>
                            <a:schemeClr val="tx1"/>
                          </a:solidFill>
                          <a:effectLst/>
                        </a:rPr>
                        <a:t>5 – 28 de agosto de 2025 </a:t>
                      </a:r>
                      <a:endParaRPr lang="es-CL" sz="18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6000"/>
                        </a:lnSpc>
                        <a:spcAft>
                          <a:spcPts val="800"/>
                        </a:spcAft>
                        <a:buNone/>
                      </a:pPr>
                      <a:r>
                        <a:rPr lang="es-CL" sz="1800" dirty="0">
                          <a:solidFill>
                            <a:schemeClr val="tx1"/>
                          </a:solidFill>
                          <a:effectLst/>
                        </a:rPr>
                        <a:t>Período Principal de postulación. </a:t>
                      </a:r>
                      <a:endParaRPr lang="es-CL" sz="1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1462807"/>
                  </a:ext>
                </a:extLst>
              </a:tr>
              <a:tr h="441643">
                <a:tc>
                  <a:txBody>
                    <a:bodyPr/>
                    <a:lstStyle/>
                    <a:p>
                      <a:pPr>
                        <a:lnSpc>
                          <a:spcPct val="116000"/>
                        </a:lnSpc>
                        <a:spcAft>
                          <a:spcPts val="800"/>
                        </a:spcAft>
                        <a:buNone/>
                      </a:pPr>
                      <a:r>
                        <a:rPr lang="es-CL" sz="1800" dirty="0">
                          <a:solidFill>
                            <a:schemeClr val="tx1"/>
                          </a:solidFill>
                          <a:effectLst/>
                        </a:rPr>
                        <a:t>15 – 21 de octubre de 2025 </a:t>
                      </a:r>
                      <a:endParaRPr lang="es-CL" sz="1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6000"/>
                        </a:lnSpc>
                        <a:spcAft>
                          <a:spcPts val="800"/>
                        </a:spcAft>
                        <a:buNone/>
                      </a:pPr>
                      <a:r>
                        <a:rPr lang="es-CL" sz="1800">
                          <a:solidFill>
                            <a:schemeClr val="tx1"/>
                          </a:solidFill>
                          <a:effectLst/>
                        </a:rPr>
                        <a:t>Publicación de resultados (principal). </a:t>
                      </a:r>
                      <a:endParaRPr lang="es-CL" sz="18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1465417"/>
                  </a:ext>
                </a:extLst>
              </a:tr>
              <a:tr h="441643">
                <a:tc>
                  <a:txBody>
                    <a:bodyPr/>
                    <a:lstStyle/>
                    <a:p>
                      <a:pPr>
                        <a:lnSpc>
                          <a:spcPct val="116000"/>
                        </a:lnSpc>
                        <a:spcAft>
                          <a:spcPts val="800"/>
                        </a:spcAft>
                        <a:buNone/>
                      </a:pPr>
                      <a:r>
                        <a:rPr lang="es-CL" sz="1800" dirty="0">
                          <a:solidFill>
                            <a:schemeClr val="tx1"/>
                          </a:solidFill>
                          <a:effectLst/>
                        </a:rPr>
                        <a:t>29 – 30 de octubre de 2025 </a:t>
                      </a:r>
                      <a:endParaRPr lang="es-CL" sz="1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6000"/>
                        </a:lnSpc>
                        <a:spcAft>
                          <a:spcPts val="800"/>
                        </a:spcAft>
                        <a:buNone/>
                      </a:pPr>
                      <a:r>
                        <a:rPr lang="es-CL" sz="1800" dirty="0">
                          <a:solidFill>
                            <a:schemeClr val="tx1"/>
                          </a:solidFill>
                          <a:effectLst/>
                        </a:rPr>
                        <a:t>Resultados listas de espera. </a:t>
                      </a:r>
                      <a:endParaRPr lang="es-CL" sz="1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55746584"/>
                  </a:ext>
                </a:extLst>
              </a:tr>
              <a:tr h="907111">
                <a:tc>
                  <a:txBody>
                    <a:bodyPr/>
                    <a:lstStyle/>
                    <a:p>
                      <a:pPr>
                        <a:lnSpc>
                          <a:spcPct val="116000"/>
                        </a:lnSpc>
                        <a:spcAft>
                          <a:spcPts val="800"/>
                        </a:spcAft>
                        <a:buNone/>
                      </a:pPr>
                      <a:r>
                        <a:rPr lang="es-CL" sz="1800" dirty="0">
                          <a:solidFill>
                            <a:schemeClr val="tx1"/>
                          </a:solidFill>
                          <a:effectLst/>
                        </a:rPr>
                        <a:t>12 – 19 de noviembre de 2025 </a:t>
                      </a:r>
                      <a:endParaRPr lang="es-CL" sz="1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6000"/>
                        </a:lnSpc>
                        <a:spcAft>
                          <a:spcPts val="800"/>
                        </a:spcAft>
                        <a:buNone/>
                      </a:pPr>
                      <a:r>
                        <a:rPr lang="es-CL" sz="1800" dirty="0">
                          <a:solidFill>
                            <a:schemeClr val="tx1"/>
                          </a:solidFill>
                          <a:effectLst/>
                        </a:rPr>
                        <a:t>Período Complementario de postulación. </a:t>
                      </a:r>
                      <a:endParaRPr lang="es-CL" sz="1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1949026"/>
                  </a:ext>
                </a:extLst>
              </a:tr>
              <a:tr h="907111">
                <a:tc>
                  <a:txBody>
                    <a:bodyPr/>
                    <a:lstStyle/>
                    <a:p>
                      <a:pPr>
                        <a:lnSpc>
                          <a:spcPct val="116000"/>
                        </a:lnSpc>
                        <a:spcAft>
                          <a:spcPts val="800"/>
                        </a:spcAft>
                        <a:buNone/>
                      </a:pPr>
                      <a:r>
                        <a:rPr lang="es-CL" sz="1800">
                          <a:solidFill>
                            <a:schemeClr val="tx1"/>
                          </a:solidFill>
                          <a:effectLst/>
                        </a:rPr>
                        <a:t>9 – 23 de diciembre de 2025 </a:t>
                      </a:r>
                      <a:endParaRPr lang="es-CL" sz="18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6000"/>
                        </a:lnSpc>
                        <a:spcAft>
                          <a:spcPts val="800"/>
                        </a:spcAft>
                        <a:buNone/>
                      </a:pPr>
                      <a:r>
                        <a:rPr lang="es-CL" sz="1800" dirty="0">
                          <a:solidFill>
                            <a:schemeClr val="tx1"/>
                          </a:solidFill>
                          <a:effectLst/>
                        </a:rPr>
                        <a:t>Matrícula en colegios asignados. </a:t>
                      </a:r>
                      <a:endParaRPr lang="es-CL" sz="1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45151024"/>
                  </a:ext>
                </a:extLst>
              </a:tr>
            </a:tbl>
          </a:graphicData>
        </a:graphic>
      </p:graphicFrame>
    </p:spTree>
    <p:extLst>
      <p:ext uri="{BB962C8B-B14F-4D97-AF65-F5344CB8AC3E}">
        <p14:creationId xmlns:p14="http://schemas.microsoft.com/office/powerpoint/2010/main" val="3480968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28239-B320-79F0-0A18-2E7BF9E00DDA}"/>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A567B020-7B93-672F-C884-09E19E77126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1" r="-131" b="9262"/>
          <a:stretch/>
        </p:blipFill>
        <p:spPr bwMode="auto">
          <a:xfrm>
            <a:off x="2627405" y="2948817"/>
            <a:ext cx="6937185" cy="315631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Logotipo&#10;&#10;Descripción generada automáticamente">
            <a:extLst>
              <a:ext uri="{FF2B5EF4-FFF2-40B4-BE49-F238E27FC236}">
                <a16:creationId xmlns:a16="http://schemas.microsoft.com/office/drawing/2014/main" id="{B3C45C95-3F43-24FB-D9E6-5E275FDC57BC}"/>
              </a:ext>
            </a:extLst>
          </p:cNvPr>
          <p:cNvPicPr>
            <a:picLocks noChangeAspect="1"/>
          </p:cNvPicPr>
          <p:nvPr/>
        </p:nvPicPr>
        <p:blipFill rotWithShape="1">
          <a:blip r:embed="rId3">
            <a:extLst>
              <a:ext uri="{28A0092B-C50C-407E-A947-70E740481C1C}">
                <a14:useLocalDpi xmlns:a14="http://schemas.microsoft.com/office/drawing/2010/main" val="0"/>
              </a:ext>
            </a:extLst>
          </a:blip>
          <a:srcRect b="20808"/>
          <a:stretch/>
        </p:blipFill>
        <p:spPr>
          <a:xfrm>
            <a:off x="4760093" y="265397"/>
            <a:ext cx="2671811" cy="1441742"/>
          </a:xfrm>
          <a:prstGeom prst="rect">
            <a:avLst/>
          </a:prstGeom>
        </p:spPr>
      </p:pic>
      <p:sp>
        <p:nvSpPr>
          <p:cNvPr id="4" name="Título 1">
            <a:extLst>
              <a:ext uri="{FF2B5EF4-FFF2-40B4-BE49-F238E27FC236}">
                <a16:creationId xmlns:a16="http://schemas.microsoft.com/office/drawing/2014/main" id="{59E13722-85EA-315B-DEFF-42EC9FCC9EA2}"/>
              </a:ext>
            </a:extLst>
          </p:cNvPr>
          <p:cNvSpPr>
            <a:spLocks noGrp="1"/>
          </p:cNvSpPr>
          <p:nvPr>
            <p:ph type="ctrTitle"/>
          </p:nvPr>
        </p:nvSpPr>
        <p:spPr>
          <a:xfrm>
            <a:off x="1523999" y="1967566"/>
            <a:ext cx="9144000" cy="1468727"/>
          </a:xfrm>
        </p:spPr>
        <p:txBody>
          <a:bodyPr>
            <a:normAutofit fontScale="90000"/>
          </a:bodyPr>
          <a:lstStyle/>
          <a:p>
            <a:r>
              <a:rPr lang="es-ES" sz="4400" b="1" dirty="0">
                <a:solidFill>
                  <a:srgbClr val="0A4581"/>
                </a:solidFill>
                <a:latin typeface="Candara Light" panose="020E0502030303020204" pitchFamily="34" charset="0"/>
              </a:rPr>
              <a:t>Sistema de Admisión Escolar </a:t>
            </a:r>
            <a:br>
              <a:rPr lang="es-ES" sz="4000" b="1" dirty="0">
                <a:solidFill>
                  <a:srgbClr val="0A4581"/>
                </a:solidFill>
                <a:latin typeface="Candara Light" panose="020E0502030303020204" pitchFamily="34" charset="0"/>
              </a:rPr>
            </a:br>
            <a:r>
              <a:rPr lang="es-ES" sz="4000" b="1" dirty="0">
                <a:solidFill>
                  <a:srgbClr val="0A4581"/>
                </a:solidFill>
                <a:latin typeface="Candara Light" panose="020E0502030303020204" pitchFamily="34" charset="0"/>
              </a:rPr>
              <a:t>Documento para reunión de apoderados</a:t>
            </a:r>
            <a:br>
              <a:rPr lang="es-ES" sz="4000" b="1" dirty="0">
                <a:solidFill>
                  <a:srgbClr val="0A4581"/>
                </a:solidFill>
                <a:latin typeface="Candara Light" panose="020E0502030303020204" pitchFamily="34" charset="0"/>
              </a:rPr>
            </a:br>
            <a:endParaRPr lang="es-CL" sz="4000" b="1" dirty="0">
              <a:solidFill>
                <a:srgbClr val="0A4581"/>
              </a:solidFill>
              <a:latin typeface="Candara Light" panose="020E0502030303020204" pitchFamily="34" charset="0"/>
            </a:endParaRPr>
          </a:p>
        </p:txBody>
      </p:sp>
      <p:sp>
        <p:nvSpPr>
          <p:cNvPr id="5" name="Rectángulo 4">
            <a:extLst>
              <a:ext uri="{FF2B5EF4-FFF2-40B4-BE49-F238E27FC236}">
                <a16:creationId xmlns:a16="http://schemas.microsoft.com/office/drawing/2014/main" id="{610BD490-87F5-72A5-CADB-B8A495920C54}"/>
              </a:ext>
            </a:extLst>
          </p:cNvPr>
          <p:cNvSpPr/>
          <p:nvPr/>
        </p:nvSpPr>
        <p:spPr>
          <a:xfrm>
            <a:off x="72501" y="85373"/>
            <a:ext cx="12046998" cy="6732000"/>
          </a:xfrm>
          <a:prstGeom prst="rect">
            <a:avLst/>
          </a:prstGeom>
          <a:noFill/>
          <a:ln w="161925">
            <a:solidFill>
              <a:srgbClr val="64C1D0"/>
            </a:solidFill>
            <a:extLst>
              <a:ext uri="{C807C97D-BFC1-408E-A445-0C87EB9F89A2}">
                <ask:lineSketchStyleProps xmlns:ask="http://schemas.microsoft.com/office/drawing/2018/sketchyshapes" sd="1219033472">
                  <a:custGeom>
                    <a:avLst/>
                    <a:gdLst>
                      <a:gd name="connsiteX0" fmla="*/ 0 w 11915193"/>
                      <a:gd name="connsiteY0" fmla="*/ 0 h 6662057"/>
                      <a:gd name="connsiteX1" fmla="*/ 11915193 w 11915193"/>
                      <a:gd name="connsiteY1" fmla="*/ 0 h 6662057"/>
                      <a:gd name="connsiteX2" fmla="*/ 11915193 w 11915193"/>
                      <a:gd name="connsiteY2" fmla="*/ 6662057 h 6662057"/>
                      <a:gd name="connsiteX3" fmla="*/ 0 w 11915193"/>
                      <a:gd name="connsiteY3" fmla="*/ 6662057 h 6662057"/>
                      <a:gd name="connsiteX4" fmla="*/ 0 w 11915193"/>
                      <a:gd name="connsiteY4" fmla="*/ 0 h 6662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15193" h="6662057" extrusionOk="0">
                        <a:moveTo>
                          <a:pt x="0" y="0"/>
                        </a:moveTo>
                        <a:cubicBezTo>
                          <a:pt x="5428687" y="118645"/>
                          <a:pt x="7342541" y="116012"/>
                          <a:pt x="11915193" y="0"/>
                        </a:cubicBezTo>
                        <a:cubicBezTo>
                          <a:pt x="11782311" y="2715913"/>
                          <a:pt x="12000144" y="3741188"/>
                          <a:pt x="11915193" y="6662057"/>
                        </a:cubicBezTo>
                        <a:cubicBezTo>
                          <a:pt x="10229646" y="6796657"/>
                          <a:pt x="4444854" y="6504861"/>
                          <a:pt x="0" y="6662057"/>
                        </a:cubicBezTo>
                        <a:cubicBezTo>
                          <a:pt x="-20187" y="3988055"/>
                          <a:pt x="-152480" y="177803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01774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4034480ABAE12B4EACA534D1B079280E" ma:contentTypeVersion="3" ma:contentTypeDescription="Crear nuevo documento." ma:contentTypeScope="" ma:versionID="2f15ca754b19c2a61067612118c9192d">
  <xsd:schema xmlns:xsd="http://www.w3.org/2001/XMLSchema" xmlns:xs="http://www.w3.org/2001/XMLSchema" xmlns:p="http://schemas.microsoft.com/office/2006/metadata/properties" xmlns:ns2="b28d87ab-84c4-43d9-9256-f666ec142b8f" targetNamespace="http://schemas.microsoft.com/office/2006/metadata/properties" ma:root="true" ma:fieldsID="e7b05c6136b2cdb85278135444ee28eb" ns2:_="">
    <xsd:import namespace="b28d87ab-84c4-43d9-9256-f666ec142b8f"/>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8d87ab-84c4-43d9-9256-f666ec142b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E8525E-D677-40BB-B7EF-7517D8CE4B1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ED8B885-BB15-477D-AF20-88B163AA3ADA}">
  <ds:schemaRefs>
    <ds:schemaRef ds:uri="http://schemas.microsoft.com/sharepoint/v3/contenttype/forms"/>
  </ds:schemaRefs>
</ds:datastoreItem>
</file>

<file path=customXml/itemProps3.xml><?xml version="1.0" encoding="utf-8"?>
<ds:datastoreItem xmlns:ds="http://schemas.openxmlformats.org/officeDocument/2006/customXml" ds:itemID="{F3099B45-783B-475F-ABC7-A11309A120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8d87ab-84c4-43d9-9256-f666ec142b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137</TotalTime>
  <Words>634</Words>
  <Application>Microsoft Office PowerPoint</Application>
  <PresentationFormat>Panorámica</PresentationFormat>
  <Paragraphs>62</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Sistema de Admisión Escolar  Documento para reunión de apoderados </vt:lpstr>
      <vt:lpstr>Presentación de PowerPoint</vt:lpstr>
      <vt:lpstr>Presentación de PowerPoint</vt:lpstr>
      <vt:lpstr>  </vt:lpstr>
      <vt:lpstr>Presentación de PowerPoint</vt:lpstr>
      <vt:lpstr>Presentación de PowerPoint</vt:lpstr>
      <vt:lpstr>Sistema de Admisión Escolar  Documento para reunión de apoderados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Luis Adolfo Espinosa Soto</dc:creator>
  <cp:lastModifiedBy>Luis Adolfo Espinosa Soto</cp:lastModifiedBy>
  <cp:revision>3</cp:revision>
  <dcterms:created xsi:type="dcterms:W3CDTF">2025-07-01T19:35:13Z</dcterms:created>
  <dcterms:modified xsi:type="dcterms:W3CDTF">2025-07-08T14:12:59Z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0x0101004034480ABAE12B4EACA534D1B079280E</vt:lpwstr>
  </property>
</Properties>
</file>