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3" r:id="rId1"/>
  </p:sldMasterIdLst>
  <p:notesMasterIdLst>
    <p:notesMasterId r:id="rId18"/>
  </p:notesMasterIdLst>
  <p:sldIdLst>
    <p:sldId id="256" r:id="rId2"/>
    <p:sldId id="257" r:id="rId3"/>
    <p:sldId id="258" r:id="rId4"/>
    <p:sldId id="259" r:id="rId5"/>
    <p:sldId id="260" r:id="rId6"/>
    <p:sldId id="268" r:id="rId7"/>
    <p:sldId id="274" r:id="rId8"/>
    <p:sldId id="270" r:id="rId9"/>
    <p:sldId id="269" r:id="rId10"/>
    <p:sldId id="272" r:id="rId11"/>
    <p:sldId id="262" r:id="rId12"/>
    <p:sldId id="271" r:id="rId13"/>
    <p:sldId id="263" r:id="rId14"/>
    <p:sldId id="266" r:id="rId15"/>
    <p:sldId id="264" r:id="rId16"/>
    <p:sldId id="26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70" autoAdjust="0"/>
    <p:restoredTop sz="69724" autoAdjust="0"/>
  </p:normalViewPr>
  <p:slideViewPr>
    <p:cSldViewPr snapToGrid="0">
      <p:cViewPr varScale="1">
        <p:scale>
          <a:sx n="43" d="100"/>
          <a:sy n="43" d="100"/>
        </p:scale>
        <p:origin x="883" y="58"/>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06ADC3-EAFE-43B6-BF3B-E6451BC76E7D}"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E77F7CB3-38C5-4C5F-A6AB-6F47D15CB0F4}">
      <dgm:prSet custT="1"/>
      <dgm:spPr/>
      <dgm:t>
        <a:bodyPr/>
        <a:lstStyle/>
        <a:p>
          <a:pPr>
            <a:defRPr b="1"/>
          </a:pPr>
          <a:r>
            <a:rPr lang="en-US" sz="2000" b="0" i="0" dirty="0"/>
            <a:t>Overview &amp; Challenge</a:t>
          </a:r>
          <a:endParaRPr lang="en-US" sz="2000" dirty="0"/>
        </a:p>
      </dgm:t>
    </dgm:pt>
    <dgm:pt modelId="{B84BB6B2-BF03-4022-B1A5-7E1E07308542}" type="parTrans" cxnId="{0DAD9438-D74F-4FAF-83AA-629C1A2A4375}">
      <dgm:prSet/>
      <dgm:spPr/>
      <dgm:t>
        <a:bodyPr/>
        <a:lstStyle/>
        <a:p>
          <a:endParaRPr lang="en-US"/>
        </a:p>
      </dgm:t>
    </dgm:pt>
    <dgm:pt modelId="{2648F48B-AC16-47F1-921C-24C33B4B77A8}" type="sibTrans" cxnId="{0DAD9438-D74F-4FAF-83AA-629C1A2A4375}">
      <dgm:prSet/>
      <dgm:spPr/>
      <dgm:t>
        <a:bodyPr/>
        <a:lstStyle/>
        <a:p>
          <a:endParaRPr lang="en-US"/>
        </a:p>
      </dgm:t>
    </dgm:pt>
    <dgm:pt modelId="{11FC336B-DF62-438C-87F7-F4BA4DBFA903}">
      <dgm:prSet custT="1"/>
      <dgm:spPr/>
      <dgm:t>
        <a:bodyPr/>
        <a:lstStyle/>
        <a:p>
          <a:pPr>
            <a:defRPr b="1"/>
          </a:pPr>
          <a:r>
            <a:rPr lang="en-US" sz="2000" b="0" dirty="0"/>
            <a:t>The Challenge &amp; Need for OD</a:t>
          </a:r>
        </a:p>
      </dgm:t>
    </dgm:pt>
    <dgm:pt modelId="{C7E3C9A5-F133-4008-801F-5F8235885ECF}" type="parTrans" cxnId="{0A9F83BF-B72C-46C2-9083-5855C04FB1DC}">
      <dgm:prSet/>
      <dgm:spPr/>
      <dgm:t>
        <a:bodyPr/>
        <a:lstStyle/>
        <a:p>
          <a:endParaRPr lang="en-US"/>
        </a:p>
      </dgm:t>
    </dgm:pt>
    <dgm:pt modelId="{FF87C766-2674-43AA-9901-68CDF1ED7CD1}" type="sibTrans" cxnId="{0A9F83BF-B72C-46C2-9083-5855C04FB1DC}">
      <dgm:prSet/>
      <dgm:spPr/>
      <dgm:t>
        <a:bodyPr/>
        <a:lstStyle/>
        <a:p>
          <a:endParaRPr lang="en-US"/>
        </a:p>
      </dgm:t>
    </dgm:pt>
    <dgm:pt modelId="{CCC0B4DB-1D0F-4E22-9259-BB6028BD3AD0}">
      <dgm:prSet custT="1"/>
      <dgm:spPr/>
      <dgm:t>
        <a:bodyPr/>
        <a:lstStyle/>
        <a:p>
          <a:pPr>
            <a:defRPr b="1"/>
          </a:pPr>
          <a:r>
            <a:rPr lang="en-US" sz="2000" b="0" i="0" dirty="0"/>
            <a:t>Details of the Process </a:t>
          </a:r>
          <a:endParaRPr lang="en-US" sz="2000" dirty="0"/>
        </a:p>
      </dgm:t>
    </dgm:pt>
    <dgm:pt modelId="{04A2AC84-6690-4038-A524-B5A63CE18161}" type="parTrans" cxnId="{6C33FFA3-D520-4701-A6DD-1AD94930268F}">
      <dgm:prSet/>
      <dgm:spPr/>
      <dgm:t>
        <a:bodyPr/>
        <a:lstStyle/>
        <a:p>
          <a:endParaRPr lang="en-US"/>
        </a:p>
      </dgm:t>
    </dgm:pt>
    <dgm:pt modelId="{B043E174-E62B-4EC6-AB92-AA78D9C5A33B}" type="sibTrans" cxnId="{6C33FFA3-D520-4701-A6DD-1AD94930268F}">
      <dgm:prSet/>
      <dgm:spPr/>
      <dgm:t>
        <a:bodyPr/>
        <a:lstStyle/>
        <a:p>
          <a:endParaRPr lang="en-US"/>
        </a:p>
      </dgm:t>
    </dgm:pt>
    <dgm:pt modelId="{FE65F56F-A088-4B6F-B047-E7B8FE017A5A}">
      <dgm:prSet custT="1"/>
      <dgm:spPr/>
      <dgm:t>
        <a:bodyPr/>
        <a:lstStyle/>
        <a:p>
          <a:pPr>
            <a:defRPr b="1"/>
          </a:pPr>
          <a:r>
            <a:rPr lang="en-US" sz="2000" b="0" dirty="0">
              <a:solidFill>
                <a:schemeClr val="bg1"/>
              </a:solidFill>
            </a:rPr>
            <a:t>Formal and Informal Assessments Review</a:t>
          </a:r>
          <a:endParaRPr lang="en-US" sz="2000" b="0" dirty="0"/>
        </a:p>
      </dgm:t>
    </dgm:pt>
    <dgm:pt modelId="{88E15201-202B-4A21-B91E-0D698C09F355}" type="parTrans" cxnId="{1FF8B85F-590A-4AD3-A89C-8FFB23E0A34E}">
      <dgm:prSet/>
      <dgm:spPr/>
      <dgm:t>
        <a:bodyPr/>
        <a:lstStyle/>
        <a:p>
          <a:endParaRPr lang="en-US"/>
        </a:p>
      </dgm:t>
    </dgm:pt>
    <dgm:pt modelId="{9A7C2A85-33EA-4CF7-B965-D5CF29BABD76}" type="sibTrans" cxnId="{1FF8B85F-590A-4AD3-A89C-8FFB23E0A34E}">
      <dgm:prSet/>
      <dgm:spPr/>
      <dgm:t>
        <a:bodyPr/>
        <a:lstStyle/>
        <a:p>
          <a:endParaRPr lang="en-US"/>
        </a:p>
      </dgm:t>
    </dgm:pt>
    <dgm:pt modelId="{0A315A9E-0AD1-4A68-929F-DA628B4A64FF}">
      <dgm:prSet custT="1"/>
      <dgm:spPr/>
      <dgm:t>
        <a:bodyPr/>
        <a:lstStyle/>
        <a:p>
          <a:pPr>
            <a:defRPr b="1"/>
          </a:pPr>
          <a:r>
            <a:rPr lang="en-US" sz="2000" b="0" i="0" dirty="0"/>
            <a:t>Recommendations</a:t>
          </a:r>
          <a:endParaRPr lang="en-US" sz="2000" dirty="0"/>
        </a:p>
      </dgm:t>
    </dgm:pt>
    <dgm:pt modelId="{36952AA6-5CAC-4B32-844A-57508FFB3DE3}" type="parTrans" cxnId="{B7CFA572-CD13-4F7A-A37A-135A7DA93478}">
      <dgm:prSet/>
      <dgm:spPr/>
      <dgm:t>
        <a:bodyPr/>
        <a:lstStyle/>
        <a:p>
          <a:endParaRPr lang="en-US"/>
        </a:p>
      </dgm:t>
    </dgm:pt>
    <dgm:pt modelId="{EC4585E7-2EAD-4A32-BF6F-317D345B05D2}" type="sibTrans" cxnId="{B7CFA572-CD13-4F7A-A37A-135A7DA93478}">
      <dgm:prSet/>
      <dgm:spPr/>
      <dgm:t>
        <a:bodyPr/>
        <a:lstStyle/>
        <a:p>
          <a:endParaRPr lang="en-US"/>
        </a:p>
      </dgm:t>
    </dgm:pt>
    <dgm:pt modelId="{62EE31EC-2A39-461A-88C0-0E9E03094E29}" type="pres">
      <dgm:prSet presAssocID="{7D06ADC3-EAFE-43B6-BF3B-E6451BC76E7D}" presName="outerComposite" presStyleCnt="0">
        <dgm:presLayoutVars>
          <dgm:chMax val="5"/>
          <dgm:dir/>
          <dgm:resizeHandles val="exact"/>
        </dgm:presLayoutVars>
      </dgm:prSet>
      <dgm:spPr/>
    </dgm:pt>
    <dgm:pt modelId="{8E5BB14E-3B65-433A-88C7-797D63ECCC0F}" type="pres">
      <dgm:prSet presAssocID="{7D06ADC3-EAFE-43B6-BF3B-E6451BC76E7D}" presName="dummyMaxCanvas" presStyleCnt="0">
        <dgm:presLayoutVars/>
      </dgm:prSet>
      <dgm:spPr/>
    </dgm:pt>
    <dgm:pt modelId="{E77D4BA3-794A-4B3B-93EE-1B0D26166E25}" type="pres">
      <dgm:prSet presAssocID="{7D06ADC3-EAFE-43B6-BF3B-E6451BC76E7D}" presName="FiveNodes_1" presStyleLbl="node1" presStyleIdx="0" presStyleCnt="5">
        <dgm:presLayoutVars>
          <dgm:bulletEnabled val="1"/>
        </dgm:presLayoutVars>
      </dgm:prSet>
      <dgm:spPr/>
    </dgm:pt>
    <dgm:pt modelId="{08B45786-9ADB-4A65-A292-97A6309374BB}" type="pres">
      <dgm:prSet presAssocID="{7D06ADC3-EAFE-43B6-BF3B-E6451BC76E7D}" presName="FiveNodes_2" presStyleLbl="node1" presStyleIdx="1" presStyleCnt="5">
        <dgm:presLayoutVars>
          <dgm:bulletEnabled val="1"/>
        </dgm:presLayoutVars>
      </dgm:prSet>
      <dgm:spPr/>
    </dgm:pt>
    <dgm:pt modelId="{B9BA4F62-B4AF-4302-8485-A26D1BC7E9EA}" type="pres">
      <dgm:prSet presAssocID="{7D06ADC3-EAFE-43B6-BF3B-E6451BC76E7D}" presName="FiveNodes_3" presStyleLbl="node1" presStyleIdx="2" presStyleCnt="5">
        <dgm:presLayoutVars>
          <dgm:bulletEnabled val="1"/>
        </dgm:presLayoutVars>
      </dgm:prSet>
      <dgm:spPr/>
    </dgm:pt>
    <dgm:pt modelId="{C6E562B3-A535-4F3E-91BD-CC9CDAFDC3E8}" type="pres">
      <dgm:prSet presAssocID="{7D06ADC3-EAFE-43B6-BF3B-E6451BC76E7D}" presName="FiveNodes_4" presStyleLbl="node1" presStyleIdx="3" presStyleCnt="5">
        <dgm:presLayoutVars>
          <dgm:bulletEnabled val="1"/>
        </dgm:presLayoutVars>
      </dgm:prSet>
      <dgm:spPr/>
    </dgm:pt>
    <dgm:pt modelId="{F5B2AA0E-765C-4B13-AA74-CD65FD38A98C}" type="pres">
      <dgm:prSet presAssocID="{7D06ADC3-EAFE-43B6-BF3B-E6451BC76E7D}" presName="FiveNodes_5" presStyleLbl="node1" presStyleIdx="4" presStyleCnt="5">
        <dgm:presLayoutVars>
          <dgm:bulletEnabled val="1"/>
        </dgm:presLayoutVars>
      </dgm:prSet>
      <dgm:spPr/>
    </dgm:pt>
    <dgm:pt modelId="{7A4DDEDB-47F1-4907-9CF9-BFCFBEBB4D18}" type="pres">
      <dgm:prSet presAssocID="{7D06ADC3-EAFE-43B6-BF3B-E6451BC76E7D}" presName="FiveConn_1-2" presStyleLbl="fgAccFollowNode1" presStyleIdx="0" presStyleCnt="4">
        <dgm:presLayoutVars>
          <dgm:bulletEnabled val="1"/>
        </dgm:presLayoutVars>
      </dgm:prSet>
      <dgm:spPr/>
    </dgm:pt>
    <dgm:pt modelId="{1CC6B1F3-B129-44D6-89DE-E594CBAC9951}" type="pres">
      <dgm:prSet presAssocID="{7D06ADC3-EAFE-43B6-BF3B-E6451BC76E7D}" presName="FiveConn_2-3" presStyleLbl="fgAccFollowNode1" presStyleIdx="1" presStyleCnt="4">
        <dgm:presLayoutVars>
          <dgm:bulletEnabled val="1"/>
        </dgm:presLayoutVars>
      </dgm:prSet>
      <dgm:spPr/>
    </dgm:pt>
    <dgm:pt modelId="{B2DF4CC5-DFDA-49E5-94CB-39EB3E2B003C}" type="pres">
      <dgm:prSet presAssocID="{7D06ADC3-EAFE-43B6-BF3B-E6451BC76E7D}" presName="FiveConn_3-4" presStyleLbl="fgAccFollowNode1" presStyleIdx="2" presStyleCnt="4">
        <dgm:presLayoutVars>
          <dgm:bulletEnabled val="1"/>
        </dgm:presLayoutVars>
      </dgm:prSet>
      <dgm:spPr/>
    </dgm:pt>
    <dgm:pt modelId="{3EB59532-E9C2-44F5-9F03-0B611A83EDC6}" type="pres">
      <dgm:prSet presAssocID="{7D06ADC3-EAFE-43B6-BF3B-E6451BC76E7D}" presName="FiveConn_4-5" presStyleLbl="fgAccFollowNode1" presStyleIdx="3" presStyleCnt="4">
        <dgm:presLayoutVars>
          <dgm:bulletEnabled val="1"/>
        </dgm:presLayoutVars>
      </dgm:prSet>
      <dgm:spPr/>
    </dgm:pt>
    <dgm:pt modelId="{73C189C4-F04F-4030-891E-86FE6300C1A6}" type="pres">
      <dgm:prSet presAssocID="{7D06ADC3-EAFE-43B6-BF3B-E6451BC76E7D}" presName="FiveNodes_1_text" presStyleLbl="node1" presStyleIdx="4" presStyleCnt="5">
        <dgm:presLayoutVars>
          <dgm:bulletEnabled val="1"/>
        </dgm:presLayoutVars>
      </dgm:prSet>
      <dgm:spPr/>
    </dgm:pt>
    <dgm:pt modelId="{5B5D9E1D-E3C6-4E92-A15A-13BD6CFBC31F}" type="pres">
      <dgm:prSet presAssocID="{7D06ADC3-EAFE-43B6-BF3B-E6451BC76E7D}" presName="FiveNodes_2_text" presStyleLbl="node1" presStyleIdx="4" presStyleCnt="5">
        <dgm:presLayoutVars>
          <dgm:bulletEnabled val="1"/>
        </dgm:presLayoutVars>
      </dgm:prSet>
      <dgm:spPr/>
    </dgm:pt>
    <dgm:pt modelId="{93A88903-0071-4EE3-B68B-1E3DA5683024}" type="pres">
      <dgm:prSet presAssocID="{7D06ADC3-EAFE-43B6-BF3B-E6451BC76E7D}" presName="FiveNodes_3_text" presStyleLbl="node1" presStyleIdx="4" presStyleCnt="5">
        <dgm:presLayoutVars>
          <dgm:bulletEnabled val="1"/>
        </dgm:presLayoutVars>
      </dgm:prSet>
      <dgm:spPr/>
    </dgm:pt>
    <dgm:pt modelId="{72BC8092-FA20-4B82-8A3B-DF2D25BFFD9D}" type="pres">
      <dgm:prSet presAssocID="{7D06ADC3-EAFE-43B6-BF3B-E6451BC76E7D}" presName="FiveNodes_4_text" presStyleLbl="node1" presStyleIdx="4" presStyleCnt="5">
        <dgm:presLayoutVars>
          <dgm:bulletEnabled val="1"/>
        </dgm:presLayoutVars>
      </dgm:prSet>
      <dgm:spPr/>
    </dgm:pt>
    <dgm:pt modelId="{77FC29D2-7160-4622-BCD2-A44402762464}" type="pres">
      <dgm:prSet presAssocID="{7D06ADC3-EAFE-43B6-BF3B-E6451BC76E7D}" presName="FiveNodes_5_text" presStyleLbl="node1" presStyleIdx="4" presStyleCnt="5">
        <dgm:presLayoutVars>
          <dgm:bulletEnabled val="1"/>
        </dgm:presLayoutVars>
      </dgm:prSet>
      <dgm:spPr/>
    </dgm:pt>
  </dgm:ptLst>
  <dgm:cxnLst>
    <dgm:cxn modelId="{F4153F02-37D5-4E22-830D-C30F09CEBDCA}" type="presOf" srcId="{7D06ADC3-EAFE-43B6-BF3B-E6451BC76E7D}" destId="{62EE31EC-2A39-461A-88C0-0E9E03094E29}" srcOrd="0" destOrd="0" presId="urn:microsoft.com/office/officeart/2005/8/layout/vProcess5"/>
    <dgm:cxn modelId="{C144181A-3040-48BF-97C9-AF5FCED7901D}" type="presOf" srcId="{0A315A9E-0AD1-4A68-929F-DA628B4A64FF}" destId="{F5B2AA0E-765C-4B13-AA74-CD65FD38A98C}" srcOrd="0" destOrd="0" presId="urn:microsoft.com/office/officeart/2005/8/layout/vProcess5"/>
    <dgm:cxn modelId="{FC20AB36-3CFD-4A2C-B0EE-AAFAD3C3C889}" type="presOf" srcId="{11FC336B-DF62-438C-87F7-F4BA4DBFA903}" destId="{5B5D9E1D-E3C6-4E92-A15A-13BD6CFBC31F}" srcOrd="1" destOrd="0" presId="urn:microsoft.com/office/officeart/2005/8/layout/vProcess5"/>
    <dgm:cxn modelId="{0DAD9438-D74F-4FAF-83AA-629C1A2A4375}" srcId="{7D06ADC3-EAFE-43B6-BF3B-E6451BC76E7D}" destId="{E77F7CB3-38C5-4C5F-A6AB-6F47D15CB0F4}" srcOrd="0" destOrd="0" parTransId="{B84BB6B2-BF03-4022-B1A5-7E1E07308542}" sibTransId="{2648F48B-AC16-47F1-921C-24C33B4B77A8}"/>
    <dgm:cxn modelId="{A5922D3A-4414-48A3-B99E-6F494154BEFA}" type="presOf" srcId="{CCC0B4DB-1D0F-4E22-9259-BB6028BD3AD0}" destId="{93A88903-0071-4EE3-B68B-1E3DA5683024}" srcOrd="1" destOrd="0" presId="urn:microsoft.com/office/officeart/2005/8/layout/vProcess5"/>
    <dgm:cxn modelId="{C50C7F5C-457B-41CD-8111-598252C1E9BF}" type="presOf" srcId="{FE65F56F-A088-4B6F-B047-E7B8FE017A5A}" destId="{C6E562B3-A535-4F3E-91BD-CC9CDAFDC3E8}" srcOrd="0" destOrd="0" presId="urn:microsoft.com/office/officeart/2005/8/layout/vProcess5"/>
    <dgm:cxn modelId="{1FF8B85F-590A-4AD3-A89C-8FFB23E0A34E}" srcId="{7D06ADC3-EAFE-43B6-BF3B-E6451BC76E7D}" destId="{FE65F56F-A088-4B6F-B047-E7B8FE017A5A}" srcOrd="3" destOrd="0" parTransId="{88E15201-202B-4A21-B91E-0D698C09F355}" sibTransId="{9A7C2A85-33EA-4CF7-B965-D5CF29BABD76}"/>
    <dgm:cxn modelId="{58A7B448-3983-4CDD-A4A5-2EFF1BDE5813}" type="presOf" srcId="{B043E174-E62B-4EC6-AB92-AA78D9C5A33B}" destId="{B2DF4CC5-DFDA-49E5-94CB-39EB3E2B003C}" srcOrd="0" destOrd="0" presId="urn:microsoft.com/office/officeart/2005/8/layout/vProcess5"/>
    <dgm:cxn modelId="{B7CFA572-CD13-4F7A-A37A-135A7DA93478}" srcId="{7D06ADC3-EAFE-43B6-BF3B-E6451BC76E7D}" destId="{0A315A9E-0AD1-4A68-929F-DA628B4A64FF}" srcOrd="4" destOrd="0" parTransId="{36952AA6-5CAC-4B32-844A-57508FFB3DE3}" sibTransId="{EC4585E7-2EAD-4A32-BF6F-317D345B05D2}"/>
    <dgm:cxn modelId="{F13D4658-1BDA-4B11-A1B2-1A8DC14F242D}" type="presOf" srcId="{E77F7CB3-38C5-4C5F-A6AB-6F47D15CB0F4}" destId="{E77D4BA3-794A-4B3B-93EE-1B0D26166E25}" srcOrd="0" destOrd="0" presId="urn:microsoft.com/office/officeart/2005/8/layout/vProcess5"/>
    <dgm:cxn modelId="{90DED580-D0D0-4BCB-A719-A815865FE1AC}" type="presOf" srcId="{FE65F56F-A088-4B6F-B047-E7B8FE017A5A}" destId="{72BC8092-FA20-4B82-8A3B-DF2D25BFFD9D}" srcOrd="1" destOrd="0" presId="urn:microsoft.com/office/officeart/2005/8/layout/vProcess5"/>
    <dgm:cxn modelId="{56F47287-3630-4B33-88BD-D87E7F5B8983}" type="presOf" srcId="{9A7C2A85-33EA-4CF7-B965-D5CF29BABD76}" destId="{3EB59532-E9C2-44F5-9F03-0B611A83EDC6}" srcOrd="0" destOrd="0" presId="urn:microsoft.com/office/officeart/2005/8/layout/vProcess5"/>
    <dgm:cxn modelId="{1B6E6B8F-F298-4462-9BB5-AEA28DDCF7E4}" type="presOf" srcId="{CCC0B4DB-1D0F-4E22-9259-BB6028BD3AD0}" destId="{B9BA4F62-B4AF-4302-8485-A26D1BC7E9EA}" srcOrd="0" destOrd="0" presId="urn:microsoft.com/office/officeart/2005/8/layout/vProcess5"/>
    <dgm:cxn modelId="{7BECC193-B2CB-48E4-9AB4-78AAF1AFBE9C}" type="presOf" srcId="{0A315A9E-0AD1-4A68-929F-DA628B4A64FF}" destId="{77FC29D2-7160-4622-BCD2-A44402762464}" srcOrd="1" destOrd="0" presId="urn:microsoft.com/office/officeart/2005/8/layout/vProcess5"/>
    <dgm:cxn modelId="{77E87E9F-519D-416A-9681-126D1E626F8C}" type="presOf" srcId="{11FC336B-DF62-438C-87F7-F4BA4DBFA903}" destId="{08B45786-9ADB-4A65-A292-97A6309374BB}" srcOrd="0" destOrd="0" presId="urn:microsoft.com/office/officeart/2005/8/layout/vProcess5"/>
    <dgm:cxn modelId="{6C33FFA3-D520-4701-A6DD-1AD94930268F}" srcId="{7D06ADC3-EAFE-43B6-BF3B-E6451BC76E7D}" destId="{CCC0B4DB-1D0F-4E22-9259-BB6028BD3AD0}" srcOrd="2" destOrd="0" parTransId="{04A2AC84-6690-4038-A524-B5A63CE18161}" sibTransId="{B043E174-E62B-4EC6-AB92-AA78D9C5A33B}"/>
    <dgm:cxn modelId="{197218BB-4A5F-40E9-A522-14596E20FF1D}" type="presOf" srcId="{E77F7CB3-38C5-4C5F-A6AB-6F47D15CB0F4}" destId="{73C189C4-F04F-4030-891E-86FE6300C1A6}" srcOrd="1" destOrd="0" presId="urn:microsoft.com/office/officeart/2005/8/layout/vProcess5"/>
    <dgm:cxn modelId="{D5E290BD-782F-46B2-B821-E8E481491406}" type="presOf" srcId="{FF87C766-2674-43AA-9901-68CDF1ED7CD1}" destId="{1CC6B1F3-B129-44D6-89DE-E594CBAC9951}" srcOrd="0" destOrd="0" presId="urn:microsoft.com/office/officeart/2005/8/layout/vProcess5"/>
    <dgm:cxn modelId="{0A9F83BF-B72C-46C2-9083-5855C04FB1DC}" srcId="{7D06ADC3-EAFE-43B6-BF3B-E6451BC76E7D}" destId="{11FC336B-DF62-438C-87F7-F4BA4DBFA903}" srcOrd="1" destOrd="0" parTransId="{C7E3C9A5-F133-4008-801F-5F8235885ECF}" sibTransId="{FF87C766-2674-43AA-9901-68CDF1ED7CD1}"/>
    <dgm:cxn modelId="{66E189F2-40D8-4B2F-90D7-9893375397B6}" type="presOf" srcId="{2648F48B-AC16-47F1-921C-24C33B4B77A8}" destId="{7A4DDEDB-47F1-4907-9CF9-BFCFBEBB4D18}" srcOrd="0" destOrd="0" presId="urn:microsoft.com/office/officeart/2005/8/layout/vProcess5"/>
    <dgm:cxn modelId="{13671EB1-C8C3-40BC-904A-BA78FC5B9469}" type="presParOf" srcId="{62EE31EC-2A39-461A-88C0-0E9E03094E29}" destId="{8E5BB14E-3B65-433A-88C7-797D63ECCC0F}" srcOrd="0" destOrd="0" presId="urn:microsoft.com/office/officeart/2005/8/layout/vProcess5"/>
    <dgm:cxn modelId="{37E623C5-24CA-49CB-8D86-8DBFE5755E3A}" type="presParOf" srcId="{62EE31EC-2A39-461A-88C0-0E9E03094E29}" destId="{E77D4BA3-794A-4B3B-93EE-1B0D26166E25}" srcOrd="1" destOrd="0" presId="urn:microsoft.com/office/officeart/2005/8/layout/vProcess5"/>
    <dgm:cxn modelId="{D4063345-CAAE-4907-8C10-6755471BEE0A}" type="presParOf" srcId="{62EE31EC-2A39-461A-88C0-0E9E03094E29}" destId="{08B45786-9ADB-4A65-A292-97A6309374BB}" srcOrd="2" destOrd="0" presId="urn:microsoft.com/office/officeart/2005/8/layout/vProcess5"/>
    <dgm:cxn modelId="{B718324B-7CF5-4D09-95A6-2114A41FD681}" type="presParOf" srcId="{62EE31EC-2A39-461A-88C0-0E9E03094E29}" destId="{B9BA4F62-B4AF-4302-8485-A26D1BC7E9EA}" srcOrd="3" destOrd="0" presId="urn:microsoft.com/office/officeart/2005/8/layout/vProcess5"/>
    <dgm:cxn modelId="{E2996ED9-EE03-4F26-9AB4-9DED35EC9609}" type="presParOf" srcId="{62EE31EC-2A39-461A-88C0-0E9E03094E29}" destId="{C6E562B3-A535-4F3E-91BD-CC9CDAFDC3E8}" srcOrd="4" destOrd="0" presId="urn:microsoft.com/office/officeart/2005/8/layout/vProcess5"/>
    <dgm:cxn modelId="{20BCCC0F-D979-47C5-A4EE-D271D795C713}" type="presParOf" srcId="{62EE31EC-2A39-461A-88C0-0E9E03094E29}" destId="{F5B2AA0E-765C-4B13-AA74-CD65FD38A98C}" srcOrd="5" destOrd="0" presId="urn:microsoft.com/office/officeart/2005/8/layout/vProcess5"/>
    <dgm:cxn modelId="{91F0D5FF-0B09-464E-A7E7-041680D7891D}" type="presParOf" srcId="{62EE31EC-2A39-461A-88C0-0E9E03094E29}" destId="{7A4DDEDB-47F1-4907-9CF9-BFCFBEBB4D18}" srcOrd="6" destOrd="0" presId="urn:microsoft.com/office/officeart/2005/8/layout/vProcess5"/>
    <dgm:cxn modelId="{8AD8B1D7-9698-4822-ABD2-78538EC5705B}" type="presParOf" srcId="{62EE31EC-2A39-461A-88C0-0E9E03094E29}" destId="{1CC6B1F3-B129-44D6-89DE-E594CBAC9951}" srcOrd="7" destOrd="0" presId="urn:microsoft.com/office/officeart/2005/8/layout/vProcess5"/>
    <dgm:cxn modelId="{E7DC0139-025E-4851-963D-6319C3A59441}" type="presParOf" srcId="{62EE31EC-2A39-461A-88C0-0E9E03094E29}" destId="{B2DF4CC5-DFDA-49E5-94CB-39EB3E2B003C}" srcOrd="8" destOrd="0" presId="urn:microsoft.com/office/officeart/2005/8/layout/vProcess5"/>
    <dgm:cxn modelId="{5F947CF2-E231-415D-829D-EF91031B3B3D}" type="presParOf" srcId="{62EE31EC-2A39-461A-88C0-0E9E03094E29}" destId="{3EB59532-E9C2-44F5-9F03-0B611A83EDC6}" srcOrd="9" destOrd="0" presId="urn:microsoft.com/office/officeart/2005/8/layout/vProcess5"/>
    <dgm:cxn modelId="{75C50BA5-8337-4268-A0FD-4A52E2E091BB}" type="presParOf" srcId="{62EE31EC-2A39-461A-88C0-0E9E03094E29}" destId="{73C189C4-F04F-4030-891E-86FE6300C1A6}" srcOrd="10" destOrd="0" presId="urn:microsoft.com/office/officeart/2005/8/layout/vProcess5"/>
    <dgm:cxn modelId="{3DEA052D-54D9-4FBE-8075-B964D9A68E15}" type="presParOf" srcId="{62EE31EC-2A39-461A-88C0-0E9E03094E29}" destId="{5B5D9E1D-E3C6-4E92-A15A-13BD6CFBC31F}" srcOrd="11" destOrd="0" presId="urn:microsoft.com/office/officeart/2005/8/layout/vProcess5"/>
    <dgm:cxn modelId="{5B413BA5-ED54-4122-BD74-C45757BDFB9A}" type="presParOf" srcId="{62EE31EC-2A39-461A-88C0-0E9E03094E29}" destId="{93A88903-0071-4EE3-B68B-1E3DA5683024}" srcOrd="12" destOrd="0" presId="urn:microsoft.com/office/officeart/2005/8/layout/vProcess5"/>
    <dgm:cxn modelId="{92C034BA-3525-4473-82CF-72980F8C45DF}" type="presParOf" srcId="{62EE31EC-2A39-461A-88C0-0E9E03094E29}" destId="{72BC8092-FA20-4B82-8A3B-DF2D25BFFD9D}" srcOrd="13" destOrd="0" presId="urn:microsoft.com/office/officeart/2005/8/layout/vProcess5"/>
    <dgm:cxn modelId="{3438928D-41E2-4402-BFF6-92838253E10B}" type="presParOf" srcId="{62EE31EC-2A39-461A-88C0-0E9E03094E29}" destId="{77FC29D2-7160-4622-BCD2-A44402762464}"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036B45-CF63-4876-A137-B9C1927DC05D}"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295E8985-1D10-418C-82C5-A11D44DBB612}">
      <dgm:prSet/>
      <dgm:spPr/>
      <dgm:t>
        <a:bodyPr/>
        <a:lstStyle/>
        <a:p>
          <a:pPr>
            <a:lnSpc>
              <a:spcPct val="100000"/>
            </a:lnSpc>
          </a:pPr>
          <a:r>
            <a:rPr lang="en-US" dirty="0"/>
            <a:t>Name Withheld, Inc- serving clients since 1983</a:t>
          </a:r>
        </a:p>
      </dgm:t>
    </dgm:pt>
    <dgm:pt modelId="{A848B496-ACE6-4E7B-A0F9-A7EEC3D7F15D}" type="parTrans" cxnId="{249D3AC3-EC3F-4BB0-AA70-0ECDDEA40E92}">
      <dgm:prSet/>
      <dgm:spPr/>
      <dgm:t>
        <a:bodyPr/>
        <a:lstStyle/>
        <a:p>
          <a:endParaRPr lang="en-US"/>
        </a:p>
      </dgm:t>
    </dgm:pt>
    <dgm:pt modelId="{95E0771E-7F4B-47B9-9FFA-EDFDDBEA2334}" type="sibTrans" cxnId="{249D3AC3-EC3F-4BB0-AA70-0ECDDEA40E92}">
      <dgm:prSet/>
      <dgm:spPr/>
      <dgm:t>
        <a:bodyPr/>
        <a:lstStyle/>
        <a:p>
          <a:endParaRPr lang="en-US"/>
        </a:p>
      </dgm:t>
    </dgm:pt>
    <dgm:pt modelId="{4F47DF4E-E0D1-4C1A-A629-578F0C815744}">
      <dgm:prSet/>
      <dgm:spPr/>
      <dgm:t>
        <a:bodyPr/>
        <a:lstStyle/>
        <a:p>
          <a:pPr>
            <a:lnSpc>
              <a:spcPct val="100000"/>
            </a:lnSpc>
          </a:pPr>
          <a:r>
            <a:rPr lang="en-US" dirty="0"/>
            <a:t>Core market trending down</a:t>
          </a:r>
        </a:p>
      </dgm:t>
    </dgm:pt>
    <dgm:pt modelId="{2F61E905-CBD1-498C-98B4-00A42D222D0F}" type="parTrans" cxnId="{3A646495-B158-4560-851B-39739D5A5164}">
      <dgm:prSet/>
      <dgm:spPr/>
      <dgm:t>
        <a:bodyPr/>
        <a:lstStyle/>
        <a:p>
          <a:endParaRPr lang="en-US"/>
        </a:p>
      </dgm:t>
    </dgm:pt>
    <dgm:pt modelId="{1F6E3911-8605-408E-B115-DA8C63C687EC}" type="sibTrans" cxnId="{3A646495-B158-4560-851B-39739D5A5164}">
      <dgm:prSet/>
      <dgm:spPr/>
      <dgm:t>
        <a:bodyPr/>
        <a:lstStyle/>
        <a:p>
          <a:endParaRPr lang="en-US"/>
        </a:p>
      </dgm:t>
    </dgm:pt>
    <dgm:pt modelId="{E6D20290-89BA-4CB3-9046-50C712512277}">
      <dgm:prSet/>
      <dgm:spPr/>
      <dgm:t>
        <a:bodyPr/>
        <a:lstStyle/>
        <a:p>
          <a:pPr>
            <a:lnSpc>
              <a:spcPct val="100000"/>
            </a:lnSpc>
          </a:pPr>
          <a:r>
            <a:rPr lang="en-US"/>
            <a:t>Adjacent markets largely unfamiliar</a:t>
          </a:r>
        </a:p>
      </dgm:t>
    </dgm:pt>
    <dgm:pt modelId="{3649055B-68C9-4562-84B5-B20FEC2C42D6}" type="parTrans" cxnId="{50C9C216-0396-43F8-9ECC-AE8276A1B610}">
      <dgm:prSet/>
      <dgm:spPr/>
      <dgm:t>
        <a:bodyPr/>
        <a:lstStyle/>
        <a:p>
          <a:endParaRPr lang="en-US"/>
        </a:p>
      </dgm:t>
    </dgm:pt>
    <dgm:pt modelId="{8999261C-F5C1-447C-940D-5B37E7AFA1DC}" type="sibTrans" cxnId="{50C9C216-0396-43F8-9ECC-AE8276A1B610}">
      <dgm:prSet/>
      <dgm:spPr/>
      <dgm:t>
        <a:bodyPr/>
        <a:lstStyle/>
        <a:p>
          <a:endParaRPr lang="en-US"/>
        </a:p>
      </dgm:t>
    </dgm:pt>
    <dgm:pt modelId="{A74AC3F1-6EF7-4FBB-ABF8-32FD617DA13D}" type="pres">
      <dgm:prSet presAssocID="{E1036B45-CF63-4876-A137-B9C1927DC05D}" presName="root" presStyleCnt="0">
        <dgm:presLayoutVars>
          <dgm:dir/>
          <dgm:resizeHandles val="exact"/>
        </dgm:presLayoutVars>
      </dgm:prSet>
      <dgm:spPr/>
    </dgm:pt>
    <dgm:pt modelId="{580F9566-A00A-4F5B-A659-9F3B418083D6}" type="pres">
      <dgm:prSet presAssocID="{295E8985-1D10-418C-82C5-A11D44DBB612}" presName="compNode" presStyleCnt="0"/>
      <dgm:spPr/>
    </dgm:pt>
    <dgm:pt modelId="{845CF9FF-9CD7-427C-B13B-DA9FDD9EEED5}" type="pres">
      <dgm:prSet presAssocID="{295E8985-1D10-418C-82C5-A11D44DBB612}" presName="iconRect" presStyleLbl="node1" presStyleIdx="0" presStyleCnt="3" custLinFactNeighborX="-237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ustomer review outline"/>
        </a:ext>
      </dgm:extLst>
    </dgm:pt>
    <dgm:pt modelId="{0D14EEC1-E762-4F70-8A75-83EA3AA274E8}" type="pres">
      <dgm:prSet presAssocID="{295E8985-1D10-418C-82C5-A11D44DBB612}" presName="spaceRect" presStyleCnt="0"/>
      <dgm:spPr/>
    </dgm:pt>
    <dgm:pt modelId="{34C46979-D707-4F78-9C7B-F39C2692F6E5}" type="pres">
      <dgm:prSet presAssocID="{295E8985-1D10-418C-82C5-A11D44DBB612}" presName="textRect" presStyleLbl="revTx" presStyleIdx="0" presStyleCnt="3">
        <dgm:presLayoutVars>
          <dgm:chMax val="1"/>
          <dgm:chPref val="1"/>
        </dgm:presLayoutVars>
      </dgm:prSet>
      <dgm:spPr/>
    </dgm:pt>
    <dgm:pt modelId="{9D02BC7F-DB60-4D07-934B-5EB82686A824}" type="pres">
      <dgm:prSet presAssocID="{95E0771E-7F4B-47B9-9FFA-EDFDDBEA2334}" presName="sibTrans" presStyleCnt="0"/>
      <dgm:spPr/>
    </dgm:pt>
    <dgm:pt modelId="{5BFB6CE7-D37D-4F06-B3DD-36ECCCD67D46}" type="pres">
      <dgm:prSet presAssocID="{4F47DF4E-E0D1-4C1A-A629-578F0C815744}" presName="compNode" presStyleCnt="0"/>
      <dgm:spPr/>
    </dgm:pt>
    <dgm:pt modelId="{55BC013D-B953-46CF-93D8-E45668B10672}" type="pres">
      <dgm:prSet presAssocID="{4F47DF4E-E0D1-4C1A-A629-578F0C815744}"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ownstairs with solid fill"/>
        </a:ext>
      </dgm:extLst>
    </dgm:pt>
    <dgm:pt modelId="{CE1869BB-955E-4D54-B4EA-11F67D59675F}" type="pres">
      <dgm:prSet presAssocID="{4F47DF4E-E0D1-4C1A-A629-578F0C815744}" presName="spaceRect" presStyleCnt="0"/>
      <dgm:spPr/>
    </dgm:pt>
    <dgm:pt modelId="{45204E44-C45E-4F05-9975-B2D3E078E11B}" type="pres">
      <dgm:prSet presAssocID="{4F47DF4E-E0D1-4C1A-A629-578F0C815744}" presName="textRect" presStyleLbl="revTx" presStyleIdx="1" presStyleCnt="3">
        <dgm:presLayoutVars>
          <dgm:chMax val="1"/>
          <dgm:chPref val="1"/>
        </dgm:presLayoutVars>
      </dgm:prSet>
      <dgm:spPr/>
    </dgm:pt>
    <dgm:pt modelId="{81CE984E-B2F3-4046-B7A6-E684D9E60E7B}" type="pres">
      <dgm:prSet presAssocID="{1F6E3911-8605-408E-B115-DA8C63C687EC}" presName="sibTrans" presStyleCnt="0"/>
      <dgm:spPr/>
    </dgm:pt>
    <dgm:pt modelId="{E5606CD8-70AE-4E24-A3A4-96DA444A24CD}" type="pres">
      <dgm:prSet presAssocID="{E6D20290-89BA-4CB3-9046-50C712512277}" presName="compNode" presStyleCnt="0"/>
      <dgm:spPr/>
    </dgm:pt>
    <dgm:pt modelId="{715AC363-0621-43FD-907D-3FE0187D669F}" type="pres">
      <dgm:prSet presAssocID="{E6D20290-89BA-4CB3-9046-50C712512277}"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Help with solid fill"/>
        </a:ext>
      </dgm:extLst>
    </dgm:pt>
    <dgm:pt modelId="{6A3C52B5-6523-462A-B55E-E72193C4D1F7}" type="pres">
      <dgm:prSet presAssocID="{E6D20290-89BA-4CB3-9046-50C712512277}" presName="spaceRect" presStyleCnt="0"/>
      <dgm:spPr/>
    </dgm:pt>
    <dgm:pt modelId="{75C4357D-047F-4041-BF4B-85C2A4FC31EC}" type="pres">
      <dgm:prSet presAssocID="{E6D20290-89BA-4CB3-9046-50C712512277}" presName="textRect" presStyleLbl="revTx" presStyleIdx="2" presStyleCnt="3">
        <dgm:presLayoutVars>
          <dgm:chMax val="1"/>
          <dgm:chPref val="1"/>
        </dgm:presLayoutVars>
      </dgm:prSet>
      <dgm:spPr/>
    </dgm:pt>
  </dgm:ptLst>
  <dgm:cxnLst>
    <dgm:cxn modelId="{50C9C216-0396-43F8-9ECC-AE8276A1B610}" srcId="{E1036B45-CF63-4876-A137-B9C1927DC05D}" destId="{E6D20290-89BA-4CB3-9046-50C712512277}" srcOrd="2" destOrd="0" parTransId="{3649055B-68C9-4562-84B5-B20FEC2C42D6}" sibTransId="{8999261C-F5C1-447C-940D-5B37E7AFA1DC}"/>
    <dgm:cxn modelId="{9A100861-0D39-4023-AD36-D6D8E2428742}" type="presOf" srcId="{E6D20290-89BA-4CB3-9046-50C712512277}" destId="{75C4357D-047F-4041-BF4B-85C2A4FC31EC}" srcOrd="0" destOrd="0" presId="urn:microsoft.com/office/officeart/2018/2/layout/IconLabelList"/>
    <dgm:cxn modelId="{DA232558-4571-462B-979D-5BF5E298FCA4}" type="presOf" srcId="{E1036B45-CF63-4876-A137-B9C1927DC05D}" destId="{A74AC3F1-6EF7-4FBB-ABF8-32FD617DA13D}" srcOrd="0" destOrd="0" presId="urn:microsoft.com/office/officeart/2018/2/layout/IconLabelList"/>
    <dgm:cxn modelId="{3A646495-B158-4560-851B-39739D5A5164}" srcId="{E1036B45-CF63-4876-A137-B9C1927DC05D}" destId="{4F47DF4E-E0D1-4C1A-A629-578F0C815744}" srcOrd="1" destOrd="0" parTransId="{2F61E905-CBD1-498C-98B4-00A42D222D0F}" sibTransId="{1F6E3911-8605-408E-B115-DA8C63C687EC}"/>
    <dgm:cxn modelId="{9A4BD1A3-C3C6-4CEE-AE74-2F19E5839FF0}" type="presOf" srcId="{295E8985-1D10-418C-82C5-A11D44DBB612}" destId="{34C46979-D707-4F78-9C7B-F39C2692F6E5}" srcOrd="0" destOrd="0" presId="urn:microsoft.com/office/officeart/2018/2/layout/IconLabelList"/>
    <dgm:cxn modelId="{249D3AC3-EC3F-4BB0-AA70-0ECDDEA40E92}" srcId="{E1036B45-CF63-4876-A137-B9C1927DC05D}" destId="{295E8985-1D10-418C-82C5-A11D44DBB612}" srcOrd="0" destOrd="0" parTransId="{A848B496-ACE6-4E7B-A0F9-A7EEC3D7F15D}" sibTransId="{95E0771E-7F4B-47B9-9FFA-EDFDDBEA2334}"/>
    <dgm:cxn modelId="{8B79A3D5-BEBA-457B-80C0-DB0DC0769D06}" type="presOf" srcId="{4F47DF4E-E0D1-4C1A-A629-578F0C815744}" destId="{45204E44-C45E-4F05-9975-B2D3E078E11B}" srcOrd="0" destOrd="0" presId="urn:microsoft.com/office/officeart/2018/2/layout/IconLabelList"/>
    <dgm:cxn modelId="{E3CBF910-E1FC-4E5E-A393-C3E8A95587B7}" type="presParOf" srcId="{A74AC3F1-6EF7-4FBB-ABF8-32FD617DA13D}" destId="{580F9566-A00A-4F5B-A659-9F3B418083D6}" srcOrd="0" destOrd="0" presId="urn:microsoft.com/office/officeart/2018/2/layout/IconLabelList"/>
    <dgm:cxn modelId="{78EC4804-60FC-4B9E-8BD3-6F9F9B914DB8}" type="presParOf" srcId="{580F9566-A00A-4F5B-A659-9F3B418083D6}" destId="{845CF9FF-9CD7-427C-B13B-DA9FDD9EEED5}" srcOrd="0" destOrd="0" presId="urn:microsoft.com/office/officeart/2018/2/layout/IconLabelList"/>
    <dgm:cxn modelId="{09C3040F-8F85-4E95-BA24-FB1F18D4ED91}" type="presParOf" srcId="{580F9566-A00A-4F5B-A659-9F3B418083D6}" destId="{0D14EEC1-E762-4F70-8A75-83EA3AA274E8}" srcOrd="1" destOrd="0" presId="urn:microsoft.com/office/officeart/2018/2/layout/IconLabelList"/>
    <dgm:cxn modelId="{6CC07B8B-DF49-4CB3-97D2-88C9CB4F60E0}" type="presParOf" srcId="{580F9566-A00A-4F5B-A659-9F3B418083D6}" destId="{34C46979-D707-4F78-9C7B-F39C2692F6E5}" srcOrd="2" destOrd="0" presId="urn:microsoft.com/office/officeart/2018/2/layout/IconLabelList"/>
    <dgm:cxn modelId="{FAB86D8E-F8D6-45D1-9AC5-F588D5B55810}" type="presParOf" srcId="{A74AC3F1-6EF7-4FBB-ABF8-32FD617DA13D}" destId="{9D02BC7F-DB60-4D07-934B-5EB82686A824}" srcOrd="1" destOrd="0" presId="urn:microsoft.com/office/officeart/2018/2/layout/IconLabelList"/>
    <dgm:cxn modelId="{CD2A2B4B-8B28-40A2-A8B2-7E898C3CC4C6}" type="presParOf" srcId="{A74AC3F1-6EF7-4FBB-ABF8-32FD617DA13D}" destId="{5BFB6CE7-D37D-4F06-B3DD-36ECCCD67D46}" srcOrd="2" destOrd="0" presId="urn:microsoft.com/office/officeart/2018/2/layout/IconLabelList"/>
    <dgm:cxn modelId="{7A5E8190-8982-45DB-8965-39D16DF43BC2}" type="presParOf" srcId="{5BFB6CE7-D37D-4F06-B3DD-36ECCCD67D46}" destId="{55BC013D-B953-46CF-93D8-E45668B10672}" srcOrd="0" destOrd="0" presId="urn:microsoft.com/office/officeart/2018/2/layout/IconLabelList"/>
    <dgm:cxn modelId="{88D659EA-8033-4192-A113-3B4FF11C676F}" type="presParOf" srcId="{5BFB6CE7-D37D-4F06-B3DD-36ECCCD67D46}" destId="{CE1869BB-955E-4D54-B4EA-11F67D59675F}" srcOrd="1" destOrd="0" presId="urn:microsoft.com/office/officeart/2018/2/layout/IconLabelList"/>
    <dgm:cxn modelId="{128B94FB-E614-48B5-A33D-97D9B0B4E7E3}" type="presParOf" srcId="{5BFB6CE7-D37D-4F06-B3DD-36ECCCD67D46}" destId="{45204E44-C45E-4F05-9975-B2D3E078E11B}" srcOrd="2" destOrd="0" presId="urn:microsoft.com/office/officeart/2018/2/layout/IconLabelList"/>
    <dgm:cxn modelId="{5CAB4A26-2524-49FC-A43B-2D7FDBA707B5}" type="presParOf" srcId="{A74AC3F1-6EF7-4FBB-ABF8-32FD617DA13D}" destId="{81CE984E-B2F3-4046-B7A6-E684D9E60E7B}" srcOrd="3" destOrd="0" presId="urn:microsoft.com/office/officeart/2018/2/layout/IconLabelList"/>
    <dgm:cxn modelId="{E907F117-70BD-47EF-B3AD-67D2BBB1FCBB}" type="presParOf" srcId="{A74AC3F1-6EF7-4FBB-ABF8-32FD617DA13D}" destId="{E5606CD8-70AE-4E24-A3A4-96DA444A24CD}" srcOrd="4" destOrd="0" presId="urn:microsoft.com/office/officeart/2018/2/layout/IconLabelList"/>
    <dgm:cxn modelId="{176697D0-39D1-42FE-8CC4-B6875E7B4C7D}" type="presParOf" srcId="{E5606CD8-70AE-4E24-A3A4-96DA444A24CD}" destId="{715AC363-0621-43FD-907D-3FE0187D669F}" srcOrd="0" destOrd="0" presId="urn:microsoft.com/office/officeart/2018/2/layout/IconLabelList"/>
    <dgm:cxn modelId="{BC8492AC-30F9-4571-B98D-BC0D7D6991EC}" type="presParOf" srcId="{E5606CD8-70AE-4E24-A3A4-96DA444A24CD}" destId="{6A3C52B5-6523-462A-B55E-E72193C4D1F7}" srcOrd="1" destOrd="0" presId="urn:microsoft.com/office/officeart/2018/2/layout/IconLabelList"/>
    <dgm:cxn modelId="{65BE986A-D631-44CF-A6A2-81B384E4F11A}" type="presParOf" srcId="{E5606CD8-70AE-4E24-A3A4-96DA444A24CD}" destId="{75C4357D-047F-4041-BF4B-85C2A4FC31EC}"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15C028-B7E9-4DC0-8C06-DDCD01CA212E}"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5672090-0085-43C4-92E5-441801DAB85F}">
      <dgm:prSet/>
      <dgm:spPr/>
      <dgm:t>
        <a:bodyPr/>
        <a:lstStyle/>
        <a:p>
          <a:r>
            <a:rPr lang="en-US"/>
            <a:t>Keep up with work efforts without spending </a:t>
          </a:r>
        </a:p>
      </dgm:t>
    </dgm:pt>
    <dgm:pt modelId="{6992E430-A6B9-4E69-A7F3-F5F4D0E69827}" type="parTrans" cxnId="{4253E1D8-219C-4620-B8B5-16C4E6071D03}">
      <dgm:prSet/>
      <dgm:spPr/>
      <dgm:t>
        <a:bodyPr/>
        <a:lstStyle/>
        <a:p>
          <a:endParaRPr lang="en-US"/>
        </a:p>
      </dgm:t>
    </dgm:pt>
    <dgm:pt modelId="{FAD3EF26-D464-4E42-9F97-18F20FA5EDB5}" type="sibTrans" cxnId="{4253E1D8-219C-4620-B8B5-16C4E6071D03}">
      <dgm:prSet/>
      <dgm:spPr/>
      <dgm:t>
        <a:bodyPr/>
        <a:lstStyle/>
        <a:p>
          <a:endParaRPr lang="en-US"/>
        </a:p>
      </dgm:t>
    </dgm:pt>
    <dgm:pt modelId="{F7BB6C20-5784-41C6-8A54-ED0403544D83}">
      <dgm:prSet/>
      <dgm:spPr/>
      <dgm:t>
        <a:bodyPr/>
        <a:lstStyle/>
        <a:p>
          <a:r>
            <a:rPr lang="en-US"/>
            <a:t>Improve Time-to-Market without compromising quality</a:t>
          </a:r>
        </a:p>
      </dgm:t>
    </dgm:pt>
    <dgm:pt modelId="{36CBB527-3B3F-40C3-A454-18C9A2322CE4}" type="parTrans" cxnId="{CE38AB53-DC79-4A5C-AF96-DE68E7628BC1}">
      <dgm:prSet/>
      <dgm:spPr/>
      <dgm:t>
        <a:bodyPr/>
        <a:lstStyle/>
        <a:p>
          <a:endParaRPr lang="en-US"/>
        </a:p>
      </dgm:t>
    </dgm:pt>
    <dgm:pt modelId="{5FA2EF55-0746-458A-B85D-1296DA31B3C7}" type="sibTrans" cxnId="{CE38AB53-DC79-4A5C-AF96-DE68E7628BC1}">
      <dgm:prSet/>
      <dgm:spPr/>
      <dgm:t>
        <a:bodyPr/>
        <a:lstStyle/>
        <a:p>
          <a:endParaRPr lang="en-US"/>
        </a:p>
      </dgm:t>
    </dgm:pt>
    <dgm:pt modelId="{1351D3F9-1591-4BF3-9C36-567240D7B934}" type="pres">
      <dgm:prSet presAssocID="{2315C028-B7E9-4DC0-8C06-DDCD01CA212E}" presName="root" presStyleCnt="0">
        <dgm:presLayoutVars>
          <dgm:dir/>
          <dgm:resizeHandles val="exact"/>
        </dgm:presLayoutVars>
      </dgm:prSet>
      <dgm:spPr/>
    </dgm:pt>
    <dgm:pt modelId="{DCB061C2-83E1-43DB-92B7-1DFED9AC4822}" type="pres">
      <dgm:prSet presAssocID="{C5672090-0085-43C4-92E5-441801DAB85F}" presName="compNode" presStyleCnt="0"/>
      <dgm:spPr/>
    </dgm:pt>
    <dgm:pt modelId="{FDCFB8E2-85C9-4506-B25E-284141490F56}" type="pres">
      <dgm:prSet presAssocID="{C5672090-0085-43C4-92E5-441801DAB85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82DBC420-F872-4CC0-B46E-870CC45E9F41}" type="pres">
      <dgm:prSet presAssocID="{C5672090-0085-43C4-92E5-441801DAB85F}" presName="spaceRect" presStyleCnt="0"/>
      <dgm:spPr/>
    </dgm:pt>
    <dgm:pt modelId="{9C7CA2B5-C6C2-4B1B-93CD-E2C89A784BCF}" type="pres">
      <dgm:prSet presAssocID="{C5672090-0085-43C4-92E5-441801DAB85F}" presName="textRect" presStyleLbl="revTx" presStyleIdx="0" presStyleCnt="2">
        <dgm:presLayoutVars>
          <dgm:chMax val="1"/>
          <dgm:chPref val="1"/>
        </dgm:presLayoutVars>
      </dgm:prSet>
      <dgm:spPr/>
    </dgm:pt>
    <dgm:pt modelId="{92343AC9-DAF0-4872-9CF4-CA95E55CB5CB}" type="pres">
      <dgm:prSet presAssocID="{FAD3EF26-D464-4E42-9F97-18F20FA5EDB5}" presName="sibTrans" presStyleCnt="0"/>
      <dgm:spPr/>
    </dgm:pt>
    <dgm:pt modelId="{956DC1B8-4AC2-4FA8-9D35-7FE8975AE6B4}" type="pres">
      <dgm:prSet presAssocID="{F7BB6C20-5784-41C6-8A54-ED0403544D83}" presName="compNode" presStyleCnt="0"/>
      <dgm:spPr/>
    </dgm:pt>
    <dgm:pt modelId="{E30E2DD7-0B38-4AA4-8CD0-4D007B8B5FB4}" type="pres">
      <dgm:prSet presAssocID="{F7BB6C20-5784-41C6-8A54-ED0403544D8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urglass"/>
        </a:ext>
      </dgm:extLst>
    </dgm:pt>
    <dgm:pt modelId="{24CBED34-D0F4-4692-B3BF-290F6A48258C}" type="pres">
      <dgm:prSet presAssocID="{F7BB6C20-5784-41C6-8A54-ED0403544D83}" presName="spaceRect" presStyleCnt="0"/>
      <dgm:spPr/>
    </dgm:pt>
    <dgm:pt modelId="{D1092F56-5D2D-4BBC-AF39-05CFD62CDC34}" type="pres">
      <dgm:prSet presAssocID="{F7BB6C20-5784-41C6-8A54-ED0403544D83}" presName="textRect" presStyleLbl="revTx" presStyleIdx="1" presStyleCnt="2">
        <dgm:presLayoutVars>
          <dgm:chMax val="1"/>
          <dgm:chPref val="1"/>
        </dgm:presLayoutVars>
      </dgm:prSet>
      <dgm:spPr/>
    </dgm:pt>
  </dgm:ptLst>
  <dgm:cxnLst>
    <dgm:cxn modelId="{B1FE7409-DA9E-4D72-AA35-6E2F2ADB5F89}" type="presOf" srcId="{2315C028-B7E9-4DC0-8C06-DDCD01CA212E}" destId="{1351D3F9-1591-4BF3-9C36-567240D7B934}" srcOrd="0" destOrd="0" presId="urn:microsoft.com/office/officeart/2018/2/layout/IconLabelList"/>
    <dgm:cxn modelId="{C1143234-9900-4156-82D1-1CF4F7EDDF3C}" type="presOf" srcId="{C5672090-0085-43C4-92E5-441801DAB85F}" destId="{9C7CA2B5-C6C2-4B1B-93CD-E2C89A784BCF}" srcOrd="0" destOrd="0" presId="urn:microsoft.com/office/officeart/2018/2/layout/IconLabelList"/>
    <dgm:cxn modelId="{CE38AB53-DC79-4A5C-AF96-DE68E7628BC1}" srcId="{2315C028-B7E9-4DC0-8C06-DDCD01CA212E}" destId="{F7BB6C20-5784-41C6-8A54-ED0403544D83}" srcOrd="1" destOrd="0" parTransId="{36CBB527-3B3F-40C3-A454-18C9A2322CE4}" sibTransId="{5FA2EF55-0746-458A-B85D-1296DA31B3C7}"/>
    <dgm:cxn modelId="{4253E1D8-219C-4620-B8B5-16C4E6071D03}" srcId="{2315C028-B7E9-4DC0-8C06-DDCD01CA212E}" destId="{C5672090-0085-43C4-92E5-441801DAB85F}" srcOrd="0" destOrd="0" parTransId="{6992E430-A6B9-4E69-A7F3-F5F4D0E69827}" sibTransId="{FAD3EF26-D464-4E42-9F97-18F20FA5EDB5}"/>
    <dgm:cxn modelId="{29963BE0-2597-4071-AD57-F8F3CA425509}" type="presOf" srcId="{F7BB6C20-5784-41C6-8A54-ED0403544D83}" destId="{D1092F56-5D2D-4BBC-AF39-05CFD62CDC34}" srcOrd="0" destOrd="0" presId="urn:microsoft.com/office/officeart/2018/2/layout/IconLabelList"/>
    <dgm:cxn modelId="{DD921147-6620-4EED-8B6B-D101DB6D8389}" type="presParOf" srcId="{1351D3F9-1591-4BF3-9C36-567240D7B934}" destId="{DCB061C2-83E1-43DB-92B7-1DFED9AC4822}" srcOrd="0" destOrd="0" presId="urn:microsoft.com/office/officeart/2018/2/layout/IconLabelList"/>
    <dgm:cxn modelId="{0C094D33-14D4-46A0-A427-92C46C45C8BB}" type="presParOf" srcId="{DCB061C2-83E1-43DB-92B7-1DFED9AC4822}" destId="{FDCFB8E2-85C9-4506-B25E-284141490F56}" srcOrd="0" destOrd="0" presId="urn:microsoft.com/office/officeart/2018/2/layout/IconLabelList"/>
    <dgm:cxn modelId="{F5A04FCA-5971-4702-B048-20892D5F10C7}" type="presParOf" srcId="{DCB061C2-83E1-43DB-92B7-1DFED9AC4822}" destId="{82DBC420-F872-4CC0-B46E-870CC45E9F41}" srcOrd="1" destOrd="0" presId="urn:microsoft.com/office/officeart/2018/2/layout/IconLabelList"/>
    <dgm:cxn modelId="{F3799CF0-FD51-43B1-B115-0A26EAF808D7}" type="presParOf" srcId="{DCB061C2-83E1-43DB-92B7-1DFED9AC4822}" destId="{9C7CA2B5-C6C2-4B1B-93CD-E2C89A784BCF}" srcOrd="2" destOrd="0" presId="urn:microsoft.com/office/officeart/2018/2/layout/IconLabelList"/>
    <dgm:cxn modelId="{5A1EA8F7-90E2-4F2F-97F2-66DA8B97CE54}" type="presParOf" srcId="{1351D3F9-1591-4BF3-9C36-567240D7B934}" destId="{92343AC9-DAF0-4872-9CF4-CA95E55CB5CB}" srcOrd="1" destOrd="0" presId="urn:microsoft.com/office/officeart/2018/2/layout/IconLabelList"/>
    <dgm:cxn modelId="{EF1A82D1-4FCC-440E-84CC-04D10215E0A4}" type="presParOf" srcId="{1351D3F9-1591-4BF3-9C36-567240D7B934}" destId="{956DC1B8-4AC2-4FA8-9D35-7FE8975AE6B4}" srcOrd="2" destOrd="0" presId="urn:microsoft.com/office/officeart/2018/2/layout/IconLabelList"/>
    <dgm:cxn modelId="{29D39993-0956-46CD-B9BA-BB1ADCF6B21B}" type="presParOf" srcId="{956DC1B8-4AC2-4FA8-9D35-7FE8975AE6B4}" destId="{E30E2DD7-0B38-4AA4-8CD0-4D007B8B5FB4}" srcOrd="0" destOrd="0" presId="urn:microsoft.com/office/officeart/2018/2/layout/IconLabelList"/>
    <dgm:cxn modelId="{335BCF80-A2E4-456C-9B85-A23EA88FD94E}" type="presParOf" srcId="{956DC1B8-4AC2-4FA8-9D35-7FE8975AE6B4}" destId="{24CBED34-D0F4-4692-B3BF-290F6A48258C}" srcOrd="1" destOrd="0" presId="urn:microsoft.com/office/officeart/2018/2/layout/IconLabelList"/>
    <dgm:cxn modelId="{B18EDB14-6F7D-4AFD-A7DD-8FC88AD4454A}" type="presParOf" srcId="{956DC1B8-4AC2-4FA8-9D35-7FE8975AE6B4}" destId="{D1092F56-5D2D-4BBC-AF39-05CFD62CDC34}"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5DE9A7-0E15-4C77-B96B-24EF8756F336}" type="doc">
      <dgm:prSet loTypeId="urn:microsoft.com/office/officeart/2017/3/layout/HorizontalLabelsTimeline" loCatId="process" qsTypeId="urn:microsoft.com/office/officeart/2005/8/quickstyle/simple1" qsCatId="simple" csTypeId="urn:microsoft.com/office/officeart/2005/8/colors/colorful5" csCatId="colorful" phldr="1"/>
      <dgm:spPr/>
      <dgm:t>
        <a:bodyPr/>
        <a:lstStyle/>
        <a:p>
          <a:endParaRPr lang="en-US"/>
        </a:p>
      </dgm:t>
    </dgm:pt>
    <dgm:pt modelId="{DBEB101C-0024-4768-B5BD-7353704B7BEB}">
      <dgm:prSet/>
      <dgm:spPr/>
      <dgm:t>
        <a:bodyPr/>
        <a:lstStyle/>
        <a:p>
          <a:pPr>
            <a:defRPr b="1"/>
          </a:pPr>
          <a:r>
            <a:rPr lang="en-US" dirty="0"/>
            <a:t>Nov 2019-Feb 2020</a:t>
          </a:r>
        </a:p>
      </dgm:t>
    </dgm:pt>
    <dgm:pt modelId="{67AB39E0-190D-48D9-A938-2767248C61C8}" type="parTrans" cxnId="{A9FA254F-8C67-459E-B1F9-8086D28CE9B5}">
      <dgm:prSet/>
      <dgm:spPr/>
      <dgm:t>
        <a:bodyPr/>
        <a:lstStyle/>
        <a:p>
          <a:endParaRPr lang="en-US"/>
        </a:p>
      </dgm:t>
    </dgm:pt>
    <dgm:pt modelId="{C6ED1891-4F23-434B-A0D8-4A2D087A9034}" type="sibTrans" cxnId="{A9FA254F-8C67-459E-B1F9-8086D28CE9B5}">
      <dgm:prSet/>
      <dgm:spPr/>
      <dgm:t>
        <a:bodyPr/>
        <a:lstStyle/>
        <a:p>
          <a:endParaRPr lang="en-US"/>
        </a:p>
      </dgm:t>
    </dgm:pt>
    <dgm:pt modelId="{5D7145D5-2649-434D-8E47-AC2410E7DE67}">
      <dgm:prSet/>
      <dgm:spPr/>
      <dgm:t>
        <a:bodyPr/>
        <a:lstStyle/>
        <a:p>
          <a:r>
            <a:rPr lang="en-US" b="1"/>
            <a:t>Phase 1</a:t>
          </a:r>
          <a:r>
            <a:rPr lang="en-US"/>
            <a:t>: Set Baseline; Assessment &amp; Design</a:t>
          </a:r>
        </a:p>
      </dgm:t>
    </dgm:pt>
    <dgm:pt modelId="{D6BB4B3F-658A-4D70-9731-44AD7D36BF5F}" type="parTrans" cxnId="{48B2988A-2FBA-44D4-978E-100C888B0640}">
      <dgm:prSet/>
      <dgm:spPr/>
      <dgm:t>
        <a:bodyPr/>
        <a:lstStyle/>
        <a:p>
          <a:endParaRPr lang="en-US"/>
        </a:p>
      </dgm:t>
    </dgm:pt>
    <dgm:pt modelId="{DB73D269-1CF2-4ABC-9FAE-EB51B435F0A9}" type="sibTrans" cxnId="{48B2988A-2FBA-44D4-978E-100C888B0640}">
      <dgm:prSet/>
      <dgm:spPr/>
      <dgm:t>
        <a:bodyPr/>
        <a:lstStyle/>
        <a:p>
          <a:endParaRPr lang="en-US"/>
        </a:p>
      </dgm:t>
    </dgm:pt>
    <dgm:pt modelId="{8AD5E782-BB44-445F-9916-0EA81EBF231F}">
      <dgm:prSet/>
      <dgm:spPr/>
      <dgm:t>
        <a:bodyPr/>
        <a:lstStyle/>
        <a:p>
          <a:endParaRPr lang="en-US"/>
        </a:p>
      </dgm:t>
    </dgm:pt>
    <dgm:pt modelId="{84A548DA-6F22-418B-A2CD-FCD59424DC79}" type="parTrans" cxnId="{2F909205-B731-4BFA-8CD8-8CDE35AB7B31}">
      <dgm:prSet/>
      <dgm:spPr/>
      <dgm:t>
        <a:bodyPr/>
        <a:lstStyle/>
        <a:p>
          <a:endParaRPr lang="en-US"/>
        </a:p>
      </dgm:t>
    </dgm:pt>
    <dgm:pt modelId="{EFF5BA0E-CA34-47D2-9861-8AB61F07308A}" type="sibTrans" cxnId="{2F909205-B731-4BFA-8CD8-8CDE35AB7B31}">
      <dgm:prSet/>
      <dgm:spPr/>
      <dgm:t>
        <a:bodyPr/>
        <a:lstStyle/>
        <a:p>
          <a:endParaRPr lang="en-US"/>
        </a:p>
      </dgm:t>
    </dgm:pt>
    <dgm:pt modelId="{8054BC59-B88E-4B82-96DE-3708A2784CCB}">
      <dgm:prSet/>
      <dgm:spPr/>
      <dgm:t>
        <a:bodyPr/>
        <a:lstStyle/>
        <a:p>
          <a:pPr>
            <a:defRPr b="1"/>
          </a:pPr>
          <a:r>
            <a:rPr lang="en-US" dirty="0"/>
            <a:t>Mar – Dec 2020</a:t>
          </a:r>
        </a:p>
      </dgm:t>
    </dgm:pt>
    <dgm:pt modelId="{F29DA659-B49B-4831-86FA-3043DB4EDD67}" type="parTrans" cxnId="{669AE351-9FCC-4D8A-820D-DA3E83680AF8}">
      <dgm:prSet/>
      <dgm:spPr/>
      <dgm:t>
        <a:bodyPr/>
        <a:lstStyle/>
        <a:p>
          <a:endParaRPr lang="en-US"/>
        </a:p>
      </dgm:t>
    </dgm:pt>
    <dgm:pt modelId="{DB6CED59-DE56-4F0A-9783-8CEC032F28DF}" type="sibTrans" cxnId="{669AE351-9FCC-4D8A-820D-DA3E83680AF8}">
      <dgm:prSet/>
      <dgm:spPr/>
      <dgm:t>
        <a:bodyPr/>
        <a:lstStyle/>
        <a:p>
          <a:endParaRPr lang="en-US"/>
        </a:p>
      </dgm:t>
    </dgm:pt>
    <dgm:pt modelId="{5F566776-1659-4315-9CBC-2C35CDF94D98}">
      <dgm:prSet/>
      <dgm:spPr/>
      <dgm:t>
        <a:bodyPr/>
        <a:lstStyle/>
        <a:p>
          <a:r>
            <a:rPr lang="en-US" b="1"/>
            <a:t>Phase 2</a:t>
          </a:r>
          <a:r>
            <a:rPr lang="en-US"/>
            <a:t>: Educate &amp; Participate</a:t>
          </a:r>
        </a:p>
      </dgm:t>
    </dgm:pt>
    <dgm:pt modelId="{87F9F182-34CC-45E6-9A8B-5295AED8F8C1}" type="parTrans" cxnId="{823E1F5B-0BFF-4DE6-B2B0-6F39A99A79C3}">
      <dgm:prSet/>
      <dgm:spPr/>
      <dgm:t>
        <a:bodyPr/>
        <a:lstStyle/>
        <a:p>
          <a:endParaRPr lang="en-US"/>
        </a:p>
      </dgm:t>
    </dgm:pt>
    <dgm:pt modelId="{5910F8EC-685A-4EEE-9C9F-31BC127B09B8}" type="sibTrans" cxnId="{823E1F5B-0BFF-4DE6-B2B0-6F39A99A79C3}">
      <dgm:prSet/>
      <dgm:spPr/>
      <dgm:t>
        <a:bodyPr/>
        <a:lstStyle/>
        <a:p>
          <a:endParaRPr lang="en-US"/>
        </a:p>
      </dgm:t>
    </dgm:pt>
    <dgm:pt modelId="{3EB50D68-B47B-4957-B078-99DD6159352E}">
      <dgm:prSet/>
      <dgm:spPr/>
      <dgm:t>
        <a:bodyPr/>
        <a:lstStyle/>
        <a:p>
          <a:r>
            <a:rPr lang="en-US"/>
            <a:t>100% of employees trained </a:t>
          </a:r>
        </a:p>
      </dgm:t>
    </dgm:pt>
    <dgm:pt modelId="{CEA67735-9450-4FF8-8911-519A13E233E3}" type="parTrans" cxnId="{B4DAC218-EE85-435B-A4C6-97C95B6090AE}">
      <dgm:prSet/>
      <dgm:spPr/>
      <dgm:t>
        <a:bodyPr/>
        <a:lstStyle/>
        <a:p>
          <a:endParaRPr lang="en-US"/>
        </a:p>
      </dgm:t>
    </dgm:pt>
    <dgm:pt modelId="{102EAC42-1647-4DD1-B80F-FF28F356380D}" type="sibTrans" cxnId="{B4DAC218-EE85-435B-A4C6-97C95B6090AE}">
      <dgm:prSet/>
      <dgm:spPr/>
      <dgm:t>
        <a:bodyPr/>
        <a:lstStyle/>
        <a:p>
          <a:endParaRPr lang="en-US"/>
        </a:p>
      </dgm:t>
    </dgm:pt>
    <dgm:pt modelId="{64E34435-7E4C-446C-AE47-AE7629DAD9F3}">
      <dgm:prSet/>
      <dgm:spPr/>
      <dgm:t>
        <a:bodyPr/>
        <a:lstStyle/>
        <a:p>
          <a:r>
            <a:rPr lang="en-US"/>
            <a:t>Create Design Team for CQI Program</a:t>
          </a:r>
        </a:p>
      </dgm:t>
    </dgm:pt>
    <dgm:pt modelId="{C11D603B-43A2-4DAF-9983-F5261B960D7D}" type="parTrans" cxnId="{A4050791-B280-4424-9C7F-42E62B3469C6}">
      <dgm:prSet/>
      <dgm:spPr/>
      <dgm:t>
        <a:bodyPr/>
        <a:lstStyle/>
        <a:p>
          <a:endParaRPr lang="en-US"/>
        </a:p>
      </dgm:t>
    </dgm:pt>
    <dgm:pt modelId="{FC01DE38-D488-4387-A41A-6B99263B136F}" type="sibTrans" cxnId="{A4050791-B280-4424-9C7F-42E62B3469C6}">
      <dgm:prSet/>
      <dgm:spPr/>
      <dgm:t>
        <a:bodyPr/>
        <a:lstStyle/>
        <a:p>
          <a:endParaRPr lang="en-US"/>
        </a:p>
      </dgm:t>
    </dgm:pt>
    <dgm:pt modelId="{BE05DDFA-84B7-4539-AC42-0E1144B3B0A6}">
      <dgm:prSet/>
      <dgm:spPr/>
      <dgm:t>
        <a:bodyPr/>
        <a:lstStyle/>
        <a:p>
          <a:r>
            <a:rPr lang="en-US"/>
            <a:t>100% participation in Kaizen Teian (Bright Ideas)</a:t>
          </a:r>
        </a:p>
      </dgm:t>
    </dgm:pt>
    <dgm:pt modelId="{6B1C316B-1AEA-4C1A-BEEE-24FAF37A7E82}" type="parTrans" cxnId="{B7FF5A1A-3474-40A6-9DF7-09B33E31C7C1}">
      <dgm:prSet/>
      <dgm:spPr/>
      <dgm:t>
        <a:bodyPr/>
        <a:lstStyle/>
        <a:p>
          <a:endParaRPr lang="en-US"/>
        </a:p>
      </dgm:t>
    </dgm:pt>
    <dgm:pt modelId="{84557F03-13FE-4ED4-A207-ED927AF69F36}" type="sibTrans" cxnId="{B7FF5A1A-3474-40A6-9DF7-09B33E31C7C1}">
      <dgm:prSet/>
      <dgm:spPr/>
      <dgm:t>
        <a:bodyPr/>
        <a:lstStyle/>
        <a:p>
          <a:endParaRPr lang="en-US"/>
        </a:p>
      </dgm:t>
    </dgm:pt>
    <dgm:pt modelId="{729BB42A-5E9C-4DAA-9975-ED53A4F46EDD}">
      <dgm:prSet/>
      <dgm:spPr/>
      <dgm:t>
        <a:bodyPr/>
        <a:lstStyle/>
        <a:p>
          <a:r>
            <a:rPr lang="en-US"/>
            <a:t>Kaizen Leadership Training</a:t>
          </a:r>
        </a:p>
      </dgm:t>
    </dgm:pt>
    <dgm:pt modelId="{06CCB7F9-AA32-4A08-A097-5E3FE4F9E4D1}" type="sibTrans" cxnId="{4460AE44-E63E-4C59-907D-A4EF18B63277}">
      <dgm:prSet/>
      <dgm:spPr/>
      <dgm:t>
        <a:bodyPr/>
        <a:lstStyle/>
        <a:p>
          <a:endParaRPr lang="en-US"/>
        </a:p>
      </dgm:t>
    </dgm:pt>
    <dgm:pt modelId="{C3395A78-3E0B-491C-A0E0-F326E7F41230}" type="parTrans" cxnId="{4460AE44-E63E-4C59-907D-A4EF18B63277}">
      <dgm:prSet/>
      <dgm:spPr/>
      <dgm:t>
        <a:bodyPr/>
        <a:lstStyle/>
        <a:p>
          <a:endParaRPr lang="en-US"/>
        </a:p>
      </dgm:t>
    </dgm:pt>
    <dgm:pt modelId="{B7DD1DE8-F3D9-4E30-83ED-4FFDF5637427}" type="pres">
      <dgm:prSet presAssocID="{5E5DE9A7-0E15-4C77-B96B-24EF8756F336}" presName="root" presStyleCnt="0">
        <dgm:presLayoutVars>
          <dgm:chMax/>
          <dgm:chPref/>
          <dgm:animLvl val="lvl"/>
        </dgm:presLayoutVars>
      </dgm:prSet>
      <dgm:spPr/>
    </dgm:pt>
    <dgm:pt modelId="{44B38FD7-0319-43A8-BC91-90A9D36003A3}" type="pres">
      <dgm:prSet presAssocID="{5E5DE9A7-0E15-4C77-B96B-24EF8756F336}" presName="divider" presStyleLbl="fgAcc1" presStyleIdx="0" presStyleCnt="1"/>
      <dgm:spPr/>
    </dgm:pt>
    <dgm:pt modelId="{EF2FCE8E-084F-4DF8-85DD-1B4C299810B3}" type="pres">
      <dgm:prSet presAssocID="{5E5DE9A7-0E15-4C77-B96B-24EF8756F336}" presName="nodes" presStyleCnt="0">
        <dgm:presLayoutVars>
          <dgm:chMax/>
          <dgm:chPref/>
          <dgm:animLvl val="lvl"/>
        </dgm:presLayoutVars>
      </dgm:prSet>
      <dgm:spPr/>
    </dgm:pt>
    <dgm:pt modelId="{340BFF58-7EBA-4864-82B6-8DB19982F9F8}" type="pres">
      <dgm:prSet presAssocID="{DBEB101C-0024-4768-B5BD-7353704B7BEB}" presName="composite" presStyleCnt="0"/>
      <dgm:spPr/>
    </dgm:pt>
    <dgm:pt modelId="{E65E53FA-4C4E-4182-9A31-A27EC2B84793}" type="pres">
      <dgm:prSet presAssocID="{DBEB101C-0024-4768-B5BD-7353704B7BEB}" presName="L1TextContainer" presStyleLbl="alignNode1" presStyleIdx="0" presStyleCnt="2">
        <dgm:presLayoutVars>
          <dgm:chMax val="1"/>
          <dgm:chPref val="1"/>
          <dgm:bulletEnabled val="1"/>
        </dgm:presLayoutVars>
      </dgm:prSet>
      <dgm:spPr/>
    </dgm:pt>
    <dgm:pt modelId="{C1AA635B-2C1F-4611-ACFF-7E598068412F}" type="pres">
      <dgm:prSet presAssocID="{DBEB101C-0024-4768-B5BD-7353704B7BEB}" presName="L2TextContainerWrapper" presStyleCnt="0">
        <dgm:presLayoutVars>
          <dgm:bulletEnabled val="1"/>
        </dgm:presLayoutVars>
      </dgm:prSet>
      <dgm:spPr/>
    </dgm:pt>
    <dgm:pt modelId="{4C83BEF8-AD1A-4DD1-AA0B-99828E1E8F42}" type="pres">
      <dgm:prSet presAssocID="{DBEB101C-0024-4768-B5BD-7353704B7BEB}" presName="L2TextContainer" presStyleLbl="bgAccFollowNode1" presStyleIdx="0" presStyleCnt="2"/>
      <dgm:spPr/>
    </dgm:pt>
    <dgm:pt modelId="{55442C45-F8E9-405E-A9C7-1155448AE356}" type="pres">
      <dgm:prSet presAssocID="{DBEB101C-0024-4768-B5BD-7353704B7BEB}" presName="FlexibleEmptyPlaceHolder" presStyleCnt="0"/>
      <dgm:spPr/>
    </dgm:pt>
    <dgm:pt modelId="{8D8D406C-EA38-40EC-AF61-AEA7B00CC137}" type="pres">
      <dgm:prSet presAssocID="{DBEB101C-0024-4768-B5BD-7353704B7BEB}" presName="ConnectLine" presStyleLbl="sibTrans1D1" presStyleIdx="0" presStyleCnt="2"/>
      <dgm:spPr/>
    </dgm:pt>
    <dgm:pt modelId="{E31CF0A8-435B-4FF7-8302-BF840DE39520}" type="pres">
      <dgm:prSet presAssocID="{DBEB101C-0024-4768-B5BD-7353704B7BEB}" presName="ConnectorPoint" presStyleLbl="node1" presStyleIdx="0" presStyleCnt="2"/>
      <dgm:spPr>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F3A7B4A0-F86D-4592-B070-1D688A5BA6DA}" type="pres">
      <dgm:prSet presAssocID="{DBEB101C-0024-4768-B5BD-7353704B7BEB}" presName="EmptyPlaceHolder" presStyleCnt="0"/>
      <dgm:spPr/>
    </dgm:pt>
    <dgm:pt modelId="{30875DF6-47F1-4774-AEF0-E8AA1884DFAB}" type="pres">
      <dgm:prSet presAssocID="{C6ED1891-4F23-434B-A0D8-4A2D087A9034}" presName="spaceBetweenRectangles" presStyleCnt="0"/>
      <dgm:spPr/>
    </dgm:pt>
    <dgm:pt modelId="{FCE4D07E-1D20-4C73-BDD2-441EFEEEAE75}" type="pres">
      <dgm:prSet presAssocID="{8054BC59-B88E-4B82-96DE-3708A2784CCB}" presName="composite" presStyleCnt="0"/>
      <dgm:spPr/>
    </dgm:pt>
    <dgm:pt modelId="{C81122D7-B2DB-4791-968C-1942C3DDEAF4}" type="pres">
      <dgm:prSet presAssocID="{8054BC59-B88E-4B82-96DE-3708A2784CCB}" presName="L1TextContainer" presStyleLbl="alignNode1" presStyleIdx="1" presStyleCnt="2">
        <dgm:presLayoutVars>
          <dgm:chMax val="1"/>
          <dgm:chPref val="1"/>
          <dgm:bulletEnabled val="1"/>
        </dgm:presLayoutVars>
      </dgm:prSet>
      <dgm:spPr/>
    </dgm:pt>
    <dgm:pt modelId="{80FBFF31-CDA6-479D-BC4A-15D180DA6BF6}" type="pres">
      <dgm:prSet presAssocID="{8054BC59-B88E-4B82-96DE-3708A2784CCB}" presName="L2TextContainerWrapper" presStyleCnt="0">
        <dgm:presLayoutVars>
          <dgm:bulletEnabled val="1"/>
        </dgm:presLayoutVars>
      </dgm:prSet>
      <dgm:spPr/>
    </dgm:pt>
    <dgm:pt modelId="{FCA8E1FE-AA3C-4B94-A142-0F653FB02644}" type="pres">
      <dgm:prSet presAssocID="{8054BC59-B88E-4B82-96DE-3708A2784CCB}" presName="L2TextContainer" presStyleLbl="bgAccFollowNode1" presStyleIdx="1" presStyleCnt="2"/>
      <dgm:spPr/>
    </dgm:pt>
    <dgm:pt modelId="{1311BFAA-E6F1-44BA-9CD3-DB07F84211BB}" type="pres">
      <dgm:prSet presAssocID="{8054BC59-B88E-4B82-96DE-3708A2784CCB}" presName="FlexibleEmptyPlaceHolder" presStyleCnt="0"/>
      <dgm:spPr/>
    </dgm:pt>
    <dgm:pt modelId="{F79409A4-8FB3-41E5-BE48-CABD0BB1BF05}" type="pres">
      <dgm:prSet presAssocID="{8054BC59-B88E-4B82-96DE-3708A2784CCB}" presName="ConnectLine" presStyleLbl="sibTrans1D1" presStyleIdx="1" presStyleCnt="2"/>
      <dgm:spPr/>
    </dgm:pt>
    <dgm:pt modelId="{262356D0-9CD5-472C-AE45-3B5DB76ED379}" type="pres">
      <dgm:prSet presAssocID="{8054BC59-B88E-4B82-96DE-3708A2784CCB}" presName="ConnectorPoint" presStyleLbl="node1" presStyleIdx="1" presStyleCnt="2"/>
      <dgm:spPr>
        <a:solidFill>
          <a:schemeClr val="accent5">
            <a:hueOff val="-20228348"/>
            <a:satOff val="0"/>
            <a:lumOff val="31177"/>
            <a:alphaOff val="0"/>
          </a:schemeClr>
        </a:solidFill>
        <a:ln w="6350" cap="flat" cmpd="sng" algn="ctr">
          <a:solidFill>
            <a:schemeClr val="lt1">
              <a:hueOff val="0"/>
              <a:satOff val="0"/>
              <a:lumOff val="0"/>
              <a:alphaOff val="0"/>
            </a:schemeClr>
          </a:solidFill>
          <a:prstDash val="solid"/>
          <a:miter lim="800000"/>
        </a:ln>
        <a:effectLst/>
      </dgm:spPr>
    </dgm:pt>
    <dgm:pt modelId="{0C9D1A12-3C53-473A-A630-80FD4F5D9B1F}" type="pres">
      <dgm:prSet presAssocID="{8054BC59-B88E-4B82-96DE-3708A2784CCB}" presName="EmptyPlaceHolder" presStyleCnt="0"/>
      <dgm:spPr/>
    </dgm:pt>
  </dgm:ptLst>
  <dgm:cxnLst>
    <dgm:cxn modelId="{2F909205-B731-4BFA-8CD8-8CDE35AB7B31}" srcId="{5D7145D5-2649-434D-8E47-AC2410E7DE67}" destId="{8AD5E782-BB44-445F-9916-0EA81EBF231F}" srcOrd="2" destOrd="0" parTransId="{84A548DA-6F22-418B-A2CD-FCD59424DC79}" sibTransId="{EFF5BA0E-CA34-47D2-9861-8AB61F07308A}"/>
    <dgm:cxn modelId="{B4DAC218-EE85-435B-A4C6-97C95B6090AE}" srcId="{5D7145D5-2649-434D-8E47-AC2410E7DE67}" destId="{3EB50D68-B47B-4957-B078-99DD6159352E}" srcOrd="0" destOrd="0" parTransId="{CEA67735-9450-4FF8-8911-519A13E233E3}" sibTransId="{102EAC42-1647-4DD1-B80F-FF28F356380D}"/>
    <dgm:cxn modelId="{B7FF5A1A-3474-40A6-9DF7-09B33E31C7C1}" srcId="{5F566776-1659-4315-9CBC-2C35CDF94D98}" destId="{BE05DDFA-84B7-4539-AC42-0E1144B3B0A6}" srcOrd="1" destOrd="0" parTransId="{6B1C316B-1AEA-4C1A-BEEE-24FAF37A7E82}" sibTransId="{84557F03-13FE-4ED4-A207-ED927AF69F36}"/>
    <dgm:cxn modelId="{9F95F81A-C86C-42F6-9BE6-E2940F7F26BC}" type="presOf" srcId="{729BB42A-5E9C-4DAA-9975-ED53A4F46EDD}" destId="{FCA8E1FE-AA3C-4B94-A142-0F653FB02644}" srcOrd="0" destOrd="1" presId="urn:microsoft.com/office/officeart/2017/3/layout/HorizontalLabelsTimeline"/>
    <dgm:cxn modelId="{F9275B27-D722-4219-A8D3-DA85DF6732B0}" type="presOf" srcId="{BE05DDFA-84B7-4539-AC42-0E1144B3B0A6}" destId="{FCA8E1FE-AA3C-4B94-A142-0F653FB02644}" srcOrd="0" destOrd="2" presId="urn:microsoft.com/office/officeart/2017/3/layout/HorizontalLabelsTimeline"/>
    <dgm:cxn modelId="{367AA82E-1CA6-47B7-8B1E-4573D70B8CF8}" type="presOf" srcId="{5D7145D5-2649-434D-8E47-AC2410E7DE67}" destId="{4C83BEF8-AD1A-4DD1-AA0B-99828E1E8F42}" srcOrd="0" destOrd="0" presId="urn:microsoft.com/office/officeart/2017/3/layout/HorizontalLabelsTimeline"/>
    <dgm:cxn modelId="{E3ADFA3F-D422-40B1-AA19-52721168D789}" type="presOf" srcId="{5F566776-1659-4315-9CBC-2C35CDF94D98}" destId="{FCA8E1FE-AA3C-4B94-A142-0F653FB02644}" srcOrd="0" destOrd="0" presId="urn:microsoft.com/office/officeart/2017/3/layout/HorizontalLabelsTimeline"/>
    <dgm:cxn modelId="{823E1F5B-0BFF-4DE6-B2B0-6F39A99A79C3}" srcId="{8054BC59-B88E-4B82-96DE-3708A2784CCB}" destId="{5F566776-1659-4315-9CBC-2C35CDF94D98}" srcOrd="0" destOrd="0" parTransId="{87F9F182-34CC-45E6-9A8B-5295AED8F8C1}" sibTransId="{5910F8EC-685A-4EEE-9C9F-31BC127B09B8}"/>
    <dgm:cxn modelId="{4460AE44-E63E-4C59-907D-A4EF18B63277}" srcId="{5F566776-1659-4315-9CBC-2C35CDF94D98}" destId="{729BB42A-5E9C-4DAA-9975-ED53A4F46EDD}" srcOrd="0" destOrd="0" parTransId="{C3395A78-3E0B-491C-A0E0-F326E7F41230}" sibTransId="{06CCB7F9-AA32-4A08-A097-5E3FE4F9E4D1}"/>
    <dgm:cxn modelId="{F0203F47-A07E-4BBF-910B-01C8A7E4633A}" type="presOf" srcId="{DBEB101C-0024-4768-B5BD-7353704B7BEB}" destId="{E65E53FA-4C4E-4182-9A31-A27EC2B84793}" srcOrd="0" destOrd="0" presId="urn:microsoft.com/office/officeart/2017/3/layout/HorizontalLabelsTimeline"/>
    <dgm:cxn modelId="{A9FA254F-8C67-459E-B1F9-8086D28CE9B5}" srcId="{5E5DE9A7-0E15-4C77-B96B-24EF8756F336}" destId="{DBEB101C-0024-4768-B5BD-7353704B7BEB}" srcOrd="0" destOrd="0" parTransId="{67AB39E0-190D-48D9-A938-2767248C61C8}" sibTransId="{C6ED1891-4F23-434B-A0D8-4A2D087A9034}"/>
    <dgm:cxn modelId="{07F22151-03BB-42D8-8C08-5A117DDBDBEF}" type="presOf" srcId="{64E34435-7E4C-446C-AE47-AE7629DAD9F3}" destId="{4C83BEF8-AD1A-4DD1-AA0B-99828E1E8F42}" srcOrd="0" destOrd="2" presId="urn:microsoft.com/office/officeart/2017/3/layout/HorizontalLabelsTimeline"/>
    <dgm:cxn modelId="{669AE351-9FCC-4D8A-820D-DA3E83680AF8}" srcId="{5E5DE9A7-0E15-4C77-B96B-24EF8756F336}" destId="{8054BC59-B88E-4B82-96DE-3708A2784CCB}" srcOrd="1" destOrd="0" parTransId="{F29DA659-B49B-4831-86FA-3043DB4EDD67}" sibTransId="{DB6CED59-DE56-4F0A-9783-8CEC032F28DF}"/>
    <dgm:cxn modelId="{48B2988A-2FBA-44D4-978E-100C888B0640}" srcId="{DBEB101C-0024-4768-B5BD-7353704B7BEB}" destId="{5D7145D5-2649-434D-8E47-AC2410E7DE67}" srcOrd="0" destOrd="0" parTransId="{D6BB4B3F-658A-4D70-9731-44AD7D36BF5F}" sibTransId="{DB73D269-1CF2-4ABC-9FAE-EB51B435F0A9}"/>
    <dgm:cxn modelId="{A4050791-B280-4424-9C7F-42E62B3469C6}" srcId="{5D7145D5-2649-434D-8E47-AC2410E7DE67}" destId="{64E34435-7E4C-446C-AE47-AE7629DAD9F3}" srcOrd="1" destOrd="0" parTransId="{C11D603B-43A2-4DAF-9983-F5261B960D7D}" sibTransId="{FC01DE38-D488-4387-A41A-6B99263B136F}"/>
    <dgm:cxn modelId="{ACB5B3B3-12D7-4C0F-A15A-F2F112AD08B9}" type="presOf" srcId="{8054BC59-B88E-4B82-96DE-3708A2784CCB}" destId="{C81122D7-B2DB-4791-968C-1942C3DDEAF4}" srcOrd="0" destOrd="0" presId="urn:microsoft.com/office/officeart/2017/3/layout/HorizontalLabelsTimeline"/>
    <dgm:cxn modelId="{BCE37DD8-2F32-4BCE-A39E-42E95D5ECEFE}" type="presOf" srcId="{3EB50D68-B47B-4957-B078-99DD6159352E}" destId="{4C83BEF8-AD1A-4DD1-AA0B-99828E1E8F42}" srcOrd="0" destOrd="1" presId="urn:microsoft.com/office/officeart/2017/3/layout/HorizontalLabelsTimeline"/>
    <dgm:cxn modelId="{01E873DF-6293-48E2-BF4B-EA9B55606932}" type="presOf" srcId="{5E5DE9A7-0E15-4C77-B96B-24EF8756F336}" destId="{B7DD1DE8-F3D9-4E30-83ED-4FFDF5637427}" srcOrd="0" destOrd="0" presId="urn:microsoft.com/office/officeart/2017/3/layout/HorizontalLabelsTimeline"/>
    <dgm:cxn modelId="{5B8D9DF3-7A79-49B8-BE36-F83F5B782A7A}" type="presOf" srcId="{8AD5E782-BB44-445F-9916-0EA81EBF231F}" destId="{4C83BEF8-AD1A-4DD1-AA0B-99828E1E8F42}" srcOrd="0" destOrd="3" presId="urn:microsoft.com/office/officeart/2017/3/layout/HorizontalLabelsTimeline"/>
    <dgm:cxn modelId="{4BD9775B-F149-4199-8DB4-2FD11186FEAD}" type="presParOf" srcId="{B7DD1DE8-F3D9-4E30-83ED-4FFDF5637427}" destId="{44B38FD7-0319-43A8-BC91-90A9D36003A3}" srcOrd="0" destOrd="0" presId="urn:microsoft.com/office/officeart/2017/3/layout/HorizontalLabelsTimeline"/>
    <dgm:cxn modelId="{1886F30A-720C-4D4C-814F-1996C56CBD32}" type="presParOf" srcId="{B7DD1DE8-F3D9-4E30-83ED-4FFDF5637427}" destId="{EF2FCE8E-084F-4DF8-85DD-1B4C299810B3}" srcOrd="1" destOrd="0" presId="urn:microsoft.com/office/officeart/2017/3/layout/HorizontalLabelsTimeline"/>
    <dgm:cxn modelId="{DC770096-2917-43C9-A7E7-7C3924D7A393}" type="presParOf" srcId="{EF2FCE8E-084F-4DF8-85DD-1B4C299810B3}" destId="{340BFF58-7EBA-4864-82B6-8DB19982F9F8}" srcOrd="0" destOrd="0" presId="urn:microsoft.com/office/officeart/2017/3/layout/HorizontalLabelsTimeline"/>
    <dgm:cxn modelId="{F98D1C41-C671-4A1A-AD98-B9AD49D81B52}" type="presParOf" srcId="{340BFF58-7EBA-4864-82B6-8DB19982F9F8}" destId="{E65E53FA-4C4E-4182-9A31-A27EC2B84793}" srcOrd="0" destOrd="0" presId="urn:microsoft.com/office/officeart/2017/3/layout/HorizontalLabelsTimeline"/>
    <dgm:cxn modelId="{F46F79D0-2D47-4234-8172-ECC2EC6F6689}" type="presParOf" srcId="{340BFF58-7EBA-4864-82B6-8DB19982F9F8}" destId="{C1AA635B-2C1F-4611-ACFF-7E598068412F}" srcOrd="1" destOrd="0" presId="urn:microsoft.com/office/officeart/2017/3/layout/HorizontalLabelsTimeline"/>
    <dgm:cxn modelId="{79672891-60F3-4A2C-8BD6-DFC054C04DC3}" type="presParOf" srcId="{C1AA635B-2C1F-4611-ACFF-7E598068412F}" destId="{4C83BEF8-AD1A-4DD1-AA0B-99828E1E8F42}" srcOrd="0" destOrd="0" presId="urn:microsoft.com/office/officeart/2017/3/layout/HorizontalLabelsTimeline"/>
    <dgm:cxn modelId="{3B911FDD-3708-405E-8ABF-1780EF4E73B1}" type="presParOf" srcId="{C1AA635B-2C1F-4611-ACFF-7E598068412F}" destId="{55442C45-F8E9-405E-A9C7-1155448AE356}" srcOrd="1" destOrd="0" presId="urn:microsoft.com/office/officeart/2017/3/layout/HorizontalLabelsTimeline"/>
    <dgm:cxn modelId="{284B7D60-0D44-403D-901D-EB1C85B843D7}" type="presParOf" srcId="{340BFF58-7EBA-4864-82B6-8DB19982F9F8}" destId="{8D8D406C-EA38-40EC-AF61-AEA7B00CC137}" srcOrd="2" destOrd="0" presId="urn:microsoft.com/office/officeart/2017/3/layout/HorizontalLabelsTimeline"/>
    <dgm:cxn modelId="{4EC30319-F02C-4057-83E1-47E278E50F6E}" type="presParOf" srcId="{340BFF58-7EBA-4864-82B6-8DB19982F9F8}" destId="{E31CF0A8-435B-4FF7-8302-BF840DE39520}" srcOrd="3" destOrd="0" presId="urn:microsoft.com/office/officeart/2017/3/layout/HorizontalLabelsTimeline"/>
    <dgm:cxn modelId="{C720531B-BC93-4CBB-B798-1D6A5965792B}" type="presParOf" srcId="{340BFF58-7EBA-4864-82B6-8DB19982F9F8}" destId="{F3A7B4A0-F86D-4592-B070-1D688A5BA6DA}" srcOrd="4" destOrd="0" presId="urn:microsoft.com/office/officeart/2017/3/layout/HorizontalLabelsTimeline"/>
    <dgm:cxn modelId="{B6381C44-E709-469E-A893-E5D61ECABF13}" type="presParOf" srcId="{EF2FCE8E-084F-4DF8-85DD-1B4C299810B3}" destId="{30875DF6-47F1-4774-AEF0-E8AA1884DFAB}" srcOrd="1" destOrd="0" presId="urn:microsoft.com/office/officeart/2017/3/layout/HorizontalLabelsTimeline"/>
    <dgm:cxn modelId="{0162DE04-F4F8-48ED-9C4D-C9EB4F277F4A}" type="presParOf" srcId="{EF2FCE8E-084F-4DF8-85DD-1B4C299810B3}" destId="{FCE4D07E-1D20-4C73-BDD2-441EFEEEAE75}" srcOrd="2" destOrd="0" presId="urn:microsoft.com/office/officeart/2017/3/layout/HorizontalLabelsTimeline"/>
    <dgm:cxn modelId="{1F5CDED5-2D36-4753-A411-C1FA0749961A}" type="presParOf" srcId="{FCE4D07E-1D20-4C73-BDD2-441EFEEEAE75}" destId="{C81122D7-B2DB-4791-968C-1942C3DDEAF4}" srcOrd="0" destOrd="0" presId="urn:microsoft.com/office/officeart/2017/3/layout/HorizontalLabelsTimeline"/>
    <dgm:cxn modelId="{EF395776-7635-4B38-BE91-9392ACC01289}" type="presParOf" srcId="{FCE4D07E-1D20-4C73-BDD2-441EFEEEAE75}" destId="{80FBFF31-CDA6-479D-BC4A-15D180DA6BF6}" srcOrd="1" destOrd="0" presId="urn:microsoft.com/office/officeart/2017/3/layout/HorizontalLabelsTimeline"/>
    <dgm:cxn modelId="{26DFC68C-F3AE-490D-BDAD-B9DE7FA22FCD}" type="presParOf" srcId="{80FBFF31-CDA6-479D-BC4A-15D180DA6BF6}" destId="{FCA8E1FE-AA3C-4B94-A142-0F653FB02644}" srcOrd="0" destOrd="0" presId="urn:microsoft.com/office/officeart/2017/3/layout/HorizontalLabelsTimeline"/>
    <dgm:cxn modelId="{8BEE9570-287F-4493-A564-4AD91CC04745}" type="presParOf" srcId="{80FBFF31-CDA6-479D-BC4A-15D180DA6BF6}" destId="{1311BFAA-E6F1-44BA-9CD3-DB07F84211BB}" srcOrd="1" destOrd="0" presId="urn:microsoft.com/office/officeart/2017/3/layout/HorizontalLabelsTimeline"/>
    <dgm:cxn modelId="{B6A56B51-3A94-4F71-B60F-112884825D36}" type="presParOf" srcId="{FCE4D07E-1D20-4C73-BDD2-441EFEEEAE75}" destId="{F79409A4-8FB3-41E5-BE48-CABD0BB1BF05}" srcOrd="2" destOrd="0" presId="urn:microsoft.com/office/officeart/2017/3/layout/HorizontalLabelsTimeline"/>
    <dgm:cxn modelId="{F8085C41-67AC-4B5B-BEDC-5377D51ABBCD}" type="presParOf" srcId="{FCE4D07E-1D20-4C73-BDD2-441EFEEEAE75}" destId="{262356D0-9CD5-472C-AE45-3B5DB76ED379}" srcOrd="3" destOrd="0" presId="urn:microsoft.com/office/officeart/2017/3/layout/HorizontalLabelsTimeline"/>
    <dgm:cxn modelId="{84A87386-FC7A-4AF3-8C1B-2D7A2C452988}" type="presParOf" srcId="{FCE4D07E-1D20-4C73-BDD2-441EFEEEAE75}" destId="{0C9D1A12-3C53-473A-A630-80FD4F5D9B1F}"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5DE9A7-0E15-4C77-B96B-24EF8756F336}" type="doc">
      <dgm:prSet loTypeId="urn:microsoft.com/office/officeart/2017/3/layout/HorizontalLabelsTimeline" loCatId="process" qsTypeId="urn:microsoft.com/office/officeart/2005/8/quickstyle/simple1" qsCatId="simple" csTypeId="urn:microsoft.com/office/officeart/2005/8/colors/colorful2" csCatId="colorful" phldr="1"/>
      <dgm:spPr/>
      <dgm:t>
        <a:bodyPr/>
        <a:lstStyle/>
        <a:p>
          <a:endParaRPr lang="en-US"/>
        </a:p>
      </dgm:t>
    </dgm:pt>
    <dgm:pt modelId="{DBEB101C-0024-4768-B5BD-7353704B7BEB}">
      <dgm:prSet/>
      <dgm:spPr/>
      <dgm:t>
        <a:bodyPr/>
        <a:lstStyle/>
        <a:p>
          <a:pPr>
            <a:defRPr b="1"/>
          </a:pPr>
          <a:r>
            <a:rPr lang="en-US"/>
            <a:t>Jan.–Dec. 2021</a:t>
          </a:r>
        </a:p>
      </dgm:t>
    </dgm:pt>
    <dgm:pt modelId="{67AB39E0-190D-48D9-A938-2767248C61C8}" type="parTrans" cxnId="{A9FA254F-8C67-459E-B1F9-8086D28CE9B5}">
      <dgm:prSet/>
      <dgm:spPr/>
      <dgm:t>
        <a:bodyPr/>
        <a:lstStyle/>
        <a:p>
          <a:endParaRPr lang="en-US"/>
        </a:p>
      </dgm:t>
    </dgm:pt>
    <dgm:pt modelId="{C6ED1891-4F23-434B-A0D8-4A2D087A9034}" type="sibTrans" cxnId="{A9FA254F-8C67-459E-B1F9-8086D28CE9B5}">
      <dgm:prSet/>
      <dgm:spPr/>
      <dgm:t>
        <a:bodyPr/>
        <a:lstStyle/>
        <a:p>
          <a:endParaRPr lang="en-US"/>
        </a:p>
      </dgm:t>
    </dgm:pt>
    <dgm:pt modelId="{5D7145D5-2649-434D-8E47-AC2410E7DE67}">
      <dgm:prSet/>
      <dgm:spPr/>
      <dgm:t>
        <a:bodyPr/>
        <a:lstStyle/>
        <a:p>
          <a:r>
            <a:rPr lang="en-US"/>
            <a:t>Phase 3: Leadership Development &amp; Scaling up </a:t>
          </a:r>
        </a:p>
      </dgm:t>
    </dgm:pt>
    <dgm:pt modelId="{D6BB4B3F-658A-4D70-9731-44AD7D36BF5F}" type="parTrans" cxnId="{48B2988A-2FBA-44D4-978E-100C888B0640}">
      <dgm:prSet/>
      <dgm:spPr/>
      <dgm:t>
        <a:bodyPr/>
        <a:lstStyle/>
        <a:p>
          <a:endParaRPr lang="en-US"/>
        </a:p>
      </dgm:t>
    </dgm:pt>
    <dgm:pt modelId="{DB73D269-1CF2-4ABC-9FAE-EB51B435F0A9}" type="sibTrans" cxnId="{48B2988A-2FBA-44D4-978E-100C888B0640}">
      <dgm:prSet/>
      <dgm:spPr/>
      <dgm:t>
        <a:bodyPr/>
        <a:lstStyle/>
        <a:p>
          <a:endParaRPr lang="en-US"/>
        </a:p>
      </dgm:t>
    </dgm:pt>
    <dgm:pt modelId="{B6023E96-FBEE-4B02-8D16-CBEA03CC6CAD}">
      <dgm:prSet/>
      <dgm:spPr/>
      <dgm:t>
        <a:bodyPr/>
        <a:lstStyle/>
        <a:p>
          <a:r>
            <a:rPr lang="en-US"/>
            <a:t>$500K in efficiencies realized by EOY 2023</a:t>
          </a:r>
        </a:p>
      </dgm:t>
    </dgm:pt>
    <dgm:pt modelId="{E8D51693-B954-449C-BDDF-66C1B08989D6}" type="parTrans" cxnId="{A047C2F8-58C7-4406-9801-EEBCCC605602}">
      <dgm:prSet/>
      <dgm:spPr/>
      <dgm:t>
        <a:bodyPr/>
        <a:lstStyle/>
        <a:p>
          <a:endParaRPr lang="en-US"/>
        </a:p>
      </dgm:t>
    </dgm:pt>
    <dgm:pt modelId="{B9E507E7-B95A-4908-9DB1-68E0F20748F0}" type="sibTrans" cxnId="{A047C2F8-58C7-4406-9801-EEBCCC605602}">
      <dgm:prSet/>
      <dgm:spPr/>
      <dgm:t>
        <a:bodyPr/>
        <a:lstStyle/>
        <a:p>
          <a:endParaRPr lang="en-US"/>
        </a:p>
      </dgm:t>
    </dgm:pt>
    <dgm:pt modelId="{8AD5E782-BB44-445F-9916-0EA81EBF231F}">
      <dgm:prSet/>
      <dgm:spPr/>
      <dgm:t>
        <a:bodyPr/>
        <a:lstStyle/>
        <a:p>
          <a:r>
            <a:rPr lang="en-US"/>
            <a:t>Benchmarking visits to ESOPs with strong CQI Culture</a:t>
          </a:r>
        </a:p>
      </dgm:t>
    </dgm:pt>
    <dgm:pt modelId="{84A548DA-6F22-418B-A2CD-FCD59424DC79}" type="parTrans" cxnId="{2F909205-B731-4BFA-8CD8-8CDE35AB7B31}">
      <dgm:prSet/>
      <dgm:spPr/>
      <dgm:t>
        <a:bodyPr/>
        <a:lstStyle/>
        <a:p>
          <a:endParaRPr lang="en-US"/>
        </a:p>
      </dgm:t>
    </dgm:pt>
    <dgm:pt modelId="{EFF5BA0E-CA34-47D2-9861-8AB61F07308A}" type="sibTrans" cxnId="{2F909205-B731-4BFA-8CD8-8CDE35AB7B31}">
      <dgm:prSet/>
      <dgm:spPr/>
      <dgm:t>
        <a:bodyPr/>
        <a:lstStyle/>
        <a:p>
          <a:endParaRPr lang="en-US"/>
        </a:p>
      </dgm:t>
    </dgm:pt>
    <dgm:pt modelId="{8054BC59-B88E-4B82-96DE-3708A2784CCB}">
      <dgm:prSet/>
      <dgm:spPr/>
      <dgm:t>
        <a:bodyPr/>
        <a:lstStyle/>
        <a:p>
          <a:pPr>
            <a:defRPr b="1"/>
          </a:pPr>
          <a:r>
            <a:rPr lang="en-US"/>
            <a:t>Jan.–Dec. 2022</a:t>
          </a:r>
        </a:p>
      </dgm:t>
    </dgm:pt>
    <dgm:pt modelId="{F29DA659-B49B-4831-86FA-3043DB4EDD67}" type="parTrans" cxnId="{669AE351-9FCC-4D8A-820D-DA3E83680AF8}">
      <dgm:prSet/>
      <dgm:spPr/>
      <dgm:t>
        <a:bodyPr/>
        <a:lstStyle/>
        <a:p>
          <a:endParaRPr lang="en-US"/>
        </a:p>
      </dgm:t>
    </dgm:pt>
    <dgm:pt modelId="{DB6CED59-DE56-4F0A-9783-8CEC032F28DF}" type="sibTrans" cxnId="{669AE351-9FCC-4D8A-820D-DA3E83680AF8}">
      <dgm:prSet/>
      <dgm:spPr/>
      <dgm:t>
        <a:bodyPr/>
        <a:lstStyle/>
        <a:p>
          <a:endParaRPr lang="en-US"/>
        </a:p>
      </dgm:t>
    </dgm:pt>
    <dgm:pt modelId="{5F566776-1659-4315-9CBC-2C35CDF94D98}">
      <dgm:prSet/>
      <dgm:spPr/>
      <dgm:t>
        <a:bodyPr/>
        <a:lstStyle/>
        <a:p>
          <a:r>
            <a:rPr lang="en-US"/>
            <a:t>Phase 4: Business as Usual</a:t>
          </a:r>
        </a:p>
      </dgm:t>
    </dgm:pt>
    <dgm:pt modelId="{87F9F182-34CC-45E6-9A8B-5295AED8F8C1}" type="parTrans" cxnId="{823E1F5B-0BFF-4DE6-B2B0-6F39A99A79C3}">
      <dgm:prSet/>
      <dgm:spPr/>
      <dgm:t>
        <a:bodyPr/>
        <a:lstStyle/>
        <a:p>
          <a:endParaRPr lang="en-US"/>
        </a:p>
      </dgm:t>
    </dgm:pt>
    <dgm:pt modelId="{5910F8EC-685A-4EEE-9C9F-31BC127B09B8}" type="sibTrans" cxnId="{823E1F5B-0BFF-4DE6-B2B0-6F39A99A79C3}">
      <dgm:prSet/>
      <dgm:spPr/>
      <dgm:t>
        <a:bodyPr/>
        <a:lstStyle/>
        <a:p>
          <a:endParaRPr lang="en-US"/>
        </a:p>
      </dgm:t>
    </dgm:pt>
    <dgm:pt modelId="{3AE67D03-992A-4432-A74A-628CE4703EDC}">
      <dgm:prSet/>
      <dgm:spPr/>
      <dgm:t>
        <a:bodyPr/>
        <a:lstStyle/>
        <a:p>
          <a:r>
            <a:rPr lang="en-US"/>
            <a:t>Continued Coaching for Internal Consultants</a:t>
          </a:r>
        </a:p>
      </dgm:t>
    </dgm:pt>
    <dgm:pt modelId="{9C3D6507-C0ED-4452-9DE0-FFDF56FF77B2}" type="parTrans" cxnId="{CAF35951-12DC-42F9-8791-EA54891968B5}">
      <dgm:prSet/>
      <dgm:spPr/>
      <dgm:t>
        <a:bodyPr/>
        <a:lstStyle/>
        <a:p>
          <a:endParaRPr lang="en-US"/>
        </a:p>
      </dgm:t>
    </dgm:pt>
    <dgm:pt modelId="{290702F4-F0F1-49FB-9C60-46C53D567CE9}" type="sibTrans" cxnId="{CAF35951-12DC-42F9-8791-EA54891968B5}">
      <dgm:prSet/>
      <dgm:spPr/>
      <dgm:t>
        <a:bodyPr/>
        <a:lstStyle/>
        <a:p>
          <a:endParaRPr lang="en-US"/>
        </a:p>
      </dgm:t>
    </dgm:pt>
    <dgm:pt modelId="{52A04D1F-EF61-4576-83AE-11A07C2E2EA8}" type="pres">
      <dgm:prSet presAssocID="{5E5DE9A7-0E15-4C77-B96B-24EF8756F336}" presName="root" presStyleCnt="0">
        <dgm:presLayoutVars>
          <dgm:chMax/>
          <dgm:chPref/>
          <dgm:animLvl val="lvl"/>
        </dgm:presLayoutVars>
      </dgm:prSet>
      <dgm:spPr/>
    </dgm:pt>
    <dgm:pt modelId="{EC5FB38A-C6FB-42DE-BF5E-9279599F04AA}" type="pres">
      <dgm:prSet presAssocID="{5E5DE9A7-0E15-4C77-B96B-24EF8756F336}" presName="divider" presStyleLbl="fgAcc1" presStyleIdx="0" presStyleCnt="1"/>
      <dgm:spPr/>
    </dgm:pt>
    <dgm:pt modelId="{717C1776-DB99-4D94-A11B-5273C788E098}" type="pres">
      <dgm:prSet presAssocID="{5E5DE9A7-0E15-4C77-B96B-24EF8756F336}" presName="nodes" presStyleCnt="0">
        <dgm:presLayoutVars>
          <dgm:chMax/>
          <dgm:chPref/>
          <dgm:animLvl val="lvl"/>
        </dgm:presLayoutVars>
      </dgm:prSet>
      <dgm:spPr/>
    </dgm:pt>
    <dgm:pt modelId="{940977D1-1888-4DB9-B346-39656302478F}" type="pres">
      <dgm:prSet presAssocID="{DBEB101C-0024-4768-B5BD-7353704B7BEB}" presName="composite" presStyleCnt="0"/>
      <dgm:spPr/>
    </dgm:pt>
    <dgm:pt modelId="{F88B1F1E-21B8-48BD-BF2F-52B9E3C2CFA3}" type="pres">
      <dgm:prSet presAssocID="{DBEB101C-0024-4768-B5BD-7353704B7BEB}" presName="L1TextContainer" presStyleLbl="alignNode1" presStyleIdx="0" presStyleCnt="2">
        <dgm:presLayoutVars>
          <dgm:chMax val="1"/>
          <dgm:chPref val="1"/>
          <dgm:bulletEnabled val="1"/>
        </dgm:presLayoutVars>
      </dgm:prSet>
      <dgm:spPr/>
    </dgm:pt>
    <dgm:pt modelId="{7BED661F-649B-4808-BB76-7935B8BFD311}" type="pres">
      <dgm:prSet presAssocID="{DBEB101C-0024-4768-B5BD-7353704B7BEB}" presName="L2TextContainerWrapper" presStyleCnt="0">
        <dgm:presLayoutVars>
          <dgm:bulletEnabled val="1"/>
        </dgm:presLayoutVars>
      </dgm:prSet>
      <dgm:spPr/>
    </dgm:pt>
    <dgm:pt modelId="{BFD1C152-559A-42D0-BDDD-063B82CD2C2D}" type="pres">
      <dgm:prSet presAssocID="{DBEB101C-0024-4768-B5BD-7353704B7BEB}" presName="L2TextContainer" presStyleLbl="bgAccFollowNode1" presStyleIdx="0" presStyleCnt="2"/>
      <dgm:spPr/>
    </dgm:pt>
    <dgm:pt modelId="{028E4923-846A-4869-A82E-396854D5C332}" type="pres">
      <dgm:prSet presAssocID="{DBEB101C-0024-4768-B5BD-7353704B7BEB}" presName="FlexibleEmptyPlaceHolder" presStyleCnt="0"/>
      <dgm:spPr/>
    </dgm:pt>
    <dgm:pt modelId="{B3C0A05E-AA01-46F9-BEA6-8EB7B3F1F25A}" type="pres">
      <dgm:prSet presAssocID="{DBEB101C-0024-4768-B5BD-7353704B7BEB}" presName="ConnectLine" presStyleLbl="sibTrans1D1" presStyleIdx="0" presStyleCnt="2"/>
      <dgm:spPr/>
    </dgm:pt>
    <dgm:pt modelId="{C68EF2EF-1989-4AF4-BABC-60FB2627F3D6}" type="pres">
      <dgm:prSet presAssocID="{DBEB101C-0024-4768-B5BD-7353704B7BEB}" presName="ConnectorPoint" presStyleLbl="node1" presStyleIdx="0" presStyleCnt="2"/>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846BE841-5962-4D88-A063-C9D24ABBCC95}" type="pres">
      <dgm:prSet presAssocID="{DBEB101C-0024-4768-B5BD-7353704B7BEB}" presName="EmptyPlaceHolder" presStyleCnt="0"/>
      <dgm:spPr/>
    </dgm:pt>
    <dgm:pt modelId="{6897B392-3AFE-45FF-BF1E-9092F728339F}" type="pres">
      <dgm:prSet presAssocID="{C6ED1891-4F23-434B-A0D8-4A2D087A9034}" presName="spaceBetweenRectangles" presStyleCnt="0"/>
      <dgm:spPr/>
    </dgm:pt>
    <dgm:pt modelId="{BBBCE251-AF54-4D6C-AEB2-086AD5C0196E}" type="pres">
      <dgm:prSet presAssocID="{8054BC59-B88E-4B82-96DE-3708A2784CCB}" presName="composite" presStyleCnt="0"/>
      <dgm:spPr/>
    </dgm:pt>
    <dgm:pt modelId="{05E1AE82-849A-455B-952C-BFC05D429B2C}" type="pres">
      <dgm:prSet presAssocID="{8054BC59-B88E-4B82-96DE-3708A2784CCB}" presName="L1TextContainer" presStyleLbl="alignNode1" presStyleIdx="1" presStyleCnt="2">
        <dgm:presLayoutVars>
          <dgm:chMax val="1"/>
          <dgm:chPref val="1"/>
          <dgm:bulletEnabled val="1"/>
        </dgm:presLayoutVars>
      </dgm:prSet>
      <dgm:spPr/>
    </dgm:pt>
    <dgm:pt modelId="{C5970333-77AB-4B99-8C9C-B74E1C4E0A14}" type="pres">
      <dgm:prSet presAssocID="{8054BC59-B88E-4B82-96DE-3708A2784CCB}" presName="L2TextContainerWrapper" presStyleCnt="0">
        <dgm:presLayoutVars>
          <dgm:bulletEnabled val="1"/>
        </dgm:presLayoutVars>
      </dgm:prSet>
      <dgm:spPr/>
    </dgm:pt>
    <dgm:pt modelId="{C8B4FD7C-B3FC-4C39-A946-753785D64899}" type="pres">
      <dgm:prSet presAssocID="{8054BC59-B88E-4B82-96DE-3708A2784CCB}" presName="L2TextContainer" presStyleLbl="bgAccFollowNode1" presStyleIdx="1" presStyleCnt="2"/>
      <dgm:spPr/>
    </dgm:pt>
    <dgm:pt modelId="{8585717C-4806-4102-8CBD-9A4F15F3DC88}" type="pres">
      <dgm:prSet presAssocID="{8054BC59-B88E-4B82-96DE-3708A2784CCB}" presName="FlexibleEmptyPlaceHolder" presStyleCnt="0"/>
      <dgm:spPr/>
    </dgm:pt>
    <dgm:pt modelId="{6DE1ADED-E43B-4B96-8ECF-99093F990085}" type="pres">
      <dgm:prSet presAssocID="{8054BC59-B88E-4B82-96DE-3708A2784CCB}" presName="ConnectLine" presStyleLbl="sibTrans1D1" presStyleIdx="1" presStyleCnt="2"/>
      <dgm:spPr/>
    </dgm:pt>
    <dgm:pt modelId="{DCAF0AAE-803D-4CE3-B25C-9B2D3CC3F302}" type="pres">
      <dgm:prSet presAssocID="{8054BC59-B88E-4B82-96DE-3708A2784CCB}" presName="ConnectorPoint" presStyleLbl="node1" presStyleIdx="1" presStyleCnt="2"/>
      <dgm:spPr>
        <a:solidFill>
          <a:schemeClr val="accent2">
            <a:hueOff val="1151303"/>
            <a:satOff val="-7924"/>
            <a:lumOff val="37059"/>
            <a:alphaOff val="0"/>
          </a:schemeClr>
        </a:solidFill>
        <a:ln w="6350" cap="flat" cmpd="sng" algn="ctr">
          <a:solidFill>
            <a:schemeClr val="lt1">
              <a:hueOff val="0"/>
              <a:satOff val="0"/>
              <a:lumOff val="0"/>
              <a:alphaOff val="0"/>
            </a:schemeClr>
          </a:solidFill>
          <a:prstDash val="solid"/>
          <a:miter lim="800000"/>
        </a:ln>
        <a:effectLst/>
      </dgm:spPr>
    </dgm:pt>
    <dgm:pt modelId="{2DF9B451-CD2B-4C04-92B7-5B94A4571814}" type="pres">
      <dgm:prSet presAssocID="{8054BC59-B88E-4B82-96DE-3708A2784CCB}" presName="EmptyPlaceHolder" presStyleCnt="0"/>
      <dgm:spPr/>
    </dgm:pt>
  </dgm:ptLst>
  <dgm:cxnLst>
    <dgm:cxn modelId="{2F909205-B731-4BFA-8CD8-8CDE35AB7B31}" srcId="{5D7145D5-2649-434D-8E47-AC2410E7DE67}" destId="{8AD5E782-BB44-445F-9916-0EA81EBF231F}" srcOrd="1" destOrd="0" parTransId="{84A548DA-6F22-418B-A2CD-FCD59424DC79}" sibTransId="{EFF5BA0E-CA34-47D2-9861-8AB61F07308A}"/>
    <dgm:cxn modelId="{B70DD417-ADD8-4A5E-9474-619EC98513AF}" type="presOf" srcId="{5D7145D5-2649-434D-8E47-AC2410E7DE67}" destId="{BFD1C152-559A-42D0-BDDD-063B82CD2C2D}" srcOrd="0" destOrd="0" presId="urn:microsoft.com/office/officeart/2017/3/layout/HorizontalLabelsTimeline"/>
    <dgm:cxn modelId="{CF0E851F-A35F-4109-A49F-AA7C93A8056F}" type="presOf" srcId="{DBEB101C-0024-4768-B5BD-7353704B7BEB}" destId="{F88B1F1E-21B8-48BD-BF2F-52B9E3C2CFA3}" srcOrd="0" destOrd="0" presId="urn:microsoft.com/office/officeart/2017/3/layout/HorizontalLabelsTimeline"/>
    <dgm:cxn modelId="{823E1F5B-0BFF-4DE6-B2B0-6F39A99A79C3}" srcId="{8054BC59-B88E-4B82-96DE-3708A2784CCB}" destId="{5F566776-1659-4315-9CBC-2C35CDF94D98}" srcOrd="0" destOrd="0" parTransId="{87F9F182-34CC-45E6-9A8B-5295AED8F8C1}" sibTransId="{5910F8EC-685A-4EEE-9C9F-31BC127B09B8}"/>
    <dgm:cxn modelId="{A9FA254F-8C67-459E-B1F9-8086D28CE9B5}" srcId="{5E5DE9A7-0E15-4C77-B96B-24EF8756F336}" destId="{DBEB101C-0024-4768-B5BD-7353704B7BEB}" srcOrd="0" destOrd="0" parTransId="{67AB39E0-190D-48D9-A938-2767248C61C8}" sibTransId="{C6ED1891-4F23-434B-A0D8-4A2D087A9034}"/>
    <dgm:cxn modelId="{CAF35951-12DC-42F9-8791-EA54891968B5}" srcId="{5F566776-1659-4315-9CBC-2C35CDF94D98}" destId="{3AE67D03-992A-4432-A74A-628CE4703EDC}" srcOrd="0" destOrd="0" parTransId="{9C3D6507-C0ED-4452-9DE0-FFDF56FF77B2}" sibTransId="{290702F4-F0F1-49FB-9C60-46C53D567CE9}"/>
    <dgm:cxn modelId="{669AE351-9FCC-4D8A-820D-DA3E83680AF8}" srcId="{5E5DE9A7-0E15-4C77-B96B-24EF8756F336}" destId="{8054BC59-B88E-4B82-96DE-3708A2784CCB}" srcOrd="1" destOrd="0" parTransId="{F29DA659-B49B-4831-86FA-3043DB4EDD67}" sibTransId="{DB6CED59-DE56-4F0A-9783-8CEC032F28DF}"/>
    <dgm:cxn modelId="{BECBCE5A-DE0F-4FDE-B1A7-818E7F5603A9}" type="presOf" srcId="{8AD5E782-BB44-445F-9916-0EA81EBF231F}" destId="{BFD1C152-559A-42D0-BDDD-063B82CD2C2D}" srcOrd="0" destOrd="2" presId="urn:microsoft.com/office/officeart/2017/3/layout/HorizontalLabelsTimeline"/>
    <dgm:cxn modelId="{48B2988A-2FBA-44D4-978E-100C888B0640}" srcId="{DBEB101C-0024-4768-B5BD-7353704B7BEB}" destId="{5D7145D5-2649-434D-8E47-AC2410E7DE67}" srcOrd="0" destOrd="0" parTransId="{D6BB4B3F-658A-4D70-9731-44AD7D36BF5F}" sibTransId="{DB73D269-1CF2-4ABC-9FAE-EB51B435F0A9}"/>
    <dgm:cxn modelId="{BB8E99A2-4F7B-42C7-BD12-BE41733F1C92}" type="presOf" srcId="{3AE67D03-992A-4432-A74A-628CE4703EDC}" destId="{C8B4FD7C-B3FC-4C39-A946-753785D64899}" srcOrd="0" destOrd="1" presId="urn:microsoft.com/office/officeart/2017/3/layout/HorizontalLabelsTimeline"/>
    <dgm:cxn modelId="{AB5203D0-450B-4130-AB28-76E4AB5E81D5}" type="presOf" srcId="{5E5DE9A7-0E15-4C77-B96B-24EF8756F336}" destId="{52A04D1F-EF61-4576-83AE-11A07C2E2EA8}" srcOrd="0" destOrd="0" presId="urn:microsoft.com/office/officeart/2017/3/layout/HorizontalLabelsTimeline"/>
    <dgm:cxn modelId="{373F03D7-8787-4999-948B-9018CEDE4D12}" type="presOf" srcId="{8054BC59-B88E-4B82-96DE-3708A2784CCB}" destId="{05E1AE82-849A-455B-952C-BFC05D429B2C}" srcOrd="0" destOrd="0" presId="urn:microsoft.com/office/officeart/2017/3/layout/HorizontalLabelsTimeline"/>
    <dgm:cxn modelId="{654C15D9-E03A-4B31-A9F6-4A24E901A281}" type="presOf" srcId="{B6023E96-FBEE-4B02-8D16-CBEA03CC6CAD}" destId="{BFD1C152-559A-42D0-BDDD-063B82CD2C2D}" srcOrd="0" destOrd="1" presId="urn:microsoft.com/office/officeart/2017/3/layout/HorizontalLabelsTimeline"/>
    <dgm:cxn modelId="{A047C2F8-58C7-4406-9801-EEBCCC605602}" srcId="{5D7145D5-2649-434D-8E47-AC2410E7DE67}" destId="{B6023E96-FBEE-4B02-8D16-CBEA03CC6CAD}" srcOrd="0" destOrd="0" parTransId="{E8D51693-B954-449C-BDDF-66C1B08989D6}" sibTransId="{B9E507E7-B95A-4908-9DB1-68E0F20748F0}"/>
    <dgm:cxn modelId="{B627A2FA-54D5-4909-BD26-7A23713EEAAB}" type="presOf" srcId="{5F566776-1659-4315-9CBC-2C35CDF94D98}" destId="{C8B4FD7C-B3FC-4C39-A946-753785D64899}" srcOrd="0" destOrd="0" presId="urn:microsoft.com/office/officeart/2017/3/layout/HorizontalLabelsTimeline"/>
    <dgm:cxn modelId="{CC31D3C9-22EA-4A90-B9C0-C50501D321CD}" type="presParOf" srcId="{52A04D1F-EF61-4576-83AE-11A07C2E2EA8}" destId="{EC5FB38A-C6FB-42DE-BF5E-9279599F04AA}" srcOrd="0" destOrd="0" presId="urn:microsoft.com/office/officeart/2017/3/layout/HorizontalLabelsTimeline"/>
    <dgm:cxn modelId="{29471DED-8E3E-4D1B-B40D-93225ED85365}" type="presParOf" srcId="{52A04D1F-EF61-4576-83AE-11A07C2E2EA8}" destId="{717C1776-DB99-4D94-A11B-5273C788E098}" srcOrd="1" destOrd="0" presId="urn:microsoft.com/office/officeart/2017/3/layout/HorizontalLabelsTimeline"/>
    <dgm:cxn modelId="{A5DDC48C-26AB-4A0D-A21B-143ACDAC1C40}" type="presParOf" srcId="{717C1776-DB99-4D94-A11B-5273C788E098}" destId="{940977D1-1888-4DB9-B346-39656302478F}" srcOrd="0" destOrd="0" presId="urn:microsoft.com/office/officeart/2017/3/layout/HorizontalLabelsTimeline"/>
    <dgm:cxn modelId="{7CC458A8-477B-49FB-90E8-F4B5C4F9164B}" type="presParOf" srcId="{940977D1-1888-4DB9-B346-39656302478F}" destId="{F88B1F1E-21B8-48BD-BF2F-52B9E3C2CFA3}" srcOrd="0" destOrd="0" presId="urn:microsoft.com/office/officeart/2017/3/layout/HorizontalLabelsTimeline"/>
    <dgm:cxn modelId="{FBD38FAC-557B-4EE8-8E1D-85773E606467}" type="presParOf" srcId="{940977D1-1888-4DB9-B346-39656302478F}" destId="{7BED661F-649B-4808-BB76-7935B8BFD311}" srcOrd="1" destOrd="0" presId="urn:microsoft.com/office/officeart/2017/3/layout/HorizontalLabelsTimeline"/>
    <dgm:cxn modelId="{3D1CC43A-CA53-46A4-A44F-451925221072}" type="presParOf" srcId="{7BED661F-649B-4808-BB76-7935B8BFD311}" destId="{BFD1C152-559A-42D0-BDDD-063B82CD2C2D}" srcOrd="0" destOrd="0" presId="urn:microsoft.com/office/officeart/2017/3/layout/HorizontalLabelsTimeline"/>
    <dgm:cxn modelId="{203F3D15-2C1F-4F40-B368-F414122AEB34}" type="presParOf" srcId="{7BED661F-649B-4808-BB76-7935B8BFD311}" destId="{028E4923-846A-4869-A82E-396854D5C332}" srcOrd="1" destOrd="0" presId="urn:microsoft.com/office/officeart/2017/3/layout/HorizontalLabelsTimeline"/>
    <dgm:cxn modelId="{4691A723-8243-4B16-A03E-1549EAD63112}" type="presParOf" srcId="{940977D1-1888-4DB9-B346-39656302478F}" destId="{B3C0A05E-AA01-46F9-BEA6-8EB7B3F1F25A}" srcOrd="2" destOrd="0" presId="urn:microsoft.com/office/officeart/2017/3/layout/HorizontalLabelsTimeline"/>
    <dgm:cxn modelId="{4400F863-50DA-4347-8BE3-75AA24A76512}" type="presParOf" srcId="{940977D1-1888-4DB9-B346-39656302478F}" destId="{C68EF2EF-1989-4AF4-BABC-60FB2627F3D6}" srcOrd="3" destOrd="0" presId="urn:microsoft.com/office/officeart/2017/3/layout/HorizontalLabelsTimeline"/>
    <dgm:cxn modelId="{CC5BD7C8-8653-46BD-8BAA-7656A3DB7169}" type="presParOf" srcId="{940977D1-1888-4DB9-B346-39656302478F}" destId="{846BE841-5962-4D88-A063-C9D24ABBCC95}" srcOrd="4" destOrd="0" presId="urn:microsoft.com/office/officeart/2017/3/layout/HorizontalLabelsTimeline"/>
    <dgm:cxn modelId="{83892BAE-0E8E-4116-8734-9EFDF029B8EB}" type="presParOf" srcId="{717C1776-DB99-4D94-A11B-5273C788E098}" destId="{6897B392-3AFE-45FF-BF1E-9092F728339F}" srcOrd="1" destOrd="0" presId="urn:microsoft.com/office/officeart/2017/3/layout/HorizontalLabelsTimeline"/>
    <dgm:cxn modelId="{9D433BB2-374C-46A7-92EE-84CD5A7843C2}" type="presParOf" srcId="{717C1776-DB99-4D94-A11B-5273C788E098}" destId="{BBBCE251-AF54-4D6C-AEB2-086AD5C0196E}" srcOrd="2" destOrd="0" presId="urn:microsoft.com/office/officeart/2017/3/layout/HorizontalLabelsTimeline"/>
    <dgm:cxn modelId="{71780E13-12B0-4362-9042-47AE32049710}" type="presParOf" srcId="{BBBCE251-AF54-4D6C-AEB2-086AD5C0196E}" destId="{05E1AE82-849A-455B-952C-BFC05D429B2C}" srcOrd="0" destOrd="0" presId="urn:microsoft.com/office/officeart/2017/3/layout/HorizontalLabelsTimeline"/>
    <dgm:cxn modelId="{263DD903-EAD0-4737-9EB5-2E27D17A1B06}" type="presParOf" srcId="{BBBCE251-AF54-4D6C-AEB2-086AD5C0196E}" destId="{C5970333-77AB-4B99-8C9C-B74E1C4E0A14}" srcOrd="1" destOrd="0" presId="urn:microsoft.com/office/officeart/2017/3/layout/HorizontalLabelsTimeline"/>
    <dgm:cxn modelId="{6768CF4F-DDCE-4858-9E00-790F4EAAF3AE}" type="presParOf" srcId="{C5970333-77AB-4B99-8C9C-B74E1C4E0A14}" destId="{C8B4FD7C-B3FC-4C39-A946-753785D64899}" srcOrd="0" destOrd="0" presId="urn:microsoft.com/office/officeart/2017/3/layout/HorizontalLabelsTimeline"/>
    <dgm:cxn modelId="{1BB875A5-5A74-4439-9BB4-D68AC2650400}" type="presParOf" srcId="{C5970333-77AB-4B99-8C9C-B74E1C4E0A14}" destId="{8585717C-4806-4102-8CBD-9A4F15F3DC88}" srcOrd="1" destOrd="0" presId="urn:microsoft.com/office/officeart/2017/3/layout/HorizontalLabelsTimeline"/>
    <dgm:cxn modelId="{432EDA57-DF7C-443B-B5DF-D304754BF3EA}" type="presParOf" srcId="{BBBCE251-AF54-4D6C-AEB2-086AD5C0196E}" destId="{6DE1ADED-E43B-4B96-8ECF-99093F990085}" srcOrd="2" destOrd="0" presId="urn:microsoft.com/office/officeart/2017/3/layout/HorizontalLabelsTimeline"/>
    <dgm:cxn modelId="{8AA8EF0F-5662-4836-9289-E64CC6748AB9}" type="presParOf" srcId="{BBBCE251-AF54-4D6C-AEB2-086AD5C0196E}" destId="{DCAF0AAE-803D-4CE3-B25C-9B2D3CC3F302}" srcOrd="3" destOrd="0" presId="urn:microsoft.com/office/officeart/2017/3/layout/HorizontalLabelsTimeline"/>
    <dgm:cxn modelId="{AD54B4C7-C076-42AD-9BAB-8DA599DFF59C}" type="presParOf" srcId="{BBBCE251-AF54-4D6C-AEB2-086AD5C0196E}" destId="{2DF9B451-CD2B-4C04-92B7-5B94A4571814}"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7D4BA3-794A-4B3B-93EE-1B0D26166E25}">
      <dsp:nvSpPr>
        <dsp:cNvPr id="0" name=""/>
        <dsp:cNvSpPr/>
      </dsp:nvSpPr>
      <dsp:spPr>
        <a:xfrm>
          <a:off x="0" y="0"/>
          <a:ext cx="7275575" cy="70238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defRPr b="1"/>
          </a:pPr>
          <a:r>
            <a:rPr lang="en-US" sz="2000" b="0" i="0" kern="1200" dirty="0"/>
            <a:t>Overview &amp; Challenge</a:t>
          </a:r>
          <a:endParaRPr lang="en-US" sz="2000" kern="1200" dirty="0"/>
        </a:p>
      </dsp:txBody>
      <dsp:txXfrm>
        <a:off x="20572" y="20572"/>
        <a:ext cx="6435466" cy="661243"/>
      </dsp:txXfrm>
    </dsp:sp>
    <dsp:sp modelId="{08B45786-9ADB-4A65-A292-97A6309374BB}">
      <dsp:nvSpPr>
        <dsp:cNvPr id="0" name=""/>
        <dsp:cNvSpPr/>
      </dsp:nvSpPr>
      <dsp:spPr>
        <a:xfrm>
          <a:off x="543306" y="799940"/>
          <a:ext cx="7275575" cy="70238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defRPr b="1"/>
          </a:pPr>
          <a:r>
            <a:rPr lang="en-US" sz="2000" b="0" kern="1200" dirty="0"/>
            <a:t>The Challenge &amp; Need for OD</a:t>
          </a:r>
        </a:p>
      </dsp:txBody>
      <dsp:txXfrm>
        <a:off x="563878" y="820512"/>
        <a:ext cx="6234574" cy="661242"/>
      </dsp:txXfrm>
    </dsp:sp>
    <dsp:sp modelId="{B9BA4F62-B4AF-4302-8485-A26D1BC7E9EA}">
      <dsp:nvSpPr>
        <dsp:cNvPr id="0" name=""/>
        <dsp:cNvSpPr/>
      </dsp:nvSpPr>
      <dsp:spPr>
        <a:xfrm>
          <a:off x="1086612" y="1599881"/>
          <a:ext cx="7275575" cy="70238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defRPr b="1"/>
          </a:pPr>
          <a:r>
            <a:rPr lang="en-US" sz="2000" b="0" i="0" kern="1200" dirty="0"/>
            <a:t>Details of the Process </a:t>
          </a:r>
          <a:endParaRPr lang="en-US" sz="2000" kern="1200" dirty="0"/>
        </a:p>
      </dsp:txBody>
      <dsp:txXfrm>
        <a:off x="1107184" y="1620453"/>
        <a:ext cx="6234574" cy="661243"/>
      </dsp:txXfrm>
    </dsp:sp>
    <dsp:sp modelId="{C6E562B3-A535-4F3E-91BD-CC9CDAFDC3E8}">
      <dsp:nvSpPr>
        <dsp:cNvPr id="0" name=""/>
        <dsp:cNvSpPr/>
      </dsp:nvSpPr>
      <dsp:spPr>
        <a:xfrm>
          <a:off x="1629918" y="2399822"/>
          <a:ext cx="7275575" cy="70238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defRPr b="1"/>
          </a:pPr>
          <a:r>
            <a:rPr lang="en-US" sz="2000" b="0" kern="1200" dirty="0">
              <a:solidFill>
                <a:schemeClr val="bg1"/>
              </a:solidFill>
            </a:rPr>
            <a:t>Formal and Informal Assessments Review</a:t>
          </a:r>
          <a:endParaRPr lang="en-US" sz="2000" b="0" kern="1200" dirty="0"/>
        </a:p>
      </dsp:txBody>
      <dsp:txXfrm>
        <a:off x="1650490" y="2420394"/>
        <a:ext cx="6234574" cy="661243"/>
      </dsp:txXfrm>
    </dsp:sp>
    <dsp:sp modelId="{F5B2AA0E-765C-4B13-AA74-CD65FD38A98C}">
      <dsp:nvSpPr>
        <dsp:cNvPr id="0" name=""/>
        <dsp:cNvSpPr/>
      </dsp:nvSpPr>
      <dsp:spPr>
        <a:xfrm>
          <a:off x="2173224" y="3199762"/>
          <a:ext cx="7275575" cy="70238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defRPr b="1"/>
          </a:pPr>
          <a:r>
            <a:rPr lang="en-US" sz="2000" b="0" i="0" kern="1200" dirty="0"/>
            <a:t>Recommendations</a:t>
          </a:r>
          <a:endParaRPr lang="en-US" sz="2000" kern="1200" dirty="0"/>
        </a:p>
      </dsp:txBody>
      <dsp:txXfrm>
        <a:off x="2193796" y="3220334"/>
        <a:ext cx="6234574" cy="661243"/>
      </dsp:txXfrm>
    </dsp:sp>
    <dsp:sp modelId="{7A4DDEDB-47F1-4907-9CF9-BFCFBEBB4D18}">
      <dsp:nvSpPr>
        <dsp:cNvPr id="0" name=""/>
        <dsp:cNvSpPr/>
      </dsp:nvSpPr>
      <dsp:spPr>
        <a:xfrm>
          <a:off x="6819024" y="513132"/>
          <a:ext cx="456551" cy="456551"/>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6921748" y="513132"/>
        <a:ext cx="251103" cy="343555"/>
      </dsp:txXfrm>
    </dsp:sp>
    <dsp:sp modelId="{1CC6B1F3-B129-44D6-89DE-E594CBAC9951}">
      <dsp:nvSpPr>
        <dsp:cNvPr id="0" name=""/>
        <dsp:cNvSpPr/>
      </dsp:nvSpPr>
      <dsp:spPr>
        <a:xfrm>
          <a:off x="7362330" y="1313073"/>
          <a:ext cx="456551" cy="456551"/>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7465054" y="1313073"/>
        <a:ext cx="251103" cy="343555"/>
      </dsp:txXfrm>
    </dsp:sp>
    <dsp:sp modelId="{B2DF4CC5-DFDA-49E5-94CB-39EB3E2B003C}">
      <dsp:nvSpPr>
        <dsp:cNvPr id="0" name=""/>
        <dsp:cNvSpPr/>
      </dsp:nvSpPr>
      <dsp:spPr>
        <a:xfrm>
          <a:off x="7905636" y="2101307"/>
          <a:ext cx="456551" cy="456551"/>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008360" y="2101307"/>
        <a:ext cx="251103" cy="343555"/>
      </dsp:txXfrm>
    </dsp:sp>
    <dsp:sp modelId="{3EB59532-E9C2-44F5-9F03-0B611A83EDC6}">
      <dsp:nvSpPr>
        <dsp:cNvPr id="0" name=""/>
        <dsp:cNvSpPr/>
      </dsp:nvSpPr>
      <dsp:spPr>
        <a:xfrm>
          <a:off x="8448942" y="2909052"/>
          <a:ext cx="456551" cy="456551"/>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551666" y="2909052"/>
        <a:ext cx="251103" cy="3435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5CF9FF-9CD7-427C-B13B-DA9FDD9EEED5}">
      <dsp:nvSpPr>
        <dsp:cNvPr id="0" name=""/>
        <dsp:cNvSpPr/>
      </dsp:nvSpPr>
      <dsp:spPr>
        <a:xfrm>
          <a:off x="1092940" y="800254"/>
          <a:ext cx="1284822" cy="128482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C46979-D707-4F78-9C7B-F39C2692F6E5}">
      <dsp:nvSpPr>
        <dsp:cNvPr id="0" name=""/>
        <dsp:cNvSpPr/>
      </dsp:nvSpPr>
      <dsp:spPr>
        <a:xfrm>
          <a:off x="338246" y="2439097"/>
          <a:ext cx="285516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dirty="0"/>
            <a:t>Name Withheld, Inc- serving clients since 1983</a:t>
          </a:r>
        </a:p>
      </dsp:txBody>
      <dsp:txXfrm>
        <a:off x="338246" y="2439097"/>
        <a:ext cx="2855160" cy="720000"/>
      </dsp:txXfrm>
    </dsp:sp>
    <dsp:sp modelId="{55BC013D-B953-46CF-93D8-E45668B10672}">
      <dsp:nvSpPr>
        <dsp:cNvPr id="0" name=""/>
        <dsp:cNvSpPr/>
      </dsp:nvSpPr>
      <dsp:spPr>
        <a:xfrm>
          <a:off x="4478229" y="800254"/>
          <a:ext cx="1284822" cy="128482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204E44-C45E-4F05-9975-B2D3E078E11B}">
      <dsp:nvSpPr>
        <dsp:cNvPr id="0" name=""/>
        <dsp:cNvSpPr/>
      </dsp:nvSpPr>
      <dsp:spPr>
        <a:xfrm>
          <a:off x="3693060" y="2439097"/>
          <a:ext cx="285516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dirty="0"/>
            <a:t>Core market trending down</a:t>
          </a:r>
        </a:p>
      </dsp:txBody>
      <dsp:txXfrm>
        <a:off x="3693060" y="2439097"/>
        <a:ext cx="2855160" cy="720000"/>
      </dsp:txXfrm>
    </dsp:sp>
    <dsp:sp modelId="{715AC363-0621-43FD-907D-3FE0187D669F}">
      <dsp:nvSpPr>
        <dsp:cNvPr id="0" name=""/>
        <dsp:cNvSpPr/>
      </dsp:nvSpPr>
      <dsp:spPr>
        <a:xfrm>
          <a:off x="7833042" y="800254"/>
          <a:ext cx="1284822" cy="128482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C4357D-047F-4041-BF4B-85C2A4FC31EC}">
      <dsp:nvSpPr>
        <dsp:cNvPr id="0" name=""/>
        <dsp:cNvSpPr/>
      </dsp:nvSpPr>
      <dsp:spPr>
        <a:xfrm>
          <a:off x="7047873" y="2439097"/>
          <a:ext cx="285516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a:t>Adjacent markets largely unfamiliar</a:t>
          </a:r>
        </a:p>
      </dsp:txBody>
      <dsp:txXfrm>
        <a:off x="7047873" y="2439097"/>
        <a:ext cx="285516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CFB8E2-85C9-4506-B25E-284141490F56}">
      <dsp:nvSpPr>
        <dsp:cNvPr id="0" name=""/>
        <dsp:cNvSpPr/>
      </dsp:nvSpPr>
      <dsp:spPr>
        <a:xfrm>
          <a:off x="2006514" y="527461"/>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7CA2B5-C6C2-4B1B-93CD-E2C89A784BCF}">
      <dsp:nvSpPr>
        <dsp:cNvPr id="0" name=""/>
        <dsp:cNvSpPr/>
      </dsp:nvSpPr>
      <dsp:spPr>
        <a:xfrm>
          <a:off x="818514" y="2941767"/>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pPr>
          <a:r>
            <a:rPr lang="en-US" sz="2800" kern="1200"/>
            <a:t>Keep up with work efforts without spending </a:t>
          </a:r>
        </a:p>
      </dsp:txBody>
      <dsp:txXfrm>
        <a:off x="818514" y="2941767"/>
        <a:ext cx="4320000" cy="720000"/>
      </dsp:txXfrm>
    </dsp:sp>
    <dsp:sp modelId="{E30E2DD7-0B38-4AA4-8CD0-4D007B8B5FB4}">
      <dsp:nvSpPr>
        <dsp:cNvPr id="0" name=""/>
        <dsp:cNvSpPr/>
      </dsp:nvSpPr>
      <dsp:spPr>
        <a:xfrm>
          <a:off x="7082514" y="527461"/>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092F56-5D2D-4BBC-AF39-05CFD62CDC34}">
      <dsp:nvSpPr>
        <dsp:cNvPr id="0" name=""/>
        <dsp:cNvSpPr/>
      </dsp:nvSpPr>
      <dsp:spPr>
        <a:xfrm>
          <a:off x="5894514" y="2941767"/>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pPr>
          <a:r>
            <a:rPr lang="en-US" sz="2800" kern="1200"/>
            <a:t>Improve Time-to-Market without compromising quality</a:t>
          </a:r>
        </a:p>
      </dsp:txBody>
      <dsp:txXfrm>
        <a:off x="5894514" y="2941767"/>
        <a:ext cx="432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38FD7-0319-43A8-BC91-90A9D36003A3}">
      <dsp:nvSpPr>
        <dsp:cNvPr id="0" name=""/>
        <dsp:cNvSpPr/>
      </dsp:nvSpPr>
      <dsp:spPr>
        <a:xfrm>
          <a:off x="0" y="2103658"/>
          <a:ext cx="10754630" cy="0"/>
        </a:xfrm>
        <a:prstGeom prst="line">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5E53FA-4C4E-4182-9A31-A27EC2B84793}">
      <dsp:nvSpPr>
        <dsp:cNvPr id="0" name=""/>
        <dsp:cNvSpPr/>
      </dsp:nvSpPr>
      <dsp:spPr>
        <a:xfrm>
          <a:off x="322638" y="1304267"/>
          <a:ext cx="4732037" cy="504877"/>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t>Nov 2019-Feb 2020</a:t>
          </a:r>
        </a:p>
      </dsp:txBody>
      <dsp:txXfrm>
        <a:off x="322638" y="1304267"/>
        <a:ext cx="4732037" cy="504877"/>
      </dsp:txXfrm>
    </dsp:sp>
    <dsp:sp modelId="{4C83BEF8-AD1A-4DD1-AA0B-99828E1E8F42}">
      <dsp:nvSpPr>
        <dsp:cNvPr id="0" name=""/>
        <dsp:cNvSpPr/>
      </dsp:nvSpPr>
      <dsp:spPr>
        <a:xfrm>
          <a:off x="322638" y="127981"/>
          <a:ext cx="4732037" cy="1176286"/>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b="1" kern="1200"/>
            <a:t>Phase 1</a:t>
          </a:r>
          <a:r>
            <a:rPr lang="en-US" sz="1700" kern="1200"/>
            <a:t>: Set Baseline; Assessment &amp; Design</a:t>
          </a:r>
        </a:p>
        <a:p>
          <a:pPr marL="114300" lvl="1" indent="-114300" algn="l" defTabSz="577850">
            <a:lnSpc>
              <a:spcPct val="90000"/>
            </a:lnSpc>
            <a:spcBef>
              <a:spcPct val="0"/>
            </a:spcBef>
            <a:spcAft>
              <a:spcPct val="15000"/>
            </a:spcAft>
            <a:buChar char="•"/>
          </a:pPr>
          <a:r>
            <a:rPr lang="en-US" sz="1300" kern="1200"/>
            <a:t>100% of employees trained </a:t>
          </a:r>
        </a:p>
        <a:p>
          <a:pPr marL="114300" lvl="1" indent="-114300" algn="l" defTabSz="577850">
            <a:lnSpc>
              <a:spcPct val="90000"/>
            </a:lnSpc>
            <a:spcBef>
              <a:spcPct val="0"/>
            </a:spcBef>
            <a:spcAft>
              <a:spcPct val="15000"/>
            </a:spcAft>
            <a:buChar char="•"/>
          </a:pPr>
          <a:r>
            <a:rPr lang="en-US" sz="1300" kern="1200"/>
            <a:t>Create Design Team for CQI Program</a:t>
          </a:r>
        </a:p>
        <a:p>
          <a:pPr marL="114300" lvl="1" indent="-114300" algn="l" defTabSz="577850">
            <a:lnSpc>
              <a:spcPct val="90000"/>
            </a:lnSpc>
            <a:spcBef>
              <a:spcPct val="0"/>
            </a:spcBef>
            <a:spcAft>
              <a:spcPct val="15000"/>
            </a:spcAft>
            <a:buChar char="•"/>
          </a:pPr>
          <a:endParaRPr lang="en-US" sz="1300" kern="1200"/>
        </a:p>
      </dsp:txBody>
      <dsp:txXfrm>
        <a:off x="322638" y="127981"/>
        <a:ext cx="4732037" cy="1176286"/>
      </dsp:txXfrm>
    </dsp:sp>
    <dsp:sp modelId="{8D8D406C-EA38-40EC-AF61-AEA7B00CC137}">
      <dsp:nvSpPr>
        <dsp:cNvPr id="0" name=""/>
        <dsp:cNvSpPr/>
      </dsp:nvSpPr>
      <dsp:spPr>
        <a:xfrm>
          <a:off x="2688657" y="1809145"/>
          <a:ext cx="0" cy="294512"/>
        </a:xfrm>
        <a:prstGeom prst="line">
          <a:avLst/>
        </a:pr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81122D7-B2DB-4791-968C-1942C3DDEAF4}">
      <dsp:nvSpPr>
        <dsp:cNvPr id="0" name=""/>
        <dsp:cNvSpPr/>
      </dsp:nvSpPr>
      <dsp:spPr>
        <a:xfrm>
          <a:off x="5699953" y="2398170"/>
          <a:ext cx="4732037" cy="504877"/>
        </a:xfrm>
        <a:prstGeom prst="rect">
          <a:avLst/>
        </a:prstGeom>
        <a:solidFill>
          <a:schemeClr val="accent5">
            <a:hueOff val="-20228348"/>
            <a:satOff val="0"/>
            <a:lumOff val="31177"/>
            <a:alphaOff val="0"/>
          </a:schemeClr>
        </a:solidFill>
        <a:ln w="12700" cap="flat" cmpd="sng" algn="ctr">
          <a:solidFill>
            <a:schemeClr val="accent5">
              <a:hueOff val="-20228348"/>
              <a:satOff val="0"/>
              <a:lumOff val="31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t>Mar – Dec 2020</a:t>
          </a:r>
        </a:p>
      </dsp:txBody>
      <dsp:txXfrm>
        <a:off x="5699953" y="2398170"/>
        <a:ext cx="4732037" cy="504877"/>
      </dsp:txXfrm>
    </dsp:sp>
    <dsp:sp modelId="{FCA8E1FE-AA3C-4B94-A142-0F653FB02644}">
      <dsp:nvSpPr>
        <dsp:cNvPr id="0" name=""/>
        <dsp:cNvSpPr/>
      </dsp:nvSpPr>
      <dsp:spPr>
        <a:xfrm>
          <a:off x="5699953" y="2903048"/>
          <a:ext cx="4732037" cy="969641"/>
        </a:xfrm>
        <a:prstGeom prst="rect">
          <a:avLst/>
        </a:prstGeom>
        <a:solidFill>
          <a:schemeClr val="accent5">
            <a:tint val="40000"/>
            <a:alpha val="90000"/>
            <a:hueOff val="-21018693"/>
            <a:satOff val="42461"/>
            <a:lumOff val="4949"/>
            <a:alphaOff val="0"/>
          </a:schemeClr>
        </a:solidFill>
        <a:ln w="12700" cap="flat" cmpd="sng" algn="ctr">
          <a:solidFill>
            <a:schemeClr val="accent5">
              <a:tint val="40000"/>
              <a:alpha val="90000"/>
              <a:hueOff val="-21018693"/>
              <a:satOff val="42461"/>
              <a:lumOff val="494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b="1" kern="1200"/>
            <a:t>Phase 2</a:t>
          </a:r>
          <a:r>
            <a:rPr lang="en-US" sz="1700" kern="1200"/>
            <a:t>: Educate &amp; Participate</a:t>
          </a:r>
        </a:p>
        <a:p>
          <a:pPr marL="114300" lvl="1" indent="-114300" algn="l" defTabSz="577850">
            <a:lnSpc>
              <a:spcPct val="90000"/>
            </a:lnSpc>
            <a:spcBef>
              <a:spcPct val="0"/>
            </a:spcBef>
            <a:spcAft>
              <a:spcPct val="15000"/>
            </a:spcAft>
            <a:buChar char="•"/>
          </a:pPr>
          <a:r>
            <a:rPr lang="en-US" sz="1300" kern="1200"/>
            <a:t>Kaizen Leadership Training</a:t>
          </a:r>
        </a:p>
        <a:p>
          <a:pPr marL="114300" lvl="1" indent="-114300" algn="l" defTabSz="577850">
            <a:lnSpc>
              <a:spcPct val="90000"/>
            </a:lnSpc>
            <a:spcBef>
              <a:spcPct val="0"/>
            </a:spcBef>
            <a:spcAft>
              <a:spcPct val="15000"/>
            </a:spcAft>
            <a:buChar char="•"/>
          </a:pPr>
          <a:r>
            <a:rPr lang="en-US" sz="1300" kern="1200"/>
            <a:t>100% participation in Kaizen Teian (Bright Ideas)</a:t>
          </a:r>
        </a:p>
      </dsp:txBody>
      <dsp:txXfrm>
        <a:off x="5699953" y="2903048"/>
        <a:ext cx="4732037" cy="969641"/>
      </dsp:txXfrm>
    </dsp:sp>
    <dsp:sp modelId="{F79409A4-8FB3-41E5-BE48-CABD0BB1BF05}">
      <dsp:nvSpPr>
        <dsp:cNvPr id="0" name=""/>
        <dsp:cNvSpPr/>
      </dsp:nvSpPr>
      <dsp:spPr>
        <a:xfrm>
          <a:off x="8065972" y="2103657"/>
          <a:ext cx="0" cy="294512"/>
        </a:xfrm>
        <a:prstGeom prst="line">
          <a:avLst/>
        </a:prstGeom>
        <a:noFill/>
        <a:ln w="6350" cap="flat" cmpd="sng" algn="ctr">
          <a:solidFill>
            <a:schemeClr val="accent5">
              <a:hueOff val="-20228348"/>
              <a:satOff val="0"/>
              <a:lumOff val="31177"/>
              <a:alphaOff val="0"/>
            </a:schemeClr>
          </a:solidFill>
          <a:prstDash val="solid"/>
          <a:miter lim="800000"/>
        </a:ln>
        <a:effectLst/>
      </dsp:spPr>
      <dsp:style>
        <a:lnRef idx="1">
          <a:scrgbClr r="0" g="0" b="0"/>
        </a:lnRef>
        <a:fillRef idx="0">
          <a:scrgbClr r="0" g="0" b="0"/>
        </a:fillRef>
        <a:effectRef idx="0">
          <a:scrgbClr r="0" g="0" b="0"/>
        </a:effectRef>
        <a:fontRef idx="minor"/>
      </dsp:style>
    </dsp:sp>
    <dsp:sp modelId="{E31CF0A8-435B-4FF7-8302-BF840DE39520}">
      <dsp:nvSpPr>
        <dsp:cNvPr id="0" name=""/>
        <dsp:cNvSpPr/>
      </dsp:nvSpPr>
      <dsp:spPr>
        <a:xfrm rot="2700000">
          <a:off x="2655932" y="2070932"/>
          <a:ext cx="65450" cy="65450"/>
        </a:xfrm>
        <a:prstGeom prst="rect">
          <a:avLst/>
        </a:prstGeom>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2356D0-9CD5-472C-AE45-3B5DB76ED379}">
      <dsp:nvSpPr>
        <dsp:cNvPr id="0" name=""/>
        <dsp:cNvSpPr/>
      </dsp:nvSpPr>
      <dsp:spPr>
        <a:xfrm rot="2700000">
          <a:off x="8033247" y="2070932"/>
          <a:ext cx="65450" cy="65450"/>
        </a:xfrm>
        <a:prstGeom prst="rect">
          <a:avLst/>
        </a:prstGeom>
        <a:solidFill>
          <a:schemeClr val="accent5">
            <a:hueOff val="-20228348"/>
            <a:satOff val="0"/>
            <a:lumOff val="31177"/>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FB38A-C6FB-42DE-BF5E-9279599F04AA}">
      <dsp:nvSpPr>
        <dsp:cNvPr id="0" name=""/>
        <dsp:cNvSpPr/>
      </dsp:nvSpPr>
      <dsp:spPr>
        <a:xfrm>
          <a:off x="0" y="2094614"/>
          <a:ext cx="11033029" cy="0"/>
        </a:xfrm>
        <a:prstGeom prst="lin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8B1F1E-21B8-48BD-BF2F-52B9E3C2CFA3}">
      <dsp:nvSpPr>
        <dsp:cNvPr id="0" name=""/>
        <dsp:cNvSpPr/>
      </dsp:nvSpPr>
      <dsp:spPr>
        <a:xfrm>
          <a:off x="330990" y="1298660"/>
          <a:ext cx="4854532" cy="502707"/>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t>Jan.–Dec. 2021</a:t>
          </a:r>
        </a:p>
      </dsp:txBody>
      <dsp:txXfrm>
        <a:off x="330990" y="1298660"/>
        <a:ext cx="4854532" cy="502707"/>
      </dsp:txXfrm>
    </dsp:sp>
    <dsp:sp modelId="{BFD1C152-559A-42D0-BDDD-063B82CD2C2D}">
      <dsp:nvSpPr>
        <dsp:cNvPr id="0" name=""/>
        <dsp:cNvSpPr/>
      </dsp:nvSpPr>
      <dsp:spPr>
        <a:xfrm>
          <a:off x="330990" y="317360"/>
          <a:ext cx="4854532" cy="98130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a:t>Phase 3: Leadership Development &amp; Scaling up </a:t>
          </a:r>
        </a:p>
        <a:p>
          <a:pPr marL="114300" lvl="1" indent="-114300" algn="l" defTabSz="577850">
            <a:lnSpc>
              <a:spcPct val="90000"/>
            </a:lnSpc>
            <a:spcBef>
              <a:spcPct val="0"/>
            </a:spcBef>
            <a:spcAft>
              <a:spcPct val="15000"/>
            </a:spcAft>
            <a:buChar char="•"/>
          </a:pPr>
          <a:r>
            <a:rPr lang="en-US" sz="1300" kern="1200"/>
            <a:t>$500K in efficiencies realized by EOY 2023</a:t>
          </a:r>
        </a:p>
        <a:p>
          <a:pPr marL="114300" lvl="1" indent="-114300" algn="l" defTabSz="577850">
            <a:lnSpc>
              <a:spcPct val="90000"/>
            </a:lnSpc>
            <a:spcBef>
              <a:spcPct val="0"/>
            </a:spcBef>
            <a:spcAft>
              <a:spcPct val="15000"/>
            </a:spcAft>
            <a:buChar char="•"/>
          </a:pPr>
          <a:r>
            <a:rPr lang="en-US" sz="1300" kern="1200"/>
            <a:t>Benchmarking visits to ESOPs with strong CQI Culture</a:t>
          </a:r>
        </a:p>
      </dsp:txBody>
      <dsp:txXfrm>
        <a:off x="330990" y="317360"/>
        <a:ext cx="4854532" cy="981300"/>
      </dsp:txXfrm>
    </dsp:sp>
    <dsp:sp modelId="{B3C0A05E-AA01-46F9-BEA6-8EB7B3F1F25A}">
      <dsp:nvSpPr>
        <dsp:cNvPr id="0" name=""/>
        <dsp:cNvSpPr/>
      </dsp:nvSpPr>
      <dsp:spPr>
        <a:xfrm>
          <a:off x="2758257" y="1801368"/>
          <a:ext cx="0" cy="293246"/>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5E1AE82-849A-455B-952C-BFC05D429B2C}">
      <dsp:nvSpPr>
        <dsp:cNvPr id="0" name=""/>
        <dsp:cNvSpPr/>
      </dsp:nvSpPr>
      <dsp:spPr>
        <a:xfrm>
          <a:off x="5847505" y="2387860"/>
          <a:ext cx="4854532" cy="502707"/>
        </a:xfrm>
        <a:prstGeom prst="rect">
          <a:avLst/>
        </a:prstGeom>
        <a:solidFill>
          <a:schemeClr val="accent2">
            <a:hueOff val="1151303"/>
            <a:satOff val="-7924"/>
            <a:lumOff val="37059"/>
            <a:alphaOff val="0"/>
          </a:schemeClr>
        </a:solidFill>
        <a:ln w="12700" cap="flat" cmpd="sng" algn="ctr">
          <a:solidFill>
            <a:schemeClr val="accent2">
              <a:hueOff val="1151303"/>
              <a:satOff val="-7924"/>
              <a:lumOff val="3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t>Jan.–Dec. 2022</a:t>
          </a:r>
        </a:p>
      </dsp:txBody>
      <dsp:txXfrm>
        <a:off x="5847505" y="2387860"/>
        <a:ext cx="4854532" cy="502707"/>
      </dsp:txXfrm>
    </dsp:sp>
    <dsp:sp modelId="{C8B4FD7C-B3FC-4C39-A946-753785D64899}">
      <dsp:nvSpPr>
        <dsp:cNvPr id="0" name=""/>
        <dsp:cNvSpPr/>
      </dsp:nvSpPr>
      <dsp:spPr>
        <a:xfrm>
          <a:off x="5847505" y="2890568"/>
          <a:ext cx="4854532" cy="791371"/>
        </a:xfrm>
        <a:prstGeom prst="rect">
          <a:avLst/>
        </a:prstGeom>
        <a:solidFill>
          <a:schemeClr val="accent2">
            <a:tint val="40000"/>
            <a:alpha val="90000"/>
            <a:hueOff val="1223945"/>
            <a:satOff val="28703"/>
            <a:lumOff val="7596"/>
            <a:alphaOff val="0"/>
          </a:schemeClr>
        </a:solidFill>
        <a:ln w="12700" cap="flat" cmpd="sng" algn="ctr">
          <a:solidFill>
            <a:schemeClr val="accent2">
              <a:tint val="40000"/>
              <a:alpha val="90000"/>
              <a:hueOff val="1223945"/>
              <a:satOff val="28703"/>
              <a:lumOff val="75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a:t>Phase 4: Business as Usual</a:t>
          </a:r>
        </a:p>
        <a:p>
          <a:pPr marL="114300" lvl="1" indent="-114300" algn="l" defTabSz="577850">
            <a:lnSpc>
              <a:spcPct val="90000"/>
            </a:lnSpc>
            <a:spcBef>
              <a:spcPct val="0"/>
            </a:spcBef>
            <a:spcAft>
              <a:spcPct val="15000"/>
            </a:spcAft>
            <a:buChar char="•"/>
          </a:pPr>
          <a:r>
            <a:rPr lang="en-US" sz="1300" kern="1200"/>
            <a:t>Continued Coaching for Internal Consultants</a:t>
          </a:r>
        </a:p>
      </dsp:txBody>
      <dsp:txXfrm>
        <a:off x="5847505" y="2890568"/>
        <a:ext cx="4854532" cy="791371"/>
      </dsp:txXfrm>
    </dsp:sp>
    <dsp:sp modelId="{6DE1ADED-E43B-4B96-8ECF-99093F990085}">
      <dsp:nvSpPr>
        <dsp:cNvPr id="0" name=""/>
        <dsp:cNvSpPr/>
      </dsp:nvSpPr>
      <dsp:spPr>
        <a:xfrm>
          <a:off x="8274771" y="2094614"/>
          <a:ext cx="0" cy="293246"/>
        </a:xfrm>
        <a:prstGeom prst="line">
          <a:avLst/>
        </a:prstGeom>
        <a:noFill/>
        <a:ln w="6350" cap="flat" cmpd="sng" algn="ctr">
          <a:solidFill>
            <a:schemeClr val="accent2">
              <a:hueOff val="1151303"/>
              <a:satOff val="-7924"/>
              <a:lumOff val="37059"/>
              <a:alphaOff val="0"/>
            </a:schemeClr>
          </a:solidFill>
          <a:prstDash val="solid"/>
          <a:miter lim="800000"/>
        </a:ln>
        <a:effectLst/>
      </dsp:spPr>
      <dsp:style>
        <a:lnRef idx="1">
          <a:scrgbClr r="0" g="0" b="0"/>
        </a:lnRef>
        <a:fillRef idx="0">
          <a:scrgbClr r="0" g="0" b="0"/>
        </a:fillRef>
        <a:effectRef idx="0">
          <a:scrgbClr r="0" g="0" b="0"/>
        </a:effectRef>
        <a:fontRef idx="minor"/>
      </dsp:style>
    </dsp:sp>
    <dsp:sp modelId="{C68EF2EF-1989-4AF4-BABC-60FB2627F3D6}">
      <dsp:nvSpPr>
        <dsp:cNvPr id="0" name=""/>
        <dsp:cNvSpPr/>
      </dsp:nvSpPr>
      <dsp:spPr>
        <a:xfrm rot="2700000">
          <a:off x="2725672" y="2062029"/>
          <a:ext cx="65169" cy="65169"/>
        </a:xfrm>
        <a:prstGeom prst="rect">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AF0AAE-803D-4CE3-B25C-9B2D3CC3F302}">
      <dsp:nvSpPr>
        <dsp:cNvPr id="0" name=""/>
        <dsp:cNvSpPr/>
      </dsp:nvSpPr>
      <dsp:spPr>
        <a:xfrm rot="2700000">
          <a:off x="8242187" y="2062029"/>
          <a:ext cx="65169" cy="65169"/>
        </a:xfrm>
        <a:prstGeom prst="rect">
          <a:avLst/>
        </a:prstGeom>
        <a:solidFill>
          <a:schemeClr val="accent2">
            <a:hueOff val="1151303"/>
            <a:satOff val="-7924"/>
            <a:lumOff val="37059"/>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5.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4EE52E-26EA-4B5D-BAE8-ED5651B273D3}" type="datetimeFigureOut">
              <a:rPr lang="en-US" smtClean="0"/>
              <a:t>4/16/2022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E3C34-78DB-4D20-BB7E-411D68139448}" type="slidenum">
              <a:rPr lang="en-US" smtClean="0"/>
              <a:t>‹#›</a:t>
            </a:fld>
            <a:endParaRPr lang="en-US"/>
          </a:p>
        </p:txBody>
      </p:sp>
    </p:spTree>
    <p:extLst>
      <p:ext uri="{BB962C8B-B14F-4D97-AF65-F5344CB8AC3E}">
        <p14:creationId xmlns:p14="http://schemas.microsoft.com/office/powerpoint/2010/main" val="407746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a:t>
            </a:r>
            <a:r>
              <a:rPr lang="en-US" dirty="0" err="1"/>
              <a:t>Im</a:t>
            </a:r>
            <a:r>
              <a:rPr lang="en-US" dirty="0"/>
              <a:t> going to take you on a journey through Name </a:t>
            </a:r>
            <a:r>
              <a:rPr lang="en-US" dirty="0" err="1"/>
              <a:t>Withheld’s</a:t>
            </a:r>
            <a:r>
              <a:rPr lang="en-US" dirty="0"/>
              <a:t> experience with implementing a Continuous Quality Improvement Program. Why and how they did it, how success is being measured, and my recommendations. </a:t>
            </a:r>
          </a:p>
        </p:txBody>
      </p:sp>
      <p:sp>
        <p:nvSpPr>
          <p:cNvPr id="4" name="Slide Number Placeholder 3"/>
          <p:cNvSpPr>
            <a:spLocks noGrp="1"/>
          </p:cNvSpPr>
          <p:nvPr>
            <p:ph type="sldNum" sz="quarter" idx="5"/>
          </p:nvPr>
        </p:nvSpPr>
        <p:spPr/>
        <p:txBody>
          <a:bodyPr/>
          <a:lstStyle/>
          <a:p>
            <a:fld id="{077E3C34-78DB-4D20-BB7E-411D68139448}" type="slidenum">
              <a:rPr lang="en-US" smtClean="0"/>
              <a:t>2</a:t>
            </a:fld>
            <a:endParaRPr lang="en-US"/>
          </a:p>
        </p:txBody>
      </p:sp>
    </p:spTree>
    <p:extLst>
      <p:ext uri="{BB962C8B-B14F-4D97-AF65-F5344CB8AC3E}">
        <p14:creationId xmlns:p14="http://schemas.microsoft.com/office/powerpoint/2010/main" val="286394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greatest challenges faced by any organization in evaluating and measuring success is the fact that we cannot predict the future. As one famous saying goes, “Man plans, the universe laughs” We can decide what we think we want to measure, but as the effort evolves there may be additional measures that become important, or perhaps the ones we once thought were so important don’t seem to matter after awhile or simply provide little value. </a:t>
            </a:r>
          </a:p>
          <a:p>
            <a:endParaRPr lang="en-US" dirty="0"/>
          </a:p>
          <a:p>
            <a:r>
              <a:rPr lang="en-US" dirty="0"/>
              <a:t>And that is all ok. The important thing is that we accept the idea that there may changes in how and what is evaluated, and consider mitigation in case changes are requested or just make sense. </a:t>
            </a:r>
          </a:p>
          <a:p>
            <a:endParaRPr lang="en-US" dirty="0"/>
          </a:p>
          <a:p>
            <a:endParaRPr lang="en-US" dirty="0"/>
          </a:p>
        </p:txBody>
      </p:sp>
      <p:sp>
        <p:nvSpPr>
          <p:cNvPr id="4" name="Slide Number Placeholder 3"/>
          <p:cNvSpPr>
            <a:spLocks noGrp="1"/>
          </p:cNvSpPr>
          <p:nvPr>
            <p:ph type="sldNum" sz="quarter" idx="5"/>
          </p:nvPr>
        </p:nvSpPr>
        <p:spPr/>
        <p:txBody>
          <a:bodyPr/>
          <a:lstStyle/>
          <a:p>
            <a:fld id="{077E3C34-78DB-4D20-BB7E-411D68139448}" type="slidenum">
              <a:rPr lang="en-US" smtClean="0"/>
              <a:t>12</a:t>
            </a:fld>
            <a:endParaRPr lang="en-US"/>
          </a:p>
        </p:txBody>
      </p:sp>
    </p:spTree>
    <p:extLst>
      <p:ext uri="{BB962C8B-B14F-4D97-AF65-F5344CB8AC3E}">
        <p14:creationId xmlns:p14="http://schemas.microsoft.com/office/powerpoint/2010/main" val="16364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ways Name Withheld has worked into the evaluation plan to be ready for these challenges is to keep an open mind and an agile approach to metrics and measurements. This is why for Phase 1&amp;2 the key metrics are around just getting employees educated and participating – or practicing- a CQI/ Employee Owner mindset. </a:t>
            </a:r>
          </a:p>
          <a:p>
            <a:endParaRPr lang="en-US" dirty="0"/>
          </a:p>
          <a:p>
            <a:r>
              <a:rPr lang="en-US" dirty="0"/>
              <a:t>In terms of keeping the core Kaizen philosophy intact by rejecting any metrics that focus only on bottom-line results and not on culture-building, employee learning and growth, and client satisfaction measures – the Operational Excellence team that is driving the effort has company values, mission and vision to support these areas.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77E3C34-78DB-4D20-BB7E-411D68139448}" type="slidenum">
              <a:rPr lang="en-US" smtClean="0"/>
              <a:t>13</a:t>
            </a:fld>
            <a:endParaRPr lang="en-US"/>
          </a:p>
        </p:txBody>
      </p:sp>
    </p:spTree>
    <p:extLst>
      <p:ext uri="{BB962C8B-B14F-4D97-AF65-F5344CB8AC3E}">
        <p14:creationId xmlns:p14="http://schemas.microsoft.com/office/powerpoint/2010/main" val="1820405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Name </a:t>
            </a:r>
            <a:r>
              <a:rPr lang="en-US" dirty="0" err="1"/>
              <a:t>Withheld’s</a:t>
            </a:r>
            <a:r>
              <a:rPr lang="en-US" dirty="0"/>
              <a:t> current evaluation plan will likely gain results, there are a few areas where I would insert additional measures. </a:t>
            </a:r>
          </a:p>
          <a:p>
            <a:endParaRPr lang="en-US" dirty="0"/>
          </a:p>
        </p:txBody>
      </p:sp>
      <p:sp>
        <p:nvSpPr>
          <p:cNvPr id="4" name="Slide Number Placeholder 3"/>
          <p:cNvSpPr>
            <a:spLocks noGrp="1"/>
          </p:cNvSpPr>
          <p:nvPr>
            <p:ph type="sldNum" sz="quarter" idx="5"/>
          </p:nvPr>
        </p:nvSpPr>
        <p:spPr/>
        <p:txBody>
          <a:bodyPr/>
          <a:lstStyle/>
          <a:p>
            <a:fld id="{077E3C34-78DB-4D20-BB7E-411D68139448}" type="slidenum">
              <a:rPr lang="en-US" smtClean="0"/>
              <a:t>14</a:t>
            </a:fld>
            <a:endParaRPr lang="en-US"/>
          </a:p>
        </p:txBody>
      </p:sp>
    </p:spTree>
    <p:extLst>
      <p:ext uri="{BB962C8B-B14F-4D97-AF65-F5344CB8AC3E}">
        <p14:creationId xmlns:p14="http://schemas.microsoft.com/office/powerpoint/2010/main" val="2275067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 would be sure to sprinkle in periodic climate surveys randomly each quarter and targeted climate surveys to participants in the Gemba Kaizen teams. These surveys would seek to understand how individuals felt overall about the effort and progress made, about their perspective on the future of the effort and whether they felt it was on track, and whether they felt the training they received adequately prepared them for understanding the tools needed to perform the projects. </a:t>
            </a:r>
          </a:p>
          <a:p>
            <a:endParaRPr lang="en-US" dirty="0"/>
          </a:p>
          <a:p>
            <a:r>
              <a:rPr lang="en-US" dirty="0"/>
              <a:t>Next, I would ensure that a Critical Incident Process was in place to handle any issues that arise that includes a means to gather the facts, analyze the situation and provide feedback. Any time there is a large change effort in an organization there is a need to appropriately handle any confusion or resistance. The Critical Incident Technique uses facts to determine and issue and its root cause in a non-judgmental manner. This aligns with a key philosophy of CQI itself of taking a non-judgmental and non-blaming approach to all work.</a:t>
            </a:r>
          </a:p>
          <a:p>
            <a:endParaRPr lang="en-US" dirty="0"/>
          </a:p>
          <a:p>
            <a:r>
              <a:rPr lang="en-US" dirty="0"/>
              <a:t>Finally, as revealed in the interview – there is a need to better document the evaluation plan itself. This is handy in an agile approach so that the philosophies can remain intact even if the measures reported may change. For example, in following a CQI practice of balancing results and process, it is imperative to keeping a balanced set of measurements that the metrics not be purely results-oriented, but rather also include the effort’s objective to imbue an employee-owner/ CQI mindset in each person. </a:t>
            </a:r>
          </a:p>
          <a:p>
            <a:endParaRPr lang="en-US" dirty="0"/>
          </a:p>
        </p:txBody>
      </p:sp>
      <p:sp>
        <p:nvSpPr>
          <p:cNvPr id="4" name="Slide Number Placeholder 3"/>
          <p:cNvSpPr>
            <a:spLocks noGrp="1"/>
          </p:cNvSpPr>
          <p:nvPr>
            <p:ph type="sldNum" sz="quarter" idx="5"/>
          </p:nvPr>
        </p:nvSpPr>
        <p:spPr/>
        <p:txBody>
          <a:bodyPr/>
          <a:lstStyle/>
          <a:p>
            <a:fld id="{077E3C34-78DB-4D20-BB7E-411D68139448}" type="slidenum">
              <a:rPr lang="en-US" smtClean="0"/>
              <a:t>15</a:t>
            </a:fld>
            <a:endParaRPr lang="en-US"/>
          </a:p>
        </p:txBody>
      </p:sp>
    </p:spTree>
    <p:extLst>
      <p:ext uri="{BB962C8B-B14F-4D97-AF65-F5344CB8AC3E}">
        <p14:creationId xmlns:p14="http://schemas.microsoft.com/office/powerpoint/2010/main" val="3117488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Name Withheld has created a Metrics dashboard that displays results and progress, it is not defined by the perspectives of a Balanced Scorecard. </a:t>
            </a:r>
          </a:p>
          <a:p>
            <a:endParaRPr lang="en-US" dirty="0"/>
          </a:p>
          <a:p>
            <a:r>
              <a:rPr lang="en-US" dirty="0"/>
              <a:t>I would simply break down the current metrics which fit nicely into these categories and ensure going forward that the metrics remain fairly balanced among the quadrants. </a:t>
            </a:r>
          </a:p>
        </p:txBody>
      </p:sp>
      <p:sp>
        <p:nvSpPr>
          <p:cNvPr id="4" name="Slide Number Placeholder 3"/>
          <p:cNvSpPr>
            <a:spLocks noGrp="1"/>
          </p:cNvSpPr>
          <p:nvPr>
            <p:ph type="sldNum" sz="quarter" idx="5"/>
          </p:nvPr>
        </p:nvSpPr>
        <p:spPr/>
        <p:txBody>
          <a:bodyPr/>
          <a:lstStyle/>
          <a:p>
            <a:fld id="{077E3C34-78DB-4D20-BB7E-411D68139448}" type="slidenum">
              <a:rPr lang="en-US" smtClean="0"/>
              <a:t>16</a:t>
            </a:fld>
            <a:endParaRPr lang="en-US"/>
          </a:p>
        </p:txBody>
      </p:sp>
    </p:spTree>
    <p:extLst>
      <p:ext uri="{BB962C8B-B14F-4D97-AF65-F5344CB8AC3E}">
        <p14:creationId xmlns:p14="http://schemas.microsoft.com/office/powerpoint/2010/main" val="1179225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MS Mincho" panose="02020609040205080304" pitchFamily="49" charset="-128"/>
                <a:cs typeface="Times New Roman" panose="02020603050405020304" pitchFamily="18" charset="0"/>
              </a:rPr>
              <a:t>Name Withheld, Inc is a small third-party administrator of ###### for large corporations that recently became 100% employee-owned. Though still under 200 employees, Name Withheld is recognized as the premiere administrator for these niche policies and has grown over 50% in the last 4 years in a planned strategy to diversify into related markets as the legacy policies become less attractive in today’s economy. The business model includes the constructing customized software to handle complex calculations and unique business rules in an onboarding project (new clients or current clients’ new product lines), followed by a multi-year contract for recurring revenue in administering the policies.</a:t>
            </a:r>
          </a:p>
          <a:p>
            <a:endParaRPr lang="en-US" sz="1800" dirty="0">
              <a:effectLst/>
              <a:latin typeface="Arial" panose="020B0604020202020204" pitchFamily="34" charset="0"/>
              <a:ea typeface="MS Mincho" panose="02020609040205080304" pitchFamily="49" charset="-128"/>
              <a:cs typeface="Times New Roman" panose="02020603050405020304" pitchFamily="18" charset="0"/>
            </a:endParaRPr>
          </a:p>
          <a:p>
            <a:r>
              <a:rPr lang="en-US" sz="1800" dirty="0">
                <a:effectLst/>
                <a:latin typeface="Arial" panose="020B0604020202020204" pitchFamily="34" charset="0"/>
                <a:ea typeface="MS Mincho" panose="02020609040205080304" pitchFamily="49" charset="-128"/>
                <a:cs typeface="Times New Roman" panose="02020603050405020304" pitchFamily="18" charset="0"/>
              </a:rPr>
              <a:t>With such a historically concentrated effort on a very specific market, this turn was a strain on the business. The complex software development associated with the core product did not align as expected with the requirements of the adjacent markets, and employees were faced with building a lot from scratch; the projects that needed to complete before the recurring revenue kicked in took longer and cost more, delaying projected revenue and disappointing clients negotiating budget change orders, or absorbing the additional costs.</a:t>
            </a:r>
          </a:p>
          <a:p>
            <a:endParaRPr lang="en-US" sz="1800" dirty="0">
              <a:effectLst/>
              <a:latin typeface="Arial" panose="020B0604020202020204" pitchFamily="34" charset="0"/>
              <a:ea typeface="MS Mincho" panose="02020609040205080304" pitchFamily="49" charset="-128"/>
              <a:cs typeface="Times New Roman" panose="02020603050405020304" pitchFamily="18" charset="0"/>
            </a:endParaRPr>
          </a:p>
          <a:p>
            <a:r>
              <a:rPr lang="en-US" sz="1800" dirty="0">
                <a:effectLst/>
                <a:latin typeface="Arial" panose="020B0604020202020204" pitchFamily="34" charset="0"/>
                <a:ea typeface="MS Mincho" panose="02020609040205080304" pitchFamily="49" charset="-128"/>
                <a:cs typeface="Times New Roman" panose="02020603050405020304" pitchFamily="18" charset="0"/>
              </a:rPr>
              <a:t>  </a:t>
            </a:r>
          </a:p>
          <a:p>
            <a:endParaRPr lang="en-US" sz="1800" dirty="0">
              <a:effectLst/>
              <a:latin typeface="Arial" panose="020B0604020202020204" pitchFamily="34" charset="0"/>
              <a:ea typeface="MS Mincho" panose="02020609040205080304" pitchFamily="49" charset="-128"/>
              <a:cs typeface="Times New Roman" panose="02020603050405020304" pitchFamily="18" charset="0"/>
            </a:endParaRPr>
          </a:p>
          <a:p>
            <a:r>
              <a:rPr lang="en-US" sz="1800" dirty="0">
                <a:effectLst/>
                <a:latin typeface="Arial" panose="020B0604020202020204" pitchFamily="34" charset="0"/>
                <a:ea typeface="MS Mincho" panose="02020609040205080304" pitchFamily="49" charset="-128"/>
                <a:cs typeface="Times New Roman" panose="02020603050405020304" pitchFamily="18" charset="0"/>
              </a:rPr>
              <a:t>educate employee owners on the CQI mindset so that they can approach their work, utilizing those capabilities and applying it to making their jobs more efficient, effective, increase quality, increase customer satisfaction, just make overall improvements. The second is recognized corporate-level improvement - improvements - to either the bottom line from a cost savings perspective, quality perspective, increasing quality, efficiency perspective, helping to increase our time to market by making things more efficient, less time consuming and reducing waste, increasing customer satisfaction and reducing overall risk</a:t>
            </a:r>
          </a:p>
          <a:p>
            <a:endParaRPr lang="en-US" sz="1800" dirty="0">
              <a:effectLst/>
              <a:latin typeface="Arial" panose="020B0604020202020204" pitchFamily="34" charset="0"/>
              <a:ea typeface="MS Mincho" panose="02020609040205080304" pitchFamily="49" charset="-128"/>
              <a:cs typeface="Times New Roman" panose="02020603050405020304" pitchFamily="18" charset="0"/>
            </a:endParaRPr>
          </a:p>
          <a:p>
            <a:r>
              <a:rPr lang="en-US" sz="1800" dirty="0">
                <a:effectLst/>
                <a:latin typeface="Arial" panose="020B0604020202020204" pitchFamily="34" charset="0"/>
                <a:ea typeface="MS Mincho" panose="02020609040205080304" pitchFamily="49" charset="-128"/>
                <a:cs typeface="Times New Roman" panose="02020603050405020304" pitchFamily="18" charset="0"/>
              </a:rPr>
              <a:t>the impact of the result on the corporation or really our primary driver that was the... the initiation for the project itself. We want to keep our staff at reasonable levels but do more work, though do </a:t>
            </a:r>
            <a:r>
              <a:rPr lang="en-US" sz="1800" dirty="0" err="1">
                <a:effectLst/>
                <a:latin typeface="Arial" panose="020B0604020202020204" pitchFamily="34" charset="0"/>
                <a:ea typeface="MS Mincho" panose="02020609040205080304" pitchFamily="49" charset="-128"/>
                <a:cs typeface="Times New Roman" panose="02020603050405020304" pitchFamily="18" charset="0"/>
              </a:rPr>
              <a:t>do</a:t>
            </a:r>
            <a:r>
              <a:rPr lang="en-US" sz="1800" dirty="0">
                <a:effectLst/>
                <a:latin typeface="Arial" panose="020B0604020202020204" pitchFamily="34" charset="0"/>
                <a:ea typeface="MS Mincho" panose="02020609040205080304" pitchFamily="49" charset="-128"/>
                <a:cs typeface="Times New Roman" panose="02020603050405020304" pitchFamily="18" charset="0"/>
              </a:rPr>
              <a:t> more with the same Staff we have, if you will, obviously, we want to look at profitability and productivity to help ensure that, but we didn't want to continue to be inefficient and have to exponentially increase our staff every time we take on a new project or a new activity or service. So those were the inherent drivers, I guess. The rest of the drivers or objectives that I talked about from an employee investment level, those were </a:t>
            </a:r>
            <a:r>
              <a:rPr lang="en-US" sz="1800" dirty="0" err="1">
                <a:effectLst/>
                <a:latin typeface="Arial" panose="020B0604020202020204" pitchFamily="34" charset="0"/>
                <a:ea typeface="MS Mincho" panose="02020609040205080304" pitchFamily="49" charset="-128"/>
                <a:cs typeface="Times New Roman" panose="02020603050405020304" pitchFamily="18" charset="0"/>
              </a:rPr>
              <a:t>were</a:t>
            </a:r>
            <a:r>
              <a:rPr lang="en-US" sz="1800" dirty="0">
                <a:effectLst/>
                <a:latin typeface="Arial" panose="020B0604020202020204" pitchFamily="34" charset="0"/>
                <a:ea typeface="MS Mincho" panose="02020609040205080304" pitchFamily="49" charset="-128"/>
                <a:cs typeface="Times New Roman" panose="02020603050405020304" pitchFamily="18" charset="0"/>
              </a:rPr>
              <a:t> provided to us by the methodology we chose for CQI, which is Kaizen. Okay? So the Kaizen philosophy really comes with, if you want to implement this, you need to be committed that the all employees are going to participate, including the leaders, all employees are going to get trained, all employees are responsible for being improvement experts in their own work. And that's kind of what you sign up for when </a:t>
            </a:r>
            <a:r>
              <a:rPr lang="en-US" sz="1800" dirty="0" err="1">
                <a:effectLst/>
                <a:latin typeface="Arial" panose="020B0604020202020204" pitchFamily="34" charset="0"/>
                <a:ea typeface="MS Mincho" panose="02020609040205080304" pitchFamily="49" charset="-128"/>
                <a:cs typeface="Times New Roman" panose="02020603050405020304" pitchFamily="18" charset="0"/>
              </a:rPr>
              <a:t>when</a:t>
            </a:r>
            <a:r>
              <a:rPr lang="en-US" sz="1800" dirty="0">
                <a:effectLst/>
                <a:latin typeface="Arial" panose="020B0604020202020204" pitchFamily="34" charset="0"/>
                <a:ea typeface="MS Mincho" panose="02020609040205080304" pitchFamily="49" charset="-128"/>
                <a:cs typeface="Times New Roman" panose="02020603050405020304" pitchFamily="18" charset="0"/>
              </a:rPr>
              <a:t> you pick that methodology, which very much aligned with our </a:t>
            </a:r>
            <a:r>
              <a:rPr lang="en-US" sz="1800" dirty="0" err="1">
                <a:effectLst/>
                <a:latin typeface="Arial" panose="020B0604020202020204" pitchFamily="34" charset="0"/>
                <a:ea typeface="MS Mincho" panose="02020609040205080304" pitchFamily="49" charset="-128"/>
                <a:cs typeface="Times New Roman" panose="02020603050405020304" pitchFamily="18" charset="0"/>
              </a:rPr>
              <a:t>our</a:t>
            </a:r>
            <a:r>
              <a:rPr lang="en-US" sz="1800" dirty="0">
                <a:effectLst/>
                <a:latin typeface="Arial" panose="020B0604020202020204" pitchFamily="34" charset="0"/>
                <a:ea typeface="MS Mincho" panose="02020609040205080304" pitchFamily="49" charset="-128"/>
                <a:cs typeface="Times New Roman" panose="02020603050405020304" pitchFamily="18" charset="0"/>
              </a:rPr>
              <a:t> values and our culture</a:t>
            </a:r>
            <a:endParaRPr lang="en-US" dirty="0"/>
          </a:p>
        </p:txBody>
      </p:sp>
      <p:sp>
        <p:nvSpPr>
          <p:cNvPr id="4" name="Slide Number Placeholder 3"/>
          <p:cNvSpPr>
            <a:spLocks noGrp="1"/>
          </p:cNvSpPr>
          <p:nvPr>
            <p:ph type="sldNum" sz="quarter" idx="5"/>
          </p:nvPr>
        </p:nvSpPr>
        <p:spPr/>
        <p:txBody>
          <a:bodyPr/>
          <a:lstStyle/>
          <a:p>
            <a:fld id="{077E3C34-78DB-4D20-BB7E-411D68139448}" type="slidenum">
              <a:rPr lang="en-US" smtClean="0"/>
              <a:t>3</a:t>
            </a:fld>
            <a:endParaRPr lang="en-US"/>
          </a:p>
        </p:txBody>
      </p:sp>
    </p:spTree>
    <p:extLst>
      <p:ext uri="{BB962C8B-B14F-4D97-AF65-F5344CB8AC3E}">
        <p14:creationId xmlns:p14="http://schemas.microsoft.com/office/powerpoint/2010/main" val="326941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Arial" panose="020B0604020202020204" pitchFamily="34" charset="0"/>
                <a:ea typeface="MS Mincho" panose="02020609040205080304" pitchFamily="49" charset="-128"/>
                <a:cs typeface="Times New Roman" panose="02020603050405020304" pitchFamily="18" charset="0"/>
              </a:rPr>
              <a:t> Name Withheld was faced with a dilemma. They could not afford to back out of the adjacent markets – contracts had them locked into supporting the policies – and the core market was fading. Additionally, the unexpected delays and missed estimates meant that resources stayed on projects longer, and the incoming projects were delayed. They had to find a way to reduce time to market and save costs without spending more on resources. </a:t>
            </a:r>
          </a:p>
          <a:p>
            <a:endParaRPr lang="en-US" sz="1200" dirty="0">
              <a:effectLst/>
              <a:latin typeface="Arial" panose="020B060402020202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77E3C34-78DB-4D20-BB7E-411D68139448}" type="slidenum">
              <a:rPr lang="en-US" smtClean="0"/>
              <a:t>4</a:t>
            </a:fld>
            <a:endParaRPr lang="en-US"/>
          </a:p>
        </p:txBody>
      </p:sp>
    </p:spTree>
    <p:extLst>
      <p:ext uri="{BB962C8B-B14F-4D97-AF65-F5344CB8AC3E}">
        <p14:creationId xmlns:p14="http://schemas.microsoft.com/office/powerpoint/2010/main" val="2882313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effort sprouted with a decision to utilize the Kotter Model for change. It was clear that a sense of urgency had been established, so ##### got the ok to build a guiding coalition, sending out a request for interested parties to apply to be on the team, headed by three members of management. </a:t>
            </a:r>
          </a:p>
          <a:p>
            <a:endParaRPr lang="en-US" dirty="0"/>
          </a:p>
          <a:p>
            <a:r>
              <a:rPr lang="en-US" dirty="0"/>
              <a:t>The team was determined and worked together to build a RFP to engage an OD consultancy for help in implementing Name </a:t>
            </a:r>
            <a:r>
              <a:rPr lang="en-US" dirty="0" err="1"/>
              <a:t>Withheld’s</a:t>
            </a:r>
            <a:r>
              <a:rPr lang="en-US" dirty="0"/>
              <a:t> goals they felt could be achieved with implementation of a CQI program. The extended team participated in proposal meetings from three agencies chosen by the management staff and voted on the agency to help Name Withheld. </a:t>
            </a:r>
          </a:p>
          <a:p>
            <a:endParaRPr lang="en-US" dirty="0"/>
          </a:p>
          <a:p>
            <a:r>
              <a:rPr lang="en-US" dirty="0"/>
              <a:t>The chosen agency began with an orientation and assessment using the Appreciative Inquiry methodology to measure the organization’s readiness for change; the assessment was conducted using a survey, functional area focus groups and individual interviews; During this time, the team established a charter and organized, waiting for the assessment outcome to put goals in place. </a:t>
            </a:r>
          </a:p>
          <a:p>
            <a:endParaRPr lang="en-US" dirty="0"/>
          </a:p>
          <a:p>
            <a:r>
              <a:rPr lang="en-US" dirty="0"/>
              <a:t>With assessment results in hand, the starting point was established; a 3-year strategy was developed in three phases to attain the program goals;  </a:t>
            </a:r>
          </a:p>
          <a:p>
            <a:endParaRPr lang="en-US" dirty="0"/>
          </a:p>
          <a:p>
            <a:endParaRPr lang="en-US" dirty="0"/>
          </a:p>
        </p:txBody>
      </p:sp>
      <p:sp>
        <p:nvSpPr>
          <p:cNvPr id="4" name="Slide Number Placeholder 3"/>
          <p:cNvSpPr>
            <a:spLocks noGrp="1"/>
          </p:cNvSpPr>
          <p:nvPr>
            <p:ph type="sldNum" sz="quarter" idx="5"/>
          </p:nvPr>
        </p:nvSpPr>
        <p:spPr/>
        <p:txBody>
          <a:bodyPr/>
          <a:lstStyle/>
          <a:p>
            <a:fld id="{077E3C34-78DB-4D20-BB7E-411D68139448}" type="slidenum">
              <a:rPr lang="en-US" smtClean="0"/>
              <a:t>5</a:t>
            </a:fld>
            <a:endParaRPr lang="en-US"/>
          </a:p>
        </p:txBody>
      </p:sp>
    </p:spTree>
    <p:extLst>
      <p:ext uri="{BB962C8B-B14F-4D97-AF65-F5344CB8AC3E}">
        <p14:creationId xmlns:p14="http://schemas.microsoft.com/office/powerpoint/2010/main" val="1326392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chosen agency began with an orientation and assessment using the Appreciative Inquiry methodology to measure the organization’s readiness for change; the assessment was conducted using a survey, functional area focus groups and individual interviews; During this time, the team established a charter and organized, waiting for the assessment outcome to put goals in place. </a:t>
            </a:r>
          </a:p>
          <a:p>
            <a:endParaRPr lang="en-US" dirty="0"/>
          </a:p>
          <a:p>
            <a:r>
              <a:rPr lang="en-US" dirty="0"/>
              <a:t>With assessment results in hand, the starting point was established; a 3-year strategy was developed in three phases to attain the program goals</a:t>
            </a:r>
          </a:p>
        </p:txBody>
      </p:sp>
      <p:sp>
        <p:nvSpPr>
          <p:cNvPr id="4" name="Slide Number Placeholder 3"/>
          <p:cNvSpPr>
            <a:spLocks noGrp="1"/>
          </p:cNvSpPr>
          <p:nvPr>
            <p:ph type="sldNum" sz="quarter" idx="5"/>
          </p:nvPr>
        </p:nvSpPr>
        <p:spPr/>
        <p:txBody>
          <a:bodyPr/>
          <a:lstStyle/>
          <a:p>
            <a:fld id="{077E3C34-78DB-4D20-BB7E-411D68139448}" type="slidenum">
              <a:rPr lang="en-US" smtClean="0"/>
              <a:t>6</a:t>
            </a:fld>
            <a:endParaRPr lang="en-US"/>
          </a:p>
        </p:txBody>
      </p:sp>
    </p:spTree>
    <p:extLst>
      <p:ext uri="{BB962C8B-B14F-4D97-AF65-F5344CB8AC3E}">
        <p14:creationId xmlns:p14="http://schemas.microsoft.com/office/powerpoint/2010/main" val="2366087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highlight>
                  <a:srgbClr val="00FF00"/>
                </a:highlight>
                <a:latin typeface="Arial" panose="020B0604020202020204" pitchFamily="34" charset="0"/>
                <a:ea typeface="MS Mincho" panose="02020609040205080304" pitchFamily="49" charset="-128"/>
                <a:cs typeface="Times New Roman" panose="02020603050405020304" pitchFamily="18" charset="0"/>
              </a:rPr>
              <a:t>Name </a:t>
            </a:r>
            <a:r>
              <a:rPr lang="en-US" sz="1800" dirty="0" err="1">
                <a:effectLst/>
                <a:highlight>
                  <a:srgbClr val="00FF00"/>
                </a:highlight>
                <a:latin typeface="Arial" panose="020B0604020202020204" pitchFamily="34" charset="0"/>
                <a:ea typeface="MS Mincho" panose="02020609040205080304" pitchFamily="49" charset="-128"/>
                <a:cs typeface="Times New Roman" panose="02020603050405020304" pitchFamily="18" charset="0"/>
              </a:rPr>
              <a:t>Withheld’s</a:t>
            </a:r>
            <a:r>
              <a:rPr lang="en-US" sz="1800" dirty="0">
                <a:effectLst/>
                <a:highlight>
                  <a:srgbClr val="00FF00"/>
                </a:highlight>
                <a:latin typeface="Arial" panose="020B0604020202020204" pitchFamily="34" charset="0"/>
                <a:ea typeface="MS Mincho" panose="02020609040205080304" pitchFamily="49" charset="-128"/>
                <a:cs typeface="Times New Roman" panose="02020603050405020304" pitchFamily="18" charset="0"/>
              </a:rPr>
              <a:t> overall evaluation plan is to incrementally focus on the priorities regarding where they need to expend energy on the CQI principles or practices that are most important to achieving their goals at any point in time. </a:t>
            </a:r>
          </a:p>
          <a:p>
            <a:endParaRPr lang="en-US" sz="1800" dirty="0">
              <a:effectLst/>
              <a:highlight>
                <a:srgbClr val="00FF00"/>
              </a:highlight>
              <a:latin typeface="Arial" panose="020B0604020202020204" pitchFamily="34" charset="0"/>
              <a:ea typeface="MS Mincho" panose="02020609040205080304" pitchFamily="49" charset="-128"/>
              <a:cs typeface="Times New Roman" panose="02020603050405020304" pitchFamily="18" charset="0"/>
            </a:endParaRPr>
          </a:p>
          <a:p>
            <a:r>
              <a:rPr lang="en-US" sz="1800" dirty="0">
                <a:effectLst/>
                <a:highlight>
                  <a:srgbClr val="00FF00"/>
                </a:highlight>
                <a:latin typeface="Arial" panose="020B0604020202020204" pitchFamily="34" charset="0"/>
                <a:ea typeface="MS Mincho" panose="02020609040205080304" pitchFamily="49" charset="-128"/>
                <a:cs typeface="Times New Roman" panose="02020603050405020304" pitchFamily="18" charset="0"/>
              </a:rPr>
              <a:t>Because of this approach, the evaluation is ever changing and agile. What they are measuring internally to the program is using an agile approach as well. </a:t>
            </a:r>
          </a:p>
          <a:p>
            <a:endParaRPr lang="en-US" sz="1800" dirty="0">
              <a:effectLst/>
              <a:highlight>
                <a:srgbClr val="00FF00"/>
              </a:highlight>
              <a:latin typeface="Arial" panose="020B0604020202020204" pitchFamily="34" charset="0"/>
              <a:ea typeface="MS Mincho" panose="02020609040205080304" pitchFamily="49" charset="-128"/>
              <a:cs typeface="Times New Roman" panose="02020603050405020304" pitchFamily="18" charset="0"/>
            </a:endParaRPr>
          </a:p>
          <a:p>
            <a:r>
              <a:rPr lang="en-US" sz="1800" dirty="0">
                <a:effectLst/>
                <a:highlight>
                  <a:srgbClr val="00FF00"/>
                </a:highlight>
                <a:latin typeface="Arial" panose="020B0604020202020204" pitchFamily="34" charset="0"/>
                <a:ea typeface="MS Mincho" panose="02020609040205080304" pitchFamily="49" charset="-128"/>
                <a:cs typeface="Times New Roman" panose="02020603050405020304" pitchFamily="18" charset="0"/>
              </a:rPr>
              <a:t>Name Withheld is meeting the challenge of anticipated “Ever-changing” evaluation needs by using  multiple focused phases to deliver metrics one phase at a time so that in the event the anticipated metrics for a later phase need to change, there is ample time to plan that out. </a:t>
            </a:r>
          </a:p>
          <a:p>
            <a:endParaRPr lang="en-US" sz="1800" dirty="0">
              <a:effectLst/>
              <a:highlight>
                <a:srgbClr val="00FF00"/>
              </a:highlight>
              <a:latin typeface="Arial" panose="020B0604020202020204" pitchFamily="34" charset="0"/>
              <a:ea typeface="MS Mincho" panose="02020609040205080304" pitchFamily="49" charset="-128"/>
              <a:cs typeface="Times New Roman" panose="02020603050405020304" pitchFamily="18" charset="0"/>
            </a:endParaRPr>
          </a:p>
          <a:p>
            <a:r>
              <a:rPr lang="en-US" sz="1800" dirty="0">
                <a:effectLst/>
                <a:highlight>
                  <a:srgbClr val="00FF00"/>
                </a:highlight>
                <a:latin typeface="Arial" panose="020B0604020202020204" pitchFamily="34" charset="0"/>
                <a:ea typeface="MS Mincho" panose="02020609040205080304" pitchFamily="49" charset="-128"/>
                <a:cs typeface="Times New Roman" panose="02020603050405020304" pitchFamily="18" charset="0"/>
              </a:rPr>
              <a:t>The only financial metric to date is to obtain $500K in efficiencies by 2023. As the program evolves and employees are trained and engage in the process, this goal may be updated in favor of a more relevant goal and metric. </a:t>
            </a:r>
          </a:p>
          <a:p>
            <a:endParaRPr lang="en-US" sz="1800" dirty="0">
              <a:effectLst/>
              <a:highlight>
                <a:srgbClr val="00FF00"/>
              </a:highlight>
              <a:latin typeface="Arial" panose="020B0604020202020204" pitchFamily="34" charset="0"/>
              <a:ea typeface="MS Mincho" panose="02020609040205080304" pitchFamily="49" charset="-128"/>
              <a:cs typeface="Times New Roman" panose="02020603050405020304" pitchFamily="18" charset="0"/>
            </a:endParaRPr>
          </a:p>
          <a:p>
            <a:r>
              <a:rPr lang="en-US" sz="1800" dirty="0">
                <a:effectLst/>
                <a:highlight>
                  <a:srgbClr val="00FF00"/>
                </a:highlight>
                <a:latin typeface="Arial" panose="020B0604020202020204" pitchFamily="34" charset="0"/>
                <a:ea typeface="MS Mincho" panose="02020609040205080304" pitchFamily="49" charset="-128"/>
                <a:cs typeface="Times New Roman" panose="02020603050405020304" pitchFamily="18" charset="0"/>
              </a:rPr>
              <a:t>There are two categories defined as efficiencies: one is freeing up time or capacity – which translates t billable  hours of work saved in improvements multiplied by a blended billable rate. The theory is that these “saved” hours become freed up to work on projects or activities that would bring in revenue to the company. Those are considered soft dollars, because they're not saving any money, but freeing up capacity to do more and more billable work. The other component is hard dollars saved in an improvement such as reducing expenses or eliminating the need for a product or service with a cost associated.</a:t>
            </a:r>
          </a:p>
        </p:txBody>
      </p:sp>
      <p:sp>
        <p:nvSpPr>
          <p:cNvPr id="4" name="Slide Number Placeholder 3"/>
          <p:cNvSpPr>
            <a:spLocks noGrp="1"/>
          </p:cNvSpPr>
          <p:nvPr>
            <p:ph type="sldNum" sz="quarter" idx="5"/>
          </p:nvPr>
        </p:nvSpPr>
        <p:spPr/>
        <p:txBody>
          <a:bodyPr/>
          <a:lstStyle/>
          <a:p>
            <a:fld id="{077E3C34-78DB-4D20-BB7E-411D68139448}" type="slidenum">
              <a:rPr lang="en-US" smtClean="0"/>
              <a:t>7</a:t>
            </a:fld>
            <a:endParaRPr lang="en-US"/>
          </a:p>
        </p:txBody>
      </p:sp>
    </p:spTree>
    <p:extLst>
      <p:ext uri="{BB962C8B-B14F-4D97-AF65-F5344CB8AC3E}">
        <p14:creationId xmlns:p14="http://schemas.microsoft.com/office/powerpoint/2010/main" val="1508872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Name Withheld has baselined the effort by taking data from the initial assessment, the first two phases of evaluation are rather informal and agile, in that they aren’t set on what they want to understand and measure just yet other that some basic KPIs to keep them on track that include training in ###### training, Kaizen Teian Orientation, and CQI Foundations training for every employee. </a:t>
            </a:r>
          </a:p>
          <a:p>
            <a:endParaRPr lang="en-US" dirty="0"/>
          </a:p>
          <a:p>
            <a:r>
              <a:rPr lang="en-US" dirty="0"/>
              <a:t>The organizational re-focus brought on by the COVID pandemic in the early stages of Phase 2 set the schedule behind a bit, but Name Withheld bounced back fairly quickly, adjusting training plans to working in a fully remote environment </a:t>
            </a:r>
          </a:p>
          <a:p>
            <a:endParaRPr lang="en-US" dirty="0"/>
          </a:p>
          <a:p>
            <a:pPr algn="l"/>
            <a:r>
              <a:rPr lang="en-US" b="0" i="0" dirty="0">
                <a:solidFill>
                  <a:srgbClr val="333333"/>
                </a:solidFill>
                <a:effectLst/>
                <a:latin typeface="Lato" panose="020F0502020204030203" pitchFamily="34" charset="0"/>
              </a:rPr>
              <a:t>Phase 1 :Assessment &amp; Design (Nov 2019-Feb 2020)</a:t>
            </a:r>
          </a:p>
          <a:p>
            <a:pPr algn="l">
              <a:buFont typeface="Arial" panose="020B0604020202020204" pitchFamily="34" charset="0"/>
              <a:buChar char="•"/>
            </a:pPr>
            <a:r>
              <a:rPr lang="en-US" b="0" i="0" dirty="0">
                <a:solidFill>
                  <a:srgbClr val="333333"/>
                </a:solidFill>
                <a:effectLst/>
                <a:latin typeface="Lato" panose="020F0502020204030203" pitchFamily="34" charset="0"/>
              </a:rPr>
              <a:t>Kick-off with Senior Leadership and Core Team</a:t>
            </a:r>
          </a:p>
          <a:p>
            <a:pPr algn="l">
              <a:buFont typeface="Arial" panose="020B0604020202020204" pitchFamily="34" charset="0"/>
              <a:buChar char="•"/>
            </a:pPr>
            <a:r>
              <a:rPr lang="en-US" b="0" i="0" dirty="0">
                <a:solidFill>
                  <a:srgbClr val="333333"/>
                </a:solidFill>
                <a:effectLst/>
                <a:latin typeface="Lato" panose="020F0502020204030203" pitchFamily="34" charset="0"/>
              </a:rPr>
              <a:t>Initial assessment to determine current state and Name </a:t>
            </a:r>
            <a:r>
              <a:rPr lang="en-US" b="0" i="0" dirty="0" err="1">
                <a:solidFill>
                  <a:srgbClr val="333333"/>
                </a:solidFill>
                <a:effectLst/>
                <a:latin typeface="Lato" panose="020F0502020204030203" pitchFamily="34" charset="0"/>
              </a:rPr>
              <a:t>Withheld’s</a:t>
            </a:r>
            <a:r>
              <a:rPr lang="en-US" b="0" i="0" dirty="0">
                <a:solidFill>
                  <a:srgbClr val="333333"/>
                </a:solidFill>
                <a:effectLst/>
                <a:latin typeface="Lato" panose="020F0502020204030203" pitchFamily="34" charset="0"/>
              </a:rPr>
              <a:t> readiness for CQI,</a:t>
            </a:r>
          </a:p>
          <a:p>
            <a:pPr algn="l">
              <a:buFont typeface="Arial" panose="020B0604020202020204" pitchFamily="34" charset="0"/>
              <a:buChar char="•"/>
            </a:pPr>
            <a:r>
              <a:rPr lang="en-US" b="0" i="0" dirty="0">
                <a:solidFill>
                  <a:srgbClr val="333333"/>
                </a:solidFill>
                <a:effectLst/>
                <a:latin typeface="Lato" panose="020F0502020204030203" pitchFamily="34" charset="0"/>
              </a:rPr>
              <a:t>Creation of a Design Team to champion the CQI implementation</a:t>
            </a:r>
          </a:p>
          <a:p>
            <a:pPr algn="l"/>
            <a:endParaRPr lang="en-US" b="0" i="0" dirty="0">
              <a:solidFill>
                <a:srgbClr val="333333"/>
              </a:solidFill>
              <a:effectLst/>
              <a:latin typeface="Lato" panose="020F0502020204030203" pitchFamily="34" charset="0"/>
            </a:endParaRPr>
          </a:p>
          <a:p>
            <a:pPr algn="l"/>
            <a:r>
              <a:rPr lang="en-US" b="0" i="0" dirty="0">
                <a:solidFill>
                  <a:srgbClr val="333333"/>
                </a:solidFill>
                <a:effectLst/>
                <a:latin typeface="Lato" panose="020F0502020204030203" pitchFamily="34" charset="0"/>
              </a:rPr>
              <a:t>Phase 2 Kick-off &amp; Pilot Projects (Mar – Dec 2020)</a:t>
            </a:r>
          </a:p>
          <a:p>
            <a:pPr algn="l">
              <a:buFont typeface="Arial" panose="020B0604020202020204" pitchFamily="34" charset="0"/>
              <a:buChar char="•"/>
            </a:pPr>
            <a:r>
              <a:rPr lang="en-US" b="0" i="0" dirty="0">
                <a:solidFill>
                  <a:srgbClr val="333333"/>
                </a:solidFill>
                <a:effectLst/>
                <a:latin typeface="Lato" panose="020F0502020204030203" pitchFamily="34" charset="0"/>
              </a:rPr>
              <a:t>Formal company-wide kick-off,</a:t>
            </a:r>
          </a:p>
          <a:p>
            <a:pPr algn="l">
              <a:buFont typeface="Arial" panose="020B0604020202020204" pitchFamily="34" charset="0"/>
              <a:buChar char="•"/>
            </a:pPr>
            <a:r>
              <a:rPr lang="en-US" b="0" i="0" dirty="0">
                <a:solidFill>
                  <a:srgbClr val="333333"/>
                </a:solidFill>
                <a:effectLst/>
                <a:latin typeface="Lato" panose="020F0502020204030203" pitchFamily="34" charset="0"/>
              </a:rPr>
              <a:t>Introductory training for ##### and CQI concepts for the core project team</a:t>
            </a:r>
          </a:p>
          <a:p>
            <a:pPr algn="l">
              <a:buFont typeface="Arial" panose="020B0604020202020204" pitchFamily="34" charset="0"/>
              <a:buChar char="•"/>
            </a:pPr>
            <a:r>
              <a:rPr lang="en-US" b="0" i="0" dirty="0">
                <a:solidFill>
                  <a:srgbClr val="333333"/>
                </a:solidFill>
                <a:effectLst/>
                <a:latin typeface="Lato" panose="020F0502020204030203" pitchFamily="34" charset="0"/>
              </a:rPr>
              <a:t>Kaizen Leadership Training</a:t>
            </a:r>
          </a:p>
          <a:p>
            <a:pPr algn="l">
              <a:buFont typeface="Arial" panose="020B0604020202020204" pitchFamily="34" charset="0"/>
              <a:buChar char="•"/>
            </a:pPr>
            <a:r>
              <a:rPr lang="en-US" b="0" i="0" dirty="0">
                <a:solidFill>
                  <a:srgbClr val="333333"/>
                </a:solidFill>
                <a:effectLst/>
                <a:latin typeface="Lato" panose="020F0502020204030203" pitchFamily="34" charset="0"/>
              </a:rPr>
              <a:t>Train the Trainer program aimed at educating select Name Withheld employees in CQI Foundations and certifying them to train the balance of the organization</a:t>
            </a:r>
          </a:p>
          <a:p>
            <a:pPr algn="l">
              <a:buFont typeface="Arial" panose="020B0604020202020204" pitchFamily="34" charset="0"/>
              <a:buChar char="•"/>
            </a:pPr>
            <a:r>
              <a:rPr lang="en-US" b="0" i="0" dirty="0">
                <a:solidFill>
                  <a:srgbClr val="333333"/>
                </a:solidFill>
                <a:effectLst/>
                <a:latin typeface="Lato" panose="020F0502020204030203" pitchFamily="34" charset="0"/>
              </a:rPr>
              <a:t>Support in generation of short-term wins</a:t>
            </a:r>
          </a:p>
          <a:p>
            <a:pPr algn="l">
              <a:buFont typeface="Arial" panose="020B0604020202020204" pitchFamily="34" charset="0"/>
              <a:buChar char="•"/>
            </a:pPr>
            <a:r>
              <a:rPr lang="en-US" b="0" i="0" dirty="0">
                <a:solidFill>
                  <a:srgbClr val="333333"/>
                </a:solidFill>
                <a:effectLst/>
                <a:latin typeface="Lato" panose="020F0502020204030203" pitchFamily="34" charset="0"/>
              </a:rPr>
              <a:t>Support in development of a Kaizen Teian (small improvements) program</a:t>
            </a:r>
          </a:p>
          <a:p>
            <a:endParaRPr lang="en-US" dirty="0"/>
          </a:p>
        </p:txBody>
      </p:sp>
      <p:sp>
        <p:nvSpPr>
          <p:cNvPr id="4" name="Slide Number Placeholder 3"/>
          <p:cNvSpPr>
            <a:spLocks noGrp="1"/>
          </p:cNvSpPr>
          <p:nvPr>
            <p:ph type="sldNum" sz="quarter" idx="5"/>
          </p:nvPr>
        </p:nvSpPr>
        <p:spPr/>
        <p:txBody>
          <a:bodyPr/>
          <a:lstStyle/>
          <a:p>
            <a:fld id="{077E3C34-78DB-4D20-BB7E-411D68139448}" type="slidenum">
              <a:rPr lang="en-US" smtClean="0"/>
              <a:t>8</a:t>
            </a:fld>
            <a:endParaRPr lang="en-US"/>
          </a:p>
        </p:txBody>
      </p:sp>
    </p:spTree>
    <p:extLst>
      <p:ext uri="{BB962C8B-B14F-4D97-AF65-F5344CB8AC3E}">
        <p14:creationId xmlns:p14="http://schemas.microsoft.com/office/powerpoint/2010/main" val="3977788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Lato" panose="020F0502020204030203" pitchFamily="34" charset="0"/>
              </a:rPr>
              <a:t>Phase 3 Leadership Development &amp; Scaling up (Jan -Dec 2021)</a:t>
            </a:r>
          </a:p>
          <a:p>
            <a:pPr algn="l">
              <a:buFont typeface="Arial" panose="020B0604020202020204" pitchFamily="34" charset="0"/>
              <a:buChar char="•"/>
            </a:pPr>
            <a:r>
              <a:rPr lang="en-US" b="0" i="0" dirty="0">
                <a:solidFill>
                  <a:srgbClr val="333333"/>
                </a:solidFill>
                <a:effectLst/>
                <a:latin typeface="Lato" panose="020F0502020204030203" pitchFamily="34" charset="0"/>
              </a:rPr>
              <a:t>Leadership Development and Coaching (Sr Leadership – Operationalize CQI)</a:t>
            </a:r>
          </a:p>
          <a:p>
            <a:pPr algn="l">
              <a:buFont typeface="Arial" panose="020B0604020202020204" pitchFamily="34" charset="0"/>
              <a:buChar char="•"/>
            </a:pPr>
            <a:r>
              <a:rPr lang="en-US" b="0" i="0" dirty="0">
                <a:solidFill>
                  <a:srgbClr val="333333"/>
                </a:solidFill>
                <a:effectLst/>
                <a:latin typeface="Lato" panose="020F0502020204030203" pitchFamily="34" charset="0"/>
              </a:rPr>
              <a:t>Supervisor Development and Coaching</a:t>
            </a:r>
          </a:p>
          <a:p>
            <a:pPr algn="l">
              <a:buFont typeface="Arial" panose="020B0604020202020204" pitchFamily="34" charset="0"/>
              <a:buChar char="•"/>
            </a:pPr>
            <a:r>
              <a:rPr lang="en-US" b="0" i="0" dirty="0">
                <a:solidFill>
                  <a:srgbClr val="333333"/>
                </a:solidFill>
                <a:effectLst/>
                <a:latin typeface="Lato" panose="020F0502020204030203" pitchFamily="34" charset="0"/>
              </a:rPr>
              <a:t>Rollout of Kaizen Teian (small improvements) program</a:t>
            </a:r>
          </a:p>
          <a:p>
            <a:pPr algn="l">
              <a:buFont typeface="Arial" panose="020B0604020202020204" pitchFamily="34" charset="0"/>
              <a:buChar char="•"/>
            </a:pPr>
            <a:r>
              <a:rPr lang="en-US" b="0" i="0" dirty="0">
                <a:solidFill>
                  <a:srgbClr val="333333"/>
                </a:solidFill>
                <a:effectLst/>
                <a:latin typeface="Lato" panose="020F0502020204030203" pitchFamily="34" charset="0"/>
              </a:rPr>
              <a:t>Identify new CQI projects</a:t>
            </a:r>
          </a:p>
          <a:p>
            <a:pPr algn="l">
              <a:buFont typeface="Arial" panose="020B0604020202020204" pitchFamily="34" charset="0"/>
              <a:buChar char="•"/>
            </a:pPr>
            <a:r>
              <a:rPr lang="en-US" b="0" i="0" dirty="0">
                <a:solidFill>
                  <a:srgbClr val="333333"/>
                </a:solidFill>
                <a:effectLst/>
                <a:latin typeface="Lato" panose="020F0502020204030203" pitchFamily="34" charset="0"/>
              </a:rPr>
              <a:t>Review progress against goals and metrics</a:t>
            </a:r>
          </a:p>
          <a:p>
            <a:pPr algn="l">
              <a:buFont typeface="Arial" panose="020B0604020202020204" pitchFamily="34" charset="0"/>
              <a:buChar char="•"/>
            </a:pPr>
            <a:r>
              <a:rPr lang="en-US" b="0" i="0" dirty="0">
                <a:solidFill>
                  <a:srgbClr val="333333"/>
                </a:solidFill>
                <a:effectLst/>
                <a:latin typeface="Lato" panose="020F0502020204030203" pitchFamily="34" charset="0"/>
              </a:rPr>
              <a:t>Benchmarking Visits to ESOP companies with strong CQI cultures</a:t>
            </a:r>
          </a:p>
          <a:p>
            <a:pPr algn="l">
              <a:buFont typeface="Arial" panose="020B0604020202020204" pitchFamily="34" charset="0"/>
              <a:buChar char="•"/>
            </a:pPr>
            <a:r>
              <a:rPr lang="en-US" b="0" i="0" dirty="0">
                <a:solidFill>
                  <a:srgbClr val="333333"/>
                </a:solidFill>
                <a:effectLst/>
                <a:latin typeface="Lato" panose="020F0502020204030203" pitchFamily="34" charset="0"/>
              </a:rPr>
              <a:t>Scale up and Sustain: With Design team, assess current progress, determine training needs and supports needed to scale up and sustain CQI culture.</a:t>
            </a:r>
          </a:p>
          <a:p>
            <a:pPr algn="l"/>
            <a:endParaRPr lang="en-US" b="0" i="0" dirty="0">
              <a:solidFill>
                <a:srgbClr val="333333"/>
              </a:solidFill>
              <a:effectLst/>
              <a:latin typeface="Lato" panose="020F0502020204030203" pitchFamily="34" charset="0"/>
            </a:endParaRPr>
          </a:p>
          <a:p>
            <a:pPr algn="l"/>
            <a:r>
              <a:rPr lang="en-US" b="0" i="0" dirty="0">
                <a:solidFill>
                  <a:srgbClr val="333333"/>
                </a:solidFill>
                <a:effectLst/>
                <a:latin typeface="Lato" panose="020F0502020204030203" pitchFamily="34" charset="0"/>
              </a:rPr>
              <a:t>Phase 4: Business as Usual (Jan-Dec 2022)</a:t>
            </a:r>
          </a:p>
          <a:p>
            <a:pPr algn="l">
              <a:buFont typeface="Arial" panose="020B0604020202020204" pitchFamily="34" charset="0"/>
              <a:buChar char="•"/>
            </a:pPr>
            <a:r>
              <a:rPr lang="en-US" b="0" i="0" dirty="0">
                <a:solidFill>
                  <a:srgbClr val="333333"/>
                </a:solidFill>
                <a:effectLst/>
                <a:latin typeface="Lato" panose="020F0502020204030203" pitchFamily="34" charset="0"/>
              </a:rPr>
              <a:t>Coaching support to internal consultants</a:t>
            </a:r>
          </a:p>
          <a:p>
            <a:pPr algn="l">
              <a:buFont typeface="Arial" panose="020B0604020202020204" pitchFamily="34" charset="0"/>
              <a:buChar char="•"/>
            </a:pPr>
            <a:r>
              <a:rPr lang="en-US" b="0" i="0" dirty="0">
                <a:solidFill>
                  <a:srgbClr val="333333"/>
                </a:solidFill>
                <a:effectLst/>
                <a:latin typeface="Lato" panose="020F0502020204030203" pitchFamily="34" charset="0"/>
              </a:rPr>
              <a:t>Internal consultants lead new projects</a:t>
            </a:r>
          </a:p>
          <a:p>
            <a:pPr algn="l">
              <a:buFont typeface="Arial" panose="020B0604020202020204" pitchFamily="34" charset="0"/>
              <a:buChar char="•"/>
            </a:pPr>
            <a:r>
              <a:rPr lang="en-US" b="0" i="0" dirty="0">
                <a:solidFill>
                  <a:srgbClr val="333333"/>
                </a:solidFill>
                <a:effectLst/>
                <a:latin typeface="Lato" panose="020F0502020204030203" pitchFamily="34" charset="0"/>
              </a:rPr>
              <a:t>Development of internal Trainer Network</a:t>
            </a:r>
          </a:p>
          <a:p>
            <a:pPr algn="l">
              <a:buFont typeface="Arial" panose="020B0604020202020204" pitchFamily="34" charset="0"/>
              <a:buChar char="•"/>
            </a:pPr>
            <a:r>
              <a:rPr lang="en-US" b="0" i="0" dirty="0">
                <a:solidFill>
                  <a:srgbClr val="333333"/>
                </a:solidFill>
                <a:effectLst/>
                <a:latin typeface="Lato" panose="020F0502020204030203" pitchFamily="34" charset="0"/>
              </a:rPr>
              <a:t>Training and Coaching support to senior leaders</a:t>
            </a:r>
          </a:p>
          <a:p>
            <a:pPr algn="l">
              <a:buFont typeface="Arial" panose="020B0604020202020204" pitchFamily="34" charset="0"/>
              <a:buChar char="•"/>
            </a:pPr>
            <a:r>
              <a:rPr lang="en-US" b="0" i="0" dirty="0">
                <a:solidFill>
                  <a:srgbClr val="333333"/>
                </a:solidFill>
                <a:effectLst/>
                <a:latin typeface="Lato" panose="020F0502020204030203" pitchFamily="34" charset="0"/>
              </a:rPr>
              <a:t>Design Team reviews progress against goals/metrics</a:t>
            </a:r>
          </a:p>
          <a:p>
            <a:endParaRPr lang="en-US" dirty="0"/>
          </a:p>
        </p:txBody>
      </p:sp>
      <p:sp>
        <p:nvSpPr>
          <p:cNvPr id="4" name="Slide Number Placeholder 3"/>
          <p:cNvSpPr>
            <a:spLocks noGrp="1"/>
          </p:cNvSpPr>
          <p:nvPr>
            <p:ph type="sldNum" sz="quarter" idx="5"/>
          </p:nvPr>
        </p:nvSpPr>
        <p:spPr/>
        <p:txBody>
          <a:bodyPr/>
          <a:lstStyle/>
          <a:p>
            <a:fld id="{077E3C34-78DB-4D20-BB7E-411D68139448}" type="slidenum">
              <a:rPr lang="en-US" smtClean="0"/>
              <a:t>9</a:t>
            </a:fld>
            <a:endParaRPr lang="en-US"/>
          </a:p>
        </p:txBody>
      </p:sp>
    </p:spTree>
    <p:extLst>
      <p:ext uri="{BB962C8B-B14F-4D97-AF65-F5344CB8AC3E}">
        <p14:creationId xmlns:p14="http://schemas.microsoft.com/office/powerpoint/2010/main" val="2502721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indent="0" defTabSz="914400">
              <a:lnSpc>
                <a:spcPct val="120000"/>
              </a:lnSpc>
              <a:spcAft>
                <a:spcPts val="600"/>
              </a:spcAft>
              <a:buFont typeface="Arial" panose="020B0604020202020204" pitchFamily="34" charset="0"/>
              <a:buNone/>
            </a:pPr>
            <a:r>
              <a:rPr lang="en-US" sz="1200" dirty="0"/>
              <a:t>One challenge in evaluating success is determining the most appropriate metrics to report, how to measure them – especially the intangible impacts like engagement which are so important to program success but difficult to measure. </a:t>
            </a:r>
          </a:p>
          <a:p>
            <a:pPr marL="57150" indent="0" defTabSz="914400">
              <a:lnSpc>
                <a:spcPct val="120000"/>
              </a:lnSpc>
              <a:spcAft>
                <a:spcPts val="600"/>
              </a:spcAft>
              <a:buFont typeface="Arial" panose="020B0604020202020204" pitchFamily="34" charset="0"/>
              <a:buNone/>
            </a:pPr>
            <a:endParaRPr lang="en-US" sz="1200" dirty="0"/>
          </a:p>
          <a:p>
            <a:pPr marL="57150" marR="0" lvl="0" indent="0" algn="l" defTabSz="914400" rtl="0" eaLnBrk="1" fontAlgn="auto" latinLnBrk="0" hangingPunct="1">
              <a:lnSpc>
                <a:spcPct val="120000"/>
              </a:lnSpc>
              <a:spcBef>
                <a:spcPts val="0"/>
              </a:spcBef>
              <a:spcAft>
                <a:spcPts val="600"/>
              </a:spcAft>
              <a:buClrTx/>
              <a:buSzTx/>
              <a:buFont typeface="Arial" panose="020B0604020202020204" pitchFamily="34" charset="0"/>
              <a:buNone/>
              <a:tabLst/>
              <a:defRPr/>
            </a:pPr>
            <a:r>
              <a:rPr lang="en-US" sz="1200" dirty="0">
                <a:effectLst/>
                <a:highlight>
                  <a:srgbClr val="FFFF00"/>
                </a:highlight>
                <a:latin typeface="Arial" panose="020B0604020202020204" pitchFamily="34" charset="0"/>
                <a:ea typeface="MS Mincho" panose="02020609040205080304" pitchFamily="49" charset="-128"/>
                <a:cs typeface="Times New Roman" panose="02020603050405020304" pitchFamily="18" charset="0"/>
              </a:rPr>
              <a:t>It is essential to the Kaizen philosophy to be committed to having all employees participate, including the leaders, as all employees are responsible for being improvement experts in their own work. Therefore, measuring that all employees receive the training or tools to be successful is a quality initial metric for the program. </a:t>
            </a:r>
            <a:endParaRPr lang="en-US" dirty="0"/>
          </a:p>
          <a:p>
            <a:pPr marL="57150" indent="0" defTabSz="914400">
              <a:lnSpc>
                <a:spcPct val="120000"/>
              </a:lnSpc>
              <a:spcAft>
                <a:spcPts val="600"/>
              </a:spcAft>
              <a:buFont typeface="Arial" panose="020B0604020202020204" pitchFamily="34" charset="0"/>
              <a:buNone/>
            </a:pPr>
            <a:endParaRPr lang="en-US" sz="1200" dirty="0"/>
          </a:p>
          <a:p>
            <a:pPr marL="57150" indent="0" defTabSz="914400">
              <a:lnSpc>
                <a:spcPct val="120000"/>
              </a:lnSpc>
              <a:spcAft>
                <a:spcPts val="600"/>
              </a:spcAft>
              <a:buFont typeface="Arial" panose="020B0604020202020204" pitchFamily="34" charset="0"/>
              <a:buNone/>
            </a:pPr>
            <a:r>
              <a:rPr lang="en-US" sz="1200" dirty="0"/>
              <a:t>Considering the nature of the Continuous Quality Improvement program, it would certainly be confusing to equalize each of the improvements made when reporting on the count of improvements. How far does Name Withheld need to go to make people understand the impact of each change? Or is a count a good enough measure for now? </a:t>
            </a:r>
            <a:r>
              <a:rPr lang="en-US" sz="1200" dirty="0">
                <a:effectLst/>
                <a:highlight>
                  <a:srgbClr val="FFFF00"/>
                </a:highlight>
                <a:latin typeface="Arial" panose="020B0604020202020204" pitchFamily="34" charset="0"/>
                <a:ea typeface="MS Mincho" panose="02020609040205080304" pitchFamily="49" charset="-128"/>
                <a:cs typeface="Times New Roman" panose="02020603050405020304" pitchFamily="18" charset="0"/>
              </a:rPr>
              <a:t>And that's kind of what you sign up for when you pick that methodology, which very much aligned with Name </a:t>
            </a:r>
            <a:r>
              <a:rPr lang="en-US" sz="1200" dirty="0" err="1">
                <a:effectLst/>
                <a:highlight>
                  <a:srgbClr val="FFFF00"/>
                </a:highlight>
                <a:latin typeface="Arial" panose="020B0604020202020204" pitchFamily="34" charset="0"/>
                <a:ea typeface="MS Mincho" panose="02020609040205080304" pitchFamily="49" charset="-128"/>
                <a:cs typeface="Times New Roman" panose="02020603050405020304" pitchFamily="18" charset="0"/>
              </a:rPr>
              <a:t>Withheld’s</a:t>
            </a:r>
            <a:r>
              <a:rPr lang="en-US" sz="1200" dirty="0">
                <a:effectLst/>
                <a:highlight>
                  <a:srgbClr val="FFFF00"/>
                </a:highlight>
                <a:latin typeface="Arial" panose="020B0604020202020204" pitchFamily="34" charset="0"/>
                <a:ea typeface="MS Mincho" panose="02020609040205080304" pitchFamily="49" charset="-128"/>
                <a:cs typeface="Times New Roman" panose="02020603050405020304" pitchFamily="18" charset="0"/>
              </a:rPr>
              <a:t> values and culture</a:t>
            </a:r>
            <a:endParaRPr lang="en-US" sz="1200" dirty="0"/>
          </a:p>
          <a:p>
            <a:pPr marL="57150" indent="0" defTabSz="914400">
              <a:lnSpc>
                <a:spcPct val="120000"/>
              </a:lnSpc>
              <a:spcAft>
                <a:spcPts val="600"/>
              </a:spcAft>
              <a:buFont typeface="Arial" panose="020B0604020202020204" pitchFamily="34" charset="0"/>
              <a:buNone/>
            </a:pPr>
            <a:endParaRPr lang="en-US" sz="1200" dirty="0"/>
          </a:p>
          <a:p>
            <a:pPr marL="57150" indent="0" defTabSz="914400">
              <a:lnSpc>
                <a:spcPct val="120000"/>
              </a:lnSpc>
              <a:spcAft>
                <a:spcPts val="600"/>
              </a:spcAft>
              <a:buFont typeface="Arial" panose="020B0604020202020204" pitchFamily="34" charset="0"/>
              <a:buNone/>
            </a:pPr>
            <a:r>
              <a:rPr lang="en-US" sz="1200" dirty="0"/>
              <a:t>So what happens if Name Withheld spends time designing a Metrics Dashboard and stakeholders change their mind about what they want to see, especially those funding the program? (next slide)</a:t>
            </a:r>
          </a:p>
          <a:p>
            <a:pPr marL="57150" indent="0" defTabSz="914400">
              <a:lnSpc>
                <a:spcPct val="120000"/>
              </a:lnSpc>
              <a:spcAft>
                <a:spcPts val="600"/>
              </a:spcAft>
              <a:buFont typeface="Arial" panose="020B0604020202020204" pitchFamily="34" charset="0"/>
              <a:buNone/>
            </a:pPr>
            <a:endParaRPr lang="en-US" sz="1200" dirty="0"/>
          </a:p>
          <a:p>
            <a:pPr marL="57150" indent="0" defTabSz="914400">
              <a:lnSpc>
                <a:spcPct val="120000"/>
              </a:lnSpc>
              <a:spcAft>
                <a:spcPts val="600"/>
              </a:spcAft>
              <a:buFont typeface="Arial" panose="020B0604020202020204" pitchFamily="34" charset="0"/>
              <a:buNone/>
            </a:pPr>
            <a:endParaRPr lang="en-US" sz="1200" dirty="0"/>
          </a:p>
          <a:p>
            <a:pPr marL="228600" indent="-171450" defTabSz="914400">
              <a:lnSpc>
                <a:spcPct val="120000"/>
              </a:lnSpc>
              <a:spcAft>
                <a:spcPts val="600"/>
              </a:spcAft>
              <a:buFont typeface="Arial" panose="020B0604020202020204" pitchFamily="34" charset="0"/>
              <a:buChar char="•"/>
            </a:pPr>
            <a:r>
              <a:rPr lang="en-US" sz="1200" dirty="0"/>
              <a:t>How do we know that the things we are reporting on are the most important? </a:t>
            </a:r>
          </a:p>
          <a:p>
            <a:pPr marL="285750" indent="-228600" defTabSz="914400">
              <a:lnSpc>
                <a:spcPct val="120000"/>
              </a:lnSpc>
              <a:spcAft>
                <a:spcPts val="600"/>
              </a:spcAft>
              <a:buFont typeface="Arial" panose="020B0604020202020204" pitchFamily="34" charset="0"/>
              <a:buChar char="•"/>
            </a:pPr>
            <a:r>
              <a:rPr lang="en-US" sz="1200" dirty="0"/>
              <a:t>Are we using the right calculations?</a:t>
            </a:r>
          </a:p>
          <a:p>
            <a:pPr marL="285750" indent="-228600" defTabSz="914400">
              <a:lnSpc>
                <a:spcPct val="120000"/>
              </a:lnSpc>
              <a:spcAft>
                <a:spcPts val="600"/>
              </a:spcAft>
              <a:buFont typeface="Arial" panose="020B0604020202020204" pitchFamily="34" charset="0"/>
              <a:buChar char="•"/>
            </a:pPr>
            <a:r>
              <a:rPr lang="en-US" sz="1200" dirty="0"/>
              <a:t>How do we measure intangibles?</a:t>
            </a:r>
          </a:p>
          <a:p>
            <a:pPr marL="285750" indent="-228600" defTabSz="914400">
              <a:lnSpc>
                <a:spcPct val="120000"/>
              </a:lnSpc>
              <a:spcAft>
                <a:spcPts val="600"/>
              </a:spcAft>
              <a:buFont typeface="Arial" panose="020B0604020202020204" pitchFamily="34" charset="0"/>
              <a:buChar char="•"/>
            </a:pPr>
            <a:r>
              <a:rPr lang="en-US" sz="1200" dirty="0"/>
              <a:t>What if we find out that some areas we are measuring are not so important ?</a:t>
            </a:r>
          </a:p>
          <a:p>
            <a:pPr marL="285750" indent="-228600" defTabSz="914400">
              <a:lnSpc>
                <a:spcPct val="120000"/>
              </a:lnSpc>
              <a:spcAft>
                <a:spcPts val="600"/>
              </a:spcAft>
              <a:buFont typeface="Arial" panose="020B0604020202020204" pitchFamily="34" charset="0"/>
              <a:buChar char="•"/>
            </a:pPr>
            <a:r>
              <a:rPr lang="en-US" sz="1200" dirty="0"/>
              <a:t>What if we miss an important metric?</a:t>
            </a:r>
          </a:p>
          <a:p>
            <a:endParaRPr lang="en-US" dirty="0"/>
          </a:p>
        </p:txBody>
      </p:sp>
      <p:sp>
        <p:nvSpPr>
          <p:cNvPr id="4" name="Slide Number Placeholder 3"/>
          <p:cNvSpPr>
            <a:spLocks noGrp="1"/>
          </p:cNvSpPr>
          <p:nvPr>
            <p:ph type="sldNum" sz="quarter" idx="5"/>
          </p:nvPr>
        </p:nvSpPr>
        <p:spPr/>
        <p:txBody>
          <a:bodyPr/>
          <a:lstStyle/>
          <a:p>
            <a:fld id="{077E3C34-78DB-4D20-BB7E-411D68139448}" type="slidenum">
              <a:rPr lang="en-US" smtClean="0"/>
              <a:t>11</a:t>
            </a:fld>
            <a:endParaRPr lang="en-US"/>
          </a:p>
        </p:txBody>
      </p:sp>
    </p:spTree>
    <p:extLst>
      <p:ext uri="{BB962C8B-B14F-4D97-AF65-F5344CB8AC3E}">
        <p14:creationId xmlns:p14="http://schemas.microsoft.com/office/powerpoint/2010/main" val="3013055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Saturday, April 16, 2022</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283459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Saturday, April 16, 2022</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231718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Saturday, April 16, 2022</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220182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Saturday, April 16, 2022</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966124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Saturday, April 16, 2022</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688544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Saturday, April 16, 2022</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960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Saturday, April 16, 2022</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29067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Saturday, April 16, 2022</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739293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Saturday, April 16, 2022</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537214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Saturday, April 16, 2022</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174780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Saturday, April 16, 2022</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873874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900" cap="all" spc="300" baseline="0">
                <a:solidFill>
                  <a:srgbClr val="FFFFFF"/>
                </a:solidFill>
              </a:defRPr>
            </a:lvl1pPr>
          </a:lstStyle>
          <a:p>
            <a:fld id="{AE0C963C-C1DB-4AFD-9DDC-0691666BF49B}" type="datetime2">
              <a:rPr lang="en-US" smtClean="0"/>
              <a:pPr/>
              <a:t>Saturday, April 16, 2022</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9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9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1307489633"/>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36" r:id="rId6"/>
    <p:sldLayoutId id="2147483732" r:id="rId7"/>
    <p:sldLayoutId id="2147483733" r:id="rId8"/>
    <p:sldLayoutId id="2147483734" r:id="rId9"/>
    <p:sldLayoutId id="2147483735" r:id="rId10"/>
    <p:sldLayoutId id="2147483737"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BC8414-BE7E-4B6C-A114-B2C3795C8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EC398C5-5C2E-4038-9DB3-DE2B5A9BE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2F10B26-073B-4B10-8AAA-161242DD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3806" y="1153804"/>
            <a:ext cx="6346209" cy="4038601"/>
          </a:xfrm>
          <a:prstGeom prst="rect">
            <a:avLst/>
          </a:prstGeom>
          <a:gradFill>
            <a:gsLst>
              <a:gs pos="0">
                <a:schemeClr val="accent5">
                  <a:lumMod val="60000"/>
                  <a:lumOff val="40000"/>
                  <a:alpha val="0"/>
                </a:schemeClr>
              </a:gs>
              <a:gs pos="99000">
                <a:schemeClr val="accent2">
                  <a:alpha val="92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10DBBC7-698F-4A54-B1CB-A99F9CC35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59574" y="3578975"/>
            <a:ext cx="2502407" cy="4055644"/>
          </a:xfrm>
          <a:prstGeom prst="rect">
            <a:avLst/>
          </a:prstGeom>
          <a:gradFill>
            <a:gsLst>
              <a:gs pos="2000">
                <a:schemeClr val="accent5">
                  <a:alpha val="28000"/>
                </a:schemeClr>
              </a:gs>
              <a:gs pos="100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E6E822A-8BCF-432C-83E6-BBE821476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13000">
                <a:schemeClr val="accent4">
                  <a:lumMod val="20000"/>
                  <a:lumOff val="80000"/>
                  <a:alpha val="200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7198C39-D32E-4E82-B39B-1D10F68334A5}"/>
              </a:ext>
            </a:extLst>
          </p:cNvPr>
          <p:cNvSpPr>
            <a:spLocks noGrp="1"/>
          </p:cNvSpPr>
          <p:nvPr>
            <p:ph type="ctrTitle"/>
          </p:nvPr>
        </p:nvSpPr>
        <p:spPr>
          <a:xfrm>
            <a:off x="222070" y="681317"/>
            <a:ext cx="3525946" cy="3406187"/>
          </a:xfrm>
        </p:spPr>
        <p:txBody>
          <a:bodyPr>
            <a:normAutofit/>
          </a:bodyPr>
          <a:lstStyle/>
          <a:p>
            <a:pPr algn="r">
              <a:lnSpc>
                <a:spcPct val="90000"/>
              </a:lnSpc>
            </a:pPr>
            <a:r>
              <a:rPr lang="en-US" sz="2500" dirty="0">
                <a:solidFill>
                  <a:schemeClr val="bg1"/>
                </a:solidFill>
              </a:rPr>
              <a:t>Implementing a continuous quality improvement program</a:t>
            </a:r>
          </a:p>
        </p:txBody>
      </p:sp>
      <p:sp>
        <p:nvSpPr>
          <p:cNvPr id="3" name="Subtitle 2">
            <a:extLst>
              <a:ext uri="{FF2B5EF4-FFF2-40B4-BE49-F238E27FC236}">
                <a16:creationId xmlns:a16="http://schemas.microsoft.com/office/drawing/2014/main" id="{FBF1C4D4-A333-4F0F-9865-26DA91734899}"/>
              </a:ext>
            </a:extLst>
          </p:cNvPr>
          <p:cNvSpPr>
            <a:spLocks noGrp="1"/>
          </p:cNvSpPr>
          <p:nvPr>
            <p:ph type="subTitle" idx="1"/>
          </p:nvPr>
        </p:nvSpPr>
        <p:spPr>
          <a:xfrm>
            <a:off x="474243" y="4800600"/>
            <a:ext cx="3230603" cy="1538784"/>
          </a:xfrm>
        </p:spPr>
        <p:txBody>
          <a:bodyPr>
            <a:normAutofit/>
          </a:bodyPr>
          <a:lstStyle/>
          <a:p>
            <a:pPr algn="r"/>
            <a:r>
              <a:rPr lang="en-US" sz="1200" dirty="0">
                <a:solidFill>
                  <a:schemeClr val="bg1"/>
                </a:solidFill>
              </a:rPr>
              <a:t>Name Withheld Case Study</a:t>
            </a:r>
          </a:p>
        </p:txBody>
      </p:sp>
      <p:pic>
        <p:nvPicPr>
          <p:cNvPr id="4" name="Picture 3" descr="Mountain range at sunrise">
            <a:extLst>
              <a:ext uri="{FF2B5EF4-FFF2-40B4-BE49-F238E27FC236}">
                <a16:creationId xmlns:a16="http://schemas.microsoft.com/office/drawing/2014/main" id="{BF73CEFE-6680-47E5-8DD4-3712C0E8B4D9}"/>
              </a:ext>
            </a:extLst>
          </p:cNvPr>
          <p:cNvPicPr>
            <a:picLocks noChangeAspect="1"/>
          </p:cNvPicPr>
          <p:nvPr/>
        </p:nvPicPr>
        <p:blipFill rotWithShape="1">
          <a:blip r:embed="rId2"/>
          <a:srcRect l="15987" r="11025" b="-2"/>
          <a:stretch/>
        </p:blipFill>
        <p:spPr>
          <a:xfrm>
            <a:off x="4579376" y="457200"/>
            <a:ext cx="7062624" cy="5951114"/>
          </a:xfrm>
          <a:prstGeom prst="rect">
            <a:avLst/>
          </a:prstGeom>
        </p:spPr>
      </p:pic>
    </p:spTree>
    <p:extLst>
      <p:ext uri="{BB962C8B-B14F-4D97-AF65-F5344CB8AC3E}">
        <p14:creationId xmlns:p14="http://schemas.microsoft.com/office/powerpoint/2010/main" val="1580151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EA7F1D-6737-4609-94CE-0E7C0CED7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A0FCA68-3497-4CB3-8C25-B6AE87EFE0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1999" cy="6858000"/>
          </a:xfrm>
          <a:prstGeom prst="rect">
            <a:avLst/>
          </a:prstGeom>
          <a:gradFill>
            <a:gsLst>
              <a:gs pos="0">
                <a:schemeClr val="accent4">
                  <a:alpha val="61000"/>
                </a:schemeClr>
              </a:gs>
              <a:gs pos="100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AA3DC6B-18DE-4588-B321-8101DED54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80357" y="0"/>
            <a:ext cx="11711642" cy="6857998"/>
          </a:xfrm>
          <a:prstGeom prst="rect">
            <a:avLst/>
          </a:prstGeom>
          <a:gradFill>
            <a:gsLst>
              <a:gs pos="6000">
                <a:schemeClr val="accent6">
                  <a:lumMod val="75000"/>
                  <a:alpha val="93000"/>
                </a:schemeClr>
              </a:gs>
              <a:gs pos="100000">
                <a:schemeClr val="accent2">
                  <a:lumMod val="60000"/>
                  <a:lumOff val="40000"/>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AA34BCD-93B4-45FF-9448-87F7C4311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038600" y="1494"/>
            <a:ext cx="8153399" cy="6399306"/>
          </a:xfrm>
          <a:prstGeom prst="rect">
            <a:avLst/>
          </a:prstGeom>
          <a:gradFill>
            <a:gsLst>
              <a:gs pos="22000">
                <a:schemeClr val="accent2">
                  <a:alpha val="68000"/>
                </a:schemeClr>
              </a:gs>
              <a:gs pos="99000">
                <a:schemeClr val="accent5">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BF7F8F0-28A9-4A24-96A8-E5E423FBF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8591">
            <a:off x="7897613" y="684022"/>
            <a:ext cx="5330585" cy="5218721"/>
          </a:xfrm>
          <a:custGeom>
            <a:avLst/>
            <a:gdLst>
              <a:gd name="connsiteX0" fmla="*/ 4721855 w 5330585"/>
              <a:gd name="connsiteY0" fmla="*/ 4361426 h 5218721"/>
              <a:gd name="connsiteX1" fmla="*/ 3457542 w 5330585"/>
              <a:gd name="connsiteY1" fmla="*/ 5211667 h 5218721"/>
              <a:gd name="connsiteX2" fmla="*/ 3430109 w 5330585"/>
              <a:gd name="connsiteY2" fmla="*/ 5218721 h 5218721"/>
              <a:gd name="connsiteX3" fmla="*/ 0 w 5330585"/>
              <a:gd name="connsiteY3" fmla="*/ 2647363 h 5218721"/>
              <a:gd name="connsiteX4" fmla="*/ 12834 w 5330585"/>
              <a:gd name="connsiteY4" fmla="*/ 2393199 h 5218721"/>
              <a:gd name="connsiteX5" fmla="*/ 2664828 w 5330585"/>
              <a:gd name="connsiteY5" fmla="*/ 0 h 5218721"/>
              <a:gd name="connsiteX6" fmla="*/ 5330585 w 5330585"/>
              <a:gd name="connsiteY6" fmla="*/ 2665757 h 5218721"/>
              <a:gd name="connsiteX7" fmla="*/ 4721855 w 5330585"/>
              <a:gd name="connsiteY7" fmla="*/ 4361426 h 521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0585" h="5218721">
                <a:moveTo>
                  <a:pt x="4721855" y="4361426"/>
                </a:moveTo>
                <a:cubicBezTo>
                  <a:pt x="4395896" y="4756397"/>
                  <a:pt x="3958379" y="5055891"/>
                  <a:pt x="3457542" y="5211667"/>
                </a:cubicBezTo>
                <a:lnTo>
                  <a:pt x="3430109" y="5218721"/>
                </a:lnTo>
                <a:lnTo>
                  <a:pt x="0" y="2647363"/>
                </a:lnTo>
                <a:lnTo>
                  <a:pt x="12834" y="2393199"/>
                </a:lnTo>
                <a:cubicBezTo>
                  <a:pt x="149347" y="1048975"/>
                  <a:pt x="1284587" y="0"/>
                  <a:pt x="2664828" y="0"/>
                </a:cubicBezTo>
                <a:cubicBezTo>
                  <a:pt x="4137085" y="0"/>
                  <a:pt x="5330585" y="1193500"/>
                  <a:pt x="5330585" y="2665757"/>
                </a:cubicBezTo>
                <a:cubicBezTo>
                  <a:pt x="5330585" y="3309870"/>
                  <a:pt x="5102142" y="3900626"/>
                  <a:pt x="4721855" y="4361426"/>
                </a:cubicBezTo>
                <a:close/>
              </a:path>
            </a:pathLst>
          </a:custGeom>
          <a:gradFill>
            <a:gsLst>
              <a:gs pos="16000">
                <a:schemeClr val="accent6">
                  <a:alpha val="0"/>
                </a:schemeClr>
              </a:gs>
              <a:gs pos="85000">
                <a:schemeClr val="accent6">
                  <a:lumMod val="60000"/>
                  <a:lumOff val="40000"/>
                  <a:alpha val="2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Rectangle 16">
            <a:extLst>
              <a:ext uri="{FF2B5EF4-FFF2-40B4-BE49-F238E27FC236}">
                <a16:creationId xmlns:a16="http://schemas.microsoft.com/office/drawing/2014/main" id="{ADEE5410-5DAB-442C-8E7B-CDAB35E75B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3"/>
            <a:ext cx="12191999" cy="4399229"/>
          </a:xfrm>
          <a:prstGeom prst="rect">
            <a:avLst/>
          </a:prstGeom>
          <a:gradFill>
            <a:gsLst>
              <a:gs pos="22000">
                <a:schemeClr val="accent2">
                  <a:alpha val="49000"/>
                </a:schemeClr>
              </a:gs>
              <a:gs pos="99000">
                <a:schemeClr val="accent5">
                  <a:alpha val="62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E1EFAD-5FDD-4A6D-805D-C389BC4BB671}"/>
              </a:ext>
            </a:extLst>
          </p:cNvPr>
          <p:cNvSpPr>
            <a:spLocks noGrp="1"/>
          </p:cNvSpPr>
          <p:nvPr>
            <p:ph type="ctrTitle"/>
          </p:nvPr>
        </p:nvSpPr>
        <p:spPr>
          <a:xfrm>
            <a:off x="2250282" y="1584183"/>
            <a:ext cx="9194096" cy="2431226"/>
          </a:xfrm>
        </p:spPr>
        <p:txBody>
          <a:bodyPr anchor="t">
            <a:normAutofit/>
          </a:bodyPr>
          <a:lstStyle/>
          <a:p>
            <a:pPr algn="r"/>
            <a:r>
              <a:rPr lang="en-US" sz="4400">
                <a:solidFill>
                  <a:schemeClr val="bg1"/>
                </a:solidFill>
              </a:rPr>
              <a:t>Summary of the appraisal process</a:t>
            </a:r>
          </a:p>
        </p:txBody>
      </p:sp>
    </p:spTree>
    <p:extLst>
      <p:ext uri="{BB962C8B-B14F-4D97-AF65-F5344CB8AC3E}">
        <p14:creationId xmlns:p14="http://schemas.microsoft.com/office/powerpoint/2010/main" val="222793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11D6A2A3-F101-46F7-8B6F-1C699CAFE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33F667-0A64-4E72-860D-643036ECA79A}"/>
              </a:ext>
            </a:extLst>
          </p:cNvPr>
          <p:cNvSpPr>
            <a:spLocks noGrp="1"/>
          </p:cNvSpPr>
          <p:nvPr>
            <p:ph type="title"/>
          </p:nvPr>
        </p:nvSpPr>
        <p:spPr>
          <a:xfrm>
            <a:off x="1371600" y="457200"/>
            <a:ext cx="4911393" cy="1556724"/>
          </a:xfrm>
        </p:spPr>
        <p:txBody>
          <a:bodyPr vert="horz" lIns="0" tIns="0" rIns="0" bIns="0" rtlCol="0" anchor="b">
            <a:normAutofit/>
          </a:bodyPr>
          <a:lstStyle/>
          <a:p>
            <a:pPr>
              <a:lnSpc>
                <a:spcPct val="90000"/>
              </a:lnSpc>
            </a:pPr>
            <a:r>
              <a:rPr lang="en-US" sz="2800">
                <a:effectLst/>
              </a:rPr>
              <a:t>challenges in evaluating or </a:t>
            </a:r>
            <a:br>
              <a:rPr lang="en-US" sz="2800">
                <a:effectLst/>
              </a:rPr>
            </a:br>
            <a:r>
              <a:rPr lang="en-US" sz="2800">
                <a:effectLst/>
              </a:rPr>
              <a:t>measuring success</a:t>
            </a:r>
            <a:endParaRPr lang="en-US" sz="2800"/>
          </a:p>
        </p:txBody>
      </p:sp>
      <p:sp>
        <p:nvSpPr>
          <p:cNvPr id="8" name="TextBox 7">
            <a:extLst>
              <a:ext uri="{FF2B5EF4-FFF2-40B4-BE49-F238E27FC236}">
                <a16:creationId xmlns:a16="http://schemas.microsoft.com/office/drawing/2014/main" id="{BA3FCD67-42EF-49B7-8EB1-C19252CABBA5}"/>
              </a:ext>
            </a:extLst>
          </p:cNvPr>
          <p:cNvSpPr txBox="1"/>
          <p:nvPr/>
        </p:nvSpPr>
        <p:spPr>
          <a:xfrm>
            <a:off x="1371601" y="2345635"/>
            <a:ext cx="5273038" cy="3583940"/>
          </a:xfrm>
          <a:prstGeom prst="rect">
            <a:avLst/>
          </a:prstGeom>
        </p:spPr>
        <p:txBody>
          <a:bodyPr vert="horz" lIns="0" tIns="0" rIns="0" bIns="0" rtlCol="0" anchor="t">
            <a:normAutofit/>
          </a:bodyPr>
          <a:lstStyle/>
          <a:p>
            <a:pPr marL="285750" indent="-228600" defTabSz="914400">
              <a:lnSpc>
                <a:spcPct val="120000"/>
              </a:lnSpc>
              <a:spcAft>
                <a:spcPts val="600"/>
              </a:spcAft>
              <a:buFont typeface="Arial" panose="020B0604020202020204" pitchFamily="34" charset="0"/>
              <a:buChar char="•"/>
            </a:pPr>
            <a:r>
              <a:rPr lang="en-US" sz="1600" dirty="0"/>
              <a:t>How do we know that the things we are reporting on are the most important? </a:t>
            </a:r>
          </a:p>
          <a:p>
            <a:pPr marL="285750" indent="-228600" defTabSz="914400">
              <a:lnSpc>
                <a:spcPct val="120000"/>
              </a:lnSpc>
              <a:spcAft>
                <a:spcPts val="600"/>
              </a:spcAft>
              <a:buFont typeface="Arial" panose="020B0604020202020204" pitchFamily="34" charset="0"/>
              <a:buChar char="•"/>
            </a:pPr>
            <a:r>
              <a:rPr lang="en-US" sz="1600" dirty="0"/>
              <a:t>Are we using the right calculations?</a:t>
            </a:r>
          </a:p>
          <a:p>
            <a:pPr marL="285750" indent="-228600" defTabSz="914400">
              <a:lnSpc>
                <a:spcPct val="120000"/>
              </a:lnSpc>
              <a:spcAft>
                <a:spcPts val="600"/>
              </a:spcAft>
              <a:buFont typeface="Arial" panose="020B0604020202020204" pitchFamily="34" charset="0"/>
              <a:buChar char="•"/>
            </a:pPr>
            <a:r>
              <a:rPr lang="en-US" sz="1600" dirty="0"/>
              <a:t>How do we measure intangibles?</a:t>
            </a:r>
          </a:p>
          <a:p>
            <a:pPr marL="285750" indent="-228600" defTabSz="914400">
              <a:lnSpc>
                <a:spcPct val="120000"/>
              </a:lnSpc>
              <a:spcAft>
                <a:spcPts val="600"/>
              </a:spcAft>
              <a:buFont typeface="Arial" panose="020B0604020202020204" pitchFamily="34" charset="0"/>
              <a:buChar char="•"/>
            </a:pPr>
            <a:r>
              <a:rPr lang="en-US" sz="1600" dirty="0"/>
              <a:t>What if we find out that some areas we are measuring are not so important ?</a:t>
            </a:r>
          </a:p>
          <a:p>
            <a:pPr marL="285750" indent="-228600" defTabSz="914400">
              <a:lnSpc>
                <a:spcPct val="120000"/>
              </a:lnSpc>
              <a:spcAft>
                <a:spcPts val="600"/>
              </a:spcAft>
              <a:buFont typeface="Arial" panose="020B0604020202020204" pitchFamily="34" charset="0"/>
              <a:buChar char="•"/>
            </a:pPr>
            <a:r>
              <a:rPr lang="en-US" sz="1600" dirty="0"/>
              <a:t>What if we miss an important metric?</a:t>
            </a:r>
          </a:p>
          <a:p>
            <a:pPr marL="285750" indent="-228600" defTabSz="914400">
              <a:lnSpc>
                <a:spcPct val="120000"/>
              </a:lnSpc>
              <a:spcAft>
                <a:spcPts val="600"/>
              </a:spcAft>
              <a:buFont typeface="Arial" panose="020B0604020202020204" pitchFamily="34" charset="0"/>
              <a:buChar char="•"/>
            </a:pPr>
            <a:r>
              <a:rPr lang="en-US" sz="1600" dirty="0"/>
              <a:t>How many metrics are enough?</a:t>
            </a:r>
          </a:p>
          <a:p>
            <a:pPr marL="285750" indent="-228600" defTabSz="914400">
              <a:lnSpc>
                <a:spcPct val="120000"/>
              </a:lnSpc>
              <a:spcAft>
                <a:spcPts val="600"/>
              </a:spcAft>
              <a:buFont typeface="Arial" panose="020B0604020202020204" pitchFamily="34" charset="0"/>
              <a:buChar char="•"/>
            </a:pPr>
            <a:endParaRPr lang="en-US" sz="1600" dirty="0"/>
          </a:p>
          <a:p>
            <a:pPr marL="285750" indent="-228600" defTabSz="914400">
              <a:lnSpc>
                <a:spcPct val="120000"/>
              </a:lnSpc>
              <a:spcAft>
                <a:spcPts val="600"/>
              </a:spcAft>
              <a:buFont typeface="Arial" panose="020B0604020202020204" pitchFamily="34" charset="0"/>
              <a:buChar char="•"/>
            </a:pPr>
            <a:endParaRPr lang="en-US" sz="1600" dirty="0"/>
          </a:p>
          <a:p>
            <a:pPr marL="285750" indent="-228600" defTabSz="914400">
              <a:lnSpc>
                <a:spcPct val="120000"/>
              </a:lnSpc>
              <a:spcAft>
                <a:spcPts val="600"/>
              </a:spcAft>
              <a:buFont typeface="Arial" panose="020B0604020202020204" pitchFamily="34" charset="0"/>
              <a:buChar char="•"/>
            </a:pPr>
            <a:endParaRPr lang="en-US" sz="1600" dirty="0"/>
          </a:p>
        </p:txBody>
      </p:sp>
      <p:pic>
        <p:nvPicPr>
          <p:cNvPr id="7" name="Picture 6" descr="A yellow measuring tape&#10;&#10;Description automatically generated with low confidence">
            <a:extLst>
              <a:ext uri="{FF2B5EF4-FFF2-40B4-BE49-F238E27FC236}">
                <a16:creationId xmlns:a16="http://schemas.microsoft.com/office/drawing/2014/main" id="{6C48858D-E9C0-4647-A057-8C85A2493E40}"/>
              </a:ext>
            </a:extLst>
          </p:cNvPr>
          <p:cNvPicPr>
            <a:picLocks noChangeAspect="1"/>
          </p:cNvPicPr>
          <p:nvPr/>
        </p:nvPicPr>
        <p:blipFill>
          <a:blip r:embed="rId3"/>
          <a:stretch>
            <a:fillRect/>
          </a:stretch>
        </p:blipFill>
        <p:spPr>
          <a:xfrm>
            <a:off x="6644639" y="1310725"/>
            <a:ext cx="5090161" cy="3765324"/>
          </a:xfrm>
          <a:prstGeom prst="rect">
            <a:avLst/>
          </a:prstGeom>
        </p:spPr>
      </p:pic>
      <p:sp>
        <p:nvSpPr>
          <p:cNvPr id="52" name="Rectangle 51">
            <a:extLst>
              <a:ext uri="{FF2B5EF4-FFF2-40B4-BE49-F238E27FC236}">
                <a16:creationId xmlns:a16="http://schemas.microsoft.com/office/drawing/2014/main" id="{529E760E-527D-4053-A309-F2BDE1250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6400800"/>
            <a:ext cx="12191999" cy="457198"/>
          </a:xfrm>
          <a:prstGeom prst="rect">
            <a:avLst/>
          </a:prstGeom>
          <a:gradFill>
            <a:gsLst>
              <a:gs pos="0">
                <a:schemeClr val="accent2"/>
              </a:gs>
              <a:gs pos="100000">
                <a:schemeClr val="accent6">
                  <a:lumMod val="75000"/>
                  <a:alpha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4153D448-4ED1-429A-A28C-8316DE7CA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8"/>
            <a:ext cx="8153396" cy="448831"/>
          </a:xfrm>
          <a:prstGeom prst="rect">
            <a:avLst/>
          </a:prstGeom>
          <a:gradFill>
            <a:gsLst>
              <a:gs pos="0">
                <a:schemeClr val="accent5">
                  <a:alpha val="5000"/>
                </a:schemeClr>
              </a:gs>
              <a:gs pos="99000">
                <a:schemeClr val="accent5">
                  <a:alpha val="72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692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DE27DC-1FFE-4BCD-B7CA-4C9A24B4309B}"/>
              </a:ext>
            </a:extLst>
          </p:cNvPr>
          <p:cNvPicPr>
            <a:picLocks noChangeAspect="1"/>
          </p:cNvPicPr>
          <p:nvPr/>
        </p:nvPicPr>
        <p:blipFill rotWithShape="1">
          <a:blip r:embed="rId3"/>
          <a:srcRect l="5333"/>
          <a:stretch/>
        </p:blipFill>
        <p:spPr>
          <a:xfrm>
            <a:off x="-2" y="10"/>
            <a:ext cx="12192002" cy="6857990"/>
          </a:xfrm>
          <a:prstGeom prst="rect">
            <a:avLst/>
          </a:prstGeom>
        </p:spPr>
      </p:pic>
      <p:sp>
        <p:nvSpPr>
          <p:cNvPr id="2" name="Title 1">
            <a:extLst>
              <a:ext uri="{FF2B5EF4-FFF2-40B4-BE49-F238E27FC236}">
                <a16:creationId xmlns:a16="http://schemas.microsoft.com/office/drawing/2014/main" id="{BC33F667-0A64-4E72-860D-643036ECA79A}"/>
              </a:ext>
            </a:extLst>
          </p:cNvPr>
          <p:cNvSpPr>
            <a:spLocks noGrp="1"/>
          </p:cNvSpPr>
          <p:nvPr>
            <p:ph type="title"/>
          </p:nvPr>
        </p:nvSpPr>
        <p:spPr>
          <a:xfrm>
            <a:off x="954157" y="5271715"/>
            <a:ext cx="10145864" cy="715617"/>
          </a:xfrm>
        </p:spPr>
        <p:txBody>
          <a:bodyPr vert="horz" lIns="0" tIns="0" rIns="0" bIns="0" rtlCol="0" anchor="b">
            <a:normAutofit/>
          </a:bodyPr>
          <a:lstStyle/>
          <a:p>
            <a:pPr>
              <a:lnSpc>
                <a:spcPct val="90000"/>
              </a:lnSpc>
            </a:pPr>
            <a:r>
              <a:rPr lang="en-US" sz="2500" spc="750" dirty="0">
                <a:solidFill>
                  <a:schemeClr val="bg1"/>
                </a:solidFill>
                <a:effectLst/>
              </a:rPr>
              <a:t>challenges in evaluating or </a:t>
            </a:r>
            <a:br>
              <a:rPr lang="en-US" sz="2500" spc="750" dirty="0">
                <a:solidFill>
                  <a:schemeClr val="bg1"/>
                </a:solidFill>
                <a:effectLst/>
              </a:rPr>
            </a:br>
            <a:r>
              <a:rPr lang="en-US" sz="2500" spc="750" dirty="0">
                <a:solidFill>
                  <a:schemeClr val="bg1"/>
                </a:solidFill>
                <a:effectLst/>
              </a:rPr>
              <a:t>measuring success</a:t>
            </a:r>
            <a:endParaRPr lang="en-US" sz="2500" spc="750" dirty="0">
              <a:solidFill>
                <a:schemeClr val="bg1"/>
              </a:solidFill>
            </a:endParaRPr>
          </a:p>
        </p:txBody>
      </p:sp>
    </p:spTree>
    <p:extLst>
      <p:ext uri="{BB962C8B-B14F-4D97-AF65-F5344CB8AC3E}">
        <p14:creationId xmlns:p14="http://schemas.microsoft.com/office/powerpoint/2010/main" val="192977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1DBC8414-BE7E-4B6C-A114-B2C3795C8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0EC398C5-5C2E-4038-9DB3-DE2B5A9BE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A2F10B26-073B-4B10-8AAA-161242DD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3806" y="1153804"/>
            <a:ext cx="6346209" cy="4038601"/>
          </a:xfrm>
          <a:prstGeom prst="rect">
            <a:avLst/>
          </a:prstGeom>
          <a:gradFill>
            <a:gsLst>
              <a:gs pos="0">
                <a:schemeClr val="accent5">
                  <a:lumMod val="60000"/>
                  <a:lumOff val="40000"/>
                  <a:alpha val="0"/>
                </a:schemeClr>
              </a:gs>
              <a:gs pos="99000">
                <a:schemeClr val="accent2">
                  <a:alpha val="92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610DBBC7-698F-4A54-B1CB-A99F9CC35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59574" y="3578975"/>
            <a:ext cx="2502407" cy="4055644"/>
          </a:xfrm>
          <a:prstGeom prst="rect">
            <a:avLst/>
          </a:prstGeom>
          <a:gradFill>
            <a:gsLst>
              <a:gs pos="2000">
                <a:schemeClr val="accent5">
                  <a:alpha val="28000"/>
                </a:schemeClr>
              </a:gs>
              <a:gs pos="100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DE6E822A-8BCF-432C-83E6-BBE821476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13000">
                <a:schemeClr val="accent4">
                  <a:lumMod val="20000"/>
                  <a:lumOff val="80000"/>
                  <a:alpha val="200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C33F667-0A64-4E72-860D-643036ECA79A}"/>
              </a:ext>
            </a:extLst>
          </p:cNvPr>
          <p:cNvSpPr>
            <a:spLocks noGrp="1"/>
          </p:cNvSpPr>
          <p:nvPr>
            <p:ph type="title"/>
          </p:nvPr>
        </p:nvSpPr>
        <p:spPr>
          <a:xfrm>
            <a:off x="474243" y="681317"/>
            <a:ext cx="3236613" cy="3406187"/>
          </a:xfrm>
        </p:spPr>
        <p:txBody>
          <a:bodyPr vert="horz" lIns="0" tIns="0" rIns="0" bIns="0" rtlCol="0" anchor="b">
            <a:normAutofit/>
          </a:bodyPr>
          <a:lstStyle/>
          <a:p>
            <a:pPr algn="r">
              <a:lnSpc>
                <a:spcPct val="90000"/>
              </a:lnSpc>
            </a:pPr>
            <a:r>
              <a:rPr lang="en-US" sz="3200" spc="750" dirty="0">
                <a:solidFill>
                  <a:schemeClr val="bg1"/>
                </a:solidFill>
                <a:effectLst/>
              </a:rPr>
              <a:t>working around the challenges</a:t>
            </a:r>
            <a:endParaRPr lang="en-US" sz="3200" spc="750" dirty="0">
              <a:solidFill>
                <a:schemeClr val="bg1"/>
              </a:solidFill>
            </a:endParaRPr>
          </a:p>
        </p:txBody>
      </p:sp>
      <p:pic>
        <p:nvPicPr>
          <p:cNvPr id="1026" name="Picture 2" descr="5 Tips to Develop a Growth Mindset in Your Classroom ...">
            <a:extLst>
              <a:ext uri="{FF2B5EF4-FFF2-40B4-BE49-F238E27FC236}">
                <a16:creationId xmlns:a16="http://schemas.microsoft.com/office/drawing/2014/main" id="{F339E6EF-1571-4726-B918-39B6D6AF2F6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503619" y="1080321"/>
            <a:ext cx="7214138" cy="4704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559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C28DACFC-D90E-4BFD-98DE-38A527847A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4E9F5B4-A068-4ABE-8601-6BC199F16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1999" cy="6858000"/>
          </a:xfrm>
          <a:prstGeom prst="rect">
            <a:avLst/>
          </a:prstGeom>
          <a:gradFill>
            <a:gsLst>
              <a:gs pos="0">
                <a:schemeClr val="accent5">
                  <a:alpha val="75000"/>
                </a:schemeClr>
              </a:gs>
              <a:gs pos="100000">
                <a:schemeClr val="accent2">
                  <a:lumMod val="60000"/>
                  <a:lumOff val="40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EF8B388-A1B5-412F-8724-38B96C8AF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456773"/>
            <a:ext cx="12191999" cy="6400800"/>
          </a:xfrm>
          <a:prstGeom prst="rect">
            <a:avLst/>
          </a:prstGeom>
          <a:gradFill>
            <a:gsLst>
              <a:gs pos="0">
                <a:schemeClr val="accent5">
                  <a:alpha val="37000"/>
                </a:schemeClr>
              </a:gs>
              <a:gs pos="100000">
                <a:schemeClr val="accent2"/>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5A44F65-05A5-4129-9896-3ECBAF7786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96001" cy="6858000"/>
          </a:xfrm>
          <a:prstGeom prst="rect">
            <a:avLst/>
          </a:prstGeom>
          <a:gradFill>
            <a:gsLst>
              <a:gs pos="19000">
                <a:schemeClr val="accent2">
                  <a:alpha val="41000"/>
                </a:schemeClr>
              </a:gs>
              <a:gs pos="99000">
                <a:schemeClr val="accent4">
                  <a:alpha val="56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13">
            <a:extLst>
              <a:ext uri="{FF2B5EF4-FFF2-40B4-BE49-F238E27FC236}">
                <a16:creationId xmlns:a16="http://schemas.microsoft.com/office/drawing/2014/main" id="{94A016FC-694E-41AA-BA4F-FC97736372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550089" y="-827673"/>
            <a:ext cx="5115722" cy="10255626"/>
          </a:xfrm>
          <a:custGeom>
            <a:avLst/>
            <a:gdLst>
              <a:gd name="connsiteX0" fmla="*/ 2065105 w 2065105"/>
              <a:gd name="connsiteY0" fmla="*/ 0 h 4139967"/>
              <a:gd name="connsiteX1" fmla="*/ 2065105 w 2065105"/>
              <a:gd name="connsiteY1" fmla="*/ 4139967 h 4139967"/>
              <a:gd name="connsiteX2" fmla="*/ 1858573 w 2065105"/>
              <a:gd name="connsiteY2" fmla="*/ 4129538 h 4139967"/>
              <a:gd name="connsiteX3" fmla="*/ 0 w 2065105"/>
              <a:gd name="connsiteY3" fmla="*/ 2069983 h 4139967"/>
              <a:gd name="connsiteX4" fmla="*/ 1858573 w 2065105"/>
              <a:gd name="connsiteY4" fmla="*/ 10428 h 4139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105" h="4139967">
                <a:moveTo>
                  <a:pt x="2065105" y="0"/>
                </a:moveTo>
                <a:lnTo>
                  <a:pt x="2065105" y="4139967"/>
                </a:lnTo>
                <a:lnTo>
                  <a:pt x="1858573" y="4129538"/>
                </a:lnTo>
                <a:cubicBezTo>
                  <a:pt x="814640" y="4023521"/>
                  <a:pt x="0" y="3141887"/>
                  <a:pt x="0" y="2069983"/>
                </a:cubicBezTo>
                <a:cubicBezTo>
                  <a:pt x="0" y="998079"/>
                  <a:pt x="814640" y="116446"/>
                  <a:pt x="1858573" y="10428"/>
                </a:cubicBezTo>
                <a:close/>
              </a:path>
            </a:pathLst>
          </a:custGeom>
          <a:gradFill flip="none" rotWithShape="1">
            <a:gsLst>
              <a:gs pos="7000">
                <a:schemeClr val="accent4">
                  <a:lumMod val="60000"/>
                  <a:lumOff val="40000"/>
                  <a:alpha val="12000"/>
                </a:schemeClr>
              </a:gs>
              <a:gs pos="100000">
                <a:schemeClr val="accent6">
                  <a:lumMod val="20000"/>
                  <a:lumOff val="80000"/>
                  <a:alpha val="15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ECB5F4-F1FA-406E-AE72-09B8E1CBEB77}"/>
              </a:ext>
            </a:extLst>
          </p:cNvPr>
          <p:cNvSpPr>
            <a:spLocks noGrp="1"/>
          </p:cNvSpPr>
          <p:nvPr>
            <p:ph type="ctrTitle"/>
          </p:nvPr>
        </p:nvSpPr>
        <p:spPr>
          <a:xfrm>
            <a:off x="1523993" y="2692400"/>
            <a:ext cx="9144000" cy="3360092"/>
          </a:xfrm>
        </p:spPr>
        <p:txBody>
          <a:bodyPr anchor="ctr">
            <a:normAutofit/>
          </a:bodyPr>
          <a:lstStyle/>
          <a:p>
            <a:r>
              <a:rPr lang="en-US" sz="4400">
                <a:solidFill>
                  <a:schemeClr val="bg1"/>
                </a:solidFill>
              </a:rPr>
              <a:t>Recommended </a:t>
            </a:r>
            <a:r>
              <a:rPr lang="en-US" sz="4400" b="0" i="0">
                <a:solidFill>
                  <a:schemeClr val="bg1"/>
                </a:solidFill>
                <a:effectLst/>
                <a:latin typeface="Lato Extended"/>
              </a:rPr>
              <a:t>appraisal methodology </a:t>
            </a:r>
            <a:endParaRPr lang="en-US" sz="4400">
              <a:solidFill>
                <a:schemeClr val="bg1"/>
              </a:solidFill>
            </a:endParaRPr>
          </a:p>
        </p:txBody>
      </p:sp>
    </p:spTree>
    <p:extLst>
      <p:ext uri="{BB962C8B-B14F-4D97-AF65-F5344CB8AC3E}">
        <p14:creationId xmlns:p14="http://schemas.microsoft.com/office/powerpoint/2010/main" val="56386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E3CBB9B1-7B7D-4BA1-A1AF-572168B395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33F667-0A64-4E72-860D-643036ECA79A}"/>
              </a:ext>
            </a:extLst>
          </p:cNvPr>
          <p:cNvSpPr>
            <a:spLocks noGrp="1"/>
          </p:cNvSpPr>
          <p:nvPr>
            <p:ph type="title"/>
          </p:nvPr>
        </p:nvSpPr>
        <p:spPr>
          <a:xfrm>
            <a:off x="8643193" y="457201"/>
            <a:ext cx="3091607" cy="1727643"/>
          </a:xfrm>
        </p:spPr>
        <p:txBody>
          <a:bodyPr vert="horz" lIns="0" tIns="0" rIns="0" bIns="0" rtlCol="0" anchor="b">
            <a:normAutofit/>
          </a:bodyPr>
          <a:lstStyle/>
          <a:p>
            <a:r>
              <a:rPr lang="en-US" sz="2400">
                <a:effectLst/>
              </a:rPr>
              <a:t>Recommended methodology</a:t>
            </a:r>
            <a:endParaRPr lang="en-US" sz="2400"/>
          </a:p>
        </p:txBody>
      </p:sp>
      <p:pic>
        <p:nvPicPr>
          <p:cNvPr id="7" name="Picture 6">
            <a:extLst>
              <a:ext uri="{FF2B5EF4-FFF2-40B4-BE49-F238E27FC236}">
                <a16:creationId xmlns:a16="http://schemas.microsoft.com/office/drawing/2014/main" id="{3FF20499-693E-4DCC-BCE7-5DD164DFD1CC}"/>
              </a:ext>
            </a:extLst>
          </p:cNvPr>
          <p:cNvPicPr>
            <a:picLocks noChangeAspect="1"/>
          </p:cNvPicPr>
          <p:nvPr/>
        </p:nvPicPr>
        <p:blipFill rotWithShape="1">
          <a:blip r:embed="rId3"/>
          <a:srcRect t="32775"/>
          <a:stretch/>
        </p:blipFill>
        <p:spPr>
          <a:xfrm>
            <a:off x="20" y="431"/>
            <a:ext cx="8115280" cy="6408311"/>
          </a:xfrm>
          <a:prstGeom prst="rect">
            <a:avLst/>
          </a:prstGeom>
        </p:spPr>
      </p:pic>
      <p:sp>
        <p:nvSpPr>
          <p:cNvPr id="5" name="TextBox 4">
            <a:extLst>
              <a:ext uri="{FF2B5EF4-FFF2-40B4-BE49-F238E27FC236}">
                <a16:creationId xmlns:a16="http://schemas.microsoft.com/office/drawing/2014/main" id="{936F7D3E-00AA-4FCE-A6C7-F1F547519CFE}"/>
              </a:ext>
            </a:extLst>
          </p:cNvPr>
          <p:cNvSpPr txBox="1"/>
          <p:nvPr/>
        </p:nvSpPr>
        <p:spPr>
          <a:xfrm>
            <a:off x="8643193" y="2530549"/>
            <a:ext cx="2942813" cy="3428124"/>
          </a:xfrm>
          <a:prstGeom prst="rect">
            <a:avLst/>
          </a:prstGeom>
        </p:spPr>
        <p:txBody>
          <a:bodyPr vert="horz" lIns="0" tIns="0" rIns="0" bIns="0" rtlCol="0">
            <a:normAutofit/>
          </a:bodyPr>
          <a:lstStyle/>
          <a:p>
            <a:pPr marL="285750" indent="-228600" defTabSz="914400">
              <a:lnSpc>
                <a:spcPct val="120000"/>
              </a:lnSpc>
              <a:spcAft>
                <a:spcPts val="600"/>
              </a:spcAft>
              <a:buFont typeface="Arial" panose="020B0604020202020204" pitchFamily="34" charset="0"/>
              <a:buChar char="•"/>
            </a:pPr>
            <a:r>
              <a:rPr lang="en-US" sz="1400"/>
              <a:t>Climate surveys:</a:t>
            </a:r>
          </a:p>
          <a:p>
            <a:pPr marL="742950" lvl="1" indent="-228600" defTabSz="914400">
              <a:lnSpc>
                <a:spcPct val="120000"/>
              </a:lnSpc>
              <a:spcAft>
                <a:spcPts val="600"/>
              </a:spcAft>
              <a:buFont typeface="Arial" panose="020B0604020202020204" pitchFamily="34" charset="0"/>
              <a:buChar char="•"/>
            </a:pPr>
            <a:r>
              <a:rPr lang="en-US" sz="1400"/>
              <a:t>Random, quarterly</a:t>
            </a:r>
          </a:p>
          <a:p>
            <a:pPr marL="742950" lvl="1" indent="-228600" defTabSz="914400">
              <a:lnSpc>
                <a:spcPct val="120000"/>
              </a:lnSpc>
              <a:spcAft>
                <a:spcPts val="600"/>
              </a:spcAft>
              <a:buFont typeface="Arial" panose="020B0604020202020204" pitchFamily="34" charset="0"/>
              <a:buChar char="•"/>
            </a:pPr>
            <a:r>
              <a:rPr lang="en-US" sz="1400"/>
              <a:t>Targeted, at mid-project for Gemba Kaizen efforts</a:t>
            </a:r>
          </a:p>
          <a:p>
            <a:pPr marL="285750" indent="-228600" defTabSz="914400">
              <a:lnSpc>
                <a:spcPct val="120000"/>
              </a:lnSpc>
              <a:spcAft>
                <a:spcPts val="600"/>
              </a:spcAft>
              <a:buFont typeface="Arial" panose="020B0604020202020204" pitchFamily="34" charset="0"/>
              <a:buChar char="•"/>
            </a:pPr>
            <a:r>
              <a:rPr lang="en-US" sz="1400"/>
              <a:t>Critical Incident Plan</a:t>
            </a:r>
          </a:p>
          <a:p>
            <a:pPr marL="742950" lvl="1" indent="-228600" defTabSz="914400">
              <a:lnSpc>
                <a:spcPct val="120000"/>
              </a:lnSpc>
              <a:spcAft>
                <a:spcPts val="600"/>
              </a:spcAft>
              <a:buFont typeface="Arial" panose="020B0604020202020204" pitchFamily="34" charset="0"/>
              <a:buChar char="•"/>
            </a:pPr>
            <a:r>
              <a:rPr lang="en-US" sz="1400"/>
              <a:t>Resolve issues with Data</a:t>
            </a:r>
          </a:p>
          <a:p>
            <a:pPr marL="742950" lvl="1" indent="-228600" defTabSz="914400">
              <a:lnSpc>
                <a:spcPct val="120000"/>
              </a:lnSpc>
              <a:spcAft>
                <a:spcPts val="600"/>
              </a:spcAft>
              <a:buFont typeface="Arial" panose="020B0604020202020204" pitchFamily="34" charset="0"/>
              <a:buChar char="•"/>
            </a:pPr>
            <a:r>
              <a:rPr lang="en-US" sz="1400"/>
              <a:t>Non-Judging, Non-Blaming</a:t>
            </a:r>
          </a:p>
        </p:txBody>
      </p:sp>
      <p:sp>
        <p:nvSpPr>
          <p:cNvPr id="28" name="Rectangle 27">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49257"/>
          </a:xfrm>
          <a:prstGeom prst="rect">
            <a:avLst/>
          </a:prstGeom>
          <a:gradFill>
            <a:gsLst>
              <a:gs pos="34000">
                <a:schemeClr val="accent4">
                  <a:alpha val="73000"/>
                </a:schemeClr>
              </a:gs>
              <a:gs pos="100000">
                <a:schemeClr val="accent5">
                  <a:alpha val="89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8314"/>
            <a:ext cx="8115300" cy="449258"/>
          </a:xfrm>
          <a:prstGeom prst="rect">
            <a:avLst/>
          </a:prstGeom>
          <a:gradFill>
            <a:gsLst>
              <a:gs pos="22000">
                <a:schemeClr val="accent5">
                  <a:lumMod val="60000"/>
                  <a:lumOff val="40000"/>
                  <a:alpha val="55000"/>
                </a:schemeClr>
              </a:gs>
              <a:gs pos="99000">
                <a:schemeClr val="accent2"/>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777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1DBC8414-BE7E-4B6C-A114-B2C3795C8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EC398C5-5C2E-4038-9DB3-DE2B5A9BE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2F10B26-073B-4B10-8AAA-161242DD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3806" y="1153804"/>
            <a:ext cx="6346209" cy="4038601"/>
          </a:xfrm>
          <a:prstGeom prst="rect">
            <a:avLst/>
          </a:prstGeom>
          <a:gradFill>
            <a:gsLst>
              <a:gs pos="0">
                <a:schemeClr val="accent5">
                  <a:lumMod val="60000"/>
                  <a:lumOff val="40000"/>
                  <a:alpha val="0"/>
                </a:schemeClr>
              </a:gs>
              <a:gs pos="99000">
                <a:schemeClr val="accent2">
                  <a:alpha val="92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10DBBC7-698F-4A54-B1CB-A99F9CC35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59574" y="3578975"/>
            <a:ext cx="2502407" cy="4055644"/>
          </a:xfrm>
          <a:prstGeom prst="rect">
            <a:avLst/>
          </a:prstGeom>
          <a:gradFill>
            <a:gsLst>
              <a:gs pos="2000">
                <a:schemeClr val="accent5">
                  <a:alpha val="28000"/>
                </a:schemeClr>
              </a:gs>
              <a:gs pos="100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E6E822A-8BCF-432C-83E6-BBE821476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13000">
                <a:schemeClr val="accent4">
                  <a:lumMod val="20000"/>
                  <a:lumOff val="80000"/>
                  <a:alpha val="200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C33F667-0A64-4E72-860D-643036ECA79A}"/>
              </a:ext>
            </a:extLst>
          </p:cNvPr>
          <p:cNvSpPr>
            <a:spLocks noGrp="1"/>
          </p:cNvSpPr>
          <p:nvPr>
            <p:ph type="title"/>
          </p:nvPr>
        </p:nvSpPr>
        <p:spPr>
          <a:xfrm>
            <a:off x="474243" y="681317"/>
            <a:ext cx="3236613" cy="3406187"/>
          </a:xfrm>
        </p:spPr>
        <p:txBody>
          <a:bodyPr vert="horz" lIns="0" tIns="0" rIns="0" bIns="0" rtlCol="0" anchor="b">
            <a:normAutofit/>
          </a:bodyPr>
          <a:lstStyle/>
          <a:p>
            <a:pPr algn="r"/>
            <a:r>
              <a:rPr lang="en-US" sz="2000" spc="750">
                <a:solidFill>
                  <a:schemeClr val="bg1"/>
                </a:solidFill>
                <a:effectLst/>
              </a:rPr>
              <a:t>Demonstrating the outcome</a:t>
            </a:r>
            <a:endParaRPr lang="en-US" sz="2000" spc="750">
              <a:solidFill>
                <a:schemeClr val="bg1"/>
              </a:solidFill>
            </a:endParaRPr>
          </a:p>
        </p:txBody>
      </p:sp>
      <p:pic>
        <p:nvPicPr>
          <p:cNvPr id="5" name="Picture 4">
            <a:extLst>
              <a:ext uri="{FF2B5EF4-FFF2-40B4-BE49-F238E27FC236}">
                <a16:creationId xmlns:a16="http://schemas.microsoft.com/office/drawing/2014/main" id="{171BC7F9-4905-4AFD-9927-041E3A1336B4}"/>
              </a:ext>
            </a:extLst>
          </p:cNvPr>
          <p:cNvPicPr>
            <a:picLocks noChangeAspect="1"/>
          </p:cNvPicPr>
          <p:nvPr/>
        </p:nvPicPr>
        <p:blipFill>
          <a:blip r:embed="rId3"/>
          <a:stretch>
            <a:fillRect/>
          </a:stretch>
        </p:blipFill>
        <p:spPr>
          <a:xfrm>
            <a:off x="4166040" y="1674310"/>
            <a:ext cx="7877913" cy="3840481"/>
          </a:xfrm>
          <a:prstGeom prst="rect">
            <a:avLst/>
          </a:prstGeom>
        </p:spPr>
      </p:pic>
      <p:sp>
        <p:nvSpPr>
          <p:cNvPr id="6" name="TextBox 5">
            <a:extLst>
              <a:ext uri="{FF2B5EF4-FFF2-40B4-BE49-F238E27FC236}">
                <a16:creationId xmlns:a16="http://schemas.microsoft.com/office/drawing/2014/main" id="{FBE9E9A3-B26E-437B-9693-801C01134023}"/>
              </a:ext>
            </a:extLst>
          </p:cNvPr>
          <p:cNvSpPr txBox="1"/>
          <p:nvPr/>
        </p:nvSpPr>
        <p:spPr>
          <a:xfrm>
            <a:off x="10900451" y="3852672"/>
            <a:ext cx="950173" cy="307777"/>
          </a:xfrm>
          <a:prstGeom prst="rect">
            <a:avLst/>
          </a:prstGeom>
          <a:solidFill>
            <a:schemeClr val="bg1">
              <a:lumMod val="95000"/>
            </a:schemeClr>
          </a:solidFill>
        </p:spPr>
        <p:txBody>
          <a:bodyPr wrap="square" rtlCol="0">
            <a:spAutoFit/>
          </a:bodyPr>
          <a:lstStyle/>
          <a:p>
            <a:r>
              <a:rPr lang="en-US" sz="1400" b="1" dirty="0">
                <a:solidFill>
                  <a:srgbClr val="FFC000"/>
                </a:solidFill>
              </a:rPr>
              <a:t>Processes</a:t>
            </a:r>
          </a:p>
        </p:txBody>
      </p:sp>
      <p:sp>
        <p:nvSpPr>
          <p:cNvPr id="15" name="TextBox 14">
            <a:extLst>
              <a:ext uri="{FF2B5EF4-FFF2-40B4-BE49-F238E27FC236}">
                <a16:creationId xmlns:a16="http://schemas.microsoft.com/office/drawing/2014/main" id="{8CCF7512-783E-49A1-BA71-810516EEADA3}"/>
              </a:ext>
            </a:extLst>
          </p:cNvPr>
          <p:cNvSpPr txBox="1"/>
          <p:nvPr/>
        </p:nvSpPr>
        <p:spPr>
          <a:xfrm>
            <a:off x="5432339" y="3852672"/>
            <a:ext cx="322285" cy="338554"/>
          </a:xfrm>
          <a:prstGeom prst="rect">
            <a:avLst/>
          </a:prstGeom>
          <a:solidFill>
            <a:schemeClr val="bg1">
              <a:lumMod val="95000"/>
            </a:schemeClr>
          </a:solidFill>
        </p:spPr>
        <p:txBody>
          <a:bodyPr wrap="square" rtlCol="0">
            <a:spAutoFit/>
          </a:bodyPr>
          <a:lstStyle/>
          <a:p>
            <a:r>
              <a:rPr lang="en-US" sz="1600" b="1" dirty="0">
                <a:solidFill>
                  <a:srgbClr val="92D050"/>
                </a:solidFill>
              </a:rPr>
              <a:t>&amp;</a:t>
            </a:r>
          </a:p>
        </p:txBody>
      </p:sp>
    </p:spTree>
    <p:extLst>
      <p:ext uri="{BB962C8B-B14F-4D97-AF65-F5344CB8AC3E}">
        <p14:creationId xmlns:p14="http://schemas.microsoft.com/office/powerpoint/2010/main" val="959238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8FAF097-5073-4347-985F-3B9C1042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2C27BC-325E-4663-80B4-C93B37BD61BA}"/>
              </a:ext>
            </a:extLst>
          </p:cNvPr>
          <p:cNvSpPr>
            <a:spLocks noGrp="1"/>
          </p:cNvSpPr>
          <p:nvPr>
            <p:ph type="title"/>
          </p:nvPr>
        </p:nvSpPr>
        <p:spPr>
          <a:xfrm>
            <a:off x="1371599" y="474031"/>
            <a:ext cx="9448801" cy="1003895"/>
          </a:xfrm>
        </p:spPr>
        <p:txBody>
          <a:bodyPr anchor="b">
            <a:normAutofit/>
          </a:bodyPr>
          <a:lstStyle/>
          <a:p>
            <a:r>
              <a:rPr lang="en-US"/>
              <a:t>Agenda</a:t>
            </a:r>
          </a:p>
        </p:txBody>
      </p:sp>
      <p:sp>
        <p:nvSpPr>
          <p:cNvPr id="12" name="Rectangle 11">
            <a:extLst>
              <a:ext uri="{FF2B5EF4-FFF2-40B4-BE49-F238E27FC236}">
                <a16:creationId xmlns:a16="http://schemas.microsoft.com/office/drawing/2014/main" id="{445029C0-7C9E-4B38-AF9F-4F41075F64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8741"/>
            <a:ext cx="12192000" cy="449256"/>
          </a:xfrm>
          <a:prstGeom prst="rect">
            <a:avLst/>
          </a:prstGeom>
          <a:gradFill>
            <a:gsLst>
              <a:gs pos="14000">
                <a:schemeClr val="accent4">
                  <a:alpha val="28000"/>
                </a:schemeClr>
              </a:gs>
              <a:gs pos="100000">
                <a:schemeClr val="accent5">
                  <a:alpha val="8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22416BE-CA7D-4941-954A-840BCE5B84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8316"/>
            <a:ext cx="8153398" cy="449684"/>
          </a:xfrm>
          <a:prstGeom prst="rect">
            <a:avLst/>
          </a:prstGeom>
          <a:gradFill>
            <a:gsLst>
              <a:gs pos="9000">
                <a:schemeClr val="accent2">
                  <a:lumMod val="60000"/>
                  <a:lumOff val="40000"/>
                  <a:alpha val="68000"/>
                </a:schemeClr>
              </a:gs>
              <a:gs pos="99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61615D3-7BB1-4246-B90F-372EBFF4EE3E}"/>
              </a:ext>
            </a:extLst>
          </p:cNvPr>
          <p:cNvGraphicFramePr>
            <a:graphicFrameLocks noGrp="1"/>
          </p:cNvGraphicFramePr>
          <p:nvPr>
            <p:ph idx="1"/>
            <p:extLst>
              <p:ext uri="{D42A27DB-BD31-4B8C-83A1-F6EECF244321}">
                <p14:modId xmlns:p14="http://schemas.microsoft.com/office/powerpoint/2010/main" val="4150021808"/>
              </p:ext>
            </p:extLst>
          </p:nvPr>
        </p:nvGraphicFramePr>
        <p:xfrm>
          <a:off x="1371600" y="1913860"/>
          <a:ext cx="9448800" cy="3902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7100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3F667-0A64-4E72-860D-643036ECA79A}"/>
              </a:ext>
            </a:extLst>
          </p:cNvPr>
          <p:cNvSpPr>
            <a:spLocks noGrp="1"/>
          </p:cNvSpPr>
          <p:nvPr>
            <p:ph type="title"/>
          </p:nvPr>
        </p:nvSpPr>
        <p:spPr/>
        <p:txBody>
          <a:bodyPr/>
          <a:lstStyle/>
          <a:p>
            <a:r>
              <a:rPr lang="en-US" b="0" i="0" dirty="0">
                <a:solidFill>
                  <a:srgbClr val="2D3B45"/>
                </a:solidFill>
                <a:effectLst/>
                <a:latin typeface="Lato Extended"/>
              </a:rPr>
              <a:t>Name Withheld: A brief overview</a:t>
            </a:r>
            <a:endParaRPr lang="en-US" dirty="0"/>
          </a:p>
        </p:txBody>
      </p:sp>
      <p:graphicFrame>
        <p:nvGraphicFramePr>
          <p:cNvPr id="7" name="Content Placeholder 2">
            <a:extLst>
              <a:ext uri="{FF2B5EF4-FFF2-40B4-BE49-F238E27FC236}">
                <a16:creationId xmlns:a16="http://schemas.microsoft.com/office/drawing/2014/main" id="{638C9D8A-50F9-4D60-A2DE-68F9BE71BF6F}"/>
              </a:ext>
            </a:extLst>
          </p:cNvPr>
          <p:cNvGraphicFramePr>
            <a:graphicFrameLocks noGrp="1"/>
          </p:cNvGraphicFramePr>
          <p:nvPr>
            <p:ph idx="1"/>
            <p:extLst>
              <p:ext uri="{D42A27DB-BD31-4B8C-83A1-F6EECF244321}">
                <p14:modId xmlns:p14="http://schemas.microsoft.com/office/powerpoint/2010/main" val="124857525"/>
              </p:ext>
            </p:extLst>
          </p:nvPr>
        </p:nvGraphicFramePr>
        <p:xfrm>
          <a:off x="1371600" y="2112264"/>
          <a:ext cx="10241280" cy="3959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3074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383CC5D-71E8-4CB2-8E4A-F1E4FF6DC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DA5AC1-43C5-4243-9028-07DBB80D0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
            <a:ext cx="12192000" cy="1600201"/>
          </a:xfrm>
          <a:prstGeom prst="rect">
            <a:avLst/>
          </a:prstGeom>
          <a:gradFill>
            <a:gsLst>
              <a:gs pos="0">
                <a:schemeClr val="accent5">
                  <a:alpha val="83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A4EDA1C-27A1-4C83-ACE4-6675EC924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9161" y="9109"/>
            <a:ext cx="7792839" cy="1594270"/>
          </a:xfrm>
          <a:prstGeom prst="rect">
            <a:avLst/>
          </a:prstGeom>
          <a:gradFill>
            <a:gsLst>
              <a:gs pos="22000">
                <a:schemeClr val="accent2">
                  <a:alpha val="0"/>
                </a:schemeClr>
              </a:gs>
              <a:gs pos="99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C2185E4-B584-4B9D-9440-DEA0FB9D9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021976" y="-906246"/>
            <a:ext cx="1602951" cy="3416298"/>
          </a:xfrm>
          <a:prstGeom prst="rect">
            <a:avLst/>
          </a:prstGeom>
          <a:gradFill>
            <a:gsLst>
              <a:gs pos="45000">
                <a:schemeClr val="accent4">
                  <a:alpha val="0"/>
                </a:schemeClr>
              </a:gs>
              <a:gs pos="99000">
                <a:schemeClr val="accent6">
                  <a:alpha val="33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FF33EC8A-EE0A-4395-97E2-DAD467CF73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451242" y="0"/>
            <a:ext cx="9729549" cy="1600198"/>
          </a:xfrm>
          <a:prstGeom prst="rect">
            <a:avLst/>
          </a:prstGeom>
          <a:gradFill>
            <a:gsLst>
              <a:gs pos="0">
                <a:schemeClr val="accent5">
                  <a:alpha val="30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F85DA95-16A4-404E-9BFF-27F8E4FC78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430"/>
            <a:ext cx="7910111" cy="1600198"/>
          </a:xfrm>
          <a:prstGeom prst="rect">
            <a:avLst/>
          </a:prstGeom>
          <a:gradFill>
            <a:gsLst>
              <a:gs pos="0">
                <a:schemeClr val="accent5">
                  <a:alpha val="21000"/>
                </a:schemeClr>
              </a:gs>
              <a:gs pos="99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33F667-0A64-4E72-860D-643036ECA79A}"/>
              </a:ext>
            </a:extLst>
          </p:cNvPr>
          <p:cNvSpPr>
            <a:spLocks noGrp="1"/>
          </p:cNvSpPr>
          <p:nvPr>
            <p:ph type="title"/>
          </p:nvPr>
        </p:nvSpPr>
        <p:spPr>
          <a:xfrm>
            <a:off x="1157084" y="374427"/>
            <a:ext cx="10374517" cy="971512"/>
          </a:xfrm>
        </p:spPr>
        <p:txBody>
          <a:bodyPr anchor="ctr">
            <a:normAutofit/>
          </a:bodyPr>
          <a:lstStyle/>
          <a:p>
            <a:r>
              <a:rPr lang="en-US" sz="3200" b="0" i="0">
                <a:solidFill>
                  <a:schemeClr val="bg1"/>
                </a:solidFill>
                <a:effectLst/>
                <a:latin typeface="Lato Extended"/>
              </a:rPr>
              <a:t>the OD need/challenge</a:t>
            </a:r>
            <a:endParaRPr lang="en-US" sz="3200">
              <a:solidFill>
                <a:schemeClr val="bg1"/>
              </a:solidFill>
            </a:endParaRPr>
          </a:p>
        </p:txBody>
      </p:sp>
      <p:graphicFrame>
        <p:nvGraphicFramePr>
          <p:cNvPr id="5" name="Content Placeholder 2">
            <a:extLst>
              <a:ext uri="{FF2B5EF4-FFF2-40B4-BE49-F238E27FC236}">
                <a16:creationId xmlns:a16="http://schemas.microsoft.com/office/drawing/2014/main" id="{9E47FF3F-8305-444E-9174-1467DB037A6F}"/>
              </a:ext>
            </a:extLst>
          </p:cNvPr>
          <p:cNvGraphicFramePr>
            <a:graphicFrameLocks noGrp="1"/>
          </p:cNvGraphicFramePr>
          <p:nvPr>
            <p:ph idx="1"/>
            <p:extLst>
              <p:ext uri="{D42A27DB-BD31-4B8C-83A1-F6EECF244321}">
                <p14:modId xmlns:p14="http://schemas.microsoft.com/office/powerpoint/2010/main" val="1829373876"/>
              </p:ext>
            </p:extLst>
          </p:nvPr>
        </p:nvGraphicFramePr>
        <p:xfrm>
          <a:off x="579474" y="2062715"/>
          <a:ext cx="11033029" cy="4189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8854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3DAF4AA-9270-40B5-B73C-B11B9A92F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33F667-0A64-4E72-860D-643036ECA79A}"/>
              </a:ext>
            </a:extLst>
          </p:cNvPr>
          <p:cNvSpPr>
            <a:spLocks noGrp="1"/>
          </p:cNvSpPr>
          <p:nvPr>
            <p:ph type="title"/>
          </p:nvPr>
        </p:nvSpPr>
        <p:spPr>
          <a:xfrm>
            <a:off x="1371598" y="462743"/>
            <a:ext cx="5327375" cy="1560022"/>
          </a:xfrm>
        </p:spPr>
        <p:txBody>
          <a:bodyPr anchor="b">
            <a:normAutofit/>
          </a:bodyPr>
          <a:lstStyle/>
          <a:p>
            <a:r>
              <a:rPr lang="en-US" b="0" i="0">
                <a:effectLst/>
                <a:latin typeface="Lato Extended"/>
              </a:rPr>
              <a:t>Details of the process</a:t>
            </a:r>
            <a:endParaRPr lang="en-US" dirty="0"/>
          </a:p>
        </p:txBody>
      </p:sp>
      <p:sp>
        <p:nvSpPr>
          <p:cNvPr id="3" name="Content Placeholder 2">
            <a:extLst>
              <a:ext uri="{FF2B5EF4-FFF2-40B4-BE49-F238E27FC236}">
                <a16:creationId xmlns:a16="http://schemas.microsoft.com/office/drawing/2014/main" id="{03D2CB20-59D4-4FBE-B12F-49315EA76CD1}"/>
              </a:ext>
            </a:extLst>
          </p:cNvPr>
          <p:cNvSpPr>
            <a:spLocks noGrp="1"/>
          </p:cNvSpPr>
          <p:nvPr>
            <p:ph idx="1"/>
          </p:nvPr>
        </p:nvSpPr>
        <p:spPr>
          <a:xfrm>
            <a:off x="1257300" y="2271754"/>
            <a:ext cx="5327373" cy="3601436"/>
          </a:xfrm>
        </p:spPr>
        <p:txBody>
          <a:bodyPr>
            <a:normAutofit/>
          </a:bodyPr>
          <a:lstStyle/>
          <a:p>
            <a:r>
              <a:rPr lang="en-US" sz="1600" dirty="0"/>
              <a:t>Kotter Model of Change Chosen</a:t>
            </a:r>
          </a:p>
          <a:p>
            <a:r>
              <a:rPr lang="en-US" sz="1600" dirty="0"/>
              <a:t>Coalition Gathered</a:t>
            </a:r>
          </a:p>
          <a:p>
            <a:r>
              <a:rPr lang="en-US" sz="1600" dirty="0"/>
              <a:t>Assessment Facilitated</a:t>
            </a:r>
          </a:p>
          <a:p>
            <a:r>
              <a:rPr lang="en-US" sz="1600" dirty="0"/>
              <a:t>Strategy Developed &amp; Communicated</a:t>
            </a:r>
          </a:p>
          <a:p>
            <a:r>
              <a:rPr lang="en-US" sz="1600" dirty="0"/>
              <a:t>Employees Trained &amp; Empowered</a:t>
            </a:r>
          </a:p>
          <a:p>
            <a:r>
              <a:rPr lang="en-US" sz="1600" dirty="0"/>
              <a:t>Short-term Goals &amp; Wins Identified</a:t>
            </a:r>
          </a:p>
          <a:p>
            <a:endParaRPr lang="en-US" sz="1600" dirty="0"/>
          </a:p>
          <a:p>
            <a:endParaRPr lang="en-US" sz="1600" dirty="0"/>
          </a:p>
          <a:p>
            <a:endParaRPr lang="en-US" sz="1600" dirty="0"/>
          </a:p>
          <a:p>
            <a:endParaRPr lang="en-US" sz="1600" dirty="0"/>
          </a:p>
          <a:p>
            <a:endParaRPr lang="en-US" sz="1600" dirty="0"/>
          </a:p>
          <a:p>
            <a:endParaRPr lang="en-US" sz="1600" dirty="0"/>
          </a:p>
        </p:txBody>
      </p:sp>
      <p:sp>
        <p:nvSpPr>
          <p:cNvPr id="73" name="Rectangle 72">
            <a:extLst>
              <a:ext uri="{FF2B5EF4-FFF2-40B4-BE49-F238E27FC236}">
                <a16:creationId xmlns:a16="http://schemas.microsoft.com/office/drawing/2014/main" id="{31D5E60A-D6B1-4F21-A993-313958AF0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15300" y="-4"/>
            <a:ext cx="4076699" cy="6858003"/>
          </a:xfrm>
          <a:prstGeom prst="rect">
            <a:avLst/>
          </a:prstGeom>
          <a:gradFill>
            <a:gsLst>
              <a:gs pos="8000">
                <a:schemeClr val="accent6"/>
              </a:gs>
              <a:gs pos="100000">
                <a:schemeClr val="accent5">
                  <a:alpha val="9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5B7BB16B-E108-4C64-97D5-7AC67CC5E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724863" y="1390436"/>
            <a:ext cx="6857572" cy="4076700"/>
          </a:xfrm>
          <a:prstGeom prst="rect">
            <a:avLst/>
          </a:prstGeom>
          <a:gradFill>
            <a:gsLst>
              <a:gs pos="0">
                <a:schemeClr val="accent4">
                  <a:alpha val="13000"/>
                </a:schemeClr>
              </a:gs>
              <a:gs pos="99000">
                <a:schemeClr val="accent2">
                  <a:alpha val="5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A5F6A003-4671-4F7B-A12E-2946D61E43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785110" y="1451112"/>
            <a:ext cx="6858001" cy="3955771"/>
          </a:xfrm>
          <a:prstGeom prst="rect">
            <a:avLst/>
          </a:prstGeom>
          <a:gradFill>
            <a:gsLst>
              <a:gs pos="0">
                <a:schemeClr val="accent6">
                  <a:alpha val="0"/>
                </a:schemeClr>
              </a:gs>
              <a:gs pos="72000">
                <a:schemeClr val="tx2">
                  <a:lumMod val="75000"/>
                  <a:lumOff val="25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a:extLst>
              <a:ext uri="{FF2B5EF4-FFF2-40B4-BE49-F238E27FC236}">
                <a16:creationId xmlns:a16="http://schemas.microsoft.com/office/drawing/2014/main" id="{3AE2EFB1-63B4-4E74-A4B2-0D28C380BB0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85649" y="2735109"/>
            <a:ext cx="7179464" cy="3535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791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6" name="Rectangle 65">
            <a:extLst>
              <a:ext uri="{FF2B5EF4-FFF2-40B4-BE49-F238E27FC236}">
                <a16:creationId xmlns:a16="http://schemas.microsoft.com/office/drawing/2014/main" id="{1DBC8414-BE7E-4B6C-A114-B2C3795C8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0EC398C5-5C2E-4038-9DB3-DE2B5A9BE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A2F10B26-073B-4B10-8AAA-161242DD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3806" y="1153804"/>
            <a:ext cx="6346209" cy="4038601"/>
          </a:xfrm>
          <a:prstGeom prst="rect">
            <a:avLst/>
          </a:prstGeom>
          <a:gradFill>
            <a:gsLst>
              <a:gs pos="0">
                <a:schemeClr val="accent5">
                  <a:lumMod val="60000"/>
                  <a:lumOff val="40000"/>
                  <a:alpha val="0"/>
                </a:schemeClr>
              </a:gs>
              <a:gs pos="99000">
                <a:schemeClr val="accent2">
                  <a:alpha val="92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610DBBC7-698F-4A54-B1CB-A99F9CC35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59574" y="3578975"/>
            <a:ext cx="2502407" cy="4055644"/>
          </a:xfrm>
          <a:prstGeom prst="rect">
            <a:avLst/>
          </a:prstGeom>
          <a:gradFill>
            <a:gsLst>
              <a:gs pos="2000">
                <a:schemeClr val="accent5">
                  <a:alpha val="28000"/>
                </a:schemeClr>
              </a:gs>
              <a:gs pos="100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E6E822A-8BCF-432C-83E6-BBE821476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13000">
                <a:schemeClr val="accent4">
                  <a:lumMod val="20000"/>
                  <a:lumOff val="80000"/>
                  <a:alpha val="200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 name="Content Placeholder 5">
            <a:extLst>
              <a:ext uri="{FF2B5EF4-FFF2-40B4-BE49-F238E27FC236}">
                <a16:creationId xmlns:a16="http://schemas.microsoft.com/office/drawing/2014/main" id="{9B1C8836-D2CF-4F7C-B093-DE362D05B19F}"/>
              </a:ext>
            </a:extLst>
          </p:cNvPr>
          <p:cNvPicPr>
            <a:picLocks noGrp="1" noChangeAspect="1"/>
          </p:cNvPicPr>
          <p:nvPr>
            <p:ph idx="1"/>
          </p:nvPr>
        </p:nvPicPr>
        <p:blipFill>
          <a:blip r:embed="rId3"/>
          <a:stretch>
            <a:fillRect/>
          </a:stretch>
        </p:blipFill>
        <p:spPr>
          <a:xfrm>
            <a:off x="4267447" y="916826"/>
            <a:ext cx="7450310" cy="5196591"/>
          </a:xfrm>
          <a:prstGeom prst="rect">
            <a:avLst/>
          </a:prstGeom>
        </p:spPr>
      </p:pic>
      <p:sp>
        <p:nvSpPr>
          <p:cNvPr id="7" name="TextBox 6">
            <a:extLst>
              <a:ext uri="{FF2B5EF4-FFF2-40B4-BE49-F238E27FC236}">
                <a16:creationId xmlns:a16="http://schemas.microsoft.com/office/drawing/2014/main" id="{5A736378-A645-4868-BCF0-9A56FC8CA353}"/>
              </a:ext>
            </a:extLst>
          </p:cNvPr>
          <p:cNvSpPr txBox="1"/>
          <p:nvPr/>
        </p:nvSpPr>
        <p:spPr>
          <a:xfrm>
            <a:off x="195943" y="3069771"/>
            <a:ext cx="3526971" cy="1631216"/>
          </a:xfrm>
          <a:prstGeom prst="rect">
            <a:avLst/>
          </a:prstGeom>
          <a:noFill/>
        </p:spPr>
        <p:txBody>
          <a:bodyPr wrap="square" rtlCol="0">
            <a:spAutoFit/>
          </a:bodyPr>
          <a:lstStyle/>
          <a:p>
            <a:r>
              <a:rPr lang="en-US" sz="2500" b="1" cap="all" spc="750" dirty="0">
                <a:solidFill>
                  <a:schemeClr val="bg1"/>
                </a:solidFill>
                <a:latin typeface="+mj-lt"/>
                <a:ea typeface="+mj-ea"/>
                <a:cs typeface="+mj-cs"/>
              </a:rPr>
              <a:t>the  appreciative inquiry process</a:t>
            </a:r>
            <a:endParaRPr lang="en-US" dirty="0"/>
          </a:p>
        </p:txBody>
      </p:sp>
    </p:spTree>
    <p:extLst>
      <p:ext uri="{BB962C8B-B14F-4D97-AF65-F5344CB8AC3E}">
        <p14:creationId xmlns:p14="http://schemas.microsoft.com/office/powerpoint/2010/main" val="837674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4D896123-1B32-4CB1-B2ED-E34BBC26B4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lasses on top of a book">
            <a:extLst>
              <a:ext uri="{FF2B5EF4-FFF2-40B4-BE49-F238E27FC236}">
                <a16:creationId xmlns:a16="http://schemas.microsoft.com/office/drawing/2014/main" id="{37E8FE56-3CA2-4BF3-832A-CF3B8A619BB8}"/>
              </a:ext>
            </a:extLst>
          </p:cNvPr>
          <p:cNvPicPr>
            <a:picLocks noChangeAspect="1"/>
          </p:cNvPicPr>
          <p:nvPr/>
        </p:nvPicPr>
        <p:blipFill rotWithShape="1">
          <a:blip r:embed="rId3"/>
          <a:srcRect t="14114" b="985"/>
          <a:stretch/>
        </p:blipFill>
        <p:spPr>
          <a:xfrm>
            <a:off x="9" y="0"/>
            <a:ext cx="12191980" cy="6857571"/>
          </a:xfrm>
          <a:prstGeom prst="rect">
            <a:avLst/>
          </a:prstGeom>
        </p:spPr>
      </p:pic>
      <p:sp>
        <p:nvSpPr>
          <p:cNvPr id="15" name="Rectangle 14">
            <a:extLst>
              <a:ext uri="{FF2B5EF4-FFF2-40B4-BE49-F238E27FC236}">
                <a16:creationId xmlns:a16="http://schemas.microsoft.com/office/drawing/2014/main" id="{019FDB4D-987D-4C87-A179-9D4616AB24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9931"/>
            <a:ext cx="12191999" cy="5058137"/>
          </a:xfrm>
          <a:prstGeom prst="rect">
            <a:avLst/>
          </a:prstGeom>
          <a:gradFill flip="none" rotWithShape="1">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5F147A-C703-49FF-951F-D29E448002FE}"/>
              </a:ext>
            </a:extLst>
          </p:cNvPr>
          <p:cNvSpPr>
            <a:spLocks noGrp="1"/>
          </p:cNvSpPr>
          <p:nvPr>
            <p:ph type="title"/>
          </p:nvPr>
        </p:nvSpPr>
        <p:spPr>
          <a:xfrm>
            <a:off x="4244079" y="3677412"/>
            <a:ext cx="7947921" cy="3043213"/>
          </a:xfrm>
        </p:spPr>
        <p:txBody>
          <a:bodyPr vert="horz" lIns="0" tIns="0" rIns="0" bIns="0" rtlCol="0" anchor="b">
            <a:normAutofit/>
          </a:bodyPr>
          <a:lstStyle/>
          <a:p>
            <a:pPr algn="ctr"/>
            <a:r>
              <a:rPr lang="en-US" sz="4000" dirty="0">
                <a:solidFill>
                  <a:schemeClr val="bg1"/>
                </a:solidFill>
              </a:rPr>
              <a:t>formal and informal assessments review</a:t>
            </a:r>
          </a:p>
        </p:txBody>
      </p:sp>
    </p:spTree>
    <p:extLst>
      <p:ext uri="{BB962C8B-B14F-4D97-AF65-F5344CB8AC3E}">
        <p14:creationId xmlns:p14="http://schemas.microsoft.com/office/powerpoint/2010/main" val="1254348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E2DA5AC1-43C5-4243-9028-07DBB80D0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08" y="5284922"/>
            <a:ext cx="12203208" cy="1600201"/>
          </a:xfrm>
          <a:prstGeom prst="rect">
            <a:avLst/>
          </a:prstGeom>
          <a:gradFill>
            <a:gsLst>
              <a:gs pos="0">
                <a:schemeClr val="accent5">
                  <a:alpha val="88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8A4EDA1C-27A1-4C83-ACE4-6675EC924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1" y="5284922"/>
            <a:ext cx="8164608" cy="1594270"/>
          </a:xfrm>
          <a:prstGeom prst="rect">
            <a:avLst/>
          </a:prstGeom>
          <a:gradFill>
            <a:gsLst>
              <a:gs pos="91069">
                <a:schemeClr val="accent2"/>
              </a:gs>
              <a:gs pos="22000">
                <a:schemeClr val="accent2">
                  <a:alpha val="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FF33EC8A-EE0A-4395-97E2-DAD467CF73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45883" y="5284922"/>
            <a:ext cx="7012127" cy="1579412"/>
          </a:xfrm>
          <a:prstGeom prst="rect">
            <a:avLst/>
          </a:prstGeom>
          <a:gradFill>
            <a:gsLst>
              <a:gs pos="0">
                <a:schemeClr val="accent5">
                  <a:alpha val="30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F85DA95-16A4-404E-9BFF-27F8E4FC78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038597" y="5284922"/>
            <a:ext cx="8164607" cy="1591534"/>
          </a:xfrm>
          <a:prstGeom prst="rect">
            <a:avLst/>
          </a:prstGeom>
          <a:gradFill>
            <a:gsLst>
              <a:gs pos="0">
                <a:schemeClr val="accent5">
                  <a:alpha val="26000"/>
                </a:schemeClr>
              </a:gs>
              <a:gs pos="72000">
                <a:schemeClr val="accent5">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41B1C6-FA8C-456D-B242-1C7EA4370498}"/>
              </a:ext>
            </a:extLst>
          </p:cNvPr>
          <p:cNvSpPr>
            <a:spLocks noGrp="1"/>
          </p:cNvSpPr>
          <p:nvPr>
            <p:ph type="title"/>
          </p:nvPr>
        </p:nvSpPr>
        <p:spPr>
          <a:xfrm>
            <a:off x="835863" y="5652097"/>
            <a:ext cx="10587314" cy="877729"/>
          </a:xfrm>
        </p:spPr>
        <p:txBody>
          <a:bodyPr anchor="ctr">
            <a:normAutofit/>
          </a:bodyPr>
          <a:lstStyle/>
          <a:p>
            <a:pPr>
              <a:lnSpc>
                <a:spcPct val="90000"/>
              </a:lnSpc>
            </a:pPr>
            <a:r>
              <a:rPr lang="en-US" sz="3000" b="0" i="0" dirty="0">
                <a:solidFill>
                  <a:schemeClr val="bg1"/>
                </a:solidFill>
                <a:effectLst/>
                <a:latin typeface="Lato Extended"/>
              </a:rPr>
              <a:t>formal and informal assessments review</a:t>
            </a:r>
            <a:endParaRPr lang="en-US" sz="3000" dirty="0">
              <a:solidFill>
                <a:schemeClr val="bg1"/>
              </a:solidFill>
            </a:endParaRPr>
          </a:p>
        </p:txBody>
      </p:sp>
      <p:graphicFrame>
        <p:nvGraphicFramePr>
          <p:cNvPr id="21" name="Content Placeholder 2">
            <a:extLst>
              <a:ext uri="{FF2B5EF4-FFF2-40B4-BE49-F238E27FC236}">
                <a16:creationId xmlns:a16="http://schemas.microsoft.com/office/drawing/2014/main" id="{6A6F6D64-468F-40D3-AA7E-20623E462ECA}"/>
              </a:ext>
            </a:extLst>
          </p:cNvPr>
          <p:cNvGraphicFramePr/>
          <p:nvPr>
            <p:extLst>
              <p:ext uri="{D42A27DB-BD31-4B8C-83A1-F6EECF244321}">
                <p14:modId xmlns:p14="http://schemas.microsoft.com/office/powerpoint/2010/main" val="6489553"/>
              </p:ext>
            </p:extLst>
          </p:nvPr>
        </p:nvGraphicFramePr>
        <p:xfrm>
          <a:off x="776379" y="710243"/>
          <a:ext cx="10754630" cy="42073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486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E383CC5D-71E8-4CB2-8E4A-F1E4FF6DC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2DA5AC1-43C5-4243-9028-07DBB80D0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
            <a:ext cx="12192000" cy="1600201"/>
          </a:xfrm>
          <a:prstGeom prst="rect">
            <a:avLst/>
          </a:prstGeom>
          <a:gradFill>
            <a:gsLst>
              <a:gs pos="0">
                <a:schemeClr val="accent5">
                  <a:alpha val="83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A4EDA1C-27A1-4C83-ACE4-6675EC924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9161" y="9109"/>
            <a:ext cx="7792839" cy="1594270"/>
          </a:xfrm>
          <a:prstGeom prst="rect">
            <a:avLst/>
          </a:prstGeom>
          <a:gradFill>
            <a:gsLst>
              <a:gs pos="22000">
                <a:schemeClr val="accent2">
                  <a:alpha val="0"/>
                </a:schemeClr>
              </a:gs>
              <a:gs pos="99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1C2185E4-B584-4B9D-9440-DEA0FB9D9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021976" y="-906246"/>
            <a:ext cx="1602951" cy="3416298"/>
          </a:xfrm>
          <a:prstGeom prst="rect">
            <a:avLst/>
          </a:prstGeom>
          <a:gradFill>
            <a:gsLst>
              <a:gs pos="45000">
                <a:schemeClr val="accent4">
                  <a:alpha val="0"/>
                </a:schemeClr>
              </a:gs>
              <a:gs pos="99000">
                <a:schemeClr val="accent6">
                  <a:alpha val="33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F33EC8A-EE0A-4395-97E2-DAD467CF73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451242" y="0"/>
            <a:ext cx="9729549" cy="1600198"/>
          </a:xfrm>
          <a:prstGeom prst="rect">
            <a:avLst/>
          </a:prstGeom>
          <a:gradFill>
            <a:gsLst>
              <a:gs pos="0">
                <a:schemeClr val="accent5">
                  <a:alpha val="30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F85DA95-16A4-404E-9BFF-27F8E4FC78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430"/>
            <a:ext cx="7910111" cy="1600198"/>
          </a:xfrm>
          <a:prstGeom prst="rect">
            <a:avLst/>
          </a:prstGeom>
          <a:gradFill>
            <a:gsLst>
              <a:gs pos="0">
                <a:schemeClr val="accent5">
                  <a:alpha val="21000"/>
                </a:schemeClr>
              </a:gs>
              <a:gs pos="99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41B1C6-FA8C-456D-B242-1C7EA4370498}"/>
              </a:ext>
            </a:extLst>
          </p:cNvPr>
          <p:cNvSpPr>
            <a:spLocks noGrp="1"/>
          </p:cNvSpPr>
          <p:nvPr>
            <p:ph type="title"/>
          </p:nvPr>
        </p:nvSpPr>
        <p:spPr>
          <a:xfrm>
            <a:off x="1157084" y="374427"/>
            <a:ext cx="10374517" cy="971512"/>
          </a:xfrm>
        </p:spPr>
        <p:txBody>
          <a:bodyPr anchor="ctr">
            <a:normAutofit/>
          </a:bodyPr>
          <a:lstStyle/>
          <a:p>
            <a:pPr>
              <a:lnSpc>
                <a:spcPct val="90000"/>
              </a:lnSpc>
            </a:pPr>
            <a:r>
              <a:rPr lang="en-US" sz="3200" b="0" i="0">
                <a:solidFill>
                  <a:schemeClr val="bg1"/>
                </a:solidFill>
                <a:effectLst/>
                <a:latin typeface="Lato Extended"/>
              </a:rPr>
              <a:t>formal and informal assessments review, con’t.</a:t>
            </a:r>
            <a:endParaRPr lang="en-US" sz="3200">
              <a:solidFill>
                <a:schemeClr val="bg1"/>
              </a:solidFill>
            </a:endParaRPr>
          </a:p>
        </p:txBody>
      </p:sp>
      <p:graphicFrame>
        <p:nvGraphicFramePr>
          <p:cNvPr id="21" name="Content Placeholder 2">
            <a:extLst>
              <a:ext uri="{FF2B5EF4-FFF2-40B4-BE49-F238E27FC236}">
                <a16:creationId xmlns:a16="http://schemas.microsoft.com/office/drawing/2014/main" id="{6A6F6D64-468F-40D3-AA7E-20623E462ECA}"/>
              </a:ext>
            </a:extLst>
          </p:cNvPr>
          <p:cNvGraphicFramePr/>
          <p:nvPr>
            <p:extLst>
              <p:ext uri="{D42A27DB-BD31-4B8C-83A1-F6EECF244321}">
                <p14:modId xmlns:p14="http://schemas.microsoft.com/office/powerpoint/2010/main" val="1149074527"/>
              </p:ext>
            </p:extLst>
          </p:nvPr>
        </p:nvGraphicFramePr>
        <p:xfrm>
          <a:off x="579474" y="2062715"/>
          <a:ext cx="11033029" cy="4189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8306751"/>
      </p:ext>
    </p:extLst>
  </p:cSld>
  <p:clrMapOvr>
    <a:masterClrMapping/>
  </p:clrMapOvr>
</p:sld>
</file>

<file path=ppt/theme/theme1.xml><?xml version="1.0" encoding="utf-8"?>
<a:theme xmlns:a="http://schemas.openxmlformats.org/drawingml/2006/main" name="GradientRiseVTI">
  <a:themeElements>
    <a:clrScheme name="GradientRise">
      <a:dk1>
        <a:sysClr val="windowText" lastClr="000000"/>
      </a:dk1>
      <a:lt1>
        <a:srgbClr val="FFFFFF"/>
      </a:lt1>
      <a:dk2>
        <a:srgbClr val="3C0F3A"/>
      </a:dk2>
      <a:lt2>
        <a:srgbClr val="F1F2F2"/>
      </a:lt2>
      <a:accent1>
        <a:srgbClr val="A6025C"/>
      </a:accent1>
      <a:accent2>
        <a:srgbClr val="92248E"/>
      </a:accent2>
      <a:accent3>
        <a:srgbClr val="DE95C4"/>
      </a:accent3>
      <a:accent4>
        <a:srgbClr val="FE4A00"/>
      </a:accent4>
      <a:accent5>
        <a:srgbClr val="DA002F"/>
      </a:accent5>
      <a:accent6>
        <a:srgbClr val="FF907A"/>
      </a:accent6>
      <a:hlink>
        <a:srgbClr val="CA71E4"/>
      </a:hlink>
      <a:folHlink>
        <a:srgbClr val="E45E49"/>
      </a:folHlink>
    </a:clrScheme>
    <a:fontScheme name="Avenir">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5500</TotalTime>
  <Words>2756</Words>
  <Application>Microsoft Office PowerPoint</Application>
  <PresentationFormat>Widescreen</PresentationFormat>
  <Paragraphs>172</Paragraphs>
  <Slides>16</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Lato</vt:lpstr>
      <vt:lpstr>Lato Extended</vt:lpstr>
      <vt:lpstr>Tw Cen MT</vt:lpstr>
      <vt:lpstr>GradientRiseVTI</vt:lpstr>
      <vt:lpstr>Implementing a continuous quality improvement program</vt:lpstr>
      <vt:lpstr>Agenda</vt:lpstr>
      <vt:lpstr>Name Withheld: A brief overview</vt:lpstr>
      <vt:lpstr>the OD need/challenge</vt:lpstr>
      <vt:lpstr>Details of the process</vt:lpstr>
      <vt:lpstr>PowerPoint Presentation</vt:lpstr>
      <vt:lpstr>formal and informal assessments review</vt:lpstr>
      <vt:lpstr>formal and informal assessments review</vt:lpstr>
      <vt:lpstr>formal and informal assessments review, con’t.</vt:lpstr>
      <vt:lpstr>Summary of the appraisal process</vt:lpstr>
      <vt:lpstr>challenges in evaluating or  measuring success</vt:lpstr>
      <vt:lpstr>challenges in evaluating or  measuring success</vt:lpstr>
      <vt:lpstr>working around the challenges</vt:lpstr>
      <vt:lpstr>Recommended appraisal methodology </vt:lpstr>
      <vt:lpstr>Recommended methodology</vt:lpstr>
      <vt:lpstr>Demonstrating the outcome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a continuous quality improvement program</dc:title>
  <dc:creator>Stephanie Corby</dc:creator>
  <cp:lastModifiedBy>Stephanie Corby</cp:lastModifiedBy>
  <cp:revision>36</cp:revision>
  <dcterms:created xsi:type="dcterms:W3CDTF">2021-11-04T01:38:55Z</dcterms:created>
  <dcterms:modified xsi:type="dcterms:W3CDTF">2022-04-16T06:12:49Z</dcterms:modified>
</cp:coreProperties>
</file>