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24" r:id="rId2"/>
    <p:sldId id="1391" r:id="rId3"/>
    <p:sldId id="1733" r:id="rId4"/>
    <p:sldId id="1734" r:id="rId5"/>
    <p:sldId id="1735" r:id="rId6"/>
    <p:sldId id="1736" r:id="rId7"/>
    <p:sldId id="1737" r:id="rId8"/>
    <p:sldId id="1738" r:id="rId9"/>
    <p:sldId id="1739" r:id="rId10"/>
    <p:sldId id="920" r:id="rId11"/>
    <p:sldId id="1663" r:id="rId12"/>
    <p:sldId id="924" r:id="rId13"/>
    <p:sldId id="1252" r:id="rId14"/>
    <p:sldId id="1253" r:id="rId15"/>
    <p:sldId id="1254" r:id="rId16"/>
    <p:sldId id="1412" r:id="rId17"/>
    <p:sldId id="1664" r:id="rId18"/>
    <p:sldId id="1256" r:id="rId19"/>
    <p:sldId id="1361" r:id="rId20"/>
    <p:sldId id="1373" r:id="rId21"/>
    <p:sldId id="1374" r:id="rId22"/>
    <p:sldId id="1375" r:id="rId23"/>
    <p:sldId id="1376" r:id="rId24"/>
    <p:sldId id="1665" r:id="rId25"/>
    <p:sldId id="1377" r:id="rId26"/>
    <p:sldId id="1378" r:id="rId27"/>
    <p:sldId id="1379" r:id="rId28"/>
    <p:sldId id="1383" r:id="rId29"/>
    <p:sldId id="1666" r:id="rId30"/>
    <p:sldId id="1667" r:id="rId31"/>
    <p:sldId id="1352" r:id="rId32"/>
    <p:sldId id="1392" r:id="rId33"/>
    <p:sldId id="1393" r:id="rId34"/>
    <p:sldId id="1394" r:id="rId35"/>
    <p:sldId id="1395" r:id="rId36"/>
    <p:sldId id="1404" r:id="rId37"/>
    <p:sldId id="1396" r:id="rId38"/>
    <p:sldId id="1397" r:id="rId39"/>
    <p:sldId id="1400" r:id="rId40"/>
    <p:sldId id="1405" r:id="rId41"/>
    <p:sldId id="1406" r:id="rId42"/>
    <p:sldId id="1407" r:id="rId43"/>
    <p:sldId id="1668" r:id="rId44"/>
    <p:sldId id="1258" r:id="rId45"/>
    <p:sldId id="1390" r:id="rId46"/>
    <p:sldId id="1381" r:id="rId47"/>
    <p:sldId id="1415" r:id="rId48"/>
    <p:sldId id="1669" r:id="rId49"/>
    <p:sldId id="1384" r:id="rId50"/>
    <p:sldId id="1385" r:id="rId51"/>
    <p:sldId id="1259" r:id="rId52"/>
    <p:sldId id="1416" r:id="rId53"/>
    <p:sldId id="1293" r:id="rId54"/>
    <p:sldId id="1408" r:id="rId55"/>
    <p:sldId id="1670" r:id="rId56"/>
    <p:sldId id="1387" r:id="rId57"/>
    <p:sldId id="1671" r:id="rId58"/>
    <p:sldId id="1294" r:id="rId59"/>
    <p:sldId id="1295" r:id="rId60"/>
    <p:sldId id="1296" r:id="rId61"/>
    <p:sldId id="1297" r:id="rId62"/>
    <p:sldId id="1363" r:id="rId63"/>
    <p:sldId id="1365" r:id="rId64"/>
    <p:sldId id="1672" r:id="rId65"/>
    <p:sldId id="1673" r:id="rId66"/>
    <p:sldId id="1417" r:id="rId67"/>
    <p:sldId id="1410" r:id="rId68"/>
    <p:sldId id="1674" r:id="rId69"/>
    <p:sldId id="933" r:id="rId70"/>
    <p:sldId id="1419" r:id="rId71"/>
    <p:sldId id="1420" r:id="rId72"/>
    <p:sldId id="1421" r:id="rId73"/>
    <p:sldId id="1422" r:id="rId74"/>
    <p:sldId id="1423" r:id="rId75"/>
    <p:sldId id="1424" r:id="rId76"/>
    <p:sldId id="1425" r:id="rId77"/>
    <p:sldId id="1426" r:id="rId78"/>
    <p:sldId id="1427" r:id="rId79"/>
    <p:sldId id="1428" r:id="rId80"/>
    <p:sldId id="1429" r:id="rId81"/>
    <p:sldId id="1430" r:id="rId82"/>
    <p:sldId id="1431" r:id="rId83"/>
    <p:sldId id="1432" r:id="rId84"/>
    <p:sldId id="1675" r:id="rId85"/>
    <p:sldId id="1211" r:id="rId86"/>
    <p:sldId id="1676" r:id="rId87"/>
    <p:sldId id="1677" r:id="rId88"/>
    <p:sldId id="1678" r:id="rId89"/>
    <p:sldId id="1212" r:id="rId90"/>
    <p:sldId id="1213" r:id="rId91"/>
    <p:sldId id="1215" r:id="rId92"/>
    <p:sldId id="1216" r:id="rId93"/>
    <p:sldId id="1217" r:id="rId94"/>
    <p:sldId id="1218" r:id="rId95"/>
    <p:sldId id="1679" r:id="rId96"/>
    <p:sldId id="1680" r:id="rId97"/>
    <p:sldId id="1681" r:id="rId98"/>
    <p:sldId id="1214" r:id="rId99"/>
    <p:sldId id="1219" r:id="rId100"/>
    <p:sldId id="1224" r:id="rId101"/>
    <p:sldId id="1220" r:id="rId102"/>
    <p:sldId id="1225" r:id="rId103"/>
    <p:sldId id="1221" r:id="rId104"/>
    <p:sldId id="1226" r:id="rId105"/>
    <p:sldId id="1222" r:id="rId106"/>
    <p:sldId id="1227" r:id="rId107"/>
    <p:sldId id="1433" r:id="rId108"/>
    <p:sldId id="1223" r:id="rId109"/>
    <p:sldId id="1228" r:id="rId110"/>
    <p:sldId id="925" r:id="rId111"/>
    <p:sldId id="1682" r:id="rId112"/>
    <p:sldId id="1401" r:id="rId113"/>
    <p:sldId id="1683" r:id="rId114"/>
    <p:sldId id="1434" r:id="rId115"/>
    <p:sldId id="1684" r:id="rId116"/>
    <p:sldId id="1685" r:id="rId117"/>
    <p:sldId id="1229" r:id="rId118"/>
    <p:sldId id="1230" r:id="rId119"/>
    <p:sldId id="1232" r:id="rId120"/>
    <p:sldId id="1372" r:id="rId121"/>
    <p:sldId id="1435" r:id="rId122"/>
    <p:sldId id="1436" r:id="rId123"/>
    <p:sldId id="1437" r:id="rId124"/>
    <p:sldId id="1438" r:id="rId125"/>
    <p:sldId id="1439" r:id="rId126"/>
    <p:sldId id="1440" r:id="rId127"/>
    <p:sldId id="1411" r:id="rId128"/>
    <p:sldId id="1441" r:id="rId129"/>
    <p:sldId id="1442" r:id="rId130"/>
    <p:sldId id="1443" r:id="rId131"/>
    <p:sldId id="1403" r:id="rId132"/>
    <p:sldId id="1444" r:id="rId133"/>
    <p:sldId id="1445" r:id="rId134"/>
    <p:sldId id="1686" r:id="rId135"/>
    <p:sldId id="1687" r:id="rId136"/>
    <p:sldId id="1446" r:id="rId137"/>
    <p:sldId id="1447" r:id="rId138"/>
    <p:sldId id="1448" r:id="rId139"/>
    <p:sldId id="1449" r:id="rId140"/>
    <p:sldId id="1386" r:id="rId141"/>
    <p:sldId id="1688" r:id="rId142"/>
    <p:sldId id="1450" r:id="rId143"/>
    <p:sldId id="1388" r:id="rId144"/>
    <p:sldId id="1389" r:id="rId145"/>
    <p:sldId id="1451" r:id="rId146"/>
    <p:sldId id="1452" r:id="rId147"/>
    <p:sldId id="1402" r:id="rId148"/>
    <p:sldId id="1453" r:id="rId149"/>
    <p:sldId id="1454" r:id="rId150"/>
    <p:sldId id="1354" r:id="rId151"/>
    <p:sldId id="1455" r:id="rId152"/>
    <p:sldId id="1456" r:id="rId153"/>
    <p:sldId id="1457" r:id="rId154"/>
    <p:sldId id="1458" r:id="rId155"/>
    <p:sldId id="1398" r:id="rId156"/>
    <p:sldId id="1355" r:id="rId157"/>
    <p:sldId id="1399" r:id="rId158"/>
    <p:sldId id="1322" r:id="rId159"/>
    <p:sldId id="1459" r:id="rId160"/>
    <p:sldId id="1460" r:id="rId161"/>
    <p:sldId id="1461" r:id="rId162"/>
    <p:sldId id="1462" r:id="rId163"/>
    <p:sldId id="1463" r:id="rId164"/>
    <p:sldId id="1464" r:id="rId165"/>
    <p:sldId id="1465" r:id="rId166"/>
    <p:sldId id="1418" r:id="rId167"/>
    <p:sldId id="1466" r:id="rId168"/>
    <p:sldId id="1467" r:id="rId169"/>
    <p:sldId id="1468" r:id="rId170"/>
    <p:sldId id="1469" r:id="rId171"/>
    <p:sldId id="1470" r:id="rId172"/>
    <p:sldId id="1471" r:id="rId173"/>
    <p:sldId id="1689" r:id="rId174"/>
    <p:sldId id="1472" r:id="rId175"/>
    <p:sldId id="1690" r:id="rId176"/>
    <p:sldId id="1474" r:id="rId177"/>
    <p:sldId id="1691" r:id="rId178"/>
    <p:sldId id="1475" r:id="rId179"/>
    <p:sldId id="1257" r:id="rId180"/>
    <p:sldId id="1476" r:id="rId181"/>
    <p:sldId id="1260" r:id="rId182"/>
    <p:sldId id="1692" r:id="rId183"/>
    <p:sldId id="1261" r:id="rId184"/>
    <p:sldId id="1262" r:id="rId185"/>
    <p:sldId id="1263" r:id="rId186"/>
    <p:sldId id="1264" r:id="rId187"/>
    <p:sldId id="1477" r:id="rId188"/>
    <p:sldId id="1265" r:id="rId189"/>
    <p:sldId id="1266" r:id="rId190"/>
    <p:sldId id="1693" r:id="rId191"/>
    <p:sldId id="1694" r:id="rId192"/>
    <p:sldId id="1269" r:id="rId193"/>
    <p:sldId id="1270" r:id="rId194"/>
    <p:sldId id="1271" r:id="rId195"/>
    <p:sldId id="1695" r:id="rId196"/>
    <p:sldId id="1696" r:id="rId197"/>
    <p:sldId id="1325" r:id="rId198"/>
    <p:sldId id="1280" r:id="rId199"/>
    <p:sldId id="1281" r:id="rId200"/>
    <p:sldId id="1282" r:id="rId201"/>
    <p:sldId id="1314" r:id="rId202"/>
    <p:sldId id="1315" r:id="rId203"/>
    <p:sldId id="1316" r:id="rId204"/>
    <p:sldId id="1317" r:id="rId205"/>
    <p:sldId id="1318" r:id="rId206"/>
    <p:sldId id="1319" r:id="rId207"/>
    <p:sldId id="1320" r:id="rId208"/>
    <p:sldId id="1321" r:id="rId209"/>
    <p:sldId id="1283" r:id="rId210"/>
    <p:sldId id="1287" r:id="rId211"/>
    <p:sldId id="1697" r:id="rId212"/>
    <p:sldId id="1288" r:id="rId213"/>
    <p:sldId id="1289" r:id="rId214"/>
    <p:sldId id="1698" r:id="rId215"/>
    <p:sldId id="1478" r:id="rId216"/>
    <p:sldId id="1699" r:id="rId217"/>
    <p:sldId id="1298" r:id="rId218"/>
    <p:sldId id="1310" r:id="rId219"/>
    <p:sldId id="1311" r:id="rId220"/>
    <p:sldId id="1312" r:id="rId221"/>
    <p:sldId id="1313" r:id="rId222"/>
    <p:sldId id="1323" r:id="rId223"/>
    <p:sldId id="1303" r:id="rId224"/>
    <p:sldId id="1304" r:id="rId225"/>
    <p:sldId id="1305" r:id="rId226"/>
    <p:sldId id="1306" r:id="rId227"/>
    <p:sldId id="1307" r:id="rId228"/>
    <p:sldId id="1308" r:id="rId229"/>
    <p:sldId id="1324" r:id="rId230"/>
    <p:sldId id="1309" r:id="rId231"/>
    <p:sldId id="1479" r:id="rId232"/>
    <p:sldId id="1370" r:id="rId233"/>
    <p:sldId id="1480" r:id="rId234"/>
    <p:sldId id="1481" r:id="rId235"/>
    <p:sldId id="1482" r:id="rId236"/>
    <p:sldId id="1483" r:id="rId237"/>
    <p:sldId id="1484" r:id="rId238"/>
    <p:sldId id="1485" r:id="rId239"/>
    <p:sldId id="1486" r:id="rId240"/>
    <p:sldId id="1487" r:id="rId241"/>
    <p:sldId id="1488" r:id="rId242"/>
    <p:sldId id="1489" r:id="rId243"/>
    <p:sldId id="1490" r:id="rId244"/>
    <p:sldId id="1491" r:id="rId245"/>
    <p:sldId id="1492" r:id="rId246"/>
    <p:sldId id="1493" r:id="rId247"/>
    <p:sldId id="1494" r:id="rId248"/>
    <p:sldId id="1495" r:id="rId249"/>
    <p:sldId id="1496" r:id="rId250"/>
    <p:sldId id="1497" r:id="rId251"/>
    <p:sldId id="1498" r:id="rId252"/>
    <p:sldId id="1499" r:id="rId253"/>
    <p:sldId id="1500" r:id="rId254"/>
    <p:sldId id="1501" r:id="rId255"/>
    <p:sldId id="1502" r:id="rId256"/>
    <p:sldId id="1366" r:id="rId257"/>
    <p:sldId id="1503" r:id="rId258"/>
    <p:sldId id="1367" r:id="rId259"/>
    <p:sldId id="1504" r:id="rId260"/>
    <p:sldId id="1368" r:id="rId261"/>
    <p:sldId id="1505" r:id="rId262"/>
    <p:sldId id="1369" r:id="rId263"/>
    <p:sldId id="1362" r:id="rId264"/>
    <p:sldId id="1506" r:id="rId265"/>
    <p:sldId id="1507" r:id="rId266"/>
    <p:sldId id="1508" r:id="rId267"/>
    <p:sldId id="1509" r:id="rId268"/>
    <p:sldId id="1510" r:id="rId269"/>
    <p:sldId id="1511" r:id="rId270"/>
    <p:sldId id="1272" r:id="rId271"/>
    <p:sldId id="1273" r:id="rId272"/>
    <p:sldId id="1274" r:id="rId273"/>
    <p:sldId id="1275" r:id="rId274"/>
    <p:sldId id="1276" r:id="rId275"/>
    <p:sldId id="1277" r:id="rId276"/>
    <p:sldId id="1278" r:id="rId277"/>
    <p:sldId id="1279" r:id="rId278"/>
    <p:sldId id="1512" r:id="rId279"/>
    <p:sldId id="1513" r:id="rId280"/>
    <p:sldId id="1514" r:id="rId281"/>
    <p:sldId id="1515" r:id="rId282"/>
    <p:sldId id="1339" r:id="rId283"/>
    <p:sldId id="1340" r:id="rId284"/>
    <p:sldId id="1341" r:id="rId285"/>
    <p:sldId id="1342" r:id="rId286"/>
    <p:sldId id="1343" r:id="rId287"/>
    <p:sldId id="1284" r:id="rId288"/>
    <p:sldId id="1516" r:id="rId289"/>
    <p:sldId id="1517" r:id="rId290"/>
    <p:sldId id="1337" r:id="rId291"/>
    <p:sldId id="1290" r:id="rId292"/>
    <p:sldId id="1291" r:id="rId293"/>
    <p:sldId id="1292" r:id="rId294"/>
    <p:sldId id="1344" r:id="rId295"/>
    <p:sldId id="1345" r:id="rId296"/>
    <p:sldId id="1518" r:id="rId297"/>
    <p:sldId id="1300" r:id="rId298"/>
    <p:sldId id="1519" r:id="rId299"/>
    <p:sldId id="1520" r:id="rId300"/>
    <p:sldId id="1521" r:id="rId301"/>
    <p:sldId id="1346" r:id="rId302"/>
    <p:sldId id="1347" r:id="rId303"/>
    <p:sldId id="1364" r:id="rId304"/>
    <p:sldId id="1358" r:id="rId305"/>
    <p:sldId id="1357" r:id="rId306"/>
    <p:sldId id="1523" r:id="rId307"/>
    <p:sldId id="1524" r:id="rId308"/>
    <p:sldId id="1525" r:id="rId309"/>
    <p:sldId id="1526" r:id="rId310"/>
    <p:sldId id="1527" r:id="rId311"/>
    <p:sldId id="1528" r:id="rId312"/>
    <p:sldId id="1529" r:id="rId313"/>
    <p:sldId id="1530" r:id="rId314"/>
    <p:sldId id="1332" r:id="rId315"/>
    <p:sldId id="1356" r:id="rId316"/>
    <p:sldId id="1336" r:id="rId317"/>
    <p:sldId id="1330" r:id="rId318"/>
    <p:sldId id="1531" r:id="rId319"/>
    <p:sldId id="1532" r:id="rId320"/>
    <p:sldId id="1533" r:id="rId321"/>
    <p:sldId id="1534" r:id="rId322"/>
    <p:sldId id="1535" r:id="rId323"/>
    <p:sldId id="1536" r:id="rId324"/>
    <p:sldId id="1537" r:id="rId325"/>
    <p:sldId id="1538" r:id="rId326"/>
    <p:sldId id="1539" r:id="rId327"/>
    <p:sldId id="1540" r:id="rId328"/>
    <p:sldId id="1541" r:id="rId329"/>
    <p:sldId id="1542" r:id="rId330"/>
    <p:sldId id="1543" r:id="rId331"/>
    <p:sldId id="1544" r:id="rId332"/>
    <p:sldId id="1700" r:id="rId333"/>
    <p:sldId id="1545" r:id="rId334"/>
    <p:sldId id="1546" r:id="rId335"/>
    <p:sldId id="1547" r:id="rId336"/>
    <p:sldId id="1548" r:id="rId337"/>
    <p:sldId id="1549" r:id="rId338"/>
    <p:sldId id="1550" r:id="rId339"/>
    <p:sldId id="1551" r:id="rId340"/>
    <p:sldId id="1552" r:id="rId341"/>
    <p:sldId id="1553" r:id="rId342"/>
    <p:sldId id="1554" r:id="rId343"/>
    <p:sldId id="1703" r:id="rId344"/>
    <p:sldId id="1331" r:id="rId345"/>
    <p:sldId id="1555" r:id="rId346"/>
    <p:sldId id="1556" r:id="rId347"/>
    <p:sldId id="1557" r:id="rId348"/>
    <p:sldId id="1558" r:id="rId349"/>
    <p:sldId id="1559" r:id="rId350"/>
    <p:sldId id="1560" r:id="rId351"/>
    <p:sldId id="1561" r:id="rId352"/>
    <p:sldId id="1562" r:id="rId353"/>
    <p:sldId id="1563" r:id="rId354"/>
    <p:sldId id="1564" r:id="rId355"/>
    <p:sldId id="1701" r:id="rId356"/>
    <p:sldId id="1566" r:id="rId357"/>
    <p:sldId id="1567" r:id="rId358"/>
    <p:sldId id="1568" r:id="rId359"/>
    <p:sldId id="1569" r:id="rId360"/>
    <p:sldId id="1570" r:id="rId361"/>
    <p:sldId id="1571" r:id="rId362"/>
    <p:sldId id="1572" r:id="rId363"/>
    <p:sldId id="1573" r:id="rId364"/>
    <p:sldId id="1574" r:id="rId365"/>
    <p:sldId id="1575" r:id="rId366"/>
    <p:sldId id="1576" r:id="rId367"/>
    <p:sldId id="1577" r:id="rId368"/>
    <p:sldId id="1702" r:id="rId369"/>
    <p:sldId id="1704" r:id="rId370"/>
    <p:sldId id="1578" r:id="rId371"/>
    <p:sldId id="1579" r:id="rId372"/>
    <p:sldId id="1580" r:id="rId373"/>
    <p:sldId id="1581" r:id="rId374"/>
    <p:sldId id="1582" r:id="rId375"/>
    <p:sldId id="1583" r:id="rId376"/>
    <p:sldId id="1584" r:id="rId377"/>
    <p:sldId id="1585" r:id="rId378"/>
    <p:sldId id="1586" r:id="rId379"/>
    <p:sldId id="1587" r:id="rId380"/>
    <p:sldId id="1588" r:id="rId381"/>
    <p:sldId id="1589" r:id="rId382"/>
    <p:sldId id="1590" r:id="rId383"/>
    <p:sldId id="1591" r:id="rId384"/>
    <p:sldId id="1592" r:id="rId385"/>
    <p:sldId id="1593" r:id="rId386"/>
    <p:sldId id="1594" r:id="rId387"/>
    <p:sldId id="1595" r:id="rId388"/>
    <p:sldId id="1596" r:id="rId389"/>
    <p:sldId id="1597" r:id="rId390"/>
    <p:sldId id="1598" r:id="rId391"/>
    <p:sldId id="1599" r:id="rId392"/>
    <p:sldId id="1600" r:id="rId393"/>
    <p:sldId id="1601" r:id="rId394"/>
    <p:sldId id="1602" r:id="rId395"/>
    <p:sldId id="1603" r:id="rId396"/>
    <p:sldId id="1604" r:id="rId397"/>
    <p:sldId id="1605" r:id="rId398"/>
    <p:sldId id="1606" r:id="rId399"/>
    <p:sldId id="1607" r:id="rId400"/>
    <p:sldId id="1608" r:id="rId401"/>
    <p:sldId id="1609" r:id="rId402"/>
    <p:sldId id="1610" r:id="rId403"/>
    <p:sldId id="1611" r:id="rId404"/>
    <p:sldId id="1612" r:id="rId405"/>
    <p:sldId id="1613" r:id="rId406"/>
    <p:sldId id="1614" r:id="rId407"/>
    <p:sldId id="1615" r:id="rId408"/>
    <p:sldId id="1616" r:id="rId409"/>
    <p:sldId id="1617" r:id="rId410"/>
    <p:sldId id="1618" r:id="rId411"/>
    <p:sldId id="1619" r:id="rId412"/>
    <p:sldId id="1620" r:id="rId413"/>
    <p:sldId id="1621" r:id="rId414"/>
    <p:sldId id="1623" r:id="rId415"/>
    <p:sldId id="1624" r:id="rId416"/>
    <p:sldId id="1706" r:id="rId417"/>
    <p:sldId id="1625" r:id="rId418"/>
    <p:sldId id="1707" r:id="rId419"/>
    <p:sldId id="1626" r:id="rId420"/>
    <p:sldId id="1627" r:id="rId421"/>
    <p:sldId id="1628" r:id="rId422"/>
    <p:sldId id="1629" r:id="rId423"/>
    <p:sldId id="1630" r:id="rId424"/>
    <p:sldId id="1631" r:id="rId425"/>
    <p:sldId id="1632" r:id="rId426"/>
    <p:sldId id="1299" r:id="rId427"/>
    <p:sldId id="1633" r:id="rId428"/>
    <p:sldId id="1301" r:id="rId429"/>
    <p:sldId id="1708" r:id="rId430"/>
    <p:sldId id="1302" r:id="rId431"/>
    <p:sldId id="1634" r:id="rId432"/>
    <p:sldId id="1635" r:id="rId433"/>
    <p:sldId id="1709" r:id="rId434"/>
    <p:sldId id="1636" r:id="rId435"/>
    <p:sldId id="1637" r:id="rId436"/>
    <p:sldId id="1639" r:id="rId437"/>
    <p:sldId id="1641" r:id="rId438"/>
    <p:sldId id="1642" r:id="rId439"/>
    <p:sldId id="1643" r:id="rId440"/>
    <p:sldId id="1644" r:id="rId441"/>
    <p:sldId id="1645" r:id="rId442"/>
    <p:sldId id="1646" r:id="rId443"/>
    <p:sldId id="1647" r:id="rId444"/>
    <p:sldId id="1648" r:id="rId445"/>
    <p:sldId id="1649" r:id="rId446"/>
    <p:sldId id="1650" r:id="rId447"/>
    <p:sldId id="1651" r:id="rId448"/>
    <p:sldId id="1652" r:id="rId449"/>
    <p:sldId id="1653" r:id="rId450"/>
    <p:sldId id="1656" r:id="rId451"/>
    <p:sldId id="1657" r:id="rId452"/>
    <p:sldId id="1329" r:id="rId453"/>
    <p:sldId id="1658" r:id="rId454"/>
    <p:sldId id="1705" r:id="rId455"/>
    <p:sldId id="1710" r:id="rId456"/>
    <p:sldId id="1711" r:id="rId457"/>
    <p:sldId id="1712" r:id="rId458"/>
    <p:sldId id="1713" r:id="rId459"/>
    <p:sldId id="1714" r:id="rId460"/>
    <p:sldId id="1715" r:id="rId461"/>
    <p:sldId id="1716" r:id="rId462"/>
    <p:sldId id="1719" r:id="rId463"/>
    <p:sldId id="1717" r:id="rId464"/>
    <p:sldId id="1721" r:id="rId465"/>
    <p:sldId id="1718" r:id="rId466"/>
    <p:sldId id="1722" r:id="rId467"/>
    <p:sldId id="1723" r:id="rId468"/>
    <p:sldId id="1724" r:id="rId469"/>
    <p:sldId id="1725" r:id="rId470"/>
    <p:sldId id="1726" r:id="rId471"/>
    <p:sldId id="1727" r:id="rId472"/>
    <p:sldId id="1728" r:id="rId473"/>
    <p:sldId id="1729" r:id="rId474"/>
    <p:sldId id="1659" r:id="rId475"/>
    <p:sldId id="1730" r:id="rId476"/>
    <p:sldId id="1731" r:id="rId477"/>
    <p:sldId id="1732" r:id="rId478"/>
    <p:sldId id="1662" r:id="rId4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2CEBD1-9F7E-4D3A-8AB5-5E70E4A6CE85}" v="21" dt="2025-04-22T15:59:39.5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49" autoAdjust="0"/>
    <p:restoredTop sz="94660"/>
  </p:normalViewPr>
  <p:slideViewPr>
    <p:cSldViewPr snapToGrid="0">
      <p:cViewPr varScale="1">
        <p:scale>
          <a:sx n="74" d="100"/>
          <a:sy n="74" d="100"/>
        </p:scale>
        <p:origin x="1075" y="2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481" Type="http://schemas.openxmlformats.org/officeDocument/2006/relationships/viewProps" Target="viewProps.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472" Type="http://schemas.openxmlformats.org/officeDocument/2006/relationships/slide" Target="slides/slide471.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71" Type="http://schemas.openxmlformats.org/officeDocument/2006/relationships/slide" Target="slides/slide70.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83" Type="http://schemas.openxmlformats.org/officeDocument/2006/relationships/tableStyles" Target="tableStyles.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82" Type="http://schemas.openxmlformats.org/officeDocument/2006/relationships/slide" Target="slides/slide81.xml"/><Relationship Id="rId203" Type="http://schemas.openxmlformats.org/officeDocument/2006/relationships/slide" Target="slides/slide202.xml"/><Relationship Id="rId385" Type="http://schemas.openxmlformats.org/officeDocument/2006/relationships/slide" Target="slides/slide384.xml"/><Relationship Id="rId245" Type="http://schemas.openxmlformats.org/officeDocument/2006/relationships/slide" Target="slides/slide244.xml"/><Relationship Id="rId287" Type="http://schemas.openxmlformats.org/officeDocument/2006/relationships/slide" Target="slides/slide286.xml"/><Relationship Id="rId410" Type="http://schemas.openxmlformats.org/officeDocument/2006/relationships/slide" Target="slides/slide409.xml"/><Relationship Id="rId452" Type="http://schemas.openxmlformats.org/officeDocument/2006/relationships/slide" Target="slides/slide451.xml"/><Relationship Id="rId105" Type="http://schemas.openxmlformats.org/officeDocument/2006/relationships/slide" Target="slides/slide104.xml"/><Relationship Id="rId147" Type="http://schemas.openxmlformats.org/officeDocument/2006/relationships/slide" Target="slides/slide146.xml"/><Relationship Id="rId312" Type="http://schemas.openxmlformats.org/officeDocument/2006/relationships/slide" Target="slides/slide311.xml"/><Relationship Id="rId354" Type="http://schemas.openxmlformats.org/officeDocument/2006/relationships/slide" Target="slides/slide353.xml"/><Relationship Id="rId51" Type="http://schemas.openxmlformats.org/officeDocument/2006/relationships/slide" Target="slides/slide50.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463" Type="http://schemas.openxmlformats.org/officeDocument/2006/relationships/slide" Target="slides/slide462.xml"/><Relationship Id="rId484" Type="http://schemas.microsoft.com/office/2015/10/relationships/revisionInfo" Target="revisionInfo.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474" Type="http://schemas.openxmlformats.org/officeDocument/2006/relationships/slide" Target="slides/slide473.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slide" Target="slides/slide463.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458" Type="http://schemas.openxmlformats.org/officeDocument/2006/relationships/slide" Target="slides/slide45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presProps" Target="presProps.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242" Type="http://schemas.openxmlformats.org/officeDocument/2006/relationships/slide" Target="slides/slide241.xml"/><Relationship Id="rId284" Type="http://schemas.openxmlformats.org/officeDocument/2006/relationships/slide" Target="slides/slide283.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theme" Target="theme/theme1.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61" Type="http://schemas.openxmlformats.org/officeDocument/2006/relationships/slide" Target="slides/slide60.xml"/><Relationship Id="rId199" Type="http://schemas.openxmlformats.org/officeDocument/2006/relationships/slide" Target="slides/slide198.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72" Type="http://schemas.openxmlformats.org/officeDocument/2006/relationships/slide" Target="slides/slide71.xml"/><Relationship Id="rId375" Type="http://schemas.openxmlformats.org/officeDocument/2006/relationships/slide" Target="slides/slide37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F06A0-90B1-4EA4-B3A2-DE7AACEA81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028B7B-7AF9-404D-8288-B8AA9970E1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C67D18-005C-489F-9AA1-6A2D8D1F4B59}"/>
              </a:ext>
            </a:extLst>
          </p:cNvPr>
          <p:cNvSpPr>
            <a:spLocks noGrp="1"/>
          </p:cNvSpPr>
          <p:nvPr>
            <p:ph type="dt" sz="half" idx="10"/>
          </p:nvPr>
        </p:nvSpPr>
        <p:spPr/>
        <p:txBody>
          <a:bodyPr/>
          <a:lstStyle/>
          <a:p>
            <a:fld id="{97800390-0EE1-460F-A917-2FD4ECFE27C0}" type="datetimeFigureOut">
              <a:rPr lang="en-US" smtClean="0"/>
              <a:t>4/23/2025</a:t>
            </a:fld>
            <a:endParaRPr lang="en-US"/>
          </a:p>
        </p:txBody>
      </p:sp>
      <p:sp>
        <p:nvSpPr>
          <p:cNvPr id="5" name="Footer Placeholder 4">
            <a:extLst>
              <a:ext uri="{FF2B5EF4-FFF2-40B4-BE49-F238E27FC236}">
                <a16:creationId xmlns:a16="http://schemas.microsoft.com/office/drawing/2014/main" id="{227D2B6A-EC52-4FD5-BFF2-D170F8E56C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502D34-2447-445F-85DC-53244432B9A4}"/>
              </a:ext>
            </a:extLst>
          </p:cNvPr>
          <p:cNvSpPr>
            <a:spLocks noGrp="1"/>
          </p:cNvSpPr>
          <p:nvPr>
            <p:ph type="sldNum" sz="quarter" idx="12"/>
          </p:nvPr>
        </p:nvSpPr>
        <p:spPr/>
        <p:txBody>
          <a:bodyPr/>
          <a:lstStyle/>
          <a:p>
            <a:fld id="{9D17C068-5EE4-40F4-889E-7667E92A6CDD}" type="slidenum">
              <a:rPr lang="en-US" smtClean="0"/>
              <a:t>‹#›</a:t>
            </a:fld>
            <a:endParaRPr lang="en-US"/>
          </a:p>
        </p:txBody>
      </p:sp>
    </p:spTree>
    <p:extLst>
      <p:ext uri="{BB962C8B-B14F-4D97-AF65-F5344CB8AC3E}">
        <p14:creationId xmlns:p14="http://schemas.microsoft.com/office/powerpoint/2010/main" val="1192777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7DA14-6F41-4EE5-BCDE-758F64F8DE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449B52-4158-47BB-8772-1324D8FB999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3CA4A8-25EA-4E5F-8ECB-25182F6DF774}"/>
              </a:ext>
            </a:extLst>
          </p:cNvPr>
          <p:cNvSpPr>
            <a:spLocks noGrp="1"/>
          </p:cNvSpPr>
          <p:nvPr>
            <p:ph type="dt" sz="half" idx="10"/>
          </p:nvPr>
        </p:nvSpPr>
        <p:spPr/>
        <p:txBody>
          <a:bodyPr/>
          <a:lstStyle/>
          <a:p>
            <a:fld id="{97800390-0EE1-460F-A917-2FD4ECFE27C0}" type="datetimeFigureOut">
              <a:rPr lang="en-US" smtClean="0"/>
              <a:t>4/23/2025</a:t>
            </a:fld>
            <a:endParaRPr lang="en-US"/>
          </a:p>
        </p:txBody>
      </p:sp>
      <p:sp>
        <p:nvSpPr>
          <p:cNvPr id="5" name="Footer Placeholder 4">
            <a:extLst>
              <a:ext uri="{FF2B5EF4-FFF2-40B4-BE49-F238E27FC236}">
                <a16:creationId xmlns:a16="http://schemas.microsoft.com/office/drawing/2014/main" id="{57D809CD-637A-42D5-9145-A9B8CB5C64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F34844-6185-4260-89A6-A28AC727737B}"/>
              </a:ext>
            </a:extLst>
          </p:cNvPr>
          <p:cNvSpPr>
            <a:spLocks noGrp="1"/>
          </p:cNvSpPr>
          <p:nvPr>
            <p:ph type="sldNum" sz="quarter" idx="12"/>
          </p:nvPr>
        </p:nvSpPr>
        <p:spPr/>
        <p:txBody>
          <a:bodyPr/>
          <a:lstStyle/>
          <a:p>
            <a:fld id="{9D17C068-5EE4-40F4-889E-7667E92A6CDD}" type="slidenum">
              <a:rPr lang="en-US" smtClean="0"/>
              <a:t>‹#›</a:t>
            </a:fld>
            <a:endParaRPr lang="en-US"/>
          </a:p>
        </p:txBody>
      </p:sp>
    </p:spTree>
    <p:extLst>
      <p:ext uri="{BB962C8B-B14F-4D97-AF65-F5344CB8AC3E}">
        <p14:creationId xmlns:p14="http://schemas.microsoft.com/office/powerpoint/2010/main" val="4051828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67BF86-DAF1-4BB5-98CD-3A5D61E45F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7B92A4-4D8F-40C5-A49B-C8CEBE03727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7FDD25-7188-41C4-AB65-EF19FC778F9A}"/>
              </a:ext>
            </a:extLst>
          </p:cNvPr>
          <p:cNvSpPr>
            <a:spLocks noGrp="1"/>
          </p:cNvSpPr>
          <p:nvPr>
            <p:ph type="dt" sz="half" idx="10"/>
          </p:nvPr>
        </p:nvSpPr>
        <p:spPr/>
        <p:txBody>
          <a:bodyPr/>
          <a:lstStyle/>
          <a:p>
            <a:fld id="{97800390-0EE1-460F-A917-2FD4ECFE27C0}" type="datetimeFigureOut">
              <a:rPr lang="en-US" smtClean="0"/>
              <a:t>4/23/2025</a:t>
            </a:fld>
            <a:endParaRPr lang="en-US"/>
          </a:p>
        </p:txBody>
      </p:sp>
      <p:sp>
        <p:nvSpPr>
          <p:cNvPr id="5" name="Footer Placeholder 4">
            <a:extLst>
              <a:ext uri="{FF2B5EF4-FFF2-40B4-BE49-F238E27FC236}">
                <a16:creationId xmlns:a16="http://schemas.microsoft.com/office/drawing/2014/main" id="{2DD3EF95-573B-4ED6-B840-CFD6FBA262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228ECF-259B-42CE-9FA9-870A258D5031}"/>
              </a:ext>
            </a:extLst>
          </p:cNvPr>
          <p:cNvSpPr>
            <a:spLocks noGrp="1"/>
          </p:cNvSpPr>
          <p:nvPr>
            <p:ph type="sldNum" sz="quarter" idx="12"/>
          </p:nvPr>
        </p:nvSpPr>
        <p:spPr/>
        <p:txBody>
          <a:bodyPr/>
          <a:lstStyle/>
          <a:p>
            <a:fld id="{9D17C068-5EE4-40F4-889E-7667E92A6CDD}" type="slidenum">
              <a:rPr lang="en-US" smtClean="0"/>
              <a:t>‹#›</a:t>
            </a:fld>
            <a:endParaRPr lang="en-US"/>
          </a:p>
        </p:txBody>
      </p:sp>
    </p:spTree>
    <p:extLst>
      <p:ext uri="{BB962C8B-B14F-4D97-AF65-F5344CB8AC3E}">
        <p14:creationId xmlns:p14="http://schemas.microsoft.com/office/powerpoint/2010/main" val="3591800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4559-A629-4335-A35A-B08A447388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1149CD-1678-4F2E-9C77-F964899D426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28F1DC-B5CE-4947-8E4E-9FF23B263A91}"/>
              </a:ext>
            </a:extLst>
          </p:cNvPr>
          <p:cNvSpPr>
            <a:spLocks noGrp="1"/>
          </p:cNvSpPr>
          <p:nvPr>
            <p:ph type="dt" sz="half" idx="10"/>
          </p:nvPr>
        </p:nvSpPr>
        <p:spPr/>
        <p:txBody>
          <a:bodyPr/>
          <a:lstStyle/>
          <a:p>
            <a:fld id="{97800390-0EE1-460F-A917-2FD4ECFE27C0}" type="datetimeFigureOut">
              <a:rPr lang="en-US" smtClean="0"/>
              <a:t>4/23/2025</a:t>
            </a:fld>
            <a:endParaRPr lang="en-US"/>
          </a:p>
        </p:txBody>
      </p:sp>
      <p:sp>
        <p:nvSpPr>
          <p:cNvPr id="5" name="Footer Placeholder 4">
            <a:extLst>
              <a:ext uri="{FF2B5EF4-FFF2-40B4-BE49-F238E27FC236}">
                <a16:creationId xmlns:a16="http://schemas.microsoft.com/office/drawing/2014/main" id="{7CE4BF47-114E-4AD8-96AA-4985566178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A9AB2A-8799-4DF6-850C-33D741ED8269}"/>
              </a:ext>
            </a:extLst>
          </p:cNvPr>
          <p:cNvSpPr>
            <a:spLocks noGrp="1"/>
          </p:cNvSpPr>
          <p:nvPr>
            <p:ph type="sldNum" sz="quarter" idx="12"/>
          </p:nvPr>
        </p:nvSpPr>
        <p:spPr/>
        <p:txBody>
          <a:bodyPr/>
          <a:lstStyle/>
          <a:p>
            <a:fld id="{9D17C068-5EE4-40F4-889E-7667E92A6CDD}" type="slidenum">
              <a:rPr lang="en-US" smtClean="0"/>
              <a:t>‹#›</a:t>
            </a:fld>
            <a:endParaRPr lang="en-US"/>
          </a:p>
        </p:txBody>
      </p:sp>
    </p:spTree>
    <p:extLst>
      <p:ext uri="{BB962C8B-B14F-4D97-AF65-F5344CB8AC3E}">
        <p14:creationId xmlns:p14="http://schemas.microsoft.com/office/powerpoint/2010/main" val="2952977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6E59F-D179-4849-90DB-482D56FD0D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1B4300-8844-4B48-923C-B966293F5F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890D345-E3BA-48B0-99FD-940D3830FD79}"/>
              </a:ext>
            </a:extLst>
          </p:cNvPr>
          <p:cNvSpPr>
            <a:spLocks noGrp="1"/>
          </p:cNvSpPr>
          <p:nvPr>
            <p:ph type="dt" sz="half" idx="10"/>
          </p:nvPr>
        </p:nvSpPr>
        <p:spPr/>
        <p:txBody>
          <a:bodyPr/>
          <a:lstStyle/>
          <a:p>
            <a:fld id="{97800390-0EE1-460F-A917-2FD4ECFE27C0}" type="datetimeFigureOut">
              <a:rPr lang="en-US" smtClean="0"/>
              <a:t>4/23/2025</a:t>
            </a:fld>
            <a:endParaRPr lang="en-US"/>
          </a:p>
        </p:txBody>
      </p:sp>
      <p:sp>
        <p:nvSpPr>
          <p:cNvPr id="5" name="Footer Placeholder 4">
            <a:extLst>
              <a:ext uri="{FF2B5EF4-FFF2-40B4-BE49-F238E27FC236}">
                <a16:creationId xmlns:a16="http://schemas.microsoft.com/office/drawing/2014/main" id="{483E918E-2C85-4890-A46E-B338F9FE04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16DC11-83D3-4D73-88D0-D1A619C80845}"/>
              </a:ext>
            </a:extLst>
          </p:cNvPr>
          <p:cNvSpPr>
            <a:spLocks noGrp="1"/>
          </p:cNvSpPr>
          <p:nvPr>
            <p:ph type="sldNum" sz="quarter" idx="12"/>
          </p:nvPr>
        </p:nvSpPr>
        <p:spPr/>
        <p:txBody>
          <a:bodyPr/>
          <a:lstStyle/>
          <a:p>
            <a:fld id="{9D17C068-5EE4-40F4-889E-7667E92A6CDD}" type="slidenum">
              <a:rPr lang="en-US" smtClean="0"/>
              <a:t>‹#›</a:t>
            </a:fld>
            <a:endParaRPr lang="en-US"/>
          </a:p>
        </p:txBody>
      </p:sp>
    </p:spTree>
    <p:extLst>
      <p:ext uri="{BB962C8B-B14F-4D97-AF65-F5344CB8AC3E}">
        <p14:creationId xmlns:p14="http://schemas.microsoft.com/office/powerpoint/2010/main" val="491553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1E458-093E-48AF-BCDF-209F6E2507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B1E9F-6F47-40D4-BFE4-E1DB54C2C98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BF75C6-9FE7-44CE-A22F-224128B7EB6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041AEA-32BE-4D90-A31E-FB36185CBB55}"/>
              </a:ext>
            </a:extLst>
          </p:cNvPr>
          <p:cNvSpPr>
            <a:spLocks noGrp="1"/>
          </p:cNvSpPr>
          <p:nvPr>
            <p:ph type="dt" sz="half" idx="10"/>
          </p:nvPr>
        </p:nvSpPr>
        <p:spPr/>
        <p:txBody>
          <a:bodyPr/>
          <a:lstStyle/>
          <a:p>
            <a:fld id="{97800390-0EE1-460F-A917-2FD4ECFE27C0}" type="datetimeFigureOut">
              <a:rPr lang="en-US" smtClean="0"/>
              <a:t>4/23/2025</a:t>
            </a:fld>
            <a:endParaRPr lang="en-US"/>
          </a:p>
        </p:txBody>
      </p:sp>
      <p:sp>
        <p:nvSpPr>
          <p:cNvPr id="6" name="Footer Placeholder 5">
            <a:extLst>
              <a:ext uri="{FF2B5EF4-FFF2-40B4-BE49-F238E27FC236}">
                <a16:creationId xmlns:a16="http://schemas.microsoft.com/office/drawing/2014/main" id="{71D9A5F9-5721-4321-B4C5-3150F3E408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9246D2-CE9C-4A5D-8B4F-B6D6F77BC449}"/>
              </a:ext>
            </a:extLst>
          </p:cNvPr>
          <p:cNvSpPr>
            <a:spLocks noGrp="1"/>
          </p:cNvSpPr>
          <p:nvPr>
            <p:ph type="sldNum" sz="quarter" idx="12"/>
          </p:nvPr>
        </p:nvSpPr>
        <p:spPr/>
        <p:txBody>
          <a:bodyPr/>
          <a:lstStyle/>
          <a:p>
            <a:fld id="{9D17C068-5EE4-40F4-889E-7667E92A6CDD}" type="slidenum">
              <a:rPr lang="en-US" smtClean="0"/>
              <a:t>‹#›</a:t>
            </a:fld>
            <a:endParaRPr lang="en-US"/>
          </a:p>
        </p:txBody>
      </p:sp>
    </p:spTree>
    <p:extLst>
      <p:ext uri="{BB962C8B-B14F-4D97-AF65-F5344CB8AC3E}">
        <p14:creationId xmlns:p14="http://schemas.microsoft.com/office/powerpoint/2010/main" val="81994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D06B9-F6DF-4E31-8A5A-DA3901D95C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0A527A-D9EF-4753-BC0A-42EC9A9D6E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D92571B-2F1A-4383-B6C7-E6163E8A4F8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FDFB94-2FE3-4BA9-A826-2D2474E357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4CD70A-52FB-4086-87EA-AE73191019B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86B626-DE55-48A9-832F-5425C668554A}"/>
              </a:ext>
            </a:extLst>
          </p:cNvPr>
          <p:cNvSpPr>
            <a:spLocks noGrp="1"/>
          </p:cNvSpPr>
          <p:nvPr>
            <p:ph type="dt" sz="half" idx="10"/>
          </p:nvPr>
        </p:nvSpPr>
        <p:spPr/>
        <p:txBody>
          <a:bodyPr/>
          <a:lstStyle/>
          <a:p>
            <a:fld id="{97800390-0EE1-460F-A917-2FD4ECFE27C0}" type="datetimeFigureOut">
              <a:rPr lang="en-US" smtClean="0"/>
              <a:t>4/23/2025</a:t>
            </a:fld>
            <a:endParaRPr lang="en-US"/>
          </a:p>
        </p:txBody>
      </p:sp>
      <p:sp>
        <p:nvSpPr>
          <p:cNvPr id="8" name="Footer Placeholder 7">
            <a:extLst>
              <a:ext uri="{FF2B5EF4-FFF2-40B4-BE49-F238E27FC236}">
                <a16:creationId xmlns:a16="http://schemas.microsoft.com/office/drawing/2014/main" id="{9BC2B3AE-5A3D-4E9C-A733-30D85FCB20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83A17B-F15E-44E7-9326-018DEE801096}"/>
              </a:ext>
            </a:extLst>
          </p:cNvPr>
          <p:cNvSpPr>
            <a:spLocks noGrp="1"/>
          </p:cNvSpPr>
          <p:nvPr>
            <p:ph type="sldNum" sz="quarter" idx="12"/>
          </p:nvPr>
        </p:nvSpPr>
        <p:spPr/>
        <p:txBody>
          <a:bodyPr/>
          <a:lstStyle/>
          <a:p>
            <a:fld id="{9D17C068-5EE4-40F4-889E-7667E92A6CDD}" type="slidenum">
              <a:rPr lang="en-US" smtClean="0"/>
              <a:t>‹#›</a:t>
            </a:fld>
            <a:endParaRPr lang="en-US"/>
          </a:p>
        </p:txBody>
      </p:sp>
    </p:spTree>
    <p:extLst>
      <p:ext uri="{BB962C8B-B14F-4D97-AF65-F5344CB8AC3E}">
        <p14:creationId xmlns:p14="http://schemas.microsoft.com/office/powerpoint/2010/main" val="836579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43E2-8947-4D66-9999-EE4C0CD1A9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827882-4C8A-41C3-9FD5-C99A777F305D}"/>
              </a:ext>
            </a:extLst>
          </p:cNvPr>
          <p:cNvSpPr>
            <a:spLocks noGrp="1"/>
          </p:cNvSpPr>
          <p:nvPr>
            <p:ph type="dt" sz="half" idx="10"/>
          </p:nvPr>
        </p:nvSpPr>
        <p:spPr/>
        <p:txBody>
          <a:bodyPr/>
          <a:lstStyle/>
          <a:p>
            <a:fld id="{97800390-0EE1-460F-A917-2FD4ECFE27C0}" type="datetimeFigureOut">
              <a:rPr lang="en-US" smtClean="0"/>
              <a:t>4/23/2025</a:t>
            </a:fld>
            <a:endParaRPr lang="en-US"/>
          </a:p>
        </p:txBody>
      </p:sp>
      <p:sp>
        <p:nvSpPr>
          <p:cNvPr id="4" name="Footer Placeholder 3">
            <a:extLst>
              <a:ext uri="{FF2B5EF4-FFF2-40B4-BE49-F238E27FC236}">
                <a16:creationId xmlns:a16="http://schemas.microsoft.com/office/drawing/2014/main" id="{C1636556-47C0-4957-822C-328C34B7AA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F72B85-5C4F-4596-9800-4AA6F482C964}"/>
              </a:ext>
            </a:extLst>
          </p:cNvPr>
          <p:cNvSpPr>
            <a:spLocks noGrp="1"/>
          </p:cNvSpPr>
          <p:nvPr>
            <p:ph type="sldNum" sz="quarter" idx="12"/>
          </p:nvPr>
        </p:nvSpPr>
        <p:spPr/>
        <p:txBody>
          <a:bodyPr/>
          <a:lstStyle/>
          <a:p>
            <a:fld id="{9D17C068-5EE4-40F4-889E-7667E92A6CDD}" type="slidenum">
              <a:rPr lang="en-US" smtClean="0"/>
              <a:t>‹#›</a:t>
            </a:fld>
            <a:endParaRPr lang="en-US"/>
          </a:p>
        </p:txBody>
      </p:sp>
    </p:spTree>
    <p:extLst>
      <p:ext uri="{BB962C8B-B14F-4D97-AF65-F5344CB8AC3E}">
        <p14:creationId xmlns:p14="http://schemas.microsoft.com/office/powerpoint/2010/main" val="1714442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3B2813-EA04-4E38-BCAD-33987862FEA7}"/>
              </a:ext>
            </a:extLst>
          </p:cNvPr>
          <p:cNvSpPr>
            <a:spLocks noGrp="1"/>
          </p:cNvSpPr>
          <p:nvPr>
            <p:ph type="dt" sz="half" idx="10"/>
          </p:nvPr>
        </p:nvSpPr>
        <p:spPr/>
        <p:txBody>
          <a:bodyPr/>
          <a:lstStyle/>
          <a:p>
            <a:fld id="{97800390-0EE1-460F-A917-2FD4ECFE27C0}" type="datetimeFigureOut">
              <a:rPr lang="en-US" smtClean="0"/>
              <a:t>4/23/2025</a:t>
            </a:fld>
            <a:endParaRPr lang="en-US"/>
          </a:p>
        </p:txBody>
      </p:sp>
      <p:sp>
        <p:nvSpPr>
          <p:cNvPr id="3" name="Footer Placeholder 2">
            <a:extLst>
              <a:ext uri="{FF2B5EF4-FFF2-40B4-BE49-F238E27FC236}">
                <a16:creationId xmlns:a16="http://schemas.microsoft.com/office/drawing/2014/main" id="{5DC7D74A-A4B8-4807-815B-CFCFAE4BE5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BD0599-32AE-4FBA-AC0F-AE3FD28642F6}"/>
              </a:ext>
            </a:extLst>
          </p:cNvPr>
          <p:cNvSpPr>
            <a:spLocks noGrp="1"/>
          </p:cNvSpPr>
          <p:nvPr>
            <p:ph type="sldNum" sz="quarter" idx="12"/>
          </p:nvPr>
        </p:nvSpPr>
        <p:spPr/>
        <p:txBody>
          <a:bodyPr/>
          <a:lstStyle/>
          <a:p>
            <a:fld id="{9D17C068-5EE4-40F4-889E-7667E92A6CDD}" type="slidenum">
              <a:rPr lang="en-US" smtClean="0"/>
              <a:t>‹#›</a:t>
            </a:fld>
            <a:endParaRPr lang="en-US"/>
          </a:p>
        </p:txBody>
      </p:sp>
    </p:spTree>
    <p:extLst>
      <p:ext uri="{BB962C8B-B14F-4D97-AF65-F5344CB8AC3E}">
        <p14:creationId xmlns:p14="http://schemas.microsoft.com/office/powerpoint/2010/main" val="551372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ADE-7499-479F-92F3-9315966B8E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3C259A-4B89-41F8-9861-A500945F60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0735FF-3267-4B5B-B321-16E3F22B53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543A36-D0F0-4F00-BBAC-C4B69045DE3D}"/>
              </a:ext>
            </a:extLst>
          </p:cNvPr>
          <p:cNvSpPr>
            <a:spLocks noGrp="1"/>
          </p:cNvSpPr>
          <p:nvPr>
            <p:ph type="dt" sz="half" idx="10"/>
          </p:nvPr>
        </p:nvSpPr>
        <p:spPr/>
        <p:txBody>
          <a:bodyPr/>
          <a:lstStyle/>
          <a:p>
            <a:fld id="{97800390-0EE1-460F-A917-2FD4ECFE27C0}" type="datetimeFigureOut">
              <a:rPr lang="en-US" smtClean="0"/>
              <a:t>4/23/2025</a:t>
            </a:fld>
            <a:endParaRPr lang="en-US"/>
          </a:p>
        </p:txBody>
      </p:sp>
      <p:sp>
        <p:nvSpPr>
          <p:cNvPr id="6" name="Footer Placeholder 5">
            <a:extLst>
              <a:ext uri="{FF2B5EF4-FFF2-40B4-BE49-F238E27FC236}">
                <a16:creationId xmlns:a16="http://schemas.microsoft.com/office/drawing/2014/main" id="{EBFCAE6F-7B88-46C1-8070-4E7A757CCD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037F61-DB0F-4376-8BF8-6D3DF8A918FE}"/>
              </a:ext>
            </a:extLst>
          </p:cNvPr>
          <p:cNvSpPr>
            <a:spLocks noGrp="1"/>
          </p:cNvSpPr>
          <p:nvPr>
            <p:ph type="sldNum" sz="quarter" idx="12"/>
          </p:nvPr>
        </p:nvSpPr>
        <p:spPr/>
        <p:txBody>
          <a:bodyPr/>
          <a:lstStyle/>
          <a:p>
            <a:fld id="{9D17C068-5EE4-40F4-889E-7667E92A6CDD}" type="slidenum">
              <a:rPr lang="en-US" smtClean="0"/>
              <a:t>‹#›</a:t>
            </a:fld>
            <a:endParaRPr lang="en-US"/>
          </a:p>
        </p:txBody>
      </p:sp>
    </p:spTree>
    <p:extLst>
      <p:ext uri="{BB962C8B-B14F-4D97-AF65-F5344CB8AC3E}">
        <p14:creationId xmlns:p14="http://schemas.microsoft.com/office/powerpoint/2010/main" val="100217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C8FDA-930D-45C3-8892-42CC7C9F53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217CB6-0514-4B19-9468-FCB3CFEA73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8E30F5-35EA-419E-BA5F-E34F89995A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F8AF9F-8F15-411E-A679-FFC157B3B603}"/>
              </a:ext>
            </a:extLst>
          </p:cNvPr>
          <p:cNvSpPr>
            <a:spLocks noGrp="1"/>
          </p:cNvSpPr>
          <p:nvPr>
            <p:ph type="dt" sz="half" idx="10"/>
          </p:nvPr>
        </p:nvSpPr>
        <p:spPr/>
        <p:txBody>
          <a:bodyPr/>
          <a:lstStyle/>
          <a:p>
            <a:fld id="{97800390-0EE1-460F-A917-2FD4ECFE27C0}" type="datetimeFigureOut">
              <a:rPr lang="en-US" smtClean="0"/>
              <a:t>4/23/2025</a:t>
            </a:fld>
            <a:endParaRPr lang="en-US"/>
          </a:p>
        </p:txBody>
      </p:sp>
      <p:sp>
        <p:nvSpPr>
          <p:cNvPr id="6" name="Footer Placeholder 5">
            <a:extLst>
              <a:ext uri="{FF2B5EF4-FFF2-40B4-BE49-F238E27FC236}">
                <a16:creationId xmlns:a16="http://schemas.microsoft.com/office/drawing/2014/main" id="{19F7B57C-793E-43AE-B882-14B08F2CA1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2B2D9C-B1B0-4753-9085-3B15062ED06A}"/>
              </a:ext>
            </a:extLst>
          </p:cNvPr>
          <p:cNvSpPr>
            <a:spLocks noGrp="1"/>
          </p:cNvSpPr>
          <p:nvPr>
            <p:ph type="sldNum" sz="quarter" idx="12"/>
          </p:nvPr>
        </p:nvSpPr>
        <p:spPr/>
        <p:txBody>
          <a:bodyPr/>
          <a:lstStyle/>
          <a:p>
            <a:fld id="{9D17C068-5EE4-40F4-889E-7667E92A6CDD}" type="slidenum">
              <a:rPr lang="en-US" smtClean="0"/>
              <a:t>‹#›</a:t>
            </a:fld>
            <a:endParaRPr lang="en-US"/>
          </a:p>
        </p:txBody>
      </p:sp>
    </p:spTree>
    <p:extLst>
      <p:ext uri="{BB962C8B-B14F-4D97-AF65-F5344CB8AC3E}">
        <p14:creationId xmlns:p14="http://schemas.microsoft.com/office/powerpoint/2010/main" val="3233311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9C427-BF89-4711-B294-F541BFAB01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B5B940-41D1-4054-9A77-0BDE4150E8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F530F8-A834-49D5-BCC3-28825075F1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00390-0EE1-460F-A917-2FD4ECFE27C0}" type="datetimeFigureOut">
              <a:rPr lang="en-US" smtClean="0"/>
              <a:t>4/23/2025</a:t>
            </a:fld>
            <a:endParaRPr lang="en-US"/>
          </a:p>
        </p:txBody>
      </p:sp>
      <p:sp>
        <p:nvSpPr>
          <p:cNvPr id="5" name="Footer Placeholder 4">
            <a:extLst>
              <a:ext uri="{FF2B5EF4-FFF2-40B4-BE49-F238E27FC236}">
                <a16:creationId xmlns:a16="http://schemas.microsoft.com/office/drawing/2014/main" id="{D4522791-AE14-4EE8-98CE-63840784CD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D48778-9830-48E3-A557-3843D56C96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7C068-5EE4-40F4-889E-7667E92A6CDD}" type="slidenum">
              <a:rPr lang="en-US" smtClean="0"/>
              <a:t>‹#›</a:t>
            </a:fld>
            <a:endParaRPr lang="en-US"/>
          </a:p>
        </p:txBody>
      </p:sp>
    </p:spTree>
    <p:extLst>
      <p:ext uri="{BB962C8B-B14F-4D97-AF65-F5344CB8AC3E}">
        <p14:creationId xmlns:p14="http://schemas.microsoft.com/office/powerpoint/2010/main" val="28280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www.answeringcommonquestions.com/"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8797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2551837"/>
            <a:ext cx="11378381" cy="1446550"/>
          </a:xfrm>
          <a:prstGeom prst="rect">
            <a:avLst/>
          </a:prstGeom>
          <a:noFill/>
        </p:spPr>
        <p:txBody>
          <a:bodyPr wrap="square" rtlCol="0">
            <a:spAutoFit/>
          </a:bodyPr>
          <a:lstStyle/>
          <a:p>
            <a:pPr marL="0" marR="0" algn="ctr">
              <a:spcBef>
                <a:spcPts val="0"/>
              </a:spcBef>
              <a:spcAft>
                <a:spcPts val="0"/>
              </a:spcAft>
            </a:pPr>
            <a:r>
              <a:rPr lang="en-US" sz="4400" b="1" dirty="0">
                <a:solidFill>
                  <a:schemeClr val="accent4">
                    <a:lumMod val="75000"/>
                  </a:schemeClr>
                </a:solidFill>
                <a:effectLst/>
                <a:latin typeface="Arial" panose="020B0604020202020204" pitchFamily="34" charset="0"/>
                <a:ea typeface="Times New Roman" panose="02020603050405020304" pitchFamily="18" charset="0"/>
              </a:rPr>
              <a:t>SESSION ONE</a:t>
            </a:r>
            <a:endParaRPr lang="en-US" sz="4400" b="1"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400" b="1" dirty="0">
                <a:solidFill>
                  <a:schemeClr val="accent4">
                    <a:lumMod val="75000"/>
                  </a:schemeClr>
                </a:solidFill>
                <a:latin typeface="Arial" panose="020B0604020202020204" pitchFamily="34" charset="0"/>
                <a:ea typeface="Times New Roman" panose="02020603050405020304" pitchFamily="18" charset="0"/>
              </a:rPr>
              <a:t>The Relationship</a:t>
            </a:r>
            <a:endParaRPr lang="en-US" sz="4400" b="1" dirty="0">
              <a:solidFill>
                <a:schemeClr val="accent4">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073026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6400727"/>
          </a:xfrm>
          <a:prstGeom prst="rect">
            <a:avLst/>
          </a:prstGeom>
          <a:noFill/>
        </p:spPr>
        <p:txBody>
          <a:bodyPr wrap="square" rtlCol="0">
            <a:spAutoFit/>
          </a:bodyPr>
          <a:lstStyle/>
          <a:p>
            <a:pPr marL="0" marR="0">
              <a:spcBef>
                <a:spcPts val="0"/>
              </a:spcBef>
              <a:spcAft>
                <a:spcPts val="0"/>
              </a:spcAft>
            </a:pPr>
            <a:r>
              <a:rPr lang="en-US" sz="3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Question #1:</a:t>
            </a:r>
            <a:br>
              <a:rPr lang="en-US" sz="3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en-US" sz="3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What was my life like before I became a Christian?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68580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1600200" lvl="3" indent="-228600">
              <a:lnSpc>
                <a:spcPct val="107000"/>
              </a:lnSpc>
              <a:buFont typeface="Courier New" panose="02070309020205020404" pitchFamily="49" charset="0"/>
              <a:buChar char="o"/>
            </a:pPr>
            <a:r>
              <a:rPr lang="en-US" sz="3200"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What was I living for? (My Identity</a:t>
            </a:r>
            <a:r>
              <a:rPr lang="en-US" sz="3200" i="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Before you became a Christian, how would you have completed this statement…. “I identified as someone who believed life was about _____________________.” </a:t>
            </a:r>
            <a:r>
              <a:rPr lang="en-US" sz="3200" dirty="0">
                <a:solidFill>
                  <a:schemeClr val="bg1"/>
                </a:solidFill>
                <a:latin typeface="Arial" panose="020B0604020202020204" pitchFamily="34" charset="0"/>
                <a:ea typeface="Times New Roman" panose="02020603050405020304" pitchFamily="18" charset="0"/>
                <a:cs typeface="Arial" panose="020B0604020202020204" pitchFamily="34" charset="0"/>
              </a:rPr>
              <a:t>W</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rite about what you lived for before becoming a Christian.</a:t>
            </a:r>
          </a:p>
          <a:p>
            <a:pPr marL="1600200" marR="0" lvl="3" indent="-228600">
              <a:lnSpc>
                <a:spcPct val="107000"/>
              </a:lnSpc>
              <a:spcBef>
                <a:spcPts val="0"/>
              </a:spcBef>
              <a:spcAft>
                <a:spcPts val="0"/>
              </a:spcAft>
              <a:buFont typeface="Courier New" panose="02070309020205020404" pitchFamily="49" charset="0"/>
              <a:buChar char="o"/>
            </a:pPr>
            <a:endParaRPr lang="en-US" sz="3200"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102752934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2685094"/>
          </a:xfrm>
          <a:prstGeom prst="rect">
            <a:avLst/>
          </a:prstGeom>
          <a:noFill/>
        </p:spPr>
        <p:txBody>
          <a:bodyPr wrap="square" rtlCol="0">
            <a:spAutoFit/>
          </a:bodyPr>
          <a:lstStyle/>
          <a:p>
            <a:pPr marL="0" marR="0">
              <a:spcBef>
                <a:spcPts val="0"/>
              </a:spcBef>
              <a:spcAft>
                <a:spcPts val="0"/>
              </a:spcAft>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3600" dirty="0">
                <a:solidFill>
                  <a:schemeClr val="accent4">
                    <a:lumMod val="75000"/>
                  </a:schemeClr>
                </a:solidFill>
                <a:latin typeface="Arial" panose="020B0604020202020204" pitchFamily="34" charset="0"/>
                <a:ea typeface="Times New Roman" panose="02020603050405020304" pitchFamily="18" charset="0"/>
              </a:rPr>
              <a:t>Question #2:</a:t>
            </a:r>
          </a:p>
          <a:p>
            <a:pPr marL="0" marR="0">
              <a:spcBef>
                <a:spcPts val="0"/>
              </a:spcBef>
              <a:spcAft>
                <a:spcPts val="0"/>
              </a:spcAft>
            </a:pPr>
            <a:endParaRPr lang="en-US" sz="3600" dirty="0">
              <a:solidFill>
                <a:schemeClr val="accent4">
                  <a:lumMod val="75000"/>
                </a:schemeClr>
              </a:solidFill>
              <a:effectLst/>
              <a:latin typeface="Times New Roman" panose="02020603050405020304" pitchFamily="18" charset="0"/>
              <a:ea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What caused me to consider giving my life to Christ?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504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3281539"/>
          </a:xfrm>
          <a:prstGeom prst="rect">
            <a:avLst/>
          </a:prstGeom>
          <a:noFill/>
        </p:spPr>
        <p:txBody>
          <a:bodyPr wrap="square" rtlCol="0">
            <a:spAutoFit/>
          </a:bodyPr>
          <a:lstStyle/>
          <a:p>
            <a:pPr marL="0" marR="0">
              <a:spcBef>
                <a:spcPts val="0"/>
              </a:spcBef>
              <a:spcAft>
                <a:spcPts val="0"/>
              </a:spcAft>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3600" dirty="0">
                <a:solidFill>
                  <a:schemeClr val="accent4">
                    <a:lumMod val="75000"/>
                  </a:schemeClr>
                </a:solidFill>
                <a:latin typeface="Arial" panose="020B0604020202020204" pitchFamily="34" charset="0"/>
                <a:ea typeface="Times New Roman" panose="02020603050405020304" pitchFamily="18" charset="0"/>
              </a:rPr>
              <a:t>Question #2:</a:t>
            </a:r>
          </a:p>
          <a:p>
            <a:pPr marL="0" marR="0">
              <a:spcBef>
                <a:spcPts val="0"/>
              </a:spcBef>
              <a:spcAft>
                <a:spcPts val="0"/>
              </a:spcAft>
            </a:pPr>
            <a:endParaRPr lang="en-US" sz="3600" dirty="0">
              <a:solidFill>
                <a:schemeClr val="accent4">
                  <a:lumMod val="75000"/>
                </a:schemeClr>
              </a:solidFill>
              <a:effectLst/>
              <a:latin typeface="Times New Roman" panose="02020603050405020304" pitchFamily="18" charset="0"/>
              <a:ea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What caused me to consider giving my life to Christ?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Courier New" panose="02070309020205020404" pitchFamily="49" charset="0"/>
              <a:buChar char="o"/>
            </a:pPr>
            <a:r>
              <a:rPr lang="en-US" sz="3200"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Did something happen that caused you to realize that you needed help with your life?</a:t>
            </a:r>
            <a:endParaRPr lang="en-US" sz="32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373454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2623539"/>
          </a:xfrm>
          <a:prstGeom prst="rect">
            <a:avLst/>
          </a:prstGeom>
          <a:noFill/>
        </p:spPr>
        <p:txBody>
          <a:bodyPr wrap="square" rtlCol="0">
            <a:spAutoFit/>
          </a:bodyPr>
          <a:lstStyle/>
          <a:p>
            <a:pPr marL="0" marR="0">
              <a:spcBef>
                <a:spcPts val="0"/>
              </a:spcBef>
              <a:spcAft>
                <a:spcPts val="0"/>
              </a:spcAft>
            </a:pPr>
            <a:r>
              <a:rPr lang="en-US" sz="3600" dirty="0">
                <a:solidFill>
                  <a:schemeClr val="accent4">
                    <a:lumMod val="75000"/>
                  </a:schemeClr>
                </a:solidFill>
                <a:latin typeface="Arial" panose="020B0604020202020204" pitchFamily="34" charset="0"/>
                <a:ea typeface="Times New Roman" panose="02020603050405020304" pitchFamily="18" charset="0"/>
              </a:rPr>
              <a:t>Question #3:</a:t>
            </a:r>
          </a:p>
          <a:p>
            <a:pPr marL="0" marR="0">
              <a:spcBef>
                <a:spcPts val="0"/>
              </a:spcBef>
              <a:spcAft>
                <a:spcPts val="0"/>
              </a:spcAft>
            </a:pPr>
            <a:endParaRPr lang="en-US" sz="3200" dirty="0">
              <a:solidFill>
                <a:schemeClr val="bg1"/>
              </a:solidFill>
              <a:effectLst/>
              <a:latin typeface="Times New Roman" panose="02020603050405020304" pitchFamily="18" charset="0"/>
              <a:ea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What convinced you that you needed God?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67087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4169859"/>
          </a:xfrm>
          <a:prstGeom prst="rect">
            <a:avLst/>
          </a:prstGeom>
          <a:noFill/>
        </p:spPr>
        <p:txBody>
          <a:bodyPr wrap="square" rtlCol="0">
            <a:spAutoFit/>
          </a:bodyPr>
          <a:lstStyle/>
          <a:p>
            <a:pPr marL="0" marR="0">
              <a:spcBef>
                <a:spcPts val="0"/>
              </a:spcBef>
              <a:spcAft>
                <a:spcPts val="0"/>
              </a:spcAft>
            </a:pPr>
            <a:r>
              <a:rPr lang="en-US" sz="3600" dirty="0">
                <a:solidFill>
                  <a:schemeClr val="accent4">
                    <a:lumMod val="75000"/>
                  </a:schemeClr>
                </a:solidFill>
                <a:latin typeface="Arial" panose="020B0604020202020204" pitchFamily="34" charset="0"/>
                <a:ea typeface="Times New Roman" panose="02020603050405020304" pitchFamily="18" charset="0"/>
              </a:rPr>
              <a:t>Question #3:</a:t>
            </a:r>
          </a:p>
          <a:p>
            <a:pPr marL="0" marR="0">
              <a:spcBef>
                <a:spcPts val="0"/>
              </a:spcBef>
              <a:spcAft>
                <a:spcPts val="0"/>
              </a:spcAft>
            </a:pPr>
            <a:endParaRPr lang="en-US" sz="3200" dirty="0">
              <a:solidFill>
                <a:schemeClr val="bg1"/>
              </a:solidFill>
              <a:effectLst/>
              <a:latin typeface="Times New Roman" panose="02020603050405020304" pitchFamily="18" charset="0"/>
              <a:ea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What convinced you that you needed God?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Courier New" panose="02070309020205020404" pitchFamily="49" charset="0"/>
              <a:buChar char="o"/>
            </a:pPr>
            <a:r>
              <a:rPr lang="en-US" sz="3200"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What caused you to put your trust in Him?</a:t>
            </a:r>
            <a:endParaRPr lang="en-US" sz="32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1371600" marR="0">
              <a:lnSpc>
                <a:spcPct val="107000"/>
              </a:lnSpc>
              <a:spcBef>
                <a:spcPts val="0"/>
              </a:spcBef>
              <a:spcAft>
                <a:spcPts val="0"/>
              </a:spcAft>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387457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3150478"/>
          </a:xfrm>
          <a:prstGeom prst="rect">
            <a:avLst/>
          </a:prstGeom>
          <a:noFill/>
        </p:spPr>
        <p:txBody>
          <a:bodyPr wrap="square" rtlCol="0">
            <a:spAutoFit/>
          </a:bodyPr>
          <a:lstStyle/>
          <a:p>
            <a:pPr marL="0" marR="0">
              <a:spcBef>
                <a:spcPts val="0"/>
              </a:spcBef>
              <a:spcAft>
                <a:spcPts val="0"/>
              </a:spcAft>
            </a:pPr>
            <a:r>
              <a:rPr lang="en-US" sz="360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Question #4:</a:t>
            </a:r>
            <a:br>
              <a:rPr lang="en-US" sz="3200" dirty="0">
                <a:solidFill>
                  <a:schemeClr val="bg1"/>
                </a:solidFill>
                <a:effectLst/>
                <a:latin typeface="Times New Roman" panose="02020603050405020304" pitchFamily="18" charset="0"/>
                <a:ea typeface="Times New Roman" panose="02020603050405020304" pitchFamily="18" charset="0"/>
              </a:rPr>
            </a:br>
            <a:endParaRPr lang="en-US" sz="3200" dirty="0">
              <a:solidFill>
                <a:schemeClr val="bg1"/>
              </a:solidFill>
              <a:effectLst/>
              <a:latin typeface="Times New Roman" panose="02020603050405020304" pitchFamily="18" charset="0"/>
              <a:ea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What has your life been like since giving your life to Christ?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371600" marR="0">
              <a:lnSpc>
                <a:spcPct val="107000"/>
              </a:lnSpc>
              <a:spcBef>
                <a:spcPts val="0"/>
              </a:spcBef>
              <a:spcAft>
                <a:spcPts val="0"/>
              </a:spcAft>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541098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4204356"/>
          </a:xfrm>
          <a:prstGeom prst="rect">
            <a:avLst/>
          </a:prstGeom>
          <a:noFill/>
        </p:spPr>
        <p:txBody>
          <a:bodyPr wrap="square" rtlCol="0">
            <a:spAutoFit/>
          </a:bodyPr>
          <a:lstStyle/>
          <a:p>
            <a:pPr marL="0" marR="0">
              <a:spcBef>
                <a:spcPts val="0"/>
              </a:spcBef>
              <a:spcAft>
                <a:spcPts val="0"/>
              </a:spcAft>
            </a:pPr>
            <a:r>
              <a:rPr lang="en-US" sz="360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Question #4:</a:t>
            </a:r>
            <a:br>
              <a:rPr lang="en-US" sz="3200" dirty="0">
                <a:solidFill>
                  <a:schemeClr val="bg1"/>
                </a:solidFill>
                <a:effectLst/>
                <a:latin typeface="Times New Roman" panose="02020603050405020304" pitchFamily="18" charset="0"/>
                <a:ea typeface="Times New Roman" panose="02020603050405020304" pitchFamily="18" charset="0"/>
              </a:rPr>
            </a:br>
            <a:endParaRPr lang="en-US" sz="3200" dirty="0">
              <a:solidFill>
                <a:schemeClr val="bg1"/>
              </a:solidFill>
              <a:effectLst/>
              <a:latin typeface="Times New Roman" panose="02020603050405020304" pitchFamily="18" charset="0"/>
              <a:ea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What has your life been like since giving your life to Christ?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Courier New" panose="02070309020205020404" pitchFamily="49" charset="0"/>
              <a:buChar char="o"/>
            </a:pPr>
            <a:r>
              <a:rPr lang="en-US" sz="3200"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What gives your life meaning?</a:t>
            </a:r>
            <a:endParaRPr lang="en-US" sz="32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371600" marR="0">
              <a:lnSpc>
                <a:spcPct val="107000"/>
              </a:lnSpc>
              <a:spcBef>
                <a:spcPts val="0"/>
              </a:spcBef>
              <a:spcAft>
                <a:spcPts val="0"/>
              </a:spcAft>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188790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80A3CF4-4ECB-3A12-7EC3-7C7A11A011D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D944FA8-017A-867E-5572-4AF5B127EFE5}"/>
              </a:ext>
            </a:extLst>
          </p:cNvPr>
          <p:cNvSpPr txBox="1"/>
          <p:nvPr/>
        </p:nvSpPr>
        <p:spPr>
          <a:xfrm>
            <a:off x="406809" y="3105834"/>
            <a:ext cx="11378381" cy="1200329"/>
          </a:xfrm>
          <a:prstGeom prst="rect">
            <a:avLst/>
          </a:prstGeom>
          <a:noFill/>
        </p:spPr>
        <p:txBody>
          <a:bodyPr wrap="square" rtlCol="0">
            <a:spAutoFit/>
          </a:bodyPr>
          <a:lstStyle/>
          <a:p>
            <a:pPr marL="0" marR="0" algn="ctr">
              <a:spcBef>
                <a:spcPts val="0"/>
              </a:spcBef>
              <a:spcAft>
                <a:spcPts val="0"/>
              </a:spcAft>
            </a:pPr>
            <a:r>
              <a:rPr lang="en-US" sz="3600" b="1" dirty="0">
                <a:solidFill>
                  <a:schemeClr val="accent4">
                    <a:lumMod val="75000"/>
                  </a:schemeClr>
                </a:solidFill>
                <a:latin typeface="Arial" panose="020B0604020202020204" pitchFamily="34" charset="0"/>
                <a:ea typeface="Times New Roman" panose="02020603050405020304" pitchFamily="18" charset="0"/>
              </a:rPr>
              <a:t>REMINDER GRAPHIC ON WEBSITE:</a:t>
            </a:r>
          </a:p>
          <a:p>
            <a:pPr marL="0" marR="0" algn="ctr">
              <a:spcBef>
                <a:spcPts val="0"/>
              </a:spcBef>
              <a:spcAft>
                <a:spcPts val="0"/>
              </a:spcAft>
            </a:pPr>
            <a:r>
              <a:rPr lang="en-US" sz="3600" b="1" dirty="0">
                <a:solidFill>
                  <a:schemeClr val="accent4">
                    <a:lumMod val="75000"/>
                  </a:schemeClr>
                </a:solidFill>
                <a:effectLst/>
                <a:latin typeface="Arial" panose="020B0604020202020204" pitchFamily="34" charset="0"/>
                <a:ea typeface="Times New Roman" panose="02020603050405020304" pitchFamily="18" charset="0"/>
              </a:rPr>
              <a:t>MY STORY</a:t>
            </a:r>
            <a:endParaRPr lang="en-US" sz="3600" dirty="0">
              <a:solidFill>
                <a:schemeClr val="bg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06859384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2828835"/>
            <a:ext cx="11378381" cy="1200329"/>
          </a:xfrm>
          <a:prstGeom prst="rect">
            <a:avLst/>
          </a:prstGeom>
          <a:noFill/>
        </p:spPr>
        <p:txBody>
          <a:bodyPr wrap="square" rtlCol="0">
            <a:spAutoFit/>
          </a:bodyPr>
          <a:lstStyle/>
          <a:p>
            <a:pPr marL="0" marR="0" algn="ctr">
              <a:spcBef>
                <a:spcPts val="0"/>
              </a:spcBef>
              <a:spcAft>
                <a:spcPts val="0"/>
              </a:spcAft>
            </a:pPr>
            <a:r>
              <a:rPr lang="en-US" sz="3600" b="1" dirty="0">
                <a:solidFill>
                  <a:schemeClr val="accent4">
                    <a:lumMod val="75000"/>
                  </a:schemeClr>
                </a:solidFill>
                <a:effectLst/>
                <a:latin typeface="Arial" panose="020B0604020202020204" pitchFamily="34" charset="0"/>
                <a:ea typeface="Times New Roman" panose="02020603050405020304" pitchFamily="18" charset="0"/>
              </a:rPr>
              <a:t>WE ARE TO SHARE THE MESSAGE </a:t>
            </a:r>
            <a:br>
              <a:rPr lang="en-US" sz="3600" b="1" dirty="0">
                <a:solidFill>
                  <a:schemeClr val="accent4">
                    <a:lumMod val="75000"/>
                  </a:schemeClr>
                </a:solidFill>
                <a:effectLst/>
                <a:latin typeface="Arial" panose="020B0604020202020204" pitchFamily="34" charset="0"/>
                <a:ea typeface="Times New Roman" panose="02020603050405020304" pitchFamily="18" charset="0"/>
              </a:rPr>
            </a:br>
            <a:r>
              <a:rPr lang="en-US" sz="3600" b="1" dirty="0">
                <a:solidFill>
                  <a:schemeClr val="accent4">
                    <a:lumMod val="75000"/>
                  </a:schemeClr>
                </a:solidFill>
                <a:effectLst/>
                <a:latin typeface="Arial" panose="020B0604020202020204" pitchFamily="34" charset="0"/>
                <a:ea typeface="Times New Roman" panose="02020603050405020304" pitchFamily="18" charset="0"/>
              </a:rPr>
              <a:t>OF JESUS WITH OTHERS</a:t>
            </a:r>
            <a:endParaRPr lang="en-US" sz="3600" dirty="0">
              <a:solidFill>
                <a:schemeClr val="accent4">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4459985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3970318"/>
          </a:xfrm>
          <a:prstGeom prst="rect">
            <a:avLst/>
          </a:prstGeom>
          <a:noFill/>
        </p:spPr>
        <p:txBody>
          <a:bodyPr wrap="square" rtlCol="0">
            <a:spAutoFit/>
          </a:bodyPr>
          <a:lstStyle/>
          <a:p>
            <a:pPr marL="0" marR="0">
              <a:spcBef>
                <a:spcPts val="0"/>
              </a:spcBef>
              <a:spcAft>
                <a:spcPts val="0"/>
              </a:spcAft>
            </a:pPr>
            <a:r>
              <a:rPr lang="en-US" sz="3600" dirty="0">
                <a:solidFill>
                  <a:schemeClr val="bg1"/>
                </a:solidFill>
                <a:effectLst/>
                <a:latin typeface="Arial" panose="020B0604020202020204" pitchFamily="34" charset="0"/>
                <a:ea typeface="Times New Roman" panose="02020603050405020304" pitchFamily="18" charset="0"/>
              </a:rPr>
              <a:t>Jesus said…</a:t>
            </a:r>
            <a:endParaRPr lang="en-US" sz="36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dirty="0">
                <a:solidFill>
                  <a:schemeClr val="accent4">
                    <a:lumMod val="75000"/>
                  </a:schemeClr>
                </a:solidFill>
                <a:effectLst/>
                <a:latin typeface="Arial" panose="020B0604020202020204" pitchFamily="34" charset="0"/>
                <a:ea typeface="Times New Roman" panose="02020603050405020304" pitchFamily="18" charset="0"/>
              </a:rPr>
              <a:t> </a:t>
            </a:r>
            <a:endParaRPr lang="en-US" sz="36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i="1" dirty="0">
                <a:solidFill>
                  <a:schemeClr val="bg1"/>
                </a:solidFill>
                <a:effectLst/>
                <a:latin typeface="Arial" panose="020B0604020202020204" pitchFamily="34" charset="0"/>
                <a:ea typeface="Times New Roman" panose="02020603050405020304" pitchFamily="18" charset="0"/>
              </a:rPr>
              <a:t>…“Go into all the world and preach the gospel to all creation.</a:t>
            </a:r>
            <a:endParaRPr lang="en-US" sz="36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dirty="0">
                <a:solidFill>
                  <a:schemeClr val="bg1"/>
                </a:solidFill>
                <a:effectLst/>
                <a:latin typeface="Arial" panose="020B0604020202020204" pitchFamily="34" charset="0"/>
                <a:ea typeface="Times New Roman" panose="02020603050405020304" pitchFamily="18" charset="0"/>
              </a:rPr>
              <a:t>Mark 16:15</a:t>
            </a:r>
            <a:endParaRPr lang="en-US" sz="36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dirty="0">
                <a:solidFill>
                  <a:schemeClr val="accent4">
                    <a:lumMod val="75000"/>
                  </a:schemeClr>
                </a:solidFill>
                <a:effectLst/>
                <a:latin typeface="Arial" panose="020B0604020202020204" pitchFamily="34" charset="0"/>
                <a:ea typeface="Times New Roman" panose="02020603050405020304" pitchFamily="18" charset="0"/>
              </a:rPr>
              <a:t> </a:t>
            </a:r>
            <a:endParaRPr lang="en-US" sz="36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3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2138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CDE748F-D4EA-1220-870A-6C621C44C6C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18BEE9D-A3F4-2361-BB1B-62E51BFE5E7C}"/>
              </a:ext>
            </a:extLst>
          </p:cNvPr>
          <p:cNvSpPr txBox="1"/>
          <p:nvPr/>
        </p:nvSpPr>
        <p:spPr>
          <a:xfrm>
            <a:off x="406809" y="1512746"/>
            <a:ext cx="11378381" cy="3385542"/>
          </a:xfrm>
          <a:prstGeom prst="rect">
            <a:avLst/>
          </a:prstGeom>
          <a:noFill/>
        </p:spPr>
        <p:txBody>
          <a:bodyPr wrap="square" rtlCol="0">
            <a:spAutoFit/>
          </a:bodyPr>
          <a:lstStyle/>
          <a:p>
            <a:pPr marL="0" marR="34290" algn="ctr">
              <a:buNone/>
            </a:pPr>
            <a:r>
              <a:rPr lang="en-US" sz="36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THEME VERSE FOR THE STUDY</a:t>
            </a:r>
            <a:endParaRPr lang="en-US" sz="360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marR="34290">
              <a:buNone/>
            </a:pPr>
            <a:r>
              <a:rPr lang="en-US"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0" marR="34290" algn="ctr">
              <a:buNone/>
            </a:pPr>
            <a:r>
              <a:rPr lang="en-US" sz="32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But in your hearts revere Christ as Lord. Always be prepared to give an answer to everyone who asks you to give the reason for the hope that you have. But do this with gentleness and respect…</a:t>
            </a:r>
            <a:endPar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0" marR="34290" algn="ct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 Peter 3:15</a:t>
            </a:r>
          </a:p>
        </p:txBody>
      </p:sp>
    </p:spTree>
    <p:extLst>
      <p:ext uri="{BB962C8B-B14F-4D97-AF65-F5344CB8AC3E}">
        <p14:creationId xmlns:p14="http://schemas.microsoft.com/office/powerpoint/2010/main" val="9917225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105834"/>
            <a:ext cx="11378381" cy="646331"/>
          </a:xfrm>
          <a:prstGeom prst="rect">
            <a:avLst/>
          </a:prstGeom>
          <a:noFill/>
        </p:spPr>
        <p:txBody>
          <a:bodyPr wrap="square" rtlCol="0">
            <a:spAutoFit/>
          </a:bodyPr>
          <a:lstStyle/>
          <a:p>
            <a:pPr marL="0" marR="0" algn="ctr">
              <a:spcBef>
                <a:spcPts val="0"/>
              </a:spcBef>
              <a:spcAft>
                <a:spcPts val="0"/>
              </a:spcAft>
            </a:pPr>
            <a:r>
              <a:rPr lang="en-US" sz="3600" b="1" dirty="0">
                <a:solidFill>
                  <a:schemeClr val="accent4">
                    <a:lumMod val="75000"/>
                  </a:schemeClr>
                </a:solidFill>
                <a:effectLst/>
                <a:latin typeface="Arial" panose="020B0604020202020204" pitchFamily="34" charset="0"/>
                <a:ea typeface="Times New Roman" panose="02020603050405020304" pitchFamily="18" charset="0"/>
              </a:rPr>
              <a:t>READ ACTS 17:16-34</a:t>
            </a:r>
            <a:endParaRPr lang="en-US" sz="3600" b="1" dirty="0">
              <a:solidFill>
                <a:schemeClr val="accent4">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4439974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0AFF7F4-FAFE-1D66-C0E2-BDE684A80B3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89D2E97-1DDB-EB68-23E2-20431A28E3D6}"/>
              </a:ext>
            </a:extLst>
          </p:cNvPr>
          <p:cNvSpPr txBox="1"/>
          <p:nvPr/>
        </p:nvSpPr>
        <p:spPr>
          <a:xfrm>
            <a:off x="406809" y="386162"/>
            <a:ext cx="11378381" cy="2062103"/>
          </a:xfrm>
          <a:prstGeom prst="rect">
            <a:avLst/>
          </a:prstGeom>
          <a:noFill/>
        </p:spPr>
        <p:txBody>
          <a:bodyPr wrap="square" rtlCol="0">
            <a:spAutoFit/>
          </a:bodyPr>
          <a:lstStyle/>
          <a:p>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Epicureanism is the philosophical doctrine of Epicurus holding that the highest good is pleasure which can be experienced through indulgence.  </a:t>
            </a:r>
          </a:p>
          <a:p>
            <a:pPr marL="0" marR="0">
              <a:spcBef>
                <a:spcPts val="0"/>
              </a:spcBef>
              <a:spcAft>
                <a:spcPts val="0"/>
              </a:spcAft>
            </a:pPr>
            <a:endPar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4596809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051F719-F561-A7FF-7A2B-95C24ACCC11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CD748DE-4381-1399-30AB-512B4EB21C67}"/>
              </a:ext>
            </a:extLst>
          </p:cNvPr>
          <p:cNvSpPr txBox="1"/>
          <p:nvPr/>
        </p:nvSpPr>
        <p:spPr>
          <a:xfrm>
            <a:off x="406809" y="749844"/>
            <a:ext cx="11378381" cy="1200329"/>
          </a:xfrm>
          <a:prstGeom prst="rect">
            <a:avLst/>
          </a:prstGeom>
          <a:noFill/>
        </p:spPr>
        <p:txBody>
          <a:bodyPr wrap="square" rtlCol="0">
            <a:spAutoFit/>
          </a:bodyPr>
          <a:lstStyle/>
          <a:p>
            <a:pPr marL="571500" marR="0" indent="-571500">
              <a:spcBef>
                <a:spcPts val="0"/>
              </a:spcBef>
              <a:spcAft>
                <a:spcPts val="0"/>
              </a:spcAft>
              <a:buFont typeface="Arial" panose="020B0604020202020204" pitchFamily="34" charset="0"/>
              <a:buChar char="•"/>
            </a:pPr>
            <a:r>
              <a:rPr lang="en-US" sz="3600" dirty="0">
                <a:solidFill>
                  <a:schemeClr val="bg1"/>
                </a:solidFill>
                <a:effectLst/>
                <a:latin typeface="Arial" panose="020B0604020202020204" pitchFamily="34" charset="0"/>
                <a:ea typeface="Aptos" panose="020B0004020202020204" pitchFamily="34" charset="0"/>
              </a:rPr>
              <a:t>The idol of the Epicurean was </a:t>
            </a:r>
            <a:r>
              <a:rPr lang="en-US" sz="3600" u="sng" dirty="0">
                <a:solidFill>
                  <a:schemeClr val="bg1"/>
                </a:solidFill>
                <a:effectLst/>
                <a:latin typeface="Arial" panose="020B0604020202020204" pitchFamily="34" charset="0"/>
                <a:ea typeface="Aptos" panose="020B0004020202020204" pitchFamily="34" charset="0"/>
              </a:rPr>
              <a:t>pleasure</a:t>
            </a:r>
            <a:r>
              <a:rPr lang="en-US" sz="3600" dirty="0">
                <a:solidFill>
                  <a:schemeClr val="bg1"/>
                </a:solidFill>
                <a:effectLst/>
                <a:latin typeface="Arial" panose="020B0604020202020204" pitchFamily="34" charset="0"/>
                <a:ea typeface="Aptos" panose="020B0004020202020204" pitchFamily="34" charset="0"/>
              </a:rPr>
              <a:t>. It was their god.</a:t>
            </a:r>
          </a:p>
        </p:txBody>
      </p:sp>
    </p:spTree>
    <p:extLst>
      <p:ext uri="{BB962C8B-B14F-4D97-AF65-F5344CB8AC3E}">
        <p14:creationId xmlns:p14="http://schemas.microsoft.com/office/powerpoint/2010/main" val="53789427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4091195-BDC6-75E3-310B-4D98EEF22C9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FF14486-E5E6-5500-763E-630A27713ED5}"/>
              </a:ext>
            </a:extLst>
          </p:cNvPr>
          <p:cNvSpPr txBox="1"/>
          <p:nvPr/>
        </p:nvSpPr>
        <p:spPr>
          <a:xfrm>
            <a:off x="406809" y="386162"/>
            <a:ext cx="11378381" cy="2554545"/>
          </a:xfrm>
          <a:prstGeom prst="rect">
            <a:avLst/>
          </a:prstGeom>
          <a:noFill/>
        </p:spPr>
        <p:txBody>
          <a:bodyPr wrap="square" rtlCol="0">
            <a:spAutoFit/>
          </a:bodyPr>
          <a:lstStyle/>
          <a:p>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Then there were the Stoics. It was the school of philosophy founded by Zeno (a Greek philosopher) who taught that people should be free from passion, unmoved by joy or grief, and submit without complaint to the circumstances of life. </a:t>
            </a:r>
          </a:p>
          <a:p>
            <a:pPr marL="0" marR="0">
              <a:spcBef>
                <a:spcPts val="0"/>
              </a:spcBef>
              <a:spcAft>
                <a:spcPts val="0"/>
              </a:spcAft>
            </a:pPr>
            <a:endPar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6174059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F46CD13-A823-28D3-1613-CFBB3C4234A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00C19D9-5B9C-5709-EB98-40D2D2647A4B}"/>
              </a:ext>
            </a:extLst>
          </p:cNvPr>
          <p:cNvSpPr txBox="1"/>
          <p:nvPr/>
        </p:nvSpPr>
        <p:spPr>
          <a:xfrm>
            <a:off x="406809" y="749844"/>
            <a:ext cx="11378381" cy="1200329"/>
          </a:xfrm>
          <a:prstGeom prst="rect">
            <a:avLst/>
          </a:prstGeom>
          <a:noFill/>
        </p:spPr>
        <p:txBody>
          <a:bodyPr wrap="square" rtlCol="0">
            <a:spAutoFit/>
          </a:bodyPr>
          <a:lstStyle/>
          <a:p>
            <a:pPr marL="457200" marR="0" indent="-457200">
              <a:spcBef>
                <a:spcPts val="0"/>
              </a:spcBef>
              <a:spcAft>
                <a:spcPts val="0"/>
              </a:spcAft>
              <a:buFont typeface="Arial" panose="020B0604020202020204" pitchFamily="34" charset="0"/>
              <a:buChar char="•"/>
            </a:pPr>
            <a:r>
              <a:rPr lang="en-US" sz="3600" dirty="0">
                <a:solidFill>
                  <a:schemeClr val="bg1"/>
                </a:solidFill>
                <a:effectLst/>
                <a:latin typeface="Arial" panose="020B0604020202020204" pitchFamily="34" charset="0"/>
                <a:ea typeface="Aptos" panose="020B0004020202020204" pitchFamily="34" charset="0"/>
              </a:rPr>
              <a:t>The idol of the Stoic was their </a:t>
            </a:r>
            <a:r>
              <a:rPr lang="en-US" sz="3600" u="sng" dirty="0">
                <a:solidFill>
                  <a:schemeClr val="bg1"/>
                </a:solidFill>
                <a:effectLst/>
                <a:latin typeface="Arial" panose="020B0604020202020204" pitchFamily="34" charset="0"/>
                <a:ea typeface="Aptos" panose="020B0004020202020204" pitchFamily="34" charset="0"/>
              </a:rPr>
              <a:t>self ability</a:t>
            </a:r>
            <a:r>
              <a:rPr lang="en-US" sz="3600" dirty="0">
                <a:solidFill>
                  <a:schemeClr val="bg1"/>
                </a:solidFill>
                <a:effectLst/>
                <a:latin typeface="Arial" panose="020B0604020202020204" pitchFamily="34" charset="0"/>
                <a:ea typeface="Aptos" panose="020B0004020202020204" pitchFamily="34" charset="0"/>
              </a:rPr>
              <a:t> – what they could do on their own. </a:t>
            </a:r>
            <a:endPar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91134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3372C09-8C75-3164-151C-55544B8FE59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B136208-1723-7656-F901-C83988D8FEA7}"/>
              </a:ext>
            </a:extLst>
          </p:cNvPr>
          <p:cNvSpPr txBox="1"/>
          <p:nvPr/>
        </p:nvSpPr>
        <p:spPr>
          <a:xfrm>
            <a:off x="406809" y="386162"/>
            <a:ext cx="11378381" cy="5509200"/>
          </a:xfrm>
          <a:prstGeom prst="rect">
            <a:avLst/>
          </a:prstGeom>
          <a:noFill/>
        </p:spPr>
        <p:txBody>
          <a:bodyPr wrap="square" rtlCol="0">
            <a:spAutoFit/>
          </a:bodyPr>
          <a:lstStyle/>
          <a:p>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These philosophies don’t provide what we desire in life. Pleasure ends and we’re looking for more. The Epicurean philosophy doesn’t give us what we desire. We also discover that we can’t handle every situation in life like the Stoics believed. Some things are out of our control and it’s difficult for these things not to affect our emotions. We try them, but they fall short. These two realities about pleasure and self-effort could very well be the reason why they were curious to learn about Christ and how he connects us to God. They must have been looking for something more, something that only God could provide.</a:t>
            </a:r>
          </a:p>
        </p:txBody>
      </p:sp>
    </p:spTree>
    <p:extLst>
      <p:ext uri="{BB962C8B-B14F-4D97-AF65-F5344CB8AC3E}">
        <p14:creationId xmlns:p14="http://schemas.microsoft.com/office/powerpoint/2010/main" val="225375467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7998FF2-235A-4EC8-B615-B88A312F00C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86E9DE6-43E0-43E8-264F-42FE76776640}"/>
              </a:ext>
            </a:extLst>
          </p:cNvPr>
          <p:cNvSpPr txBox="1"/>
          <p:nvPr/>
        </p:nvSpPr>
        <p:spPr>
          <a:xfrm>
            <a:off x="406809" y="386162"/>
            <a:ext cx="11378381" cy="3046988"/>
          </a:xfrm>
          <a:prstGeom prst="rect">
            <a:avLst/>
          </a:prstGeom>
          <a:noFill/>
        </p:spPr>
        <p:txBody>
          <a:bodyPr wrap="square" rtlCol="0">
            <a:spAutoFit/>
          </a:bodyPr>
          <a:lstStyle/>
          <a:p>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Even the people whom Paul was interacting with at this place, some of the most intellectual of their day, were searching for God. They even had a name for him. They called Him “The Unknown God.” </a:t>
            </a:r>
            <a:b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br>
            <a:endPar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endPar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8782399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3046988"/>
          </a:xfrm>
          <a:prstGeom prst="rect">
            <a:avLst/>
          </a:prstGeom>
          <a:noFill/>
        </p:spPr>
        <p:txBody>
          <a:bodyPr wrap="square" rtlCol="0">
            <a:spAutoFit/>
          </a:bodyPr>
          <a:lstStyle/>
          <a:p>
            <a:pPr marL="0" marR="0">
              <a:spcBef>
                <a:spcPts val="0"/>
              </a:spcBef>
              <a:spcAft>
                <a:spcPts val="0"/>
              </a:spcAft>
            </a:pPr>
            <a:r>
              <a:rPr lang="en-US" sz="3200" i="1" baseline="30000" dirty="0">
                <a:solidFill>
                  <a:schemeClr val="bg1"/>
                </a:solidFill>
                <a:effectLst/>
                <a:latin typeface="Arial" panose="020B0604020202020204" pitchFamily="34" charset="0"/>
                <a:ea typeface="Times New Roman" panose="02020603050405020304" pitchFamily="18" charset="0"/>
              </a:rPr>
              <a:t>22</a:t>
            </a:r>
            <a:r>
              <a:rPr lang="en-US" sz="3200" i="1" dirty="0">
                <a:solidFill>
                  <a:schemeClr val="bg1"/>
                </a:solidFill>
                <a:effectLst/>
                <a:latin typeface="Arial" panose="020B0604020202020204" pitchFamily="34" charset="0"/>
                <a:ea typeface="Times New Roman" panose="02020603050405020304" pitchFamily="18" charset="0"/>
              </a:rPr>
              <a:t>Paul then stood up in the meeting of the Areopagus and said: “People of Athens! I see that in every way you are very religious. </a:t>
            </a:r>
            <a:r>
              <a:rPr lang="en-US" sz="3200" i="1" baseline="30000" dirty="0">
                <a:solidFill>
                  <a:schemeClr val="bg1"/>
                </a:solidFill>
                <a:effectLst/>
                <a:latin typeface="Arial" panose="020B0604020202020204" pitchFamily="34" charset="0"/>
                <a:ea typeface="Times New Roman" panose="02020603050405020304" pitchFamily="18" charset="0"/>
              </a:rPr>
              <a:t>23</a:t>
            </a:r>
            <a:r>
              <a:rPr lang="en-US" sz="3200" i="1" dirty="0">
                <a:solidFill>
                  <a:schemeClr val="bg1"/>
                </a:solidFill>
                <a:effectLst/>
                <a:latin typeface="Arial" panose="020B0604020202020204" pitchFamily="34" charset="0"/>
                <a:ea typeface="Times New Roman" panose="02020603050405020304" pitchFamily="18" charset="0"/>
              </a:rPr>
              <a:t>For as I walked around and looked carefully at your objects of worship, I even found an altar with this inscription: </a:t>
            </a:r>
            <a:r>
              <a:rPr lang="en-US" sz="3200" i="1" cap="small" dirty="0">
                <a:solidFill>
                  <a:schemeClr val="bg1"/>
                </a:solidFill>
                <a:effectLst/>
                <a:latin typeface="Arial" panose="020B0604020202020204" pitchFamily="34" charset="0"/>
                <a:ea typeface="Times New Roman" panose="02020603050405020304" pitchFamily="18" charset="0"/>
              </a:rPr>
              <a:t>to an unknown god</a:t>
            </a:r>
            <a:r>
              <a:rPr lang="en-US" sz="3200" i="1" dirty="0">
                <a:solidFill>
                  <a:schemeClr val="bg1"/>
                </a:solidFill>
                <a:effectLst/>
                <a:latin typeface="Arial" panose="020B0604020202020204" pitchFamily="34" charset="0"/>
                <a:ea typeface="Times New Roman" panose="02020603050405020304" pitchFamily="18" charset="0"/>
              </a:rPr>
              <a:t>.</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Acts 17:22-23</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8715210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1631216"/>
          </a:xfrm>
          <a:prstGeom prst="rect">
            <a:avLst/>
          </a:prstGeom>
          <a:noFill/>
        </p:spPr>
        <p:txBody>
          <a:bodyPr wrap="square" rtlCol="0">
            <a:spAutoFit/>
          </a:bodyPr>
          <a:lstStyle/>
          <a:p>
            <a:pPr marL="0" marR="0">
              <a:spcBef>
                <a:spcPts val="0"/>
              </a:spcBef>
              <a:spcAft>
                <a:spcPts val="0"/>
              </a:spcAft>
              <a:tabLst>
                <a:tab pos="1857375" algn="l"/>
              </a:tabLst>
            </a:pPr>
            <a:r>
              <a:rPr lang="en-US" sz="3200" dirty="0">
                <a:solidFill>
                  <a:schemeClr val="bg1"/>
                </a:solidFill>
                <a:effectLst/>
                <a:latin typeface="Arial" panose="020B0604020202020204" pitchFamily="34" charset="0"/>
                <a:ea typeface="Times New Roman" panose="02020603050405020304" pitchFamily="18" charset="0"/>
              </a:rPr>
              <a:t>Paul told them who He was…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i="1"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322862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4585871"/>
          </a:xfrm>
          <a:prstGeom prst="rect">
            <a:avLst/>
          </a:prstGeom>
          <a:noFill/>
        </p:spPr>
        <p:txBody>
          <a:bodyPr wrap="square" rtlCol="0">
            <a:spAutoFit/>
          </a:bodyPr>
          <a:lstStyle/>
          <a:p>
            <a:pPr marL="0" marR="0">
              <a:spcBef>
                <a:spcPts val="0"/>
              </a:spcBef>
              <a:spcAft>
                <a:spcPts val="0"/>
              </a:spcAft>
              <a:tabLst>
                <a:tab pos="1857375" algn="l"/>
              </a:tabLst>
            </a:pPr>
            <a:r>
              <a:rPr lang="en-US" sz="3200" dirty="0">
                <a:solidFill>
                  <a:schemeClr val="bg1"/>
                </a:solidFill>
                <a:effectLst/>
                <a:latin typeface="Arial" panose="020B0604020202020204" pitchFamily="34" charset="0"/>
                <a:ea typeface="Times New Roman" panose="02020603050405020304" pitchFamily="18" charset="0"/>
              </a:rPr>
              <a:t>Paul told them who He was…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i="1"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i="1" dirty="0">
                <a:solidFill>
                  <a:schemeClr val="bg1"/>
                </a:solidFill>
                <a:effectLst/>
                <a:latin typeface="Arial" panose="020B0604020202020204" pitchFamily="34" charset="0"/>
                <a:ea typeface="Times New Roman" panose="02020603050405020304" pitchFamily="18" charset="0"/>
              </a:rPr>
              <a:t>For in him we live and move and have our being.’ As some of your own poets have said, ‘We are his offspring.’ </a:t>
            </a:r>
            <a:r>
              <a:rPr lang="en-US" sz="3200" i="1" baseline="30000" dirty="0">
                <a:solidFill>
                  <a:schemeClr val="bg1"/>
                </a:solidFill>
                <a:effectLst/>
                <a:latin typeface="Arial" panose="020B0604020202020204" pitchFamily="34" charset="0"/>
                <a:ea typeface="Times New Roman" panose="02020603050405020304" pitchFamily="18" charset="0"/>
              </a:rPr>
              <a:t>29</a:t>
            </a:r>
            <a:r>
              <a:rPr lang="en-US" sz="3200" i="1" dirty="0">
                <a:solidFill>
                  <a:schemeClr val="bg1"/>
                </a:solidFill>
                <a:effectLst/>
                <a:latin typeface="Arial" panose="020B0604020202020204" pitchFamily="34" charset="0"/>
                <a:ea typeface="Times New Roman" panose="02020603050405020304" pitchFamily="18" charset="0"/>
              </a:rPr>
              <a:t>“Therefore since we are God’s offspring, we should not think that the divine being is like gold or silver or stone—an image made by human design and skill.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Acts 17:28-29</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7288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954107"/>
          </a:xfrm>
          <a:prstGeom prst="rect">
            <a:avLst/>
          </a:prstGeom>
          <a:noFill/>
        </p:spPr>
        <p:txBody>
          <a:bodyPr wrap="square" rtlCol="0">
            <a:spAutoFit/>
          </a:bodyPr>
          <a:lstStyle/>
          <a:p>
            <a:pPr marL="0" marR="0">
              <a:spcBef>
                <a:spcPts val="0"/>
              </a:spcBef>
              <a:spcAft>
                <a:spcPts val="0"/>
              </a:spcAft>
            </a:pPr>
            <a:r>
              <a:rPr lang="en-US" sz="2800" b="1" dirty="0">
                <a:solidFill>
                  <a:schemeClr val="accent4">
                    <a:lumMod val="75000"/>
                  </a:schemeClr>
                </a:solidFill>
                <a:effectLst/>
                <a:latin typeface="Arial" panose="020B0604020202020204" pitchFamily="34" charset="0"/>
                <a:ea typeface="Times New Roman" panose="02020603050405020304" pitchFamily="18" charset="0"/>
              </a:rPr>
              <a:t>THE RESONS FOR THIS </a:t>
            </a:r>
            <a:r>
              <a:rPr lang="en-US" sz="2800" b="1" dirty="0">
                <a:solidFill>
                  <a:schemeClr val="accent4">
                    <a:lumMod val="75000"/>
                  </a:schemeClr>
                </a:solidFill>
                <a:latin typeface="Arial" panose="020B0604020202020204" pitchFamily="34" charset="0"/>
                <a:ea typeface="Times New Roman" panose="02020603050405020304" pitchFamily="18" charset="0"/>
              </a:rPr>
              <a:t>STUDY</a:t>
            </a:r>
            <a:endParaRPr lang="en-US" sz="28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dirty="0">
                <a:solidFill>
                  <a:schemeClr val="bg1"/>
                </a:solidFill>
                <a:effectLst/>
                <a:latin typeface="Arial" panose="020B0604020202020204" pitchFamily="34" charset="0"/>
                <a:ea typeface="Times New Roman" panose="02020603050405020304" pitchFamily="18" charset="0"/>
              </a:rPr>
              <a:t> </a:t>
            </a:r>
            <a:endParaRPr lang="en-US" sz="28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7347523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9A59C2B-9EBF-FCC0-D767-09E2C9AB730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DC1E0EC-9402-6F4B-F526-68F8C0253084}"/>
              </a:ext>
            </a:extLst>
          </p:cNvPr>
          <p:cNvSpPr txBox="1"/>
          <p:nvPr/>
        </p:nvSpPr>
        <p:spPr>
          <a:xfrm>
            <a:off x="406809" y="219907"/>
            <a:ext cx="11378381" cy="1077218"/>
          </a:xfrm>
          <a:prstGeom prst="rect">
            <a:avLst/>
          </a:prstGeom>
          <a:noFill/>
        </p:spPr>
        <p:txBody>
          <a:bodyPr wrap="square" rtlCol="0">
            <a:spAutoFit/>
          </a:bodyPr>
          <a:lstStyle/>
          <a:p>
            <a:pPr marL="0" marR="0"/>
            <a:r>
              <a:rPr lang="en-US" sz="3200" b="1" dirty="0">
                <a:solidFill>
                  <a:schemeClr val="accent4">
                    <a:lumMod val="75000"/>
                  </a:schemeClr>
                </a:solidFill>
                <a:effectLst/>
                <a:latin typeface="Arial" panose="020B0604020202020204" pitchFamily="34" charset="0"/>
                <a:ea typeface="Times New Roman" panose="02020603050405020304" pitchFamily="18" charset="0"/>
              </a:rPr>
              <a:t>WHO IS THE UNKNOWN GOD? </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8458324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2ABF33D-2977-4E31-C8AF-3A141065DFF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9844CB4-16F9-DC8A-7EDF-46DB93281C8F}"/>
              </a:ext>
            </a:extLst>
          </p:cNvPr>
          <p:cNvSpPr txBox="1"/>
          <p:nvPr/>
        </p:nvSpPr>
        <p:spPr>
          <a:xfrm>
            <a:off x="406809" y="219907"/>
            <a:ext cx="11378381" cy="2095061"/>
          </a:xfrm>
          <a:prstGeom prst="rect">
            <a:avLst/>
          </a:prstGeom>
          <a:noFill/>
        </p:spPr>
        <p:txBody>
          <a:bodyPr wrap="square" rtlCol="0">
            <a:spAutoFit/>
          </a:bodyPr>
          <a:lstStyle/>
          <a:p>
            <a:pPr marL="0" marR="0"/>
            <a:r>
              <a:rPr lang="en-US" sz="3200" b="1" dirty="0">
                <a:solidFill>
                  <a:schemeClr val="accent4">
                    <a:lumMod val="75000"/>
                  </a:schemeClr>
                </a:solidFill>
                <a:effectLst/>
                <a:latin typeface="Arial" panose="020B0604020202020204" pitchFamily="34" charset="0"/>
                <a:ea typeface="Times New Roman" panose="02020603050405020304" pitchFamily="18" charset="0"/>
              </a:rPr>
              <a:t>WHO IS THE UNKNOWN GOD? </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He’s the God that we can know personally.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 marR="0">
              <a:lnSpc>
                <a:spcPct val="107000"/>
              </a:lnSpc>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1640249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D275195-360A-1A29-7867-AD8B119B858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674EE27-7A47-D2F9-37E5-7D1300CDAF54}"/>
              </a:ext>
            </a:extLst>
          </p:cNvPr>
          <p:cNvSpPr txBox="1"/>
          <p:nvPr/>
        </p:nvSpPr>
        <p:spPr>
          <a:xfrm>
            <a:off x="406809" y="219907"/>
            <a:ext cx="11378381" cy="4730269"/>
          </a:xfrm>
          <a:prstGeom prst="rect">
            <a:avLst/>
          </a:prstGeom>
          <a:noFill/>
        </p:spPr>
        <p:txBody>
          <a:bodyPr wrap="square" rtlCol="0">
            <a:spAutoFit/>
          </a:bodyPr>
          <a:lstStyle/>
          <a:p>
            <a:pPr marL="0" marR="0"/>
            <a:r>
              <a:rPr lang="en-US" sz="3200" b="1" dirty="0">
                <a:solidFill>
                  <a:schemeClr val="accent4">
                    <a:lumMod val="75000"/>
                  </a:schemeClr>
                </a:solidFill>
                <a:effectLst/>
                <a:latin typeface="Arial" panose="020B0604020202020204" pitchFamily="34" charset="0"/>
                <a:ea typeface="Times New Roman" panose="02020603050405020304" pitchFamily="18" charset="0"/>
              </a:rPr>
              <a:t>WHO IS THE UNKNOWN GOD? </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He’s the God that we can know personally.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 marR="0">
              <a:lnSpc>
                <a:spcPct val="107000"/>
              </a:lnSpc>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3200" dirty="0">
                <a:solidFill>
                  <a:schemeClr val="bg1"/>
                </a:solidFill>
                <a:effectLst/>
                <a:latin typeface="Arial" panose="020B0604020202020204" pitchFamily="34" charset="0"/>
                <a:ea typeface="Times New Roman" panose="02020603050405020304" pitchFamily="18" charset="0"/>
              </a:rPr>
              <a:t> </a:t>
            </a:r>
          </a:p>
          <a:p>
            <a:pPr marL="114300">
              <a:lnSpc>
                <a:spcPct val="107000"/>
              </a:lnSpc>
            </a:pPr>
            <a:r>
              <a:rPr lang="en-US" sz="3200" i="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God did this so that they would seek him and perhaps reach out for him and find him, though he is not far from any one of us.</a:t>
            </a:r>
          </a:p>
          <a:p>
            <a:pPr marL="114300">
              <a:lnSpc>
                <a:spcPct val="107000"/>
              </a:lnSpc>
            </a:pPr>
            <a:r>
              <a:rPr lang="en-US" sz="3200" i="1" kern="100" dirty="0">
                <a:solidFill>
                  <a:schemeClr val="bg1"/>
                </a:solidFill>
                <a:latin typeface="Arial" panose="020B0604020202020204" pitchFamily="34" charset="0"/>
                <a:ea typeface="Aptos" panose="020B0004020202020204" pitchFamily="34" charset="0"/>
                <a:cs typeface="Times New Roman" panose="02020603050405020304" pitchFamily="18" charset="0"/>
              </a:rPr>
              <a:t>Acts 17:27</a:t>
            </a:r>
            <a:endParaRPr lang="en-US" sz="3200" i="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114300" marR="0">
              <a:lnSpc>
                <a:spcPct val="107000"/>
              </a:lnSpc>
            </a:pP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5110405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2B79E53-83C6-90A9-B3CE-A7AD7B510FE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17F12E3-C6CE-264C-4BB8-38B0A11FE332}"/>
              </a:ext>
            </a:extLst>
          </p:cNvPr>
          <p:cNvSpPr txBox="1"/>
          <p:nvPr/>
        </p:nvSpPr>
        <p:spPr>
          <a:xfrm>
            <a:off x="406809" y="219907"/>
            <a:ext cx="11378381" cy="2031710"/>
          </a:xfrm>
          <a:prstGeom prst="rect">
            <a:avLst/>
          </a:prstGeom>
          <a:noFill/>
        </p:spPr>
        <p:txBody>
          <a:bodyPr wrap="square" rtlCol="0">
            <a:spAutoFit/>
          </a:bodyPr>
          <a:lstStyle/>
          <a:p>
            <a:pPr marL="0" marR="0"/>
            <a:r>
              <a:rPr lang="en-US" sz="3200" b="1" dirty="0">
                <a:solidFill>
                  <a:schemeClr val="accent4">
                    <a:lumMod val="75000"/>
                  </a:schemeClr>
                </a:solidFill>
                <a:effectLst/>
                <a:latin typeface="Arial" panose="020B0604020202020204" pitchFamily="34" charset="0"/>
                <a:ea typeface="Times New Roman" panose="02020603050405020304" pitchFamily="18" charset="0"/>
              </a:rPr>
              <a:t>WHO IS THE UNKNOWN GOD? </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indent="-342900">
              <a:lnSpc>
                <a:spcPct val="107000"/>
              </a:lnSpc>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He’s also the God who meets our desires. </a:t>
            </a:r>
            <a:r>
              <a:rPr lang="en-US"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What desires? We have several…</a:t>
            </a:r>
          </a:p>
        </p:txBody>
      </p:sp>
    </p:spTree>
    <p:extLst>
      <p:ext uri="{BB962C8B-B14F-4D97-AF65-F5344CB8AC3E}">
        <p14:creationId xmlns:p14="http://schemas.microsoft.com/office/powerpoint/2010/main" val="188985668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9862A69-C648-18DD-8C2F-3D6D374A317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8C2BB95-BB0E-0E08-04D7-3EAEA6664DBD}"/>
              </a:ext>
            </a:extLst>
          </p:cNvPr>
          <p:cNvSpPr txBox="1"/>
          <p:nvPr/>
        </p:nvSpPr>
        <p:spPr>
          <a:xfrm>
            <a:off x="406809" y="219907"/>
            <a:ext cx="11378381" cy="1972720"/>
          </a:xfrm>
          <a:prstGeom prst="rect">
            <a:avLst/>
          </a:prstGeom>
          <a:noFill/>
        </p:spPr>
        <p:txBody>
          <a:bodyPr wrap="square" rtlCol="0">
            <a:spAutoFit/>
          </a:bodyPr>
          <a:lstStyle/>
          <a:p>
            <a:pPr marL="0" marR="0"/>
            <a:r>
              <a:rPr lang="en-US" sz="3200" b="1" dirty="0">
                <a:solidFill>
                  <a:schemeClr val="accent4">
                    <a:lumMod val="75000"/>
                  </a:schemeClr>
                </a:solidFill>
                <a:effectLst/>
                <a:latin typeface="Arial" panose="020B0604020202020204" pitchFamily="34" charset="0"/>
                <a:ea typeface="Times New Roman" panose="02020603050405020304" pitchFamily="18" charset="0"/>
              </a:rPr>
              <a:t>WHO IS THE UNKNOWN GOD? </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r>
              <a:rPr lang="en-US" sz="3200" dirty="0">
                <a:solidFill>
                  <a:schemeClr val="bg1"/>
                </a:solidFill>
                <a:effectLst/>
                <a:latin typeface="Arial" panose="020B0604020202020204" pitchFamily="34" charset="0"/>
                <a:ea typeface="Times New Roman" panose="02020603050405020304" pitchFamily="18" charset="0"/>
              </a:rPr>
              <a:t> </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buFontTx/>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have a desire to know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where we came from</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nSpc>
                <a:spcPct val="107000"/>
              </a:lnSpc>
              <a:buFontTx/>
              <a:buChar char="-"/>
            </a:pPr>
            <a:endParaRPr lang="en-US" sz="2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4641765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432B356-C457-527C-A01F-2CFA7C97AB9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58B7E4D-8D4D-A23B-F7E5-EBB7BADB56A6}"/>
              </a:ext>
            </a:extLst>
          </p:cNvPr>
          <p:cNvSpPr txBox="1"/>
          <p:nvPr/>
        </p:nvSpPr>
        <p:spPr>
          <a:xfrm>
            <a:off x="406809" y="562808"/>
            <a:ext cx="11378381" cy="3744871"/>
          </a:xfrm>
          <a:prstGeom prst="rect">
            <a:avLst/>
          </a:prstGeom>
          <a:noFill/>
        </p:spPr>
        <p:txBody>
          <a:bodyPr wrap="square" rtlCol="0">
            <a:spAutoFit/>
          </a:bodyPr>
          <a:lstStyle/>
          <a:p>
            <a:pPr>
              <a:lnSpc>
                <a:spcPct val="107000"/>
              </a:lnSpc>
            </a:pPr>
            <a:r>
              <a:rPr lang="en-US" sz="3200" dirty="0">
                <a:solidFill>
                  <a:schemeClr val="bg1"/>
                </a:solidFill>
                <a:effectLst/>
                <a:latin typeface="Arial" panose="020B0604020202020204" pitchFamily="34" charset="0"/>
                <a:ea typeface="Times New Roman" panose="02020603050405020304" pitchFamily="18" charset="0"/>
              </a:rPr>
              <a:t>Paul talked about…</a:t>
            </a:r>
          </a:p>
          <a:p>
            <a:pPr>
              <a:lnSpc>
                <a:spcPct val="107000"/>
              </a:lnSpc>
            </a:pPr>
            <a:endParaRPr lang="en-US" sz="3200" i="1" dirty="0">
              <a:solidFill>
                <a:schemeClr val="bg1"/>
              </a:solidFill>
              <a:latin typeface="Arial" panose="020B0604020202020204" pitchFamily="34" charset="0"/>
              <a:ea typeface="Times New Roman" panose="02020603050405020304" pitchFamily="18" charset="0"/>
            </a:endParaRPr>
          </a:p>
          <a:p>
            <a:pPr>
              <a:lnSpc>
                <a:spcPct val="107000"/>
              </a:lnSpc>
            </a:pPr>
            <a:r>
              <a:rPr lang="en-US" sz="3200" i="1" dirty="0">
                <a:solidFill>
                  <a:schemeClr val="bg1"/>
                </a:solidFill>
                <a:effectLst/>
                <a:latin typeface="Arial" panose="020B0604020202020204" pitchFamily="34" charset="0"/>
                <a:ea typeface="Times New Roman" panose="02020603050405020304" pitchFamily="18" charset="0"/>
              </a:rPr>
              <a:t>The God who made the world and everything in it…. </a:t>
            </a:r>
          </a:p>
          <a:p>
            <a:pPr>
              <a:lnSpc>
                <a:spcPct val="107000"/>
              </a:lnSpc>
            </a:pPr>
            <a:r>
              <a:rPr lang="en-US" sz="3200" i="1" dirty="0">
                <a:solidFill>
                  <a:schemeClr val="bg1"/>
                </a:solidFill>
                <a:effectLst/>
                <a:latin typeface="Arial" panose="020B0604020202020204" pitchFamily="34" charset="0"/>
                <a:ea typeface="Times New Roman" panose="02020603050405020304" pitchFamily="18" charset="0"/>
              </a:rPr>
              <a:t>Acts 17:24 </a:t>
            </a:r>
          </a:p>
          <a:p>
            <a:pPr>
              <a:lnSpc>
                <a:spcPct val="107000"/>
              </a:lnSpc>
            </a:pPr>
            <a:endParaRPr lang="en-US" sz="3200" i="1" dirty="0">
              <a:solidFill>
                <a:schemeClr val="bg1"/>
              </a:solidFill>
              <a:latin typeface="Arial" panose="020B0604020202020204" pitchFamily="34" charset="0"/>
              <a:ea typeface="Times New Roman" panose="02020603050405020304" pitchFamily="18" charset="0"/>
            </a:endParaRPr>
          </a:p>
          <a:p>
            <a:pPr>
              <a:lnSpc>
                <a:spcPct val="107000"/>
              </a:lnSpc>
            </a:pPr>
            <a:r>
              <a:rPr lang="en-US" sz="3200" i="1" dirty="0">
                <a:solidFill>
                  <a:schemeClr val="bg1"/>
                </a:solidFill>
                <a:effectLst/>
                <a:latin typeface="Arial" panose="020B0604020202020204" pitchFamily="34" charset="0"/>
                <a:ea typeface="Times New Roman" panose="02020603050405020304" pitchFamily="18" charset="0"/>
              </a:rPr>
              <a:t>For in him we live and move and have our being….</a:t>
            </a:r>
          </a:p>
          <a:p>
            <a:pPr>
              <a:lnSpc>
                <a:spcPct val="107000"/>
              </a:lnSpc>
            </a:pPr>
            <a:r>
              <a:rPr lang="en-US" sz="3200" i="1" dirty="0">
                <a:solidFill>
                  <a:schemeClr val="bg1"/>
                </a:solidFill>
                <a:effectLst/>
                <a:latin typeface="Arial" panose="020B0604020202020204" pitchFamily="34" charset="0"/>
                <a:ea typeface="Times New Roman" panose="02020603050405020304" pitchFamily="18" charset="0"/>
              </a:rPr>
              <a:t>Acts 17:28</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0944471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ADABCBB-54B4-F60A-265B-E5184C682CA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5BC89D5-CFC6-79FC-CF50-903207A347D5}"/>
              </a:ext>
            </a:extLst>
          </p:cNvPr>
          <p:cNvSpPr txBox="1"/>
          <p:nvPr/>
        </p:nvSpPr>
        <p:spPr>
          <a:xfrm>
            <a:off x="406809" y="219907"/>
            <a:ext cx="11378381" cy="4607415"/>
          </a:xfrm>
          <a:prstGeom prst="rect">
            <a:avLst/>
          </a:prstGeom>
          <a:noFill/>
        </p:spPr>
        <p:txBody>
          <a:bodyPr wrap="square" rtlCol="0">
            <a:spAutoFit/>
          </a:bodyPr>
          <a:lstStyle/>
          <a:p>
            <a:pPr marL="0" marR="0"/>
            <a:r>
              <a:rPr lang="en-US" sz="3200" b="1" dirty="0">
                <a:solidFill>
                  <a:schemeClr val="accent4">
                    <a:lumMod val="75000"/>
                  </a:schemeClr>
                </a:solidFill>
                <a:effectLst/>
                <a:latin typeface="Arial" panose="020B0604020202020204" pitchFamily="34" charset="0"/>
                <a:ea typeface="Times New Roman" panose="02020603050405020304" pitchFamily="18" charset="0"/>
              </a:rPr>
              <a:t>WHO IS THE UNKNOWN GOD? </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285750" indent="-285750">
              <a:lnSpc>
                <a:spcPct val="107000"/>
              </a:lnSpc>
              <a:buFontTx/>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have a desire to know what is right and wrong</a:t>
            </a:r>
            <a:r>
              <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They were told of their need to repent. In other words, they did something wrong and needed to change. We will be judged because of what we do wrong and for what we do with Jesus. Did we accept him for our forgiveness?</a:t>
            </a:r>
          </a:p>
          <a:p>
            <a:pPr marL="285750" marR="0" lvl="0" indent="-285750">
              <a:lnSpc>
                <a:spcPct val="107000"/>
              </a:lnSpc>
              <a:buFontTx/>
              <a:buChar char="-"/>
            </a:pPr>
            <a:endParaRPr lang="en-US" sz="32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07000"/>
              </a:lnSpc>
              <a:buFontTx/>
              <a:buChar char="-"/>
            </a:pPr>
            <a:endParaRPr lang="en-US" sz="2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6958324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2F84CE8-94A4-E0A2-341A-E5D37F06019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0B17091-0C22-E9E4-CE3B-18355AA71DD4}"/>
              </a:ext>
            </a:extLst>
          </p:cNvPr>
          <p:cNvSpPr txBox="1"/>
          <p:nvPr/>
        </p:nvSpPr>
        <p:spPr>
          <a:xfrm>
            <a:off x="406809" y="219907"/>
            <a:ext cx="11378381" cy="3688574"/>
          </a:xfrm>
          <a:prstGeom prst="rect">
            <a:avLst/>
          </a:prstGeom>
          <a:noFill/>
        </p:spPr>
        <p:txBody>
          <a:bodyPr wrap="square" rtlCol="0">
            <a:spAutoFit/>
          </a:bodyPr>
          <a:lstStyle/>
          <a:p>
            <a:pPr marL="0" marR="0"/>
            <a:r>
              <a:rPr lang="en-US" sz="3200" b="1" dirty="0">
                <a:solidFill>
                  <a:schemeClr val="accent4">
                    <a:lumMod val="75000"/>
                  </a:schemeClr>
                </a:solidFill>
                <a:effectLst/>
                <a:latin typeface="Arial" panose="020B0604020202020204" pitchFamily="34" charset="0"/>
                <a:ea typeface="Times New Roman" panose="02020603050405020304" pitchFamily="18" charset="0"/>
              </a:rPr>
              <a:t>WHO IS THE UNKNOWN GOD? </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R="0" lvl="0">
              <a:lnSpc>
                <a:spcPct val="107000"/>
              </a:lnSpc>
            </a:pPr>
            <a:r>
              <a:rPr lang="en-US" sz="3200" b="0" i="1" dirty="0">
                <a:solidFill>
                  <a:schemeClr val="bg1"/>
                </a:solidFill>
                <a:effectLst/>
                <a:latin typeface="system-ui"/>
              </a:rPr>
              <a:t>In the past God overlooked such ignorance, but now he commands all people everywhere to repent. </a:t>
            </a:r>
            <a:r>
              <a:rPr lang="en-US" sz="3200" b="1" i="1" baseline="30000" dirty="0">
                <a:solidFill>
                  <a:schemeClr val="bg1"/>
                </a:solidFill>
                <a:effectLst/>
                <a:latin typeface="system-ui"/>
              </a:rPr>
              <a:t>31 </a:t>
            </a:r>
            <a:r>
              <a:rPr lang="en-US" sz="3200" b="0" i="1" dirty="0">
                <a:solidFill>
                  <a:schemeClr val="bg1"/>
                </a:solidFill>
                <a:effectLst/>
                <a:latin typeface="system-ui"/>
              </a:rPr>
              <a:t>For he has set a day when he will judge the world with justice by the man he has appointed. He has given proof of this to everyone by raising him from the dead.”</a:t>
            </a:r>
          </a:p>
          <a:p>
            <a:pPr marR="0" lvl="0">
              <a:lnSpc>
                <a:spcPct val="107000"/>
              </a:lnSpc>
            </a:pPr>
            <a:r>
              <a:rPr lang="en-US" sz="3200" dirty="0">
                <a:solidFill>
                  <a:schemeClr val="bg1"/>
                </a:solidFill>
                <a:latin typeface="system-ui"/>
                <a:ea typeface="Times New Roman" panose="02020603050405020304" pitchFamily="18" charset="0"/>
              </a:rPr>
              <a:t>Acts 17:30-31</a:t>
            </a:r>
          </a:p>
        </p:txBody>
      </p:sp>
    </p:spTree>
    <p:extLst>
      <p:ext uri="{BB962C8B-B14F-4D97-AF65-F5344CB8AC3E}">
        <p14:creationId xmlns:p14="http://schemas.microsoft.com/office/powerpoint/2010/main" val="177130425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45CEF46-2866-1E97-EE5F-7603AB78B23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CBADD7E-701B-D34D-FA2A-F75BACF313B5}"/>
              </a:ext>
            </a:extLst>
          </p:cNvPr>
          <p:cNvSpPr txBox="1"/>
          <p:nvPr/>
        </p:nvSpPr>
        <p:spPr>
          <a:xfrm>
            <a:off x="406809" y="219907"/>
            <a:ext cx="11378381" cy="3026598"/>
          </a:xfrm>
          <a:prstGeom prst="rect">
            <a:avLst/>
          </a:prstGeom>
          <a:noFill/>
        </p:spPr>
        <p:txBody>
          <a:bodyPr wrap="square" rtlCol="0">
            <a:spAutoFit/>
          </a:bodyPr>
          <a:lstStyle/>
          <a:p>
            <a:pPr marL="0" marR="0"/>
            <a:r>
              <a:rPr lang="en-US" sz="3200" b="1" dirty="0">
                <a:solidFill>
                  <a:schemeClr val="accent4">
                    <a:lumMod val="75000"/>
                  </a:schemeClr>
                </a:solidFill>
                <a:effectLst/>
                <a:latin typeface="Arial" panose="020B0604020202020204" pitchFamily="34" charset="0"/>
                <a:ea typeface="Times New Roman" panose="02020603050405020304" pitchFamily="18" charset="0"/>
              </a:rPr>
              <a:t>WHO IS THE UNKNOWN GOD? </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285750" indent="-285750">
              <a:lnSpc>
                <a:spcPct val="107000"/>
              </a:lnSpc>
              <a:buFontTx/>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have a desire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for life after </a:t>
            </a:r>
            <a:r>
              <a:rPr lang="en-US" sz="3200" u="sng" dirty="0">
                <a:solidFill>
                  <a:schemeClr val="bg1"/>
                </a:solidFill>
                <a:effectLst/>
                <a:latin typeface="Arial" panose="020B0604020202020204" pitchFamily="34" charset="0"/>
                <a:ea typeface="Calibri" panose="020F0502020204030204" pitchFamily="34" charset="0"/>
                <a:cs typeface="Arial" panose="020B0604020202020204" pitchFamily="34" charset="0"/>
              </a:rPr>
              <a:t>death</a:t>
            </a:r>
            <a:r>
              <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He taught them about Jesus’ resurrection. We read…</a:t>
            </a:r>
          </a:p>
          <a:p>
            <a:pPr marL="285750" marR="0" lvl="0" indent="-285750">
              <a:lnSpc>
                <a:spcPct val="107000"/>
              </a:lnSpc>
              <a:buFontTx/>
              <a:buChar char="-"/>
            </a:pPr>
            <a:endParaRPr lang="en-US" sz="32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07000"/>
              </a:lnSpc>
              <a:buFontTx/>
              <a:buChar char="-"/>
            </a:pPr>
            <a:endParaRPr lang="en-US" sz="2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9270557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38FC211-EBF2-D862-485E-69A6A104E6C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CEBA945-8EFA-6F64-1437-AA1F08D9A12B}"/>
              </a:ext>
            </a:extLst>
          </p:cNvPr>
          <p:cNvSpPr txBox="1"/>
          <p:nvPr/>
        </p:nvSpPr>
        <p:spPr>
          <a:xfrm>
            <a:off x="406809" y="2246134"/>
            <a:ext cx="11378381" cy="1637115"/>
          </a:xfrm>
          <a:prstGeom prst="rect">
            <a:avLst/>
          </a:prstGeom>
          <a:noFill/>
        </p:spPr>
        <p:txBody>
          <a:bodyPr wrap="square" rtlCol="0">
            <a:spAutoFit/>
          </a:bodyPr>
          <a:lstStyle/>
          <a:p>
            <a:pPr marR="0" lvl="0">
              <a:lnSpc>
                <a:spcPct val="107000"/>
              </a:lnSpc>
            </a:pPr>
            <a:r>
              <a:rPr lang="en-US" sz="3200" i="1" dirty="0">
                <a:solidFill>
                  <a:schemeClr val="bg1"/>
                </a:solidFill>
                <a:effectLst/>
                <a:latin typeface="Arial" panose="020B0604020202020204" pitchFamily="34" charset="0"/>
                <a:ea typeface="Times New Roman" panose="02020603050405020304" pitchFamily="18" charset="0"/>
              </a:rPr>
              <a:t>…Paul was preaching the good news about Jesus and the resurrection. </a:t>
            </a:r>
          </a:p>
          <a:p>
            <a:pPr marR="0" lvl="0">
              <a:lnSpc>
                <a:spcPct val="107000"/>
              </a:lnSpc>
            </a:pPr>
            <a:r>
              <a:rPr lang="en-US" sz="3200" i="1" dirty="0">
                <a:solidFill>
                  <a:schemeClr val="bg1"/>
                </a:solidFill>
                <a:effectLst/>
                <a:latin typeface="Arial" panose="020B0604020202020204" pitchFamily="34" charset="0"/>
                <a:ea typeface="Times New Roman" panose="02020603050405020304" pitchFamily="18" charset="0"/>
              </a:rPr>
              <a:t>Acts 17:18</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38476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2313967"/>
          </a:xfrm>
          <a:prstGeom prst="rect">
            <a:avLst/>
          </a:prstGeom>
          <a:noFill/>
        </p:spPr>
        <p:txBody>
          <a:bodyPr wrap="square" rtlCol="0">
            <a:spAutoFit/>
          </a:bodyPr>
          <a:lstStyle/>
          <a:p>
            <a:pPr marL="0" marR="0">
              <a:spcBef>
                <a:spcPts val="0"/>
              </a:spcBef>
              <a:spcAft>
                <a:spcPts val="0"/>
              </a:spcAft>
            </a:pPr>
            <a:r>
              <a:rPr lang="en-US" sz="2800" b="1" dirty="0">
                <a:solidFill>
                  <a:schemeClr val="accent4">
                    <a:lumMod val="75000"/>
                  </a:schemeClr>
                </a:solidFill>
                <a:effectLst/>
                <a:latin typeface="Arial" panose="020B0604020202020204" pitchFamily="34" charset="0"/>
                <a:ea typeface="Times New Roman" panose="02020603050405020304" pitchFamily="18" charset="0"/>
              </a:rPr>
              <a:t>THE RESONS FOR THIS </a:t>
            </a:r>
            <a:r>
              <a:rPr lang="en-US" sz="2800" b="1" dirty="0">
                <a:solidFill>
                  <a:schemeClr val="accent4">
                    <a:lumMod val="75000"/>
                  </a:schemeClr>
                </a:solidFill>
                <a:latin typeface="Arial" panose="020B0604020202020204" pitchFamily="34" charset="0"/>
                <a:ea typeface="Times New Roman" panose="02020603050405020304" pitchFamily="18" charset="0"/>
              </a:rPr>
              <a:t>STUDY</a:t>
            </a:r>
            <a:endParaRPr lang="en-US" sz="28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dirty="0">
                <a:solidFill>
                  <a:schemeClr val="bg1"/>
                </a:solidFill>
                <a:effectLst/>
                <a:latin typeface="Arial" panose="020B0604020202020204" pitchFamily="34" charset="0"/>
                <a:ea typeface="Times New Roman" panose="02020603050405020304" pitchFamily="18" charset="0"/>
              </a:rPr>
              <a:t> </a:t>
            </a:r>
            <a:endParaRPr lang="en-US" sz="28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To provide help for those who don’t believe in Jesus to understand why those who do believe in Jesus can do so with confidence. </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 marR="0" indent="-114300">
              <a:lnSpc>
                <a:spcPct val="107000"/>
              </a:lnSpc>
              <a:spcBef>
                <a:spcPts val="0"/>
              </a:spcBef>
              <a:spcAft>
                <a:spcPts val="0"/>
              </a:spcAft>
            </a:pPr>
            <a:r>
              <a:rPr lang="en-US" sz="2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753691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F4FD824-6786-8D20-D96E-A6CD23E9C98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807DB22-54ED-A3F8-ED90-1A370E971F38}"/>
              </a:ext>
            </a:extLst>
          </p:cNvPr>
          <p:cNvSpPr txBox="1"/>
          <p:nvPr/>
        </p:nvSpPr>
        <p:spPr>
          <a:xfrm>
            <a:off x="406809" y="219907"/>
            <a:ext cx="11378381" cy="2500428"/>
          </a:xfrm>
          <a:prstGeom prst="rect">
            <a:avLst/>
          </a:prstGeom>
          <a:noFill/>
        </p:spPr>
        <p:txBody>
          <a:bodyPr wrap="square" rtlCol="0">
            <a:spAutoFit/>
          </a:bodyPr>
          <a:lstStyle/>
          <a:p>
            <a:pPr marL="0" marR="0"/>
            <a:r>
              <a:rPr lang="en-US" sz="3200" b="1" dirty="0">
                <a:solidFill>
                  <a:schemeClr val="accent4">
                    <a:lumMod val="75000"/>
                  </a:schemeClr>
                </a:solidFill>
                <a:effectLst/>
                <a:latin typeface="Arial" panose="020B0604020202020204" pitchFamily="34" charset="0"/>
                <a:ea typeface="Times New Roman" panose="02020603050405020304" pitchFamily="18" charset="0"/>
              </a:rPr>
              <a:t>WHO IS THE UNKNOWN GOD? </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285750" indent="-285750">
              <a:lnSpc>
                <a:spcPct val="107000"/>
              </a:lnSpc>
              <a:buFontTx/>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have a desire to have meaning in </a:t>
            </a:r>
            <a:r>
              <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life. </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Our meaning comes in being a part of God’s family and representing Him. </a:t>
            </a:r>
          </a:p>
          <a:p>
            <a:pPr marL="0" marR="342900"/>
            <a:endParaRPr lang="en-US" sz="2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9522408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D0C25B7-C60B-6806-00E5-87FEF93F5FA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D11D3AB-74A7-1B4A-9E23-575D6D89EA85}"/>
              </a:ext>
            </a:extLst>
          </p:cNvPr>
          <p:cNvSpPr txBox="1"/>
          <p:nvPr/>
        </p:nvSpPr>
        <p:spPr>
          <a:xfrm>
            <a:off x="406809" y="219907"/>
            <a:ext cx="11378381" cy="2431435"/>
          </a:xfrm>
          <a:prstGeom prst="rect">
            <a:avLst/>
          </a:prstGeom>
          <a:noFill/>
        </p:spPr>
        <p:txBody>
          <a:bodyPr wrap="square" rtlCol="0">
            <a:spAutoFit/>
          </a:bodyPr>
          <a:lstStyle/>
          <a:p>
            <a:pPr marL="0" marR="0"/>
            <a:r>
              <a:rPr lang="en-US" sz="3200" b="1" dirty="0">
                <a:solidFill>
                  <a:schemeClr val="accent4">
                    <a:lumMod val="75000"/>
                  </a:schemeClr>
                </a:solidFill>
                <a:effectLst/>
                <a:latin typeface="Arial" panose="020B0604020202020204" pitchFamily="34" charset="0"/>
                <a:ea typeface="Times New Roman" panose="02020603050405020304" pitchFamily="18" charset="0"/>
              </a:rPr>
              <a:t>Remember….</a:t>
            </a:r>
          </a:p>
          <a:p>
            <a:pPr marL="0" marR="0"/>
            <a:endParaRPr lang="en-US" sz="3200" b="1" dirty="0">
              <a:solidFill>
                <a:schemeClr val="accent4">
                  <a:lumMod val="75000"/>
                </a:schemeClr>
              </a:solidFill>
              <a:latin typeface="Arial" panose="020B0604020202020204" pitchFamily="34" charset="0"/>
              <a:ea typeface="Times New Roman" panose="02020603050405020304" pitchFamily="18" charset="0"/>
            </a:endParaRPr>
          </a:p>
          <a:p>
            <a:pPr marL="0" marR="0"/>
            <a:r>
              <a:rPr lang="en-US" sz="3200" b="1" dirty="0">
                <a:solidFill>
                  <a:schemeClr val="accent4">
                    <a:lumMod val="75000"/>
                  </a:schemeClr>
                </a:solidFill>
                <a:effectLst/>
                <a:latin typeface="Arial" panose="020B0604020202020204" pitchFamily="34" charset="0"/>
                <a:ea typeface="Times New Roman" panose="02020603050405020304" pitchFamily="18" charset="0"/>
              </a:rPr>
              <a:t>They were living for two things.</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342900"/>
            <a:endParaRPr lang="en-US" sz="2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9318382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396B836-35C9-6F79-088F-08EF37B7927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FDFCCD2-90E9-EFA9-44B0-0268304FC7E6}"/>
              </a:ext>
            </a:extLst>
          </p:cNvPr>
          <p:cNvSpPr txBox="1"/>
          <p:nvPr/>
        </p:nvSpPr>
        <p:spPr>
          <a:xfrm>
            <a:off x="406809" y="219907"/>
            <a:ext cx="11378381" cy="2267287"/>
          </a:xfrm>
          <a:prstGeom prst="rect">
            <a:avLst/>
          </a:prstGeom>
          <a:noFill/>
        </p:spPr>
        <p:txBody>
          <a:bodyPr wrap="square" rtlCol="0">
            <a:spAutoFit/>
          </a:bodyPr>
          <a:lstStyle/>
          <a:p>
            <a:pPr marL="0" marR="0"/>
            <a:r>
              <a:rPr lang="en-US" sz="3200" b="1" dirty="0">
                <a:solidFill>
                  <a:schemeClr val="accent4">
                    <a:lumMod val="75000"/>
                  </a:schemeClr>
                </a:solidFill>
                <a:effectLst/>
                <a:latin typeface="Arial" panose="020B0604020202020204" pitchFamily="34" charset="0"/>
                <a:ea typeface="Times New Roman" panose="02020603050405020304" pitchFamily="18" charset="0"/>
              </a:rPr>
              <a:t>They were living for two things.</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457200" marR="342900" indent="-457200">
              <a:buFont typeface="Arial" panose="020B0604020202020204" pitchFamily="34" charset="0"/>
              <a:buChar char="•"/>
            </a:pPr>
            <a:r>
              <a:rPr lang="en-US" sz="4000" baseline="30000" dirty="0">
                <a:solidFill>
                  <a:schemeClr val="bg1"/>
                </a:solidFill>
                <a:latin typeface="Arial" panose="020B0604020202020204" pitchFamily="34" charset="0"/>
                <a:ea typeface="Times New Roman" panose="02020603050405020304" pitchFamily="18" charset="0"/>
              </a:rPr>
              <a:t>Some live for what they can do </a:t>
            </a:r>
            <a:r>
              <a:rPr lang="en-US" sz="4000" u="sng" baseline="30000" dirty="0">
                <a:solidFill>
                  <a:schemeClr val="bg1"/>
                </a:solidFill>
                <a:latin typeface="Arial" panose="020B0604020202020204" pitchFamily="34" charset="0"/>
                <a:ea typeface="Times New Roman" panose="02020603050405020304" pitchFamily="18" charset="0"/>
              </a:rPr>
              <a:t>in their own strength without God</a:t>
            </a:r>
            <a:r>
              <a:rPr lang="en-US" sz="4000" baseline="30000" dirty="0">
                <a:solidFill>
                  <a:schemeClr val="bg1"/>
                </a:solidFill>
                <a:latin typeface="Arial" panose="020B0604020202020204" pitchFamily="34" charset="0"/>
                <a:ea typeface="Times New Roman" panose="02020603050405020304" pitchFamily="18" charset="0"/>
              </a:rPr>
              <a:t>. (</a:t>
            </a:r>
            <a:r>
              <a:rPr lang="en-US" sz="4000" u="sng" baseline="30000" dirty="0">
                <a:solidFill>
                  <a:schemeClr val="bg1"/>
                </a:solidFill>
                <a:latin typeface="Arial" panose="020B0604020202020204" pitchFamily="34" charset="0"/>
                <a:ea typeface="Times New Roman" panose="02020603050405020304" pitchFamily="18" charset="0"/>
              </a:rPr>
              <a:t>Stoics</a:t>
            </a:r>
            <a:r>
              <a:rPr lang="en-US" sz="4000" baseline="30000" dirty="0">
                <a:solidFill>
                  <a:schemeClr val="bg1"/>
                </a:solidFill>
                <a:latin typeface="Arial" panose="020B0604020202020204" pitchFamily="34" charset="0"/>
                <a:ea typeface="Times New Roman" panose="02020603050405020304" pitchFamily="18" charset="0"/>
              </a:rPr>
              <a:t>).</a:t>
            </a:r>
          </a:p>
          <a:p>
            <a:pPr marL="0" marR="342900"/>
            <a:endParaRPr lang="en-US" sz="2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0649040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4764E17-9CA5-C351-D213-F1B277B8F2F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328FCFB-5298-BFC6-BB84-33D872113DAF}"/>
              </a:ext>
            </a:extLst>
          </p:cNvPr>
          <p:cNvSpPr txBox="1"/>
          <p:nvPr/>
        </p:nvSpPr>
        <p:spPr>
          <a:xfrm>
            <a:off x="406809" y="219907"/>
            <a:ext cx="11378381" cy="3293209"/>
          </a:xfrm>
          <a:prstGeom prst="rect">
            <a:avLst/>
          </a:prstGeom>
          <a:noFill/>
        </p:spPr>
        <p:txBody>
          <a:bodyPr wrap="square" rtlCol="0">
            <a:spAutoFit/>
          </a:bodyPr>
          <a:lstStyle/>
          <a:p>
            <a:pPr marL="0" marR="0"/>
            <a:r>
              <a:rPr lang="en-US" sz="3200" b="1" dirty="0">
                <a:solidFill>
                  <a:schemeClr val="accent4">
                    <a:lumMod val="75000"/>
                  </a:schemeClr>
                </a:solidFill>
                <a:effectLst/>
                <a:latin typeface="Arial" panose="020B0604020202020204" pitchFamily="34" charset="0"/>
                <a:ea typeface="Times New Roman" panose="02020603050405020304" pitchFamily="18" charset="0"/>
              </a:rPr>
              <a:t>They were living for two things.</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457200" marR="342900" indent="-457200">
              <a:buFont typeface="Arial" panose="020B0604020202020204" pitchFamily="34" charset="0"/>
              <a:buChar char="•"/>
            </a:pPr>
            <a:r>
              <a:rPr lang="en-US" sz="4000" baseline="30000" dirty="0">
                <a:solidFill>
                  <a:schemeClr val="bg1"/>
                </a:solidFill>
                <a:latin typeface="Arial" panose="020B0604020202020204" pitchFamily="34" charset="0"/>
                <a:ea typeface="Times New Roman" panose="02020603050405020304" pitchFamily="18" charset="0"/>
              </a:rPr>
              <a:t>Some live for what they can do </a:t>
            </a:r>
            <a:r>
              <a:rPr lang="en-US" sz="4000" u="sng" baseline="30000" dirty="0">
                <a:solidFill>
                  <a:schemeClr val="bg1"/>
                </a:solidFill>
                <a:latin typeface="Arial" panose="020B0604020202020204" pitchFamily="34" charset="0"/>
                <a:ea typeface="Times New Roman" panose="02020603050405020304" pitchFamily="18" charset="0"/>
              </a:rPr>
              <a:t>in their own strength without God</a:t>
            </a:r>
            <a:r>
              <a:rPr lang="en-US" sz="4000" baseline="30000" dirty="0">
                <a:solidFill>
                  <a:schemeClr val="bg1"/>
                </a:solidFill>
                <a:latin typeface="Arial" panose="020B0604020202020204" pitchFamily="34" charset="0"/>
                <a:ea typeface="Times New Roman" panose="02020603050405020304" pitchFamily="18" charset="0"/>
              </a:rPr>
              <a:t>. (</a:t>
            </a:r>
            <a:r>
              <a:rPr lang="en-US" sz="4000" u="sng" baseline="30000" dirty="0">
                <a:solidFill>
                  <a:schemeClr val="bg1"/>
                </a:solidFill>
                <a:latin typeface="Arial" panose="020B0604020202020204" pitchFamily="34" charset="0"/>
                <a:ea typeface="Times New Roman" panose="02020603050405020304" pitchFamily="18" charset="0"/>
              </a:rPr>
              <a:t>Stoics</a:t>
            </a:r>
            <a:r>
              <a:rPr lang="en-US" sz="4000" baseline="30000" dirty="0">
                <a:solidFill>
                  <a:schemeClr val="bg1"/>
                </a:solidFill>
                <a:latin typeface="Arial" panose="020B0604020202020204" pitchFamily="34" charset="0"/>
                <a:ea typeface="Times New Roman" panose="02020603050405020304" pitchFamily="18" charset="0"/>
              </a:rPr>
              <a:t>).</a:t>
            </a:r>
          </a:p>
          <a:p>
            <a:pPr marR="342900"/>
            <a:endParaRPr lang="en-US" sz="4000" baseline="30000" dirty="0">
              <a:solidFill>
                <a:schemeClr val="bg1"/>
              </a:solidFill>
              <a:latin typeface="Arial" panose="020B0604020202020204" pitchFamily="34" charset="0"/>
              <a:ea typeface="Times New Roman" panose="02020603050405020304" pitchFamily="18" charset="0"/>
            </a:endParaRPr>
          </a:p>
          <a:p>
            <a:pPr marL="457200" marR="342900" indent="-457200">
              <a:buFont typeface="Arial" panose="020B0604020202020204" pitchFamily="34" charset="0"/>
              <a:buChar char="•"/>
            </a:pPr>
            <a:r>
              <a:rPr lang="en-US" sz="4000" baseline="30000" dirty="0">
                <a:solidFill>
                  <a:schemeClr val="bg1"/>
                </a:solidFill>
                <a:effectLst/>
                <a:latin typeface="Arial" panose="020B0604020202020204" pitchFamily="34" charset="0"/>
                <a:ea typeface="Times New Roman" panose="02020603050405020304" pitchFamily="18" charset="0"/>
              </a:rPr>
              <a:t>Some live </a:t>
            </a:r>
            <a:r>
              <a:rPr lang="en-US" sz="4000" u="sng" baseline="30000" dirty="0">
                <a:solidFill>
                  <a:schemeClr val="bg1"/>
                </a:solidFill>
                <a:effectLst/>
                <a:latin typeface="Arial" panose="020B0604020202020204" pitchFamily="34" charset="0"/>
                <a:ea typeface="Times New Roman" panose="02020603050405020304" pitchFamily="18" charset="0"/>
              </a:rPr>
              <a:t>for pleasure</a:t>
            </a:r>
            <a:r>
              <a:rPr lang="en-US" sz="4000" baseline="30000" dirty="0">
                <a:solidFill>
                  <a:schemeClr val="bg1"/>
                </a:solidFill>
                <a:latin typeface="Arial" panose="020B0604020202020204" pitchFamily="34" charset="0"/>
                <a:ea typeface="Times New Roman" panose="02020603050405020304" pitchFamily="18" charset="0"/>
              </a:rPr>
              <a:t>. (</a:t>
            </a:r>
            <a:r>
              <a:rPr lang="en-US" sz="4000" u="sng" baseline="30000" dirty="0">
                <a:solidFill>
                  <a:schemeClr val="bg1"/>
                </a:solidFill>
                <a:latin typeface="Arial" panose="020B0604020202020204" pitchFamily="34" charset="0"/>
                <a:ea typeface="Times New Roman" panose="02020603050405020304" pitchFamily="18" charset="0"/>
              </a:rPr>
              <a:t>Epicureans</a:t>
            </a:r>
            <a:r>
              <a:rPr lang="en-US" sz="4000" baseline="30000" dirty="0">
                <a:solidFill>
                  <a:schemeClr val="bg1"/>
                </a:solidFill>
                <a:latin typeface="Arial" panose="020B0604020202020204" pitchFamily="34" charset="0"/>
                <a:ea typeface="Times New Roman" panose="02020603050405020304" pitchFamily="18" charset="0"/>
              </a:rPr>
              <a:t>).</a:t>
            </a:r>
            <a:r>
              <a:rPr lang="en-US" sz="4000" baseline="30000" dirty="0">
                <a:solidFill>
                  <a:schemeClr val="bg1"/>
                </a:solidFill>
                <a:effectLst/>
                <a:latin typeface="Arial" panose="020B0604020202020204" pitchFamily="34" charset="0"/>
                <a:ea typeface="Times New Roman" panose="02020603050405020304" pitchFamily="18" charset="0"/>
              </a:rPr>
              <a:t> </a:t>
            </a:r>
            <a:endParaRPr lang="en-US" sz="4000" dirty="0">
              <a:solidFill>
                <a:schemeClr val="bg1"/>
              </a:solidFill>
              <a:effectLst/>
              <a:latin typeface="Times New Roman" panose="02020603050405020304" pitchFamily="18" charset="0"/>
              <a:ea typeface="Times New Roman" panose="02020603050405020304" pitchFamily="18" charset="0"/>
            </a:endParaRPr>
          </a:p>
          <a:p>
            <a:pPr marL="0" marR="342900"/>
            <a:endParaRPr lang="en-US" sz="2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2592884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DB55F6C-3FEA-F63E-690B-D0991B4B16F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6A66F0F-0644-D684-1533-6F514D5F937A}"/>
              </a:ext>
            </a:extLst>
          </p:cNvPr>
          <p:cNvSpPr txBox="1"/>
          <p:nvPr/>
        </p:nvSpPr>
        <p:spPr>
          <a:xfrm>
            <a:off x="406809" y="853753"/>
            <a:ext cx="11378381" cy="2554545"/>
          </a:xfrm>
          <a:prstGeom prst="rect">
            <a:avLst/>
          </a:prstGeom>
          <a:noFill/>
        </p:spPr>
        <p:txBody>
          <a:bodyPr wrap="square" rtlCol="0">
            <a:spAutoFit/>
          </a:bodyPr>
          <a:lstStyle/>
          <a:p>
            <a:pPr marL="0" marR="34290"/>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 difference in their image of the Unknown God made of gold or silver or stone and the God who created us is that gold or silver or stone don’t love us back. We’re looking for someone to love us back. </a:t>
            </a:r>
          </a:p>
          <a:p>
            <a:pPr marL="0" marR="342900"/>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132771513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24019E6-ED96-D872-2538-FC1531E57F2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95FFD13-7AB4-09D7-1F07-2FD301241F17}"/>
              </a:ext>
            </a:extLst>
          </p:cNvPr>
          <p:cNvSpPr txBox="1"/>
          <p:nvPr/>
        </p:nvSpPr>
        <p:spPr>
          <a:xfrm>
            <a:off x="406809" y="853753"/>
            <a:ext cx="11378381" cy="4031873"/>
          </a:xfrm>
          <a:prstGeom prst="rect">
            <a:avLst/>
          </a:prstGeom>
          <a:noFill/>
        </p:spPr>
        <p:txBody>
          <a:bodyPr wrap="square" rtlCol="0">
            <a:spAutoFit/>
          </a:bodyPr>
          <a:lstStyle/>
          <a:p>
            <a:pPr marL="0" marR="34290">
              <a:buNone/>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What does this love look like? How do we know what this love looks like? We need someone who shows us what this love is like. Paul told them about the one who had come to be the example of God’s love. His name was Jesus.</a:t>
            </a:r>
          </a:p>
          <a:p>
            <a:pPr marL="0" marR="34290">
              <a:buNone/>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0" marR="34290"/>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He told them about Jesus and they responded to what he had said. They didn’t all respond the same way. The Bible says…</a:t>
            </a:r>
          </a:p>
          <a:p>
            <a:pPr marL="0" marR="342900"/>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95154476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FA5C601-B04C-13FF-32A3-4C27AC1363C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279B630-0428-A667-2CBE-6B90E1D0E3A3}"/>
              </a:ext>
            </a:extLst>
          </p:cNvPr>
          <p:cNvSpPr txBox="1"/>
          <p:nvPr/>
        </p:nvSpPr>
        <p:spPr>
          <a:xfrm>
            <a:off x="406809" y="853753"/>
            <a:ext cx="11378381" cy="4401205"/>
          </a:xfrm>
          <a:prstGeom prst="rect">
            <a:avLst/>
          </a:prstGeom>
          <a:noFill/>
        </p:spPr>
        <p:txBody>
          <a:bodyPr wrap="square" rtlCol="0">
            <a:spAutoFit/>
          </a:bodyPr>
          <a:lstStyle/>
          <a:p>
            <a:pPr marL="0" marR="342900"/>
            <a:r>
              <a:rPr lang="en-US" sz="3200" i="1" baseline="30000" dirty="0">
                <a:solidFill>
                  <a:schemeClr val="bg1"/>
                </a:solidFill>
                <a:effectLst/>
                <a:latin typeface="Arial" panose="020B0604020202020204" pitchFamily="34" charset="0"/>
                <a:ea typeface="Times New Roman" panose="02020603050405020304" pitchFamily="18" charset="0"/>
              </a:rPr>
              <a:t>32</a:t>
            </a:r>
            <a:r>
              <a:rPr lang="en-US" sz="3200" i="1" dirty="0">
                <a:solidFill>
                  <a:schemeClr val="bg1"/>
                </a:solidFill>
                <a:effectLst/>
                <a:latin typeface="Arial" panose="020B0604020202020204" pitchFamily="34" charset="0"/>
                <a:ea typeface="Times New Roman" panose="02020603050405020304" pitchFamily="18" charset="0"/>
              </a:rPr>
              <a:t>When they heard about the resurrection of the dead, some of them sneered, but others said, “We want to hear you again on this subject.” </a:t>
            </a:r>
            <a:r>
              <a:rPr lang="en-US" sz="3200" i="1" baseline="30000" dirty="0">
                <a:solidFill>
                  <a:schemeClr val="bg1"/>
                </a:solidFill>
                <a:effectLst/>
                <a:latin typeface="Arial" panose="020B0604020202020204" pitchFamily="34" charset="0"/>
                <a:ea typeface="Times New Roman" panose="02020603050405020304" pitchFamily="18" charset="0"/>
              </a:rPr>
              <a:t>33</a:t>
            </a:r>
            <a:r>
              <a:rPr lang="en-US" sz="3200" i="1" dirty="0">
                <a:solidFill>
                  <a:schemeClr val="bg1"/>
                </a:solidFill>
                <a:effectLst/>
                <a:latin typeface="Arial" panose="020B0604020202020204" pitchFamily="34" charset="0"/>
                <a:ea typeface="Times New Roman" panose="02020603050405020304" pitchFamily="18" charset="0"/>
              </a:rPr>
              <a:t>At that, Paul left the Council. </a:t>
            </a:r>
            <a:r>
              <a:rPr lang="en-US" sz="3200" i="1" baseline="30000" dirty="0">
                <a:solidFill>
                  <a:schemeClr val="bg1"/>
                </a:solidFill>
                <a:effectLst/>
                <a:latin typeface="Arial" panose="020B0604020202020204" pitchFamily="34" charset="0"/>
                <a:ea typeface="Times New Roman" panose="02020603050405020304" pitchFamily="18" charset="0"/>
              </a:rPr>
              <a:t>34</a:t>
            </a:r>
            <a:r>
              <a:rPr lang="en-US" sz="3200" i="1" dirty="0">
                <a:solidFill>
                  <a:schemeClr val="bg1"/>
                </a:solidFill>
                <a:effectLst/>
                <a:latin typeface="Arial" panose="020B0604020202020204" pitchFamily="34" charset="0"/>
                <a:ea typeface="Times New Roman" panose="02020603050405020304" pitchFamily="18" charset="0"/>
              </a:rPr>
              <a:t>Some of the people became followers of Paul and believed. Among them was Dionysius, a member of the Areopagus, also a woman named Damaris, and a number of others.</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342900"/>
            <a:r>
              <a:rPr lang="en-US" sz="3200" dirty="0">
                <a:solidFill>
                  <a:schemeClr val="bg1"/>
                </a:solidFill>
                <a:effectLst/>
                <a:latin typeface="Arial" panose="020B0604020202020204" pitchFamily="34" charset="0"/>
                <a:ea typeface="Times New Roman" panose="02020603050405020304" pitchFamily="18" charset="0"/>
              </a:rPr>
              <a:t>Acts 17:32-34</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342900"/>
            <a:r>
              <a:rPr lang="en-US" sz="2400" dirty="0">
                <a:solidFill>
                  <a:schemeClr val="bg1"/>
                </a:solidFill>
                <a:effectLst/>
                <a:latin typeface="Arial" panose="020B0604020202020204" pitchFamily="34" charset="0"/>
                <a:ea typeface="Times New Roman" panose="02020603050405020304" pitchFamily="18" charset="0"/>
              </a:rPr>
              <a:t> </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9399373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1569660"/>
          </a:xfrm>
          <a:prstGeom prst="rect">
            <a:avLst/>
          </a:prstGeom>
          <a:noFill/>
        </p:spPr>
        <p:txBody>
          <a:bodyPr wrap="square" rtlCol="0">
            <a:spAutoFit/>
          </a:bodyPr>
          <a:lstStyle/>
          <a:p>
            <a:pPr marL="0" marR="0">
              <a:spcBef>
                <a:spcPts val="0"/>
              </a:spcBef>
              <a:spcAft>
                <a:spcPts val="0"/>
              </a:spcAft>
            </a:pPr>
            <a:r>
              <a:rPr lang="en-US" sz="3200" b="1" dirty="0">
                <a:solidFill>
                  <a:schemeClr val="accent4">
                    <a:lumMod val="75000"/>
                  </a:schemeClr>
                </a:solidFill>
                <a:effectLst/>
                <a:latin typeface="Arial" panose="020B0604020202020204" pitchFamily="34" charset="0"/>
                <a:ea typeface="Times New Roman" panose="02020603050405020304" pitchFamily="18" charset="0"/>
              </a:rPr>
              <a:t>THE THREE RESPONSES TO HEARING THE MESSAGE OF JESUS</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448287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3642920"/>
          </a:xfrm>
          <a:prstGeom prst="rect">
            <a:avLst/>
          </a:prstGeom>
          <a:noFill/>
        </p:spPr>
        <p:txBody>
          <a:bodyPr wrap="square" rtlCol="0">
            <a:spAutoFit/>
          </a:bodyPr>
          <a:lstStyle/>
          <a:p>
            <a:pPr marL="0" marR="0">
              <a:spcBef>
                <a:spcPts val="0"/>
              </a:spcBef>
              <a:spcAft>
                <a:spcPts val="0"/>
              </a:spcAft>
            </a:pPr>
            <a:r>
              <a:rPr lang="en-US" sz="3200" b="1" dirty="0">
                <a:solidFill>
                  <a:schemeClr val="accent4">
                    <a:lumMod val="75000"/>
                  </a:schemeClr>
                </a:solidFill>
                <a:effectLst/>
                <a:latin typeface="Arial" panose="020B0604020202020204" pitchFamily="34" charset="0"/>
                <a:ea typeface="Times New Roman" panose="02020603050405020304" pitchFamily="18" charset="0"/>
              </a:rPr>
              <a:t>THE THREE RESPONSES TO HEARING THE MESSAGE OF JESUS</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Some don’t believe it because they can’t trust what they have heard.</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 marR="0" indent="-114300">
              <a:lnSpc>
                <a:spcPct val="107000"/>
              </a:lnSpc>
              <a:spcBef>
                <a:spcPts val="0"/>
              </a:spcBef>
              <a:spcAft>
                <a:spcPts val="0"/>
              </a:spcAft>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327563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5223738"/>
          </a:xfrm>
          <a:prstGeom prst="rect">
            <a:avLst/>
          </a:prstGeom>
          <a:noFill/>
        </p:spPr>
        <p:txBody>
          <a:bodyPr wrap="square" rtlCol="0">
            <a:spAutoFit/>
          </a:bodyPr>
          <a:lstStyle/>
          <a:p>
            <a:pPr marL="0" marR="0">
              <a:spcBef>
                <a:spcPts val="0"/>
              </a:spcBef>
              <a:spcAft>
                <a:spcPts val="0"/>
              </a:spcAft>
            </a:pPr>
            <a:r>
              <a:rPr lang="en-US" sz="3200" b="1" dirty="0">
                <a:solidFill>
                  <a:schemeClr val="accent4">
                    <a:lumMod val="75000"/>
                  </a:schemeClr>
                </a:solidFill>
                <a:effectLst/>
                <a:latin typeface="Arial" panose="020B0604020202020204" pitchFamily="34" charset="0"/>
                <a:ea typeface="Times New Roman" panose="02020603050405020304" pitchFamily="18" charset="0"/>
              </a:rPr>
              <a:t>THE THREE RESPONSES TO HEARING THE MESSAGE OF JESUS</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Some don’t believe it because they can’t trust what they have heard.</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 marR="0" indent="-114300">
              <a:lnSpc>
                <a:spcPct val="107000"/>
              </a:lnSpc>
              <a:spcBef>
                <a:spcPts val="0"/>
              </a:spcBef>
              <a:spcAft>
                <a:spcPts val="0"/>
              </a:spcAft>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Some are considering that it might be true</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but they need more reason to place their faith in Jesus.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 marR="0" indent="-114300">
              <a:lnSpc>
                <a:spcPct val="107000"/>
              </a:lnSpc>
              <a:spcBef>
                <a:spcPts val="0"/>
              </a:spcBef>
              <a:spcAft>
                <a:spcPts val="0"/>
              </a:spcAft>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8780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4158061"/>
          </a:xfrm>
          <a:prstGeom prst="rect">
            <a:avLst/>
          </a:prstGeom>
          <a:noFill/>
        </p:spPr>
        <p:txBody>
          <a:bodyPr wrap="square" rtlCol="0">
            <a:spAutoFit/>
          </a:bodyPr>
          <a:lstStyle/>
          <a:p>
            <a:pPr marL="0" marR="0">
              <a:spcBef>
                <a:spcPts val="0"/>
              </a:spcBef>
              <a:spcAft>
                <a:spcPts val="0"/>
              </a:spcAft>
            </a:pPr>
            <a:r>
              <a:rPr lang="en-US" sz="2800" b="1" dirty="0">
                <a:solidFill>
                  <a:schemeClr val="accent4">
                    <a:lumMod val="75000"/>
                  </a:schemeClr>
                </a:solidFill>
                <a:effectLst/>
                <a:latin typeface="Arial" panose="020B0604020202020204" pitchFamily="34" charset="0"/>
                <a:ea typeface="Times New Roman" panose="02020603050405020304" pitchFamily="18" charset="0"/>
              </a:rPr>
              <a:t>THE RESONS FOR THIS </a:t>
            </a:r>
            <a:r>
              <a:rPr lang="en-US" sz="2800" b="1" dirty="0">
                <a:solidFill>
                  <a:schemeClr val="accent4">
                    <a:lumMod val="75000"/>
                  </a:schemeClr>
                </a:solidFill>
                <a:latin typeface="Arial" panose="020B0604020202020204" pitchFamily="34" charset="0"/>
                <a:ea typeface="Times New Roman" panose="02020603050405020304" pitchFamily="18" charset="0"/>
              </a:rPr>
              <a:t>STUDY</a:t>
            </a:r>
            <a:endParaRPr lang="en-US" sz="28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dirty="0">
                <a:solidFill>
                  <a:schemeClr val="bg1"/>
                </a:solidFill>
                <a:effectLst/>
                <a:latin typeface="Arial" panose="020B0604020202020204" pitchFamily="34" charset="0"/>
                <a:ea typeface="Times New Roman" panose="02020603050405020304" pitchFamily="18" charset="0"/>
              </a:rPr>
              <a:t> </a:t>
            </a:r>
            <a:endParaRPr lang="en-US" sz="28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To provide help for those who don’t believe in Jesus to understand why those who do believe in Jesus can do so with confidence. </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 marR="0" indent="-114300">
              <a:lnSpc>
                <a:spcPct val="107000"/>
              </a:lnSpc>
              <a:spcBef>
                <a:spcPts val="0"/>
              </a:spcBef>
              <a:spcAft>
                <a:spcPts val="0"/>
              </a:spcAft>
            </a:pPr>
            <a:r>
              <a:rPr lang="en-US" sz="2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To help those who are considering placing their faith in Jesus as the way to have a relationship with God to overcome the doubts that they are having that are keeping them from making that decision. </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 marR="0" indent="-114300">
              <a:lnSpc>
                <a:spcPct val="107000"/>
              </a:lnSpc>
              <a:spcBef>
                <a:spcPts val="0"/>
              </a:spcBef>
              <a:spcAft>
                <a:spcPts val="0"/>
              </a:spcAft>
            </a:pPr>
            <a:r>
              <a:rPr lang="en-US" sz="2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056091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6285567"/>
          </a:xfrm>
          <a:prstGeom prst="rect">
            <a:avLst/>
          </a:prstGeom>
          <a:noFill/>
        </p:spPr>
        <p:txBody>
          <a:bodyPr wrap="square" rtlCol="0">
            <a:spAutoFit/>
          </a:bodyPr>
          <a:lstStyle/>
          <a:p>
            <a:pPr marL="0" marR="0">
              <a:spcBef>
                <a:spcPts val="0"/>
              </a:spcBef>
              <a:spcAft>
                <a:spcPts val="0"/>
              </a:spcAft>
            </a:pPr>
            <a:r>
              <a:rPr lang="en-US" sz="3200" b="1" dirty="0">
                <a:solidFill>
                  <a:schemeClr val="accent4">
                    <a:lumMod val="75000"/>
                  </a:schemeClr>
                </a:solidFill>
                <a:effectLst/>
                <a:latin typeface="Arial" panose="020B0604020202020204" pitchFamily="34" charset="0"/>
                <a:ea typeface="Times New Roman" panose="02020603050405020304" pitchFamily="18" charset="0"/>
              </a:rPr>
              <a:t>THE THREE RESPONSES TO HEARING THE MESSAGE OF JESUS</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Some don’t believe it because they can’t trust what they have heard.</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 marR="0" indent="-114300">
              <a:lnSpc>
                <a:spcPct val="107000"/>
              </a:lnSpc>
              <a:spcBef>
                <a:spcPts val="0"/>
              </a:spcBef>
              <a:spcAft>
                <a:spcPts val="0"/>
              </a:spcAft>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Some are considering that it might be true</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but they need more reason to place their faith in Jesus.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 marR="0" indent="-114300">
              <a:lnSpc>
                <a:spcPct val="107000"/>
              </a:lnSpc>
              <a:spcBef>
                <a:spcPts val="0"/>
              </a:spcBef>
              <a:spcAft>
                <a:spcPts val="0"/>
              </a:spcAft>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Some believe what they hear about Jesus, know he is the way to have a relationship with God </a:t>
            </a:r>
            <a:r>
              <a:rPr lang="en-US" sz="3200" dirty="0">
                <a:solidFill>
                  <a:schemeClr val="bg1"/>
                </a:solidFill>
                <a:latin typeface="Arial" panose="020B0604020202020204" pitchFamily="34" charset="0"/>
                <a:ea typeface="Calibri" panose="020F0502020204030204" pitchFamily="34" charset="0"/>
                <a:cs typeface="Times New Roman" panose="02020603050405020304" pitchFamily="18" charset="0"/>
              </a:rPr>
              <a:t>and </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that they need him in their lives and accept what Jesus did for them.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664358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01DA6EE-A466-887B-B46D-94035487B02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3C1FB3A-DD96-12C1-57BB-44A614C2F533}"/>
              </a:ext>
            </a:extLst>
          </p:cNvPr>
          <p:cNvSpPr txBox="1"/>
          <p:nvPr/>
        </p:nvSpPr>
        <p:spPr>
          <a:xfrm>
            <a:off x="406809" y="2890391"/>
            <a:ext cx="11378381" cy="1077218"/>
          </a:xfrm>
          <a:prstGeom prst="rect">
            <a:avLst/>
          </a:prstGeom>
          <a:noFill/>
        </p:spPr>
        <p:txBody>
          <a:bodyPr wrap="square" rtlCol="0">
            <a:spAutoFit/>
          </a:bodyPr>
          <a:lstStyle/>
          <a:p>
            <a:pPr algn="ct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Thinking about the 3 responses we have to the message about Jesus, what has your response been?</a:t>
            </a:r>
          </a:p>
        </p:txBody>
      </p:sp>
    </p:spTree>
    <p:extLst>
      <p:ext uri="{BB962C8B-B14F-4D97-AF65-F5344CB8AC3E}">
        <p14:creationId xmlns:p14="http://schemas.microsoft.com/office/powerpoint/2010/main" val="208588300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1569660"/>
          </a:xfrm>
          <a:prstGeom prst="rect">
            <a:avLst/>
          </a:prstGeom>
          <a:noFill/>
        </p:spPr>
        <p:txBody>
          <a:bodyPr wrap="square" rtlCol="0">
            <a:spAutoFit/>
          </a:bodyPr>
          <a:lstStyle/>
          <a:p>
            <a:pPr marL="0" marR="0">
              <a:spcBef>
                <a:spcPts val="0"/>
              </a:spcBef>
              <a:spcAft>
                <a:spcPts val="0"/>
              </a:spcAft>
            </a:pPr>
            <a:r>
              <a:rPr lang="en-US" sz="3200" b="1" dirty="0">
                <a:solidFill>
                  <a:schemeClr val="accent4">
                    <a:lumMod val="75000"/>
                  </a:schemeClr>
                </a:solidFill>
                <a:effectLst/>
                <a:latin typeface="Arial" panose="020B0604020202020204" pitchFamily="34" charset="0"/>
                <a:ea typeface="Times New Roman" panose="02020603050405020304" pitchFamily="18" charset="0"/>
              </a:rPr>
              <a:t>HOW HAVE I RESPONDED TO JESUS?</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868456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3150478"/>
          </a:xfrm>
          <a:prstGeom prst="rect">
            <a:avLst/>
          </a:prstGeom>
          <a:noFill/>
        </p:spPr>
        <p:txBody>
          <a:bodyPr wrap="square" rtlCol="0">
            <a:spAutoFit/>
          </a:bodyPr>
          <a:lstStyle/>
          <a:p>
            <a:pPr marL="457200" marR="0" indent="-457200">
              <a:spcBef>
                <a:spcPts val="0"/>
              </a:spcBef>
              <a:spcAft>
                <a:spcPts val="0"/>
              </a:spcAft>
              <a:buFont typeface="Arial" panose="020B0604020202020204" pitchFamily="34" charset="0"/>
              <a:buChar char="•"/>
            </a:pPr>
            <a:r>
              <a:rPr lang="en-US" sz="3200" b="1" dirty="0">
                <a:solidFill>
                  <a:schemeClr val="accent4">
                    <a:lumMod val="75000"/>
                  </a:schemeClr>
                </a:solidFill>
                <a:effectLst/>
                <a:latin typeface="Arial" panose="020B0604020202020204" pitchFamily="34" charset="0"/>
                <a:ea typeface="Times New Roman" panose="02020603050405020304" pitchFamily="18" charset="0"/>
              </a:rPr>
              <a:t>HOW HAVE I RESPONDED TO JESUS?</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If you don’t believe in him,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what would it take for you to believe</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 marR="0" indent="-114300">
              <a:lnSpc>
                <a:spcPct val="107000"/>
              </a:lnSpc>
              <a:spcBef>
                <a:spcPts val="0"/>
              </a:spcBef>
              <a:spcAft>
                <a:spcPts val="0"/>
              </a:spcAft>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132250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4696799"/>
          </a:xfrm>
          <a:prstGeom prst="rect">
            <a:avLst/>
          </a:prstGeom>
          <a:noFill/>
        </p:spPr>
        <p:txBody>
          <a:bodyPr wrap="square" rtlCol="0">
            <a:spAutoFit/>
          </a:bodyPr>
          <a:lstStyle/>
          <a:p>
            <a:pPr marL="457200" marR="0" indent="-457200">
              <a:spcBef>
                <a:spcPts val="0"/>
              </a:spcBef>
              <a:spcAft>
                <a:spcPts val="0"/>
              </a:spcAft>
              <a:buFont typeface="Arial" panose="020B0604020202020204" pitchFamily="34" charset="0"/>
              <a:buChar char="•"/>
            </a:pPr>
            <a:r>
              <a:rPr lang="en-US" sz="3200" b="1" dirty="0">
                <a:solidFill>
                  <a:schemeClr val="accent4">
                    <a:lumMod val="75000"/>
                  </a:schemeClr>
                </a:solidFill>
                <a:effectLst/>
                <a:latin typeface="Arial" panose="020B0604020202020204" pitchFamily="34" charset="0"/>
                <a:ea typeface="Times New Roman" panose="02020603050405020304" pitchFamily="18" charset="0"/>
              </a:rPr>
              <a:t>HOW HAVE I RESPONDED TO JESUS?</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If you don’t believe in him,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what would it take for you to believe</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 marR="0" indent="-114300">
              <a:lnSpc>
                <a:spcPct val="107000"/>
              </a:lnSpc>
              <a:spcBef>
                <a:spcPts val="0"/>
              </a:spcBef>
              <a:spcAft>
                <a:spcPts val="0"/>
              </a:spcAft>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If you are considering placing faith in what he did for you,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what is holding you back</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from making that decision?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 marR="0" indent="-11430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363689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5750677"/>
          </a:xfrm>
          <a:prstGeom prst="rect">
            <a:avLst/>
          </a:prstGeom>
          <a:noFill/>
        </p:spPr>
        <p:txBody>
          <a:bodyPr wrap="square" rtlCol="0">
            <a:spAutoFit/>
          </a:bodyPr>
          <a:lstStyle/>
          <a:p>
            <a:pPr marL="457200" marR="0" indent="-457200">
              <a:spcBef>
                <a:spcPts val="0"/>
              </a:spcBef>
              <a:spcAft>
                <a:spcPts val="0"/>
              </a:spcAft>
              <a:buFont typeface="Arial" panose="020B0604020202020204" pitchFamily="34" charset="0"/>
              <a:buChar char="•"/>
            </a:pPr>
            <a:r>
              <a:rPr lang="en-US" sz="3200" b="1" dirty="0">
                <a:solidFill>
                  <a:schemeClr val="accent4">
                    <a:lumMod val="75000"/>
                  </a:schemeClr>
                </a:solidFill>
                <a:effectLst/>
                <a:latin typeface="Arial" panose="020B0604020202020204" pitchFamily="34" charset="0"/>
                <a:ea typeface="Times New Roman" panose="02020603050405020304" pitchFamily="18" charset="0"/>
              </a:rPr>
              <a:t>HOW HAVE I RESPONDED TO JESUS?</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If you don’t believe in him,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what would it take for you to believe</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 marR="0" indent="-114300">
              <a:lnSpc>
                <a:spcPct val="107000"/>
              </a:lnSpc>
              <a:spcBef>
                <a:spcPts val="0"/>
              </a:spcBef>
              <a:spcAft>
                <a:spcPts val="0"/>
              </a:spcAft>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If you are considering placing faith in what he did for you,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what is holding you back</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from making that decision?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 marR="0" indent="-11430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If you do believe in Jesus and have placed your faith in what he did for you,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why did you do it</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952412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075057"/>
            <a:ext cx="11378381" cy="1200329"/>
          </a:xfrm>
          <a:prstGeom prst="rect">
            <a:avLst/>
          </a:prstGeom>
          <a:noFill/>
        </p:spPr>
        <p:txBody>
          <a:bodyPr wrap="square" rtlCol="0">
            <a:spAutoFit/>
          </a:bodyPr>
          <a:lstStyle/>
          <a:p>
            <a:pPr marL="0" marR="0" algn="ctr">
              <a:spcBef>
                <a:spcPts val="0"/>
              </a:spcBef>
              <a:spcAft>
                <a:spcPts val="0"/>
              </a:spcAft>
            </a:pPr>
            <a:r>
              <a:rPr lang="en-US" sz="3600" b="1" dirty="0">
                <a:solidFill>
                  <a:schemeClr val="accent4">
                    <a:lumMod val="75000"/>
                  </a:schemeClr>
                </a:solidFill>
                <a:latin typeface="Arial" panose="020B0604020202020204" pitchFamily="34" charset="0"/>
                <a:ea typeface="Times New Roman" panose="02020603050405020304" pitchFamily="18" charset="0"/>
              </a:rPr>
              <a:t>REMINDER GRAPHIC ON WEBSITE:</a:t>
            </a:r>
          </a:p>
          <a:p>
            <a:pPr marL="0" marR="0" algn="ctr">
              <a:spcBef>
                <a:spcPts val="0"/>
              </a:spcBef>
              <a:spcAft>
                <a:spcPts val="0"/>
              </a:spcAft>
            </a:pPr>
            <a:r>
              <a:rPr lang="en-US" sz="3600" b="1" dirty="0">
                <a:solidFill>
                  <a:schemeClr val="accent4">
                    <a:lumMod val="75000"/>
                  </a:schemeClr>
                </a:solidFill>
                <a:effectLst/>
                <a:latin typeface="Arial" panose="020B0604020202020204" pitchFamily="34" charset="0"/>
                <a:ea typeface="Times New Roman" panose="02020603050405020304" pitchFamily="18" charset="0"/>
              </a:rPr>
              <a:t>T</a:t>
            </a:r>
            <a:r>
              <a:rPr lang="en-US" sz="3600" b="1" dirty="0">
                <a:solidFill>
                  <a:schemeClr val="accent4">
                    <a:lumMod val="75000"/>
                  </a:schemeClr>
                </a:solidFill>
                <a:latin typeface="Arial" panose="020B0604020202020204" pitchFamily="34" charset="0"/>
                <a:ea typeface="Times New Roman" panose="02020603050405020304" pitchFamily="18" charset="0"/>
              </a:rPr>
              <a:t>HE RESPONSE QUESTIONS</a:t>
            </a:r>
            <a:endParaRPr lang="en-US" sz="3600" dirty="0">
              <a:solidFill>
                <a:schemeClr val="bg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15702994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9F9B6D0-6186-9B09-1B20-8E4670CC167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D70193F-BFAE-6EEC-F64E-5CFB4B5E1218}"/>
              </a:ext>
            </a:extLst>
          </p:cNvPr>
          <p:cNvSpPr txBox="1"/>
          <p:nvPr/>
        </p:nvSpPr>
        <p:spPr>
          <a:xfrm>
            <a:off x="406809" y="386162"/>
            <a:ext cx="11378381" cy="2062103"/>
          </a:xfrm>
          <a:prstGeom prst="rect">
            <a:avLst/>
          </a:prstGeom>
          <a:noFill/>
        </p:spPr>
        <p:txBody>
          <a:bodyPr wrap="square" rtlCol="0">
            <a:spAutoFit/>
          </a:bodyPr>
          <a:lstStyle/>
          <a:p>
            <a:pPr marL="0" marR="0">
              <a:spcBef>
                <a:spcPts val="0"/>
              </a:spcBef>
              <a:spcAft>
                <a:spcPts val="0"/>
              </a:spcAft>
            </a:pPr>
            <a:r>
              <a:rPr lang="en-US" sz="3200" b="1" dirty="0">
                <a:solidFill>
                  <a:schemeClr val="accent4">
                    <a:lumMod val="75000"/>
                  </a:schemeClr>
                </a:solidFill>
                <a:effectLst/>
                <a:latin typeface="Arial" panose="020B0604020202020204" pitchFamily="34" charset="0"/>
                <a:ea typeface="Times New Roman" panose="02020603050405020304" pitchFamily="18" charset="0"/>
              </a:rPr>
              <a:t>THE DIFFERENCE MAKERS</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35905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299805" y="386162"/>
            <a:ext cx="11378381" cy="3115981"/>
          </a:xfrm>
          <a:prstGeom prst="rect">
            <a:avLst/>
          </a:prstGeom>
          <a:noFill/>
        </p:spPr>
        <p:txBody>
          <a:bodyPr wrap="square" rtlCol="0">
            <a:spAutoFit/>
          </a:bodyPr>
          <a:lstStyle/>
          <a:p>
            <a:pPr marL="0" marR="0">
              <a:spcBef>
                <a:spcPts val="0"/>
              </a:spcBef>
              <a:spcAft>
                <a:spcPts val="0"/>
              </a:spcAft>
            </a:pPr>
            <a:r>
              <a:rPr lang="en-US" sz="3200" b="1" dirty="0">
                <a:solidFill>
                  <a:schemeClr val="accent4">
                    <a:lumMod val="75000"/>
                  </a:schemeClr>
                </a:solidFill>
                <a:effectLst/>
                <a:latin typeface="Arial" panose="020B0604020202020204" pitchFamily="34" charset="0"/>
                <a:ea typeface="Times New Roman" panose="02020603050405020304" pitchFamily="18" charset="0"/>
              </a:rPr>
              <a:t>THE DIFFERENCE MAKERS</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Some could only use their head to make decisions.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 marR="0" indent="-114300">
              <a:lnSpc>
                <a:spcPct val="107000"/>
              </a:lnSpc>
              <a:spcBef>
                <a:spcPts val="0"/>
              </a:spcBef>
              <a:spcAft>
                <a:spcPts val="0"/>
              </a:spcAft>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538818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3642920"/>
          </a:xfrm>
          <a:prstGeom prst="rect">
            <a:avLst/>
          </a:prstGeom>
          <a:noFill/>
        </p:spPr>
        <p:txBody>
          <a:bodyPr wrap="square" rtlCol="0">
            <a:spAutoFit/>
          </a:bodyPr>
          <a:lstStyle/>
          <a:p>
            <a:pPr marL="0" marR="0">
              <a:spcBef>
                <a:spcPts val="0"/>
              </a:spcBef>
              <a:spcAft>
                <a:spcPts val="0"/>
              </a:spcAft>
            </a:pPr>
            <a:r>
              <a:rPr lang="en-US" sz="3200" b="1" dirty="0">
                <a:solidFill>
                  <a:schemeClr val="accent4">
                    <a:lumMod val="75000"/>
                  </a:schemeClr>
                </a:solidFill>
                <a:effectLst/>
                <a:latin typeface="Arial" panose="020B0604020202020204" pitchFamily="34" charset="0"/>
                <a:ea typeface="Times New Roman" panose="02020603050405020304" pitchFamily="18" charset="0"/>
              </a:rPr>
              <a:t>THE DIFFERENCE MAKERS</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Some could only use their head to make decisions.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 marR="0" indent="-114300">
              <a:lnSpc>
                <a:spcPct val="107000"/>
              </a:lnSpc>
              <a:spcBef>
                <a:spcPts val="0"/>
              </a:spcBef>
              <a:spcAft>
                <a:spcPts val="0"/>
              </a:spcAft>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Others were able to use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their heads and their hearts</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7243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5080109"/>
          </a:xfrm>
          <a:prstGeom prst="rect">
            <a:avLst/>
          </a:prstGeom>
          <a:noFill/>
        </p:spPr>
        <p:txBody>
          <a:bodyPr wrap="square" rtlCol="0">
            <a:spAutoFit/>
          </a:bodyPr>
          <a:lstStyle/>
          <a:p>
            <a:pPr marL="0" marR="0">
              <a:spcBef>
                <a:spcPts val="0"/>
              </a:spcBef>
              <a:spcAft>
                <a:spcPts val="0"/>
              </a:spcAft>
            </a:pPr>
            <a:r>
              <a:rPr lang="en-US" sz="2800" b="1" dirty="0">
                <a:solidFill>
                  <a:schemeClr val="accent4">
                    <a:lumMod val="75000"/>
                  </a:schemeClr>
                </a:solidFill>
                <a:effectLst/>
                <a:latin typeface="Arial" panose="020B0604020202020204" pitchFamily="34" charset="0"/>
                <a:ea typeface="Times New Roman" panose="02020603050405020304" pitchFamily="18" charset="0"/>
              </a:rPr>
              <a:t>THE RESONS FOR THIS </a:t>
            </a:r>
            <a:r>
              <a:rPr lang="en-US" sz="2800" b="1" dirty="0">
                <a:solidFill>
                  <a:schemeClr val="accent4">
                    <a:lumMod val="75000"/>
                  </a:schemeClr>
                </a:solidFill>
                <a:latin typeface="Arial" panose="020B0604020202020204" pitchFamily="34" charset="0"/>
                <a:ea typeface="Times New Roman" panose="02020603050405020304" pitchFamily="18" charset="0"/>
              </a:rPr>
              <a:t>STUDY</a:t>
            </a:r>
            <a:endParaRPr lang="en-US" sz="28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dirty="0">
                <a:solidFill>
                  <a:schemeClr val="bg1"/>
                </a:solidFill>
                <a:effectLst/>
                <a:latin typeface="Arial" panose="020B0604020202020204" pitchFamily="34" charset="0"/>
                <a:ea typeface="Times New Roman" panose="02020603050405020304" pitchFamily="18" charset="0"/>
              </a:rPr>
              <a:t> </a:t>
            </a:r>
            <a:endParaRPr lang="en-US" sz="28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To provide help for those who don’t believe in Jesus to understand why those who do believe in Jesus can do so with confidence. </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 marR="0" indent="-114300">
              <a:lnSpc>
                <a:spcPct val="107000"/>
              </a:lnSpc>
              <a:spcBef>
                <a:spcPts val="0"/>
              </a:spcBef>
              <a:spcAft>
                <a:spcPts val="0"/>
              </a:spcAft>
            </a:pPr>
            <a:r>
              <a:rPr lang="en-US" sz="2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To help those who are considering placing their faith in Jesus as the way to have a relationship with God to overcome the doubts that they are having that are keeping them from making that decision. </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 marR="0" indent="-114300">
              <a:lnSpc>
                <a:spcPct val="107000"/>
              </a:lnSpc>
              <a:spcBef>
                <a:spcPts val="0"/>
              </a:spcBef>
              <a:spcAft>
                <a:spcPts val="0"/>
              </a:spcAft>
            </a:pPr>
            <a:r>
              <a:rPr lang="en-US" sz="2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To help those who believe in Jesus to grow in their confidence in sharing why they believe in him with others. </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23834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C78F501-D188-F48E-3E8C-65A27A4B350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AB20736-BC7E-02EC-3A22-E274510AA829}"/>
              </a:ext>
            </a:extLst>
          </p:cNvPr>
          <p:cNvSpPr txBox="1"/>
          <p:nvPr/>
        </p:nvSpPr>
        <p:spPr>
          <a:xfrm>
            <a:off x="406809" y="386162"/>
            <a:ext cx="11378381" cy="5120248"/>
          </a:xfrm>
          <a:prstGeom prst="rect">
            <a:avLst/>
          </a:prstGeom>
          <a:noFill/>
        </p:spPr>
        <p:txBody>
          <a:bodyPr wrap="square" rtlCol="0">
            <a:spAutoFit/>
          </a:bodyPr>
          <a:lstStyle/>
          <a:p>
            <a:pPr marL="0" marR="0">
              <a:spcBef>
                <a:spcPts val="0"/>
              </a:spcBef>
              <a:spcAft>
                <a:spcPts val="0"/>
              </a:spcAft>
            </a:pPr>
            <a:r>
              <a:rPr lang="en-US" sz="3200" b="1" dirty="0">
                <a:solidFill>
                  <a:schemeClr val="accent4">
                    <a:lumMod val="75000"/>
                  </a:schemeClr>
                </a:solidFill>
                <a:effectLst/>
                <a:latin typeface="Arial" panose="020B0604020202020204" pitchFamily="34" charset="0"/>
                <a:ea typeface="Times New Roman" panose="02020603050405020304" pitchFamily="18" charset="0"/>
              </a:rPr>
              <a:t>THE DIFFERENCE MAKERS</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Some could only use their head to make decisions.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 marR="0" indent="-114300">
              <a:lnSpc>
                <a:spcPct val="107000"/>
              </a:lnSpc>
              <a:spcBef>
                <a:spcPts val="0"/>
              </a:spcBef>
              <a:spcAft>
                <a:spcPts val="0"/>
              </a:spcAft>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Others were able to use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their heads and their hearts</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Paul reasoned with people to help those who were only using their heads to understand their need for a change of heart. We can learn how to reason with others who are only using their heads to also have a change of heart. </a:t>
            </a:r>
          </a:p>
        </p:txBody>
      </p:sp>
    </p:spTree>
    <p:extLst>
      <p:ext uri="{BB962C8B-B14F-4D97-AF65-F5344CB8AC3E}">
        <p14:creationId xmlns:p14="http://schemas.microsoft.com/office/powerpoint/2010/main" val="205204966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2554545"/>
          </a:xfrm>
          <a:prstGeom prst="rect">
            <a:avLst/>
          </a:prstGeom>
          <a:noFill/>
        </p:spPr>
        <p:txBody>
          <a:bodyPr wrap="square" rtlCol="0">
            <a:spAutoFit/>
          </a:bodyPr>
          <a:lstStyle/>
          <a:p>
            <a:pPr marL="0" marR="0">
              <a:spcBef>
                <a:spcPts val="0"/>
              </a:spcBef>
              <a:spcAft>
                <a:spcPts val="0"/>
              </a:spcAft>
            </a:pPr>
            <a:r>
              <a:rPr lang="en-US" sz="3200" b="1" dirty="0">
                <a:solidFill>
                  <a:schemeClr val="accent4">
                    <a:lumMod val="75000"/>
                  </a:schemeClr>
                </a:solidFill>
                <a:effectLst/>
                <a:latin typeface="Arial" panose="020B0604020202020204" pitchFamily="34" charset="0"/>
                <a:ea typeface="Times New Roman" panose="02020603050405020304" pitchFamily="18" charset="0"/>
              </a:rPr>
              <a:t>SOME REALITIES</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860626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3608424"/>
          </a:xfrm>
          <a:prstGeom prst="rect">
            <a:avLst/>
          </a:prstGeom>
          <a:noFill/>
        </p:spPr>
        <p:txBody>
          <a:bodyPr wrap="square" rtlCol="0">
            <a:spAutoFit/>
          </a:bodyPr>
          <a:lstStyle/>
          <a:p>
            <a:pPr marL="0" marR="0">
              <a:spcBef>
                <a:spcPts val="0"/>
              </a:spcBef>
              <a:spcAft>
                <a:spcPts val="0"/>
              </a:spcAft>
            </a:pPr>
            <a:r>
              <a:rPr lang="en-US" sz="3200" b="1" dirty="0">
                <a:solidFill>
                  <a:schemeClr val="accent4">
                    <a:lumMod val="75000"/>
                  </a:schemeClr>
                </a:solidFill>
                <a:effectLst/>
                <a:latin typeface="Arial" panose="020B0604020202020204" pitchFamily="34" charset="0"/>
                <a:ea typeface="Times New Roman" panose="02020603050405020304" pitchFamily="18" charset="0"/>
              </a:rPr>
              <a:t>SOME REALITIES</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 can’t make anyone believe in God.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 marR="0" indent="-114300">
              <a:lnSpc>
                <a:spcPct val="107000"/>
              </a:lnSpc>
              <a:spcBef>
                <a:spcPts val="0"/>
              </a:spcBef>
              <a:spcAft>
                <a:spcPts val="0"/>
              </a:spcAft>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613957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4135363"/>
          </a:xfrm>
          <a:prstGeom prst="rect">
            <a:avLst/>
          </a:prstGeom>
          <a:noFill/>
        </p:spPr>
        <p:txBody>
          <a:bodyPr wrap="square" rtlCol="0">
            <a:spAutoFit/>
          </a:bodyPr>
          <a:lstStyle/>
          <a:p>
            <a:pPr marL="0" marR="0">
              <a:spcBef>
                <a:spcPts val="0"/>
              </a:spcBef>
              <a:spcAft>
                <a:spcPts val="0"/>
              </a:spcAft>
            </a:pPr>
            <a:r>
              <a:rPr lang="en-US" sz="3200" b="1" dirty="0">
                <a:solidFill>
                  <a:schemeClr val="accent4">
                    <a:lumMod val="75000"/>
                  </a:schemeClr>
                </a:solidFill>
                <a:effectLst/>
                <a:latin typeface="Arial" panose="020B0604020202020204" pitchFamily="34" charset="0"/>
                <a:ea typeface="Times New Roman" panose="02020603050405020304" pitchFamily="18" charset="0"/>
              </a:rPr>
              <a:t>SOME REALITIES</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 can’t make anyone believe in God.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 marR="0" indent="-114300">
              <a:lnSpc>
                <a:spcPct val="107000"/>
              </a:lnSpc>
              <a:spcBef>
                <a:spcPts val="0"/>
              </a:spcBef>
              <a:spcAft>
                <a:spcPts val="0"/>
              </a:spcAft>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 can’t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change someone’s heart</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996616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5681684"/>
          </a:xfrm>
          <a:prstGeom prst="rect">
            <a:avLst/>
          </a:prstGeom>
          <a:noFill/>
        </p:spPr>
        <p:txBody>
          <a:bodyPr wrap="square" rtlCol="0">
            <a:spAutoFit/>
          </a:bodyPr>
          <a:lstStyle/>
          <a:p>
            <a:pPr marL="0" marR="0">
              <a:spcBef>
                <a:spcPts val="0"/>
              </a:spcBef>
              <a:spcAft>
                <a:spcPts val="0"/>
              </a:spcAft>
            </a:pPr>
            <a:r>
              <a:rPr lang="en-US" sz="3200" b="1" dirty="0">
                <a:solidFill>
                  <a:schemeClr val="accent4">
                    <a:lumMod val="75000"/>
                  </a:schemeClr>
                </a:solidFill>
                <a:effectLst/>
                <a:latin typeface="Arial" panose="020B0604020202020204" pitchFamily="34" charset="0"/>
                <a:ea typeface="Times New Roman" panose="02020603050405020304" pitchFamily="18" charset="0"/>
              </a:rPr>
              <a:t>SOME REALITIES</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 can’t make anyone believe in God.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 marR="0" indent="-114300">
              <a:lnSpc>
                <a:spcPct val="107000"/>
              </a:lnSpc>
              <a:spcBef>
                <a:spcPts val="0"/>
              </a:spcBef>
              <a:spcAft>
                <a:spcPts val="0"/>
              </a:spcAft>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 can’t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change someone’s heart</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 can’t make someone feel conviction for doing something that God does not desire.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49713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6701065"/>
          </a:xfrm>
          <a:prstGeom prst="rect">
            <a:avLst/>
          </a:prstGeom>
          <a:noFill/>
        </p:spPr>
        <p:txBody>
          <a:bodyPr wrap="square" rtlCol="0">
            <a:spAutoFit/>
          </a:bodyPr>
          <a:lstStyle/>
          <a:p>
            <a:pPr marL="0" marR="0">
              <a:spcBef>
                <a:spcPts val="0"/>
              </a:spcBef>
              <a:spcAft>
                <a:spcPts val="0"/>
              </a:spcAft>
            </a:pPr>
            <a:r>
              <a:rPr lang="en-US" sz="3200" b="1" dirty="0">
                <a:solidFill>
                  <a:schemeClr val="accent4">
                    <a:lumMod val="75000"/>
                  </a:schemeClr>
                </a:solidFill>
                <a:effectLst/>
                <a:latin typeface="Arial" panose="020B0604020202020204" pitchFamily="34" charset="0"/>
                <a:ea typeface="Times New Roman" panose="02020603050405020304" pitchFamily="18" charset="0"/>
              </a:rPr>
              <a:t>SOME REALITIES</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 can’t make anyone believe in God.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 marR="0" indent="-114300">
              <a:lnSpc>
                <a:spcPct val="107000"/>
              </a:lnSpc>
              <a:spcBef>
                <a:spcPts val="0"/>
              </a:spcBef>
              <a:spcAft>
                <a:spcPts val="0"/>
              </a:spcAft>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 can’t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change someone’s heart</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 can’t make someone feel conviction for doing something that God does not desire.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choose for ourselves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who or what we trust in</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958108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AF3D2D4-E5CA-0CEB-5F3A-D666336AA05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AFBC0FF-2AF0-8248-75BC-930BA7D2997F}"/>
              </a:ext>
            </a:extLst>
          </p:cNvPr>
          <p:cNvSpPr txBox="1"/>
          <p:nvPr/>
        </p:nvSpPr>
        <p:spPr>
          <a:xfrm>
            <a:off x="406809" y="386162"/>
            <a:ext cx="11378381" cy="6241580"/>
          </a:xfrm>
          <a:prstGeom prst="rect">
            <a:avLst/>
          </a:prstGeom>
          <a:noFill/>
        </p:spPr>
        <p:txBody>
          <a:bodyPr wrap="square" rtlCol="0">
            <a:spAutoFit/>
          </a:bodyPr>
          <a:lstStyle/>
          <a:p>
            <a:pPr marL="0" marR="0">
              <a:spcBef>
                <a:spcPts val="0"/>
              </a:spcBef>
              <a:spcAft>
                <a:spcPts val="0"/>
              </a:spcAft>
            </a:pPr>
            <a:r>
              <a:rPr lang="en-US" sz="3200" b="1" dirty="0">
                <a:solidFill>
                  <a:schemeClr val="accent4">
                    <a:lumMod val="75000"/>
                  </a:schemeClr>
                </a:solidFill>
                <a:effectLst/>
                <a:latin typeface="Arial" panose="020B0604020202020204" pitchFamily="34" charset="0"/>
                <a:ea typeface="Times New Roman" panose="02020603050405020304" pitchFamily="18" charset="0"/>
              </a:rPr>
              <a:t>SOME REALITIES</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 can’t make anyone believe in God.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 marR="0" indent="-114300">
              <a:lnSpc>
                <a:spcPct val="107000"/>
              </a:lnSpc>
              <a:spcBef>
                <a:spcPts val="0"/>
              </a:spcBef>
              <a:spcAft>
                <a:spcPts val="0"/>
              </a:spcAft>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 can’t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change someone’s heart</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 can’t make someone feel conviction for doing something that God does not desire.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choose for ourselves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who or what we trust in</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0"/>
              </a:spcAft>
            </a:pPr>
            <a:endPar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latin typeface="Arial" panose="020B0604020202020204" pitchFamily="34" charset="0"/>
                <a:ea typeface="Calibri" panose="020F0502020204030204" pitchFamily="34" charset="0"/>
                <a:cs typeface="Times New Roman" panose="02020603050405020304" pitchFamily="18" charset="0"/>
              </a:rPr>
              <a:t>God can use me to help others have a change of heart. </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860638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027989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3" name="Picture 2" descr="A blue and yellow background with white speech bubbles and a question mark and light bulb&#10;&#10;AI-generated content may be incorrect.">
            <a:extLst>
              <a:ext uri="{FF2B5EF4-FFF2-40B4-BE49-F238E27FC236}">
                <a16:creationId xmlns:a16="http://schemas.microsoft.com/office/drawing/2014/main" id="{E803BE0E-A708-16F2-E114-6E5F16507D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9675" y="-14330"/>
            <a:ext cx="5358270" cy="6872330"/>
          </a:xfrm>
          <a:prstGeom prst="rect">
            <a:avLst/>
          </a:prstGeom>
        </p:spPr>
      </p:pic>
      <p:sp>
        <p:nvSpPr>
          <p:cNvPr id="2" name="TextBox 1">
            <a:extLst>
              <a:ext uri="{FF2B5EF4-FFF2-40B4-BE49-F238E27FC236}">
                <a16:creationId xmlns:a16="http://schemas.microsoft.com/office/drawing/2014/main" id="{9311E492-43B6-0852-6CE7-53A152BC79AD}"/>
              </a:ext>
            </a:extLst>
          </p:cNvPr>
          <p:cNvSpPr txBox="1"/>
          <p:nvPr/>
        </p:nvSpPr>
        <p:spPr>
          <a:xfrm>
            <a:off x="4014423" y="6047509"/>
            <a:ext cx="3688773" cy="707886"/>
          </a:xfrm>
          <a:prstGeom prst="rect">
            <a:avLst/>
          </a:prstGeom>
          <a:noFill/>
        </p:spPr>
        <p:txBody>
          <a:bodyPr wrap="square" rtlCol="0">
            <a:spAutoFit/>
          </a:bodyPr>
          <a:lstStyle/>
          <a:p>
            <a:pPr algn="ctr"/>
            <a:r>
              <a:rPr lang="en-US" sz="4000" b="1" dirty="0">
                <a:solidFill>
                  <a:schemeClr val="bg1"/>
                </a:solidFill>
              </a:rPr>
              <a:t>TRUTH &amp; LOGIC</a:t>
            </a:r>
          </a:p>
        </p:txBody>
      </p:sp>
      <p:sp>
        <p:nvSpPr>
          <p:cNvPr id="4" name="TextBox 3">
            <a:extLst>
              <a:ext uri="{FF2B5EF4-FFF2-40B4-BE49-F238E27FC236}">
                <a16:creationId xmlns:a16="http://schemas.microsoft.com/office/drawing/2014/main" id="{B97E4306-5518-D82C-1999-0DB4A934DB1D}"/>
              </a:ext>
            </a:extLst>
          </p:cNvPr>
          <p:cNvSpPr txBox="1"/>
          <p:nvPr/>
        </p:nvSpPr>
        <p:spPr>
          <a:xfrm>
            <a:off x="3761577" y="102605"/>
            <a:ext cx="3688773" cy="707886"/>
          </a:xfrm>
          <a:prstGeom prst="rect">
            <a:avLst/>
          </a:prstGeom>
          <a:noFill/>
        </p:spPr>
        <p:txBody>
          <a:bodyPr wrap="square" rtlCol="0">
            <a:spAutoFit/>
          </a:bodyPr>
          <a:lstStyle/>
          <a:p>
            <a:pPr algn="ctr"/>
            <a:r>
              <a:rPr lang="en-US" sz="4000" b="1" dirty="0">
                <a:solidFill>
                  <a:schemeClr val="bg1"/>
                </a:solidFill>
              </a:rPr>
              <a:t>SESSION THREE</a:t>
            </a:r>
          </a:p>
        </p:txBody>
      </p:sp>
    </p:spTree>
    <p:extLst>
      <p:ext uri="{BB962C8B-B14F-4D97-AF65-F5344CB8AC3E}">
        <p14:creationId xmlns:p14="http://schemas.microsoft.com/office/powerpoint/2010/main" val="193630578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D2565-7B74-2C8A-B206-A837514A4CAD}"/>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5CFC26F5-18F9-2127-E53C-79A578D3E93F}"/>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D012A882-CA71-0C2B-DF83-F12DD758700C}"/>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86AD2C7C-0CA6-5F99-482A-99EC86A4256B}"/>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4B332B15-25A5-D8E4-3489-0D0C3CDA6C5F}"/>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657B418D-011C-A022-3069-680C6D7E912E}"/>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5515ADE5-6BB0-7830-3B6F-F381C2FEB99A}"/>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72370889-D8E6-A17A-AF8D-7A057E18AA93}"/>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570585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133043B-82B9-2919-4847-11A3B042F69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1B05643-2CAC-18EB-B429-363C91DD2DD8}"/>
              </a:ext>
            </a:extLst>
          </p:cNvPr>
          <p:cNvSpPr txBox="1"/>
          <p:nvPr/>
        </p:nvSpPr>
        <p:spPr>
          <a:xfrm>
            <a:off x="334072" y="550066"/>
            <a:ext cx="11378381" cy="4678204"/>
          </a:xfrm>
          <a:prstGeom prst="rect">
            <a:avLst/>
          </a:prstGeom>
          <a:noFill/>
        </p:spPr>
        <p:txBody>
          <a:bodyPr wrap="square" rtlCol="0">
            <a:spAutoFit/>
          </a:bodyPr>
          <a:lstStyle/>
          <a:p>
            <a:pPr marL="0" marR="34290">
              <a:buNone/>
            </a:pPr>
            <a:r>
              <a:rPr lang="en-US" sz="28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INTRODUCTION</a:t>
            </a:r>
            <a:endParaRPr lang="en-US" sz="280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marR="34290">
              <a:buNone/>
            </a:pPr>
            <a:r>
              <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457200" marR="34290" lvl="0" indent="-457200">
              <a:buClr>
                <a:srgbClr val="000000"/>
              </a:buClr>
              <a:buFont typeface="Arial" panose="020B0604020202020204" pitchFamily="34" charset="0"/>
              <a:buChar char="•"/>
            </a:pPr>
            <a:r>
              <a:rPr lang="en-US"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You may never need some of the information that is in this training. There are those who will give their lives to Christ after sharing a simple salvation presentation. We will be learning a presentation that we can share with others to help them understand how they can become a Christian.  </a:t>
            </a:r>
          </a:p>
          <a:p>
            <a:pPr marL="457200" marR="34290" lvl="0" indent="-457200">
              <a:buClr>
                <a:srgbClr val="000000"/>
              </a:buClr>
              <a:buFont typeface="Arial" panose="020B0604020202020204" pitchFamily="34" charset="0"/>
              <a:buChar char="•"/>
            </a:pPr>
            <a:endParaRPr lang="en-US" sz="28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457200" marR="34290" lvl="0" indent="-457200">
              <a:buClr>
                <a:srgbClr val="000000"/>
              </a:buClr>
              <a:buFont typeface="Arial" panose="020B0604020202020204" pitchFamily="34" charset="0"/>
              <a:buChar char="•"/>
            </a:pPr>
            <a:r>
              <a:rPr lang="en-US"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There are others who may not receive Christ after a simple presentation. In fact, you may not be able to give the presentation because of their skepticism about God.</a:t>
            </a:r>
          </a:p>
        </p:txBody>
      </p:sp>
    </p:spTree>
    <p:extLst>
      <p:ext uri="{BB962C8B-B14F-4D97-AF65-F5344CB8AC3E}">
        <p14:creationId xmlns:p14="http://schemas.microsoft.com/office/powerpoint/2010/main" val="201971406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DFB34-C13E-01FC-5425-607367DFB278}"/>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C8FB3869-F646-7556-E4E6-EFCB8E67B065}"/>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E591D7C1-1599-150E-785D-2109E903C0E6}"/>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7A0E08E6-75EA-234A-9B77-AFA937128D59}"/>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C5B72DAC-5D76-190B-9CC5-8CB02944EA70}"/>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5B995477-208F-F4AF-3EF3-80F7E34979A9}"/>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4D27EE98-83F9-A92B-DE30-4468EB7EEA47}"/>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0E557545-8877-55CF-AE13-E1CC6A0A0E06}"/>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2BE6E9F5-9A3F-6044-F816-BAB1D74F5768}"/>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44476291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92E98-93EA-F788-CF40-B50AD733838C}"/>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1FE91193-7A9A-711B-808C-94BD319147FC}"/>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AB1185FA-183A-FAF8-B19F-DD38F91EEAA2}"/>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8D947178-5A2E-059D-79BB-319E4EE0D754}"/>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FF850221-1C54-7CA1-7277-B5C3FCCE985E}"/>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715CAEDB-590F-DDDE-4BA2-22171732FC3C}"/>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290CB03D-C203-A2FD-6DC4-98E5C3185455}"/>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46B11596-2BA8-A5B8-8012-752D75B40562}"/>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E46737B5-3C21-52EB-FCD1-2B61000A2A0D}"/>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71895364-90E9-5D20-FC24-5D08718894F9}"/>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89038328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A3E6A-C1C4-7052-42AF-1BB60756B6E9}"/>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2ECFE5FF-558A-D75B-468D-7AD21489945A}"/>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7A2266AB-B044-3B7F-3C81-72483E0D7CAB}"/>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16A229F1-5045-D8CE-3A78-494AB74A0B32}"/>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9137FF6D-ED29-27E9-BF7B-4780B2D451AC}"/>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DAF0C848-BA1C-B990-4992-B16F87152085}"/>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779C9D4D-B429-C6D3-E655-0E1BF235CA42}"/>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C8A18176-9F07-ED7F-A53C-7E32B9F5A385}"/>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2FF31DA0-0EC3-2C42-687C-91D4B712F392}"/>
              </a:ext>
            </a:extLst>
          </p:cNvPr>
          <p:cNvSpPr txBox="1">
            <a:spLocks noChangeArrowheads="1"/>
          </p:cNvSpPr>
          <p:nvPr/>
        </p:nvSpPr>
        <p:spPr bwMode="auto">
          <a:xfrm>
            <a:off x="3829542" y="3199124"/>
            <a:ext cx="2266458" cy="92589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2692A298-391B-47B4-9181-732568208082}"/>
              </a:ext>
            </a:extLst>
          </p:cNvPr>
          <p:cNvSpPr txBox="1">
            <a:spLocks noChangeArrowheads="1"/>
          </p:cNvSpPr>
          <p:nvPr/>
        </p:nvSpPr>
        <p:spPr bwMode="auto">
          <a:xfrm>
            <a:off x="5562715" y="3207734"/>
            <a:ext cx="2346450" cy="73686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240F0C61-9B59-4F72-2BEA-25FCD02FE9D4}"/>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DECE0A77-DAA7-081B-2818-FA4137410E05}"/>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87680806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5B2D9-61E9-3D19-A296-CAAF9D2D6FB0}"/>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739154A9-4557-5274-3ADD-642F2F255152}"/>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59A82198-9A62-FE62-8C5B-C54D8161A170}"/>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76CB5396-47D9-8F37-3BDC-A0EB1757ACBA}"/>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7F87B98B-CB89-9281-2BB3-A82DBAC53175}"/>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6195B9F5-628C-4448-B275-0F95BF103727}"/>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D859F09A-5D8B-A98F-D8B5-9EFBEDC6589D}"/>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31B7FB46-6B3C-D60F-4DA2-E8F380F2B5D1}"/>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7605D682-FA23-3A62-8588-BDCF908F77B0}"/>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b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B9F018D4-2630-CA51-6FC3-962212605AC5}"/>
              </a:ext>
            </a:extLst>
          </p:cNvPr>
          <p:cNvSpPr txBox="1">
            <a:spLocks noChangeArrowheads="1"/>
          </p:cNvSpPr>
          <p:nvPr/>
        </p:nvSpPr>
        <p:spPr bwMode="auto">
          <a:xfrm>
            <a:off x="5562715" y="3207734"/>
            <a:ext cx="2346450" cy="73686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288A6A02-DF87-F4C5-46C9-8F1C7DCE2BD3}"/>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F95BEB64-6A59-9F8A-6A33-DA2764C46EEC}"/>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8522893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11B02-B974-E151-6A98-2E481B232999}"/>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AF20A291-B30C-F307-40B1-FF9062AF7B68}"/>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6418FC26-8B1A-A663-F4C3-07CF83E41EB5}"/>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A1E69A3A-1C62-2497-C430-6E001C42A7E7}"/>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6ACACB06-817E-F18C-1333-1E55B4B897B6}"/>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C4A65126-9C03-774E-BB83-0FB4C1976C88}"/>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60A3543F-B5EC-E354-1BA7-F99587FB1FB6}"/>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1C73F606-329B-40A4-22F0-EF8DEA69D1C5}"/>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5C84285D-B0B4-5E2B-DCD5-600D9E53DA7A}"/>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(death)</a:t>
            </a:r>
            <a:b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D243C491-7359-895D-C058-0F3BDC403E1D}"/>
              </a:ext>
            </a:extLst>
          </p:cNvPr>
          <p:cNvSpPr txBox="1">
            <a:spLocks noChangeArrowheads="1"/>
          </p:cNvSpPr>
          <p:nvPr/>
        </p:nvSpPr>
        <p:spPr bwMode="auto">
          <a:xfrm>
            <a:off x="5562715" y="3207734"/>
            <a:ext cx="2346450" cy="73686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2167CDF1-1C2A-1281-4E11-A6D6AD91D4B0}"/>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B22B80FA-1C57-542E-AF48-7F3B04E9D631}"/>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86053126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C93EB-B401-4821-F8B1-CEC4E4AD48B7}"/>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E92F1EB5-F4CD-2AE3-73A1-73F9405DFA74}"/>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0216BDDE-62F1-BFAA-598A-765BF85FD125}"/>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60C899B5-7BD2-F683-A666-3BB6041F3B8B}"/>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45C371DE-1D81-34D2-1884-1F022EEC097A}"/>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1539D52E-ADFD-B0B5-6BC3-1477F3FF258D}"/>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F578BD6D-8BCF-D25F-D1FD-873C84319BA5}"/>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6A74C295-DECB-CFEA-AB97-41A32090A889}"/>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1D55A171-AF5F-753B-8D9E-6E6D364D0055}"/>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(death)</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FEBEC22F-7D85-190C-D881-B82D0BDF08D3}"/>
              </a:ext>
            </a:extLst>
          </p:cNvPr>
          <p:cNvSpPr txBox="1">
            <a:spLocks noChangeArrowheads="1"/>
          </p:cNvSpPr>
          <p:nvPr/>
        </p:nvSpPr>
        <p:spPr bwMode="auto">
          <a:xfrm>
            <a:off x="5562715" y="3207734"/>
            <a:ext cx="2346450" cy="10690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(Savior)</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8133E4AE-715D-909F-4D4B-FF493A652830}"/>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4C9BDCBE-0891-2D89-5E70-063B405C8F10}"/>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52889393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4958B-136E-BD2E-2B49-7FF47D5B6EA4}"/>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D670991D-D35E-EA4B-5874-75EFA37AC709}"/>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6C6939D3-BC28-238D-3EF9-B3799C23D6DE}"/>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0E6E0513-0283-08EA-4370-DDF8B4DB521C}"/>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CDEF0AD1-4DCA-BEB5-AFF7-ADA2B091422A}"/>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39988007-2DC2-1449-42FC-BD8329412468}"/>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EA7B9350-E44C-6B1B-519E-1614A9C64309}"/>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F418309D-A0E8-7638-A8EB-7D0F246DBA01}"/>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8CA80FCF-EA51-3781-E11E-F17EA6A231BF}"/>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(death)</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BF640B30-F441-74E8-45F3-0DB5CB406BBD}"/>
              </a:ext>
            </a:extLst>
          </p:cNvPr>
          <p:cNvSpPr txBox="1">
            <a:spLocks noChangeArrowheads="1"/>
          </p:cNvSpPr>
          <p:nvPr/>
        </p:nvSpPr>
        <p:spPr bwMode="auto">
          <a:xfrm>
            <a:off x="5562715" y="3207734"/>
            <a:ext cx="2346450" cy="10690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(Savior)</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(Jesus)</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E457BB9F-9178-34A6-43A9-20BD55C635A3}"/>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1B2CD694-FA6C-566C-AF16-17A23629292E}"/>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81616122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F8A37-696C-021E-D925-7A1307CAACD6}"/>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D6F4B81B-3C77-0987-944A-F22AAABC0A55}"/>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618412D4-1DD2-5B76-44F6-F9CF49C296AE}"/>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CDD1D431-8CB1-9008-1133-C633140BBC7F}"/>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505F3BB0-0282-A4EC-9649-6AB1EF49F481}"/>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EE7A6ECC-574E-C7EF-71A4-6E7843939221}"/>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48FEC0C9-106C-1D25-D66F-D8AD9C27B81E}"/>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E12BF772-A371-2E05-5796-E34E4C1E4899}"/>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 Box 189">
            <a:extLst>
              <a:ext uri="{FF2B5EF4-FFF2-40B4-BE49-F238E27FC236}">
                <a16:creationId xmlns:a16="http://schemas.microsoft.com/office/drawing/2014/main" id="{A1AA80AD-5054-ECD0-259C-7A1ACE01D744}"/>
              </a:ext>
            </a:extLst>
          </p:cNvPr>
          <p:cNvSpPr txBox="1">
            <a:spLocks noChangeArrowheads="1"/>
          </p:cNvSpPr>
          <p:nvPr/>
        </p:nvSpPr>
        <p:spPr bwMode="auto">
          <a:xfrm>
            <a:off x="5710366" y="5507037"/>
            <a:ext cx="2133137"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effectLst/>
                <a:latin typeface="Arial" panose="020B0604020202020204" pitchFamily="34" charset="0"/>
                <a:ea typeface="Aptos" panose="020B0004020202020204" pitchFamily="34" charset="0"/>
                <a:cs typeface="Times New Roman" panose="02020603050405020304" pitchFamily="18" charset="0"/>
              </a:rPr>
              <a:t>Relationship</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247A3030-46BD-235C-65AA-96E421763B4D}"/>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(death)</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15A7ECF1-64A2-98C9-1CF0-FCA5F2583053}"/>
              </a:ext>
            </a:extLst>
          </p:cNvPr>
          <p:cNvSpPr txBox="1">
            <a:spLocks noChangeArrowheads="1"/>
          </p:cNvSpPr>
          <p:nvPr/>
        </p:nvSpPr>
        <p:spPr bwMode="auto">
          <a:xfrm>
            <a:off x="5562715" y="3207734"/>
            <a:ext cx="2346450" cy="10690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(Savior)</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(Jesus)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ED99C8C7-1C10-AB17-5C9E-2D29EBCE3AA8}"/>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7966312E-6B18-274E-2501-8BE57C249305}"/>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27393925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04454-20C2-BE4E-FD22-5E774FC3991E}"/>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623FC696-E1AF-6AA1-2404-34B043CE139A}"/>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9D8BF58C-B324-FBCD-0EBF-92E89CF1DB4B}"/>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61C9388B-6EBB-9094-56D8-C47AA3F390C5}"/>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336A6501-2105-A748-FBDC-79B56D8F9EA3}"/>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A28BCD69-EFC4-442C-8D30-7412FC5088F2}"/>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D820EA83-9E84-3FC5-FA15-7986E4EEC087}"/>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2AFC497E-EF5A-A6C6-88D1-E2ACB17D9628}"/>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 Box 189">
            <a:extLst>
              <a:ext uri="{FF2B5EF4-FFF2-40B4-BE49-F238E27FC236}">
                <a16:creationId xmlns:a16="http://schemas.microsoft.com/office/drawing/2014/main" id="{F341B1B6-4830-F550-20ED-A4B97A0142AC}"/>
              </a:ext>
            </a:extLst>
          </p:cNvPr>
          <p:cNvSpPr txBox="1">
            <a:spLocks noChangeArrowheads="1"/>
          </p:cNvSpPr>
          <p:nvPr/>
        </p:nvSpPr>
        <p:spPr bwMode="auto">
          <a:xfrm>
            <a:off x="5710366" y="5507037"/>
            <a:ext cx="2133137"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effectLst/>
                <a:latin typeface="Arial" panose="020B0604020202020204" pitchFamily="34" charset="0"/>
                <a:ea typeface="Aptos" panose="020B0004020202020204" pitchFamily="34" charset="0"/>
                <a:cs typeface="Times New Roman" panose="02020603050405020304" pitchFamily="18" charset="0"/>
              </a:rPr>
              <a:t>Relationship</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38043624-7A4E-AF2C-7575-D98069CC2725}"/>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(death)</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6240F439-235C-845C-8FDF-910D27201944}"/>
              </a:ext>
            </a:extLst>
          </p:cNvPr>
          <p:cNvSpPr txBox="1">
            <a:spLocks noChangeArrowheads="1"/>
          </p:cNvSpPr>
          <p:nvPr/>
        </p:nvSpPr>
        <p:spPr bwMode="auto">
          <a:xfrm>
            <a:off x="5562715" y="3207734"/>
            <a:ext cx="2346450" cy="10690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(Savior)</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(Jesus)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193">
            <a:extLst>
              <a:ext uri="{FF2B5EF4-FFF2-40B4-BE49-F238E27FC236}">
                <a16:creationId xmlns:a16="http://schemas.microsoft.com/office/drawing/2014/main" id="{6E28C80A-A7EC-DB1C-A2D4-A2C96FA01F7A}"/>
              </a:ext>
            </a:extLst>
          </p:cNvPr>
          <p:cNvSpPr txBox="1">
            <a:spLocks noChangeArrowheads="1"/>
          </p:cNvSpPr>
          <p:nvPr/>
        </p:nvSpPr>
        <p:spPr bwMode="auto">
          <a:xfrm>
            <a:off x="6949254" y="4364020"/>
            <a:ext cx="2133137" cy="73968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forgiveness</a:t>
            </a:r>
            <a:br>
              <a:rPr lang="en-US"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b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84E1BBE4-53CD-5A4D-731F-C1301060C6CF}"/>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F34E6399-D437-2C98-1B10-40218C131644}"/>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11421807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F874D-1772-4A9B-051C-DD67D923B852}"/>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F6098971-219F-B3A8-E82F-8732826382B7}"/>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897B5DA7-66BB-E1CF-9028-FBE80C90CBC3}"/>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ED8DC3F3-DB75-FA3A-97B8-C344563A6471}"/>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2A948E42-7BC6-2EA3-56D7-2FA0A6E55951}"/>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FD3D1924-8CAB-26EC-4981-BCD50DC2BB72}"/>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FC069541-F911-C600-4A32-9F527AB184F1}"/>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F45CBE2C-3B2A-8ECF-71B9-D2B821AFF3B5}"/>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 Box 189">
            <a:extLst>
              <a:ext uri="{FF2B5EF4-FFF2-40B4-BE49-F238E27FC236}">
                <a16:creationId xmlns:a16="http://schemas.microsoft.com/office/drawing/2014/main" id="{687975DD-503C-E9F3-D935-C2FA2D8DC769}"/>
              </a:ext>
            </a:extLst>
          </p:cNvPr>
          <p:cNvSpPr txBox="1">
            <a:spLocks noChangeArrowheads="1"/>
          </p:cNvSpPr>
          <p:nvPr/>
        </p:nvSpPr>
        <p:spPr bwMode="auto">
          <a:xfrm>
            <a:off x="5710366" y="5507037"/>
            <a:ext cx="2133137"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effectLst/>
                <a:latin typeface="Arial" panose="020B0604020202020204" pitchFamily="34" charset="0"/>
                <a:ea typeface="Aptos" panose="020B0004020202020204" pitchFamily="34" charset="0"/>
                <a:cs typeface="Times New Roman" panose="02020603050405020304" pitchFamily="18" charset="0"/>
              </a:rPr>
              <a:t>Relationship</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D9A91806-F356-48F4-88A4-3F3D3E7F0DDD}"/>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(death)</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2964650A-D54C-A9C6-8DF0-673158A71918}"/>
              </a:ext>
            </a:extLst>
          </p:cNvPr>
          <p:cNvSpPr txBox="1">
            <a:spLocks noChangeArrowheads="1"/>
          </p:cNvSpPr>
          <p:nvPr/>
        </p:nvSpPr>
        <p:spPr bwMode="auto">
          <a:xfrm>
            <a:off x="5562715" y="3207734"/>
            <a:ext cx="2346450" cy="10690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(Savior)</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(Jesus)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193">
            <a:extLst>
              <a:ext uri="{FF2B5EF4-FFF2-40B4-BE49-F238E27FC236}">
                <a16:creationId xmlns:a16="http://schemas.microsoft.com/office/drawing/2014/main" id="{C92BA518-7DD7-6F1D-A29A-7AD33569C12D}"/>
              </a:ext>
            </a:extLst>
          </p:cNvPr>
          <p:cNvSpPr txBox="1">
            <a:spLocks noChangeArrowheads="1"/>
          </p:cNvSpPr>
          <p:nvPr/>
        </p:nvSpPr>
        <p:spPr bwMode="auto">
          <a:xfrm>
            <a:off x="6949254" y="4364020"/>
            <a:ext cx="2133137" cy="73968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forgiveness</a:t>
            </a:r>
            <a:br>
              <a:rPr lang="en-US"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br>
            <a:r>
              <a:rPr lang="en-US" sz="2000" b="1"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(accept)</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FE0AEAFA-C3A6-6390-7094-CB3516BD16C6}"/>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6C495F7C-AF24-D312-ACD4-61E6C852A780}"/>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355836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7CF5A14-93A0-5969-FB80-467F50CE470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B726074-3E75-D986-DDDD-D378C05384AF}"/>
              </a:ext>
            </a:extLst>
          </p:cNvPr>
          <p:cNvSpPr txBox="1"/>
          <p:nvPr/>
        </p:nvSpPr>
        <p:spPr>
          <a:xfrm>
            <a:off x="334072" y="550066"/>
            <a:ext cx="11378381" cy="4678204"/>
          </a:xfrm>
          <a:prstGeom prst="rect">
            <a:avLst/>
          </a:prstGeom>
          <a:noFill/>
        </p:spPr>
        <p:txBody>
          <a:bodyPr wrap="square" rtlCol="0">
            <a:spAutoFit/>
          </a:bodyPr>
          <a:lstStyle/>
          <a:p>
            <a:pPr marL="0" marR="34290">
              <a:buNone/>
            </a:pPr>
            <a:r>
              <a:rPr lang="en-US" sz="28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INTRODUCTION</a:t>
            </a:r>
            <a:endParaRPr lang="en-US" sz="280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marR="34290">
              <a:buNone/>
            </a:pPr>
            <a:r>
              <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457200" marR="34290" lvl="0" indent="-457200">
              <a:buClr>
                <a:srgbClr val="000000"/>
              </a:buClr>
              <a:buFont typeface="Arial" panose="020B0604020202020204" pitchFamily="34" charset="0"/>
              <a:buChar char="•"/>
            </a:pPr>
            <a:r>
              <a:rPr lang="en-US"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You may never need some of the information that is in this training. There are those who will give their lives to Christ after sharing a simple salvation presentation. We will be learning a presentation that we can share with others to help them understand how they can become a Christian.  </a:t>
            </a:r>
          </a:p>
          <a:p>
            <a:pPr marL="457200" marR="34290" lvl="0" indent="-457200">
              <a:buClr>
                <a:srgbClr val="000000"/>
              </a:buClr>
              <a:buFont typeface="Arial" panose="020B0604020202020204" pitchFamily="34" charset="0"/>
              <a:buChar char="•"/>
            </a:pPr>
            <a:endParaRPr lang="en-US" sz="28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457200" marR="34290" lvl="0" indent="-457200">
              <a:buClr>
                <a:srgbClr val="000000"/>
              </a:buClr>
              <a:buFont typeface="Arial" panose="020B0604020202020204" pitchFamily="34" charset="0"/>
              <a:buChar char="•"/>
            </a:pPr>
            <a:r>
              <a:rPr lang="en-US"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There are others who may not receive Christ after a simple presentation. In fact, you may not be able to give the presentation because of their skepticism about God.</a:t>
            </a:r>
          </a:p>
        </p:txBody>
      </p:sp>
    </p:spTree>
    <p:extLst>
      <p:ext uri="{BB962C8B-B14F-4D97-AF65-F5344CB8AC3E}">
        <p14:creationId xmlns:p14="http://schemas.microsoft.com/office/powerpoint/2010/main" val="324280620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31E47-EBD4-5048-A234-3B8D72EA6C4F}"/>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8DA5CF9F-6879-5181-376B-184673A57B07}"/>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D4E05349-1C4A-9B18-E9FD-E249324720A7}"/>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23AAB0CD-4C31-9D42-2F61-AD479E5432B9}"/>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AF223B7E-D1AE-D230-43D7-B9549F84E64A}"/>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1B78E458-4910-CAAD-21EF-E9A6EF6BF65F}"/>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4C1C9F74-52CC-1AA4-10A6-558FA85CF97B}"/>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D7FC4291-DB39-90F7-174D-3EC874B3F460}"/>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 Box 189">
            <a:extLst>
              <a:ext uri="{FF2B5EF4-FFF2-40B4-BE49-F238E27FC236}">
                <a16:creationId xmlns:a16="http://schemas.microsoft.com/office/drawing/2014/main" id="{5FECAA3C-841E-43F6-58CF-9C8F1DCF300E}"/>
              </a:ext>
            </a:extLst>
          </p:cNvPr>
          <p:cNvSpPr txBox="1">
            <a:spLocks noChangeArrowheads="1"/>
          </p:cNvSpPr>
          <p:nvPr/>
        </p:nvSpPr>
        <p:spPr bwMode="auto">
          <a:xfrm>
            <a:off x="5710366" y="5507037"/>
            <a:ext cx="2133137"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effectLst/>
                <a:latin typeface="Arial" panose="020B0604020202020204" pitchFamily="34" charset="0"/>
                <a:ea typeface="Aptos" panose="020B0004020202020204" pitchFamily="34" charset="0"/>
                <a:cs typeface="Times New Roman" panose="02020603050405020304" pitchFamily="18" charset="0"/>
              </a:rPr>
              <a:t>Relationship</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B54FF73A-3B01-CBC3-45E1-080C4FA31354}"/>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(death)</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87DBF0C5-02E1-AD27-2416-6A8603115798}"/>
              </a:ext>
            </a:extLst>
          </p:cNvPr>
          <p:cNvSpPr txBox="1">
            <a:spLocks noChangeArrowheads="1"/>
          </p:cNvSpPr>
          <p:nvPr/>
        </p:nvSpPr>
        <p:spPr bwMode="auto">
          <a:xfrm>
            <a:off x="5562715" y="3207734"/>
            <a:ext cx="2346450" cy="10690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(Savior)</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(Jesus)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15" name="Line 192">
            <a:extLst>
              <a:ext uri="{FF2B5EF4-FFF2-40B4-BE49-F238E27FC236}">
                <a16:creationId xmlns:a16="http://schemas.microsoft.com/office/drawing/2014/main" id="{BE486371-AD7F-676C-8030-C6EB23B5F3C1}"/>
              </a:ext>
            </a:extLst>
          </p:cNvPr>
          <p:cNvCxnSpPr>
            <a:cxnSpLocks noChangeShapeType="1"/>
          </p:cNvCxnSpPr>
          <p:nvPr/>
        </p:nvCxnSpPr>
        <p:spPr bwMode="auto">
          <a:xfrm>
            <a:off x="673594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6" name="Text Box 193">
            <a:extLst>
              <a:ext uri="{FF2B5EF4-FFF2-40B4-BE49-F238E27FC236}">
                <a16:creationId xmlns:a16="http://schemas.microsoft.com/office/drawing/2014/main" id="{6177FAA2-F4E8-44B1-FED8-2C4475CDCD20}"/>
              </a:ext>
            </a:extLst>
          </p:cNvPr>
          <p:cNvSpPr txBox="1">
            <a:spLocks noChangeArrowheads="1"/>
          </p:cNvSpPr>
          <p:nvPr/>
        </p:nvSpPr>
        <p:spPr bwMode="auto">
          <a:xfrm>
            <a:off x="6949254" y="4364020"/>
            <a:ext cx="2133137" cy="73968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forgiveness</a:t>
            </a:r>
            <a:br>
              <a:rPr lang="en-US"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(accept)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5DDB6B52-5DC1-9F52-9BC9-C3D80CC9B3E8}"/>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B1D80C19-6478-0F5A-C1FF-9F82BD58F3CC}"/>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71922596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2551837"/>
            <a:ext cx="11378381" cy="1446550"/>
          </a:xfrm>
          <a:prstGeom prst="rect">
            <a:avLst/>
          </a:prstGeom>
          <a:noFill/>
        </p:spPr>
        <p:txBody>
          <a:bodyPr wrap="square" rtlCol="0">
            <a:spAutoFit/>
          </a:bodyPr>
          <a:lstStyle/>
          <a:p>
            <a:pPr marL="0" marR="0" algn="ctr">
              <a:spcBef>
                <a:spcPts val="0"/>
              </a:spcBef>
              <a:spcAft>
                <a:spcPts val="0"/>
              </a:spcAft>
            </a:pPr>
            <a:r>
              <a:rPr lang="en-US" sz="4400" b="1" dirty="0">
                <a:solidFill>
                  <a:schemeClr val="accent4">
                    <a:lumMod val="75000"/>
                  </a:schemeClr>
                </a:solidFill>
                <a:effectLst/>
                <a:latin typeface="Arial" panose="020B0604020202020204" pitchFamily="34" charset="0"/>
                <a:ea typeface="Times New Roman" panose="02020603050405020304" pitchFamily="18" charset="0"/>
              </a:rPr>
              <a:t>SESSION THREE</a:t>
            </a:r>
            <a:endParaRPr lang="en-US" sz="4400" b="1"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400" b="1" dirty="0">
                <a:solidFill>
                  <a:schemeClr val="accent4">
                    <a:lumMod val="75000"/>
                  </a:schemeClr>
                </a:solidFill>
                <a:effectLst/>
                <a:latin typeface="Arial" panose="020B0604020202020204" pitchFamily="34" charset="0"/>
                <a:ea typeface="Times New Roman" panose="02020603050405020304" pitchFamily="18" charset="0"/>
              </a:rPr>
              <a:t>Truth &amp; Logic</a:t>
            </a:r>
            <a:endParaRPr lang="en-US" sz="4400" b="1" dirty="0">
              <a:solidFill>
                <a:schemeClr val="accent4">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1411961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2967335"/>
            <a:ext cx="11378381" cy="646331"/>
          </a:xfrm>
          <a:prstGeom prst="rect">
            <a:avLst/>
          </a:prstGeom>
          <a:noFill/>
        </p:spPr>
        <p:txBody>
          <a:bodyPr wrap="square" rtlCol="0">
            <a:spAutoFit/>
          </a:bodyPr>
          <a:lstStyle/>
          <a:p>
            <a:pPr marL="0" marR="0" algn="ctr">
              <a:spcBef>
                <a:spcPts val="0"/>
              </a:spcBef>
              <a:spcAft>
                <a:spcPts val="0"/>
              </a:spcAft>
            </a:pPr>
            <a:r>
              <a:rPr lang="en-US" sz="3600" b="1" dirty="0">
                <a:solidFill>
                  <a:schemeClr val="accent4">
                    <a:lumMod val="75000"/>
                  </a:schemeClr>
                </a:solidFill>
                <a:effectLst/>
                <a:latin typeface="Arial" panose="020B0604020202020204" pitchFamily="34" charset="0"/>
                <a:ea typeface="Times New Roman" panose="02020603050405020304" pitchFamily="18" charset="0"/>
              </a:rPr>
              <a:t>TRUTH</a:t>
            </a:r>
            <a:endParaRPr lang="en-US" sz="3600" b="1" dirty="0">
              <a:solidFill>
                <a:schemeClr val="accent4">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4815753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D53EB01-144C-6412-7544-61A213B7A2A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8316FDD-1685-3E45-0F4F-4664DFAC9E5B}"/>
              </a:ext>
            </a:extLst>
          </p:cNvPr>
          <p:cNvSpPr txBox="1"/>
          <p:nvPr/>
        </p:nvSpPr>
        <p:spPr>
          <a:xfrm>
            <a:off x="406809" y="386162"/>
            <a:ext cx="11378381" cy="2062103"/>
          </a:xfrm>
          <a:prstGeom prst="rect">
            <a:avLst/>
          </a:prstGeom>
          <a:noFill/>
        </p:spPr>
        <p:txBody>
          <a:bodyPr wrap="square" rtlCol="0">
            <a:spAutoFit/>
          </a:bodyPr>
          <a:lstStyle/>
          <a:p>
            <a:pPr marL="0" marR="34290">
              <a:tabLst>
                <a:tab pos="228600" algn="l"/>
              </a:tabLst>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We all have a desire to know the truth. Why? What we believe to be true guides our choices throughout life. Our beliefs become the filter that we use when deciding what we say and what we do. </a:t>
            </a:r>
          </a:p>
        </p:txBody>
      </p:sp>
    </p:spTree>
    <p:extLst>
      <p:ext uri="{BB962C8B-B14F-4D97-AF65-F5344CB8AC3E}">
        <p14:creationId xmlns:p14="http://schemas.microsoft.com/office/powerpoint/2010/main" val="77550831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105834"/>
            <a:ext cx="11378381" cy="646331"/>
          </a:xfrm>
          <a:prstGeom prst="rect">
            <a:avLst/>
          </a:prstGeom>
          <a:noFill/>
        </p:spPr>
        <p:txBody>
          <a:bodyPr wrap="square" rtlCol="0">
            <a:spAutoFit/>
          </a:bodyPr>
          <a:lstStyle/>
          <a:p>
            <a:pPr marL="0" marR="0" algn="ctr">
              <a:spcBef>
                <a:spcPts val="0"/>
              </a:spcBef>
              <a:spcAft>
                <a:spcPts val="0"/>
              </a:spcAft>
              <a:tabLst>
                <a:tab pos="228600" algn="l"/>
              </a:tabLst>
            </a:pPr>
            <a:r>
              <a:rPr lang="en-US" sz="3600" dirty="0">
                <a:solidFill>
                  <a:schemeClr val="accent4">
                    <a:lumMod val="75000"/>
                  </a:schemeClr>
                </a:solidFill>
                <a:effectLst/>
                <a:latin typeface="Arial" panose="020B0604020202020204" pitchFamily="34" charset="0"/>
                <a:ea typeface="Times New Roman" panose="02020603050405020304" pitchFamily="18" charset="0"/>
              </a:rPr>
              <a:t>The Two Paths to Discovering Truth</a:t>
            </a:r>
            <a:endParaRPr lang="en-US" sz="3600" dirty="0">
              <a:solidFill>
                <a:schemeClr val="accent4">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75859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E93523A-E34F-6D43-3E12-8C117A38F4C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5AE2802-E392-316D-5AED-288AA26DEDA3}"/>
              </a:ext>
            </a:extLst>
          </p:cNvPr>
          <p:cNvSpPr txBox="1"/>
          <p:nvPr/>
        </p:nvSpPr>
        <p:spPr>
          <a:xfrm>
            <a:off x="406809" y="386162"/>
            <a:ext cx="11378381" cy="1569660"/>
          </a:xfrm>
          <a:prstGeom prst="rect">
            <a:avLst/>
          </a:prstGeom>
          <a:noFill/>
        </p:spPr>
        <p:txBody>
          <a:bodyPr wrap="square" rtlCol="0">
            <a:spAutoFit/>
          </a:bodyPr>
          <a:lstStyle/>
          <a:p>
            <a:pPr marL="0" marR="34290">
              <a:tabLst>
                <a:tab pos="228600" algn="l"/>
              </a:tabLst>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There are two paths that we take to discover what is true. Our search for truth happens by understanding the physical and the spiritual. (Some have a different name for the spiritual). </a:t>
            </a:r>
          </a:p>
        </p:txBody>
      </p:sp>
    </p:spTree>
    <p:extLst>
      <p:ext uri="{BB962C8B-B14F-4D97-AF65-F5344CB8AC3E}">
        <p14:creationId xmlns:p14="http://schemas.microsoft.com/office/powerpoint/2010/main" val="22894924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4004814"/>
          </a:xfrm>
          <a:prstGeom prst="rect">
            <a:avLst/>
          </a:prstGeom>
          <a:noFill/>
        </p:spPr>
        <p:txBody>
          <a:bodyPr wrap="square" rtlCol="0">
            <a:spAutoFit/>
          </a:bodyPr>
          <a:lstStyle/>
          <a:p>
            <a:pPr marL="342900" indent="-342900">
              <a:buFont typeface="Symbol" panose="05050102010706020507" pitchFamily="18" charset="2"/>
              <a:buChar char=""/>
              <a:tabLst>
                <a:tab pos="114300" algn="l"/>
              </a:tabLst>
            </a:pPr>
            <a:r>
              <a:rPr lang="en-US" sz="3200" u="sng" dirty="0">
                <a:solidFill>
                  <a:schemeClr val="bg1"/>
                </a:solidFill>
                <a:effectLst/>
                <a:latin typeface="Arial" panose="020B0604020202020204" pitchFamily="34" charset="0"/>
                <a:ea typeface="Times New Roman" panose="02020603050405020304" pitchFamily="18" charset="0"/>
              </a:rPr>
              <a:t>Physical</a:t>
            </a:r>
            <a:r>
              <a:rPr lang="en-US" sz="3200" dirty="0">
                <a:solidFill>
                  <a:schemeClr val="bg1"/>
                </a:solidFill>
                <a:effectLst/>
                <a:latin typeface="Arial" panose="020B0604020202020204" pitchFamily="34" charset="0"/>
                <a:ea typeface="Times New Roman" panose="02020603050405020304" pitchFamily="18" charset="0"/>
              </a:rPr>
              <a:t> Truth (Head) = scientifically looking at physical elements in the natural world to come to conclusions. </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We look at the physical evidence and decide on the best explanation for what we discover. This differs from spiritual truth. </a:t>
            </a:r>
          </a:p>
          <a:p>
            <a:pPr marR="0" lvl="0">
              <a:spcBef>
                <a:spcPts val="0"/>
              </a:spcBef>
              <a:spcAft>
                <a:spcPts val="0"/>
              </a:spcAft>
              <a:tabLst>
                <a:tab pos="114300" algn="l"/>
              </a:tabLst>
            </a:pPr>
            <a:endPar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457200" marR="0">
              <a:lnSpc>
                <a:spcPct val="107000"/>
              </a:lnSpc>
              <a:spcBef>
                <a:spcPts val="0"/>
              </a:spcBef>
              <a:spcAft>
                <a:spcPts val="0"/>
              </a:spcAft>
            </a:pPr>
            <a:r>
              <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565548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155E913-7759-D05A-9AE7-2AE10AB6BE9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8F9CEB5-2438-CD30-3B18-69A80A625C10}"/>
              </a:ext>
            </a:extLst>
          </p:cNvPr>
          <p:cNvSpPr txBox="1"/>
          <p:nvPr/>
        </p:nvSpPr>
        <p:spPr>
          <a:xfrm>
            <a:off x="406809" y="386162"/>
            <a:ext cx="11378381" cy="6001643"/>
          </a:xfrm>
          <a:prstGeom prst="rect">
            <a:avLst/>
          </a:prstGeom>
          <a:noFill/>
        </p:spPr>
        <p:txBody>
          <a:bodyPr wrap="square" rtlCol="0">
            <a:spAutoFit/>
          </a:bodyPr>
          <a:lstStyle/>
          <a:p>
            <a:pPr marL="342900" indent="-342900">
              <a:buFont typeface="Symbol" panose="05050102010706020507" pitchFamily="18" charset="2"/>
              <a:buChar char=""/>
              <a:tabLst>
                <a:tab pos="114300" algn="l"/>
              </a:tabLst>
            </a:pPr>
            <a:r>
              <a:rPr lang="en-US" sz="3200" u="sng" dirty="0">
                <a:solidFill>
                  <a:schemeClr val="bg1"/>
                </a:solidFill>
                <a:effectLst/>
                <a:latin typeface="Arial" panose="020B0604020202020204" pitchFamily="34" charset="0"/>
                <a:ea typeface="Times New Roman" panose="02020603050405020304" pitchFamily="18" charset="0"/>
              </a:rPr>
              <a:t>Physical</a:t>
            </a:r>
            <a:r>
              <a:rPr lang="en-US" sz="3200" dirty="0">
                <a:solidFill>
                  <a:schemeClr val="bg1"/>
                </a:solidFill>
                <a:effectLst/>
                <a:latin typeface="Arial" panose="020B0604020202020204" pitchFamily="34" charset="0"/>
                <a:ea typeface="Times New Roman" panose="02020603050405020304" pitchFamily="18" charset="0"/>
              </a:rPr>
              <a:t> Truth (Head) = scientifically looking at physical elements in the natural world to come to conclusions. </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We look at the physical evidence and decide on the best explanation for what we discover. This differs from spiritual truth. </a:t>
            </a:r>
          </a:p>
          <a:p>
            <a:pPr marL="114300" marR="0" indent="-114300">
              <a:spcBef>
                <a:spcPts val="0"/>
              </a:spcBef>
              <a:spcAft>
                <a:spcPts val="0"/>
              </a:spcAft>
              <a:tabLst>
                <a:tab pos="114300" algn="l"/>
              </a:tabLst>
            </a:pP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indent="-342900">
              <a:buFont typeface="Symbol" panose="05050102010706020507" pitchFamily="18" charset="2"/>
              <a:buChar char=""/>
              <a:tabLst>
                <a:tab pos="114300" algn="l"/>
              </a:tabLst>
            </a:pPr>
            <a:r>
              <a:rPr lang="en-US" sz="3200" u="sng" dirty="0">
                <a:solidFill>
                  <a:schemeClr val="bg1"/>
                </a:solidFill>
                <a:effectLst/>
                <a:latin typeface="Arial" panose="020B0604020202020204" pitchFamily="34" charset="0"/>
                <a:ea typeface="Times New Roman" panose="02020603050405020304" pitchFamily="18" charset="0"/>
              </a:rPr>
              <a:t>Spiritual</a:t>
            </a:r>
            <a:r>
              <a:rPr lang="en-US" sz="3200" dirty="0">
                <a:solidFill>
                  <a:schemeClr val="bg1"/>
                </a:solidFill>
                <a:effectLst/>
                <a:latin typeface="Arial" panose="020B0604020202020204" pitchFamily="34" charset="0"/>
                <a:ea typeface="Times New Roman" panose="02020603050405020304" pitchFamily="18" charset="0"/>
              </a:rPr>
              <a:t> Truth (Heart) =  made up of our gut level feelings (</a:t>
            </a:r>
            <a:r>
              <a:rPr lang="en-US" sz="3200" u="sng" dirty="0">
                <a:solidFill>
                  <a:schemeClr val="bg1"/>
                </a:solidFill>
                <a:effectLst/>
                <a:latin typeface="Arial" panose="020B0604020202020204" pitchFamily="34" charset="0"/>
                <a:ea typeface="Times New Roman" panose="02020603050405020304" pitchFamily="18" charset="0"/>
              </a:rPr>
              <a:t>Morality</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Some don’t call it spiritual, they just say that they feel it in their gut that it is true or false. We all have gut level feelings within us. It’s called morality. We know the difference between right and wrong without someone having to tell this to us.</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394735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2000548"/>
          </a:xfrm>
          <a:prstGeom prst="rect">
            <a:avLst/>
          </a:prstGeom>
          <a:noFill/>
        </p:spPr>
        <p:txBody>
          <a:bodyPr wrap="square" rtlCol="0">
            <a:spAutoFit/>
          </a:bodyPr>
          <a:lstStyle/>
          <a:p>
            <a:pPr marL="742950" marR="0" lvl="1" indent="-285750">
              <a:spcBef>
                <a:spcPts val="0"/>
              </a:spcBef>
              <a:spcAft>
                <a:spcPts val="0"/>
              </a:spcAft>
              <a:buFont typeface="Courier New" panose="02070309020205020404" pitchFamily="49" charset="0"/>
              <a:buChar char="o"/>
              <a:tabLst>
                <a:tab pos="228600" algn="l"/>
              </a:tabLst>
            </a:pPr>
            <a:r>
              <a:rPr lang="en-US" sz="3200" dirty="0">
                <a:solidFill>
                  <a:schemeClr val="bg1"/>
                </a:solidFill>
                <a:effectLst/>
                <a:latin typeface="Arial" panose="020B0604020202020204" pitchFamily="34" charset="0"/>
                <a:ea typeface="Times New Roman" panose="02020603050405020304" pitchFamily="18" charset="0"/>
              </a:rPr>
              <a:t>We know something is right when we treat others the way we want to be treated and we know something is wrong when we don’t.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7496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3477875"/>
          </a:xfrm>
          <a:prstGeom prst="rect">
            <a:avLst/>
          </a:prstGeom>
          <a:noFill/>
        </p:spPr>
        <p:txBody>
          <a:bodyPr wrap="square" rtlCol="0">
            <a:spAutoFit/>
          </a:bodyPr>
          <a:lstStyle/>
          <a:p>
            <a:pPr marL="742950" marR="0" lvl="1" indent="-285750">
              <a:spcBef>
                <a:spcPts val="0"/>
              </a:spcBef>
              <a:spcAft>
                <a:spcPts val="0"/>
              </a:spcAft>
              <a:buFont typeface="Courier New" panose="02070309020205020404" pitchFamily="49" charset="0"/>
              <a:buChar char="o"/>
              <a:tabLst>
                <a:tab pos="228600" algn="l"/>
              </a:tabLst>
            </a:pPr>
            <a:r>
              <a:rPr lang="en-US" sz="3200" dirty="0">
                <a:solidFill>
                  <a:schemeClr val="bg1"/>
                </a:solidFill>
                <a:effectLst/>
                <a:latin typeface="Arial" panose="020B0604020202020204" pitchFamily="34" charset="0"/>
                <a:ea typeface="Times New Roman" panose="02020603050405020304" pitchFamily="18" charset="0"/>
              </a:rPr>
              <a:t>We know something is right when we treat others the way we want to be treated and we know something is wrong when we don’t. </a:t>
            </a:r>
          </a:p>
          <a:p>
            <a:pPr marR="0" lvl="1">
              <a:spcBef>
                <a:spcPts val="0"/>
              </a:spcBef>
              <a:spcAft>
                <a:spcPts val="0"/>
              </a:spcAft>
              <a:tabLst>
                <a:tab pos="228600" algn="l"/>
              </a:tabLst>
            </a:pPr>
            <a:endParaRPr lang="en-US" sz="3200" dirty="0">
              <a:solidFill>
                <a:schemeClr val="bg1"/>
              </a:solidFill>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228600" algn="l"/>
              </a:tabLst>
            </a:pPr>
            <a:r>
              <a:rPr lang="en-US" sz="3200" dirty="0">
                <a:solidFill>
                  <a:schemeClr val="bg1"/>
                </a:solidFill>
                <a:effectLst/>
                <a:latin typeface="Arial" panose="020B0604020202020204" pitchFamily="34" charset="0"/>
                <a:ea typeface="Times New Roman" panose="02020603050405020304" pitchFamily="18" charset="0"/>
              </a:rPr>
              <a:t>We have a spiritual </a:t>
            </a:r>
            <a:r>
              <a:rPr lang="en-US" sz="3200" u="sng" dirty="0">
                <a:solidFill>
                  <a:schemeClr val="bg1"/>
                </a:solidFill>
                <a:effectLst/>
                <a:latin typeface="Arial" panose="020B0604020202020204" pitchFamily="34" charset="0"/>
                <a:ea typeface="Times New Roman" panose="02020603050405020304" pitchFamily="18" charset="0"/>
              </a:rPr>
              <a:t>gut feeling</a:t>
            </a:r>
            <a:r>
              <a:rPr lang="en-US" sz="3200" dirty="0">
                <a:solidFill>
                  <a:schemeClr val="bg1"/>
                </a:solidFill>
                <a:effectLst/>
                <a:latin typeface="Arial" panose="020B0604020202020204" pitchFamily="34" charset="0"/>
                <a:ea typeface="Times New Roman" panose="02020603050405020304" pitchFamily="18" charset="0"/>
              </a:rPr>
              <a:t> that something is true or false.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7519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B38E504-36C5-DFCD-0728-8FA182F8DD3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6AE7F51-BA1A-9884-3F6B-AA6894D757C8}"/>
              </a:ext>
            </a:extLst>
          </p:cNvPr>
          <p:cNvSpPr txBox="1"/>
          <p:nvPr/>
        </p:nvSpPr>
        <p:spPr>
          <a:xfrm>
            <a:off x="406809" y="240689"/>
            <a:ext cx="11378381" cy="1015663"/>
          </a:xfrm>
          <a:prstGeom prst="rect">
            <a:avLst/>
          </a:prstGeom>
          <a:noFill/>
        </p:spPr>
        <p:txBody>
          <a:bodyPr wrap="square" rtlCol="0">
            <a:spAutoFit/>
          </a:bodyPr>
          <a:lstStyle/>
          <a:p>
            <a:pPr marL="0" marR="0">
              <a:spcBef>
                <a:spcPts val="0"/>
              </a:spcBef>
              <a:spcAft>
                <a:spcPts val="0"/>
              </a:spcAft>
            </a:pPr>
            <a:r>
              <a:rPr lang="en-US" sz="2800" b="1" dirty="0">
                <a:solidFill>
                  <a:schemeClr val="accent4">
                    <a:lumMod val="75000"/>
                  </a:schemeClr>
                </a:solidFill>
                <a:latin typeface="Arial" panose="020B0604020202020204" pitchFamily="34" charset="0"/>
                <a:ea typeface="Times New Roman" panose="02020603050405020304" pitchFamily="18" charset="0"/>
              </a:rPr>
              <a:t>BEGINNING A CONVERSATION</a:t>
            </a:r>
            <a:endParaRPr lang="en-US" sz="2800" dirty="0">
              <a:solidFill>
                <a:schemeClr val="bg1"/>
              </a:solidFill>
              <a:effectLst/>
              <a:latin typeface="Arial" panose="020B0604020202020204" pitchFamily="34" charset="0"/>
              <a:ea typeface="Times New Roman" panose="02020603050405020304" pitchFamily="18" charset="0"/>
            </a:endParaRPr>
          </a:p>
          <a:p>
            <a:pPr marL="0" marR="0">
              <a:spcBef>
                <a:spcPts val="0"/>
              </a:spcBef>
              <a:spcAft>
                <a:spcPts val="0"/>
              </a:spcAft>
            </a:pPr>
            <a:r>
              <a:rPr lang="en-US" sz="3200" b="0" dirty="0">
                <a:solidFill>
                  <a:schemeClr val="accent4">
                    <a:lumMod val="75000"/>
                  </a:schemeClr>
                </a:solidFill>
                <a:effectLst/>
                <a:latin typeface="system-ui"/>
              </a:rPr>
              <a:t>F.I.R.E.</a:t>
            </a:r>
          </a:p>
        </p:txBody>
      </p:sp>
    </p:spTree>
    <p:extLst>
      <p:ext uri="{BB962C8B-B14F-4D97-AF65-F5344CB8AC3E}">
        <p14:creationId xmlns:p14="http://schemas.microsoft.com/office/powerpoint/2010/main" val="70925448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4524315"/>
          </a:xfrm>
          <a:prstGeom prst="rect">
            <a:avLst/>
          </a:prstGeom>
          <a:noFill/>
        </p:spPr>
        <p:txBody>
          <a:bodyPr wrap="square" rtlCol="0">
            <a:spAutoFit/>
          </a:bodyPr>
          <a:lstStyle/>
          <a:p>
            <a:r>
              <a:rPr lang="en-US" sz="3600" dirty="0">
                <a:solidFill>
                  <a:schemeClr val="bg1"/>
                </a:solidFill>
                <a:effectLst/>
                <a:latin typeface="Arial" panose="020B0604020202020204" pitchFamily="34" charset="0"/>
                <a:ea typeface="Times New Roman" panose="02020603050405020304" pitchFamily="18" charset="0"/>
              </a:rPr>
              <a:t>This even happens in the scientific world. A scientist has a hunch, a gut level feeling about something, and then works to prove his theory through physical facts. It began with an inward belief about something. The Greeks had a word for this called “</a:t>
            </a:r>
            <a:r>
              <a:rPr lang="en-US" sz="3600" dirty="0" err="1">
                <a:solidFill>
                  <a:schemeClr val="bg1"/>
                </a:solidFill>
                <a:effectLst/>
                <a:latin typeface="Arial" panose="020B0604020202020204" pitchFamily="34" charset="0"/>
                <a:ea typeface="Times New Roman" panose="02020603050405020304" pitchFamily="18" charset="0"/>
              </a:rPr>
              <a:t>splanchnon</a:t>
            </a:r>
            <a:r>
              <a:rPr lang="en-US" sz="3600" dirty="0">
                <a:solidFill>
                  <a:schemeClr val="bg1"/>
                </a:solidFill>
                <a:effectLst/>
                <a:latin typeface="Arial" panose="020B0604020202020204" pitchFamily="34" charset="0"/>
                <a:ea typeface="Times New Roman" panose="02020603050405020304" pitchFamily="18" charset="0"/>
              </a:rPr>
              <a:t>” which means – “intestines” or “</a:t>
            </a:r>
            <a:r>
              <a:rPr lang="en-US" sz="3600" u="sng" dirty="0">
                <a:solidFill>
                  <a:schemeClr val="bg1"/>
                </a:solidFill>
                <a:effectLst/>
                <a:latin typeface="Arial" panose="020B0604020202020204" pitchFamily="34" charset="0"/>
                <a:ea typeface="Times New Roman" panose="02020603050405020304" pitchFamily="18" charset="0"/>
              </a:rPr>
              <a:t>guts</a:t>
            </a:r>
            <a:r>
              <a:rPr lang="en-US" sz="3600" dirty="0">
                <a:solidFill>
                  <a:schemeClr val="bg1"/>
                </a:solidFill>
                <a:effectLst/>
                <a:latin typeface="Arial" panose="020B0604020202020204" pitchFamily="34" charset="0"/>
                <a:ea typeface="Times New Roman" panose="02020603050405020304" pitchFamily="18" charset="0"/>
              </a:rPr>
              <a:t>.” Another word for this </a:t>
            </a:r>
            <a:r>
              <a:rPr lang="en-US" sz="3600" u="sng" dirty="0">
                <a:solidFill>
                  <a:schemeClr val="bg1"/>
                </a:solidFill>
                <a:effectLst/>
                <a:latin typeface="Arial" panose="020B0604020202020204" pitchFamily="34" charset="0"/>
                <a:ea typeface="Times New Roman" panose="02020603050405020304" pitchFamily="18" charset="0"/>
              </a:rPr>
              <a:t>is our spirit</a:t>
            </a:r>
            <a:r>
              <a:rPr lang="en-US" sz="3600" dirty="0">
                <a:solidFill>
                  <a:schemeClr val="bg1"/>
                </a:solidFill>
                <a:effectLst/>
                <a:latin typeface="Arial" panose="020B0604020202020204" pitchFamily="34" charset="0"/>
                <a:ea typeface="Times New Roman" panose="02020603050405020304" pitchFamily="18" charset="0"/>
              </a:rPr>
              <a:t>.</a:t>
            </a:r>
            <a:endParaRPr lang="en-US" sz="36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869681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2967335"/>
            <a:ext cx="11378381" cy="646331"/>
          </a:xfrm>
          <a:prstGeom prst="rect">
            <a:avLst/>
          </a:prstGeom>
          <a:noFill/>
        </p:spPr>
        <p:txBody>
          <a:bodyPr wrap="square" rtlCol="0">
            <a:spAutoFit/>
          </a:bodyPr>
          <a:lstStyle/>
          <a:p>
            <a:pPr marL="0" marR="0" algn="ctr">
              <a:spcBef>
                <a:spcPts val="0"/>
              </a:spcBef>
              <a:spcAft>
                <a:spcPts val="0"/>
              </a:spcAft>
            </a:pPr>
            <a:r>
              <a:rPr lang="en-US" sz="3600" b="1" dirty="0">
                <a:solidFill>
                  <a:schemeClr val="accent4">
                    <a:lumMod val="75000"/>
                  </a:schemeClr>
                </a:solidFill>
                <a:effectLst/>
                <a:latin typeface="Arial" panose="020B0604020202020204" pitchFamily="34" charset="0"/>
                <a:ea typeface="Times New Roman" panose="02020603050405020304" pitchFamily="18" charset="0"/>
              </a:rPr>
              <a:t>LOGIC</a:t>
            </a:r>
            <a:endParaRPr lang="en-US" sz="3600" b="1" dirty="0">
              <a:solidFill>
                <a:schemeClr val="accent4">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0520218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E3F6A4E-559D-AFCA-0E43-1A5E8039281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EA71666-3DAC-8A0F-7C94-34C4EE4AFCF8}"/>
              </a:ext>
            </a:extLst>
          </p:cNvPr>
          <p:cNvSpPr txBox="1"/>
          <p:nvPr/>
        </p:nvSpPr>
        <p:spPr>
          <a:xfrm>
            <a:off x="406809" y="386162"/>
            <a:ext cx="11378381" cy="1569660"/>
          </a:xfrm>
          <a:prstGeom prst="rect">
            <a:avLst/>
          </a:prstGeom>
          <a:noFill/>
        </p:spPr>
        <p:txBody>
          <a:bodyPr wrap="square" rtlCol="0">
            <a:spAutoFit/>
          </a:bodyPr>
          <a:lstStyle/>
          <a:p>
            <a:pPr marL="0" marR="0">
              <a:spcBef>
                <a:spcPts val="0"/>
              </a:spcBef>
              <a:spcAft>
                <a:spcPts val="0"/>
              </a:spcAft>
            </a:pPr>
            <a:r>
              <a:rPr lang="en-US" sz="3200"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We may ask, “Is it logical?” Let’s consider a question… “Is there a God?” How do we decide if there is a God? This is where faith comes in. </a:t>
            </a:r>
            <a:endPar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1869115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105834"/>
            <a:ext cx="11378381" cy="646331"/>
          </a:xfrm>
          <a:prstGeom prst="rect">
            <a:avLst/>
          </a:prstGeom>
          <a:noFill/>
        </p:spPr>
        <p:txBody>
          <a:bodyPr wrap="square" rtlCol="0">
            <a:spAutoFit/>
          </a:bodyPr>
          <a:lstStyle/>
          <a:p>
            <a:pPr marL="0" marR="0" algn="ctr">
              <a:spcBef>
                <a:spcPts val="0"/>
              </a:spcBef>
              <a:spcAft>
                <a:spcPts val="0"/>
              </a:spcAft>
            </a:pPr>
            <a:r>
              <a:rPr lang="en-US" sz="3600" dirty="0">
                <a:solidFill>
                  <a:schemeClr val="accent4">
                    <a:lumMod val="75000"/>
                  </a:schemeClr>
                </a:solidFill>
                <a:effectLst/>
                <a:latin typeface="Arial" panose="020B0604020202020204" pitchFamily="34" charset="0"/>
                <a:ea typeface="Times New Roman" panose="02020603050405020304" pitchFamily="18" charset="0"/>
              </a:rPr>
              <a:t>THE TWO TYPES OF FAITH</a:t>
            </a:r>
            <a:endParaRPr lang="en-US" sz="3600" dirty="0">
              <a:solidFill>
                <a:schemeClr val="accent4">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1191340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2131096"/>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Blind</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faith = We believe something just because someone says it’s true. This is “child-like” faith.</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268331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3184974"/>
          </a:xfrm>
          <a:prstGeom prst="rect">
            <a:avLst/>
          </a:prstGeom>
          <a:noFill/>
        </p:spPr>
        <p:txBody>
          <a:bodyPr wrap="square" rtlCol="0">
            <a:spAutoFit/>
          </a:bodyPr>
          <a:lstStyle/>
          <a:p>
            <a:pPr marL="342900" indent="-342900">
              <a:lnSpc>
                <a:spcPct val="107000"/>
              </a:lnSpc>
              <a:buFont typeface="Symbol" panose="05050102010706020507" pitchFamily="18" charset="2"/>
              <a:buChar char=""/>
            </a:pP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Blind</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faith = We believe something just because someone says it’s true. This is “child-like” faith.</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Reasoned</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faith = I’ll believe something because the evidence points to it being the best explanation.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Logic</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278509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1119665"/>
          </a:xfrm>
          <a:prstGeom prst="rect">
            <a:avLst/>
          </a:prstGeom>
          <a:noFill/>
        </p:spPr>
        <p:txBody>
          <a:bodyPr wrap="square" rtlCol="0">
            <a:spAutoFit/>
          </a:bodyPr>
          <a:lstStyle/>
          <a:p>
            <a:pPr marL="742950" marR="0" lvl="1" indent="-28575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reason using physical evidence.</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0" indent="-114300">
              <a:lnSpc>
                <a:spcPct val="107000"/>
              </a:lnSpc>
              <a:spcBef>
                <a:spcPts val="0"/>
              </a:spcBef>
              <a:spcAft>
                <a:spcPts val="0"/>
              </a:spcAft>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188605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4238853"/>
          </a:xfrm>
          <a:prstGeom prst="rect">
            <a:avLst/>
          </a:prstGeom>
          <a:noFill/>
        </p:spPr>
        <p:txBody>
          <a:bodyPr wrap="square" rtlCol="0">
            <a:spAutoFit/>
          </a:bodyPr>
          <a:lstStyle/>
          <a:p>
            <a:pPr marL="742950" marR="0" lvl="1" indent="-28575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reason using physical evidence.</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0" indent="-114300">
              <a:lnSpc>
                <a:spcPct val="107000"/>
              </a:lnSpc>
              <a:spcBef>
                <a:spcPts val="0"/>
              </a:spcBef>
              <a:spcAft>
                <a:spcPts val="0"/>
              </a:spcAft>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It is supported </a:t>
            </a:r>
            <a:r>
              <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through a </a:t>
            </a:r>
            <a:r>
              <a:rPr lang="en-US" sz="3200" u="sng" dirty="0">
                <a:solidFill>
                  <a:schemeClr val="bg1"/>
                </a:solidFill>
                <a:effectLst/>
                <a:latin typeface="Arial" panose="020B0604020202020204" pitchFamily="34" charset="0"/>
                <a:ea typeface="Calibri" panose="020F0502020204030204" pitchFamily="34" charset="0"/>
                <a:cs typeface="Arial" panose="020B0604020202020204" pitchFamily="34" charset="0"/>
              </a:rPr>
              <a:t>gut level feeling</a:t>
            </a:r>
            <a:r>
              <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 that it is true. </a:t>
            </a:r>
            <a:r>
              <a:rPr lang="en-US" sz="3200"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We used both reason and a gut level feeling when we decided to give our lives to Jesus. We know that gut level feeling to be the Holy Spirit. </a:t>
            </a:r>
            <a:r>
              <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93010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105834"/>
            <a:ext cx="11378381" cy="646331"/>
          </a:xfrm>
          <a:prstGeom prst="rect">
            <a:avLst/>
          </a:prstGeom>
          <a:noFill/>
        </p:spPr>
        <p:txBody>
          <a:bodyPr wrap="square" rtlCol="0">
            <a:spAutoFit/>
          </a:bodyPr>
          <a:lstStyle/>
          <a:p>
            <a:pPr algn="ctr"/>
            <a:r>
              <a:rPr lang="en-US" sz="3600" dirty="0">
                <a:solidFill>
                  <a:schemeClr val="accent4">
                    <a:lumMod val="75000"/>
                  </a:schemeClr>
                </a:solidFill>
                <a:effectLst/>
                <a:latin typeface="Arial" panose="020B0604020202020204" pitchFamily="34" charset="0"/>
                <a:ea typeface="Times New Roman" panose="02020603050405020304" pitchFamily="18" charset="0"/>
              </a:rPr>
              <a:t>THE ROLE THAT LOGIC PLAYS IN BELIEF</a:t>
            </a:r>
            <a:endParaRPr lang="en-US" sz="3600" dirty="0">
              <a:solidFill>
                <a:schemeClr val="accent4">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7182159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2062103"/>
          </a:xfrm>
          <a:prstGeom prst="rect">
            <a:avLst/>
          </a:prstGeom>
          <a:noFill/>
        </p:spPr>
        <p:txBody>
          <a:bodyPr wrap="square" rtlCol="0">
            <a:spAutoFit/>
          </a:bodyPr>
          <a:lstStyle/>
          <a:p>
            <a:pPr marL="0" marR="34290"/>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Can we come to a logical conclusion that there is a God? Believing in God is logical. The facts point us to God. Not everyone believes this. For example… </a:t>
            </a:r>
          </a:p>
          <a:p>
            <a:pPr marL="0" marR="0">
              <a:spcBef>
                <a:spcPts val="0"/>
              </a:spcBef>
              <a:spcAft>
                <a:spcPts val="0"/>
              </a:spcAft>
            </a:pPr>
            <a:endPar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07795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E910304-BA65-7CE4-2EE0-47F3A7D3461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71D3E91-9CC6-442E-00C3-6A10CDB158E7}"/>
              </a:ext>
            </a:extLst>
          </p:cNvPr>
          <p:cNvSpPr txBox="1"/>
          <p:nvPr/>
        </p:nvSpPr>
        <p:spPr>
          <a:xfrm>
            <a:off x="406809" y="240689"/>
            <a:ext cx="11378381" cy="1477328"/>
          </a:xfrm>
          <a:prstGeom prst="rect">
            <a:avLst/>
          </a:prstGeom>
          <a:noFill/>
        </p:spPr>
        <p:txBody>
          <a:bodyPr wrap="square" rtlCol="0">
            <a:spAutoFit/>
          </a:bodyPr>
          <a:lstStyle/>
          <a:p>
            <a:pPr marL="0" marR="0">
              <a:spcBef>
                <a:spcPts val="0"/>
              </a:spcBef>
              <a:spcAft>
                <a:spcPts val="0"/>
              </a:spcAft>
            </a:pPr>
            <a:r>
              <a:rPr lang="en-US" sz="2800" b="1" dirty="0">
                <a:solidFill>
                  <a:schemeClr val="accent4">
                    <a:lumMod val="75000"/>
                  </a:schemeClr>
                </a:solidFill>
                <a:latin typeface="Arial" panose="020B0604020202020204" pitchFamily="34" charset="0"/>
                <a:ea typeface="Times New Roman" panose="02020603050405020304" pitchFamily="18" charset="0"/>
              </a:rPr>
              <a:t>BEGINNING A CONVERSATION</a:t>
            </a:r>
            <a:endParaRPr lang="en-US" sz="2800" dirty="0">
              <a:solidFill>
                <a:schemeClr val="bg1"/>
              </a:solidFill>
              <a:effectLst/>
              <a:latin typeface="Arial" panose="020B0604020202020204" pitchFamily="34" charset="0"/>
              <a:ea typeface="Times New Roman" panose="02020603050405020304" pitchFamily="18" charset="0"/>
            </a:endParaRPr>
          </a:p>
          <a:p>
            <a:pPr marL="0" marR="0">
              <a:spcBef>
                <a:spcPts val="0"/>
              </a:spcBef>
              <a:spcAft>
                <a:spcPts val="0"/>
              </a:spcAft>
            </a:pPr>
            <a:r>
              <a:rPr lang="en-US" sz="3200" b="0" dirty="0">
                <a:solidFill>
                  <a:schemeClr val="accent4">
                    <a:lumMod val="75000"/>
                  </a:schemeClr>
                </a:solidFill>
                <a:effectLst/>
                <a:latin typeface="system-ui"/>
              </a:rPr>
              <a:t>F.I.R.E.</a:t>
            </a:r>
            <a:endParaRPr lang="en-US" sz="3200" dirty="0">
              <a:solidFill>
                <a:schemeClr val="bg1"/>
              </a:solidFill>
              <a:latin typeface="system-ui"/>
              <a:ea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en-US" sz="3000" dirty="0">
                <a:solidFill>
                  <a:schemeClr val="accent4">
                    <a:lumMod val="75000"/>
                  </a:schemeClr>
                </a:solidFill>
                <a:latin typeface="system-ui"/>
                <a:ea typeface="Times New Roman" panose="02020603050405020304" pitchFamily="18" charset="0"/>
              </a:rPr>
              <a:t>Family: </a:t>
            </a:r>
            <a:r>
              <a:rPr lang="en-US" sz="3000" dirty="0">
                <a:solidFill>
                  <a:schemeClr val="bg1"/>
                </a:solidFill>
                <a:latin typeface="system-ui"/>
                <a:ea typeface="Times New Roman" panose="02020603050405020304" pitchFamily="18" charset="0"/>
              </a:rPr>
              <a:t>Tell me about your family.</a:t>
            </a:r>
          </a:p>
        </p:txBody>
      </p:sp>
    </p:spTree>
    <p:extLst>
      <p:ext uri="{BB962C8B-B14F-4D97-AF65-F5344CB8AC3E}">
        <p14:creationId xmlns:p14="http://schemas.microsoft.com/office/powerpoint/2010/main" val="201829330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1765DEA-EEF9-6CEB-8AEC-EBEC04C94E7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CF26E1E-2015-27F9-61AF-352B23F76EBF}"/>
              </a:ext>
            </a:extLst>
          </p:cNvPr>
          <p:cNvSpPr txBox="1"/>
          <p:nvPr/>
        </p:nvSpPr>
        <p:spPr>
          <a:xfrm>
            <a:off x="406809" y="386162"/>
            <a:ext cx="11378381" cy="2062103"/>
          </a:xfrm>
          <a:prstGeom prst="rect">
            <a:avLst/>
          </a:prstGeom>
          <a:noFill/>
        </p:spPr>
        <p:txBody>
          <a:bodyPr wrap="square" rtlCol="0">
            <a:spAutoFit/>
          </a:bodyPr>
          <a:lstStyle/>
          <a:p>
            <a:r>
              <a:rPr lang="en-US" sz="3200" dirty="0">
                <a:solidFill>
                  <a:schemeClr val="bg1"/>
                </a:solidFill>
                <a:effectLst/>
                <a:latin typeface="Arial" panose="020B0604020202020204" pitchFamily="34" charset="0"/>
                <a:ea typeface="Times New Roman" panose="02020603050405020304" pitchFamily="18" charset="0"/>
              </a:rPr>
              <a:t>Atheist Michael Martin said, “</a:t>
            </a:r>
            <a:r>
              <a:rPr lang="en-US" sz="3200" i="1" dirty="0">
                <a:solidFill>
                  <a:schemeClr val="bg1"/>
                </a:solidFill>
                <a:effectLst/>
                <a:latin typeface="Arial" panose="020B0604020202020204" pitchFamily="34" charset="0"/>
                <a:ea typeface="Times New Roman" panose="02020603050405020304" pitchFamily="18" charset="0"/>
              </a:rPr>
              <a:t>1.6 billion Christians can be wrong…My claim is simply that…rational people should give up these beliefs</a:t>
            </a: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943849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76E6075-4E34-CE8B-3907-608AD7987A8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6497138-17C5-F1A8-229C-40630767E84D}"/>
              </a:ext>
            </a:extLst>
          </p:cNvPr>
          <p:cNvSpPr txBox="1"/>
          <p:nvPr/>
        </p:nvSpPr>
        <p:spPr>
          <a:xfrm>
            <a:off x="406809" y="386162"/>
            <a:ext cx="11378381" cy="6586418"/>
          </a:xfrm>
          <a:prstGeom prst="rect">
            <a:avLst/>
          </a:prstGeom>
          <a:noFill/>
        </p:spPr>
        <p:txBody>
          <a:bodyPr wrap="square" rtlCol="0">
            <a:spAutoFit/>
          </a:bodyPr>
          <a:lstStyle/>
          <a:p>
            <a:pPr marL="0" marR="34290">
              <a:buNone/>
            </a:pPr>
            <a:r>
              <a:rPr lang="en-US" sz="3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He acknowledged that 1.6 billion (now 2.3 billion) people believe there is a God in this statement. Could that many people be wrong? </a:t>
            </a:r>
          </a:p>
          <a:p>
            <a:pPr marL="0" marR="34290">
              <a:buNone/>
            </a:pPr>
            <a:r>
              <a:rPr lang="en-US" sz="3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0" marR="34290">
              <a:buNone/>
            </a:pPr>
            <a:r>
              <a:rPr lang="en-US" sz="3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Many who do not believe in the existence of God claim that people who do believe in Him are unintelligent and don’t use common sense to form their beliefs. The opposite is actually the truth. Through their logic, or reasoning, they put two and two together and come up with an answer that there is a God. </a:t>
            </a:r>
          </a:p>
          <a:p>
            <a:pPr marL="0" marR="34290">
              <a:buNone/>
            </a:pPr>
            <a:r>
              <a:rPr lang="en-US" sz="3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0" marR="34290"/>
            <a:r>
              <a:rPr lang="en-US" sz="3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Many look around and see the circumstances of life and they say, there must not be a God. Why do they believe this? The answer is that God doesn’t do what they would do if they were God. </a:t>
            </a:r>
          </a:p>
          <a:p>
            <a:pPr marL="0" marR="0">
              <a:spcBef>
                <a:spcPts val="0"/>
              </a:spcBef>
              <a:spcAft>
                <a:spcPts val="0"/>
              </a:spcAft>
            </a:pPr>
            <a:endPar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102596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1634871"/>
          </a:xfrm>
          <a:prstGeom prst="rect">
            <a:avLst/>
          </a:prstGeom>
          <a:noFill/>
        </p:spPr>
        <p:txBody>
          <a:bodyPr wrap="square" rtlCol="0">
            <a:spAutoFit/>
          </a:bodyPr>
          <a:lstStyle/>
          <a:p>
            <a:pPr marL="342900" indent="-342900">
              <a:lnSpc>
                <a:spcPct val="107000"/>
              </a:lnSpc>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If there is a God, surely He is better than we are. </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We are corrupted but a powerful God who is worthy of believing in is not corrupted.</a:t>
            </a:r>
          </a:p>
        </p:txBody>
      </p:sp>
    </p:spTree>
    <p:extLst>
      <p:ext uri="{BB962C8B-B14F-4D97-AF65-F5344CB8AC3E}">
        <p14:creationId xmlns:p14="http://schemas.microsoft.com/office/powerpoint/2010/main" val="133471003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1634871"/>
          </a:xfrm>
          <a:prstGeom prst="rect">
            <a:avLst/>
          </a:prstGeom>
          <a:noFill/>
        </p:spPr>
        <p:txBody>
          <a:bodyPr wrap="square" rtlCol="0">
            <a:spAutoFit/>
          </a:bodyPr>
          <a:lstStyle/>
          <a:p>
            <a:pPr marL="342900" indent="-342900">
              <a:lnSpc>
                <a:spcPct val="107000"/>
              </a:lnSpc>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If there is a God, we </a:t>
            </a:r>
            <a:r>
              <a:rPr lang="en-US" sz="3200" u="sng" dirty="0">
                <a:solidFill>
                  <a:schemeClr val="bg1"/>
                </a:solidFill>
                <a:effectLst/>
                <a:latin typeface="Arial" panose="020B0604020202020204" pitchFamily="34" charset="0"/>
                <a:ea typeface="Calibri" panose="020F0502020204030204" pitchFamily="34" charset="0"/>
                <a:cs typeface="Arial" panose="020B0604020202020204" pitchFamily="34" charset="0"/>
              </a:rPr>
              <a:t>don’t know as much as He does</a:t>
            </a:r>
            <a:r>
              <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He knows the past, present and the future and knows how what is happening today fits in to the big picture.</a:t>
            </a:r>
          </a:p>
        </p:txBody>
      </p:sp>
    </p:spTree>
    <p:extLst>
      <p:ext uri="{BB962C8B-B14F-4D97-AF65-F5344CB8AC3E}">
        <p14:creationId xmlns:p14="http://schemas.microsoft.com/office/powerpoint/2010/main" val="408701854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Two Faces or a Vase? Old or Young Lady? 10 Simple but Wonderful Optical ...">
            <a:extLst>
              <a:ext uri="{FF2B5EF4-FFF2-40B4-BE49-F238E27FC236}">
                <a16:creationId xmlns:a16="http://schemas.microsoft.com/office/drawing/2014/main" id="{E6F1D926-4193-E472-16CD-E5763DFD12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0637" y="1441081"/>
            <a:ext cx="2590725" cy="3975837"/>
          </a:xfrm>
          <a:prstGeom prst="rect">
            <a:avLst/>
          </a:prstGeom>
          <a:noFill/>
          <a:ln>
            <a:noFill/>
          </a:ln>
        </p:spPr>
      </p:pic>
    </p:spTree>
    <p:extLst>
      <p:ext uri="{BB962C8B-B14F-4D97-AF65-F5344CB8AC3E}">
        <p14:creationId xmlns:p14="http://schemas.microsoft.com/office/powerpoint/2010/main" val="399537450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CA10900-905F-DCF0-4D8D-117C635BBDD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142C505-7157-272B-67BF-9756C2285319}"/>
              </a:ext>
            </a:extLst>
          </p:cNvPr>
          <p:cNvSpPr txBox="1"/>
          <p:nvPr/>
        </p:nvSpPr>
        <p:spPr>
          <a:xfrm>
            <a:off x="406809" y="386162"/>
            <a:ext cx="11378381" cy="5850384"/>
          </a:xfrm>
          <a:prstGeom prst="rect">
            <a:avLst/>
          </a:prstGeom>
          <a:noFill/>
        </p:spPr>
        <p:txBody>
          <a:bodyPr wrap="square" rtlCol="0">
            <a:spAutoFit/>
          </a:bodyPr>
          <a:lstStyle/>
          <a:p>
            <a:pPr>
              <a:lnSpc>
                <a:spcPct val="107000"/>
              </a:lnSpc>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What do you see when you look at the image? Do you see the vase? Why do you see the vase? Is it because I told you there was a vase? Did I influence you to look for a vase? Is there something else that you could see?</a:t>
            </a:r>
            <a:r>
              <a:rPr lang="en-US" sz="32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Some see a vase when they look at the image and others see two people looking at each other when they see the image. The image hasn’t changed. The difference is in how we see the image or what we’re looking for when we look at the image. Someone tells us what to see. People tell us what to see about God. However, there may be another view of God. </a:t>
            </a:r>
          </a:p>
          <a:p>
            <a:pPr>
              <a:lnSpc>
                <a:spcPct val="107000"/>
              </a:lnSpc>
            </a:pPr>
            <a:endPar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9348670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5F54594-9F0E-C1AF-FDEA-3E8A9C9664B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F628766-29BA-A8A9-0184-2A0EFE39F074}"/>
              </a:ext>
            </a:extLst>
          </p:cNvPr>
          <p:cNvSpPr txBox="1"/>
          <p:nvPr/>
        </p:nvSpPr>
        <p:spPr>
          <a:xfrm>
            <a:off x="406809" y="386162"/>
            <a:ext cx="11378381" cy="2550763"/>
          </a:xfrm>
          <a:prstGeom prst="rect">
            <a:avLst/>
          </a:prstGeom>
          <a:noFill/>
        </p:spPr>
        <p:txBody>
          <a:bodyPr wrap="square" rtlCol="0">
            <a:spAutoFit/>
          </a:bodyPr>
          <a:lstStyle/>
          <a:p>
            <a:pPr marL="0" marR="34290"/>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Some may have been told something about God for a long time that simply isn’t true. Why do they see Him in this way? Many struggle with God’s existence because of the presence of evil in the world.</a:t>
            </a:r>
          </a:p>
          <a:p>
            <a:pPr>
              <a:lnSpc>
                <a:spcPct val="107000"/>
              </a:lnSpc>
            </a:pPr>
            <a:endPar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8214676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31C1971-F49E-B524-99BB-D8E309425B7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99CD765-B496-6C3A-7E5B-B28F8FC63911}"/>
              </a:ext>
            </a:extLst>
          </p:cNvPr>
          <p:cNvSpPr txBox="1"/>
          <p:nvPr/>
        </p:nvSpPr>
        <p:spPr>
          <a:xfrm>
            <a:off x="406809" y="3136612"/>
            <a:ext cx="11378381" cy="1200329"/>
          </a:xfrm>
          <a:prstGeom prst="rect">
            <a:avLst/>
          </a:prstGeom>
          <a:noFill/>
        </p:spPr>
        <p:txBody>
          <a:bodyPr wrap="square" rtlCol="0">
            <a:spAutoFit/>
          </a:bodyPr>
          <a:lstStyle/>
          <a:p>
            <a:pPr marL="0" marR="0" algn="ctr">
              <a:spcBef>
                <a:spcPts val="0"/>
              </a:spcBef>
              <a:spcAft>
                <a:spcPts val="0"/>
              </a:spcAft>
            </a:pPr>
            <a:r>
              <a:rPr lang="en-US" sz="3600" b="1" dirty="0">
                <a:solidFill>
                  <a:schemeClr val="accent4">
                    <a:lumMod val="75000"/>
                  </a:schemeClr>
                </a:solidFill>
                <a:latin typeface="Arial" panose="020B0604020202020204" pitchFamily="34" charset="0"/>
                <a:ea typeface="Times New Roman" panose="02020603050405020304" pitchFamily="18" charset="0"/>
              </a:rPr>
              <a:t>REMINDER GRAPHIC ON WEBSITE:</a:t>
            </a:r>
          </a:p>
          <a:p>
            <a:pPr marL="0" marR="0" algn="ctr">
              <a:spcBef>
                <a:spcPts val="0"/>
              </a:spcBef>
              <a:spcAft>
                <a:spcPts val="0"/>
              </a:spcAft>
            </a:pPr>
            <a:r>
              <a:rPr lang="en-US" sz="3600" b="1" dirty="0">
                <a:solidFill>
                  <a:schemeClr val="accent4">
                    <a:lumMod val="75000"/>
                  </a:schemeClr>
                </a:solidFill>
                <a:latin typeface="Arial" panose="020B0604020202020204" pitchFamily="34" charset="0"/>
                <a:ea typeface="Times New Roman" panose="02020603050405020304" pitchFamily="18" charset="0"/>
              </a:rPr>
              <a:t>TRUTH &amp; LOGIC</a:t>
            </a:r>
            <a:endParaRPr lang="en-US" sz="3600" dirty="0">
              <a:solidFill>
                <a:schemeClr val="bg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94863838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2828835"/>
            <a:ext cx="11378381" cy="1200329"/>
          </a:xfrm>
          <a:prstGeom prst="rect">
            <a:avLst/>
          </a:prstGeom>
          <a:noFill/>
        </p:spPr>
        <p:txBody>
          <a:bodyPr wrap="square" rtlCol="0">
            <a:spAutoFit/>
          </a:bodyPr>
          <a:lstStyle/>
          <a:p>
            <a:pPr algn="ctr"/>
            <a:r>
              <a:rPr lang="en-US" sz="3600" dirty="0">
                <a:solidFill>
                  <a:schemeClr val="accent4">
                    <a:lumMod val="75000"/>
                  </a:schemeClr>
                </a:solidFill>
                <a:effectLst/>
                <a:latin typeface="Arial" panose="020B0604020202020204" pitchFamily="34" charset="0"/>
                <a:ea typeface="Times New Roman" panose="02020603050405020304" pitchFamily="18" charset="0"/>
              </a:rPr>
              <a:t>OUR LOGIC CAN CONVINCE US </a:t>
            </a:r>
            <a:br>
              <a:rPr lang="en-US" sz="3600" dirty="0">
                <a:solidFill>
                  <a:schemeClr val="accent4">
                    <a:lumMod val="75000"/>
                  </a:schemeClr>
                </a:solidFill>
                <a:effectLst/>
                <a:latin typeface="Arial" panose="020B0604020202020204" pitchFamily="34" charset="0"/>
                <a:ea typeface="Times New Roman" panose="02020603050405020304" pitchFamily="18" charset="0"/>
              </a:rPr>
            </a:br>
            <a:r>
              <a:rPr lang="en-US" sz="3600" dirty="0">
                <a:solidFill>
                  <a:schemeClr val="accent4">
                    <a:lumMod val="75000"/>
                  </a:schemeClr>
                </a:solidFill>
                <a:effectLst/>
                <a:latin typeface="Arial" panose="020B0604020202020204" pitchFamily="34" charset="0"/>
                <a:ea typeface="Times New Roman" panose="02020603050405020304" pitchFamily="18" charset="0"/>
              </a:rPr>
              <a:t>THAT WE NEED GOD</a:t>
            </a:r>
            <a:endParaRPr lang="en-US" sz="3600" dirty="0">
              <a:solidFill>
                <a:schemeClr val="accent4">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1912057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There is an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explanation for evil</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658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3" name="Picture 2" descr="A blue and yellow background with white speech bubbles and a question mark and light bulb&#10;&#10;AI-generated content may be incorrect.">
            <a:extLst>
              <a:ext uri="{FF2B5EF4-FFF2-40B4-BE49-F238E27FC236}">
                <a16:creationId xmlns:a16="http://schemas.microsoft.com/office/drawing/2014/main" id="{E803BE0E-A708-16F2-E114-6E5F16507D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9675" y="-14330"/>
            <a:ext cx="5358270" cy="6872330"/>
          </a:xfrm>
          <a:prstGeom prst="rect">
            <a:avLst/>
          </a:prstGeom>
        </p:spPr>
      </p:pic>
      <p:sp>
        <p:nvSpPr>
          <p:cNvPr id="2" name="TextBox 1">
            <a:extLst>
              <a:ext uri="{FF2B5EF4-FFF2-40B4-BE49-F238E27FC236}">
                <a16:creationId xmlns:a16="http://schemas.microsoft.com/office/drawing/2014/main" id="{BD47D251-C2EE-21D0-E88C-0E36B46589E1}"/>
              </a:ext>
            </a:extLst>
          </p:cNvPr>
          <p:cNvSpPr txBox="1"/>
          <p:nvPr/>
        </p:nvSpPr>
        <p:spPr>
          <a:xfrm>
            <a:off x="3574473" y="6047509"/>
            <a:ext cx="4759036" cy="707886"/>
          </a:xfrm>
          <a:prstGeom prst="rect">
            <a:avLst/>
          </a:prstGeom>
          <a:noFill/>
        </p:spPr>
        <p:txBody>
          <a:bodyPr wrap="square" rtlCol="0">
            <a:spAutoFit/>
          </a:bodyPr>
          <a:lstStyle/>
          <a:p>
            <a:pPr algn="ctr"/>
            <a:r>
              <a:rPr lang="en-US" sz="4000" b="1" dirty="0">
                <a:solidFill>
                  <a:schemeClr val="bg1"/>
                </a:solidFill>
              </a:rPr>
              <a:t>THE RELATIONSHIP</a:t>
            </a:r>
          </a:p>
        </p:txBody>
      </p:sp>
      <p:sp>
        <p:nvSpPr>
          <p:cNvPr id="4" name="TextBox 3">
            <a:extLst>
              <a:ext uri="{FF2B5EF4-FFF2-40B4-BE49-F238E27FC236}">
                <a16:creationId xmlns:a16="http://schemas.microsoft.com/office/drawing/2014/main" id="{66E6794A-A09F-97A3-2000-8A92DD47DE77}"/>
              </a:ext>
            </a:extLst>
          </p:cNvPr>
          <p:cNvSpPr txBox="1"/>
          <p:nvPr/>
        </p:nvSpPr>
        <p:spPr>
          <a:xfrm>
            <a:off x="3920905" y="112996"/>
            <a:ext cx="3688773" cy="707886"/>
          </a:xfrm>
          <a:prstGeom prst="rect">
            <a:avLst/>
          </a:prstGeom>
          <a:noFill/>
        </p:spPr>
        <p:txBody>
          <a:bodyPr wrap="square" rtlCol="0">
            <a:spAutoFit/>
          </a:bodyPr>
          <a:lstStyle/>
          <a:p>
            <a:pPr algn="ctr"/>
            <a:r>
              <a:rPr lang="en-US" sz="4000" b="1" dirty="0">
                <a:solidFill>
                  <a:schemeClr val="bg1"/>
                </a:solidFill>
              </a:rPr>
              <a:t>SESSION ONE</a:t>
            </a:r>
          </a:p>
        </p:txBody>
      </p:sp>
    </p:spTree>
    <p:extLst>
      <p:ext uri="{BB962C8B-B14F-4D97-AF65-F5344CB8AC3E}">
        <p14:creationId xmlns:p14="http://schemas.microsoft.com/office/powerpoint/2010/main" val="1275898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423FC57-FEA8-2F2C-B14E-7FDCAEB48CE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FDF0971-7A3E-988B-57B7-BBEC3234574D}"/>
              </a:ext>
            </a:extLst>
          </p:cNvPr>
          <p:cNvSpPr txBox="1"/>
          <p:nvPr/>
        </p:nvSpPr>
        <p:spPr>
          <a:xfrm>
            <a:off x="406809" y="240689"/>
            <a:ext cx="11378381" cy="1938992"/>
          </a:xfrm>
          <a:prstGeom prst="rect">
            <a:avLst/>
          </a:prstGeom>
          <a:noFill/>
        </p:spPr>
        <p:txBody>
          <a:bodyPr wrap="square" rtlCol="0">
            <a:spAutoFit/>
          </a:bodyPr>
          <a:lstStyle/>
          <a:p>
            <a:pPr marL="0" marR="0">
              <a:spcBef>
                <a:spcPts val="0"/>
              </a:spcBef>
              <a:spcAft>
                <a:spcPts val="0"/>
              </a:spcAft>
            </a:pPr>
            <a:r>
              <a:rPr lang="en-US" sz="2800" b="1" dirty="0">
                <a:solidFill>
                  <a:schemeClr val="accent4">
                    <a:lumMod val="75000"/>
                  </a:schemeClr>
                </a:solidFill>
                <a:latin typeface="Arial" panose="020B0604020202020204" pitchFamily="34" charset="0"/>
                <a:ea typeface="Times New Roman" panose="02020603050405020304" pitchFamily="18" charset="0"/>
              </a:rPr>
              <a:t>BEGINNING A CONVERSATION</a:t>
            </a:r>
            <a:endParaRPr lang="en-US" sz="2800" dirty="0">
              <a:solidFill>
                <a:schemeClr val="bg1"/>
              </a:solidFill>
              <a:effectLst/>
              <a:latin typeface="Arial" panose="020B0604020202020204" pitchFamily="34" charset="0"/>
              <a:ea typeface="Times New Roman" panose="02020603050405020304" pitchFamily="18" charset="0"/>
            </a:endParaRPr>
          </a:p>
          <a:p>
            <a:pPr marL="0" marR="0">
              <a:spcBef>
                <a:spcPts val="0"/>
              </a:spcBef>
              <a:spcAft>
                <a:spcPts val="0"/>
              </a:spcAft>
            </a:pPr>
            <a:r>
              <a:rPr lang="en-US" sz="3200" b="0" dirty="0">
                <a:solidFill>
                  <a:schemeClr val="accent4">
                    <a:lumMod val="75000"/>
                  </a:schemeClr>
                </a:solidFill>
                <a:effectLst/>
                <a:latin typeface="system-ui"/>
              </a:rPr>
              <a:t>F.I.R.E.</a:t>
            </a:r>
            <a:endParaRPr lang="en-US" sz="3200" dirty="0">
              <a:solidFill>
                <a:schemeClr val="bg1"/>
              </a:solidFill>
              <a:latin typeface="system-ui"/>
              <a:ea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en-US" sz="3000" dirty="0">
                <a:solidFill>
                  <a:schemeClr val="accent4">
                    <a:lumMod val="75000"/>
                  </a:schemeClr>
                </a:solidFill>
                <a:latin typeface="system-ui"/>
                <a:ea typeface="Times New Roman" panose="02020603050405020304" pitchFamily="18" charset="0"/>
              </a:rPr>
              <a:t>Family: </a:t>
            </a:r>
            <a:r>
              <a:rPr lang="en-US" sz="3000" dirty="0">
                <a:solidFill>
                  <a:schemeClr val="bg1"/>
                </a:solidFill>
                <a:latin typeface="system-ui"/>
                <a:ea typeface="Times New Roman" panose="02020603050405020304" pitchFamily="18" charset="0"/>
              </a:rPr>
              <a:t>Tell me about your family.</a:t>
            </a:r>
          </a:p>
          <a:p>
            <a:pPr marL="457200" marR="0" indent="-457200">
              <a:spcBef>
                <a:spcPts val="0"/>
              </a:spcBef>
              <a:spcAft>
                <a:spcPts val="0"/>
              </a:spcAft>
              <a:buFont typeface="Arial" panose="020B0604020202020204" pitchFamily="34" charset="0"/>
              <a:buChar char="•"/>
            </a:pPr>
            <a:r>
              <a:rPr lang="en-US" sz="3000" dirty="0">
                <a:solidFill>
                  <a:schemeClr val="accent4">
                    <a:lumMod val="75000"/>
                  </a:schemeClr>
                </a:solidFill>
                <a:effectLst/>
                <a:latin typeface="system-ui"/>
                <a:ea typeface="Times New Roman" panose="02020603050405020304" pitchFamily="18" charset="0"/>
              </a:rPr>
              <a:t>Interests:</a:t>
            </a:r>
            <a:r>
              <a:rPr lang="en-US" sz="3000" dirty="0">
                <a:solidFill>
                  <a:schemeClr val="bg1"/>
                </a:solidFill>
                <a:effectLst/>
                <a:latin typeface="system-ui"/>
                <a:ea typeface="Times New Roman" panose="02020603050405020304" pitchFamily="18" charset="0"/>
              </a:rPr>
              <a:t> Do you have any special hobbies? </a:t>
            </a:r>
          </a:p>
        </p:txBody>
      </p:sp>
    </p:spTree>
    <p:extLst>
      <p:ext uri="{BB962C8B-B14F-4D97-AF65-F5344CB8AC3E}">
        <p14:creationId xmlns:p14="http://schemas.microsoft.com/office/powerpoint/2010/main" val="3323246130"/>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2062103"/>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There is an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explanation for evil</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p>
          <a:p>
            <a:endParaRPr lang="en-US" sz="32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ctr"/>
            <a:r>
              <a:rPr lang="en-US" sz="3200" dirty="0">
                <a:solidFill>
                  <a:schemeClr val="bg1"/>
                </a:solidFill>
                <a:effectLst/>
                <a:latin typeface="Arial" panose="020B0604020202020204" pitchFamily="34" charset="0"/>
                <a:ea typeface="Times New Roman" panose="02020603050405020304" pitchFamily="18" charset="0"/>
              </a:rPr>
              <a:t>THE LIST ILLUSTRATION</a:t>
            </a:r>
            <a:endParaRPr lang="en-US" sz="3200" dirty="0">
              <a:solidFill>
                <a:schemeClr val="bg1"/>
              </a:solidFill>
              <a:effectLst/>
              <a:latin typeface="Times New Roman" panose="02020603050405020304" pitchFamily="18" charset="0"/>
              <a:ea typeface="Times New Roman" panose="02020603050405020304" pitchFamily="18" charset="0"/>
            </a:endParaRPr>
          </a:p>
          <a:p>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9404848"/>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958AC77-8E9D-A9E7-C9E1-4632267D5C9B}"/>
              </a:ext>
            </a:extLst>
          </p:cNvPr>
          <p:cNvGrpSpPr/>
          <p:nvPr/>
        </p:nvGrpSpPr>
        <p:grpSpPr>
          <a:xfrm>
            <a:off x="2913460" y="1527912"/>
            <a:ext cx="6202548" cy="3819160"/>
            <a:chOff x="1691149" y="1052052"/>
            <a:chExt cx="2905432" cy="2123658"/>
          </a:xfrm>
        </p:grpSpPr>
        <p:sp>
          <p:nvSpPr>
            <p:cNvPr id="4" name="TextBox 3">
              <a:extLst>
                <a:ext uri="{FF2B5EF4-FFF2-40B4-BE49-F238E27FC236}">
                  <a16:creationId xmlns:a16="http://schemas.microsoft.com/office/drawing/2014/main" id="{48D88C2F-4E35-65BC-7791-E4800887AA32}"/>
                </a:ext>
              </a:extLst>
            </p:cNvPr>
            <p:cNvSpPr txBox="1"/>
            <p:nvPr/>
          </p:nvSpPr>
          <p:spPr>
            <a:xfrm>
              <a:off x="1691149" y="1052052"/>
              <a:ext cx="1052052" cy="222483"/>
            </a:xfrm>
            <a:prstGeom prst="rect">
              <a:avLst/>
            </a:prstGeom>
            <a:noFill/>
          </p:spPr>
          <p:txBody>
            <a:bodyPr wrap="square" rtlCol="0">
              <a:spAutoFit/>
            </a:bodyPr>
            <a:lstStyle/>
            <a:p>
              <a:pPr algn="ctr"/>
              <a:endParaRPr lang="en-US" sz="2000" dirty="0"/>
            </a:p>
          </p:txBody>
        </p:sp>
        <p:sp>
          <p:nvSpPr>
            <p:cNvPr id="5" name="TextBox 4">
              <a:extLst>
                <a:ext uri="{FF2B5EF4-FFF2-40B4-BE49-F238E27FC236}">
                  <a16:creationId xmlns:a16="http://schemas.microsoft.com/office/drawing/2014/main" id="{022C464D-E8D6-B57F-CC4B-D14E45540743}"/>
                </a:ext>
              </a:extLst>
            </p:cNvPr>
            <p:cNvSpPr txBox="1"/>
            <p:nvPr/>
          </p:nvSpPr>
          <p:spPr>
            <a:xfrm>
              <a:off x="3052916" y="1052052"/>
              <a:ext cx="1543665" cy="222483"/>
            </a:xfrm>
            <a:prstGeom prst="rect">
              <a:avLst/>
            </a:prstGeom>
            <a:noFill/>
          </p:spPr>
          <p:txBody>
            <a:bodyPr wrap="square" rtlCol="0">
              <a:spAutoFit/>
            </a:bodyPr>
            <a:lstStyle/>
            <a:p>
              <a:endParaRPr lang="en-US" sz="2000" dirty="0"/>
            </a:p>
          </p:txBody>
        </p:sp>
        <p:cxnSp>
          <p:nvCxnSpPr>
            <p:cNvPr id="6" name="Straight Connector 5">
              <a:extLst>
                <a:ext uri="{FF2B5EF4-FFF2-40B4-BE49-F238E27FC236}">
                  <a16:creationId xmlns:a16="http://schemas.microsoft.com/office/drawing/2014/main" id="{39E76301-9702-610D-7FD7-0360C35A2F5D}"/>
                </a:ext>
              </a:extLst>
            </p:cNvPr>
            <p:cNvCxnSpPr/>
            <p:nvPr/>
          </p:nvCxnSpPr>
          <p:spPr>
            <a:xfrm>
              <a:off x="2841523" y="1150374"/>
              <a:ext cx="0" cy="2025336"/>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1785553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958AC77-8E9D-A9E7-C9E1-4632267D5C9B}"/>
              </a:ext>
            </a:extLst>
          </p:cNvPr>
          <p:cNvGrpSpPr/>
          <p:nvPr/>
        </p:nvGrpSpPr>
        <p:grpSpPr>
          <a:xfrm>
            <a:off x="2913460" y="1527912"/>
            <a:ext cx="6202548" cy="3819160"/>
            <a:chOff x="1691149" y="1052052"/>
            <a:chExt cx="2905432" cy="2123658"/>
          </a:xfrm>
        </p:grpSpPr>
        <p:sp>
          <p:nvSpPr>
            <p:cNvPr id="4" name="TextBox 3">
              <a:extLst>
                <a:ext uri="{FF2B5EF4-FFF2-40B4-BE49-F238E27FC236}">
                  <a16:creationId xmlns:a16="http://schemas.microsoft.com/office/drawing/2014/main" id="{48D88C2F-4E35-65BC-7791-E4800887AA32}"/>
                </a:ext>
              </a:extLst>
            </p:cNvPr>
            <p:cNvSpPr txBox="1"/>
            <p:nvPr/>
          </p:nvSpPr>
          <p:spPr>
            <a:xfrm>
              <a:off x="1691149" y="1052052"/>
              <a:ext cx="1052052" cy="564763"/>
            </a:xfrm>
            <a:prstGeom prst="rect">
              <a:avLst/>
            </a:prstGeom>
            <a:noFill/>
          </p:spPr>
          <p:txBody>
            <a:bodyPr wrap="square" rtlCol="0">
              <a:spAutoFit/>
            </a:bodyPr>
            <a:lstStyle/>
            <a:p>
              <a:pPr algn="ctr"/>
              <a:r>
                <a:rPr lang="en-US" sz="2000" b="1" u="sng" dirty="0"/>
                <a:t>THE WORLD</a:t>
              </a:r>
            </a:p>
            <a:p>
              <a:pPr algn="ctr"/>
              <a:br>
                <a:rPr lang="en-US" sz="2000" b="1" u="sng" dirty="0"/>
              </a:br>
              <a:endParaRPr lang="en-US" sz="2000" dirty="0"/>
            </a:p>
          </p:txBody>
        </p:sp>
        <p:sp>
          <p:nvSpPr>
            <p:cNvPr id="5" name="TextBox 4">
              <a:extLst>
                <a:ext uri="{FF2B5EF4-FFF2-40B4-BE49-F238E27FC236}">
                  <a16:creationId xmlns:a16="http://schemas.microsoft.com/office/drawing/2014/main" id="{022C464D-E8D6-B57F-CC4B-D14E45540743}"/>
                </a:ext>
              </a:extLst>
            </p:cNvPr>
            <p:cNvSpPr txBox="1"/>
            <p:nvPr/>
          </p:nvSpPr>
          <p:spPr>
            <a:xfrm>
              <a:off x="3052916" y="1052052"/>
              <a:ext cx="1543665" cy="222483"/>
            </a:xfrm>
            <a:prstGeom prst="rect">
              <a:avLst/>
            </a:prstGeom>
            <a:noFill/>
          </p:spPr>
          <p:txBody>
            <a:bodyPr wrap="square" rtlCol="0">
              <a:spAutoFit/>
            </a:bodyPr>
            <a:lstStyle/>
            <a:p>
              <a:endParaRPr lang="en-US" sz="2000" dirty="0"/>
            </a:p>
          </p:txBody>
        </p:sp>
        <p:cxnSp>
          <p:nvCxnSpPr>
            <p:cNvPr id="6" name="Straight Connector 5">
              <a:extLst>
                <a:ext uri="{FF2B5EF4-FFF2-40B4-BE49-F238E27FC236}">
                  <a16:creationId xmlns:a16="http://schemas.microsoft.com/office/drawing/2014/main" id="{39E76301-9702-610D-7FD7-0360C35A2F5D}"/>
                </a:ext>
              </a:extLst>
            </p:cNvPr>
            <p:cNvCxnSpPr/>
            <p:nvPr/>
          </p:nvCxnSpPr>
          <p:spPr>
            <a:xfrm>
              <a:off x="2841523" y="1150374"/>
              <a:ext cx="0" cy="202533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3312327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958AC77-8E9D-A9E7-C9E1-4632267D5C9B}"/>
              </a:ext>
            </a:extLst>
          </p:cNvPr>
          <p:cNvGrpSpPr/>
          <p:nvPr/>
        </p:nvGrpSpPr>
        <p:grpSpPr>
          <a:xfrm>
            <a:off x="2913460" y="1527912"/>
            <a:ext cx="6202548" cy="4093429"/>
            <a:chOff x="1691149" y="1052052"/>
            <a:chExt cx="2905432" cy="2276166"/>
          </a:xfrm>
        </p:grpSpPr>
        <p:sp>
          <p:nvSpPr>
            <p:cNvPr id="4" name="TextBox 3">
              <a:extLst>
                <a:ext uri="{FF2B5EF4-FFF2-40B4-BE49-F238E27FC236}">
                  <a16:creationId xmlns:a16="http://schemas.microsoft.com/office/drawing/2014/main" id="{48D88C2F-4E35-65BC-7791-E4800887AA32}"/>
                </a:ext>
              </a:extLst>
            </p:cNvPr>
            <p:cNvSpPr txBox="1"/>
            <p:nvPr/>
          </p:nvSpPr>
          <p:spPr>
            <a:xfrm>
              <a:off x="1691149" y="1052052"/>
              <a:ext cx="1052052" cy="2276166"/>
            </a:xfrm>
            <a:prstGeom prst="rect">
              <a:avLst/>
            </a:prstGeom>
            <a:noFill/>
          </p:spPr>
          <p:txBody>
            <a:bodyPr wrap="square" rtlCol="0">
              <a:spAutoFit/>
            </a:bodyPr>
            <a:lstStyle/>
            <a:p>
              <a:pPr algn="ctr"/>
              <a:r>
                <a:rPr lang="en-US" sz="2000" b="1" u="sng" dirty="0"/>
                <a:t>THE WORLD</a:t>
              </a:r>
            </a:p>
            <a:p>
              <a:pPr algn="ctr"/>
              <a:br>
                <a:rPr lang="en-US" sz="2000" b="1" u="sng" dirty="0"/>
              </a:br>
              <a:r>
                <a:rPr lang="en-US" sz="2000" dirty="0"/>
                <a:t>Lying</a:t>
              </a:r>
            </a:p>
            <a:p>
              <a:pPr algn="ctr"/>
              <a:endParaRPr lang="en-US" sz="2000" dirty="0"/>
            </a:p>
            <a:p>
              <a:pPr algn="ctr"/>
              <a:r>
                <a:rPr lang="en-US" sz="2000" dirty="0"/>
                <a:t>Stealing</a:t>
              </a:r>
            </a:p>
            <a:p>
              <a:pPr algn="ctr"/>
              <a:endParaRPr lang="en-US" sz="2000" dirty="0"/>
            </a:p>
            <a:p>
              <a:pPr algn="ctr"/>
              <a:r>
                <a:rPr lang="en-US" sz="2000" dirty="0"/>
                <a:t>Adultery</a:t>
              </a:r>
            </a:p>
            <a:p>
              <a:pPr algn="ctr"/>
              <a:endParaRPr lang="en-US" sz="2000" dirty="0"/>
            </a:p>
            <a:p>
              <a:pPr algn="ctr"/>
              <a:r>
                <a:rPr lang="en-US" sz="2000" dirty="0"/>
                <a:t>Rape</a:t>
              </a:r>
            </a:p>
            <a:p>
              <a:pPr algn="ctr"/>
              <a:endParaRPr lang="en-US" sz="2000" dirty="0"/>
            </a:p>
            <a:p>
              <a:pPr algn="ctr"/>
              <a:r>
                <a:rPr lang="en-US" sz="2000" dirty="0"/>
                <a:t>Murder</a:t>
              </a:r>
            </a:p>
            <a:p>
              <a:pPr algn="ctr"/>
              <a:endParaRPr lang="en-US" sz="2000" dirty="0"/>
            </a:p>
            <a:p>
              <a:pPr algn="ctr"/>
              <a:r>
                <a:rPr lang="en-US" sz="2000" dirty="0"/>
                <a:t>War</a:t>
              </a:r>
            </a:p>
          </p:txBody>
        </p:sp>
        <p:sp>
          <p:nvSpPr>
            <p:cNvPr id="5" name="TextBox 4">
              <a:extLst>
                <a:ext uri="{FF2B5EF4-FFF2-40B4-BE49-F238E27FC236}">
                  <a16:creationId xmlns:a16="http://schemas.microsoft.com/office/drawing/2014/main" id="{022C464D-E8D6-B57F-CC4B-D14E45540743}"/>
                </a:ext>
              </a:extLst>
            </p:cNvPr>
            <p:cNvSpPr txBox="1"/>
            <p:nvPr/>
          </p:nvSpPr>
          <p:spPr>
            <a:xfrm>
              <a:off x="3052916" y="1052052"/>
              <a:ext cx="1543665" cy="222483"/>
            </a:xfrm>
            <a:prstGeom prst="rect">
              <a:avLst/>
            </a:prstGeom>
            <a:noFill/>
          </p:spPr>
          <p:txBody>
            <a:bodyPr wrap="square" rtlCol="0">
              <a:spAutoFit/>
            </a:bodyPr>
            <a:lstStyle/>
            <a:p>
              <a:endParaRPr lang="en-US" sz="2000" dirty="0"/>
            </a:p>
          </p:txBody>
        </p:sp>
        <p:cxnSp>
          <p:nvCxnSpPr>
            <p:cNvPr id="6" name="Straight Connector 5">
              <a:extLst>
                <a:ext uri="{FF2B5EF4-FFF2-40B4-BE49-F238E27FC236}">
                  <a16:creationId xmlns:a16="http://schemas.microsoft.com/office/drawing/2014/main" id="{39E76301-9702-610D-7FD7-0360C35A2F5D}"/>
                </a:ext>
              </a:extLst>
            </p:cNvPr>
            <p:cNvCxnSpPr/>
            <p:nvPr/>
          </p:nvCxnSpPr>
          <p:spPr>
            <a:xfrm>
              <a:off x="2841523" y="1150374"/>
              <a:ext cx="0" cy="202533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6426394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958AC77-8E9D-A9E7-C9E1-4632267D5C9B}"/>
              </a:ext>
            </a:extLst>
          </p:cNvPr>
          <p:cNvGrpSpPr/>
          <p:nvPr/>
        </p:nvGrpSpPr>
        <p:grpSpPr>
          <a:xfrm>
            <a:off x="2913460" y="1527912"/>
            <a:ext cx="6202548" cy="4093429"/>
            <a:chOff x="1691149" y="1052052"/>
            <a:chExt cx="2905432" cy="2276166"/>
          </a:xfrm>
        </p:grpSpPr>
        <p:sp>
          <p:nvSpPr>
            <p:cNvPr id="4" name="TextBox 3">
              <a:extLst>
                <a:ext uri="{FF2B5EF4-FFF2-40B4-BE49-F238E27FC236}">
                  <a16:creationId xmlns:a16="http://schemas.microsoft.com/office/drawing/2014/main" id="{48D88C2F-4E35-65BC-7791-E4800887AA32}"/>
                </a:ext>
              </a:extLst>
            </p:cNvPr>
            <p:cNvSpPr txBox="1"/>
            <p:nvPr/>
          </p:nvSpPr>
          <p:spPr>
            <a:xfrm>
              <a:off x="1691149" y="1052052"/>
              <a:ext cx="1052052" cy="2276166"/>
            </a:xfrm>
            <a:prstGeom prst="rect">
              <a:avLst/>
            </a:prstGeom>
            <a:noFill/>
          </p:spPr>
          <p:txBody>
            <a:bodyPr wrap="square" rtlCol="0">
              <a:spAutoFit/>
            </a:bodyPr>
            <a:lstStyle/>
            <a:p>
              <a:pPr algn="ctr"/>
              <a:r>
                <a:rPr lang="en-US" sz="2000" b="1" u="sng" dirty="0"/>
                <a:t>THE WORLD</a:t>
              </a:r>
            </a:p>
            <a:p>
              <a:pPr algn="ctr"/>
              <a:br>
                <a:rPr lang="en-US" sz="2000" b="1" u="sng" dirty="0"/>
              </a:br>
              <a:r>
                <a:rPr lang="en-US" sz="2000" dirty="0"/>
                <a:t>Lying</a:t>
              </a:r>
            </a:p>
            <a:p>
              <a:pPr algn="ctr"/>
              <a:endParaRPr lang="en-US" sz="2000" dirty="0"/>
            </a:p>
            <a:p>
              <a:pPr algn="ctr"/>
              <a:r>
                <a:rPr lang="en-US" sz="2000" dirty="0"/>
                <a:t>Stealing</a:t>
              </a:r>
            </a:p>
            <a:p>
              <a:pPr algn="ctr"/>
              <a:endParaRPr lang="en-US" sz="2000" dirty="0"/>
            </a:p>
            <a:p>
              <a:pPr algn="ctr"/>
              <a:r>
                <a:rPr lang="en-US" sz="2000" dirty="0"/>
                <a:t>Adultery</a:t>
              </a:r>
            </a:p>
            <a:p>
              <a:pPr algn="ctr"/>
              <a:endParaRPr lang="en-US" sz="2000" dirty="0"/>
            </a:p>
            <a:p>
              <a:pPr algn="ctr"/>
              <a:r>
                <a:rPr lang="en-US" sz="2000" dirty="0"/>
                <a:t>Rape</a:t>
              </a:r>
            </a:p>
            <a:p>
              <a:pPr algn="ctr"/>
              <a:endParaRPr lang="en-US" sz="2000" dirty="0"/>
            </a:p>
            <a:p>
              <a:pPr algn="ctr"/>
              <a:r>
                <a:rPr lang="en-US" sz="2000" dirty="0"/>
                <a:t>Murder</a:t>
              </a:r>
            </a:p>
            <a:p>
              <a:pPr algn="ctr"/>
              <a:endParaRPr lang="en-US" sz="2000" dirty="0"/>
            </a:p>
            <a:p>
              <a:pPr algn="ctr"/>
              <a:r>
                <a:rPr lang="en-US" sz="2000" dirty="0"/>
                <a:t>War</a:t>
              </a:r>
            </a:p>
          </p:txBody>
        </p:sp>
        <p:sp>
          <p:nvSpPr>
            <p:cNvPr id="5" name="TextBox 4">
              <a:extLst>
                <a:ext uri="{FF2B5EF4-FFF2-40B4-BE49-F238E27FC236}">
                  <a16:creationId xmlns:a16="http://schemas.microsoft.com/office/drawing/2014/main" id="{022C464D-E8D6-B57F-CC4B-D14E45540743}"/>
                </a:ext>
              </a:extLst>
            </p:cNvPr>
            <p:cNvSpPr txBox="1"/>
            <p:nvPr/>
          </p:nvSpPr>
          <p:spPr>
            <a:xfrm>
              <a:off x="3052916" y="1052052"/>
              <a:ext cx="1543665" cy="564763"/>
            </a:xfrm>
            <a:prstGeom prst="rect">
              <a:avLst/>
            </a:prstGeom>
            <a:noFill/>
          </p:spPr>
          <p:txBody>
            <a:bodyPr wrap="square" rtlCol="0">
              <a:spAutoFit/>
            </a:bodyPr>
            <a:lstStyle/>
            <a:p>
              <a:r>
                <a:rPr lang="en-US" sz="2000" b="1" u="sng" dirty="0"/>
                <a:t>GOD</a:t>
              </a:r>
            </a:p>
            <a:p>
              <a:br>
                <a:rPr lang="en-US" sz="2000" b="1" u="sng" dirty="0"/>
              </a:br>
              <a:endParaRPr lang="en-US" sz="2000" dirty="0"/>
            </a:p>
          </p:txBody>
        </p:sp>
        <p:cxnSp>
          <p:nvCxnSpPr>
            <p:cNvPr id="6" name="Straight Connector 5">
              <a:extLst>
                <a:ext uri="{FF2B5EF4-FFF2-40B4-BE49-F238E27FC236}">
                  <a16:creationId xmlns:a16="http://schemas.microsoft.com/office/drawing/2014/main" id="{39E76301-9702-610D-7FD7-0360C35A2F5D}"/>
                </a:ext>
              </a:extLst>
            </p:cNvPr>
            <p:cNvCxnSpPr/>
            <p:nvPr/>
          </p:nvCxnSpPr>
          <p:spPr>
            <a:xfrm>
              <a:off x="2841523" y="1150374"/>
              <a:ext cx="0" cy="202533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0472375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958AC77-8E9D-A9E7-C9E1-4632267D5C9B}"/>
              </a:ext>
            </a:extLst>
          </p:cNvPr>
          <p:cNvGrpSpPr/>
          <p:nvPr/>
        </p:nvGrpSpPr>
        <p:grpSpPr>
          <a:xfrm>
            <a:off x="2913460" y="1527912"/>
            <a:ext cx="6202548" cy="4093429"/>
            <a:chOff x="1691149" y="1052052"/>
            <a:chExt cx="2905432" cy="2276166"/>
          </a:xfrm>
        </p:grpSpPr>
        <p:sp>
          <p:nvSpPr>
            <p:cNvPr id="4" name="TextBox 3">
              <a:extLst>
                <a:ext uri="{FF2B5EF4-FFF2-40B4-BE49-F238E27FC236}">
                  <a16:creationId xmlns:a16="http://schemas.microsoft.com/office/drawing/2014/main" id="{48D88C2F-4E35-65BC-7791-E4800887AA32}"/>
                </a:ext>
              </a:extLst>
            </p:cNvPr>
            <p:cNvSpPr txBox="1"/>
            <p:nvPr/>
          </p:nvSpPr>
          <p:spPr>
            <a:xfrm>
              <a:off x="1691149" y="1052052"/>
              <a:ext cx="1052052" cy="2276166"/>
            </a:xfrm>
            <a:prstGeom prst="rect">
              <a:avLst/>
            </a:prstGeom>
            <a:noFill/>
          </p:spPr>
          <p:txBody>
            <a:bodyPr wrap="square" rtlCol="0">
              <a:spAutoFit/>
            </a:bodyPr>
            <a:lstStyle/>
            <a:p>
              <a:pPr algn="ctr"/>
              <a:r>
                <a:rPr lang="en-US" sz="2000" b="1" u="sng" dirty="0"/>
                <a:t>THE WORLD</a:t>
              </a:r>
            </a:p>
            <a:p>
              <a:pPr algn="ctr"/>
              <a:br>
                <a:rPr lang="en-US" sz="2000" b="1" u="sng" dirty="0"/>
              </a:br>
              <a:r>
                <a:rPr lang="en-US" sz="2000" dirty="0"/>
                <a:t>Lying</a:t>
              </a:r>
            </a:p>
            <a:p>
              <a:pPr algn="ctr"/>
              <a:endParaRPr lang="en-US" sz="2000" dirty="0"/>
            </a:p>
            <a:p>
              <a:pPr algn="ctr"/>
              <a:r>
                <a:rPr lang="en-US" sz="2000" dirty="0"/>
                <a:t>Stealing</a:t>
              </a:r>
            </a:p>
            <a:p>
              <a:pPr algn="ctr"/>
              <a:endParaRPr lang="en-US" sz="2000" dirty="0"/>
            </a:p>
            <a:p>
              <a:pPr algn="ctr"/>
              <a:r>
                <a:rPr lang="en-US" sz="2000" dirty="0"/>
                <a:t>Adultery</a:t>
              </a:r>
            </a:p>
            <a:p>
              <a:pPr algn="ctr"/>
              <a:endParaRPr lang="en-US" sz="2000" dirty="0"/>
            </a:p>
            <a:p>
              <a:pPr algn="ctr"/>
              <a:r>
                <a:rPr lang="en-US" sz="2000" dirty="0"/>
                <a:t>Rape</a:t>
              </a:r>
            </a:p>
            <a:p>
              <a:pPr algn="ctr"/>
              <a:endParaRPr lang="en-US" sz="2000" dirty="0"/>
            </a:p>
            <a:p>
              <a:pPr algn="ctr"/>
              <a:r>
                <a:rPr lang="en-US" sz="2000" dirty="0"/>
                <a:t>Murder</a:t>
              </a:r>
            </a:p>
            <a:p>
              <a:pPr algn="ctr"/>
              <a:endParaRPr lang="en-US" sz="2000" dirty="0"/>
            </a:p>
            <a:p>
              <a:pPr algn="ctr"/>
              <a:r>
                <a:rPr lang="en-US" sz="2000" dirty="0"/>
                <a:t>War</a:t>
              </a:r>
            </a:p>
          </p:txBody>
        </p:sp>
        <p:sp>
          <p:nvSpPr>
            <p:cNvPr id="5" name="TextBox 4">
              <a:extLst>
                <a:ext uri="{FF2B5EF4-FFF2-40B4-BE49-F238E27FC236}">
                  <a16:creationId xmlns:a16="http://schemas.microsoft.com/office/drawing/2014/main" id="{022C464D-E8D6-B57F-CC4B-D14E45540743}"/>
                </a:ext>
              </a:extLst>
            </p:cNvPr>
            <p:cNvSpPr txBox="1"/>
            <p:nvPr/>
          </p:nvSpPr>
          <p:spPr>
            <a:xfrm>
              <a:off x="3052916" y="1052052"/>
              <a:ext cx="1543665" cy="564763"/>
            </a:xfrm>
            <a:prstGeom prst="rect">
              <a:avLst/>
            </a:prstGeom>
            <a:noFill/>
          </p:spPr>
          <p:txBody>
            <a:bodyPr wrap="square" rtlCol="0">
              <a:spAutoFit/>
            </a:bodyPr>
            <a:lstStyle/>
            <a:p>
              <a:r>
                <a:rPr lang="en-US" sz="2000" b="1" u="sng" dirty="0"/>
                <a:t>GOD</a:t>
              </a:r>
            </a:p>
            <a:p>
              <a:br>
                <a:rPr lang="en-US" sz="2000" b="1" u="sng" dirty="0"/>
              </a:br>
              <a:endParaRPr lang="en-US" sz="2000" dirty="0"/>
            </a:p>
          </p:txBody>
        </p:sp>
        <p:cxnSp>
          <p:nvCxnSpPr>
            <p:cNvPr id="6" name="Straight Connector 5">
              <a:extLst>
                <a:ext uri="{FF2B5EF4-FFF2-40B4-BE49-F238E27FC236}">
                  <a16:creationId xmlns:a16="http://schemas.microsoft.com/office/drawing/2014/main" id="{39E76301-9702-610D-7FD7-0360C35A2F5D}"/>
                </a:ext>
              </a:extLst>
            </p:cNvPr>
            <p:cNvCxnSpPr/>
            <p:nvPr/>
          </p:nvCxnSpPr>
          <p:spPr>
            <a:xfrm>
              <a:off x="2841523" y="1150374"/>
              <a:ext cx="0" cy="202533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TextBox 2">
            <a:extLst>
              <a:ext uri="{FF2B5EF4-FFF2-40B4-BE49-F238E27FC236}">
                <a16:creationId xmlns:a16="http://schemas.microsoft.com/office/drawing/2014/main" id="{5C3013A2-F631-69A1-CB92-5BF6F77AAE9D}"/>
              </a:ext>
            </a:extLst>
          </p:cNvPr>
          <p:cNvSpPr txBox="1"/>
          <p:nvPr/>
        </p:nvSpPr>
        <p:spPr>
          <a:xfrm>
            <a:off x="5924939" y="1381567"/>
            <a:ext cx="699796" cy="707886"/>
          </a:xfrm>
          <a:prstGeom prst="rect">
            <a:avLst/>
          </a:prstGeom>
          <a:noFill/>
        </p:spPr>
        <p:txBody>
          <a:bodyPr wrap="square" rtlCol="0">
            <a:spAutoFit/>
          </a:bodyPr>
          <a:lstStyle/>
          <a:p>
            <a:r>
              <a:rPr lang="en-US" sz="4000" b="1" dirty="0"/>
              <a:t>X</a:t>
            </a:r>
          </a:p>
        </p:txBody>
      </p:sp>
    </p:spTree>
    <p:extLst>
      <p:ext uri="{BB962C8B-B14F-4D97-AF65-F5344CB8AC3E}">
        <p14:creationId xmlns:p14="http://schemas.microsoft.com/office/powerpoint/2010/main" val="2706792541"/>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958AC77-8E9D-A9E7-C9E1-4632267D5C9B}"/>
              </a:ext>
            </a:extLst>
          </p:cNvPr>
          <p:cNvGrpSpPr/>
          <p:nvPr/>
        </p:nvGrpSpPr>
        <p:grpSpPr>
          <a:xfrm>
            <a:off x="2913460" y="1527912"/>
            <a:ext cx="6202548" cy="4093429"/>
            <a:chOff x="1691149" y="1052052"/>
            <a:chExt cx="2905432" cy="2276166"/>
          </a:xfrm>
        </p:grpSpPr>
        <p:sp>
          <p:nvSpPr>
            <p:cNvPr id="4" name="TextBox 3">
              <a:extLst>
                <a:ext uri="{FF2B5EF4-FFF2-40B4-BE49-F238E27FC236}">
                  <a16:creationId xmlns:a16="http://schemas.microsoft.com/office/drawing/2014/main" id="{48D88C2F-4E35-65BC-7791-E4800887AA32}"/>
                </a:ext>
              </a:extLst>
            </p:cNvPr>
            <p:cNvSpPr txBox="1"/>
            <p:nvPr/>
          </p:nvSpPr>
          <p:spPr>
            <a:xfrm>
              <a:off x="1691149" y="1052052"/>
              <a:ext cx="1052052" cy="2276166"/>
            </a:xfrm>
            <a:prstGeom prst="rect">
              <a:avLst/>
            </a:prstGeom>
            <a:noFill/>
          </p:spPr>
          <p:txBody>
            <a:bodyPr wrap="square" rtlCol="0">
              <a:spAutoFit/>
            </a:bodyPr>
            <a:lstStyle/>
            <a:p>
              <a:pPr algn="ctr"/>
              <a:r>
                <a:rPr lang="en-US" sz="2000" b="1" u="sng" dirty="0"/>
                <a:t>THE WORLD</a:t>
              </a:r>
            </a:p>
            <a:p>
              <a:pPr algn="ctr"/>
              <a:br>
                <a:rPr lang="en-US" sz="2000" b="1" u="sng" dirty="0"/>
              </a:br>
              <a:r>
                <a:rPr lang="en-US" sz="2000" dirty="0"/>
                <a:t>Lying</a:t>
              </a:r>
            </a:p>
            <a:p>
              <a:pPr algn="ctr"/>
              <a:endParaRPr lang="en-US" sz="2000" dirty="0"/>
            </a:p>
            <a:p>
              <a:pPr algn="ctr"/>
              <a:r>
                <a:rPr lang="en-US" sz="2000" dirty="0"/>
                <a:t>Stealing</a:t>
              </a:r>
            </a:p>
            <a:p>
              <a:pPr algn="ctr"/>
              <a:endParaRPr lang="en-US" sz="2000" dirty="0"/>
            </a:p>
            <a:p>
              <a:pPr algn="ctr"/>
              <a:r>
                <a:rPr lang="en-US" sz="2000" dirty="0"/>
                <a:t>Adultery</a:t>
              </a:r>
            </a:p>
            <a:p>
              <a:pPr algn="ctr"/>
              <a:endParaRPr lang="en-US" sz="2000" dirty="0"/>
            </a:p>
            <a:p>
              <a:pPr algn="ctr"/>
              <a:r>
                <a:rPr lang="en-US" sz="2000" dirty="0"/>
                <a:t>Rape</a:t>
              </a:r>
            </a:p>
            <a:p>
              <a:pPr algn="ctr"/>
              <a:endParaRPr lang="en-US" sz="2000" dirty="0"/>
            </a:p>
            <a:p>
              <a:pPr algn="ctr"/>
              <a:r>
                <a:rPr lang="en-US" sz="2000" dirty="0"/>
                <a:t>Murder</a:t>
              </a:r>
            </a:p>
            <a:p>
              <a:pPr algn="ctr"/>
              <a:endParaRPr lang="en-US" sz="2000" dirty="0"/>
            </a:p>
            <a:p>
              <a:pPr algn="ctr"/>
              <a:r>
                <a:rPr lang="en-US" sz="2000" dirty="0"/>
                <a:t>War</a:t>
              </a:r>
            </a:p>
          </p:txBody>
        </p:sp>
        <p:sp>
          <p:nvSpPr>
            <p:cNvPr id="5" name="TextBox 4">
              <a:extLst>
                <a:ext uri="{FF2B5EF4-FFF2-40B4-BE49-F238E27FC236}">
                  <a16:creationId xmlns:a16="http://schemas.microsoft.com/office/drawing/2014/main" id="{022C464D-E8D6-B57F-CC4B-D14E45540743}"/>
                </a:ext>
              </a:extLst>
            </p:cNvPr>
            <p:cNvSpPr txBox="1"/>
            <p:nvPr/>
          </p:nvSpPr>
          <p:spPr>
            <a:xfrm>
              <a:off x="3052916" y="1052052"/>
              <a:ext cx="1543665" cy="907044"/>
            </a:xfrm>
            <a:prstGeom prst="rect">
              <a:avLst/>
            </a:prstGeom>
            <a:noFill/>
          </p:spPr>
          <p:txBody>
            <a:bodyPr wrap="square" rtlCol="0">
              <a:spAutoFit/>
            </a:bodyPr>
            <a:lstStyle/>
            <a:p>
              <a:r>
                <a:rPr lang="en-US" sz="2000" b="1" u="sng" dirty="0"/>
                <a:t>GOD</a:t>
              </a:r>
            </a:p>
            <a:p>
              <a:br>
                <a:rPr lang="en-US" sz="2000" b="1" u="sng" dirty="0"/>
              </a:br>
              <a:r>
                <a:rPr lang="en-US" sz="2000" dirty="0"/>
                <a:t>Without God, who is to blame for evil in the world?</a:t>
              </a:r>
            </a:p>
            <a:p>
              <a:endParaRPr lang="en-US" sz="2000" b="1" u="sng" dirty="0"/>
            </a:p>
          </p:txBody>
        </p:sp>
        <p:cxnSp>
          <p:nvCxnSpPr>
            <p:cNvPr id="6" name="Straight Connector 5">
              <a:extLst>
                <a:ext uri="{FF2B5EF4-FFF2-40B4-BE49-F238E27FC236}">
                  <a16:creationId xmlns:a16="http://schemas.microsoft.com/office/drawing/2014/main" id="{39E76301-9702-610D-7FD7-0360C35A2F5D}"/>
                </a:ext>
              </a:extLst>
            </p:cNvPr>
            <p:cNvCxnSpPr/>
            <p:nvPr/>
          </p:nvCxnSpPr>
          <p:spPr>
            <a:xfrm>
              <a:off x="2841523" y="1150374"/>
              <a:ext cx="0" cy="202533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TextBox 2">
            <a:extLst>
              <a:ext uri="{FF2B5EF4-FFF2-40B4-BE49-F238E27FC236}">
                <a16:creationId xmlns:a16="http://schemas.microsoft.com/office/drawing/2014/main" id="{5C3013A2-F631-69A1-CB92-5BF6F77AAE9D}"/>
              </a:ext>
            </a:extLst>
          </p:cNvPr>
          <p:cNvSpPr txBox="1"/>
          <p:nvPr/>
        </p:nvSpPr>
        <p:spPr>
          <a:xfrm>
            <a:off x="5924939" y="1381567"/>
            <a:ext cx="699796" cy="707886"/>
          </a:xfrm>
          <a:prstGeom prst="rect">
            <a:avLst/>
          </a:prstGeom>
          <a:noFill/>
        </p:spPr>
        <p:txBody>
          <a:bodyPr wrap="square" rtlCol="0">
            <a:spAutoFit/>
          </a:bodyPr>
          <a:lstStyle/>
          <a:p>
            <a:r>
              <a:rPr lang="en-US" sz="4000" b="1" dirty="0"/>
              <a:t>X</a:t>
            </a:r>
          </a:p>
        </p:txBody>
      </p:sp>
    </p:spTree>
    <p:extLst>
      <p:ext uri="{BB962C8B-B14F-4D97-AF65-F5344CB8AC3E}">
        <p14:creationId xmlns:p14="http://schemas.microsoft.com/office/powerpoint/2010/main" val="119325063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958AC77-8E9D-A9E7-C9E1-4632267D5C9B}"/>
              </a:ext>
            </a:extLst>
          </p:cNvPr>
          <p:cNvGrpSpPr/>
          <p:nvPr/>
        </p:nvGrpSpPr>
        <p:grpSpPr>
          <a:xfrm>
            <a:off x="2913460" y="1527912"/>
            <a:ext cx="6202548" cy="4093429"/>
            <a:chOff x="1691149" y="1052052"/>
            <a:chExt cx="2905432" cy="2276166"/>
          </a:xfrm>
        </p:grpSpPr>
        <p:sp>
          <p:nvSpPr>
            <p:cNvPr id="4" name="TextBox 3">
              <a:extLst>
                <a:ext uri="{FF2B5EF4-FFF2-40B4-BE49-F238E27FC236}">
                  <a16:creationId xmlns:a16="http://schemas.microsoft.com/office/drawing/2014/main" id="{48D88C2F-4E35-65BC-7791-E4800887AA32}"/>
                </a:ext>
              </a:extLst>
            </p:cNvPr>
            <p:cNvSpPr txBox="1"/>
            <p:nvPr/>
          </p:nvSpPr>
          <p:spPr>
            <a:xfrm>
              <a:off x="1691149" y="1052052"/>
              <a:ext cx="1052052" cy="2276166"/>
            </a:xfrm>
            <a:prstGeom prst="rect">
              <a:avLst/>
            </a:prstGeom>
            <a:noFill/>
          </p:spPr>
          <p:txBody>
            <a:bodyPr wrap="square" rtlCol="0">
              <a:spAutoFit/>
            </a:bodyPr>
            <a:lstStyle/>
            <a:p>
              <a:pPr algn="ctr"/>
              <a:r>
                <a:rPr lang="en-US" sz="2000" b="1" u="sng" dirty="0"/>
                <a:t>THE WORLD</a:t>
              </a:r>
            </a:p>
            <a:p>
              <a:pPr algn="ctr"/>
              <a:br>
                <a:rPr lang="en-US" sz="2000" b="1" u="sng" dirty="0"/>
              </a:br>
              <a:r>
                <a:rPr lang="en-US" sz="2000" dirty="0"/>
                <a:t>Lying</a:t>
              </a:r>
            </a:p>
            <a:p>
              <a:pPr algn="ctr"/>
              <a:endParaRPr lang="en-US" sz="2000" dirty="0"/>
            </a:p>
            <a:p>
              <a:pPr algn="ctr"/>
              <a:r>
                <a:rPr lang="en-US" sz="2000" dirty="0"/>
                <a:t>Stealing</a:t>
              </a:r>
            </a:p>
            <a:p>
              <a:pPr algn="ctr"/>
              <a:endParaRPr lang="en-US" sz="2000" dirty="0"/>
            </a:p>
            <a:p>
              <a:pPr algn="ctr"/>
              <a:r>
                <a:rPr lang="en-US" sz="2000" dirty="0"/>
                <a:t>Adultery</a:t>
              </a:r>
            </a:p>
            <a:p>
              <a:pPr algn="ctr"/>
              <a:endParaRPr lang="en-US" sz="2000" dirty="0"/>
            </a:p>
            <a:p>
              <a:pPr algn="ctr"/>
              <a:r>
                <a:rPr lang="en-US" sz="2000" dirty="0"/>
                <a:t>Rape</a:t>
              </a:r>
            </a:p>
            <a:p>
              <a:pPr algn="ctr"/>
              <a:endParaRPr lang="en-US" sz="2000" dirty="0"/>
            </a:p>
            <a:p>
              <a:pPr algn="ctr"/>
              <a:r>
                <a:rPr lang="en-US" sz="2000" dirty="0"/>
                <a:t>Murder</a:t>
              </a:r>
            </a:p>
            <a:p>
              <a:pPr algn="ctr"/>
              <a:endParaRPr lang="en-US" sz="2000" dirty="0"/>
            </a:p>
            <a:p>
              <a:pPr algn="ctr"/>
              <a:r>
                <a:rPr lang="en-US" sz="2000" dirty="0"/>
                <a:t>War</a:t>
              </a:r>
            </a:p>
          </p:txBody>
        </p:sp>
        <p:sp>
          <p:nvSpPr>
            <p:cNvPr id="5" name="TextBox 4">
              <a:extLst>
                <a:ext uri="{FF2B5EF4-FFF2-40B4-BE49-F238E27FC236}">
                  <a16:creationId xmlns:a16="http://schemas.microsoft.com/office/drawing/2014/main" id="{022C464D-E8D6-B57F-CC4B-D14E45540743}"/>
                </a:ext>
              </a:extLst>
            </p:cNvPr>
            <p:cNvSpPr txBox="1"/>
            <p:nvPr/>
          </p:nvSpPr>
          <p:spPr>
            <a:xfrm>
              <a:off x="3052916" y="1052052"/>
              <a:ext cx="1543665" cy="1420464"/>
            </a:xfrm>
            <a:prstGeom prst="rect">
              <a:avLst/>
            </a:prstGeom>
            <a:noFill/>
          </p:spPr>
          <p:txBody>
            <a:bodyPr wrap="square" rtlCol="0">
              <a:spAutoFit/>
            </a:bodyPr>
            <a:lstStyle/>
            <a:p>
              <a:r>
                <a:rPr lang="en-US" sz="2000" b="1" u="sng" dirty="0"/>
                <a:t>GOD</a:t>
              </a:r>
            </a:p>
            <a:p>
              <a:br>
                <a:rPr lang="en-US" sz="2000" b="1" u="sng" dirty="0"/>
              </a:br>
              <a:r>
                <a:rPr lang="en-US" sz="2000" dirty="0"/>
                <a:t>Without God, who is to blame for evil in the world?</a:t>
              </a:r>
            </a:p>
            <a:p>
              <a:endParaRPr lang="en-US" sz="2000" b="1" u="sng" dirty="0"/>
            </a:p>
            <a:p>
              <a:r>
                <a:rPr lang="en-US" sz="2000" b="1" u="sng" dirty="0"/>
                <a:t>PEOPLE</a:t>
              </a:r>
              <a:br>
                <a:rPr lang="en-US" sz="2000" b="1" u="sng" dirty="0"/>
              </a:br>
              <a:br>
                <a:rPr lang="en-US" sz="2000" b="1" u="sng" dirty="0"/>
              </a:br>
              <a:endParaRPr lang="en-US" sz="2000" dirty="0"/>
            </a:p>
          </p:txBody>
        </p:sp>
        <p:cxnSp>
          <p:nvCxnSpPr>
            <p:cNvPr id="6" name="Straight Connector 5">
              <a:extLst>
                <a:ext uri="{FF2B5EF4-FFF2-40B4-BE49-F238E27FC236}">
                  <a16:creationId xmlns:a16="http://schemas.microsoft.com/office/drawing/2014/main" id="{39E76301-9702-610D-7FD7-0360C35A2F5D}"/>
                </a:ext>
              </a:extLst>
            </p:cNvPr>
            <p:cNvCxnSpPr/>
            <p:nvPr/>
          </p:nvCxnSpPr>
          <p:spPr>
            <a:xfrm>
              <a:off x="2841523" y="1150374"/>
              <a:ext cx="0" cy="202533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TextBox 2">
            <a:extLst>
              <a:ext uri="{FF2B5EF4-FFF2-40B4-BE49-F238E27FC236}">
                <a16:creationId xmlns:a16="http://schemas.microsoft.com/office/drawing/2014/main" id="{5C3013A2-F631-69A1-CB92-5BF6F77AAE9D}"/>
              </a:ext>
            </a:extLst>
          </p:cNvPr>
          <p:cNvSpPr txBox="1"/>
          <p:nvPr/>
        </p:nvSpPr>
        <p:spPr>
          <a:xfrm>
            <a:off x="5924939" y="1381567"/>
            <a:ext cx="699796" cy="707886"/>
          </a:xfrm>
          <a:prstGeom prst="rect">
            <a:avLst/>
          </a:prstGeom>
          <a:noFill/>
        </p:spPr>
        <p:txBody>
          <a:bodyPr wrap="square" rtlCol="0">
            <a:spAutoFit/>
          </a:bodyPr>
          <a:lstStyle/>
          <a:p>
            <a:r>
              <a:rPr lang="en-US" sz="4000" b="1" dirty="0"/>
              <a:t>X</a:t>
            </a:r>
          </a:p>
        </p:txBody>
      </p:sp>
    </p:spTree>
    <p:extLst>
      <p:ext uri="{BB962C8B-B14F-4D97-AF65-F5344CB8AC3E}">
        <p14:creationId xmlns:p14="http://schemas.microsoft.com/office/powerpoint/2010/main" val="1980353321"/>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958AC77-8E9D-A9E7-C9E1-4632267D5C9B}"/>
              </a:ext>
            </a:extLst>
          </p:cNvPr>
          <p:cNvGrpSpPr/>
          <p:nvPr/>
        </p:nvGrpSpPr>
        <p:grpSpPr>
          <a:xfrm>
            <a:off x="2913460" y="1527912"/>
            <a:ext cx="6202548" cy="4093429"/>
            <a:chOff x="1691149" y="1052052"/>
            <a:chExt cx="2905432" cy="2276166"/>
          </a:xfrm>
        </p:grpSpPr>
        <p:sp>
          <p:nvSpPr>
            <p:cNvPr id="4" name="TextBox 3">
              <a:extLst>
                <a:ext uri="{FF2B5EF4-FFF2-40B4-BE49-F238E27FC236}">
                  <a16:creationId xmlns:a16="http://schemas.microsoft.com/office/drawing/2014/main" id="{48D88C2F-4E35-65BC-7791-E4800887AA32}"/>
                </a:ext>
              </a:extLst>
            </p:cNvPr>
            <p:cNvSpPr txBox="1"/>
            <p:nvPr/>
          </p:nvSpPr>
          <p:spPr>
            <a:xfrm>
              <a:off x="1691149" y="1052052"/>
              <a:ext cx="1052052" cy="2276166"/>
            </a:xfrm>
            <a:prstGeom prst="rect">
              <a:avLst/>
            </a:prstGeom>
            <a:noFill/>
          </p:spPr>
          <p:txBody>
            <a:bodyPr wrap="square" rtlCol="0">
              <a:spAutoFit/>
            </a:bodyPr>
            <a:lstStyle/>
            <a:p>
              <a:pPr algn="ctr"/>
              <a:r>
                <a:rPr lang="en-US" sz="2000" b="1" u="sng" dirty="0"/>
                <a:t>THE WORLD</a:t>
              </a:r>
            </a:p>
            <a:p>
              <a:pPr algn="ctr"/>
              <a:br>
                <a:rPr lang="en-US" sz="2000" b="1" u="sng" dirty="0"/>
              </a:br>
              <a:r>
                <a:rPr lang="en-US" sz="2000" dirty="0"/>
                <a:t>Lying</a:t>
              </a:r>
            </a:p>
            <a:p>
              <a:pPr algn="ctr"/>
              <a:endParaRPr lang="en-US" sz="2000" dirty="0"/>
            </a:p>
            <a:p>
              <a:pPr algn="ctr"/>
              <a:r>
                <a:rPr lang="en-US" sz="2000" dirty="0"/>
                <a:t>Stealing</a:t>
              </a:r>
            </a:p>
            <a:p>
              <a:pPr algn="ctr"/>
              <a:endParaRPr lang="en-US" sz="2000" dirty="0"/>
            </a:p>
            <a:p>
              <a:pPr algn="ctr"/>
              <a:r>
                <a:rPr lang="en-US" sz="2000" dirty="0"/>
                <a:t>Adultery</a:t>
              </a:r>
            </a:p>
            <a:p>
              <a:pPr algn="ctr"/>
              <a:endParaRPr lang="en-US" sz="2000" dirty="0"/>
            </a:p>
            <a:p>
              <a:pPr algn="ctr"/>
              <a:r>
                <a:rPr lang="en-US" sz="2000" dirty="0"/>
                <a:t>Rape</a:t>
              </a:r>
            </a:p>
            <a:p>
              <a:pPr algn="ctr"/>
              <a:endParaRPr lang="en-US" sz="2000" dirty="0"/>
            </a:p>
            <a:p>
              <a:pPr algn="ctr"/>
              <a:r>
                <a:rPr lang="en-US" sz="2000" dirty="0"/>
                <a:t>Murder</a:t>
              </a:r>
            </a:p>
            <a:p>
              <a:pPr algn="ctr"/>
              <a:endParaRPr lang="en-US" sz="2000" dirty="0"/>
            </a:p>
            <a:p>
              <a:pPr algn="ctr"/>
              <a:r>
                <a:rPr lang="en-US" sz="2000" dirty="0"/>
                <a:t>War</a:t>
              </a:r>
            </a:p>
          </p:txBody>
        </p:sp>
        <p:sp>
          <p:nvSpPr>
            <p:cNvPr id="5" name="TextBox 4">
              <a:extLst>
                <a:ext uri="{FF2B5EF4-FFF2-40B4-BE49-F238E27FC236}">
                  <a16:creationId xmlns:a16="http://schemas.microsoft.com/office/drawing/2014/main" id="{022C464D-E8D6-B57F-CC4B-D14E45540743}"/>
                </a:ext>
              </a:extLst>
            </p:cNvPr>
            <p:cNvSpPr txBox="1"/>
            <p:nvPr/>
          </p:nvSpPr>
          <p:spPr>
            <a:xfrm>
              <a:off x="3052916" y="1052052"/>
              <a:ext cx="1543665" cy="1933885"/>
            </a:xfrm>
            <a:prstGeom prst="rect">
              <a:avLst/>
            </a:prstGeom>
            <a:noFill/>
          </p:spPr>
          <p:txBody>
            <a:bodyPr wrap="square" rtlCol="0">
              <a:spAutoFit/>
            </a:bodyPr>
            <a:lstStyle/>
            <a:p>
              <a:r>
                <a:rPr lang="en-US" sz="2000" b="1" u="sng" dirty="0"/>
                <a:t>GOD</a:t>
              </a:r>
            </a:p>
            <a:p>
              <a:br>
                <a:rPr lang="en-US" sz="2000" b="1" u="sng" dirty="0"/>
              </a:br>
              <a:r>
                <a:rPr lang="en-US" sz="2000" dirty="0"/>
                <a:t>Without God, who is to blame for evil in the world?</a:t>
              </a:r>
            </a:p>
            <a:p>
              <a:endParaRPr lang="en-US" sz="2000" b="1" u="sng" dirty="0"/>
            </a:p>
            <a:p>
              <a:r>
                <a:rPr lang="en-US" sz="2000" b="1" u="sng" dirty="0"/>
                <a:t>PEOPLE</a:t>
              </a:r>
              <a:br>
                <a:rPr lang="en-US" sz="2000" b="1" u="sng" dirty="0"/>
              </a:br>
              <a:br>
                <a:rPr lang="en-US" sz="2000" b="1" u="sng" dirty="0"/>
              </a:br>
              <a:r>
                <a:rPr lang="en-US" sz="2000" dirty="0"/>
                <a:t>If people are responsible, we might as well put God back in the picture. He may be people’s only hope. </a:t>
              </a:r>
            </a:p>
          </p:txBody>
        </p:sp>
        <p:cxnSp>
          <p:nvCxnSpPr>
            <p:cNvPr id="6" name="Straight Connector 5">
              <a:extLst>
                <a:ext uri="{FF2B5EF4-FFF2-40B4-BE49-F238E27FC236}">
                  <a16:creationId xmlns:a16="http://schemas.microsoft.com/office/drawing/2014/main" id="{39E76301-9702-610D-7FD7-0360C35A2F5D}"/>
                </a:ext>
              </a:extLst>
            </p:cNvPr>
            <p:cNvCxnSpPr/>
            <p:nvPr/>
          </p:nvCxnSpPr>
          <p:spPr>
            <a:xfrm>
              <a:off x="2841523" y="1150374"/>
              <a:ext cx="0" cy="202533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TextBox 2">
            <a:extLst>
              <a:ext uri="{FF2B5EF4-FFF2-40B4-BE49-F238E27FC236}">
                <a16:creationId xmlns:a16="http://schemas.microsoft.com/office/drawing/2014/main" id="{5C3013A2-F631-69A1-CB92-5BF6F77AAE9D}"/>
              </a:ext>
            </a:extLst>
          </p:cNvPr>
          <p:cNvSpPr txBox="1"/>
          <p:nvPr/>
        </p:nvSpPr>
        <p:spPr>
          <a:xfrm>
            <a:off x="5924939" y="1381567"/>
            <a:ext cx="699796" cy="707886"/>
          </a:xfrm>
          <a:prstGeom prst="rect">
            <a:avLst/>
          </a:prstGeom>
          <a:noFill/>
        </p:spPr>
        <p:txBody>
          <a:bodyPr wrap="square" rtlCol="0">
            <a:spAutoFit/>
          </a:bodyPr>
          <a:lstStyle/>
          <a:p>
            <a:r>
              <a:rPr lang="en-US" sz="4000" b="1" dirty="0"/>
              <a:t>X</a:t>
            </a:r>
          </a:p>
        </p:txBody>
      </p:sp>
    </p:spTree>
    <p:extLst>
      <p:ext uri="{BB962C8B-B14F-4D97-AF65-F5344CB8AC3E}">
        <p14:creationId xmlns:p14="http://schemas.microsoft.com/office/powerpoint/2010/main" val="335441336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4031873"/>
          </a:xfrm>
          <a:prstGeom prst="rect">
            <a:avLst/>
          </a:prstGeom>
          <a:noFill/>
        </p:spPr>
        <p:txBody>
          <a:bodyPr wrap="square" rtlCol="0">
            <a:spAutoFit/>
          </a:bodyPr>
          <a:lstStyle/>
          <a:p>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Patrick Glynn, an atheist-turned-Christian concluded…</a:t>
            </a:r>
          </a:p>
          <a:p>
            <a:pPr marL="0" marR="0">
              <a:spcBef>
                <a:spcPts val="0"/>
              </a:spcBef>
              <a:spcAft>
                <a:spcPts val="0"/>
              </a:spcAft>
            </a:pPr>
            <a:endParaRPr lang="en-US" sz="32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en-US" sz="3200" i="1" dirty="0">
                <a:solidFill>
                  <a:schemeClr val="bg1"/>
                </a:solidFill>
                <a:effectLst/>
                <a:latin typeface="Arial" panose="020B0604020202020204" pitchFamily="34" charset="0"/>
                <a:ea typeface="Times New Roman" panose="02020603050405020304" pitchFamily="18" charset="0"/>
              </a:rPr>
              <a:t>Today, it seems to me, there is no good reason for an intelligent person to embrace the illusion of atheism or agnosticism, to make the same intellectual mistakes I made. I wish…I had known then what I know now</a:t>
            </a:r>
            <a:r>
              <a:rPr lang="en-US" sz="3200" dirty="0">
                <a:solidFill>
                  <a:schemeClr val="bg1"/>
                </a:solidFill>
                <a:effectLst/>
                <a:latin typeface="Arial" panose="020B0604020202020204" pitchFamily="34" charset="0"/>
                <a:ea typeface="Times New Roman" panose="02020603050405020304" pitchFamily="18" charset="0"/>
              </a:rPr>
              <a:t>.” (Patrick Glynn, an atheist turned Christian, Strobel, p. 60)</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003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769828D-AA26-0880-7DD7-1C51407B29A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B1717F7-5355-0313-867B-A5DD584ABFF7}"/>
              </a:ext>
            </a:extLst>
          </p:cNvPr>
          <p:cNvSpPr txBox="1"/>
          <p:nvPr/>
        </p:nvSpPr>
        <p:spPr>
          <a:xfrm>
            <a:off x="406809" y="240689"/>
            <a:ext cx="11378381" cy="2862322"/>
          </a:xfrm>
          <a:prstGeom prst="rect">
            <a:avLst/>
          </a:prstGeom>
          <a:noFill/>
        </p:spPr>
        <p:txBody>
          <a:bodyPr wrap="square" rtlCol="0">
            <a:spAutoFit/>
          </a:bodyPr>
          <a:lstStyle/>
          <a:p>
            <a:pPr marL="0" marR="0">
              <a:spcBef>
                <a:spcPts val="0"/>
              </a:spcBef>
              <a:spcAft>
                <a:spcPts val="0"/>
              </a:spcAft>
            </a:pPr>
            <a:r>
              <a:rPr lang="en-US" sz="2800" b="1" dirty="0">
                <a:solidFill>
                  <a:schemeClr val="accent4">
                    <a:lumMod val="75000"/>
                  </a:schemeClr>
                </a:solidFill>
                <a:latin typeface="Arial" panose="020B0604020202020204" pitchFamily="34" charset="0"/>
                <a:ea typeface="Times New Roman" panose="02020603050405020304" pitchFamily="18" charset="0"/>
              </a:rPr>
              <a:t>BEGINNING A CONVERSATION</a:t>
            </a:r>
            <a:endParaRPr lang="en-US" sz="2800" dirty="0">
              <a:solidFill>
                <a:schemeClr val="bg1"/>
              </a:solidFill>
              <a:effectLst/>
              <a:latin typeface="Arial" panose="020B0604020202020204" pitchFamily="34" charset="0"/>
              <a:ea typeface="Times New Roman" panose="02020603050405020304" pitchFamily="18" charset="0"/>
            </a:endParaRPr>
          </a:p>
          <a:p>
            <a:pPr marL="0" marR="0">
              <a:spcBef>
                <a:spcPts val="0"/>
              </a:spcBef>
              <a:spcAft>
                <a:spcPts val="0"/>
              </a:spcAft>
            </a:pPr>
            <a:r>
              <a:rPr lang="en-US" sz="3200" b="0" dirty="0">
                <a:solidFill>
                  <a:schemeClr val="accent4">
                    <a:lumMod val="75000"/>
                  </a:schemeClr>
                </a:solidFill>
                <a:effectLst/>
                <a:latin typeface="system-ui"/>
              </a:rPr>
              <a:t>F.I.R.E.</a:t>
            </a:r>
            <a:endParaRPr lang="en-US" sz="3200" dirty="0">
              <a:solidFill>
                <a:schemeClr val="bg1"/>
              </a:solidFill>
              <a:latin typeface="system-ui"/>
              <a:ea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en-US" sz="3000" dirty="0">
                <a:solidFill>
                  <a:schemeClr val="accent4">
                    <a:lumMod val="75000"/>
                  </a:schemeClr>
                </a:solidFill>
                <a:latin typeface="system-ui"/>
                <a:ea typeface="Times New Roman" panose="02020603050405020304" pitchFamily="18" charset="0"/>
              </a:rPr>
              <a:t>Family: </a:t>
            </a:r>
            <a:r>
              <a:rPr lang="en-US" sz="3000" dirty="0">
                <a:solidFill>
                  <a:schemeClr val="bg1"/>
                </a:solidFill>
                <a:latin typeface="system-ui"/>
                <a:ea typeface="Times New Roman" panose="02020603050405020304" pitchFamily="18" charset="0"/>
              </a:rPr>
              <a:t>Tell me about your family.</a:t>
            </a:r>
          </a:p>
          <a:p>
            <a:pPr marL="457200" marR="0" indent="-457200">
              <a:spcBef>
                <a:spcPts val="0"/>
              </a:spcBef>
              <a:spcAft>
                <a:spcPts val="0"/>
              </a:spcAft>
              <a:buFont typeface="Arial" panose="020B0604020202020204" pitchFamily="34" charset="0"/>
              <a:buChar char="•"/>
            </a:pPr>
            <a:r>
              <a:rPr lang="en-US" sz="3000" dirty="0">
                <a:solidFill>
                  <a:schemeClr val="accent4">
                    <a:lumMod val="75000"/>
                  </a:schemeClr>
                </a:solidFill>
                <a:effectLst/>
                <a:latin typeface="system-ui"/>
                <a:ea typeface="Times New Roman" panose="02020603050405020304" pitchFamily="18" charset="0"/>
              </a:rPr>
              <a:t>Interests:</a:t>
            </a:r>
            <a:r>
              <a:rPr lang="en-US" sz="3000" dirty="0">
                <a:solidFill>
                  <a:schemeClr val="bg1"/>
                </a:solidFill>
                <a:effectLst/>
                <a:latin typeface="system-ui"/>
                <a:ea typeface="Times New Roman" panose="02020603050405020304" pitchFamily="18" charset="0"/>
              </a:rPr>
              <a:t> Do you have any special hobbies? </a:t>
            </a:r>
          </a:p>
          <a:p>
            <a:pPr marL="457200" marR="0" indent="-457200">
              <a:spcBef>
                <a:spcPts val="0"/>
              </a:spcBef>
              <a:spcAft>
                <a:spcPts val="0"/>
              </a:spcAft>
              <a:buFont typeface="Arial" panose="020B0604020202020204" pitchFamily="34" charset="0"/>
              <a:buChar char="•"/>
            </a:pPr>
            <a:r>
              <a:rPr lang="en-US" sz="3000" dirty="0">
                <a:solidFill>
                  <a:schemeClr val="accent4">
                    <a:lumMod val="75000"/>
                  </a:schemeClr>
                </a:solidFill>
                <a:latin typeface="system-ui"/>
                <a:ea typeface="Times New Roman" panose="02020603050405020304" pitchFamily="18" charset="0"/>
              </a:rPr>
              <a:t>Religious Background: </a:t>
            </a:r>
            <a:r>
              <a:rPr lang="en-US" sz="3000" dirty="0">
                <a:solidFill>
                  <a:schemeClr val="bg1"/>
                </a:solidFill>
                <a:latin typeface="system-ui"/>
                <a:ea typeface="Times New Roman" panose="02020603050405020304" pitchFamily="18" charset="0"/>
              </a:rPr>
              <a:t>When you attend church, where do you attend?</a:t>
            </a:r>
          </a:p>
        </p:txBody>
      </p:sp>
    </p:spTree>
    <p:extLst>
      <p:ext uri="{BB962C8B-B14F-4D97-AF65-F5344CB8AC3E}">
        <p14:creationId xmlns:p14="http://schemas.microsoft.com/office/powerpoint/2010/main" val="323634524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2165593"/>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evidence of miracles leads</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us to believe in God. A miracle occurs when something happens that cannot be explained through the natural world.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358458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4A225F5-A92E-9257-563D-FE02AD4392A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C6D1963-E9DF-3BA2-ECC8-B9C1DCCB49DD}"/>
              </a:ext>
            </a:extLst>
          </p:cNvPr>
          <p:cNvSpPr txBox="1"/>
          <p:nvPr/>
        </p:nvSpPr>
        <p:spPr>
          <a:xfrm>
            <a:off x="406809" y="386162"/>
            <a:ext cx="11378381" cy="2554545"/>
          </a:xfrm>
          <a:prstGeom prst="rect">
            <a:avLst/>
          </a:prstGeom>
          <a:noFill/>
        </p:spPr>
        <p:txBody>
          <a:bodyPr wrap="square" rtlCol="0">
            <a:spAutoFit/>
          </a:bodyPr>
          <a:lstStyle/>
          <a:p>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Creation is an example of a miracle. Nature cannot create itself. It can change and adapt but it cannot bring something into existence that does not already exist. Paul’s being healed of his blindness is another example of a miracle. </a:t>
            </a: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4750334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2554545"/>
          </a:xfrm>
          <a:prstGeom prst="rect">
            <a:avLst/>
          </a:prstGeom>
          <a:noFill/>
        </p:spPr>
        <p:txBody>
          <a:bodyPr wrap="square" rtlCol="0">
            <a:spAutoFit/>
          </a:bodyPr>
          <a:lstStyle/>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a:t>
            </a:r>
            <a:r>
              <a:rPr lang="en-US" sz="3200" i="1" dirty="0">
                <a:solidFill>
                  <a:schemeClr val="bg1"/>
                </a:solidFill>
                <a:effectLst/>
                <a:latin typeface="Arial" panose="020B0604020202020204" pitchFamily="34" charset="0"/>
                <a:ea typeface="Times New Roman" panose="02020603050405020304" pitchFamily="18" charset="0"/>
              </a:rPr>
              <a:t>Believe me when I say that I am in the Father and the Father is in me; or at least believe on the evidence of the miracles themselves</a:t>
            </a:r>
            <a:r>
              <a:rPr lang="en-US" sz="3200" dirty="0">
                <a:solidFill>
                  <a:schemeClr val="bg1"/>
                </a:solidFill>
                <a:effectLst/>
                <a:latin typeface="Arial" panose="020B0604020202020204" pitchFamily="34" charset="0"/>
                <a:ea typeface="Times New Roman" panose="02020603050405020304" pitchFamily="18" charset="0"/>
              </a:rPr>
              <a:t>.”</a:t>
            </a:r>
            <a:br>
              <a:rPr lang="en-US" sz="3200" dirty="0">
                <a:solidFill>
                  <a:schemeClr val="bg1"/>
                </a:solidFill>
                <a:effectLst/>
                <a:latin typeface="Arial" panose="020B0604020202020204" pitchFamily="34" charset="0"/>
                <a:ea typeface="Times New Roman" panose="02020603050405020304" pitchFamily="18" charset="0"/>
              </a:rPr>
            </a:br>
            <a:r>
              <a:rPr lang="en-US" sz="3200" dirty="0">
                <a:solidFill>
                  <a:schemeClr val="bg1"/>
                </a:solidFill>
                <a:effectLst/>
                <a:latin typeface="Arial" panose="020B0604020202020204" pitchFamily="34" charset="0"/>
                <a:ea typeface="Times New Roman" panose="02020603050405020304" pitchFamily="18" charset="0"/>
              </a:rPr>
              <a:t>John 14:11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85374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2165593"/>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evidence of people who believe in God who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do not stop believing in Him</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when faced with severe difficulties. Their hope is evidence of God.</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589669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4EA8999-7440-943E-C52F-938D8110318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E7B24F1-63CF-D1BD-9980-F4AD45A92A64}"/>
              </a:ext>
            </a:extLst>
          </p:cNvPr>
          <p:cNvSpPr txBox="1"/>
          <p:nvPr/>
        </p:nvSpPr>
        <p:spPr>
          <a:xfrm>
            <a:off x="406809" y="386162"/>
            <a:ext cx="11378381" cy="3046988"/>
          </a:xfrm>
          <a:prstGeom prst="rect">
            <a:avLst/>
          </a:prstGeom>
          <a:noFill/>
        </p:spPr>
        <p:txBody>
          <a:bodyPr wrap="square" rtlCol="0">
            <a:spAutoFit/>
          </a:bodyPr>
          <a:lstStyle/>
          <a:p>
            <a:pPr marL="0" marR="34290"/>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Look at the people who believe God is true who face severe difficulties in their lives yet their hope does not change. The physical changes around them, but the spiritual remains steadfast because they trust in an unchanging God. There is another reason to believe in God…</a:t>
            </a:r>
          </a:p>
          <a:p>
            <a:endPar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3312385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2062103"/>
          </a:xfrm>
          <a:prstGeom prst="rect">
            <a:avLst/>
          </a:prstGeom>
          <a:noFill/>
        </p:spPr>
        <p:txBody>
          <a:bodyPr wrap="square" rtlCol="0">
            <a:spAutoFit/>
          </a:bodyPr>
          <a:lstStyle/>
          <a:p>
            <a:pPr marL="285750" indent="-285750">
              <a:buFont typeface="Arial" panose="020B0604020202020204" pitchFamily="34" charset="0"/>
              <a:buChar char="•"/>
            </a:pP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Our need for answers</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is evidence of God. Our asking the same questions is evidence that we were created by an intelligent God who wants us to have answers.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043059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46A8CB3-8643-B058-F105-5B39EFE3DAB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8AE8D43-5E62-CD17-2EFF-ACBB6E25C676}"/>
              </a:ext>
            </a:extLst>
          </p:cNvPr>
          <p:cNvSpPr txBox="1"/>
          <p:nvPr/>
        </p:nvSpPr>
        <p:spPr>
          <a:xfrm>
            <a:off x="406809" y="386162"/>
            <a:ext cx="11378381" cy="2062103"/>
          </a:xfrm>
          <a:prstGeom prst="rect">
            <a:avLst/>
          </a:prstGeom>
          <a:noFill/>
        </p:spPr>
        <p:txBody>
          <a:bodyPr wrap="square" rtlCol="0">
            <a:spAutoFit/>
          </a:bodyPr>
          <a:lstStyle/>
          <a:p>
            <a:pPr marL="0" marR="34290"/>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They are the same questions that the Epicureans and Stoics had that Paul addressed. Someone created us to have the same questions. God has the answers!</a:t>
            </a:r>
          </a:p>
          <a:p>
            <a:endPar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167134"/>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136612"/>
            <a:ext cx="11378381" cy="584775"/>
          </a:xfrm>
          <a:prstGeom prst="rect">
            <a:avLst/>
          </a:prstGeom>
          <a:noFill/>
        </p:spPr>
        <p:txBody>
          <a:bodyPr wrap="square" rtlCol="0">
            <a:spAutoFit/>
          </a:bodyPr>
          <a:lstStyle/>
          <a:p>
            <a:pPr marL="0" marR="0" algn="ctr">
              <a:spcBef>
                <a:spcPts val="0"/>
              </a:spcBef>
              <a:spcAft>
                <a:spcPts val="0"/>
              </a:spcAft>
              <a:tabLst>
                <a:tab pos="228600" algn="l"/>
              </a:tabLst>
            </a:pPr>
            <a:r>
              <a:rPr lang="en-US" sz="3200" dirty="0">
                <a:solidFill>
                  <a:schemeClr val="accent4">
                    <a:lumMod val="75000"/>
                  </a:schemeClr>
                </a:solidFill>
                <a:effectLst/>
                <a:latin typeface="Arial" panose="020B0604020202020204" pitchFamily="34" charset="0"/>
                <a:ea typeface="Times New Roman" panose="02020603050405020304" pitchFamily="18" charset="0"/>
              </a:rPr>
              <a:t>THE FOUR FUNDAMENTAL QUESTIONS</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5002671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1569660"/>
          </a:xfrm>
          <a:prstGeom prst="rect">
            <a:avLst/>
          </a:prstGeom>
          <a:noFill/>
        </p:spPr>
        <p:txBody>
          <a:bodyPr wrap="square" rtlCol="0">
            <a:spAutoFit/>
          </a:bodyPr>
          <a:lstStyle/>
          <a:p>
            <a:pPr marL="742950" marR="0" lvl="1" indent="-285750">
              <a:spcBef>
                <a:spcPts val="0"/>
              </a:spcBef>
              <a:spcAft>
                <a:spcPts val="0"/>
              </a:spcAft>
              <a:buFont typeface="Wingdings" panose="05000000000000000000" pitchFamily="2" charset="2"/>
              <a:buChar char=""/>
            </a:pPr>
            <a:r>
              <a:rPr lang="en-US" sz="3200" i="1" u="sng" dirty="0">
                <a:solidFill>
                  <a:schemeClr val="bg1"/>
                </a:solidFill>
                <a:effectLst/>
                <a:latin typeface="Arial" panose="020B0604020202020204" pitchFamily="34" charset="0"/>
                <a:ea typeface="Times New Roman" panose="02020603050405020304" pitchFamily="18" charset="0"/>
              </a:rPr>
              <a:t>ORIGIN</a:t>
            </a:r>
            <a:r>
              <a:rPr lang="en-US" sz="3200" i="1" dirty="0">
                <a:solidFill>
                  <a:schemeClr val="bg1"/>
                </a:solidFill>
                <a:effectLst/>
                <a:latin typeface="Arial" panose="020B0604020202020204" pitchFamily="34" charset="0"/>
                <a:ea typeface="Times New Roman" panose="02020603050405020304" pitchFamily="18" charset="0"/>
              </a:rPr>
              <a:t>: Where did I come from?</a:t>
            </a: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11430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969445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2062103"/>
          </a:xfrm>
          <a:prstGeom prst="rect">
            <a:avLst/>
          </a:prstGeom>
          <a:noFill/>
        </p:spPr>
        <p:txBody>
          <a:bodyPr wrap="square" rtlCol="0">
            <a:spAutoFit/>
          </a:bodyPr>
          <a:lstStyle/>
          <a:p>
            <a:pPr marL="742950" marR="0" lvl="1" indent="-285750">
              <a:spcBef>
                <a:spcPts val="0"/>
              </a:spcBef>
              <a:spcAft>
                <a:spcPts val="0"/>
              </a:spcAft>
              <a:buFont typeface="Wingdings" panose="05000000000000000000" pitchFamily="2" charset="2"/>
              <a:buChar char=""/>
            </a:pPr>
            <a:r>
              <a:rPr lang="en-US" sz="3200" i="1" u="sng" dirty="0">
                <a:solidFill>
                  <a:schemeClr val="bg1"/>
                </a:solidFill>
                <a:effectLst/>
                <a:latin typeface="Arial" panose="020B0604020202020204" pitchFamily="34" charset="0"/>
                <a:ea typeface="Times New Roman" panose="02020603050405020304" pitchFamily="18" charset="0"/>
              </a:rPr>
              <a:t>ORIGIN</a:t>
            </a:r>
            <a:r>
              <a:rPr lang="en-US" sz="3200" i="1" dirty="0">
                <a:solidFill>
                  <a:schemeClr val="bg1"/>
                </a:solidFill>
                <a:effectLst/>
                <a:latin typeface="Arial" panose="020B0604020202020204" pitchFamily="34" charset="0"/>
                <a:ea typeface="Times New Roman" panose="02020603050405020304" pitchFamily="18" charset="0"/>
              </a:rPr>
              <a:t>: Where did I come from?</a:t>
            </a: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11430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US" sz="3200" i="1" u="sng" dirty="0">
                <a:solidFill>
                  <a:schemeClr val="bg1"/>
                </a:solidFill>
                <a:effectLst/>
                <a:latin typeface="Arial" panose="020B0604020202020204" pitchFamily="34" charset="0"/>
                <a:ea typeface="Times New Roman" panose="02020603050405020304" pitchFamily="18" charset="0"/>
              </a:rPr>
              <a:t>MORALITY</a:t>
            </a:r>
            <a:r>
              <a:rPr lang="en-US" sz="3200" i="1" dirty="0">
                <a:solidFill>
                  <a:schemeClr val="bg1"/>
                </a:solidFill>
                <a:effectLst/>
                <a:latin typeface="Arial" panose="020B0604020202020204" pitchFamily="34" charset="0"/>
                <a:ea typeface="Times New Roman" panose="02020603050405020304" pitchFamily="18" charset="0"/>
              </a:rPr>
              <a:t>: What is right and wrong behavior? </a:t>
            </a:r>
            <a:endParaRPr lang="en-US" sz="3200" dirty="0">
              <a:solidFill>
                <a:schemeClr val="bg1"/>
              </a:solidFill>
              <a:effectLst/>
              <a:latin typeface="Times New Roman" panose="02020603050405020304" pitchFamily="18" charset="0"/>
              <a:ea typeface="Times New Roman" panose="02020603050405020304" pitchFamily="18" charset="0"/>
            </a:endParaRPr>
          </a:p>
          <a:p>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6501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FAF7338-D1AB-FF42-FF60-C486565A4C1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23BDF22-8617-3EBB-BA1C-C3B5469CE316}"/>
              </a:ext>
            </a:extLst>
          </p:cNvPr>
          <p:cNvSpPr txBox="1"/>
          <p:nvPr/>
        </p:nvSpPr>
        <p:spPr>
          <a:xfrm>
            <a:off x="406809" y="240689"/>
            <a:ext cx="11378381" cy="3323987"/>
          </a:xfrm>
          <a:prstGeom prst="rect">
            <a:avLst/>
          </a:prstGeom>
          <a:noFill/>
        </p:spPr>
        <p:txBody>
          <a:bodyPr wrap="square" rtlCol="0">
            <a:spAutoFit/>
          </a:bodyPr>
          <a:lstStyle/>
          <a:p>
            <a:pPr marL="0" marR="0">
              <a:spcBef>
                <a:spcPts val="0"/>
              </a:spcBef>
              <a:spcAft>
                <a:spcPts val="0"/>
              </a:spcAft>
            </a:pPr>
            <a:r>
              <a:rPr lang="en-US" sz="2800" b="1" dirty="0">
                <a:solidFill>
                  <a:schemeClr val="accent4">
                    <a:lumMod val="75000"/>
                  </a:schemeClr>
                </a:solidFill>
                <a:latin typeface="Arial" panose="020B0604020202020204" pitchFamily="34" charset="0"/>
                <a:ea typeface="Times New Roman" panose="02020603050405020304" pitchFamily="18" charset="0"/>
              </a:rPr>
              <a:t>BEGINNING A CONVERSATION</a:t>
            </a:r>
            <a:endParaRPr lang="en-US" sz="2800" dirty="0">
              <a:solidFill>
                <a:schemeClr val="bg1"/>
              </a:solidFill>
              <a:effectLst/>
              <a:latin typeface="Arial" panose="020B0604020202020204" pitchFamily="34" charset="0"/>
              <a:ea typeface="Times New Roman" panose="02020603050405020304" pitchFamily="18" charset="0"/>
            </a:endParaRPr>
          </a:p>
          <a:p>
            <a:pPr marL="0" marR="0">
              <a:spcBef>
                <a:spcPts val="0"/>
              </a:spcBef>
              <a:spcAft>
                <a:spcPts val="0"/>
              </a:spcAft>
            </a:pPr>
            <a:r>
              <a:rPr lang="en-US" sz="3200" b="0" dirty="0">
                <a:solidFill>
                  <a:schemeClr val="accent4">
                    <a:lumMod val="75000"/>
                  </a:schemeClr>
                </a:solidFill>
                <a:effectLst/>
                <a:latin typeface="system-ui"/>
              </a:rPr>
              <a:t>F.I.R.E.</a:t>
            </a:r>
            <a:endParaRPr lang="en-US" sz="3200" dirty="0">
              <a:solidFill>
                <a:schemeClr val="bg1"/>
              </a:solidFill>
              <a:latin typeface="system-ui"/>
              <a:ea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en-US" sz="3000" dirty="0">
                <a:solidFill>
                  <a:schemeClr val="accent4">
                    <a:lumMod val="75000"/>
                  </a:schemeClr>
                </a:solidFill>
                <a:latin typeface="system-ui"/>
                <a:ea typeface="Times New Roman" panose="02020603050405020304" pitchFamily="18" charset="0"/>
              </a:rPr>
              <a:t>Family: </a:t>
            </a:r>
            <a:r>
              <a:rPr lang="en-US" sz="3000" dirty="0">
                <a:solidFill>
                  <a:schemeClr val="bg1"/>
                </a:solidFill>
                <a:latin typeface="system-ui"/>
                <a:ea typeface="Times New Roman" panose="02020603050405020304" pitchFamily="18" charset="0"/>
              </a:rPr>
              <a:t>Tell me about your family.</a:t>
            </a:r>
          </a:p>
          <a:p>
            <a:pPr marL="457200" marR="0" indent="-457200">
              <a:spcBef>
                <a:spcPts val="0"/>
              </a:spcBef>
              <a:spcAft>
                <a:spcPts val="0"/>
              </a:spcAft>
              <a:buFont typeface="Arial" panose="020B0604020202020204" pitchFamily="34" charset="0"/>
              <a:buChar char="•"/>
            </a:pPr>
            <a:r>
              <a:rPr lang="en-US" sz="3000" dirty="0">
                <a:solidFill>
                  <a:schemeClr val="accent4">
                    <a:lumMod val="75000"/>
                  </a:schemeClr>
                </a:solidFill>
                <a:effectLst/>
                <a:latin typeface="system-ui"/>
                <a:ea typeface="Times New Roman" panose="02020603050405020304" pitchFamily="18" charset="0"/>
              </a:rPr>
              <a:t>Interests:</a:t>
            </a:r>
            <a:r>
              <a:rPr lang="en-US" sz="3000" dirty="0">
                <a:solidFill>
                  <a:schemeClr val="bg1"/>
                </a:solidFill>
                <a:effectLst/>
                <a:latin typeface="system-ui"/>
                <a:ea typeface="Times New Roman" panose="02020603050405020304" pitchFamily="18" charset="0"/>
              </a:rPr>
              <a:t> Do you have any special hobbies? </a:t>
            </a:r>
          </a:p>
          <a:p>
            <a:pPr marL="457200" marR="0" indent="-457200">
              <a:spcBef>
                <a:spcPts val="0"/>
              </a:spcBef>
              <a:spcAft>
                <a:spcPts val="0"/>
              </a:spcAft>
              <a:buFont typeface="Arial" panose="020B0604020202020204" pitchFamily="34" charset="0"/>
              <a:buChar char="•"/>
            </a:pPr>
            <a:r>
              <a:rPr lang="en-US" sz="3000" dirty="0">
                <a:solidFill>
                  <a:schemeClr val="accent4">
                    <a:lumMod val="75000"/>
                  </a:schemeClr>
                </a:solidFill>
                <a:latin typeface="system-ui"/>
                <a:ea typeface="Times New Roman" panose="02020603050405020304" pitchFamily="18" charset="0"/>
              </a:rPr>
              <a:t>Religious Background: </a:t>
            </a:r>
            <a:r>
              <a:rPr lang="en-US" sz="3000" dirty="0">
                <a:solidFill>
                  <a:schemeClr val="bg1"/>
                </a:solidFill>
                <a:latin typeface="system-ui"/>
                <a:ea typeface="Times New Roman" panose="02020603050405020304" pitchFamily="18" charset="0"/>
              </a:rPr>
              <a:t>When you attend church, where do you attend?</a:t>
            </a:r>
          </a:p>
          <a:p>
            <a:pPr marL="457200" marR="0" indent="-457200">
              <a:spcBef>
                <a:spcPts val="0"/>
              </a:spcBef>
              <a:spcAft>
                <a:spcPts val="0"/>
              </a:spcAft>
              <a:buFont typeface="Arial" panose="020B0604020202020204" pitchFamily="34" charset="0"/>
              <a:buChar char="•"/>
            </a:pPr>
            <a:r>
              <a:rPr lang="en-US" sz="3000" dirty="0">
                <a:solidFill>
                  <a:schemeClr val="accent4">
                    <a:lumMod val="75000"/>
                  </a:schemeClr>
                </a:solidFill>
                <a:effectLst/>
                <a:latin typeface="system-ui"/>
                <a:ea typeface="Times New Roman" panose="02020603050405020304" pitchFamily="18" charset="0"/>
              </a:rPr>
              <a:t>Exploratory Questions:</a:t>
            </a:r>
          </a:p>
        </p:txBody>
      </p:sp>
    </p:spTree>
    <p:extLst>
      <p:ext uri="{BB962C8B-B14F-4D97-AF65-F5344CB8AC3E}">
        <p14:creationId xmlns:p14="http://schemas.microsoft.com/office/powerpoint/2010/main" val="1154780253"/>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3046988"/>
          </a:xfrm>
          <a:prstGeom prst="rect">
            <a:avLst/>
          </a:prstGeom>
          <a:noFill/>
        </p:spPr>
        <p:txBody>
          <a:bodyPr wrap="square" rtlCol="0">
            <a:spAutoFit/>
          </a:bodyPr>
          <a:lstStyle/>
          <a:p>
            <a:pPr marL="742950" marR="0" lvl="1" indent="-285750">
              <a:spcBef>
                <a:spcPts val="0"/>
              </a:spcBef>
              <a:spcAft>
                <a:spcPts val="0"/>
              </a:spcAft>
              <a:buFont typeface="Wingdings" panose="05000000000000000000" pitchFamily="2" charset="2"/>
              <a:buChar char=""/>
            </a:pPr>
            <a:r>
              <a:rPr lang="en-US" sz="3200" i="1" u="sng" dirty="0">
                <a:solidFill>
                  <a:schemeClr val="bg1"/>
                </a:solidFill>
                <a:effectLst/>
                <a:latin typeface="Arial" panose="020B0604020202020204" pitchFamily="34" charset="0"/>
                <a:ea typeface="Times New Roman" panose="02020603050405020304" pitchFamily="18" charset="0"/>
              </a:rPr>
              <a:t>ORIGIN</a:t>
            </a:r>
            <a:r>
              <a:rPr lang="en-US" sz="3200" i="1" dirty="0">
                <a:solidFill>
                  <a:schemeClr val="bg1"/>
                </a:solidFill>
                <a:effectLst/>
                <a:latin typeface="Arial" panose="020B0604020202020204" pitchFamily="34" charset="0"/>
                <a:ea typeface="Times New Roman" panose="02020603050405020304" pitchFamily="18" charset="0"/>
              </a:rPr>
              <a:t>: Where did I come from?</a:t>
            </a: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11430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US" sz="3200" i="1" u="sng" dirty="0">
                <a:solidFill>
                  <a:schemeClr val="bg1"/>
                </a:solidFill>
                <a:effectLst/>
                <a:latin typeface="Arial" panose="020B0604020202020204" pitchFamily="34" charset="0"/>
                <a:ea typeface="Times New Roman" panose="02020603050405020304" pitchFamily="18" charset="0"/>
              </a:rPr>
              <a:t>MORALITY</a:t>
            </a:r>
            <a:r>
              <a:rPr lang="en-US" sz="3200" i="1" dirty="0">
                <a:solidFill>
                  <a:schemeClr val="bg1"/>
                </a:solidFill>
                <a:effectLst/>
                <a:latin typeface="Arial" panose="020B0604020202020204" pitchFamily="34" charset="0"/>
                <a:ea typeface="Times New Roman" panose="02020603050405020304" pitchFamily="18" charset="0"/>
              </a:rPr>
              <a:t>: What is right and wrong behavior?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US" sz="3200" i="1" u="sng" dirty="0">
                <a:solidFill>
                  <a:schemeClr val="bg1"/>
                </a:solidFill>
                <a:effectLst/>
                <a:latin typeface="Arial" panose="020B0604020202020204" pitchFamily="34" charset="0"/>
                <a:ea typeface="Times New Roman" panose="02020603050405020304" pitchFamily="18" charset="0"/>
              </a:rPr>
              <a:t>MEANING</a:t>
            </a:r>
            <a:r>
              <a:rPr lang="en-US" sz="3200" i="1" dirty="0">
                <a:solidFill>
                  <a:schemeClr val="bg1"/>
                </a:solidFill>
                <a:effectLst/>
                <a:latin typeface="Arial" panose="020B0604020202020204" pitchFamily="34" charset="0"/>
                <a:ea typeface="Times New Roman" panose="02020603050405020304" pitchFamily="18" charset="0"/>
              </a:rPr>
              <a:t>: What is my purpose in life?</a:t>
            </a:r>
            <a:endParaRPr lang="en-US" sz="3200" dirty="0">
              <a:solidFill>
                <a:schemeClr val="bg1"/>
              </a:solidFill>
              <a:effectLst/>
              <a:latin typeface="Times New Roman" panose="02020603050405020304" pitchFamily="18" charset="0"/>
              <a:ea typeface="Times New Roman" panose="02020603050405020304" pitchFamily="18" charset="0"/>
            </a:endParaRPr>
          </a:p>
          <a:p>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9227895"/>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4031873"/>
          </a:xfrm>
          <a:prstGeom prst="rect">
            <a:avLst/>
          </a:prstGeom>
          <a:noFill/>
        </p:spPr>
        <p:txBody>
          <a:bodyPr wrap="square" rtlCol="0">
            <a:spAutoFit/>
          </a:bodyPr>
          <a:lstStyle/>
          <a:p>
            <a:pPr marL="742950" marR="0" lvl="1" indent="-285750">
              <a:spcBef>
                <a:spcPts val="0"/>
              </a:spcBef>
              <a:spcAft>
                <a:spcPts val="0"/>
              </a:spcAft>
              <a:buFont typeface="Wingdings" panose="05000000000000000000" pitchFamily="2" charset="2"/>
              <a:buChar char=""/>
            </a:pPr>
            <a:r>
              <a:rPr lang="en-US" sz="3200" i="1" u="sng" dirty="0">
                <a:solidFill>
                  <a:schemeClr val="bg1"/>
                </a:solidFill>
                <a:effectLst/>
                <a:latin typeface="Arial" panose="020B0604020202020204" pitchFamily="34" charset="0"/>
                <a:ea typeface="Times New Roman" panose="02020603050405020304" pitchFamily="18" charset="0"/>
              </a:rPr>
              <a:t>ORIGIN</a:t>
            </a:r>
            <a:r>
              <a:rPr lang="en-US" sz="3200" i="1" dirty="0">
                <a:solidFill>
                  <a:schemeClr val="bg1"/>
                </a:solidFill>
                <a:effectLst/>
                <a:latin typeface="Arial" panose="020B0604020202020204" pitchFamily="34" charset="0"/>
                <a:ea typeface="Times New Roman" panose="02020603050405020304" pitchFamily="18" charset="0"/>
              </a:rPr>
              <a:t>: Where did I come from?</a:t>
            </a: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11430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US" sz="3200" i="1" u="sng" dirty="0">
                <a:solidFill>
                  <a:schemeClr val="bg1"/>
                </a:solidFill>
                <a:effectLst/>
                <a:latin typeface="Arial" panose="020B0604020202020204" pitchFamily="34" charset="0"/>
                <a:ea typeface="Times New Roman" panose="02020603050405020304" pitchFamily="18" charset="0"/>
              </a:rPr>
              <a:t>MORALITY</a:t>
            </a:r>
            <a:r>
              <a:rPr lang="en-US" sz="3200" i="1" dirty="0">
                <a:solidFill>
                  <a:schemeClr val="bg1"/>
                </a:solidFill>
                <a:effectLst/>
                <a:latin typeface="Arial" panose="020B0604020202020204" pitchFamily="34" charset="0"/>
                <a:ea typeface="Times New Roman" panose="02020603050405020304" pitchFamily="18" charset="0"/>
              </a:rPr>
              <a:t>: What is right and wrong behavior?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US" sz="3200" i="1" u="sng" dirty="0">
                <a:solidFill>
                  <a:schemeClr val="bg1"/>
                </a:solidFill>
                <a:effectLst/>
                <a:latin typeface="Arial" panose="020B0604020202020204" pitchFamily="34" charset="0"/>
                <a:ea typeface="Times New Roman" panose="02020603050405020304" pitchFamily="18" charset="0"/>
              </a:rPr>
              <a:t>MEANING</a:t>
            </a:r>
            <a:r>
              <a:rPr lang="en-US" sz="3200" i="1" dirty="0">
                <a:solidFill>
                  <a:schemeClr val="bg1"/>
                </a:solidFill>
                <a:effectLst/>
                <a:latin typeface="Arial" panose="020B0604020202020204" pitchFamily="34" charset="0"/>
                <a:ea typeface="Times New Roman" panose="02020603050405020304" pitchFamily="18" charset="0"/>
              </a:rPr>
              <a:t>: What is my purpose in life?</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US" sz="3200" i="1" u="sng" dirty="0">
                <a:solidFill>
                  <a:schemeClr val="bg1"/>
                </a:solidFill>
                <a:effectLst/>
                <a:latin typeface="Arial" panose="020B0604020202020204" pitchFamily="34" charset="0"/>
                <a:ea typeface="Times New Roman" panose="02020603050405020304" pitchFamily="18" charset="0"/>
              </a:rPr>
              <a:t>DESTINY</a:t>
            </a:r>
            <a:r>
              <a:rPr lang="en-US" sz="3200" i="1" dirty="0">
                <a:solidFill>
                  <a:schemeClr val="bg1"/>
                </a:solidFill>
                <a:effectLst/>
                <a:latin typeface="Arial" panose="020B0604020202020204" pitchFamily="34" charset="0"/>
                <a:ea typeface="Times New Roman" panose="02020603050405020304" pitchFamily="18" charset="0"/>
              </a:rPr>
              <a:t>: Is there life after death?</a:t>
            </a:r>
            <a:endParaRPr lang="en-US" sz="3200" dirty="0">
              <a:solidFill>
                <a:schemeClr val="bg1"/>
              </a:solidFill>
              <a:effectLst/>
              <a:latin typeface="Times New Roman" panose="02020603050405020304" pitchFamily="18" charset="0"/>
              <a:ea typeface="Times New Roman" panose="02020603050405020304" pitchFamily="18" charset="0"/>
            </a:endParaRPr>
          </a:p>
          <a:p>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4696959"/>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CBBE24B-6E27-3046-4289-61310F5D6EE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62D4BD2-EE48-AE18-B7EB-E564BDF5400F}"/>
              </a:ext>
            </a:extLst>
          </p:cNvPr>
          <p:cNvSpPr txBox="1"/>
          <p:nvPr/>
        </p:nvSpPr>
        <p:spPr>
          <a:xfrm>
            <a:off x="406809" y="2890391"/>
            <a:ext cx="11378381" cy="1200329"/>
          </a:xfrm>
          <a:prstGeom prst="rect">
            <a:avLst/>
          </a:prstGeom>
          <a:noFill/>
        </p:spPr>
        <p:txBody>
          <a:bodyPr wrap="square" rtlCol="0">
            <a:spAutoFit/>
          </a:bodyPr>
          <a:lstStyle/>
          <a:p>
            <a:pPr marL="0" marR="0" algn="ctr">
              <a:spcBef>
                <a:spcPts val="0"/>
              </a:spcBef>
              <a:spcAft>
                <a:spcPts val="0"/>
              </a:spcAft>
            </a:pPr>
            <a:r>
              <a:rPr lang="en-US" sz="3600" b="1" dirty="0">
                <a:solidFill>
                  <a:schemeClr val="accent4">
                    <a:lumMod val="75000"/>
                  </a:schemeClr>
                </a:solidFill>
                <a:latin typeface="Arial" panose="020B0604020202020204" pitchFamily="34" charset="0"/>
                <a:ea typeface="Times New Roman" panose="02020603050405020304" pitchFamily="18" charset="0"/>
              </a:rPr>
              <a:t>REMINDER GRAPHIC ON WEBSITE:</a:t>
            </a:r>
          </a:p>
          <a:p>
            <a:pPr marL="0" marR="0" algn="ctr">
              <a:spcBef>
                <a:spcPts val="0"/>
              </a:spcBef>
              <a:spcAft>
                <a:spcPts val="0"/>
              </a:spcAft>
            </a:pPr>
            <a:r>
              <a:rPr lang="en-US" sz="3600" b="1" dirty="0">
                <a:solidFill>
                  <a:schemeClr val="accent4">
                    <a:lumMod val="75000"/>
                  </a:schemeClr>
                </a:solidFill>
                <a:latin typeface="Arial" panose="020B0604020202020204" pitchFamily="34" charset="0"/>
                <a:ea typeface="Times New Roman" panose="02020603050405020304" pitchFamily="18" charset="0"/>
              </a:rPr>
              <a:t>4 FUNDAMENTAL QUESTIONS</a:t>
            </a:r>
            <a:endParaRPr lang="en-US" sz="3600" dirty="0">
              <a:solidFill>
                <a:schemeClr val="bg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94571098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2644170"/>
            <a:ext cx="11378381" cy="1077218"/>
          </a:xfrm>
          <a:prstGeom prst="rect">
            <a:avLst/>
          </a:prstGeom>
          <a:noFill/>
        </p:spPr>
        <p:txBody>
          <a:bodyPr wrap="square" rtlCol="0">
            <a:spAutoFit/>
          </a:bodyPr>
          <a:lstStyle/>
          <a:p>
            <a:pPr marL="0" marR="0" algn="ctr"/>
            <a:r>
              <a:rPr lang="en-US" sz="3200" dirty="0">
                <a:solidFill>
                  <a:schemeClr val="bg1"/>
                </a:solidFill>
                <a:effectLst/>
                <a:latin typeface="Arial" panose="020B0604020202020204" pitchFamily="34" charset="0"/>
                <a:ea typeface="Times New Roman" panose="02020603050405020304" pitchFamily="18" charset="0"/>
              </a:rPr>
              <a:t>As people have searched for these answers they have led to four beliefs related to the existence or non-existence of God. </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0494721"/>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136612"/>
            <a:ext cx="11378381" cy="584775"/>
          </a:xfrm>
          <a:prstGeom prst="rect">
            <a:avLst/>
          </a:prstGeom>
          <a:noFill/>
        </p:spPr>
        <p:txBody>
          <a:bodyPr wrap="square" rtlCol="0">
            <a:spAutoFit/>
          </a:bodyPr>
          <a:lstStyle/>
          <a:p>
            <a:pPr marL="0" marR="0" algn="ctr">
              <a:spcBef>
                <a:spcPts val="0"/>
              </a:spcBef>
              <a:spcAft>
                <a:spcPts val="0"/>
              </a:spcAft>
              <a:tabLst>
                <a:tab pos="228600" algn="l"/>
              </a:tabLst>
            </a:pPr>
            <a:r>
              <a:rPr lang="en-US" sz="3200" dirty="0">
                <a:solidFill>
                  <a:schemeClr val="accent4">
                    <a:lumMod val="75000"/>
                  </a:schemeClr>
                </a:solidFill>
                <a:effectLst/>
                <a:latin typeface="Arial" panose="020B0604020202020204" pitchFamily="34" charset="0"/>
                <a:ea typeface="Times New Roman" panose="02020603050405020304" pitchFamily="18" charset="0"/>
              </a:rPr>
              <a:t>THE WORLD VIEWS</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6036923"/>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260894" y="373957"/>
            <a:ext cx="11378381" cy="2554545"/>
          </a:xfrm>
          <a:prstGeom prst="rect">
            <a:avLst/>
          </a:prstGeom>
          <a:noFill/>
        </p:spPr>
        <p:txBody>
          <a:bodyPr wrap="square" rtlCol="0">
            <a:spAutoFit/>
          </a:bodyPr>
          <a:lstStyle/>
          <a:p>
            <a:pPr marL="342900" marR="0" lvl="0" indent="-342900">
              <a:spcBef>
                <a:spcPts val="0"/>
              </a:spcBef>
              <a:spcAft>
                <a:spcPts val="0"/>
              </a:spcAft>
              <a:buFont typeface="Courier New" panose="02070309020205020404" pitchFamily="49" charset="0"/>
              <a:buChar char="o"/>
            </a:pPr>
            <a:r>
              <a:rPr lang="en-US" sz="3200" u="sng" dirty="0">
                <a:solidFill>
                  <a:schemeClr val="bg1"/>
                </a:solidFill>
                <a:effectLst/>
                <a:latin typeface="Arial" panose="020B0604020202020204" pitchFamily="34" charset="0"/>
                <a:ea typeface="Times New Roman" panose="02020603050405020304" pitchFamily="18" charset="0"/>
              </a:rPr>
              <a:t>Naturalism/Materialism</a:t>
            </a:r>
            <a:r>
              <a:rPr lang="en-US" sz="3200" dirty="0">
                <a:solidFill>
                  <a:schemeClr val="bg1"/>
                </a:solidFill>
                <a:effectLst/>
                <a:latin typeface="Arial" panose="020B0604020202020204" pitchFamily="34" charset="0"/>
                <a:ea typeface="Times New Roman" panose="02020603050405020304" pitchFamily="18" charset="0"/>
              </a:rPr>
              <a:t>. The belief that the universe (or nature) has always been in existence. Because the universe has always been, there is no need for a God to begin it. Those who are Atheists and Agnostics fall within this world view. </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2361933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260894" y="373957"/>
            <a:ext cx="11378381" cy="3539430"/>
          </a:xfrm>
          <a:prstGeom prst="rect">
            <a:avLst/>
          </a:prstGeom>
          <a:noFill/>
        </p:spPr>
        <p:txBody>
          <a:bodyPr wrap="square" rtlCol="0">
            <a:spAutoFit/>
          </a:bodyPr>
          <a:lstStyle/>
          <a:p>
            <a:pPr marL="342900" indent="-342900">
              <a:buFont typeface="Courier New" panose="02070309020205020404" pitchFamily="49" charset="0"/>
              <a:buChar char="o"/>
            </a:pPr>
            <a:r>
              <a:rPr lang="en-US" sz="3200" u="sng" dirty="0">
                <a:solidFill>
                  <a:schemeClr val="bg1"/>
                </a:solidFill>
                <a:effectLst/>
                <a:latin typeface="Arial" panose="020B0604020202020204" pitchFamily="34" charset="0"/>
                <a:ea typeface="Times New Roman" panose="02020603050405020304" pitchFamily="18" charset="0"/>
              </a:rPr>
              <a:t>Pantheism</a:t>
            </a:r>
            <a:r>
              <a:rPr lang="en-US" sz="3200" dirty="0">
                <a:solidFill>
                  <a:schemeClr val="bg1"/>
                </a:solidFill>
                <a:effectLst/>
                <a:latin typeface="Arial" panose="020B0604020202020204" pitchFamily="34" charset="0"/>
                <a:ea typeface="Times New Roman" panose="02020603050405020304" pitchFamily="18" charset="0"/>
              </a:rPr>
              <a:t>. The belief that God is in all things. I am God and you are God and the essence of God is in all things of nature. They emphasize the protection of people and the environment. To destroy anything in nature is to destroy God. Those who fall within this world view include Hindus, Buddhists, Tao’s, and other eastern religions.</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Courier New" panose="02070309020205020404" pitchFamily="49" charset="0"/>
              <a:buChar char="o"/>
            </a:pP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0050544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260894" y="373957"/>
            <a:ext cx="11378381" cy="3046988"/>
          </a:xfrm>
          <a:prstGeom prst="rect">
            <a:avLst/>
          </a:prstGeom>
          <a:noFill/>
        </p:spPr>
        <p:txBody>
          <a:bodyPr wrap="square" rtlCol="0">
            <a:spAutoFit/>
          </a:bodyPr>
          <a:lstStyle/>
          <a:p>
            <a:pPr marL="342900" indent="-342900">
              <a:buFont typeface="Courier New" panose="02070309020205020404" pitchFamily="49" charset="0"/>
              <a:buChar char="o"/>
            </a:pPr>
            <a:r>
              <a:rPr lang="en-US" sz="3200" u="sng" dirty="0">
                <a:solidFill>
                  <a:schemeClr val="bg1"/>
                </a:solidFill>
                <a:effectLst/>
                <a:latin typeface="Arial" panose="020B0604020202020204" pitchFamily="34" charset="0"/>
                <a:ea typeface="Times New Roman" panose="02020603050405020304" pitchFamily="18" charset="0"/>
              </a:rPr>
              <a:t>Deism</a:t>
            </a:r>
            <a:r>
              <a:rPr lang="en-US" sz="3200" dirty="0">
                <a:solidFill>
                  <a:schemeClr val="bg1"/>
                </a:solidFill>
                <a:effectLst/>
                <a:latin typeface="Arial" panose="020B0604020202020204" pitchFamily="34" charset="0"/>
                <a:ea typeface="Times New Roman" panose="02020603050405020304" pitchFamily="18" charset="0"/>
              </a:rPr>
              <a:t>. The belief that there is a God who created the universe, but He is impersonal and we cannot have a relationship with Him. The Greek religions fall within this world view. For example, Zeus is the God who created the world.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Courier New" panose="02070309020205020404" pitchFamily="49" charset="0"/>
              <a:buChar char="o"/>
            </a:pP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2583286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260894" y="373957"/>
            <a:ext cx="11378381" cy="3046988"/>
          </a:xfrm>
          <a:prstGeom prst="rect">
            <a:avLst/>
          </a:prstGeom>
          <a:noFill/>
        </p:spPr>
        <p:txBody>
          <a:bodyPr wrap="square" rtlCol="0">
            <a:spAutoFit/>
          </a:bodyPr>
          <a:lstStyle/>
          <a:p>
            <a:pPr marL="342900" marR="0" lvl="0" indent="-342900">
              <a:spcBef>
                <a:spcPts val="0"/>
              </a:spcBef>
              <a:spcAft>
                <a:spcPts val="0"/>
              </a:spcAft>
              <a:buFont typeface="Courier New" panose="02070309020205020404" pitchFamily="49" charset="0"/>
              <a:buChar char="o"/>
            </a:pPr>
            <a:r>
              <a:rPr lang="en-US" sz="3200" u="sng" dirty="0">
                <a:solidFill>
                  <a:schemeClr val="bg1"/>
                </a:solidFill>
                <a:effectLst/>
                <a:latin typeface="Arial" panose="020B0604020202020204" pitchFamily="34" charset="0"/>
                <a:ea typeface="Times New Roman" panose="02020603050405020304" pitchFamily="18" charset="0"/>
              </a:rPr>
              <a:t>Theism</a:t>
            </a:r>
            <a:r>
              <a:rPr lang="en-US" sz="3200" dirty="0">
                <a:solidFill>
                  <a:schemeClr val="bg1"/>
                </a:solidFill>
                <a:effectLst/>
                <a:latin typeface="Arial" panose="020B0604020202020204" pitchFamily="34" charset="0"/>
                <a:ea typeface="Times New Roman" panose="02020603050405020304" pitchFamily="18" charset="0"/>
              </a:rPr>
              <a:t>. The belief that there is a God who created the universe and that He is personal and that we can have a relationship with Him. Those who are Christians, Jewish, and Islamic fall within this world view.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34290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Courier New" panose="02070309020205020404" pitchFamily="49" charset="0"/>
              <a:buChar char="o"/>
            </a:pP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99196314"/>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13572AA-D65B-3DE4-0704-27FAD525A15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15382E1-CE1B-25C9-E9A8-EDA2D64FE406}"/>
              </a:ext>
            </a:extLst>
          </p:cNvPr>
          <p:cNvSpPr txBox="1"/>
          <p:nvPr/>
        </p:nvSpPr>
        <p:spPr>
          <a:xfrm>
            <a:off x="406809" y="3136612"/>
            <a:ext cx="11378381" cy="1200329"/>
          </a:xfrm>
          <a:prstGeom prst="rect">
            <a:avLst/>
          </a:prstGeom>
          <a:noFill/>
        </p:spPr>
        <p:txBody>
          <a:bodyPr wrap="square" rtlCol="0">
            <a:spAutoFit/>
          </a:bodyPr>
          <a:lstStyle/>
          <a:p>
            <a:pPr marL="0" marR="0" algn="ctr">
              <a:spcBef>
                <a:spcPts val="0"/>
              </a:spcBef>
              <a:spcAft>
                <a:spcPts val="0"/>
              </a:spcAft>
            </a:pPr>
            <a:r>
              <a:rPr lang="en-US" sz="3600" b="1" dirty="0">
                <a:solidFill>
                  <a:schemeClr val="accent4">
                    <a:lumMod val="75000"/>
                  </a:schemeClr>
                </a:solidFill>
                <a:latin typeface="Arial" panose="020B0604020202020204" pitchFamily="34" charset="0"/>
                <a:ea typeface="Times New Roman" panose="02020603050405020304" pitchFamily="18" charset="0"/>
              </a:rPr>
              <a:t>REMINDER GRAPHIC ON WEBSITE:</a:t>
            </a:r>
          </a:p>
          <a:p>
            <a:pPr marL="0" marR="0" algn="ctr">
              <a:spcBef>
                <a:spcPts val="0"/>
              </a:spcBef>
              <a:spcAft>
                <a:spcPts val="0"/>
              </a:spcAft>
            </a:pPr>
            <a:r>
              <a:rPr lang="en-US" sz="3600" b="1" dirty="0">
                <a:solidFill>
                  <a:schemeClr val="accent4">
                    <a:lumMod val="75000"/>
                  </a:schemeClr>
                </a:solidFill>
                <a:effectLst/>
                <a:latin typeface="Arial" panose="020B0604020202020204" pitchFamily="34" charset="0"/>
                <a:ea typeface="Times New Roman" panose="02020603050405020304" pitchFamily="18" charset="0"/>
              </a:rPr>
              <a:t>THE WORLD VIEWS</a:t>
            </a:r>
            <a:endParaRPr lang="en-US" sz="3600" dirty="0">
              <a:solidFill>
                <a:schemeClr val="bg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72365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CE49D45-89F4-7630-E9E9-7D078674120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D72AB0D-915D-BB25-CB43-AF7D5E95BC08}"/>
              </a:ext>
            </a:extLst>
          </p:cNvPr>
          <p:cNvSpPr txBox="1"/>
          <p:nvPr/>
        </p:nvSpPr>
        <p:spPr>
          <a:xfrm>
            <a:off x="406809" y="240689"/>
            <a:ext cx="11378381" cy="4708981"/>
          </a:xfrm>
          <a:prstGeom prst="rect">
            <a:avLst/>
          </a:prstGeom>
          <a:noFill/>
        </p:spPr>
        <p:txBody>
          <a:bodyPr wrap="square" rtlCol="0">
            <a:spAutoFit/>
          </a:bodyPr>
          <a:lstStyle/>
          <a:p>
            <a:pPr marL="0" marR="0">
              <a:spcBef>
                <a:spcPts val="0"/>
              </a:spcBef>
              <a:spcAft>
                <a:spcPts val="0"/>
              </a:spcAft>
            </a:pPr>
            <a:r>
              <a:rPr lang="en-US" sz="2800" b="1" dirty="0">
                <a:solidFill>
                  <a:schemeClr val="accent4">
                    <a:lumMod val="75000"/>
                  </a:schemeClr>
                </a:solidFill>
                <a:latin typeface="Arial" panose="020B0604020202020204" pitchFamily="34" charset="0"/>
                <a:ea typeface="Times New Roman" panose="02020603050405020304" pitchFamily="18" charset="0"/>
              </a:rPr>
              <a:t>BEGINNING A CONVERSATION</a:t>
            </a:r>
            <a:endParaRPr lang="en-US" sz="2800" dirty="0">
              <a:solidFill>
                <a:schemeClr val="bg1"/>
              </a:solidFill>
              <a:effectLst/>
              <a:latin typeface="Arial" panose="020B0604020202020204" pitchFamily="34" charset="0"/>
              <a:ea typeface="Times New Roman" panose="02020603050405020304" pitchFamily="18" charset="0"/>
            </a:endParaRPr>
          </a:p>
          <a:p>
            <a:pPr marL="0" marR="0">
              <a:spcBef>
                <a:spcPts val="0"/>
              </a:spcBef>
              <a:spcAft>
                <a:spcPts val="0"/>
              </a:spcAft>
            </a:pPr>
            <a:r>
              <a:rPr lang="en-US" sz="3200" b="0" dirty="0">
                <a:solidFill>
                  <a:schemeClr val="accent4">
                    <a:lumMod val="75000"/>
                  </a:schemeClr>
                </a:solidFill>
                <a:effectLst/>
                <a:latin typeface="system-ui"/>
              </a:rPr>
              <a:t>F.I.R.E.</a:t>
            </a:r>
            <a:endParaRPr lang="en-US" sz="3200" dirty="0">
              <a:solidFill>
                <a:schemeClr val="bg1"/>
              </a:solidFill>
              <a:latin typeface="system-ui"/>
              <a:ea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en-US" sz="3000" dirty="0">
                <a:solidFill>
                  <a:schemeClr val="accent4">
                    <a:lumMod val="75000"/>
                  </a:schemeClr>
                </a:solidFill>
                <a:latin typeface="system-ui"/>
                <a:ea typeface="Times New Roman" panose="02020603050405020304" pitchFamily="18" charset="0"/>
              </a:rPr>
              <a:t>Family: </a:t>
            </a:r>
            <a:r>
              <a:rPr lang="en-US" sz="3000" dirty="0">
                <a:solidFill>
                  <a:schemeClr val="bg1"/>
                </a:solidFill>
                <a:latin typeface="system-ui"/>
                <a:ea typeface="Times New Roman" panose="02020603050405020304" pitchFamily="18" charset="0"/>
              </a:rPr>
              <a:t>Tell me about your family.</a:t>
            </a:r>
          </a:p>
          <a:p>
            <a:pPr marL="457200" marR="0" indent="-457200">
              <a:spcBef>
                <a:spcPts val="0"/>
              </a:spcBef>
              <a:spcAft>
                <a:spcPts val="0"/>
              </a:spcAft>
              <a:buFont typeface="Arial" panose="020B0604020202020204" pitchFamily="34" charset="0"/>
              <a:buChar char="•"/>
            </a:pPr>
            <a:r>
              <a:rPr lang="en-US" sz="3000" dirty="0">
                <a:solidFill>
                  <a:schemeClr val="accent4">
                    <a:lumMod val="75000"/>
                  </a:schemeClr>
                </a:solidFill>
                <a:effectLst/>
                <a:latin typeface="system-ui"/>
                <a:ea typeface="Times New Roman" panose="02020603050405020304" pitchFamily="18" charset="0"/>
              </a:rPr>
              <a:t>Interests:</a:t>
            </a:r>
            <a:r>
              <a:rPr lang="en-US" sz="3000" dirty="0">
                <a:solidFill>
                  <a:schemeClr val="bg1"/>
                </a:solidFill>
                <a:effectLst/>
                <a:latin typeface="system-ui"/>
                <a:ea typeface="Times New Roman" panose="02020603050405020304" pitchFamily="18" charset="0"/>
              </a:rPr>
              <a:t> Do you have any special hobbies? </a:t>
            </a:r>
          </a:p>
          <a:p>
            <a:pPr marL="457200" marR="0" indent="-457200">
              <a:spcBef>
                <a:spcPts val="0"/>
              </a:spcBef>
              <a:spcAft>
                <a:spcPts val="0"/>
              </a:spcAft>
              <a:buFont typeface="Arial" panose="020B0604020202020204" pitchFamily="34" charset="0"/>
              <a:buChar char="•"/>
            </a:pPr>
            <a:r>
              <a:rPr lang="en-US" sz="3000" dirty="0">
                <a:solidFill>
                  <a:schemeClr val="accent4">
                    <a:lumMod val="75000"/>
                  </a:schemeClr>
                </a:solidFill>
                <a:latin typeface="system-ui"/>
                <a:ea typeface="Times New Roman" panose="02020603050405020304" pitchFamily="18" charset="0"/>
              </a:rPr>
              <a:t>Religious Background: </a:t>
            </a:r>
            <a:r>
              <a:rPr lang="en-US" sz="3000" dirty="0">
                <a:solidFill>
                  <a:schemeClr val="bg1"/>
                </a:solidFill>
                <a:latin typeface="system-ui"/>
                <a:ea typeface="Times New Roman" panose="02020603050405020304" pitchFamily="18" charset="0"/>
              </a:rPr>
              <a:t>When you attend church, where do you attend?</a:t>
            </a:r>
          </a:p>
          <a:p>
            <a:pPr marL="457200" marR="0" indent="-457200">
              <a:spcBef>
                <a:spcPts val="0"/>
              </a:spcBef>
              <a:spcAft>
                <a:spcPts val="0"/>
              </a:spcAft>
              <a:buFont typeface="Arial" panose="020B0604020202020204" pitchFamily="34" charset="0"/>
              <a:buChar char="•"/>
            </a:pPr>
            <a:r>
              <a:rPr lang="en-US" sz="3000" dirty="0">
                <a:solidFill>
                  <a:schemeClr val="accent4">
                    <a:lumMod val="75000"/>
                  </a:schemeClr>
                </a:solidFill>
                <a:effectLst/>
                <a:latin typeface="system-ui"/>
                <a:ea typeface="Times New Roman" panose="02020603050405020304" pitchFamily="18" charset="0"/>
              </a:rPr>
              <a:t>Exploratory Questions:</a:t>
            </a:r>
          </a:p>
          <a:p>
            <a:pPr marL="457200" indent="-457200">
              <a:buFontTx/>
              <a:buChar char="-"/>
            </a:pPr>
            <a:r>
              <a:rPr lang="en-US" sz="3000" dirty="0">
                <a:solidFill>
                  <a:schemeClr val="bg1"/>
                </a:solidFill>
                <a:effectLst/>
                <a:latin typeface="Arial" panose="020B0604020202020204" pitchFamily="34" charset="0"/>
                <a:ea typeface="Times New Roman" panose="02020603050405020304" pitchFamily="18" charset="0"/>
              </a:rPr>
              <a:t>Have you come to the place in your life where you know for certain that you have a relationship with God and that you will go to Heaven when you die?</a:t>
            </a:r>
            <a:endParaRPr lang="en-US" sz="3000" dirty="0">
              <a:solidFill>
                <a:schemeClr val="bg1"/>
              </a:solidFill>
              <a:latin typeface="system-ui"/>
              <a:ea typeface="Times New Roman" panose="02020603050405020304" pitchFamily="18" charset="0"/>
            </a:endParaRPr>
          </a:p>
        </p:txBody>
      </p:sp>
    </p:spTree>
    <p:extLst>
      <p:ext uri="{BB962C8B-B14F-4D97-AF65-F5344CB8AC3E}">
        <p14:creationId xmlns:p14="http://schemas.microsoft.com/office/powerpoint/2010/main" val="189575629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216731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3" name="Picture 2" descr="A blue and yellow background with white speech bubbles and a question mark and light bulb&#10;&#10;AI-generated content may be incorrect.">
            <a:extLst>
              <a:ext uri="{FF2B5EF4-FFF2-40B4-BE49-F238E27FC236}">
                <a16:creationId xmlns:a16="http://schemas.microsoft.com/office/drawing/2014/main" id="{E803BE0E-A708-16F2-E114-6E5F16507D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9675" y="-14330"/>
            <a:ext cx="5358270" cy="6872330"/>
          </a:xfrm>
          <a:prstGeom prst="rect">
            <a:avLst/>
          </a:prstGeom>
        </p:spPr>
      </p:pic>
      <p:sp>
        <p:nvSpPr>
          <p:cNvPr id="2" name="TextBox 1">
            <a:extLst>
              <a:ext uri="{FF2B5EF4-FFF2-40B4-BE49-F238E27FC236}">
                <a16:creationId xmlns:a16="http://schemas.microsoft.com/office/drawing/2014/main" id="{F088C535-1AF1-7723-FE74-61D369307B1E}"/>
              </a:ext>
            </a:extLst>
          </p:cNvPr>
          <p:cNvSpPr txBox="1"/>
          <p:nvPr/>
        </p:nvSpPr>
        <p:spPr>
          <a:xfrm>
            <a:off x="3510464" y="6047509"/>
            <a:ext cx="4696691" cy="707886"/>
          </a:xfrm>
          <a:prstGeom prst="rect">
            <a:avLst/>
          </a:prstGeom>
          <a:noFill/>
        </p:spPr>
        <p:txBody>
          <a:bodyPr wrap="square" rtlCol="0">
            <a:spAutoFit/>
          </a:bodyPr>
          <a:lstStyle/>
          <a:p>
            <a:pPr algn="ctr"/>
            <a:r>
              <a:rPr lang="en-US" sz="4000" b="1" dirty="0">
                <a:solidFill>
                  <a:schemeClr val="bg1"/>
                </a:solidFill>
              </a:rPr>
              <a:t>ORIGIN &amp; MORALITY</a:t>
            </a:r>
          </a:p>
        </p:txBody>
      </p:sp>
      <p:sp>
        <p:nvSpPr>
          <p:cNvPr id="4" name="TextBox 3">
            <a:extLst>
              <a:ext uri="{FF2B5EF4-FFF2-40B4-BE49-F238E27FC236}">
                <a16:creationId xmlns:a16="http://schemas.microsoft.com/office/drawing/2014/main" id="{91AD9E08-D47A-BF64-609C-ADBBB0FA48E2}"/>
              </a:ext>
            </a:extLst>
          </p:cNvPr>
          <p:cNvSpPr txBox="1"/>
          <p:nvPr/>
        </p:nvSpPr>
        <p:spPr>
          <a:xfrm>
            <a:off x="3931296" y="102605"/>
            <a:ext cx="3688773" cy="707886"/>
          </a:xfrm>
          <a:prstGeom prst="rect">
            <a:avLst/>
          </a:prstGeom>
          <a:noFill/>
        </p:spPr>
        <p:txBody>
          <a:bodyPr wrap="square" rtlCol="0">
            <a:spAutoFit/>
          </a:bodyPr>
          <a:lstStyle/>
          <a:p>
            <a:pPr algn="ctr"/>
            <a:r>
              <a:rPr lang="en-US" sz="4000" b="1" dirty="0">
                <a:solidFill>
                  <a:schemeClr val="bg1"/>
                </a:solidFill>
              </a:rPr>
              <a:t>SESSION FOUR</a:t>
            </a:r>
          </a:p>
        </p:txBody>
      </p:sp>
    </p:spTree>
    <p:extLst>
      <p:ext uri="{BB962C8B-B14F-4D97-AF65-F5344CB8AC3E}">
        <p14:creationId xmlns:p14="http://schemas.microsoft.com/office/powerpoint/2010/main" val="2378779833"/>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D2565-7B74-2C8A-B206-A837514A4CAD}"/>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5CFC26F5-18F9-2127-E53C-79A578D3E93F}"/>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D012A882-CA71-0C2B-DF83-F12DD758700C}"/>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86AD2C7C-0CA6-5F99-482A-99EC86A4256B}"/>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4B332B15-25A5-D8E4-3489-0D0C3CDA6C5F}"/>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657B418D-011C-A022-3069-680C6D7E912E}"/>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5515ADE5-6BB0-7830-3B6F-F381C2FEB99A}"/>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72370889-D8E6-A17A-AF8D-7A057E18AA93}"/>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07977763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DFB34-C13E-01FC-5425-607367DFB278}"/>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C8FB3869-F646-7556-E4E6-EFCB8E67B065}"/>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E591D7C1-1599-150E-785D-2109E903C0E6}"/>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7A0E08E6-75EA-234A-9B77-AFA937128D59}"/>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C5B72DAC-5D76-190B-9CC5-8CB02944EA70}"/>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5B995477-208F-F4AF-3EF3-80F7E34979A9}"/>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4D27EE98-83F9-A92B-DE30-4468EB7EEA47}"/>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0E557545-8877-55CF-AE13-E1CC6A0A0E06}"/>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2BE6E9F5-9A3F-6044-F816-BAB1D74F5768}"/>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919246930"/>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92E98-93EA-F788-CF40-B50AD733838C}"/>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1FE91193-7A9A-711B-808C-94BD319147FC}"/>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AB1185FA-183A-FAF8-B19F-DD38F91EEAA2}"/>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8D947178-5A2E-059D-79BB-319E4EE0D754}"/>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FF850221-1C54-7CA1-7277-B5C3FCCE985E}"/>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715CAEDB-590F-DDDE-4BA2-22171732FC3C}"/>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290CB03D-C203-A2FD-6DC4-98E5C3185455}"/>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46B11596-2BA8-A5B8-8012-752D75B40562}"/>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E46737B5-3C21-52EB-FCD1-2B61000A2A0D}"/>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71895364-90E9-5D20-FC24-5D08718894F9}"/>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71649856"/>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A3E6A-C1C4-7052-42AF-1BB60756B6E9}"/>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2ECFE5FF-558A-D75B-468D-7AD21489945A}"/>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7A2266AB-B044-3B7F-3C81-72483E0D7CAB}"/>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16A229F1-5045-D8CE-3A78-494AB74A0B32}"/>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9137FF6D-ED29-27E9-BF7B-4780B2D451AC}"/>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DAF0C848-BA1C-B990-4992-B16F87152085}"/>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779C9D4D-B429-C6D3-E655-0E1BF235CA42}"/>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C8A18176-9F07-ED7F-A53C-7E32B9F5A385}"/>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2FF31DA0-0EC3-2C42-687C-91D4B712F392}"/>
              </a:ext>
            </a:extLst>
          </p:cNvPr>
          <p:cNvSpPr txBox="1">
            <a:spLocks noChangeArrowheads="1"/>
          </p:cNvSpPr>
          <p:nvPr/>
        </p:nvSpPr>
        <p:spPr bwMode="auto">
          <a:xfrm>
            <a:off x="3829542" y="3199124"/>
            <a:ext cx="2266458" cy="92589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2692A298-391B-47B4-9181-732568208082}"/>
              </a:ext>
            </a:extLst>
          </p:cNvPr>
          <p:cNvSpPr txBox="1">
            <a:spLocks noChangeArrowheads="1"/>
          </p:cNvSpPr>
          <p:nvPr/>
        </p:nvSpPr>
        <p:spPr bwMode="auto">
          <a:xfrm>
            <a:off x="5562715" y="3207734"/>
            <a:ext cx="2346450" cy="73686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240F0C61-9B59-4F72-2BEA-25FCD02FE9D4}"/>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DECE0A77-DAA7-081B-2818-FA4137410E05}"/>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92486100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5B2D9-61E9-3D19-A296-CAAF9D2D6FB0}"/>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739154A9-4557-5274-3ADD-642F2F255152}"/>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59A82198-9A62-FE62-8C5B-C54D8161A170}"/>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76CB5396-47D9-8F37-3BDC-A0EB1757ACBA}"/>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7F87B98B-CB89-9281-2BB3-A82DBAC53175}"/>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6195B9F5-628C-4448-B275-0F95BF103727}"/>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D859F09A-5D8B-A98F-D8B5-9EFBEDC6589D}"/>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31B7FB46-6B3C-D60F-4DA2-E8F380F2B5D1}"/>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7605D682-FA23-3A62-8588-BDCF908F77B0}"/>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b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B9F018D4-2630-CA51-6FC3-962212605AC5}"/>
              </a:ext>
            </a:extLst>
          </p:cNvPr>
          <p:cNvSpPr txBox="1">
            <a:spLocks noChangeArrowheads="1"/>
          </p:cNvSpPr>
          <p:nvPr/>
        </p:nvSpPr>
        <p:spPr bwMode="auto">
          <a:xfrm>
            <a:off x="5562715" y="3207734"/>
            <a:ext cx="2346450" cy="73686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288A6A02-DF87-F4C5-46C9-8F1C7DCE2BD3}"/>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F95BEB64-6A59-9F8A-6A33-DA2764C46EEC}"/>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049246259"/>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11B02-B974-E151-6A98-2E481B232999}"/>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AF20A291-B30C-F307-40B1-FF9062AF7B68}"/>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6418FC26-8B1A-A663-F4C3-07CF83E41EB5}"/>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A1E69A3A-1C62-2497-C430-6E001C42A7E7}"/>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6ACACB06-817E-F18C-1333-1E55B4B897B6}"/>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C4A65126-9C03-774E-BB83-0FB4C1976C88}"/>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60A3543F-B5EC-E354-1BA7-F99587FB1FB6}"/>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1C73F606-329B-40A4-22F0-EF8DEA69D1C5}"/>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5C84285D-B0B4-5E2B-DCD5-600D9E53DA7A}"/>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(death)</a:t>
            </a:r>
            <a:b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D243C491-7359-895D-C058-0F3BDC403E1D}"/>
              </a:ext>
            </a:extLst>
          </p:cNvPr>
          <p:cNvSpPr txBox="1">
            <a:spLocks noChangeArrowheads="1"/>
          </p:cNvSpPr>
          <p:nvPr/>
        </p:nvSpPr>
        <p:spPr bwMode="auto">
          <a:xfrm>
            <a:off x="5562715" y="3207734"/>
            <a:ext cx="2346450" cy="73686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2167CDF1-1C2A-1281-4E11-A6D6AD91D4B0}"/>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B22B80FA-1C57-542E-AF48-7F3B04E9D631}"/>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05046989"/>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C93EB-B401-4821-F8B1-CEC4E4AD48B7}"/>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E92F1EB5-F4CD-2AE3-73A1-73F9405DFA74}"/>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0216BDDE-62F1-BFAA-598A-765BF85FD125}"/>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60C899B5-7BD2-F683-A666-3BB6041F3B8B}"/>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45C371DE-1D81-34D2-1884-1F022EEC097A}"/>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1539D52E-ADFD-B0B5-6BC3-1477F3FF258D}"/>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F578BD6D-8BCF-D25F-D1FD-873C84319BA5}"/>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6A74C295-DECB-CFEA-AB97-41A32090A889}"/>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1D55A171-AF5F-753B-8D9E-6E6D364D0055}"/>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(death)</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FEBEC22F-7D85-190C-D881-B82D0BDF08D3}"/>
              </a:ext>
            </a:extLst>
          </p:cNvPr>
          <p:cNvSpPr txBox="1">
            <a:spLocks noChangeArrowheads="1"/>
          </p:cNvSpPr>
          <p:nvPr/>
        </p:nvSpPr>
        <p:spPr bwMode="auto">
          <a:xfrm>
            <a:off x="5562715" y="3207734"/>
            <a:ext cx="2346450" cy="10690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(Savior)</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8133E4AE-715D-909F-4D4B-FF493A652830}"/>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4C9BDCBE-0891-2D89-5E70-063B405C8F10}"/>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75823087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4958B-136E-BD2E-2B49-7FF47D5B6EA4}"/>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D670991D-D35E-EA4B-5874-75EFA37AC709}"/>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6C6939D3-BC28-238D-3EF9-B3799C23D6DE}"/>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0E6E0513-0283-08EA-4370-DDF8B4DB521C}"/>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CDEF0AD1-4DCA-BEB5-AFF7-ADA2B091422A}"/>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39988007-2DC2-1449-42FC-BD8329412468}"/>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EA7B9350-E44C-6B1B-519E-1614A9C64309}"/>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F418309D-A0E8-7638-A8EB-7D0F246DBA01}"/>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8CA80FCF-EA51-3781-E11E-F17EA6A231BF}"/>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(death)</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BF640B30-F441-74E8-45F3-0DB5CB406BBD}"/>
              </a:ext>
            </a:extLst>
          </p:cNvPr>
          <p:cNvSpPr txBox="1">
            <a:spLocks noChangeArrowheads="1"/>
          </p:cNvSpPr>
          <p:nvPr/>
        </p:nvSpPr>
        <p:spPr bwMode="auto">
          <a:xfrm>
            <a:off x="5562715" y="3207734"/>
            <a:ext cx="2346450" cy="10690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(Savior)</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(Jesus)</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E457BB9F-9178-34A6-43A9-20BD55C635A3}"/>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1B2CD694-FA6C-566C-AF16-17A23629292E}"/>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66114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7B7C162-75BA-7E3E-B337-5C91AE8E5BA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4A34737-9728-B2D6-2353-23BD7EC4611D}"/>
              </a:ext>
            </a:extLst>
          </p:cNvPr>
          <p:cNvSpPr txBox="1"/>
          <p:nvPr/>
        </p:nvSpPr>
        <p:spPr>
          <a:xfrm>
            <a:off x="406809" y="760235"/>
            <a:ext cx="11378381" cy="3108543"/>
          </a:xfrm>
          <a:prstGeom prst="rect">
            <a:avLst/>
          </a:prstGeom>
          <a:noFill/>
        </p:spPr>
        <p:txBody>
          <a:bodyPr wrap="square" rtlCol="0">
            <a:spAutoFit/>
          </a:bodyPr>
          <a:lstStyle/>
          <a:p>
            <a:r>
              <a:rPr lang="en-US"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Often, this question will open the door for you to share the Good News about Jesus. If they say  they are not certain, we can say – “Do you mind if I take 3 or 4 minutes to share with you how you can know for certain?” You will then share the salvation presentation that you will learn. If they seem skeptical about what you have asked, you can move on to the following two exploratory questions….</a:t>
            </a:r>
          </a:p>
          <a:p>
            <a:pPr marL="0" marR="0">
              <a:spcBef>
                <a:spcPts val="0"/>
              </a:spcBef>
              <a:spcAft>
                <a:spcPts val="0"/>
              </a:spcAft>
            </a:pPr>
            <a:endParaRPr lang="en-US" sz="28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89786791"/>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F8A37-696C-021E-D925-7A1307CAACD6}"/>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D6F4B81B-3C77-0987-944A-F22AAABC0A55}"/>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618412D4-1DD2-5B76-44F6-F9CF49C296AE}"/>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CDD1D431-8CB1-9008-1133-C633140BBC7F}"/>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505F3BB0-0282-A4EC-9649-6AB1EF49F481}"/>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EE7A6ECC-574E-C7EF-71A4-6E7843939221}"/>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48FEC0C9-106C-1D25-D66F-D8AD9C27B81E}"/>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E12BF772-A371-2E05-5796-E34E4C1E4899}"/>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 Box 189">
            <a:extLst>
              <a:ext uri="{FF2B5EF4-FFF2-40B4-BE49-F238E27FC236}">
                <a16:creationId xmlns:a16="http://schemas.microsoft.com/office/drawing/2014/main" id="{A1AA80AD-5054-ECD0-259C-7A1ACE01D744}"/>
              </a:ext>
            </a:extLst>
          </p:cNvPr>
          <p:cNvSpPr txBox="1">
            <a:spLocks noChangeArrowheads="1"/>
          </p:cNvSpPr>
          <p:nvPr/>
        </p:nvSpPr>
        <p:spPr bwMode="auto">
          <a:xfrm>
            <a:off x="5710366" y="5507037"/>
            <a:ext cx="2133137"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effectLst/>
                <a:latin typeface="Arial" panose="020B0604020202020204" pitchFamily="34" charset="0"/>
                <a:ea typeface="Aptos" panose="020B0004020202020204" pitchFamily="34" charset="0"/>
                <a:cs typeface="Times New Roman" panose="02020603050405020304" pitchFamily="18" charset="0"/>
              </a:rPr>
              <a:t>Relationship</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247A3030-46BD-235C-65AA-96E421763B4D}"/>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(death)</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15A7ECF1-64A2-98C9-1CF0-FCA5F2583053}"/>
              </a:ext>
            </a:extLst>
          </p:cNvPr>
          <p:cNvSpPr txBox="1">
            <a:spLocks noChangeArrowheads="1"/>
          </p:cNvSpPr>
          <p:nvPr/>
        </p:nvSpPr>
        <p:spPr bwMode="auto">
          <a:xfrm>
            <a:off x="5562715" y="3207734"/>
            <a:ext cx="2346450" cy="10690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(Savior)</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(Jesus)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ED99C8C7-1C10-AB17-5C9E-2D29EBCE3AA8}"/>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7966312E-6B18-274E-2501-8BE57C249305}"/>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398245151"/>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04454-20C2-BE4E-FD22-5E774FC3991E}"/>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623FC696-E1AF-6AA1-2404-34B043CE139A}"/>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9D8BF58C-B324-FBCD-0EBF-92E89CF1DB4B}"/>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61C9388B-6EBB-9094-56D8-C47AA3F390C5}"/>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336A6501-2105-A748-FBDC-79B56D8F9EA3}"/>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A28BCD69-EFC4-442C-8D30-7412FC5088F2}"/>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D820EA83-9E84-3FC5-FA15-7986E4EEC087}"/>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2AFC497E-EF5A-A6C6-88D1-E2ACB17D9628}"/>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 Box 189">
            <a:extLst>
              <a:ext uri="{FF2B5EF4-FFF2-40B4-BE49-F238E27FC236}">
                <a16:creationId xmlns:a16="http://schemas.microsoft.com/office/drawing/2014/main" id="{F341B1B6-4830-F550-20ED-A4B97A0142AC}"/>
              </a:ext>
            </a:extLst>
          </p:cNvPr>
          <p:cNvSpPr txBox="1">
            <a:spLocks noChangeArrowheads="1"/>
          </p:cNvSpPr>
          <p:nvPr/>
        </p:nvSpPr>
        <p:spPr bwMode="auto">
          <a:xfrm>
            <a:off x="5710366" y="5507037"/>
            <a:ext cx="2133137"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effectLst/>
                <a:latin typeface="Arial" panose="020B0604020202020204" pitchFamily="34" charset="0"/>
                <a:ea typeface="Aptos" panose="020B0004020202020204" pitchFamily="34" charset="0"/>
                <a:cs typeface="Times New Roman" panose="02020603050405020304" pitchFamily="18" charset="0"/>
              </a:rPr>
              <a:t>Relationship</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38043624-7A4E-AF2C-7575-D98069CC2725}"/>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(death)</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6240F439-235C-845C-8FDF-910D27201944}"/>
              </a:ext>
            </a:extLst>
          </p:cNvPr>
          <p:cNvSpPr txBox="1">
            <a:spLocks noChangeArrowheads="1"/>
          </p:cNvSpPr>
          <p:nvPr/>
        </p:nvSpPr>
        <p:spPr bwMode="auto">
          <a:xfrm>
            <a:off x="5562715" y="3207734"/>
            <a:ext cx="2346450" cy="10690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(Savior)</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(Jesus)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193">
            <a:extLst>
              <a:ext uri="{FF2B5EF4-FFF2-40B4-BE49-F238E27FC236}">
                <a16:creationId xmlns:a16="http://schemas.microsoft.com/office/drawing/2014/main" id="{6E28C80A-A7EC-DB1C-A2D4-A2C96FA01F7A}"/>
              </a:ext>
            </a:extLst>
          </p:cNvPr>
          <p:cNvSpPr txBox="1">
            <a:spLocks noChangeArrowheads="1"/>
          </p:cNvSpPr>
          <p:nvPr/>
        </p:nvSpPr>
        <p:spPr bwMode="auto">
          <a:xfrm>
            <a:off x="6949254" y="4364020"/>
            <a:ext cx="2133137" cy="73968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forgiveness</a:t>
            </a:r>
            <a:br>
              <a:rPr lang="en-US"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b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84E1BBE4-53CD-5A4D-731F-C1301060C6CF}"/>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F34E6399-D437-2C98-1B10-40218C131644}"/>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38571827"/>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F874D-1772-4A9B-051C-DD67D923B852}"/>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F6098971-219F-B3A8-E82F-8732826382B7}"/>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897B5DA7-66BB-E1CF-9028-FBE80C90CBC3}"/>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ED8DC3F3-DB75-FA3A-97B8-C344563A6471}"/>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2A948E42-7BC6-2EA3-56D7-2FA0A6E55951}"/>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FD3D1924-8CAB-26EC-4981-BCD50DC2BB72}"/>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FC069541-F911-C600-4A32-9F527AB184F1}"/>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F45CBE2C-3B2A-8ECF-71B9-D2B821AFF3B5}"/>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 Box 189">
            <a:extLst>
              <a:ext uri="{FF2B5EF4-FFF2-40B4-BE49-F238E27FC236}">
                <a16:creationId xmlns:a16="http://schemas.microsoft.com/office/drawing/2014/main" id="{687975DD-503C-E9F3-D935-C2FA2D8DC769}"/>
              </a:ext>
            </a:extLst>
          </p:cNvPr>
          <p:cNvSpPr txBox="1">
            <a:spLocks noChangeArrowheads="1"/>
          </p:cNvSpPr>
          <p:nvPr/>
        </p:nvSpPr>
        <p:spPr bwMode="auto">
          <a:xfrm>
            <a:off x="5710366" y="5507037"/>
            <a:ext cx="2133137"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effectLst/>
                <a:latin typeface="Arial" panose="020B0604020202020204" pitchFamily="34" charset="0"/>
                <a:ea typeface="Aptos" panose="020B0004020202020204" pitchFamily="34" charset="0"/>
                <a:cs typeface="Times New Roman" panose="02020603050405020304" pitchFamily="18" charset="0"/>
              </a:rPr>
              <a:t>Relationship</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D9A91806-F356-48F4-88A4-3F3D3E7F0DDD}"/>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(death)</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2964650A-D54C-A9C6-8DF0-673158A71918}"/>
              </a:ext>
            </a:extLst>
          </p:cNvPr>
          <p:cNvSpPr txBox="1">
            <a:spLocks noChangeArrowheads="1"/>
          </p:cNvSpPr>
          <p:nvPr/>
        </p:nvSpPr>
        <p:spPr bwMode="auto">
          <a:xfrm>
            <a:off x="5562715" y="3207734"/>
            <a:ext cx="2346450" cy="10690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(Savior)</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(Jesus)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193">
            <a:extLst>
              <a:ext uri="{FF2B5EF4-FFF2-40B4-BE49-F238E27FC236}">
                <a16:creationId xmlns:a16="http://schemas.microsoft.com/office/drawing/2014/main" id="{C92BA518-7DD7-6F1D-A29A-7AD33569C12D}"/>
              </a:ext>
            </a:extLst>
          </p:cNvPr>
          <p:cNvSpPr txBox="1">
            <a:spLocks noChangeArrowheads="1"/>
          </p:cNvSpPr>
          <p:nvPr/>
        </p:nvSpPr>
        <p:spPr bwMode="auto">
          <a:xfrm>
            <a:off x="6949254" y="4364020"/>
            <a:ext cx="2133137" cy="73968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forgiveness</a:t>
            </a:r>
            <a:br>
              <a:rPr lang="en-US"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br>
            <a:r>
              <a:rPr lang="en-US" sz="2000" b="1"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(accept)</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FE0AEAFA-C3A6-6390-7094-CB3516BD16C6}"/>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6C495F7C-AF24-D312-ACD4-61E6C852A780}"/>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56486464"/>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31E47-EBD4-5048-A234-3B8D72EA6C4F}"/>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8DA5CF9F-6879-5181-376B-184673A57B07}"/>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D4E05349-1C4A-9B18-E9FD-E249324720A7}"/>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23AAB0CD-4C31-9D42-2F61-AD479E5432B9}"/>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AF223B7E-D1AE-D230-43D7-B9549F84E64A}"/>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1B78E458-4910-CAAD-21EF-E9A6EF6BF65F}"/>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4C1C9F74-52CC-1AA4-10A6-558FA85CF97B}"/>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D7FC4291-DB39-90F7-174D-3EC874B3F460}"/>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 Box 189">
            <a:extLst>
              <a:ext uri="{FF2B5EF4-FFF2-40B4-BE49-F238E27FC236}">
                <a16:creationId xmlns:a16="http://schemas.microsoft.com/office/drawing/2014/main" id="{5FECAA3C-841E-43F6-58CF-9C8F1DCF300E}"/>
              </a:ext>
            </a:extLst>
          </p:cNvPr>
          <p:cNvSpPr txBox="1">
            <a:spLocks noChangeArrowheads="1"/>
          </p:cNvSpPr>
          <p:nvPr/>
        </p:nvSpPr>
        <p:spPr bwMode="auto">
          <a:xfrm>
            <a:off x="5710366" y="5507037"/>
            <a:ext cx="2133137"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effectLst/>
                <a:latin typeface="Arial" panose="020B0604020202020204" pitchFamily="34" charset="0"/>
                <a:ea typeface="Aptos" panose="020B0004020202020204" pitchFamily="34" charset="0"/>
                <a:cs typeface="Times New Roman" panose="02020603050405020304" pitchFamily="18" charset="0"/>
              </a:rPr>
              <a:t>Relationship</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B54FF73A-3B01-CBC3-45E1-080C4FA31354}"/>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(death)</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87DBF0C5-02E1-AD27-2416-6A8603115798}"/>
              </a:ext>
            </a:extLst>
          </p:cNvPr>
          <p:cNvSpPr txBox="1">
            <a:spLocks noChangeArrowheads="1"/>
          </p:cNvSpPr>
          <p:nvPr/>
        </p:nvSpPr>
        <p:spPr bwMode="auto">
          <a:xfrm>
            <a:off x="5562715" y="3207734"/>
            <a:ext cx="2346450" cy="10690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(Savior)</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(Jesus)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15" name="Line 192">
            <a:extLst>
              <a:ext uri="{FF2B5EF4-FFF2-40B4-BE49-F238E27FC236}">
                <a16:creationId xmlns:a16="http://schemas.microsoft.com/office/drawing/2014/main" id="{BE486371-AD7F-676C-8030-C6EB23B5F3C1}"/>
              </a:ext>
            </a:extLst>
          </p:cNvPr>
          <p:cNvCxnSpPr>
            <a:cxnSpLocks noChangeShapeType="1"/>
          </p:cNvCxnSpPr>
          <p:nvPr/>
        </p:nvCxnSpPr>
        <p:spPr bwMode="auto">
          <a:xfrm>
            <a:off x="673594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6" name="Text Box 193">
            <a:extLst>
              <a:ext uri="{FF2B5EF4-FFF2-40B4-BE49-F238E27FC236}">
                <a16:creationId xmlns:a16="http://schemas.microsoft.com/office/drawing/2014/main" id="{6177FAA2-F4E8-44B1-FED8-2C4475CDCD20}"/>
              </a:ext>
            </a:extLst>
          </p:cNvPr>
          <p:cNvSpPr txBox="1">
            <a:spLocks noChangeArrowheads="1"/>
          </p:cNvSpPr>
          <p:nvPr/>
        </p:nvSpPr>
        <p:spPr bwMode="auto">
          <a:xfrm>
            <a:off x="6949254" y="4364020"/>
            <a:ext cx="2133137" cy="73968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forgiveness</a:t>
            </a:r>
            <a:br>
              <a:rPr lang="en-US"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(accept)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5DDB6B52-5DC1-9F52-9BC9-C3D80CC9B3E8}"/>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B1D80C19-6478-0F5A-C1FF-9F82BD58F3CC}"/>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82756278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2551837"/>
            <a:ext cx="11378381" cy="1754326"/>
          </a:xfrm>
          <a:prstGeom prst="rect">
            <a:avLst/>
          </a:prstGeom>
          <a:noFill/>
        </p:spPr>
        <p:txBody>
          <a:bodyPr wrap="square" rtlCol="0">
            <a:spAutoFit/>
          </a:bodyPr>
          <a:lstStyle/>
          <a:p>
            <a:pPr marL="0" marR="0" algn="ctr">
              <a:spcBef>
                <a:spcPts val="0"/>
              </a:spcBef>
              <a:spcAft>
                <a:spcPts val="0"/>
              </a:spcAft>
            </a:pPr>
            <a:r>
              <a:rPr lang="en-US" sz="5400" dirty="0">
                <a:solidFill>
                  <a:schemeClr val="accent4">
                    <a:lumMod val="75000"/>
                  </a:schemeClr>
                </a:solidFill>
                <a:effectLst/>
                <a:latin typeface="Arial" panose="020B0604020202020204" pitchFamily="34" charset="0"/>
                <a:ea typeface="Times New Roman" panose="02020603050405020304" pitchFamily="18" charset="0"/>
              </a:rPr>
              <a:t>SESSION </a:t>
            </a:r>
            <a:r>
              <a:rPr lang="en-US" sz="5400" dirty="0">
                <a:solidFill>
                  <a:schemeClr val="accent4">
                    <a:lumMod val="75000"/>
                  </a:schemeClr>
                </a:solidFill>
                <a:latin typeface="Arial" panose="020B0604020202020204" pitchFamily="34" charset="0"/>
                <a:ea typeface="Times New Roman" panose="02020603050405020304" pitchFamily="18" charset="0"/>
              </a:rPr>
              <a:t>FOUR</a:t>
            </a:r>
            <a:endParaRPr lang="en-US" sz="54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5400" dirty="0">
                <a:solidFill>
                  <a:schemeClr val="accent4">
                    <a:lumMod val="75000"/>
                  </a:schemeClr>
                </a:solidFill>
                <a:latin typeface="Arial" panose="020B0604020202020204" pitchFamily="34" charset="0"/>
                <a:ea typeface="Times New Roman" panose="02020603050405020304" pitchFamily="18" charset="0"/>
              </a:rPr>
              <a:t>ORIGIN &amp; MORALITY</a:t>
            </a:r>
            <a:endParaRPr lang="en-US" sz="5400" dirty="0">
              <a:solidFill>
                <a:schemeClr val="accent4">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8752783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2967335"/>
            <a:ext cx="11378381" cy="584775"/>
          </a:xfrm>
          <a:prstGeom prst="rect">
            <a:avLst/>
          </a:prstGeom>
          <a:noFill/>
        </p:spPr>
        <p:txBody>
          <a:bodyPr wrap="square" rtlCol="0">
            <a:spAutoFit/>
          </a:bodyPr>
          <a:lstStyle/>
          <a:p>
            <a:pPr algn="ctr"/>
            <a:r>
              <a:rPr lang="en-US" sz="3200" b="1" dirty="0">
                <a:solidFill>
                  <a:schemeClr val="accent4">
                    <a:lumMod val="75000"/>
                  </a:schemeClr>
                </a:solidFill>
                <a:effectLst/>
                <a:latin typeface="Arial" panose="020B0604020202020204" pitchFamily="34" charset="0"/>
                <a:ea typeface="Times New Roman" panose="02020603050405020304" pitchFamily="18" charset="0"/>
              </a:rPr>
              <a:t>QUESTION 1: ORIGIN: Where did we come from?</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745249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2967335"/>
            <a:ext cx="11378381" cy="584775"/>
          </a:xfrm>
          <a:prstGeom prst="rect">
            <a:avLst/>
          </a:prstGeom>
          <a:noFill/>
        </p:spPr>
        <p:txBody>
          <a:bodyPr wrap="square" rtlCol="0">
            <a:spAutoFit/>
          </a:bodyPr>
          <a:lstStyle/>
          <a:p>
            <a:pPr marL="0" marR="0" algn="ctr">
              <a:spcBef>
                <a:spcPts val="0"/>
              </a:spcBef>
              <a:spcAft>
                <a:spcPts val="0"/>
              </a:spcAft>
            </a:pPr>
            <a:r>
              <a:rPr lang="en-US" sz="3200" i="1" dirty="0">
                <a:solidFill>
                  <a:schemeClr val="accent4">
                    <a:lumMod val="75000"/>
                  </a:schemeClr>
                </a:solidFill>
                <a:effectLst/>
                <a:latin typeface="Arial" panose="020B0604020202020204" pitchFamily="34" charset="0"/>
                <a:ea typeface="Times New Roman" panose="02020603050405020304" pitchFamily="18" charset="0"/>
              </a:rPr>
              <a:t>If there is a God, what is He like?</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2930392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338715" y="691062"/>
            <a:ext cx="11378381" cy="2554545"/>
          </a:xfrm>
          <a:prstGeom prst="rect">
            <a:avLst/>
          </a:prstGeom>
          <a:noFill/>
        </p:spPr>
        <p:txBody>
          <a:bodyPr wrap="square" rtlCol="0">
            <a:spAutoFit/>
          </a:bodyPr>
          <a:lstStyle/>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We were either created by a God separate from nature who brought nature into existence – a super–nature or supernatural force, or there was no creation of nature as the universe has always been. If this is true, there is no need for a God to create us. What does the evidence say?</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34613329"/>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2967335"/>
            <a:ext cx="11378381" cy="1077218"/>
          </a:xfrm>
          <a:prstGeom prst="rect">
            <a:avLst/>
          </a:prstGeom>
          <a:noFill/>
        </p:spPr>
        <p:txBody>
          <a:bodyPr wrap="square" rtlCol="0">
            <a:spAutoFit/>
          </a:bodyPr>
          <a:lstStyle/>
          <a:p>
            <a:pPr marL="0" marR="0" algn="ctr">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What does the evidence say about where </a:t>
            </a:r>
          </a:p>
          <a:p>
            <a:pPr marL="0" marR="0" algn="ctr">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the natural world came from? </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60900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338715" y="691062"/>
            <a:ext cx="11378381" cy="2165593"/>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Does it prove that the universe (nature) has always existed revealing that there is no need for a God?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 marR="0">
              <a:lnSpc>
                <a:spcPct val="107000"/>
              </a:lnSpc>
              <a:spcBef>
                <a:spcPts val="0"/>
              </a:spcBef>
              <a:spcAft>
                <a:spcPts val="0"/>
              </a:spcAft>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75846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518B9F4-92B0-0092-DC01-409AA16878D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C0F58FA-F57B-AB5D-7F85-581185537390}"/>
              </a:ext>
            </a:extLst>
          </p:cNvPr>
          <p:cNvSpPr txBox="1"/>
          <p:nvPr/>
        </p:nvSpPr>
        <p:spPr>
          <a:xfrm>
            <a:off x="406809" y="240689"/>
            <a:ext cx="11378381" cy="5047536"/>
          </a:xfrm>
          <a:prstGeom prst="rect">
            <a:avLst/>
          </a:prstGeom>
          <a:noFill/>
        </p:spPr>
        <p:txBody>
          <a:bodyPr wrap="square" rtlCol="0">
            <a:spAutoFit/>
          </a:bodyPr>
          <a:lstStyle/>
          <a:p>
            <a:pPr marL="0" marR="0">
              <a:spcBef>
                <a:spcPts val="0"/>
              </a:spcBef>
              <a:spcAft>
                <a:spcPts val="0"/>
              </a:spcAft>
            </a:pPr>
            <a:r>
              <a:rPr lang="en-US" sz="2800" b="1" dirty="0">
                <a:solidFill>
                  <a:schemeClr val="accent4">
                    <a:lumMod val="75000"/>
                  </a:schemeClr>
                </a:solidFill>
                <a:latin typeface="Arial" panose="020B0604020202020204" pitchFamily="34" charset="0"/>
                <a:ea typeface="Times New Roman" panose="02020603050405020304" pitchFamily="18" charset="0"/>
              </a:rPr>
              <a:t>BEGINNING A CONVERSATION</a:t>
            </a:r>
            <a:endParaRPr lang="en-US" sz="2800" dirty="0">
              <a:solidFill>
                <a:schemeClr val="bg1"/>
              </a:solidFill>
              <a:effectLst/>
              <a:latin typeface="Arial" panose="020B0604020202020204" pitchFamily="34" charset="0"/>
              <a:ea typeface="Times New Roman" panose="02020603050405020304" pitchFamily="18" charset="0"/>
            </a:endParaRPr>
          </a:p>
          <a:p>
            <a:pPr marL="0" marR="0">
              <a:spcBef>
                <a:spcPts val="0"/>
              </a:spcBef>
              <a:spcAft>
                <a:spcPts val="0"/>
              </a:spcAft>
            </a:pPr>
            <a:r>
              <a:rPr lang="en-US" sz="3200" b="0" dirty="0">
                <a:solidFill>
                  <a:schemeClr val="accent4">
                    <a:lumMod val="75000"/>
                  </a:schemeClr>
                </a:solidFill>
                <a:effectLst/>
                <a:latin typeface="system-ui"/>
              </a:rPr>
              <a:t>F.I.R.E.</a:t>
            </a:r>
            <a:endParaRPr lang="en-US" sz="3200" dirty="0">
              <a:solidFill>
                <a:schemeClr val="bg1"/>
              </a:solidFill>
              <a:latin typeface="system-ui"/>
              <a:ea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en-US" sz="3000" dirty="0">
                <a:solidFill>
                  <a:schemeClr val="accent4">
                    <a:lumMod val="75000"/>
                  </a:schemeClr>
                </a:solidFill>
                <a:latin typeface="system-ui"/>
                <a:ea typeface="Times New Roman" panose="02020603050405020304" pitchFamily="18" charset="0"/>
              </a:rPr>
              <a:t>Family: </a:t>
            </a:r>
            <a:r>
              <a:rPr lang="en-US" sz="3000" dirty="0">
                <a:solidFill>
                  <a:schemeClr val="bg1"/>
                </a:solidFill>
                <a:latin typeface="system-ui"/>
                <a:ea typeface="Times New Roman" panose="02020603050405020304" pitchFamily="18" charset="0"/>
              </a:rPr>
              <a:t>Tell me about your family.</a:t>
            </a:r>
          </a:p>
          <a:p>
            <a:pPr marL="457200" marR="0" indent="-457200">
              <a:spcBef>
                <a:spcPts val="0"/>
              </a:spcBef>
              <a:spcAft>
                <a:spcPts val="0"/>
              </a:spcAft>
              <a:buFont typeface="Arial" panose="020B0604020202020204" pitchFamily="34" charset="0"/>
              <a:buChar char="•"/>
            </a:pPr>
            <a:r>
              <a:rPr lang="en-US" sz="3000" dirty="0">
                <a:solidFill>
                  <a:schemeClr val="accent4">
                    <a:lumMod val="75000"/>
                  </a:schemeClr>
                </a:solidFill>
                <a:effectLst/>
                <a:latin typeface="system-ui"/>
                <a:ea typeface="Times New Roman" panose="02020603050405020304" pitchFamily="18" charset="0"/>
              </a:rPr>
              <a:t>Interests:</a:t>
            </a:r>
            <a:r>
              <a:rPr lang="en-US" sz="3000" dirty="0">
                <a:solidFill>
                  <a:schemeClr val="bg1"/>
                </a:solidFill>
                <a:effectLst/>
                <a:latin typeface="system-ui"/>
                <a:ea typeface="Times New Roman" panose="02020603050405020304" pitchFamily="18" charset="0"/>
              </a:rPr>
              <a:t> Do you have any special hobbies? </a:t>
            </a:r>
          </a:p>
          <a:p>
            <a:pPr marL="457200" marR="0" indent="-457200">
              <a:spcBef>
                <a:spcPts val="0"/>
              </a:spcBef>
              <a:spcAft>
                <a:spcPts val="0"/>
              </a:spcAft>
              <a:buFont typeface="Arial" panose="020B0604020202020204" pitchFamily="34" charset="0"/>
              <a:buChar char="•"/>
            </a:pPr>
            <a:r>
              <a:rPr lang="en-US" sz="3000" dirty="0">
                <a:solidFill>
                  <a:schemeClr val="accent4">
                    <a:lumMod val="75000"/>
                  </a:schemeClr>
                </a:solidFill>
                <a:latin typeface="system-ui"/>
                <a:ea typeface="Times New Roman" panose="02020603050405020304" pitchFamily="18" charset="0"/>
              </a:rPr>
              <a:t>Religious Background: </a:t>
            </a:r>
            <a:r>
              <a:rPr lang="en-US" sz="3000" dirty="0">
                <a:solidFill>
                  <a:schemeClr val="bg1"/>
                </a:solidFill>
                <a:latin typeface="system-ui"/>
                <a:ea typeface="Times New Roman" panose="02020603050405020304" pitchFamily="18" charset="0"/>
              </a:rPr>
              <a:t>When you attend church, where do you attend?</a:t>
            </a:r>
          </a:p>
          <a:p>
            <a:pPr marL="457200" marR="0" indent="-457200">
              <a:spcBef>
                <a:spcPts val="0"/>
              </a:spcBef>
              <a:spcAft>
                <a:spcPts val="0"/>
              </a:spcAft>
              <a:buFont typeface="Arial" panose="020B0604020202020204" pitchFamily="34" charset="0"/>
              <a:buChar char="•"/>
            </a:pPr>
            <a:r>
              <a:rPr lang="en-US" sz="3000" dirty="0">
                <a:solidFill>
                  <a:schemeClr val="accent4">
                    <a:lumMod val="75000"/>
                  </a:schemeClr>
                </a:solidFill>
                <a:effectLst/>
                <a:latin typeface="system-ui"/>
                <a:ea typeface="Times New Roman" panose="02020603050405020304" pitchFamily="18" charset="0"/>
              </a:rPr>
              <a:t>Exploratory Questions:</a:t>
            </a:r>
          </a:p>
          <a:p>
            <a:pPr marL="457200" indent="-457200">
              <a:buFontTx/>
              <a:buChar char="-"/>
            </a:pPr>
            <a:r>
              <a:rPr lang="en-US" sz="2800" dirty="0">
                <a:solidFill>
                  <a:schemeClr val="bg1"/>
                </a:solidFill>
                <a:effectLst/>
                <a:latin typeface="Arial" panose="020B0604020202020204" pitchFamily="34" charset="0"/>
                <a:ea typeface="Times New Roman" panose="02020603050405020304" pitchFamily="18" charset="0"/>
              </a:rPr>
              <a:t>Have you come to the place in your life where you know for certain that you have a relationship with God and that you will go to Heaven when you die?</a:t>
            </a:r>
            <a:endParaRPr lang="en-US" sz="2800" dirty="0">
              <a:solidFill>
                <a:schemeClr val="bg1"/>
              </a:solidFill>
              <a:latin typeface="system-ui"/>
              <a:ea typeface="Times New Roman" panose="02020603050405020304" pitchFamily="18" charset="0"/>
            </a:endParaRPr>
          </a:p>
          <a:p>
            <a:pPr marL="457200" marR="0" indent="-457200">
              <a:spcBef>
                <a:spcPts val="0"/>
              </a:spcBef>
              <a:spcAft>
                <a:spcPts val="0"/>
              </a:spcAft>
              <a:buFontTx/>
              <a:buChar char="-"/>
            </a:pPr>
            <a:r>
              <a:rPr lang="en-US" sz="2800" dirty="0">
                <a:solidFill>
                  <a:schemeClr val="bg1"/>
                </a:solidFill>
                <a:latin typeface="Arial" panose="020B0604020202020204" pitchFamily="34" charset="0"/>
                <a:ea typeface="Times New Roman" panose="02020603050405020304" pitchFamily="18" charset="0"/>
                <a:cs typeface="Arial" panose="020B0604020202020204" pitchFamily="34" charset="0"/>
              </a:rPr>
              <a:t>What do you believe we have to do to have a relationship with God?</a:t>
            </a:r>
          </a:p>
        </p:txBody>
      </p:sp>
    </p:spTree>
    <p:extLst>
      <p:ext uri="{BB962C8B-B14F-4D97-AF65-F5344CB8AC3E}">
        <p14:creationId xmlns:p14="http://schemas.microsoft.com/office/powerpoint/2010/main" val="2242042424"/>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338715" y="691062"/>
            <a:ext cx="11378381" cy="4273349"/>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Does it prove that the universe (nature) has always existed revealing that there is no need for a God?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 marR="0">
              <a:lnSpc>
                <a:spcPct val="107000"/>
              </a:lnSpc>
              <a:spcBef>
                <a:spcPts val="0"/>
              </a:spcBef>
              <a:spcAft>
                <a:spcPts val="0"/>
              </a:spcAft>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Does it prove that there was a beginning point to the universe revealing the existence of a force separate from nature that has the ability to create nature who is a “supernature” or “supernatural being?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5954342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338715" y="691062"/>
            <a:ext cx="11378381" cy="6346609"/>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Does it prove that the universe (nature) has always existed revealing that there is no need for a God?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 marR="0">
              <a:lnSpc>
                <a:spcPct val="107000"/>
              </a:lnSpc>
              <a:spcBef>
                <a:spcPts val="0"/>
              </a:spcBef>
              <a:spcAft>
                <a:spcPts val="0"/>
              </a:spcAft>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Does it prove that there was a beginning point to the universe revealing the existence of a force separate from nature that has the ability to create nature who is a “supernature” or “supernatural being?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If the physical evidence is inconclusive, what does the spiritual evidence (our gut level feeling) tell us is the best explanation of where we came from.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58154879"/>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136612"/>
            <a:ext cx="11378381" cy="584775"/>
          </a:xfrm>
          <a:prstGeom prst="rect">
            <a:avLst/>
          </a:prstGeom>
          <a:noFill/>
        </p:spPr>
        <p:txBody>
          <a:bodyPr wrap="square" rtlCol="0">
            <a:spAutoFit/>
          </a:bodyPr>
          <a:lstStyle/>
          <a:p>
            <a:pPr algn="ctr"/>
            <a:r>
              <a:rPr lang="en-US" sz="3200" b="1" dirty="0">
                <a:solidFill>
                  <a:schemeClr val="accent4">
                    <a:lumMod val="50000"/>
                  </a:schemeClr>
                </a:solidFill>
                <a:effectLst/>
                <a:latin typeface="Arial" panose="020B0604020202020204" pitchFamily="34" charset="0"/>
                <a:ea typeface="Times New Roman" panose="02020603050405020304" pitchFamily="18" charset="0"/>
              </a:rPr>
              <a:t>WAS THERE A BEGINNING POINT?</a:t>
            </a:r>
            <a:endParaRPr lang="en-US" sz="3200" dirty="0">
              <a:solidFill>
                <a:schemeClr val="accent4">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49825773"/>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B3BEFBB-972C-C52A-5EAA-0F6DB4356B2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DA76A67-F60F-3CD3-34F2-DA5548E9F026}"/>
              </a:ext>
            </a:extLst>
          </p:cNvPr>
          <p:cNvSpPr txBox="1"/>
          <p:nvPr/>
        </p:nvSpPr>
        <p:spPr>
          <a:xfrm>
            <a:off x="338715" y="691062"/>
            <a:ext cx="11378381" cy="1077218"/>
          </a:xfrm>
          <a:prstGeom prst="rect">
            <a:avLst/>
          </a:prstGeom>
          <a:noFill/>
        </p:spPr>
        <p:txBody>
          <a:bodyPr wrap="square" rtlCol="0">
            <a:spAutoFit/>
          </a:bodyPr>
          <a:lstStyle/>
          <a:p>
            <a:pPr marR="0" lvl="0">
              <a:spcBef>
                <a:spcPts val="0"/>
              </a:spcBef>
              <a:spcAft>
                <a:spcPts val="0"/>
              </a:spcAft>
            </a:pPr>
            <a:r>
              <a:rPr lang="en-US" sz="3200" b="1" dirty="0">
                <a:solidFill>
                  <a:schemeClr val="accent4">
                    <a:lumMod val="75000"/>
                  </a:schemeClr>
                </a:solidFill>
                <a:effectLst/>
                <a:latin typeface="Arial" panose="020B0604020202020204" pitchFamily="34" charset="0"/>
                <a:ea typeface="Times New Roman" panose="02020603050405020304" pitchFamily="18" charset="0"/>
              </a:rPr>
              <a:t>EDWIN HUBBLE</a:t>
            </a:r>
            <a:r>
              <a:rPr lang="en-US" sz="3200" dirty="0">
                <a:solidFill>
                  <a:schemeClr val="accent4">
                    <a:lumMod val="75000"/>
                  </a:schemeClr>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114300" marR="0" indent="-11430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11181198"/>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338715" y="691062"/>
            <a:ext cx="11378381" cy="3046988"/>
          </a:xfrm>
          <a:prstGeom prst="rect">
            <a:avLst/>
          </a:prstGeom>
          <a:noFill/>
        </p:spPr>
        <p:txBody>
          <a:bodyPr wrap="square" rtlCol="0">
            <a:spAutoFit/>
          </a:bodyPr>
          <a:lstStyle/>
          <a:p>
            <a:pPr marR="0" lvl="0">
              <a:spcBef>
                <a:spcPts val="0"/>
              </a:spcBef>
              <a:spcAft>
                <a:spcPts val="0"/>
              </a:spcAft>
            </a:pPr>
            <a:r>
              <a:rPr lang="en-US" sz="3200" b="1" dirty="0">
                <a:solidFill>
                  <a:schemeClr val="accent4">
                    <a:lumMod val="75000"/>
                  </a:schemeClr>
                </a:solidFill>
                <a:effectLst/>
                <a:latin typeface="Arial" panose="020B0604020202020204" pitchFamily="34" charset="0"/>
                <a:ea typeface="Times New Roman" panose="02020603050405020304" pitchFamily="18" charset="0"/>
              </a:rPr>
              <a:t>EDWIN HUBBLE</a:t>
            </a:r>
            <a:r>
              <a:rPr lang="en-US" sz="3200" dirty="0">
                <a:solidFill>
                  <a:schemeClr val="accent4">
                    <a:lumMod val="75000"/>
                  </a:schemeClr>
                </a:solidFill>
                <a:effectLst/>
                <a:latin typeface="Arial" panose="020B0604020202020204" pitchFamily="34" charset="0"/>
                <a:ea typeface="Times New Roman" panose="02020603050405020304" pitchFamily="18" charset="0"/>
              </a:rPr>
              <a:t>. </a:t>
            </a:r>
            <a:r>
              <a:rPr lang="en-US" sz="3200" dirty="0">
                <a:solidFill>
                  <a:schemeClr val="bg1"/>
                </a:solidFill>
                <a:effectLst/>
                <a:latin typeface="Arial" panose="020B0604020202020204" pitchFamily="34" charset="0"/>
                <a:ea typeface="Times New Roman" panose="02020603050405020304" pitchFamily="18" charset="0"/>
              </a:rPr>
              <a:t>His telescope proved that there are many galaxies and they are expanding outward. Light is like sound. It changes colors with distance. As time moves on there is expansion, but when we reverse time, there is contraction. It moves backwards toward a specific point.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114300" marR="0" indent="-11430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08200910"/>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338715" y="691062"/>
            <a:ext cx="11378381" cy="584775"/>
          </a:xfrm>
          <a:prstGeom prst="rect">
            <a:avLst/>
          </a:prstGeom>
          <a:noFill/>
        </p:spPr>
        <p:txBody>
          <a:bodyPr wrap="square" rtlCol="0">
            <a:spAutoFit/>
          </a:bodyPr>
          <a:lstStyle/>
          <a:p>
            <a:pPr marR="0" lvl="0">
              <a:spcBef>
                <a:spcPts val="0"/>
              </a:spcBef>
              <a:spcAft>
                <a:spcPts val="0"/>
              </a:spcAft>
            </a:pPr>
            <a:r>
              <a:rPr lang="en-US" sz="3200" b="1" dirty="0">
                <a:solidFill>
                  <a:schemeClr val="accent4">
                    <a:lumMod val="75000"/>
                  </a:schemeClr>
                </a:solidFill>
                <a:effectLst/>
                <a:latin typeface="Arial" panose="020B0604020202020204" pitchFamily="34" charset="0"/>
                <a:ea typeface="Times New Roman" panose="02020603050405020304" pitchFamily="18" charset="0"/>
              </a:rPr>
              <a:t>STEPHEN HAWKING.</a:t>
            </a:r>
            <a:r>
              <a:rPr lang="en-US" sz="3200" b="1"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45280381"/>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2EBC023-6B93-AD89-B290-AAC87C83859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6FDC995-D475-B3C7-019B-95A1A8C89CE6}"/>
              </a:ext>
            </a:extLst>
          </p:cNvPr>
          <p:cNvSpPr txBox="1"/>
          <p:nvPr/>
        </p:nvSpPr>
        <p:spPr>
          <a:xfrm>
            <a:off x="338715" y="691062"/>
            <a:ext cx="11378381" cy="4031873"/>
          </a:xfrm>
          <a:prstGeom prst="rect">
            <a:avLst/>
          </a:prstGeom>
          <a:noFill/>
        </p:spPr>
        <p:txBody>
          <a:bodyPr wrap="square" rtlCol="0">
            <a:spAutoFit/>
          </a:bodyPr>
          <a:lstStyle/>
          <a:p>
            <a:pPr marR="0" lvl="0">
              <a:spcBef>
                <a:spcPts val="0"/>
              </a:spcBef>
              <a:spcAft>
                <a:spcPts val="0"/>
              </a:spcAft>
            </a:pPr>
            <a:r>
              <a:rPr lang="en-US" sz="3200" b="1" dirty="0">
                <a:solidFill>
                  <a:schemeClr val="accent4">
                    <a:lumMod val="75000"/>
                  </a:schemeClr>
                </a:solidFill>
                <a:effectLst/>
                <a:latin typeface="Arial" panose="020B0604020202020204" pitchFamily="34" charset="0"/>
                <a:ea typeface="Times New Roman" panose="02020603050405020304" pitchFamily="18" charset="0"/>
              </a:rPr>
              <a:t>STEPHEN HAWKING.</a:t>
            </a:r>
            <a:r>
              <a:rPr lang="en-US" sz="3200" b="1" dirty="0">
                <a:solidFill>
                  <a:schemeClr val="bg1"/>
                </a:solidFill>
                <a:effectLst/>
                <a:latin typeface="Arial" panose="020B0604020202020204" pitchFamily="34" charset="0"/>
                <a:ea typeface="Times New Roman" panose="02020603050405020304" pitchFamily="18" charset="0"/>
              </a:rPr>
              <a:t> </a:t>
            </a:r>
            <a:r>
              <a:rPr lang="en-US" sz="3200" dirty="0">
                <a:solidFill>
                  <a:schemeClr val="bg1"/>
                </a:solidFill>
                <a:effectLst/>
                <a:latin typeface="Arial" panose="020B0604020202020204" pitchFamily="34" charset="0"/>
                <a:ea typeface="Times New Roman" panose="02020603050405020304" pitchFamily="18" charset="0"/>
              </a:rPr>
              <a:t>Ultimately, when we reverse time, the universe constricts to a point. Hawking said space gets so tight that there is no special volume. You keep tightening the curve. If this is true, there can be no mass in this space. In other words – nothing exists. How do we explain this? He said that “</a:t>
            </a:r>
            <a:r>
              <a:rPr lang="en-US" sz="3200" b="1" i="1" dirty="0">
                <a:solidFill>
                  <a:schemeClr val="bg1"/>
                </a:solidFill>
                <a:effectLst/>
                <a:latin typeface="Arial" panose="020B0604020202020204" pitchFamily="34" charset="0"/>
                <a:ea typeface="Times New Roman" panose="02020603050405020304" pitchFamily="18" charset="0"/>
              </a:rPr>
              <a:t>The actual point of creation lies outside the scope of presently known laws of physics</a:t>
            </a: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3723955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338715" y="691062"/>
            <a:ext cx="11378381" cy="584775"/>
          </a:xfrm>
          <a:prstGeom prst="rect">
            <a:avLst/>
          </a:prstGeom>
          <a:noFill/>
        </p:spPr>
        <p:txBody>
          <a:bodyPr wrap="square" rtlCol="0">
            <a:spAutoFit/>
          </a:bodyPr>
          <a:lstStyle/>
          <a:p>
            <a:pPr marR="0" lvl="0">
              <a:spcBef>
                <a:spcPts val="0"/>
              </a:spcBef>
              <a:spcAft>
                <a:spcPts val="0"/>
              </a:spcAft>
            </a:pPr>
            <a:r>
              <a:rPr lang="en-US" sz="3200" b="1" dirty="0">
                <a:solidFill>
                  <a:schemeClr val="accent4">
                    <a:lumMod val="75000"/>
                  </a:schemeClr>
                </a:solidFill>
                <a:effectLst/>
                <a:latin typeface="Arial" panose="020B0604020202020204" pitchFamily="34" charset="0"/>
                <a:ea typeface="Times New Roman" panose="02020603050405020304" pitchFamily="18" charset="0"/>
              </a:rPr>
              <a:t>CHARLES TOWNES. </a:t>
            </a: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87640900"/>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B74180E-C543-2F67-E41E-6E0705AB48A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88BD96D-E0ED-D3CD-AD2D-608ACF967FBA}"/>
              </a:ext>
            </a:extLst>
          </p:cNvPr>
          <p:cNvSpPr txBox="1"/>
          <p:nvPr/>
        </p:nvSpPr>
        <p:spPr>
          <a:xfrm>
            <a:off x="338715" y="691062"/>
            <a:ext cx="11378381" cy="4031873"/>
          </a:xfrm>
          <a:prstGeom prst="rect">
            <a:avLst/>
          </a:prstGeom>
          <a:noFill/>
        </p:spPr>
        <p:txBody>
          <a:bodyPr wrap="square" rtlCol="0">
            <a:spAutoFit/>
          </a:bodyPr>
          <a:lstStyle/>
          <a:p>
            <a:pPr marR="0" lvl="0">
              <a:spcBef>
                <a:spcPts val="0"/>
              </a:spcBef>
              <a:spcAft>
                <a:spcPts val="0"/>
              </a:spcAft>
            </a:pPr>
            <a:r>
              <a:rPr lang="en-US" sz="3200" b="1" dirty="0">
                <a:solidFill>
                  <a:schemeClr val="accent4">
                    <a:lumMod val="75000"/>
                  </a:schemeClr>
                </a:solidFill>
                <a:effectLst/>
                <a:latin typeface="Arial" panose="020B0604020202020204" pitchFamily="34" charset="0"/>
                <a:ea typeface="Times New Roman" panose="02020603050405020304" pitchFamily="18" charset="0"/>
              </a:rPr>
              <a:t>CHARLES TOWNES. </a:t>
            </a:r>
            <a:r>
              <a:rPr lang="en-US" sz="3200" dirty="0">
                <a:solidFill>
                  <a:schemeClr val="bg1"/>
                </a:solidFill>
                <a:effectLst/>
                <a:latin typeface="Arial" panose="020B0604020202020204" pitchFamily="34" charset="0"/>
                <a:ea typeface="Times New Roman" panose="02020603050405020304" pitchFamily="18" charset="0"/>
              </a:rPr>
              <a:t>The former chairman of the Physics Department at Columbia University and Nobel Prize winning physicist wrote...</a:t>
            </a:r>
            <a:r>
              <a:rPr lang="en-US" sz="3200" b="1" dirty="0">
                <a:solidFill>
                  <a:schemeClr val="bg1"/>
                </a:solidFill>
                <a:effectLst/>
                <a:latin typeface="Arial" panose="020B0604020202020204" pitchFamily="34" charset="0"/>
                <a:ea typeface="Times New Roman" panose="02020603050405020304" pitchFamily="18" charset="0"/>
              </a:rPr>
              <a:t> </a:t>
            </a:r>
            <a:r>
              <a:rPr lang="en-US" sz="3200" i="1" dirty="0">
                <a:solidFill>
                  <a:schemeClr val="bg1"/>
                </a:solidFill>
                <a:effectLst/>
                <a:latin typeface="Arial" panose="020B0604020202020204" pitchFamily="34" charset="0"/>
                <a:ea typeface="Times New Roman" panose="02020603050405020304" pitchFamily="18" charset="0"/>
              </a:rPr>
              <a:t>In my view the question of origin seems always left unanswered if we explore for a scientific point of view alone. Thus, I believe there is a need for some religious or metaphysical explanation. I believe in the concept of God and in His existence.</a:t>
            </a:r>
            <a:endParaRPr lang="en-US" sz="3200" dirty="0">
              <a:solidFill>
                <a:schemeClr val="bg1"/>
              </a:solidFill>
              <a:effectLst/>
              <a:latin typeface="Times New Roman" panose="02020603050405020304" pitchFamily="18" charset="0"/>
              <a:ea typeface="Times New Roman" panose="02020603050405020304" pitchFamily="18" charset="0"/>
            </a:endParaRPr>
          </a:p>
          <a:p>
            <a:pPr marL="114300" marR="0" indent="-11430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5394520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338715" y="691062"/>
            <a:ext cx="11378381" cy="584775"/>
          </a:xfrm>
          <a:prstGeom prst="rect">
            <a:avLst/>
          </a:prstGeom>
          <a:noFill/>
        </p:spPr>
        <p:txBody>
          <a:bodyPr wrap="square" rtlCol="0">
            <a:spAutoFit/>
          </a:bodyPr>
          <a:lstStyle/>
          <a:p>
            <a:pPr marR="0" lvl="0">
              <a:spcBef>
                <a:spcPts val="0"/>
              </a:spcBef>
              <a:spcAft>
                <a:spcPts val="0"/>
              </a:spcAft>
            </a:pPr>
            <a:r>
              <a:rPr lang="en-US" sz="3200" b="1" dirty="0">
                <a:solidFill>
                  <a:schemeClr val="accent4">
                    <a:lumMod val="75000"/>
                  </a:schemeClr>
                </a:solidFill>
                <a:effectLst/>
                <a:latin typeface="Arial" panose="020B0604020202020204" pitchFamily="34" charset="0"/>
                <a:ea typeface="Times New Roman" panose="02020603050405020304" pitchFamily="18" charset="0"/>
              </a:rPr>
              <a:t>ROBERT JASTROW. </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73580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B9EF7AC-ABEB-9E3A-5602-6075282040E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6C094E-1E81-0883-CCDB-8F48F965A0F1}"/>
              </a:ext>
            </a:extLst>
          </p:cNvPr>
          <p:cNvSpPr txBox="1"/>
          <p:nvPr/>
        </p:nvSpPr>
        <p:spPr>
          <a:xfrm>
            <a:off x="406809" y="240689"/>
            <a:ext cx="11378381" cy="6093976"/>
          </a:xfrm>
          <a:prstGeom prst="rect">
            <a:avLst/>
          </a:prstGeom>
          <a:noFill/>
        </p:spPr>
        <p:txBody>
          <a:bodyPr wrap="square" rtlCol="0">
            <a:spAutoFit/>
          </a:bodyPr>
          <a:lstStyle/>
          <a:p>
            <a:pPr marL="0" marR="0">
              <a:spcBef>
                <a:spcPts val="0"/>
              </a:spcBef>
              <a:spcAft>
                <a:spcPts val="0"/>
              </a:spcAft>
            </a:pPr>
            <a:r>
              <a:rPr lang="en-US" sz="2800" b="1" dirty="0">
                <a:solidFill>
                  <a:schemeClr val="accent4">
                    <a:lumMod val="75000"/>
                  </a:schemeClr>
                </a:solidFill>
                <a:latin typeface="Arial" panose="020B0604020202020204" pitchFamily="34" charset="0"/>
                <a:ea typeface="Times New Roman" panose="02020603050405020304" pitchFamily="18" charset="0"/>
              </a:rPr>
              <a:t>BEGINNING A CONVERSATION</a:t>
            </a:r>
            <a:endParaRPr lang="en-US" sz="2800" dirty="0">
              <a:solidFill>
                <a:schemeClr val="bg1"/>
              </a:solidFill>
              <a:effectLst/>
              <a:latin typeface="Arial" panose="020B0604020202020204" pitchFamily="34" charset="0"/>
              <a:ea typeface="Times New Roman" panose="02020603050405020304" pitchFamily="18" charset="0"/>
            </a:endParaRPr>
          </a:p>
          <a:p>
            <a:pPr marL="0" marR="0">
              <a:spcBef>
                <a:spcPts val="0"/>
              </a:spcBef>
              <a:spcAft>
                <a:spcPts val="0"/>
              </a:spcAft>
            </a:pPr>
            <a:r>
              <a:rPr lang="en-US" sz="3200" b="0" dirty="0">
                <a:solidFill>
                  <a:schemeClr val="accent4">
                    <a:lumMod val="75000"/>
                  </a:schemeClr>
                </a:solidFill>
                <a:effectLst/>
                <a:latin typeface="system-ui"/>
              </a:rPr>
              <a:t>F.I.R.E.</a:t>
            </a:r>
            <a:endParaRPr lang="en-US" sz="3200" dirty="0">
              <a:solidFill>
                <a:schemeClr val="bg1"/>
              </a:solidFill>
              <a:latin typeface="system-ui"/>
              <a:ea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en-US" sz="3000" dirty="0">
                <a:solidFill>
                  <a:schemeClr val="accent4">
                    <a:lumMod val="75000"/>
                  </a:schemeClr>
                </a:solidFill>
                <a:latin typeface="system-ui"/>
                <a:ea typeface="Times New Roman" panose="02020603050405020304" pitchFamily="18" charset="0"/>
              </a:rPr>
              <a:t>Family: </a:t>
            </a:r>
            <a:r>
              <a:rPr lang="en-US" sz="3000" dirty="0">
                <a:solidFill>
                  <a:schemeClr val="bg1"/>
                </a:solidFill>
                <a:latin typeface="system-ui"/>
                <a:ea typeface="Times New Roman" panose="02020603050405020304" pitchFamily="18" charset="0"/>
              </a:rPr>
              <a:t>Tell me about your family.</a:t>
            </a:r>
          </a:p>
          <a:p>
            <a:pPr marL="457200" marR="0" indent="-457200">
              <a:spcBef>
                <a:spcPts val="0"/>
              </a:spcBef>
              <a:spcAft>
                <a:spcPts val="0"/>
              </a:spcAft>
              <a:buFont typeface="Arial" panose="020B0604020202020204" pitchFamily="34" charset="0"/>
              <a:buChar char="•"/>
            </a:pPr>
            <a:r>
              <a:rPr lang="en-US" sz="3000" dirty="0">
                <a:solidFill>
                  <a:schemeClr val="accent4">
                    <a:lumMod val="75000"/>
                  </a:schemeClr>
                </a:solidFill>
                <a:effectLst/>
                <a:latin typeface="system-ui"/>
                <a:ea typeface="Times New Roman" panose="02020603050405020304" pitchFamily="18" charset="0"/>
              </a:rPr>
              <a:t>Interests:</a:t>
            </a:r>
            <a:r>
              <a:rPr lang="en-US" sz="3000" dirty="0">
                <a:solidFill>
                  <a:schemeClr val="bg1"/>
                </a:solidFill>
                <a:effectLst/>
                <a:latin typeface="system-ui"/>
                <a:ea typeface="Times New Roman" panose="02020603050405020304" pitchFamily="18" charset="0"/>
              </a:rPr>
              <a:t> Do you have any special hobbies? </a:t>
            </a:r>
          </a:p>
          <a:p>
            <a:pPr marL="457200" marR="0" indent="-457200">
              <a:spcBef>
                <a:spcPts val="0"/>
              </a:spcBef>
              <a:spcAft>
                <a:spcPts val="0"/>
              </a:spcAft>
              <a:buFont typeface="Arial" panose="020B0604020202020204" pitchFamily="34" charset="0"/>
              <a:buChar char="•"/>
            </a:pPr>
            <a:r>
              <a:rPr lang="en-US" sz="3000" dirty="0">
                <a:solidFill>
                  <a:schemeClr val="accent4">
                    <a:lumMod val="75000"/>
                  </a:schemeClr>
                </a:solidFill>
                <a:latin typeface="system-ui"/>
                <a:ea typeface="Times New Roman" panose="02020603050405020304" pitchFamily="18" charset="0"/>
              </a:rPr>
              <a:t>Religious Background: </a:t>
            </a:r>
            <a:r>
              <a:rPr lang="en-US" sz="3000" dirty="0">
                <a:solidFill>
                  <a:schemeClr val="bg1"/>
                </a:solidFill>
                <a:latin typeface="system-ui"/>
                <a:ea typeface="Times New Roman" panose="02020603050405020304" pitchFamily="18" charset="0"/>
              </a:rPr>
              <a:t>When you attend church, where do you attend?</a:t>
            </a:r>
          </a:p>
          <a:p>
            <a:pPr marL="457200" marR="0" indent="-457200">
              <a:spcBef>
                <a:spcPts val="0"/>
              </a:spcBef>
              <a:spcAft>
                <a:spcPts val="0"/>
              </a:spcAft>
              <a:buFont typeface="Arial" panose="020B0604020202020204" pitchFamily="34" charset="0"/>
              <a:buChar char="•"/>
            </a:pPr>
            <a:r>
              <a:rPr lang="en-US" sz="3000" dirty="0">
                <a:solidFill>
                  <a:schemeClr val="accent4">
                    <a:lumMod val="75000"/>
                  </a:schemeClr>
                </a:solidFill>
                <a:effectLst/>
                <a:latin typeface="system-ui"/>
                <a:ea typeface="Times New Roman" panose="02020603050405020304" pitchFamily="18" charset="0"/>
              </a:rPr>
              <a:t>Exploratory Questions:</a:t>
            </a:r>
          </a:p>
          <a:p>
            <a:pPr marL="457200" indent="-457200">
              <a:buFontTx/>
              <a:buChar char="-"/>
            </a:pPr>
            <a:r>
              <a:rPr lang="en-US"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Have you come to the place in your life where you know for certain that you have a relationship with God and that you will go to Heaven when you die?</a:t>
            </a:r>
            <a:endParaRPr lang="en-US" sz="28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457200" marR="0" indent="-457200">
              <a:spcBef>
                <a:spcPts val="0"/>
              </a:spcBef>
              <a:spcAft>
                <a:spcPts val="0"/>
              </a:spcAft>
              <a:buFontTx/>
              <a:buChar char="-"/>
            </a:pPr>
            <a:r>
              <a:rPr lang="en-US" sz="2800" dirty="0">
                <a:solidFill>
                  <a:schemeClr val="bg1"/>
                </a:solidFill>
                <a:latin typeface="Arial" panose="020B0604020202020204" pitchFamily="34" charset="0"/>
                <a:ea typeface="Times New Roman" panose="02020603050405020304" pitchFamily="18" charset="0"/>
                <a:cs typeface="Arial" panose="020B0604020202020204" pitchFamily="34" charset="0"/>
              </a:rPr>
              <a:t>What do you believe we have to do to have a relationship with God?</a:t>
            </a:r>
          </a:p>
          <a:p>
            <a:pPr marL="457200" marR="0" indent="-457200">
              <a:spcBef>
                <a:spcPts val="0"/>
              </a:spcBef>
              <a:spcAft>
                <a:spcPts val="0"/>
              </a:spcAft>
              <a:buFontTx/>
              <a:buChar char="-"/>
            </a:pPr>
            <a:r>
              <a:rPr lang="en-US"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Have you done what you believe is necessary to have a r</a:t>
            </a:r>
            <a:r>
              <a:rPr lang="en-US" sz="2800" dirty="0">
                <a:solidFill>
                  <a:schemeClr val="bg1"/>
                </a:solidFill>
                <a:latin typeface="Arial" panose="020B0604020202020204" pitchFamily="34" charset="0"/>
                <a:ea typeface="Times New Roman" panose="02020603050405020304" pitchFamily="18" charset="0"/>
                <a:cs typeface="Arial" panose="020B0604020202020204" pitchFamily="34" charset="0"/>
              </a:rPr>
              <a:t>elationship with God?</a:t>
            </a:r>
            <a:endParaRPr lang="en-US"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2821385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5206A84-B0EE-E8ED-19D9-032385E0938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9A5A817-B224-B467-BB1F-A0BEDABFBBD9}"/>
              </a:ext>
            </a:extLst>
          </p:cNvPr>
          <p:cNvSpPr txBox="1"/>
          <p:nvPr/>
        </p:nvSpPr>
        <p:spPr>
          <a:xfrm>
            <a:off x="338715" y="691062"/>
            <a:ext cx="11378381" cy="6001643"/>
          </a:xfrm>
          <a:prstGeom prst="rect">
            <a:avLst/>
          </a:prstGeom>
          <a:noFill/>
        </p:spPr>
        <p:txBody>
          <a:bodyPr wrap="square" rtlCol="0">
            <a:spAutoFit/>
          </a:bodyPr>
          <a:lstStyle/>
          <a:p>
            <a:pPr marR="0" lvl="0">
              <a:spcBef>
                <a:spcPts val="0"/>
              </a:spcBef>
              <a:spcAft>
                <a:spcPts val="0"/>
              </a:spcAft>
            </a:pPr>
            <a:r>
              <a:rPr lang="en-US" sz="3200" b="1" dirty="0">
                <a:solidFill>
                  <a:schemeClr val="accent4">
                    <a:lumMod val="75000"/>
                  </a:schemeClr>
                </a:solidFill>
                <a:effectLst/>
                <a:latin typeface="Arial" panose="020B0604020202020204" pitchFamily="34" charset="0"/>
                <a:ea typeface="Times New Roman" panose="02020603050405020304" pitchFamily="18" charset="0"/>
              </a:rPr>
              <a:t>ROBERT JASTROW. </a:t>
            </a:r>
            <a:r>
              <a:rPr lang="en-US" sz="3200" dirty="0">
                <a:solidFill>
                  <a:schemeClr val="bg1"/>
                </a:solidFill>
                <a:effectLst/>
                <a:latin typeface="Arial" panose="020B0604020202020204" pitchFamily="34" charset="0"/>
                <a:ea typeface="Times New Roman" panose="02020603050405020304" pitchFamily="18" charset="0"/>
              </a:rPr>
              <a:t>A PhD in theoretical physics from Columbia University and was also an astronomer physicist and cosmologist and a leading NASA scientist. He said… </a:t>
            </a:r>
            <a:r>
              <a:rPr lang="en-US" sz="3200" b="1" dirty="0">
                <a:solidFill>
                  <a:schemeClr val="bg1"/>
                </a:solidFill>
                <a:effectLst/>
                <a:latin typeface="Arial" panose="020B0604020202020204" pitchFamily="34" charset="0"/>
                <a:ea typeface="Times New Roman" panose="02020603050405020304" pitchFamily="18" charset="0"/>
              </a:rPr>
              <a:t> </a:t>
            </a:r>
            <a:r>
              <a:rPr lang="en-US" sz="3200" dirty="0">
                <a:solidFill>
                  <a:schemeClr val="bg1"/>
                </a:solidFill>
                <a:effectLst/>
                <a:latin typeface="Arial" panose="020B0604020202020204" pitchFamily="34" charset="0"/>
                <a:ea typeface="Times New Roman" panose="02020603050405020304" pitchFamily="18" charset="0"/>
              </a:rPr>
              <a:t>"</a:t>
            </a:r>
            <a:r>
              <a:rPr lang="en-US" sz="3200" i="1" dirty="0">
                <a:solidFill>
                  <a:schemeClr val="bg1"/>
                </a:solidFill>
                <a:effectLst/>
                <a:latin typeface="Arial" panose="020B0604020202020204" pitchFamily="34" charset="0"/>
                <a:ea typeface="Times New Roman" panose="02020603050405020304" pitchFamily="18" charset="0"/>
              </a:rPr>
              <a:t>Astronomers now find they have painted themselves into a corner because they have proven, by their own methods, that the world began abruptly in an act of creation to which you can trace the seeds of every star, every planet, every living thing in this cosmos and on the earth. And they have found that all this happened as a product of forces they cannot hope to discover. That there are what I or anyone would call supernatural forces at work is now, I think, a scientifically proven fact</a:t>
            </a:r>
            <a:r>
              <a:rPr lang="en-US" sz="3200" dirty="0">
                <a:solidFill>
                  <a:schemeClr val="bg1"/>
                </a:solidFill>
                <a:effectLst/>
                <a:latin typeface="Arial" panose="020B0604020202020204" pitchFamily="34" charset="0"/>
                <a:ea typeface="Times New Roman" panose="02020603050405020304" pitchFamily="18" charset="0"/>
              </a:rPr>
              <a:t>."</a:t>
            </a:r>
            <a:r>
              <a:rPr lang="en-US" sz="3200" baseline="300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7721316"/>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338715" y="691062"/>
            <a:ext cx="11378381" cy="584775"/>
          </a:xfrm>
          <a:prstGeom prst="rect">
            <a:avLst/>
          </a:prstGeom>
          <a:noFill/>
        </p:spPr>
        <p:txBody>
          <a:bodyPr wrap="square" rtlCol="0">
            <a:spAutoFit/>
          </a:bodyPr>
          <a:lstStyle/>
          <a:p>
            <a:r>
              <a:rPr lang="en-US" sz="3200" b="1" dirty="0">
                <a:solidFill>
                  <a:schemeClr val="accent4">
                    <a:lumMod val="75000"/>
                  </a:schemeClr>
                </a:solidFill>
                <a:effectLst/>
                <a:latin typeface="Arial" panose="020B0604020202020204" pitchFamily="34" charset="0"/>
                <a:ea typeface="Times New Roman" panose="02020603050405020304" pitchFamily="18" charset="0"/>
              </a:rPr>
              <a:t>ALBERT EINSTEIN. </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16469053"/>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AE6780E-89D6-55BB-3EBC-E2353E57399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840EED9-5991-3B2B-E6AC-F52D5E5EDC88}"/>
              </a:ext>
            </a:extLst>
          </p:cNvPr>
          <p:cNvSpPr txBox="1"/>
          <p:nvPr/>
        </p:nvSpPr>
        <p:spPr>
          <a:xfrm>
            <a:off x="338715" y="691062"/>
            <a:ext cx="11378381" cy="4524315"/>
          </a:xfrm>
          <a:prstGeom prst="rect">
            <a:avLst/>
          </a:prstGeom>
          <a:noFill/>
        </p:spPr>
        <p:txBody>
          <a:bodyPr wrap="square" rtlCol="0">
            <a:spAutoFit/>
          </a:bodyPr>
          <a:lstStyle/>
          <a:p>
            <a:r>
              <a:rPr lang="en-US" sz="3200" b="1" dirty="0">
                <a:solidFill>
                  <a:schemeClr val="accent4">
                    <a:lumMod val="75000"/>
                  </a:schemeClr>
                </a:solidFill>
                <a:effectLst/>
                <a:latin typeface="Arial" panose="020B0604020202020204" pitchFamily="34" charset="0"/>
                <a:ea typeface="Times New Roman" panose="02020603050405020304" pitchFamily="18" charset="0"/>
              </a:rPr>
              <a:t>ALBERT EINSTEIN. </a:t>
            </a:r>
            <a:r>
              <a:rPr lang="en-US" sz="3200" dirty="0">
                <a:solidFill>
                  <a:schemeClr val="bg1"/>
                </a:solidFill>
                <a:effectLst/>
                <a:latin typeface="Arial" panose="020B0604020202020204" pitchFamily="34" charset="0"/>
                <a:ea typeface="Times New Roman" panose="02020603050405020304" pitchFamily="18" charset="0"/>
              </a:rPr>
              <a:t>He was a Pantheist who believed that there is a divine essence in all of us and that there is no creator God. His research, which supported the Theory of Relativity, led to the discovery that the universe was expanding. He didn’t like this conclusion because it opened up the possibility that there is a supernatural being who created us. Because of this, he introduced an equation into his formula called the “cosmological constant” that supported the belief that the universe was stagnant and not expanding. </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0289540"/>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39A8B4B-CF8B-7016-D0B1-0F7F629A9EA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76B92F4-0A2B-A896-0E0E-FE95926602C1}"/>
              </a:ext>
            </a:extLst>
          </p:cNvPr>
          <p:cNvSpPr txBox="1"/>
          <p:nvPr/>
        </p:nvSpPr>
        <p:spPr>
          <a:xfrm>
            <a:off x="406809" y="3136612"/>
            <a:ext cx="11378381" cy="1077218"/>
          </a:xfrm>
          <a:prstGeom prst="rect">
            <a:avLst/>
          </a:prstGeom>
          <a:noFill/>
        </p:spPr>
        <p:txBody>
          <a:bodyPr wrap="square" rtlCol="0">
            <a:spAutoFit/>
          </a:bodyPr>
          <a:lstStyle/>
          <a:p>
            <a:pPr marL="0" marR="0" algn="ctr">
              <a:spcBef>
                <a:spcPts val="0"/>
              </a:spcBef>
              <a:spcAft>
                <a:spcPts val="0"/>
              </a:spcAft>
            </a:pPr>
            <a:r>
              <a:rPr lang="en-US" sz="3200" b="1" dirty="0">
                <a:solidFill>
                  <a:schemeClr val="accent4">
                    <a:lumMod val="75000"/>
                  </a:schemeClr>
                </a:solidFill>
                <a:latin typeface="Arial" panose="020B0604020202020204" pitchFamily="34" charset="0"/>
                <a:ea typeface="Times New Roman" panose="02020603050405020304" pitchFamily="18" charset="0"/>
              </a:rPr>
              <a:t>REMINDER GRAPHIC ON WEBSITE:</a:t>
            </a:r>
          </a:p>
          <a:p>
            <a:pPr marL="0" marR="0" algn="ctr">
              <a:spcBef>
                <a:spcPts val="0"/>
              </a:spcBef>
              <a:spcAft>
                <a:spcPts val="0"/>
              </a:spcAft>
            </a:pPr>
            <a:r>
              <a:rPr lang="en-US" sz="3200" b="1" dirty="0">
                <a:solidFill>
                  <a:schemeClr val="accent4">
                    <a:lumMod val="75000"/>
                  </a:schemeClr>
                </a:solidFill>
                <a:latin typeface="Arial" panose="020B0604020202020204" pitchFamily="34" charset="0"/>
                <a:ea typeface="Times New Roman" panose="02020603050405020304" pitchFamily="18" charset="0"/>
              </a:rPr>
              <a:t>THE SCIENTISTS</a:t>
            </a:r>
            <a:endParaRPr lang="en-US" sz="3200" dirty="0">
              <a:solidFill>
                <a:schemeClr val="bg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566055597"/>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338715" y="691062"/>
            <a:ext cx="11378381" cy="3539430"/>
          </a:xfrm>
          <a:prstGeom prst="rect">
            <a:avLst/>
          </a:prstGeom>
          <a:noFill/>
        </p:spPr>
        <p:txBody>
          <a:bodyPr wrap="square" rtlCol="0">
            <a:spAutoFit/>
          </a:bodyPr>
          <a:lstStyle/>
          <a:p>
            <a:r>
              <a:rPr lang="en-US" sz="3200" dirty="0">
                <a:solidFill>
                  <a:schemeClr val="bg1"/>
                </a:solidFill>
                <a:effectLst/>
                <a:latin typeface="Arial" panose="020B0604020202020204" pitchFamily="34" charset="0"/>
                <a:ea typeface="Times New Roman" panose="02020603050405020304" pitchFamily="18" charset="0"/>
              </a:rPr>
              <a:t>This evidence supports the belief that there was a beginning point of nature and time. The question is – “Who started it?” Who brought the first physical mass into existence? If it is not nature, then there must be something super-nature (supernatural) that is separate from nature who brought it about. This super-nature being is called God, no matter what our idea of who he is or may be. </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80434570"/>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2890391"/>
            <a:ext cx="11378381" cy="1077218"/>
          </a:xfrm>
          <a:prstGeom prst="rect">
            <a:avLst/>
          </a:prstGeom>
          <a:noFill/>
        </p:spPr>
        <p:txBody>
          <a:bodyPr wrap="square" rtlCol="0">
            <a:spAutoFit/>
          </a:bodyPr>
          <a:lstStyle/>
          <a:p>
            <a:pPr algn="ctr"/>
            <a:r>
              <a:rPr lang="en-US" sz="3200" b="1" dirty="0">
                <a:solidFill>
                  <a:schemeClr val="accent4">
                    <a:lumMod val="75000"/>
                  </a:schemeClr>
                </a:solidFill>
                <a:effectLst/>
                <a:latin typeface="Arial" panose="020B0604020202020204" pitchFamily="34" charset="0"/>
                <a:ea typeface="Times New Roman" panose="02020603050405020304" pitchFamily="18" charset="0"/>
              </a:rPr>
              <a:t>QUESTION 2: MORALITY: </a:t>
            </a:r>
          </a:p>
          <a:p>
            <a:pPr algn="ctr"/>
            <a:r>
              <a:rPr lang="en-US" sz="3200" b="1" dirty="0">
                <a:solidFill>
                  <a:schemeClr val="accent4">
                    <a:lumMod val="75000"/>
                  </a:schemeClr>
                </a:solidFill>
                <a:effectLst/>
                <a:latin typeface="Arial" panose="020B0604020202020204" pitchFamily="34" charset="0"/>
                <a:ea typeface="Times New Roman" panose="02020603050405020304" pitchFamily="18" charset="0"/>
              </a:rPr>
              <a:t>What is right and wrong behavior?</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96137004"/>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338715" y="691062"/>
            <a:ext cx="11378381" cy="1111715"/>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desire to be accepted and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not judged</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83716600"/>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338715" y="691062"/>
            <a:ext cx="11378381" cy="1638654"/>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desire to be accepted and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not judged</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Judgment and morality are intertwined together.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23935734"/>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338715" y="691062"/>
            <a:ext cx="11378381" cy="3219471"/>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desire to be accepted and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not judged</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Judgment and morality are intertwined together.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must decide what is right and wrong (morality) and we filter our behaviors according to those beliefs about right and wrong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make judgments</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47828179"/>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338715" y="691062"/>
            <a:ext cx="11378381" cy="4800288"/>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desire to be accepted and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not judged</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Judgment and morality are intertwined together.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must decide what is right and wrong (morality) and we filter our behaviors according to those beliefs about right and wrong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make judgments</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It is natural in our desire not to be judged that we determine morality on our terms according to how we want to behave and what we want to live for.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30877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371600D-C9D3-68A2-9F60-9CAF50807B6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E763175-F672-92F5-CB7A-929D9D846D27}"/>
              </a:ext>
            </a:extLst>
          </p:cNvPr>
          <p:cNvSpPr txBox="1"/>
          <p:nvPr/>
        </p:nvSpPr>
        <p:spPr>
          <a:xfrm>
            <a:off x="406809" y="2828835"/>
            <a:ext cx="11378381" cy="1200329"/>
          </a:xfrm>
          <a:prstGeom prst="rect">
            <a:avLst/>
          </a:prstGeom>
          <a:noFill/>
        </p:spPr>
        <p:txBody>
          <a:bodyPr wrap="square" rtlCol="0">
            <a:spAutoFit/>
          </a:bodyPr>
          <a:lstStyle/>
          <a:p>
            <a:pPr marL="0" marR="0" algn="ctr">
              <a:spcBef>
                <a:spcPts val="0"/>
              </a:spcBef>
              <a:spcAft>
                <a:spcPts val="0"/>
              </a:spcAft>
            </a:pPr>
            <a:r>
              <a:rPr lang="en-US" sz="3600" b="1" dirty="0">
                <a:solidFill>
                  <a:schemeClr val="accent4">
                    <a:lumMod val="75000"/>
                  </a:schemeClr>
                </a:solidFill>
                <a:latin typeface="Arial" panose="020B0604020202020204" pitchFamily="34" charset="0"/>
                <a:ea typeface="Times New Roman" panose="02020603050405020304" pitchFamily="18" charset="0"/>
              </a:rPr>
              <a:t>REMINDER GRAPHIC ON WEBSITE:</a:t>
            </a:r>
          </a:p>
          <a:p>
            <a:pPr marL="0" marR="0" algn="ctr">
              <a:spcBef>
                <a:spcPts val="0"/>
              </a:spcBef>
              <a:spcAft>
                <a:spcPts val="0"/>
              </a:spcAft>
            </a:pPr>
            <a:r>
              <a:rPr lang="en-US" sz="3600" b="1" dirty="0">
                <a:solidFill>
                  <a:schemeClr val="accent4">
                    <a:lumMod val="75000"/>
                  </a:schemeClr>
                </a:solidFill>
                <a:effectLst/>
                <a:latin typeface="Arial" panose="020B0604020202020204" pitchFamily="34" charset="0"/>
                <a:ea typeface="Times New Roman" panose="02020603050405020304" pitchFamily="18" charset="0"/>
              </a:rPr>
              <a:t>BEGINNING A CONVERSATION</a:t>
            </a:r>
            <a:endParaRPr lang="en-US" sz="3600" dirty="0">
              <a:solidFill>
                <a:schemeClr val="bg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28297407"/>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338715" y="691062"/>
            <a:ext cx="11378381" cy="5862118"/>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desire to be accepted and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not judged</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Judgment and morality are intertwined together.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must decide what is right and wrong (morality) and we filter our behaviors according to those beliefs about right and wrong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make judgments</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It is natural in our desire not to be judged that we determine morality on our terms according to how we want to behave and what we want to live for.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Are we the ones who are to make the determination about what is right and wrong or is this the responsibility of the one who created us?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650573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338715" y="691062"/>
            <a:ext cx="11378381" cy="1119665"/>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Who establishes the rules - mankind or the one who created mankind?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770797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338715" y="691062"/>
            <a:ext cx="11378381" cy="1569660"/>
          </a:xfrm>
          <a:prstGeom prst="rect">
            <a:avLst/>
          </a:prstGeom>
          <a:noFill/>
        </p:spPr>
        <p:txBody>
          <a:bodyPr wrap="square" rtlCol="0">
            <a:spAutoFit/>
          </a:bodyPr>
          <a:lstStyle/>
          <a:p>
            <a:pPr marL="0" marR="0">
              <a:spcBef>
                <a:spcPts val="0"/>
              </a:spcBef>
              <a:spcAft>
                <a:spcPts val="0"/>
              </a:spcAft>
            </a:pPr>
            <a:r>
              <a:rPr lang="en-US" sz="3200" b="1" dirty="0">
                <a:solidFill>
                  <a:schemeClr val="accent4">
                    <a:lumMod val="75000"/>
                  </a:schemeClr>
                </a:solidFill>
                <a:effectLst/>
                <a:latin typeface="Arial" panose="020B0604020202020204" pitchFamily="34" charset="0"/>
                <a:ea typeface="Times New Roman" panose="02020603050405020304" pitchFamily="18" charset="0"/>
              </a:rPr>
              <a:t>DOING WHAT FEELS GOOD TO ME</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31208554"/>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338715" y="691062"/>
            <a:ext cx="11378381" cy="2623539"/>
          </a:xfrm>
          <a:prstGeom prst="rect">
            <a:avLst/>
          </a:prstGeom>
          <a:noFill/>
        </p:spPr>
        <p:txBody>
          <a:bodyPr wrap="square" rtlCol="0">
            <a:spAutoFit/>
          </a:bodyPr>
          <a:lstStyle/>
          <a:p>
            <a:pPr marL="0" marR="0">
              <a:spcBef>
                <a:spcPts val="0"/>
              </a:spcBef>
              <a:spcAft>
                <a:spcPts val="0"/>
              </a:spcAft>
            </a:pPr>
            <a:r>
              <a:rPr lang="en-US" sz="3200" b="1" dirty="0">
                <a:solidFill>
                  <a:schemeClr val="accent4">
                    <a:lumMod val="75000"/>
                  </a:schemeClr>
                </a:solidFill>
                <a:effectLst/>
                <a:latin typeface="Arial" panose="020B0604020202020204" pitchFamily="34" charset="0"/>
                <a:ea typeface="Times New Roman" panose="02020603050405020304" pitchFamily="18" charset="0"/>
              </a:rPr>
              <a:t>DOING WHAT FEELS GOOD TO ME</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want to do what makes us feel good.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5449656"/>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338715" y="691062"/>
            <a:ext cx="11378381" cy="3158429"/>
          </a:xfrm>
          <a:prstGeom prst="rect">
            <a:avLst/>
          </a:prstGeom>
          <a:noFill/>
        </p:spPr>
        <p:txBody>
          <a:bodyPr wrap="square" rtlCol="0">
            <a:spAutoFit/>
          </a:bodyPr>
          <a:lstStyle/>
          <a:p>
            <a:pPr marL="0" marR="0">
              <a:spcBef>
                <a:spcPts val="0"/>
              </a:spcBef>
              <a:spcAft>
                <a:spcPts val="0"/>
              </a:spcAft>
            </a:pPr>
            <a:r>
              <a:rPr lang="en-US" sz="3200" b="1" dirty="0">
                <a:solidFill>
                  <a:schemeClr val="accent4">
                    <a:lumMod val="75000"/>
                  </a:schemeClr>
                </a:solidFill>
                <a:effectLst/>
                <a:latin typeface="Arial" panose="020B0604020202020204" pitchFamily="34" charset="0"/>
                <a:ea typeface="Times New Roman" panose="02020603050405020304" pitchFamily="18" charset="0"/>
              </a:rPr>
              <a:t>DOING WHAT FEELS GOOD TO ME</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want to do what makes us feel good.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find others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who agree with our way of life</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and we begin convincing others that our way of life is not wrong but is right.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9795129"/>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338715" y="691062"/>
            <a:ext cx="11378381" cy="1569660"/>
          </a:xfrm>
          <a:prstGeom prst="rect">
            <a:avLst/>
          </a:prstGeom>
          <a:noFill/>
        </p:spPr>
        <p:txBody>
          <a:bodyPr wrap="square" rtlCol="0">
            <a:spAutoFit/>
          </a:bodyPr>
          <a:lstStyle/>
          <a:p>
            <a:pPr marL="0" marR="0">
              <a:spcBef>
                <a:spcPts val="0"/>
              </a:spcBef>
              <a:spcAft>
                <a:spcPts val="0"/>
              </a:spcAft>
            </a:pPr>
            <a:r>
              <a:rPr lang="en-US" sz="3200" b="1" dirty="0">
                <a:solidFill>
                  <a:schemeClr val="accent4">
                    <a:lumMod val="75000"/>
                  </a:schemeClr>
                </a:solidFill>
                <a:effectLst/>
                <a:latin typeface="Arial" panose="020B0604020202020204" pitchFamily="34" charset="0"/>
                <a:ea typeface="Times New Roman" panose="02020603050405020304" pitchFamily="18" charset="0"/>
              </a:rPr>
              <a:t>WHAT KIND OF GOD ARE WE LOOKING FOR?</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773825"/>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338715" y="691062"/>
            <a:ext cx="11378381" cy="2623539"/>
          </a:xfrm>
          <a:prstGeom prst="rect">
            <a:avLst/>
          </a:prstGeom>
          <a:noFill/>
        </p:spPr>
        <p:txBody>
          <a:bodyPr wrap="square" rtlCol="0">
            <a:spAutoFit/>
          </a:bodyPr>
          <a:lstStyle/>
          <a:p>
            <a:pPr marL="0" marR="0">
              <a:spcBef>
                <a:spcPts val="0"/>
              </a:spcBef>
              <a:spcAft>
                <a:spcPts val="0"/>
              </a:spcAft>
            </a:pPr>
            <a:r>
              <a:rPr lang="en-US" sz="3200" b="1" dirty="0">
                <a:solidFill>
                  <a:schemeClr val="accent4">
                    <a:lumMod val="75000"/>
                  </a:schemeClr>
                </a:solidFill>
                <a:effectLst/>
                <a:latin typeface="Arial" panose="020B0604020202020204" pitchFamily="34" charset="0"/>
                <a:ea typeface="Times New Roman" panose="02020603050405020304" pitchFamily="18" charset="0"/>
              </a:rPr>
              <a:t>WHAT KIND OF GOD ARE WE LOOKING FOR?</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want someone who protects us. (Helps us in times of trouble)</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9532684"/>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338715" y="691062"/>
            <a:ext cx="11378381" cy="3677417"/>
          </a:xfrm>
          <a:prstGeom prst="rect">
            <a:avLst/>
          </a:prstGeom>
          <a:noFill/>
        </p:spPr>
        <p:txBody>
          <a:bodyPr wrap="square" rtlCol="0">
            <a:spAutoFit/>
          </a:bodyPr>
          <a:lstStyle/>
          <a:p>
            <a:pPr marL="0" marR="0">
              <a:spcBef>
                <a:spcPts val="0"/>
              </a:spcBef>
              <a:spcAft>
                <a:spcPts val="0"/>
              </a:spcAft>
            </a:pPr>
            <a:r>
              <a:rPr lang="en-US" sz="3200" b="1" dirty="0">
                <a:solidFill>
                  <a:schemeClr val="accent4">
                    <a:lumMod val="75000"/>
                  </a:schemeClr>
                </a:solidFill>
                <a:effectLst/>
                <a:latin typeface="Arial" panose="020B0604020202020204" pitchFamily="34" charset="0"/>
                <a:ea typeface="Times New Roman" panose="02020603050405020304" pitchFamily="18" charset="0"/>
              </a:rPr>
              <a:t>WHAT KIND OF GOD ARE WE LOOKING FOR?</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want someone who protects us. (Helps us in times of trouble)</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want someone who helps us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find joy in life</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(Gives us a reason to live that is meaningful)</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0218901"/>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338715" y="691062"/>
            <a:ext cx="11378381" cy="5785173"/>
          </a:xfrm>
          <a:prstGeom prst="rect">
            <a:avLst/>
          </a:prstGeom>
          <a:noFill/>
        </p:spPr>
        <p:txBody>
          <a:bodyPr wrap="square" rtlCol="0">
            <a:spAutoFit/>
          </a:bodyPr>
          <a:lstStyle/>
          <a:p>
            <a:pPr marL="0" marR="0">
              <a:spcBef>
                <a:spcPts val="0"/>
              </a:spcBef>
              <a:spcAft>
                <a:spcPts val="0"/>
              </a:spcAft>
            </a:pPr>
            <a:r>
              <a:rPr lang="en-US" sz="3200" b="1" dirty="0">
                <a:solidFill>
                  <a:schemeClr val="accent4">
                    <a:lumMod val="75000"/>
                  </a:schemeClr>
                </a:solidFill>
                <a:effectLst/>
                <a:latin typeface="Arial" panose="020B0604020202020204" pitchFamily="34" charset="0"/>
                <a:ea typeface="Times New Roman" panose="02020603050405020304" pitchFamily="18" charset="0"/>
              </a:rPr>
              <a:t>WHAT KIND OF GOD ARE WE LOOKING FOR?</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want someone who protects us. (Helps us in times of trouble)</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want someone who helps us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find joy in life</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(Gives us a reason to live that is meaningful)</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If these two things are true about God, His telling us that something is wrong is done to protect us from harm or to keep us from living for something that does not ultimately give us joy.</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1133192"/>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338715" y="691062"/>
            <a:ext cx="11378381" cy="1077218"/>
          </a:xfrm>
          <a:prstGeom prst="rect">
            <a:avLst/>
          </a:prstGeom>
          <a:noFill/>
        </p:spPr>
        <p:txBody>
          <a:bodyPr wrap="square" rtlCol="0">
            <a:spAutoFit/>
          </a:bodyPr>
          <a:lstStyle/>
          <a:p>
            <a:pPr marL="0" marR="0">
              <a:spcBef>
                <a:spcPts val="0"/>
              </a:spcBef>
              <a:spcAft>
                <a:spcPts val="0"/>
              </a:spcAft>
            </a:pPr>
            <a:r>
              <a:rPr lang="en-US" sz="3200" b="1" dirty="0">
                <a:solidFill>
                  <a:schemeClr val="accent4">
                    <a:lumMod val="75000"/>
                  </a:schemeClr>
                </a:solidFill>
                <a:effectLst/>
                <a:latin typeface="Arial" panose="020B0604020202020204" pitchFamily="34" charset="0"/>
                <a:ea typeface="Times New Roman" panose="02020603050405020304" pitchFamily="18" charset="0"/>
              </a:rPr>
              <a:t>BASIC QUESTIONS</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8346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731F06C-D488-75D0-301A-3C4779E71E0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EDB738A-562F-3EB4-C3AA-F323B4A41116}"/>
              </a:ext>
            </a:extLst>
          </p:cNvPr>
          <p:cNvSpPr txBox="1"/>
          <p:nvPr/>
        </p:nvSpPr>
        <p:spPr>
          <a:xfrm>
            <a:off x="406809" y="2828835"/>
            <a:ext cx="11378381" cy="1200329"/>
          </a:xfrm>
          <a:prstGeom prst="rect">
            <a:avLst/>
          </a:prstGeom>
          <a:noFill/>
        </p:spPr>
        <p:txBody>
          <a:bodyPr wrap="square" rtlCol="0">
            <a:spAutoFit/>
          </a:bodyPr>
          <a:lstStyle/>
          <a:p>
            <a:pPr marL="0" marR="0" algn="ctr">
              <a:spcBef>
                <a:spcPts val="0"/>
              </a:spcBef>
              <a:spcAft>
                <a:spcPts val="0"/>
              </a:spcAft>
            </a:pPr>
            <a:r>
              <a:rPr lang="en-US" sz="3600" b="1" dirty="0">
                <a:solidFill>
                  <a:schemeClr val="accent4">
                    <a:lumMod val="75000"/>
                  </a:schemeClr>
                </a:solidFill>
                <a:latin typeface="Arial" panose="020B0604020202020204" pitchFamily="34" charset="0"/>
                <a:ea typeface="Times New Roman" panose="02020603050405020304" pitchFamily="18" charset="0"/>
              </a:rPr>
              <a:t>RELIGION vs. RELATIONSHIP </a:t>
            </a:r>
          </a:p>
          <a:p>
            <a:pPr marL="0" marR="0" algn="ctr">
              <a:spcBef>
                <a:spcPts val="0"/>
              </a:spcBef>
              <a:spcAft>
                <a:spcPts val="0"/>
              </a:spcAft>
            </a:pPr>
            <a:r>
              <a:rPr lang="en-US" sz="3600" b="1" dirty="0">
                <a:solidFill>
                  <a:schemeClr val="accent4">
                    <a:lumMod val="75000"/>
                  </a:schemeClr>
                </a:solidFill>
                <a:latin typeface="Arial" panose="020B0604020202020204" pitchFamily="34" charset="0"/>
                <a:ea typeface="Times New Roman" panose="02020603050405020304" pitchFamily="18" charset="0"/>
              </a:rPr>
              <a:t>PRESENTATION</a:t>
            </a:r>
            <a:endParaRPr lang="en-US" sz="3600" dirty="0">
              <a:solidFill>
                <a:schemeClr val="bg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743620054"/>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338715" y="691062"/>
            <a:ext cx="11378381" cy="2096600"/>
          </a:xfrm>
          <a:prstGeom prst="rect">
            <a:avLst/>
          </a:prstGeom>
          <a:noFill/>
        </p:spPr>
        <p:txBody>
          <a:bodyPr wrap="square" rtlCol="0">
            <a:spAutoFit/>
          </a:bodyPr>
          <a:lstStyle/>
          <a:p>
            <a:pPr marL="0" marR="0">
              <a:spcBef>
                <a:spcPts val="0"/>
              </a:spcBef>
              <a:spcAft>
                <a:spcPts val="0"/>
              </a:spcAft>
            </a:pPr>
            <a:r>
              <a:rPr lang="en-US" sz="3200" b="1" dirty="0">
                <a:solidFill>
                  <a:schemeClr val="accent4">
                    <a:lumMod val="75000"/>
                  </a:schemeClr>
                </a:solidFill>
                <a:effectLst/>
                <a:latin typeface="Arial" panose="020B0604020202020204" pitchFamily="34" charset="0"/>
                <a:ea typeface="Times New Roman" panose="02020603050405020304" pitchFamily="18" charset="0"/>
              </a:rPr>
              <a:t>BASIC QUESTIONS</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Will my decision harm others?</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730264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338715" y="691062"/>
            <a:ext cx="11378381" cy="2623539"/>
          </a:xfrm>
          <a:prstGeom prst="rect">
            <a:avLst/>
          </a:prstGeom>
          <a:noFill/>
        </p:spPr>
        <p:txBody>
          <a:bodyPr wrap="square" rtlCol="0">
            <a:spAutoFit/>
          </a:bodyPr>
          <a:lstStyle/>
          <a:p>
            <a:pPr marL="0" marR="0">
              <a:spcBef>
                <a:spcPts val="0"/>
              </a:spcBef>
              <a:spcAft>
                <a:spcPts val="0"/>
              </a:spcAft>
            </a:pPr>
            <a:r>
              <a:rPr lang="en-US" sz="3200" b="1" dirty="0">
                <a:solidFill>
                  <a:schemeClr val="accent4">
                    <a:lumMod val="75000"/>
                  </a:schemeClr>
                </a:solidFill>
                <a:effectLst/>
                <a:latin typeface="Arial" panose="020B0604020202020204" pitchFamily="34" charset="0"/>
                <a:ea typeface="Times New Roman" panose="02020603050405020304" pitchFamily="18" charset="0"/>
              </a:rPr>
              <a:t>BASIC QUESTIONS</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Will my decision harm others?</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Will my decision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harm myself</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9099683"/>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1413063"/>
            <a:ext cx="11378381" cy="1569660"/>
          </a:xfrm>
          <a:prstGeom prst="rect">
            <a:avLst/>
          </a:prstGeom>
          <a:noFill/>
        </p:spPr>
        <p:txBody>
          <a:bodyPr wrap="square" rtlCol="0">
            <a:spAutoFit/>
          </a:bodyPr>
          <a:lstStyle/>
          <a:p>
            <a:pPr marL="0" marR="0" algn="ctr">
              <a:spcBef>
                <a:spcPts val="0"/>
              </a:spcBef>
              <a:spcAft>
                <a:spcPts val="0"/>
              </a:spcAft>
            </a:pPr>
            <a:r>
              <a:rPr lang="en-US" sz="3200" b="1" dirty="0">
                <a:solidFill>
                  <a:schemeClr val="bg1"/>
                </a:solidFill>
                <a:effectLst/>
                <a:latin typeface="Arial" panose="020B0604020202020204" pitchFamily="34" charset="0"/>
                <a:ea typeface="Times New Roman" panose="02020603050405020304" pitchFamily="18" charset="0"/>
              </a:rPr>
              <a:t>There is a name for these behaviors – SIN.</a:t>
            </a:r>
            <a:br>
              <a:rPr lang="en-US" sz="3200" b="1" dirty="0">
                <a:solidFill>
                  <a:schemeClr val="bg1"/>
                </a:solidFill>
                <a:effectLst/>
                <a:latin typeface="Arial" panose="020B0604020202020204" pitchFamily="34" charset="0"/>
                <a:ea typeface="Times New Roman" panose="02020603050405020304" pitchFamily="18" charset="0"/>
              </a:rPr>
            </a:br>
            <a:br>
              <a:rPr lang="en-US" sz="3200" b="1" dirty="0">
                <a:solidFill>
                  <a:schemeClr val="bg1"/>
                </a:solidFill>
                <a:effectLst/>
                <a:latin typeface="Arial" panose="020B0604020202020204" pitchFamily="34" charset="0"/>
                <a:ea typeface="Times New Roman" panose="02020603050405020304" pitchFamily="18" charset="0"/>
              </a:rPr>
            </a:b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12536184"/>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1413063"/>
            <a:ext cx="11378381" cy="2554545"/>
          </a:xfrm>
          <a:prstGeom prst="rect">
            <a:avLst/>
          </a:prstGeom>
          <a:noFill/>
        </p:spPr>
        <p:txBody>
          <a:bodyPr wrap="square" rtlCol="0">
            <a:spAutoFit/>
          </a:bodyPr>
          <a:lstStyle/>
          <a:p>
            <a:pPr marL="0" marR="0" algn="ctr">
              <a:spcBef>
                <a:spcPts val="0"/>
              </a:spcBef>
              <a:spcAft>
                <a:spcPts val="0"/>
              </a:spcAft>
            </a:pPr>
            <a:r>
              <a:rPr lang="en-US" sz="3200" b="1" dirty="0">
                <a:solidFill>
                  <a:schemeClr val="bg1"/>
                </a:solidFill>
                <a:effectLst/>
                <a:latin typeface="Arial" panose="020B0604020202020204" pitchFamily="34" charset="0"/>
                <a:ea typeface="Times New Roman" panose="02020603050405020304" pitchFamily="18" charset="0"/>
              </a:rPr>
              <a:t>There is a name for these behaviors – SIN.</a:t>
            </a:r>
            <a:br>
              <a:rPr lang="en-US" sz="3200" b="1" dirty="0">
                <a:solidFill>
                  <a:schemeClr val="bg1"/>
                </a:solidFill>
                <a:effectLst/>
                <a:latin typeface="Arial" panose="020B0604020202020204" pitchFamily="34" charset="0"/>
                <a:ea typeface="Times New Roman" panose="02020603050405020304" pitchFamily="18" charset="0"/>
              </a:rPr>
            </a:br>
            <a:br>
              <a:rPr lang="en-US" sz="3200" b="1" dirty="0">
                <a:solidFill>
                  <a:schemeClr val="bg1"/>
                </a:solidFill>
                <a:effectLst/>
                <a:latin typeface="Arial" panose="020B0604020202020204" pitchFamily="34" charset="0"/>
                <a:ea typeface="Times New Roman" panose="02020603050405020304" pitchFamily="18" charset="0"/>
              </a:rPr>
            </a:br>
            <a:r>
              <a:rPr lang="en-US" sz="3200" b="1" dirty="0">
                <a:solidFill>
                  <a:schemeClr val="bg1"/>
                </a:solidFill>
                <a:latin typeface="Arial" panose="020B0604020202020204" pitchFamily="34" charset="0"/>
                <a:ea typeface="Times New Roman" panose="02020603050405020304" pitchFamily="18" charset="0"/>
              </a:rPr>
              <a:t>We’ve all done it. </a:t>
            </a:r>
            <a:br>
              <a:rPr lang="en-US" sz="3200" b="1" dirty="0">
                <a:solidFill>
                  <a:schemeClr val="bg1"/>
                </a:solidFill>
                <a:latin typeface="Arial" panose="020B0604020202020204" pitchFamily="34" charset="0"/>
                <a:ea typeface="Times New Roman" panose="02020603050405020304" pitchFamily="18" charset="0"/>
              </a:rPr>
            </a:br>
            <a:br>
              <a:rPr lang="en-US" sz="3200" b="1" dirty="0">
                <a:solidFill>
                  <a:schemeClr val="bg1"/>
                </a:solidFill>
                <a:latin typeface="Arial" panose="020B0604020202020204" pitchFamily="34" charset="0"/>
                <a:ea typeface="Times New Roman" panose="02020603050405020304" pitchFamily="18" charset="0"/>
              </a:rPr>
            </a:b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74888988"/>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1413063"/>
            <a:ext cx="11378381" cy="3539430"/>
          </a:xfrm>
          <a:prstGeom prst="rect">
            <a:avLst/>
          </a:prstGeom>
          <a:noFill/>
        </p:spPr>
        <p:txBody>
          <a:bodyPr wrap="square" rtlCol="0">
            <a:spAutoFit/>
          </a:bodyPr>
          <a:lstStyle/>
          <a:p>
            <a:pPr marL="0" marR="0" algn="ctr">
              <a:spcBef>
                <a:spcPts val="0"/>
              </a:spcBef>
              <a:spcAft>
                <a:spcPts val="0"/>
              </a:spcAft>
            </a:pPr>
            <a:r>
              <a:rPr lang="en-US" sz="3200" b="1" dirty="0">
                <a:solidFill>
                  <a:schemeClr val="bg1"/>
                </a:solidFill>
                <a:effectLst/>
                <a:latin typeface="Arial" panose="020B0604020202020204" pitchFamily="34" charset="0"/>
                <a:ea typeface="Times New Roman" panose="02020603050405020304" pitchFamily="18" charset="0"/>
              </a:rPr>
              <a:t>There is a name for these behaviors – SIN.</a:t>
            </a:r>
            <a:br>
              <a:rPr lang="en-US" sz="3200" b="1" dirty="0">
                <a:solidFill>
                  <a:schemeClr val="bg1"/>
                </a:solidFill>
                <a:effectLst/>
                <a:latin typeface="Arial" panose="020B0604020202020204" pitchFamily="34" charset="0"/>
                <a:ea typeface="Times New Roman" panose="02020603050405020304" pitchFamily="18" charset="0"/>
              </a:rPr>
            </a:br>
            <a:br>
              <a:rPr lang="en-US" sz="3200" b="1" dirty="0">
                <a:solidFill>
                  <a:schemeClr val="bg1"/>
                </a:solidFill>
                <a:effectLst/>
                <a:latin typeface="Arial" panose="020B0604020202020204" pitchFamily="34" charset="0"/>
                <a:ea typeface="Times New Roman" panose="02020603050405020304" pitchFamily="18" charset="0"/>
              </a:rPr>
            </a:br>
            <a:r>
              <a:rPr lang="en-US" sz="3200" b="1" dirty="0">
                <a:solidFill>
                  <a:schemeClr val="bg1"/>
                </a:solidFill>
                <a:latin typeface="Arial" panose="020B0604020202020204" pitchFamily="34" charset="0"/>
                <a:ea typeface="Times New Roman" panose="02020603050405020304" pitchFamily="18" charset="0"/>
              </a:rPr>
              <a:t>We’ve all done it. </a:t>
            </a:r>
            <a:br>
              <a:rPr lang="en-US" sz="3200" b="1" dirty="0">
                <a:solidFill>
                  <a:schemeClr val="bg1"/>
                </a:solidFill>
                <a:latin typeface="Arial" panose="020B0604020202020204" pitchFamily="34" charset="0"/>
                <a:ea typeface="Times New Roman" panose="02020603050405020304" pitchFamily="18" charset="0"/>
              </a:rPr>
            </a:br>
            <a:br>
              <a:rPr lang="en-US" sz="3200" b="1" dirty="0">
                <a:solidFill>
                  <a:schemeClr val="bg1"/>
                </a:solidFill>
                <a:latin typeface="Arial" panose="020B0604020202020204" pitchFamily="34" charset="0"/>
                <a:ea typeface="Times New Roman" panose="02020603050405020304" pitchFamily="18" charset="0"/>
              </a:rPr>
            </a:br>
            <a:r>
              <a:rPr lang="en-US" sz="3200" b="1" dirty="0">
                <a:solidFill>
                  <a:schemeClr val="bg1"/>
                </a:solidFill>
                <a:latin typeface="Arial" panose="020B0604020202020204" pitchFamily="34" charset="0"/>
                <a:ea typeface="Times New Roman" panose="02020603050405020304" pitchFamily="18" charset="0"/>
              </a:rPr>
              <a:t>The Bible says…</a:t>
            </a:r>
          </a:p>
          <a:p>
            <a:pPr marL="0" marR="0" algn="ctr">
              <a:spcBef>
                <a:spcPts val="0"/>
              </a:spcBef>
              <a:spcAft>
                <a:spcPts val="0"/>
              </a:spcAft>
            </a:pPr>
            <a:br>
              <a:rPr lang="en-US" sz="3200" b="1" dirty="0">
                <a:solidFill>
                  <a:schemeClr val="bg1"/>
                </a:solidFill>
                <a:latin typeface="Arial" panose="020B0604020202020204" pitchFamily="34" charset="0"/>
                <a:ea typeface="Times New Roman" panose="02020603050405020304" pitchFamily="18" charset="0"/>
              </a:rPr>
            </a:b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13626162"/>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2151727"/>
            <a:ext cx="11378381" cy="1569660"/>
          </a:xfrm>
          <a:prstGeom prst="rect">
            <a:avLst/>
          </a:prstGeom>
          <a:noFill/>
        </p:spPr>
        <p:txBody>
          <a:bodyPr wrap="square" rtlCol="0">
            <a:spAutoFit/>
          </a:bodyPr>
          <a:lstStyle/>
          <a:p>
            <a:pPr marL="0" marR="0" algn="ctr">
              <a:spcBef>
                <a:spcPts val="0"/>
              </a:spcBef>
              <a:spcAft>
                <a:spcPts val="0"/>
              </a:spcAft>
            </a:pPr>
            <a:br>
              <a:rPr lang="en-US" sz="3200" b="1" dirty="0">
                <a:solidFill>
                  <a:schemeClr val="bg1"/>
                </a:solidFill>
                <a:latin typeface="Arial" panose="020B0604020202020204" pitchFamily="34" charset="0"/>
                <a:ea typeface="Times New Roman" panose="02020603050405020304" pitchFamily="18" charset="0"/>
              </a:rPr>
            </a:br>
            <a:r>
              <a:rPr lang="en-US" sz="3200" b="1" i="1" dirty="0">
                <a:solidFill>
                  <a:schemeClr val="bg1"/>
                </a:solidFill>
                <a:latin typeface="Arial" panose="020B0604020202020204" pitchFamily="34" charset="0"/>
                <a:ea typeface="Times New Roman" panose="02020603050405020304" pitchFamily="18" charset="0"/>
              </a:rPr>
              <a:t>for all have sinned and fall short of the glory of God.</a:t>
            </a:r>
            <a:br>
              <a:rPr lang="en-US" sz="3200" b="1" i="1" dirty="0">
                <a:solidFill>
                  <a:schemeClr val="bg1"/>
                </a:solidFill>
                <a:latin typeface="Arial" panose="020B0604020202020204" pitchFamily="34" charset="0"/>
                <a:ea typeface="Times New Roman" panose="02020603050405020304" pitchFamily="18" charset="0"/>
              </a:rPr>
            </a:br>
            <a:r>
              <a:rPr lang="en-US" sz="3200" dirty="0">
                <a:solidFill>
                  <a:schemeClr val="bg1"/>
                </a:solidFill>
                <a:latin typeface="Arial" panose="020B0604020202020204" pitchFamily="34" charset="0"/>
                <a:ea typeface="Times New Roman" panose="02020603050405020304" pitchFamily="18" charset="0"/>
              </a:rPr>
              <a:t>Romans 3:23</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23410210"/>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2644170"/>
            <a:ext cx="11378381" cy="1569660"/>
          </a:xfrm>
          <a:prstGeom prst="rect">
            <a:avLst/>
          </a:prstGeom>
          <a:noFill/>
        </p:spPr>
        <p:txBody>
          <a:bodyPr wrap="square" rtlCol="0">
            <a:spAutoFit/>
          </a:bodyPr>
          <a:lstStyle/>
          <a:p>
            <a:pPr marL="0" marR="0" algn="ctr">
              <a:spcBef>
                <a:spcPts val="0"/>
              </a:spcBef>
              <a:spcAft>
                <a:spcPts val="0"/>
              </a:spcAft>
            </a:pPr>
            <a:r>
              <a:rPr lang="en-US" sz="3200" b="1" dirty="0">
                <a:solidFill>
                  <a:schemeClr val="bg1"/>
                </a:solidFill>
                <a:effectLst/>
                <a:latin typeface="Arial" panose="020B0604020202020204" pitchFamily="34" charset="0"/>
                <a:ea typeface="Times New Roman" panose="02020603050405020304" pitchFamily="18" charset="0"/>
              </a:rPr>
              <a:t>We’v</a:t>
            </a:r>
            <a:r>
              <a:rPr lang="en-US" sz="3200" b="1" dirty="0">
                <a:solidFill>
                  <a:schemeClr val="bg1"/>
                </a:solidFill>
                <a:latin typeface="Arial" panose="020B0604020202020204" pitchFamily="34" charset="0"/>
                <a:ea typeface="Times New Roman" panose="02020603050405020304" pitchFamily="18" charset="0"/>
              </a:rPr>
              <a:t>e missed the mark of who God wants us to be. </a:t>
            </a:r>
          </a:p>
          <a:p>
            <a:pPr marL="0" marR="0" algn="ctr">
              <a:spcBef>
                <a:spcPts val="0"/>
              </a:spcBef>
              <a:spcAft>
                <a:spcPts val="0"/>
              </a:spcAft>
            </a:pPr>
            <a:r>
              <a:rPr lang="en-US" sz="3200" b="1" dirty="0">
                <a:solidFill>
                  <a:schemeClr val="bg1"/>
                </a:solidFill>
                <a:latin typeface="Arial" panose="020B0604020202020204" pitchFamily="34" charset="0"/>
                <a:ea typeface="Times New Roman" panose="02020603050405020304" pitchFamily="18" charset="0"/>
              </a:rPr>
              <a:t>He wants to be like Him in treating others with </a:t>
            </a:r>
          </a:p>
          <a:p>
            <a:pPr marL="0" marR="0" algn="ctr">
              <a:spcBef>
                <a:spcPts val="0"/>
              </a:spcBef>
              <a:spcAft>
                <a:spcPts val="0"/>
              </a:spcAft>
            </a:pPr>
            <a:r>
              <a:rPr lang="en-US" sz="3200" b="1" dirty="0">
                <a:solidFill>
                  <a:schemeClr val="bg1"/>
                </a:solidFill>
                <a:latin typeface="Arial" panose="020B0604020202020204" pitchFamily="34" charset="0"/>
                <a:ea typeface="Times New Roman" panose="02020603050405020304" pitchFamily="18" charset="0"/>
              </a:rPr>
              <a:t>respect and love.</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35097814"/>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2890391"/>
            <a:ext cx="11378381" cy="1077218"/>
          </a:xfrm>
          <a:prstGeom prst="rect">
            <a:avLst/>
          </a:prstGeom>
          <a:noFill/>
        </p:spPr>
        <p:txBody>
          <a:bodyPr wrap="square" rtlCol="0">
            <a:spAutoFit/>
          </a:bodyPr>
          <a:lstStyle/>
          <a:p>
            <a:pPr marL="0" marR="0" algn="ctr">
              <a:spcBef>
                <a:spcPts val="0"/>
              </a:spcBef>
              <a:spcAft>
                <a:spcPts val="0"/>
              </a:spcAft>
            </a:pPr>
            <a:r>
              <a:rPr lang="en-US" sz="3200" b="1" dirty="0">
                <a:solidFill>
                  <a:schemeClr val="accent4">
                    <a:lumMod val="75000"/>
                  </a:schemeClr>
                </a:solidFill>
                <a:effectLst/>
                <a:latin typeface="Arial" panose="020B0604020202020204" pitchFamily="34" charset="0"/>
                <a:ea typeface="Times New Roman" panose="02020603050405020304" pitchFamily="18" charset="0"/>
              </a:rPr>
              <a:t>WHY THE COMMANDS?</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3200" dirty="0">
                <a:solidFill>
                  <a:schemeClr val="accent4">
                    <a:lumMod val="75000"/>
                  </a:schemeClr>
                </a:solidFill>
                <a:effectLst/>
                <a:latin typeface="Arial" panose="020B0604020202020204" pitchFamily="34" charset="0"/>
                <a:ea typeface="Times New Roman" panose="02020603050405020304" pitchFamily="18" charset="0"/>
              </a:rPr>
              <a:t>(Exodus 20:12-17)</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72523104"/>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BFE7DF1-2F89-35CC-AC95-FB213EC8DB2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E8DA698-153E-949A-6369-AE65AE7BBAC6}"/>
              </a:ext>
            </a:extLst>
          </p:cNvPr>
          <p:cNvSpPr txBox="1"/>
          <p:nvPr/>
        </p:nvSpPr>
        <p:spPr>
          <a:xfrm>
            <a:off x="406809" y="3132637"/>
            <a:ext cx="11378381" cy="592726"/>
          </a:xfrm>
          <a:prstGeom prst="rect">
            <a:avLst/>
          </a:prstGeom>
          <a:noFill/>
        </p:spPr>
        <p:txBody>
          <a:bodyPr wrap="square" rtlCol="0">
            <a:spAutoFit/>
          </a:bodyPr>
          <a:lstStyle/>
          <a:p>
            <a:pPr marR="0" lvl="0" algn="ctr">
              <a:lnSpc>
                <a:spcPct val="107000"/>
              </a:lnSpc>
              <a:spcBef>
                <a:spcPts val="0"/>
              </a:spcBef>
              <a:spcAft>
                <a:spcPts val="0"/>
              </a:spcAft>
              <a:tabLst>
                <a:tab pos="457200" algn="l"/>
              </a:tabLst>
            </a:pPr>
            <a:r>
              <a:rPr lang="en-US" sz="3200" dirty="0">
                <a:solidFill>
                  <a:schemeClr val="bg1"/>
                </a:solidFill>
                <a:latin typeface="Arial" panose="020B0604020202020204" pitchFamily="34" charset="0"/>
                <a:ea typeface="Calibri" panose="020F0502020204030204" pitchFamily="34" charset="0"/>
                <a:cs typeface="Times New Roman" panose="02020603050405020304" pitchFamily="18" charset="0"/>
              </a:rPr>
              <a:t>They keep us from harming others and ourselves.</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0781699"/>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328324" y="311727"/>
            <a:ext cx="11378381" cy="5995167"/>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3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 am to honor my father and mother. Why? If they are parenting the right way, they are doing it to protect me and guide me on my course of life.</a:t>
            </a:r>
            <a:endParaRPr lang="en-US" sz="3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3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 am not to murder. </a:t>
            </a:r>
            <a:endParaRPr lang="en-US" sz="3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3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 am not to commit adultery. Sexual behavior was meant to be a symbol of lifelong loving commitment. </a:t>
            </a:r>
            <a:endParaRPr lang="en-US" sz="3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3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 should not steal. To do so is to take something that could be used for the survival of others or for their benefit.</a:t>
            </a:r>
            <a:endParaRPr lang="en-US" sz="3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3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 am not to lie. To lie is to manipulate the truth which can bring harm to others and to myself.</a:t>
            </a:r>
          </a:p>
          <a:p>
            <a:pPr marL="342900" indent="-342900">
              <a:lnSpc>
                <a:spcPct val="107000"/>
              </a:lnSpc>
              <a:buFont typeface="Symbol" panose="05050102010706020507" pitchFamily="18" charset="2"/>
              <a:buChar char=""/>
              <a:tabLst>
                <a:tab pos="457200" algn="l"/>
              </a:tabLst>
            </a:pPr>
            <a:r>
              <a:rPr lang="en-US" sz="3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 am not to covet. To do so is to live for something that doesn’t truly satisfy my desire for joy in life and is, therefore, harmful.</a:t>
            </a:r>
            <a:endParaRPr lang="en-US" sz="3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4447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41D3A61-5D36-3E96-92CA-DE5A37DDD8F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FDEB14F-8ACA-5B10-FDC0-62952430B843}"/>
              </a:ext>
            </a:extLst>
          </p:cNvPr>
          <p:cNvSpPr txBox="1"/>
          <p:nvPr/>
        </p:nvSpPr>
        <p:spPr>
          <a:xfrm>
            <a:off x="406809" y="823390"/>
            <a:ext cx="11378381" cy="2246769"/>
          </a:xfrm>
          <a:prstGeom prst="rect">
            <a:avLst/>
          </a:prstGeom>
          <a:noFill/>
        </p:spPr>
        <p:txBody>
          <a:bodyPr wrap="square" rtlCol="0">
            <a:spAutoFit/>
          </a:bodyPr>
          <a:lstStyle/>
          <a:p>
            <a:pPr marL="0" marR="34290"/>
            <a:r>
              <a:rPr lang="en-US"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Remember, we have asked the first exploratory question or possibly all exploratory questions. For example, we have asked – “Have you come to the place in your life where you know for certain that you have a relationship with God and that you will go to Heaven when you die?” We will begin by talking about religion….</a:t>
            </a:r>
          </a:p>
        </p:txBody>
      </p:sp>
    </p:spTree>
    <p:extLst>
      <p:ext uri="{BB962C8B-B14F-4D97-AF65-F5344CB8AC3E}">
        <p14:creationId xmlns:p14="http://schemas.microsoft.com/office/powerpoint/2010/main" val="1014584614"/>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136612"/>
            <a:ext cx="11378381" cy="584775"/>
          </a:xfrm>
          <a:prstGeom prst="rect">
            <a:avLst/>
          </a:prstGeom>
          <a:noFill/>
        </p:spPr>
        <p:txBody>
          <a:bodyPr wrap="square" rtlCol="0">
            <a:spAutoFit/>
          </a:bodyPr>
          <a:lstStyle/>
          <a:p>
            <a:pPr algn="ctr"/>
            <a:r>
              <a:rPr lang="en-US" sz="3200" b="1" dirty="0">
                <a:solidFill>
                  <a:schemeClr val="bg1"/>
                </a:solidFill>
                <a:effectLst/>
                <a:latin typeface="Arial" panose="020B0604020202020204" pitchFamily="34" charset="0"/>
                <a:ea typeface="Times New Roman" panose="02020603050405020304" pitchFamily="18" charset="0"/>
              </a:rPr>
              <a:t>HE’S TRYING TO PROTECT US!</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80595146"/>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136612"/>
            <a:ext cx="11378381" cy="584775"/>
          </a:xfrm>
          <a:prstGeom prst="rect">
            <a:avLst/>
          </a:prstGeom>
          <a:noFill/>
        </p:spPr>
        <p:txBody>
          <a:bodyPr wrap="square" rtlCol="0">
            <a:spAutoFit/>
          </a:bodyPr>
          <a:lstStyle/>
          <a:p>
            <a:pPr algn="ctr"/>
            <a:r>
              <a:rPr lang="en-US" sz="3200" b="1" dirty="0">
                <a:solidFill>
                  <a:schemeClr val="accent4">
                    <a:lumMod val="75000"/>
                  </a:schemeClr>
                </a:solidFill>
                <a:effectLst/>
                <a:latin typeface="Arial" panose="020B0604020202020204" pitchFamily="34" charset="0"/>
                <a:ea typeface="Times New Roman" panose="02020603050405020304" pitchFamily="18" charset="0"/>
              </a:rPr>
              <a:t>GUT LEVEL RIGHT AND WRONG</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89310620"/>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338715" y="691062"/>
            <a:ext cx="11378381" cy="6124754"/>
          </a:xfrm>
          <a:prstGeom prst="rect">
            <a:avLst/>
          </a:prstGeom>
          <a:noFill/>
        </p:spPr>
        <p:txBody>
          <a:bodyPr wrap="square" rtlCol="0">
            <a:spAutoFit/>
          </a:bodyPr>
          <a:lstStyle/>
          <a:p>
            <a:r>
              <a:rPr lang="en-US" sz="2800" i="1" dirty="0">
                <a:solidFill>
                  <a:schemeClr val="bg1"/>
                </a:solidFill>
                <a:effectLst/>
                <a:latin typeface="Arial" panose="020B0604020202020204" pitchFamily="34" charset="0"/>
                <a:ea typeface="Times New Roman" panose="02020603050405020304" pitchFamily="18" charset="0"/>
              </a:rPr>
              <a:t>So I say, walk by the Spirit, and you will not gratify the desires of the flesh. </a:t>
            </a:r>
            <a:r>
              <a:rPr lang="en-US" sz="2800" i="1" baseline="30000" dirty="0">
                <a:solidFill>
                  <a:schemeClr val="bg1"/>
                </a:solidFill>
                <a:effectLst/>
                <a:latin typeface="Arial" panose="020B0604020202020204" pitchFamily="34" charset="0"/>
                <a:ea typeface="Times New Roman" panose="02020603050405020304" pitchFamily="18" charset="0"/>
              </a:rPr>
              <a:t>17 </a:t>
            </a:r>
            <a:r>
              <a:rPr lang="en-US" sz="2800" i="1" dirty="0">
                <a:solidFill>
                  <a:schemeClr val="bg1"/>
                </a:solidFill>
                <a:effectLst/>
                <a:latin typeface="Arial" panose="020B0604020202020204" pitchFamily="34" charset="0"/>
                <a:ea typeface="Times New Roman" panose="02020603050405020304" pitchFamily="18" charset="0"/>
              </a:rPr>
              <a:t>For the flesh desires what is contrary to the Spirit, and the Spirit what is contrary to the flesh. They are in conflict with each other, so that you are not to do whatever you want. </a:t>
            </a:r>
            <a:r>
              <a:rPr lang="en-US" sz="2800" i="1" baseline="30000" dirty="0">
                <a:solidFill>
                  <a:schemeClr val="bg1"/>
                </a:solidFill>
                <a:effectLst/>
                <a:latin typeface="Arial" panose="020B0604020202020204" pitchFamily="34" charset="0"/>
                <a:ea typeface="Times New Roman" panose="02020603050405020304" pitchFamily="18" charset="0"/>
              </a:rPr>
              <a:t>18 </a:t>
            </a:r>
            <a:r>
              <a:rPr lang="en-US" sz="2800" i="1" dirty="0">
                <a:solidFill>
                  <a:schemeClr val="bg1"/>
                </a:solidFill>
                <a:effectLst/>
                <a:latin typeface="Arial" panose="020B0604020202020204" pitchFamily="34" charset="0"/>
                <a:ea typeface="Times New Roman" panose="02020603050405020304" pitchFamily="18" charset="0"/>
              </a:rPr>
              <a:t>But if you are led by the Spirit, you are not under the law. </a:t>
            </a:r>
            <a:r>
              <a:rPr lang="en-US" sz="2800" i="1" baseline="30000" dirty="0">
                <a:solidFill>
                  <a:schemeClr val="bg1"/>
                </a:solidFill>
                <a:effectLst/>
                <a:latin typeface="Arial" panose="020B0604020202020204" pitchFamily="34" charset="0"/>
                <a:ea typeface="Times New Roman" panose="02020603050405020304" pitchFamily="18" charset="0"/>
              </a:rPr>
              <a:t>19 </a:t>
            </a:r>
            <a:r>
              <a:rPr lang="en-US" sz="2800" i="1" dirty="0">
                <a:solidFill>
                  <a:schemeClr val="bg1"/>
                </a:solidFill>
                <a:effectLst/>
                <a:latin typeface="Arial" panose="020B0604020202020204" pitchFamily="34" charset="0"/>
                <a:ea typeface="Times New Roman" panose="02020603050405020304" pitchFamily="18" charset="0"/>
              </a:rPr>
              <a:t>The acts of the flesh are obvious: sexual immorality, impurity and debauchery; </a:t>
            </a:r>
            <a:r>
              <a:rPr lang="en-US" sz="2800" i="1" baseline="30000" dirty="0">
                <a:solidFill>
                  <a:schemeClr val="bg1"/>
                </a:solidFill>
                <a:effectLst/>
                <a:latin typeface="Arial" panose="020B0604020202020204" pitchFamily="34" charset="0"/>
                <a:ea typeface="Times New Roman" panose="02020603050405020304" pitchFamily="18" charset="0"/>
              </a:rPr>
              <a:t>20 </a:t>
            </a:r>
            <a:r>
              <a:rPr lang="en-US" sz="2800" i="1" dirty="0">
                <a:solidFill>
                  <a:schemeClr val="bg1"/>
                </a:solidFill>
                <a:effectLst/>
                <a:latin typeface="Arial" panose="020B0604020202020204" pitchFamily="34" charset="0"/>
                <a:ea typeface="Times New Roman" panose="02020603050405020304" pitchFamily="18" charset="0"/>
              </a:rPr>
              <a:t>idolatry and witchcraft; hatred, discord, jealousy, fits of rage, selfish ambition, dissensions, factions </a:t>
            </a:r>
            <a:r>
              <a:rPr lang="en-US" sz="2800" i="1" baseline="30000" dirty="0">
                <a:solidFill>
                  <a:schemeClr val="bg1"/>
                </a:solidFill>
                <a:effectLst/>
                <a:latin typeface="Arial" panose="020B0604020202020204" pitchFamily="34" charset="0"/>
                <a:ea typeface="Times New Roman" panose="02020603050405020304" pitchFamily="18" charset="0"/>
              </a:rPr>
              <a:t>21 </a:t>
            </a:r>
            <a:r>
              <a:rPr lang="en-US" sz="2800" i="1" dirty="0">
                <a:solidFill>
                  <a:schemeClr val="bg1"/>
                </a:solidFill>
                <a:effectLst/>
                <a:latin typeface="Arial" panose="020B0604020202020204" pitchFamily="34" charset="0"/>
                <a:ea typeface="Times New Roman" panose="02020603050405020304" pitchFamily="18" charset="0"/>
              </a:rPr>
              <a:t>and envy; drunkenness, orgies, and the like. I warn you, as I did before, that those who live like this will not inherit the kingdom of God. </a:t>
            </a:r>
            <a:r>
              <a:rPr lang="en-US" sz="2800" i="1" baseline="30000" dirty="0">
                <a:solidFill>
                  <a:schemeClr val="bg1"/>
                </a:solidFill>
                <a:effectLst/>
                <a:latin typeface="Arial" panose="020B0604020202020204" pitchFamily="34" charset="0"/>
                <a:ea typeface="Times New Roman" panose="02020603050405020304" pitchFamily="18" charset="0"/>
              </a:rPr>
              <a:t>22 </a:t>
            </a:r>
            <a:r>
              <a:rPr lang="en-US" sz="2800" i="1" dirty="0">
                <a:solidFill>
                  <a:schemeClr val="bg1"/>
                </a:solidFill>
                <a:effectLst/>
                <a:latin typeface="Arial" panose="020B0604020202020204" pitchFamily="34" charset="0"/>
                <a:ea typeface="Times New Roman" panose="02020603050405020304" pitchFamily="18" charset="0"/>
              </a:rPr>
              <a:t>But the fruit of the Spirit is love, joy, peace, forbearance, kindness, goodness, faithfulness, </a:t>
            </a:r>
            <a:r>
              <a:rPr lang="en-US" sz="2800" i="1" baseline="30000" dirty="0">
                <a:solidFill>
                  <a:schemeClr val="bg1"/>
                </a:solidFill>
                <a:effectLst/>
                <a:latin typeface="Arial" panose="020B0604020202020204" pitchFamily="34" charset="0"/>
                <a:ea typeface="Times New Roman" panose="02020603050405020304" pitchFamily="18" charset="0"/>
              </a:rPr>
              <a:t>23 </a:t>
            </a:r>
            <a:r>
              <a:rPr lang="en-US" sz="2800" i="1" dirty="0">
                <a:solidFill>
                  <a:schemeClr val="bg1"/>
                </a:solidFill>
                <a:effectLst/>
                <a:latin typeface="Arial" panose="020B0604020202020204" pitchFamily="34" charset="0"/>
                <a:ea typeface="Times New Roman" panose="02020603050405020304" pitchFamily="18" charset="0"/>
              </a:rPr>
              <a:t>gentleness and self-control. Against such things there is no law.</a:t>
            </a:r>
            <a:br>
              <a:rPr lang="en-US" sz="2800" i="1" dirty="0">
                <a:solidFill>
                  <a:schemeClr val="bg1"/>
                </a:solidFill>
                <a:effectLst/>
                <a:latin typeface="Arial" panose="020B0604020202020204" pitchFamily="34" charset="0"/>
                <a:ea typeface="Times New Roman" panose="02020603050405020304" pitchFamily="18" charset="0"/>
              </a:rPr>
            </a:br>
            <a:r>
              <a:rPr lang="en-US" sz="2800" dirty="0">
                <a:solidFill>
                  <a:schemeClr val="bg1"/>
                </a:solidFill>
                <a:effectLst/>
                <a:latin typeface="Arial" panose="020B0604020202020204" pitchFamily="34" charset="0"/>
                <a:ea typeface="Times New Roman" panose="02020603050405020304" pitchFamily="18" charset="0"/>
              </a:rPr>
              <a:t>Galatians 5:16-23</a:t>
            </a:r>
            <a:endParaRPr lang="en-US" sz="28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8848111"/>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136612"/>
            <a:ext cx="11378381" cy="584775"/>
          </a:xfrm>
          <a:prstGeom prst="rect">
            <a:avLst/>
          </a:prstGeom>
          <a:noFill/>
        </p:spPr>
        <p:txBody>
          <a:bodyPr wrap="square" rtlCol="0">
            <a:spAutoFit/>
          </a:bodyPr>
          <a:lstStyle/>
          <a:p>
            <a:pPr marL="0" marR="0" algn="ctr">
              <a:spcBef>
                <a:spcPts val="0"/>
              </a:spcBef>
              <a:spcAft>
                <a:spcPts val="0"/>
              </a:spcAft>
            </a:pPr>
            <a:r>
              <a:rPr lang="en-US" sz="3200" b="1" dirty="0">
                <a:solidFill>
                  <a:schemeClr val="accent4">
                    <a:lumMod val="75000"/>
                  </a:schemeClr>
                </a:solidFill>
                <a:effectLst/>
                <a:latin typeface="Arial" panose="020B0604020202020204" pitchFamily="34" charset="0"/>
                <a:ea typeface="Times New Roman" panose="02020603050405020304" pitchFamily="18" charset="0"/>
              </a:rPr>
              <a:t>BEHAVIORS THAT WE DO TO PLEASE OURSELVES</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67525982"/>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2644170"/>
            <a:ext cx="11378381" cy="1569660"/>
          </a:xfrm>
          <a:prstGeom prst="rect">
            <a:avLst/>
          </a:prstGeom>
          <a:noFill/>
        </p:spPr>
        <p:txBody>
          <a:bodyPr wrap="square" rtlCol="0">
            <a:spAutoFit/>
          </a:bodyPr>
          <a:lstStyle/>
          <a:p>
            <a:pPr marL="0" marR="0" algn="ctr">
              <a:spcBef>
                <a:spcPts val="0"/>
              </a:spcBef>
              <a:spcAft>
                <a:spcPts val="0"/>
              </a:spcAft>
            </a:pPr>
            <a:r>
              <a:rPr lang="en-US" sz="3200" b="1" i="0" baseline="30000" dirty="0">
                <a:solidFill>
                  <a:schemeClr val="bg1"/>
                </a:solidFill>
                <a:effectLst/>
                <a:latin typeface="system-ui"/>
              </a:rPr>
              <a:t> </a:t>
            </a:r>
            <a:r>
              <a:rPr lang="en-US" sz="3200" b="0" i="0" dirty="0">
                <a:solidFill>
                  <a:schemeClr val="bg1"/>
                </a:solidFill>
                <a:effectLst/>
                <a:latin typeface="system-ui"/>
              </a:rPr>
              <a:t>To the weak I became weak, to win the weak. I have become all things to all people so that by all possible means I might save some.</a:t>
            </a:r>
            <a:br>
              <a:rPr lang="en-US" sz="3200" b="0" i="0" dirty="0">
                <a:solidFill>
                  <a:schemeClr val="bg1"/>
                </a:solidFill>
                <a:effectLst/>
                <a:latin typeface="system-ui"/>
              </a:rPr>
            </a:br>
            <a:r>
              <a:rPr lang="en-US" sz="3200" b="0" i="0" dirty="0">
                <a:solidFill>
                  <a:schemeClr val="bg1"/>
                </a:solidFill>
                <a:effectLst/>
                <a:latin typeface="system-ui"/>
              </a:rPr>
              <a:t>1 Corinthians 9:22</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29625631"/>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075057"/>
            <a:ext cx="11378381" cy="707886"/>
          </a:xfrm>
          <a:prstGeom prst="rect">
            <a:avLst/>
          </a:prstGeom>
          <a:noFill/>
        </p:spPr>
        <p:txBody>
          <a:bodyPr wrap="square" rtlCol="0">
            <a:spAutoFit/>
          </a:bodyPr>
          <a:lstStyle/>
          <a:p>
            <a:pPr marL="0" marR="0" algn="ctr">
              <a:spcBef>
                <a:spcPts val="0"/>
              </a:spcBef>
              <a:spcAft>
                <a:spcPts val="0"/>
              </a:spcAft>
            </a:pPr>
            <a:r>
              <a:rPr lang="en-US" sz="4000" b="1" i="0" baseline="30000" dirty="0">
                <a:solidFill>
                  <a:schemeClr val="bg1"/>
                </a:solidFill>
                <a:effectLst/>
                <a:latin typeface="Arial" panose="020B0604020202020204" pitchFamily="34" charset="0"/>
                <a:cs typeface="Arial" panose="020B0604020202020204" pitchFamily="34" charset="0"/>
              </a:rPr>
              <a:t>What is the person’s struggle?</a:t>
            </a:r>
            <a:endPar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91768038"/>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338715" y="691062"/>
            <a:ext cx="11378381" cy="4569969"/>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3200" b="1" u="sng" dirty="0">
                <a:solidFill>
                  <a:schemeClr val="accent4">
                    <a:lumMod val="75000"/>
                  </a:schemeClr>
                </a:solidFill>
                <a:effectLst/>
                <a:latin typeface="Arial" panose="020B0604020202020204" pitchFamily="34" charset="0"/>
                <a:ea typeface="Calibri" panose="020F0502020204030204" pitchFamily="34" charset="0"/>
                <a:cs typeface="Times New Roman" panose="02020603050405020304" pitchFamily="18" charset="0"/>
              </a:rPr>
              <a:t>Replacing God</a:t>
            </a:r>
            <a:r>
              <a:rPr lang="en-US" sz="3200" b="1" dirty="0">
                <a:solidFill>
                  <a:schemeClr val="accent4">
                    <a:lumMod val="75000"/>
                  </a:schemeClr>
                </a:solidFill>
                <a:effectLst/>
                <a:latin typeface="Arial" panose="020B0604020202020204" pitchFamily="34" charset="0"/>
                <a:ea typeface="Calibri" panose="020F0502020204030204" pitchFamily="34" charset="0"/>
                <a:cs typeface="Times New Roman" panose="02020603050405020304" pitchFamily="18" charset="0"/>
              </a:rPr>
              <a:t>: idolatry, witchcraft.</a:t>
            </a:r>
            <a:endParaRPr lang="en-US" sz="3200" b="1"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r>
              <a:rPr lang="en-US" sz="3200" dirty="0">
                <a:solidFill>
                  <a:schemeClr val="bg1"/>
                </a:solidFill>
                <a:effectLst/>
                <a:latin typeface="Arial" panose="020B0604020202020204" pitchFamily="34" charset="0"/>
                <a:ea typeface="Times New Roman" panose="02020603050405020304" pitchFamily="18" charset="0"/>
              </a:rPr>
              <a:t>An idol is whatever person or thing we’ve made our god other than the Creator God. They are the most important to us. We talk about it the most. We spend our free time with it the most. We spend our money on it the most. We form relationships with others who share our passion for whatever it is or who they may be. </a:t>
            </a:r>
            <a:endParaRPr lang="en-US" sz="3200" dirty="0">
              <a:solidFill>
                <a:schemeClr val="bg1"/>
              </a:solidFill>
              <a:effectLst/>
              <a:latin typeface="Times New Roman" panose="02020603050405020304" pitchFamily="18" charset="0"/>
              <a:ea typeface="Times New Roman" panose="02020603050405020304" pitchFamily="18" charset="0"/>
            </a:endParaRPr>
          </a:p>
          <a:p>
            <a:pPr marR="0" lvl="0">
              <a:lnSpc>
                <a:spcPct val="107000"/>
              </a:lnSpc>
              <a:spcBef>
                <a:spcPts val="0"/>
              </a:spcBef>
              <a:spcAft>
                <a:spcPts val="0"/>
              </a:spcAft>
              <a:tabLst>
                <a:tab pos="457200" algn="l"/>
              </a:tabLs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5912800"/>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338715" y="691062"/>
            <a:ext cx="11378381" cy="5865324"/>
          </a:xfrm>
          <a:prstGeom prst="rect">
            <a:avLst/>
          </a:prstGeom>
          <a:noFill/>
        </p:spPr>
        <p:txBody>
          <a:bodyPr wrap="square" rtlCol="0">
            <a:spAutoFit/>
          </a:bodyPr>
          <a:lstStyle/>
          <a:p>
            <a:pPr marL="457200" indent="-457200">
              <a:lnSpc>
                <a:spcPct val="107000"/>
              </a:lnSpc>
              <a:buFont typeface="Arial" panose="020B0604020202020204" pitchFamily="34" charset="0"/>
              <a:buChar char="•"/>
              <a:tabLst>
                <a:tab pos="457200" algn="l"/>
              </a:tabLst>
            </a:pPr>
            <a:r>
              <a:rPr lang="en-US" sz="3200" b="1" u="sng" dirty="0">
                <a:solidFill>
                  <a:schemeClr val="accent4">
                    <a:lumMod val="75000"/>
                  </a:schemeClr>
                </a:solidFill>
                <a:effectLst/>
                <a:latin typeface="Arial" panose="020B0604020202020204" pitchFamily="34" charset="0"/>
                <a:ea typeface="Calibri" panose="020F0502020204030204" pitchFamily="34" charset="0"/>
                <a:cs typeface="Times New Roman" panose="02020603050405020304" pitchFamily="18" charset="0"/>
              </a:rPr>
              <a:t>Hurtful Attitudes</a:t>
            </a:r>
            <a:r>
              <a:rPr lang="en-US" sz="3200" b="1" dirty="0">
                <a:solidFill>
                  <a:schemeClr val="accent4">
                    <a:lumMod val="75000"/>
                  </a:schemeClr>
                </a:solidFill>
                <a:effectLst/>
                <a:latin typeface="Arial" panose="020B0604020202020204" pitchFamily="34" charset="0"/>
                <a:ea typeface="Calibri" panose="020F0502020204030204" pitchFamily="34" charset="0"/>
                <a:cs typeface="Times New Roman" panose="02020603050405020304" pitchFamily="18" charset="0"/>
              </a:rPr>
              <a:t>: hatred, jealousy, selfishness, envy</a:t>
            </a:r>
            <a:endParaRPr lang="en-US" sz="3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tabLst>
                <a:tab pos="457200" algn="l"/>
              </a:tabLs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457200" algn="l"/>
              </a:tabLst>
            </a:pPr>
            <a:r>
              <a:rPr lang="en-US" sz="3200" dirty="0">
                <a:solidFill>
                  <a:schemeClr val="bg1"/>
                </a:solidFill>
                <a:effectLst/>
                <a:latin typeface="Arial" panose="020B0604020202020204" pitchFamily="34" charset="0"/>
                <a:ea typeface="Times New Roman" panose="02020603050405020304" pitchFamily="18" charset="0"/>
              </a:rPr>
              <a:t>Life becomes a competition. We feel our value is in being as good or better than others and when we don’t measure up we respond out of hurtful attitudes. We hate those who are better than us which leads us to act out in our hatred. We are jealous of those who have what we want and we act out in order to take it from them or keep them from keeping it. We are only thinking about ourselves and what we want instead of others and what they need. </a:t>
            </a:r>
            <a:endParaRPr lang="en-US" sz="3200" dirty="0">
              <a:solidFill>
                <a:schemeClr val="bg1"/>
              </a:solidFill>
              <a:effectLst/>
              <a:latin typeface="Times New Roman" panose="02020603050405020304" pitchFamily="18" charset="0"/>
              <a:ea typeface="Times New Roman" panose="02020603050405020304" pitchFamily="18" charset="0"/>
            </a:endParaRPr>
          </a:p>
          <a:p>
            <a:pPr marR="0" lvl="0">
              <a:lnSpc>
                <a:spcPct val="107000"/>
              </a:lnSpc>
              <a:spcBef>
                <a:spcPts val="0"/>
              </a:spcBef>
              <a:spcAft>
                <a:spcPts val="0"/>
              </a:spcAft>
              <a:tabLst>
                <a:tab pos="457200" algn="l"/>
              </a:tabLst>
            </a:pPr>
            <a:endParaRPr lang="en-US" sz="3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8439552"/>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338715" y="691062"/>
            <a:ext cx="11378381" cy="5338384"/>
          </a:xfrm>
          <a:prstGeom prst="rect">
            <a:avLst/>
          </a:prstGeom>
          <a:noFill/>
        </p:spPr>
        <p:txBody>
          <a:bodyPr wrap="square" rtlCol="0">
            <a:spAutoFit/>
          </a:bodyPr>
          <a:lstStyle/>
          <a:p>
            <a:pPr marL="457200" indent="-457200">
              <a:lnSpc>
                <a:spcPct val="107000"/>
              </a:lnSpc>
              <a:buFont typeface="Arial" panose="020B0604020202020204" pitchFamily="34" charset="0"/>
              <a:buChar char="•"/>
            </a:pPr>
            <a:r>
              <a:rPr lang="en-US" sz="3200" b="1" u="sng" dirty="0">
                <a:solidFill>
                  <a:schemeClr val="accent4">
                    <a:lumMod val="75000"/>
                  </a:schemeClr>
                </a:solidFill>
                <a:effectLst/>
                <a:latin typeface="Arial" panose="020B0604020202020204" pitchFamily="34" charset="0"/>
                <a:ea typeface="Calibri" panose="020F0502020204030204" pitchFamily="34" charset="0"/>
                <a:cs typeface="Times New Roman" panose="02020603050405020304" pitchFamily="18" charset="0"/>
              </a:rPr>
              <a:t>Causing Division</a:t>
            </a:r>
            <a:r>
              <a:rPr lang="en-US" sz="3200" b="1" dirty="0">
                <a:solidFill>
                  <a:schemeClr val="accent4">
                    <a:lumMod val="75000"/>
                  </a:schemeClr>
                </a:solidFill>
                <a:effectLst/>
                <a:latin typeface="Arial" panose="020B0604020202020204" pitchFamily="34" charset="0"/>
                <a:ea typeface="Calibri" panose="020F0502020204030204" pitchFamily="34" charset="0"/>
                <a:cs typeface="Times New Roman" panose="02020603050405020304" pitchFamily="18" charset="0"/>
              </a:rPr>
              <a:t> or Harm: discord, dissensions, factions, rage</a:t>
            </a:r>
            <a:endParaRPr lang="en-US" sz="3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3200" dirty="0">
                <a:solidFill>
                  <a:schemeClr val="bg1"/>
                </a:solidFill>
                <a:effectLst/>
                <a:latin typeface="Arial" panose="020B0604020202020204" pitchFamily="34" charset="0"/>
                <a:ea typeface="Times New Roman" panose="02020603050405020304" pitchFamily="18" charset="0"/>
              </a:rPr>
              <a:t>We begin to believe that we are always right and we push our agenda on others, not having any concern for their feelings or their reasons for their differing beliefs. The attitude becomes – “It’s me against you” or “It’s us against them.” This leads to speaking hurtful words, making false accusations or acting out in physical violence to force our point of view on others. </a:t>
            </a:r>
            <a:endParaRPr lang="en-US" sz="3200" dirty="0">
              <a:solidFill>
                <a:schemeClr val="bg1"/>
              </a:solidFill>
              <a:effectLst/>
              <a:latin typeface="Times New Roman" panose="02020603050405020304" pitchFamily="18" charset="0"/>
              <a:ea typeface="Times New Roman" panose="02020603050405020304" pitchFamily="18" charset="0"/>
            </a:endParaRPr>
          </a:p>
          <a:p>
            <a:pPr marR="0" lvl="0">
              <a:lnSpc>
                <a:spcPct val="107000"/>
              </a:lnSpc>
              <a:spcBef>
                <a:spcPts val="0"/>
              </a:spcBef>
              <a:spcAft>
                <a:spcPts val="0"/>
              </a:spcAft>
            </a:pPr>
            <a:endParaRPr lang="en-US" sz="3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4116861"/>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338715" y="691062"/>
            <a:ext cx="11378381" cy="4281300"/>
          </a:xfrm>
          <a:prstGeom prst="rect">
            <a:avLst/>
          </a:prstGeom>
          <a:noFill/>
        </p:spPr>
        <p:txBody>
          <a:bodyPr wrap="square" rtlCol="0">
            <a:spAutoFit/>
          </a:bodyPr>
          <a:lstStyle/>
          <a:p>
            <a:pPr marL="457200" indent="-457200">
              <a:lnSpc>
                <a:spcPct val="107000"/>
              </a:lnSpc>
              <a:buFont typeface="Arial" panose="020B0604020202020204" pitchFamily="34" charset="0"/>
              <a:buChar char="•"/>
            </a:pPr>
            <a:r>
              <a:rPr lang="en-US" sz="3200" b="1" u="sng" dirty="0">
                <a:solidFill>
                  <a:schemeClr val="accent4">
                    <a:lumMod val="75000"/>
                  </a:schemeClr>
                </a:solidFill>
                <a:effectLst/>
                <a:latin typeface="Arial" panose="020B0604020202020204" pitchFamily="34" charset="0"/>
                <a:ea typeface="Calibri" panose="020F0502020204030204" pitchFamily="34" charset="0"/>
                <a:cs typeface="Times New Roman" panose="02020603050405020304" pitchFamily="18" charset="0"/>
              </a:rPr>
              <a:t>Substance Abuse</a:t>
            </a:r>
            <a:r>
              <a:rPr lang="en-US" sz="3200" b="1" dirty="0">
                <a:solidFill>
                  <a:schemeClr val="accent4">
                    <a:lumMod val="75000"/>
                  </a:schemeClr>
                </a:solidFill>
                <a:effectLst/>
                <a:latin typeface="Arial" panose="020B0604020202020204" pitchFamily="34" charset="0"/>
                <a:ea typeface="Calibri" panose="020F0502020204030204" pitchFamily="34" charset="0"/>
                <a:cs typeface="Times New Roman" panose="02020603050405020304" pitchFamily="18" charset="0"/>
              </a:rPr>
              <a:t>: drunkenness</a:t>
            </a:r>
          </a:p>
          <a:p>
            <a:pPr>
              <a:lnSpc>
                <a:spcPct val="107000"/>
              </a:lnSpc>
            </a:pPr>
            <a:endParaRPr lang="en-US" sz="3200" b="1"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3200" dirty="0">
                <a:solidFill>
                  <a:schemeClr val="bg1"/>
                </a:solidFill>
                <a:effectLst/>
                <a:latin typeface="Arial" panose="020B0604020202020204" pitchFamily="34" charset="0"/>
                <a:ea typeface="Times New Roman" panose="02020603050405020304" pitchFamily="18" charset="0"/>
              </a:rPr>
              <a:t>We want to feel good so we abuse substances in order to have a pleasurable experience. This is done either to escape some type of discomfort or to feel the physical high which feels good to us. We rely on these substances to deal with our pain, whatever it may be, or to make us feel good rather than relying on God to give us a way to feel true joy.</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6816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B3B2943-9B17-2FE4-7994-78DAE5E61C9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0F65EFF-9DFA-71B0-DA1C-D466957982B0}"/>
              </a:ext>
            </a:extLst>
          </p:cNvPr>
          <p:cNvSpPr txBox="1"/>
          <p:nvPr/>
        </p:nvSpPr>
        <p:spPr>
          <a:xfrm>
            <a:off x="406809" y="3044279"/>
            <a:ext cx="11378381" cy="769441"/>
          </a:xfrm>
          <a:prstGeom prst="rect">
            <a:avLst/>
          </a:prstGeom>
          <a:noFill/>
        </p:spPr>
        <p:txBody>
          <a:bodyPr wrap="square" rtlCol="0">
            <a:spAutoFit/>
          </a:bodyPr>
          <a:lstStyle/>
          <a:p>
            <a:pPr marL="0" marR="0" algn="ctr">
              <a:spcBef>
                <a:spcPts val="0"/>
              </a:spcBef>
              <a:spcAft>
                <a:spcPts val="0"/>
              </a:spcAft>
            </a:pPr>
            <a:r>
              <a:rPr lang="en-US" sz="4400" b="1" dirty="0">
                <a:solidFill>
                  <a:schemeClr val="accent4">
                    <a:lumMod val="75000"/>
                  </a:schemeClr>
                </a:solidFill>
                <a:effectLst/>
                <a:latin typeface="Arial" panose="020B0604020202020204" pitchFamily="34" charset="0"/>
                <a:ea typeface="Times New Roman" panose="02020603050405020304" pitchFamily="18" charset="0"/>
              </a:rPr>
              <a:t>WELCOME</a:t>
            </a:r>
            <a:endParaRPr lang="en-US" sz="4400" b="1" dirty="0">
              <a:solidFill>
                <a:schemeClr val="accent4">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47600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D5A2666-FA64-7883-8406-38D74FAAE9E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AF092D9-E437-8340-0196-D391FFF9107A}"/>
              </a:ext>
            </a:extLst>
          </p:cNvPr>
          <p:cNvSpPr txBox="1"/>
          <p:nvPr/>
        </p:nvSpPr>
        <p:spPr>
          <a:xfrm>
            <a:off x="406809" y="2890391"/>
            <a:ext cx="11378381" cy="1077218"/>
          </a:xfrm>
          <a:prstGeom prst="rect">
            <a:avLst/>
          </a:prstGeom>
          <a:noFill/>
        </p:spPr>
        <p:txBody>
          <a:bodyPr wrap="square" rtlCol="0">
            <a:spAutoFit/>
          </a:bodyPr>
          <a:lstStyle/>
          <a:p>
            <a:pPr marL="0" marR="34290" algn="ctr"/>
            <a:r>
              <a:rPr lang="en-US" sz="3200" b="1"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CLOSE YOUR STUDY GUIDE AND LISTEN </a:t>
            </a:r>
          </a:p>
          <a:p>
            <a:pPr marL="0" marR="34290" algn="ctr"/>
            <a:r>
              <a:rPr lang="en-US" sz="3200" b="1"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TO THE PRESENTATION</a:t>
            </a:r>
            <a:endParaRPr lang="en-US" sz="32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39337805"/>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338715" y="691062"/>
            <a:ext cx="11378381" cy="5338384"/>
          </a:xfrm>
          <a:prstGeom prst="rect">
            <a:avLst/>
          </a:prstGeom>
          <a:noFill/>
        </p:spPr>
        <p:txBody>
          <a:bodyPr wrap="square" rtlCol="0">
            <a:spAutoFit/>
          </a:bodyPr>
          <a:lstStyle/>
          <a:p>
            <a:pPr marL="457200" indent="-457200">
              <a:lnSpc>
                <a:spcPct val="107000"/>
              </a:lnSpc>
              <a:buFont typeface="Arial" panose="020B0604020202020204" pitchFamily="34" charset="0"/>
              <a:buChar char="•"/>
            </a:pPr>
            <a:r>
              <a:rPr lang="en-US" sz="3200" b="1" u="sng" dirty="0">
                <a:solidFill>
                  <a:schemeClr val="accent4">
                    <a:lumMod val="75000"/>
                  </a:schemeClr>
                </a:solidFill>
                <a:effectLst/>
                <a:latin typeface="Arial" panose="020B0604020202020204" pitchFamily="34" charset="0"/>
                <a:ea typeface="Calibri" panose="020F0502020204030204" pitchFamily="34" charset="0"/>
                <a:cs typeface="Times New Roman" panose="02020603050405020304" pitchFamily="18" charset="0"/>
              </a:rPr>
              <a:t>Sexual Behaviors</a:t>
            </a:r>
            <a:r>
              <a:rPr lang="en-US" sz="3200" b="1" dirty="0">
                <a:solidFill>
                  <a:schemeClr val="accent4">
                    <a:lumMod val="75000"/>
                  </a:schemeClr>
                </a:solidFill>
                <a:effectLst/>
                <a:latin typeface="Arial" panose="020B0604020202020204" pitchFamily="34" charset="0"/>
                <a:ea typeface="Calibri" panose="020F0502020204030204" pitchFamily="34" charset="0"/>
                <a:cs typeface="Times New Roman" panose="02020603050405020304" pitchFamily="18" charset="0"/>
              </a:rPr>
              <a:t>: sexual immorality, impurity, debauchery, orgies</a:t>
            </a:r>
            <a:endParaRPr lang="en-US" sz="3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3200" dirty="0">
                <a:solidFill>
                  <a:schemeClr val="bg1"/>
                </a:solidFill>
                <a:effectLst/>
                <a:latin typeface="Arial" panose="020B0604020202020204" pitchFamily="34" charset="0"/>
                <a:ea typeface="Times New Roman" panose="02020603050405020304" pitchFamily="18" charset="0"/>
              </a:rPr>
              <a:t>Sexuality is a part of the human experience. For humanity to survive, humans need to reproduce. Sexuality was created to be a pleasurable experience which bound together two people who were committed to love one another for life. Sexuality was never intended to be used as a pleasurable experience to satisfy a personal desire in order to make ourselves feel good.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endParaRPr lang="en-US" sz="3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9476760"/>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338715" y="691062"/>
            <a:ext cx="11378381" cy="4043030"/>
          </a:xfrm>
          <a:prstGeom prst="rect">
            <a:avLst/>
          </a:prstGeom>
          <a:noFill/>
        </p:spPr>
        <p:txBody>
          <a:bodyPr wrap="square" rtlCol="0">
            <a:spAutoFit/>
          </a:bodyPr>
          <a:lstStyle/>
          <a:p>
            <a:pPr algn="l"/>
            <a:r>
              <a:rPr lang="en-US" sz="3200" b="0" i="1" dirty="0">
                <a:solidFill>
                  <a:schemeClr val="bg1"/>
                </a:solidFill>
                <a:effectLst/>
                <a:latin typeface="system-ui"/>
              </a:rPr>
              <a:t>So God created mankind in his own image,</a:t>
            </a:r>
            <a:r>
              <a:rPr lang="en-US" sz="3200" i="1" dirty="0">
                <a:solidFill>
                  <a:schemeClr val="bg1"/>
                </a:solidFill>
                <a:latin typeface="system-ui"/>
              </a:rPr>
              <a:t> </a:t>
            </a:r>
            <a:r>
              <a:rPr lang="en-US" sz="3200" b="0" i="1" dirty="0">
                <a:solidFill>
                  <a:schemeClr val="bg1"/>
                </a:solidFill>
                <a:effectLst/>
                <a:latin typeface="system-ui"/>
              </a:rPr>
              <a:t>in the image of God he created them;</a:t>
            </a:r>
            <a:r>
              <a:rPr lang="en-US" sz="3200" i="1" dirty="0">
                <a:solidFill>
                  <a:schemeClr val="bg1"/>
                </a:solidFill>
                <a:latin typeface="system-ui"/>
              </a:rPr>
              <a:t> </a:t>
            </a:r>
            <a:r>
              <a:rPr lang="en-US" sz="3200" b="0" i="1" dirty="0">
                <a:solidFill>
                  <a:schemeClr val="bg1"/>
                </a:solidFill>
                <a:effectLst/>
                <a:latin typeface="system-ui"/>
              </a:rPr>
              <a:t>male and female he created them.</a:t>
            </a:r>
          </a:p>
          <a:p>
            <a:pPr algn="l"/>
            <a:r>
              <a:rPr lang="en-US" sz="3200" b="1" i="1" baseline="30000" dirty="0">
                <a:solidFill>
                  <a:schemeClr val="bg1"/>
                </a:solidFill>
                <a:effectLst/>
                <a:latin typeface="system-ui"/>
              </a:rPr>
              <a:t>28 </a:t>
            </a:r>
            <a:r>
              <a:rPr lang="en-US" sz="3200" b="0" i="1" dirty="0">
                <a:solidFill>
                  <a:schemeClr val="bg1"/>
                </a:solidFill>
                <a:effectLst/>
                <a:latin typeface="system-ui"/>
              </a:rPr>
              <a:t>God blessed them and said to them, “Be fruitful and increase in number; fill the earth and subdue it. Rule over the fish in the sea and the birds in the sky and over every living creature that moves on the ground.”</a:t>
            </a:r>
          </a:p>
          <a:p>
            <a:pPr algn="l"/>
            <a:r>
              <a:rPr lang="en-US" sz="3200" dirty="0">
                <a:solidFill>
                  <a:schemeClr val="bg1"/>
                </a:solidFill>
                <a:latin typeface="system-ui"/>
              </a:rPr>
              <a:t>Genesis 1:27-28</a:t>
            </a:r>
            <a:endParaRPr lang="en-US" sz="3200" b="0" i="0" dirty="0">
              <a:solidFill>
                <a:schemeClr val="bg1"/>
              </a:solidFill>
              <a:effectLst/>
              <a:latin typeface="system-ui"/>
            </a:endParaRPr>
          </a:p>
          <a:p>
            <a:pPr marR="0" lvl="0">
              <a:lnSpc>
                <a:spcPct val="107000"/>
              </a:lnSpc>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3988058"/>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338715" y="691062"/>
            <a:ext cx="11378381" cy="1649811"/>
          </a:xfrm>
          <a:prstGeom prst="rect">
            <a:avLst/>
          </a:prstGeom>
          <a:noFill/>
        </p:spPr>
        <p:txBody>
          <a:bodyPr wrap="square" rtlCol="0">
            <a:spAutoFit/>
          </a:bodyPr>
          <a:lstStyle/>
          <a:p>
            <a:pPr marR="0" lvl="0">
              <a:lnSpc>
                <a:spcPct val="107000"/>
              </a:lnSpc>
              <a:spcBef>
                <a:spcPts val="0"/>
              </a:spcBef>
              <a:spcAft>
                <a:spcPts val="0"/>
              </a:spcAft>
            </a:pPr>
            <a:r>
              <a:rPr lang="en-US" sz="3200" b="0" i="1" dirty="0">
                <a:solidFill>
                  <a:schemeClr val="bg1"/>
                </a:solidFill>
                <a:effectLst/>
                <a:latin typeface="system-ui"/>
              </a:rPr>
              <a:t>That is why a man leaves his father and mother and is united to his wife, and they become one flesh.</a:t>
            </a:r>
          </a:p>
          <a:p>
            <a:pPr marR="0" lvl="0">
              <a:lnSpc>
                <a:spcPct val="107000"/>
              </a:lnSpc>
              <a:spcBef>
                <a:spcPts val="0"/>
              </a:spcBef>
              <a:spcAft>
                <a:spcPts val="0"/>
              </a:spcAft>
            </a:pPr>
            <a:r>
              <a:rPr lang="en-US" sz="3200" dirty="0">
                <a:solidFill>
                  <a:schemeClr val="bg1"/>
                </a:solidFill>
                <a:latin typeface="system-ui"/>
                <a:ea typeface="Calibri" panose="020F0502020204030204" pitchFamily="34" charset="0"/>
                <a:cs typeface="Times New Roman" panose="02020603050405020304" pitchFamily="18" charset="0"/>
              </a:rPr>
              <a:t>Genesis 2:24</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4923684"/>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4B22031-DC78-F08E-4C58-DC704D1853D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F779F29-C082-CBA4-1146-374B9CA6768D}"/>
              </a:ext>
            </a:extLst>
          </p:cNvPr>
          <p:cNvSpPr txBox="1"/>
          <p:nvPr/>
        </p:nvSpPr>
        <p:spPr>
          <a:xfrm>
            <a:off x="406809" y="3136612"/>
            <a:ext cx="11378381" cy="584775"/>
          </a:xfrm>
          <a:prstGeom prst="rect">
            <a:avLst/>
          </a:prstGeom>
          <a:noFill/>
        </p:spPr>
        <p:txBody>
          <a:bodyPr wrap="square" rtlCol="0">
            <a:spAutoFit/>
          </a:bodyPr>
          <a:lstStyle/>
          <a:p>
            <a:pPr marL="0" marR="0" algn="ctr"/>
            <a:r>
              <a:rPr lang="en-US" sz="3200" dirty="0">
                <a:solidFill>
                  <a:schemeClr val="bg1"/>
                </a:solidFill>
                <a:effectLst/>
                <a:latin typeface="Arial" panose="020B0604020202020204" pitchFamily="34" charset="0"/>
                <a:ea typeface="Times New Roman" panose="02020603050405020304" pitchFamily="18" charset="0"/>
              </a:rPr>
              <a:t>Sexual preferences keep some from accepting God.</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9907163"/>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2867564"/>
            <a:ext cx="11378381" cy="1122871"/>
          </a:xfrm>
          <a:prstGeom prst="rect">
            <a:avLst/>
          </a:prstGeom>
          <a:noFill/>
        </p:spPr>
        <p:txBody>
          <a:bodyPr wrap="square" rtlCol="0">
            <a:spAutoFit/>
          </a:bodyPr>
          <a:lstStyle/>
          <a:p>
            <a:pPr marR="0" lvl="0" algn="ctr">
              <a:lnSpc>
                <a:spcPct val="107000"/>
              </a:lnSpc>
              <a:spcBef>
                <a:spcPts val="0"/>
              </a:spcBef>
              <a:spcAft>
                <a:spcPts val="0"/>
              </a:spcAft>
            </a:pP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How can we relate to people who are in a sexual lifestyle other than what God desires?</a:t>
            </a:r>
          </a:p>
        </p:txBody>
      </p:sp>
    </p:spTree>
    <p:extLst>
      <p:ext uri="{BB962C8B-B14F-4D97-AF65-F5344CB8AC3E}">
        <p14:creationId xmlns:p14="http://schemas.microsoft.com/office/powerpoint/2010/main" val="2911146422"/>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2604094"/>
            <a:ext cx="11378381" cy="1649811"/>
          </a:xfrm>
          <a:prstGeom prst="rect">
            <a:avLst/>
          </a:prstGeom>
          <a:noFill/>
        </p:spPr>
        <p:txBody>
          <a:bodyPr wrap="square" rtlCol="0">
            <a:spAutoFit/>
          </a:bodyPr>
          <a:lstStyle/>
          <a:p>
            <a:pPr marR="0" lvl="0" algn="ctr">
              <a:lnSpc>
                <a:spcPct val="107000"/>
              </a:lnSpc>
              <a:spcBef>
                <a:spcPts val="0"/>
              </a:spcBef>
              <a:spcAft>
                <a:spcPts val="0"/>
              </a:spcAft>
            </a:pPr>
            <a:r>
              <a:rPr lang="en-US" sz="3200" b="0" i="1" dirty="0">
                <a:solidFill>
                  <a:schemeClr val="bg1"/>
                </a:solidFill>
                <a:effectLst/>
                <a:latin typeface="system-ui"/>
              </a:rPr>
              <a:t>To the weak I became weak, to win the weak. I have become all things to all people so that by all possible means I might save some.</a:t>
            </a:r>
          </a:p>
          <a:p>
            <a:pPr marR="0" lvl="0" algn="ctr">
              <a:lnSpc>
                <a:spcPct val="107000"/>
              </a:lnSpc>
              <a:spcBef>
                <a:spcPts val="0"/>
              </a:spcBef>
              <a:spcAft>
                <a:spcPts val="0"/>
              </a:spcAft>
            </a:pPr>
            <a:r>
              <a:rPr lang="en-US" sz="3200" dirty="0">
                <a:solidFill>
                  <a:schemeClr val="bg1"/>
                </a:solidFill>
                <a:latin typeface="system-ui"/>
                <a:ea typeface="Calibri" panose="020F0502020204030204" pitchFamily="34" charset="0"/>
                <a:cs typeface="Times New Roman" panose="02020603050405020304" pitchFamily="18" charset="0"/>
              </a:rPr>
              <a:t>1 Corinthians 9:22</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5761703"/>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338715" y="691062"/>
            <a:ext cx="11378381" cy="1122871"/>
          </a:xfrm>
          <a:prstGeom prst="rect">
            <a:avLst/>
          </a:prstGeom>
          <a:noFill/>
        </p:spPr>
        <p:txBody>
          <a:bodyPr wrap="square" rtlCol="0">
            <a:spAutoFit/>
          </a:bodyPr>
          <a:lstStyle/>
          <a:p>
            <a:pPr marL="742950" marR="0" lvl="1" indent="-285750">
              <a:lnSpc>
                <a:spcPct val="107000"/>
              </a:lnSpc>
              <a:spcBef>
                <a:spcPts val="0"/>
              </a:spcBef>
              <a:spcAft>
                <a:spcPts val="0"/>
              </a:spcAft>
              <a:buFont typeface="Wingdings" panose="05000000000000000000" pitchFamily="2" charset="2"/>
              <a:buChar char=""/>
            </a:pPr>
            <a:r>
              <a:rPr lang="en-US" sz="3200" dirty="0">
                <a:solidFill>
                  <a:schemeClr val="accent4">
                    <a:lumMod val="75000"/>
                  </a:schemeClr>
                </a:solidFill>
                <a:effectLst/>
                <a:latin typeface="Arial" panose="020B0604020202020204" pitchFamily="34" charset="0"/>
                <a:ea typeface="Calibri" panose="020F0502020204030204" pitchFamily="34" charset="0"/>
                <a:cs typeface="Times New Roman" panose="02020603050405020304" pitchFamily="18" charset="0"/>
              </a:rPr>
              <a:t>What if there was no God? </a:t>
            </a:r>
            <a:endParaRPr lang="en-US" sz="3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4542691"/>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338715" y="691062"/>
            <a:ext cx="11378381" cy="2176750"/>
          </a:xfrm>
          <a:prstGeom prst="rect">
            <a:avLst/>
          </a:prstGeom>
          <a:noFill/>
        </p:spPr>
        <p:txBody>
          <a:bodyPr wrap="square" rtlCol="0">
            <a:spAutoFit/>
          </a:bodyPr>
          <a:lstStyle/>
          <a:p>
            <a:pPr marL="742950" marR="0" lvl="1" indent="-285750">
              <a:lnSpc>
                <a:spcPct val="107000"/>
              </a:lnSpc>
              <a:spcBef>
                <a:spcPts val="0"/>
              </a:spcBef>
              <a:spcAft>
                <a:spcPts val="0"/>
              </a:spcAft>
              <a:buFont typeface="Wingdings" panose="05000000000000000000" pitchFamily="2" charset="2"/>
              <a:buChar char=""/>
            </a:pPr>
            <a:r>
              <a:rPr lang="en-US" sz="3200" dirty="0">
                <a:solidFill>
                  <a:schemeClr val="accent4">
                    <a:lumMod val="75000"/>
                  </a:schemeClr>
                </a:solidFill>
                <a:effectLst/>
                <a:latin typeface="Arial" panose="020B0604020202020204" pitchFamily="34" charset="0"/>
                <a:ea typeface="Calibri" panose="020F0502020204030204" pitchFamily="34" charset="0"/>
                <a:cs typeface="Times New Roman" panose="02020603050405020304" pitchFamily="18" charset="0"/>
              </a:rPr>
              <a:t>What if there was no God? </a:t>
            </a:r>
            <a:endParaRPr lang="en-US" sz="3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Trebuchet MS" panose="020B0603020202020204" pitchFamily="34" charset="0"/>
              <a:buChar char="-"/>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 logical conclusion to humanity’s existence is that </a:t>
            </a:r>
            <a:r>
              <a:rPr lang="en-US" sz="3200"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we procreate</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and produce more humans. </a:t>
            </a:r>
            <a:endParaRPr lang="en-US" sz="32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0"/>
              </a:spcAft>
              <a:buFont typeface="Courier New" panose="02070309020205020404" pitchFamily="49" charset="0"/>
              <a:buChar char="o"/>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8963462"/>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338715" y="691062"/>
            <a:ext cx="11378381" cy="3230628"/>
          </a:xfrm>
          <a:prstGeom prst="rect">
            <a:avLst/>
          </a:prstGeom>
          <a:noFill/>
        </p:spPr>
        <p:txBody>
          <a:bodyPr wrap="square" rtlCol="0">
            <a:spAutoFit/>
          </a:bodyPr>
          <a:lstStyle/>
          <a:p>
            <a:pPr marL="742950" marR="0" lvl="1" indent="-285750">
              <a:lnSpc>
                <a:spcPct val="107000"/>
              </a:lnSpc>
              <a:spcBef>
                <a:spcPts val="0"/>
              </a:spcBef>
              <a:spcAft>
                <a:spcPts val="0"/>
              </a:spcAft>
              <a:buFont typeface="Wingdings" panose="05000000000000000000" pitchFamily="2" charset="2"/>
              <a:buChar char=""/>
            </a:pPr>
            <a:r>
              <a:rPr lang="en-US" sz="3200" dirty="0">
                <a:solidFill>
                  <a:schemeClr val="accent4">
                    <a:lumMod val="75000"/>
                  </a:schemeClr>
                </a:solidFill>
                <a:effectLst/>
                <a:latin typeface="Arial" panose="020B0604020202020204" pitchFamily="34" charset="0"/>
                <a:ea typeface="Calibri" panose="020F0502020204030204" pitchFamily="34" charset="0"/>
                <a:cs typeface="Times New Roman" panose="02020603050405020304" pitchFamily="18" charset="0"/>
              </a:rPr>
              <a:t>What if </a:t>
            </a:r>
            <a:r>
              <a:rPr lang="en-US" sz="3200" u="sng" dirty="0">
                <a:solidFill>
                  <a:schemeClr val="accent4">
                    <a:lumMod val="75000"/>
                  </a:schemeClr>
                </a:solidFill>
                <a:effectLst/>
                <a:latin typeface="Arial" panose="020B0604020202020204" pitchFamily="34" charset="0"/>
                <a:ea typeface="Calibri" panose="020F0502020204030204" pitchFamily="34" charset="0"/>
                <a:cs typeface="Times New Roman" panose="02020603050405020304" pitchFamily="18" charset="0"/>
              </a:rPr>
              <a:t>there was no God</a:t>
            </a:r>
            <a:r>
              <a:rPr lang="en-US" sz="3200" dirty="0">
                <a:solidFill>
                  <a:schemeClr val="accent4">
                    <a:lumMod val="75000"/>
                  </a:schemeClr>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Trebuchet MS" panose="020B0603020202020204" pitchFamily="34" charset="0"/>
              <a:buChar char="-"/>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 logical conclusion to humanity’s existence is that </a:t>
            </a:r>
            <a:r>
              <a:rPr lang="en-US" sz="3200"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we procreate</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and produce more humans. </a:t>
            </a:r>
            <a:endParaRPr lang="en-US" sz="32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marL="1143000" marR="0" lvl="2" indent="-228600">
              <a:lnSpc>
                <a:spcPct val="107000"/>
              </a:lnSpc>
              <a:spcBef>
                <a:spcPts val="0"/>
              </a:spcBef>
              <a:spcAft>
                <a:spcPts val="0"/>
              </a:spcAft>
              <a:buFont typeface="Trebuchet MS" panose="020B0603020202020204" pitchFamily="34" charset="0"/>
              <a:buChar char="-"/>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It could be seen as a service to humanity that we reproduce for the survival of our species. </a:t>
            </a:r>
          </a:p>
          <a:p>
            <a:pPr marR="0" lvl="0">
              <a:lnSpc>
                <a:spcPct val="107000"/>
              </a:lnSpc>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9729416"/>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0" y="2875034"/>
            <a:ext cx="11378381" cy="1107932"/>
          </a:xfrm>
          <a:prstGeom prst="rect">
            <a:avLst/>
          </a:prstGeom>
          <a:noFill/>
        </p:spPr>
        <p:txBody>
          <a:bodyPr wrap="square" rtlCol="0">
            <a:spAutoFit/>
          </a:bodyPr>
          <a:lstStyle/>
          <a:p>
            <a:pPr marR="0" lvl="2" algn="ctr">
              <a:lnSpc>
                <a:spcPct val="107000"/>
              </a:lnSpc>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We do it to protect the family from not having </a:t>
            </a:r>
          </a:p>
          <a:p>
            <a:pPr marR="0" lvl="2" algn="ctr">
              <a:lnSpc>
                <a:spcPct val="107000"/>
              </a:lnSpc>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it’s needs met.</a:t>
            </a:r>
          </a:p>
        </p:txBody>
      </p:sp>
    </p:spTree>
    <p:extLst>
      <p:ext uri="{BB962C8B-B14F-4D97-AF65-F5344CB8AC3E}">
        <p14:creationId xmlns:p14="http://schemas.microsoft.com/office/powerpoint/2010/main" val="1761529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D2565-7B74-2C8A-B206-A837514A4CAD}"/>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5CFC26F5-18F9-2127-E53C-79A578D3E93F}"/>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D012A882-CA71-0C2B-DF83-F12DD758700C}"/>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86AD2C7C-0CA6-5F99-482A-99EC86A4256B}"/>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4B332B15-25A5-D8E4-3489-0D0C3CDA6C5F}"/>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657B418D-011C-A022-3069-680C6D7E912E}"/>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5515ADE5-6BB0-7830-3B6F-F381C2FEB99A}"/>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72370889-D8E6-A17A-AF8D-7A057E18AA93}"/>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686939819"/>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79574" y="2605697"/>
            <a:ext cx="11378381" cy="1646605"/>
          </a:xfrm>
          <a:prstGeom prst="rect">
            <a:avLst/>
          </a:prstGeom>
          <a:noFill/>
        </p:spPr>
        <p:txBody>
          <a:bodyPr wrap="square" rtlCol="0">
            <a:spAutoFit/>
          </a:bodyPr>
          <a:lstStyle/>
          <a:p>
            <a:pPr marR="0" lvl="2" algn="ctr">
              <a:lnSpc>
                <a:spcPct val="107000"/>
              </a:lnSpc>
              <a:spcBef>
                <a:spcPts val="0"/>
              </a:spcBef>
              <a:spcAft>
                <a:spcPts val="0"/>
              </a:spcAft>
            </a:pPr>
            <a:r>
              <a:rPr lang="en-US" sz="3200" dirty="0">
                <a:solidFill>
                  <a:schemeClr val="bg1"/>
                </a:solidFill>
                <a:latin typeface="Arial" panose="020B0604020202020204" pitchFamily="34" charset="0"/>
                <a:ea typeface="Times New Roman" panose="02020603050405020304" pitchFamily="18" charset="0"/>
                <a:cs typeface="Arial" panose="020B0604020202020204" pitchFamily="34" charset="0"/>
              </a:rPr>
              <a:t>It gives us a purpose to do something that means something – to help the community. When we help others, it gives us joy. </a:t>
            </a:r>
            <a:endParaRPr lang="en-US" sz="32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58379990"/>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338715" y="691062"/>
            <a:ext cx="11378381" cy="1122871"/>
          </a:xfrm>
          <a:prstGeom prst="rect">
            <a:avLst/>
          </a:prstGeom>
          <a:noFill/>
        </p:spPr>
        <p:txBody>
          <a:bodyPr wrap="square" rtlCol="0">
            <a:spAutoFit/>
          </a:bodyPr>
          <a:lstStyle/>
          <a:p>
            <a:pPr marL="742950" marR="0" lvl="1" indent="-285750">
              <a:lnSpc>
                <a:spcPct val="107000"/>
              </a:lnSpc>
              <a:spcBef>
                <a:spcPts val="0"/>
              </a:spcBef>
              <a:spcAft>
                <a:spcPts val="0"/>
              </a:spcAft>
              <a:buFont typeface="Wingdings" panose="05000000000000000000" pitchFamily="2" charset="2"/>
              <a:buChar char=""/>
            </a:pPr>
            <a:r>
              <a:rPr lang="en-US" sz="3200" dirty="0">
                <a:solidFill>
                  <a:schemeClr val="accent4">
                    <a:lumMod val="75000"/>
                  </a:schemeClr>
                </a:solidFill>
                <a:effectLst/>
                <a:latin typeface="Arial" panose="020B0604020202020204" pitchFamily="34" charset="0"/>
                <a:ea typeface="Calibri" panose="020F0502020204030204" pitchFamily="34" charset="0"/>
                <a:cs typeface="Times New Roman" panose="02020603050405020304" pitchFamily="18" charset="0"/>
              </a:rPr>
              <a:t>What if there is a God?</a:t>
            </a:r>
            <a:endParaRPr lang="en-US" sz="3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4269455"/>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338715" y="691062"/>
            <a:ext cx="11378381" cy="2703689"/>
          </a:xfrm>
          <a:prstGeom prst="rect">
            <a:avLst/>
          </a:prstGeom>
          <a:noFill/>
        </p:spPr>
        <p:txBody>
          <a:bodyPr wrap="square" rtlCol="0">
            <a:spAutoFit/>
          </a:bodyPr>
          <a:lstStyle/>
          <a:p>
            <a:pPr marL="742950" marR="0" lvl="1" indent="-285750">
              <a:lnSpc>
                <a:spcPct val="107000"/>
              </a:lnSpc>
              <a:spcBef>
                <a:spcPts val="0"/>
              </a:spcBef>
              <a:spcAft>
                <a:spcPts val="0"/>
              </a:spcAft>
              <a:buFont typeface="Wingdings" panose="05000000000000000000" pitchFamily="2" charset="2"/>
              <a:buChar char=""/>
            </a:pPr>
            <a:r>
              <a:rPr lang="en-US" sz="3200" dirty="0">
                <a:solidFill>
                  <a:schemeClr val="accent4">
                    <a:lumMod val="75000"/>
                  </a:schemeClr>
                </a:solidFill>
                <a:effectLst/>
                <a:latin typeface="Arial" panose="020B0604020202020204" pitchFamily="34" charset="0"/>
                <a:ea typeface="Calibri" panose="020F0502020204030204" pitchFamily="34" charset="0"/>
                <a:cs typeface="Times New Roman" panose="02020603050405020304" pitchFamily="18" charset="0"/>
              </a:rPr>
              <a:t>What if there is a God?</a:t>
            </a:r>
            <a:endParaRPr lang="en-US" sz="3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Trebuchet MS" panose="020B0603020202020204" pitchFamily="34" charset="0"/>
              <a:buChar char="-"/>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Do you think He may have an issue with those who choose to give sexuality a purpose that it was never meant for? </a:t>
            </a:r>
            <a:endParaRPr lang="en-US" sz="32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0"/>
              </a:spcAft>
              <a:buFont typeface="Courier New" panose="02070309020205020404" pitchFamily="49" charset="0"/>
              <a:buChar char="o"/>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8730090"/>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338715" y="691062"/>
            <a:ext cx="11378381" cy="1088375"/>
          </a:xfrm>
          <a:prstGeom prst="rect">
            <a:avLst/>
          </a:prstGeom>
          <a:noFill/>
        </p:spPr>
        <p:txBody>
          <a:bodyPr wrap="square" rtlCol="0">
            <a:spAutoFit/>
          </a:bodyPr>
          <a:lstStyle/>
          <a:p>
            <a:pPr marL="0" marR="0">
              <a:spcBef>
                <a:spcPts val="0"/>
              </a:spcBef>
              <a:spcAft>
                <a:spcPts val="0"/>
              </a:spcAft>
            </a:pPr>
            <a:r>
              <a:rPr lang="en-US" sz="3200" dirty="0">
                <a:solidFill>
                  <a:schemeClr val="accent4">
                    <a:lumMod val="75000"/>
                  </a:schemeClr>
                </a:solidFill>
                <a:effectLst/>
                <a:latin typeface="Arial" panose="020B0604020202020204" pitchFamily="34" charset="0"/>
                <a:ea typeface="Times New Roman" panose="02020603050405020304" pitchFamily="18" charset="0"/>
              </a:rPr>
              <a:t>THE WRAP UP</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R="0" lvl="0">
              <a:lnSpc>
                <a:spcPct val="107000"/>
              </a:lnSpc>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8120696"/>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338715" y="691062"/>
            <a:ext cx="11378381" cy="1569660"/>
          </a:xfrm>
          <a:prstGeom prst="rect">
            <a:avLst/>
          </a:prstGeom>
          <a:noFill/>
        </p:spPr>
        <p:txBody>
          <a:bodyPr wrap="square" rtlCol="0">
            <a:spAutoFit/>
          </a:bodyPr>
          <a:lstStyle/>
          <a:p>
            <a:pPr marL="0" marR="0"/>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We’ve leaned that people live for many reasons other than to please God. Until we come to understand that what we live for doesn’t provide for us what we need, we will not change. </a:t>
            </a:r>
          </a:p>
        </p:txBody>
      </p:sp>
    </p:spTree>
    <p:extLst>
      <p:ext uri="{BB962C8B-B14F-4D97-AF65-F5344CB8AC3E}">
        <p14:creationId xmlns:p14="http://schemas.microsoft.com/office/powerpoint/2010/main" val="214384700"/>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212255" y="3131034"/>
            <a:ext cx="11378381" cy="595932"/>
          </a:xfrm>
          <a:prstGeom prst="rect">
            <a:avLst/>
          </a:prstGeom>
          <a:noFill/>
        </p:spPr>
        <p:txBody>
          <a:bodyPr wrap="square" rtlCol="0">
            <a:spAutoFit/>
          </a:bodyPr>
          <a:lstStyle/>
          <a:p>
            <a:pPr marR="0" lvl="0" algn="ctr">
              <a:lnSpc>
                <a:spcPct val="107000"/>
              </a:lnSpc>
              <a:spcBef>
                <a:spcPts val="0"/>
              </a:spcBef>
              <a:spcAft>
                <a:spcPts val="0"/>
              </a:spcAft>
            </a:pP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We’re missing the mark of who we should be!</a:t>
            </a:r>
          </a:p>
        </p:txBody>
      </p:sp>
    </p:spTree>
    <p:extLst>
      <p:ext uri="{BB962C8B-B14F-4D97-AF65-F5344CB8AC3E}">
        <p14:creationId xmlns:p14="http://schemas.microsoft.com/office/powerpoint/2010/main" val="999536569"/>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721189"/>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3" name="Picture 2" descr="A blue and yellow background with white speech bubbles and a question mark and light bulb&#10;&#10;AI-generated content may be incorrect.">
            <a:extLst>
              <a:ext uri="{FF2B5EF4-FFF2-40B4-BE49-F238E27FC236}">
                <a16:creationId xmlns:a16="http://schemas.microsoft.com/office/drawing/2014/main" id="{E803BE0E-A708-16F2-E114-6E5F16507D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9675" y="-14330"/>
            <a:ext cx="5358270" cy="6872330"/>
          </a:xfrm>
          <a:prstGeom prst="rect">
            <a:avLst/>
          </a:prstGeom>
        </p:spPr>
      </p:pic>
      <p:sp>
        <p:nvSpPr>
          <p:cNvPr id="2" name="TextBox 1">
            <a:extLst>
              <a:ext uri="{FF2B5EF4-FFF2-40B4-BE49-F238E27FC236}">
                <a16:creationId xmlns:a16="http://schemas.microsoft.com/office/drawing/2014/main" id="{27373BA9-C1B8-0165-C122-67AAC858EDBA}"/>
              </a:ext>
            </a:extLst>
          </p:cNvPr>
          <p:cNvSpPr txBox="1"/>
          <p:nvPr/>
        </p:nvSpPr>
        <p:spPr>
          <a:xfrm>
            <a:off x="4014423" y="6047509"/>
            <a:ext cx="3688773" cy="707886"/>
          </a:xfrm>
          <a:prstGeom prst="rect">
            <a:avLst/>
          </a:prstGeom>
          <a:noFill/>
        </p:spPr>
        <p:txBody>
          <a:bodyPr wrap="square" rtlCol="0">
            <a:spAutoFit/>
          </a:bodyPr>
          <a:lstStyle/>
          <a:p>
            <a:pPr algn="ctr"/>
            <a:r>
              <a:rPr lang="en-US" sz="4000" b="1" dirty="0">
                <a:solidFill>
                  <a:schemeClr val="bg1"/>
                </a:solidFill>
              </a:rPr>
              <a:t>DESTINY</a:t>
            </a:r>
          </a:p>
        </p:txBody>
      </p:sp>
      <p:sp>
        <p:nvSpPr>
          <p:cNvPr id="4" name="TextBox 3">
            <a:extLst>
              <a:ext uri="{FF2B5EF4-FFF2-40B4-BE49-F238E27FC236}">
                <a16:creationId xmlns:a16="http://schemas.microsoft.com/office/drawing/2014/main" id="{0DF6EE79-F357-458F-E5A9-2B399C928AFC}"/>
              </a:ext>
            </a:extLst>
          </p:cNvPr>
          <p:cNvSpPr txBox="1"/>
          <p:nvPr/>
        </p:nvSpPr>
        <p:spPr>
          <a:xfrm>
            <a:off x="4014422" y="102605"/>
            <a:ext cx="3688773" cy="707886"/>
          </a:xfrm>
          <a:prstGeom prst="rect">
            <a:avLst/>
          </a:prstGeom>
          <a:noFill/>
        </p:spPr>
        <p:txBody>
          <a:bodyPr wrap="square" rtlCol="0">
            <a:spAutoFit/>
          </a:bodyPr>
          <a:lstStyle/>
          <a:p>
            <a:pPr algn="ctr"/>
            <a:r>
              <a:rPr lang="en-US" sz="4000" b="1" dirty="0">
                <a:solidFill>
                  <a:schemeClr val="bg1"/>
                </a:solidFill>
              </a:rPr>
              <a:t>SESSION FIVE</a:t>
            </a:r>
          </a:p>
        </p:txBody>
      </p:sp>
    </p:spTree>
    <p:extLst>
      <p:ext uri="{BB962C8B-B14F-4D97-AF65-F5344CB8AC3E}">
        <p14:creationId xmlns:p14="http://schemas.microsoft.com/office/powerpoint/2010/main" val="865902156"/>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D2565-7B74-2C8A-B206-A837514A4CAD}"/>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5CFC26F5-18F9-2127-E53C-79A578D3E93F}"/>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D012A882-CA71-0C2B-DF83-F12DD758700C}"/>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86AD2C7C-0CA6-5F99-482A-99EC86A4256B}"/>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4B332B15-25A5-D8E4-3489-0D0C3CDA6C5F}"/>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657B418D-011C-A022-3069-680C6D7E912E}"/>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5515ADE5-6BB0-7830-3B6F-F381C2FEB99A}"/>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72370889-D8E6-A17A-AF8D-7A057E18AA93}"/>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867478197"/>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DFB34-C13E-01FC-5425-607367DFB278}"/>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C8FB3869-F646-7556-E4E6-EFCB8E67B065}"/>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E591D7C1-1599-150E-785D-2109E903C0E6}"/>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7A0E08E6-75EA-234A-9B77-AFA937128D59}"/>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C5B72DAC-5D76-190B-9CC5-8CB02944EA70}"/>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5B995477-208F-F4AF-3EF3-80F7E34979A9}"/>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4D27EE98-83F9-A92B-DE30-4468EB7EEA47}"/>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0E557545-8877-55CF-AE13-E1CC6A0A0E06}"/>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2BE6E9F5-9A3F-6044-F816-BAB1D74F5768}"/>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969334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DFB34-C13E-01FC-5425-607367DFB278}"/>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C8FB3869-F646-7556-E4E6-EFCB8E67B065}"/>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E591D7C1-1599-150E-785D-2109E903C0E6}"/>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7A0E08E6-75EA-234A-9B77-AFA937128D59}"/>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C5B72DAC-5D76-190B-9CC5-8CB02944EA70}"/>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5B995477-208F-F4AF-3EF3-80F7E34979A9}"/>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4D27EE98-83F9-A92B-DE30-4468EB7EEA47}"/>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0E557545-8877-55CF-AE13-E1CC6A0A0E06}"/>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2BE6E9F5-9A3F-6044-F816-BAB1D74F5768}"/>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463003462"/>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92E98-93EA-F788-CF40-B50AD733838C}"/>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1FE91193-7A9A-711B-808C-94BD319147FC}"/>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AB1185FA-183A-FAF8-B19F-DD38F91EEAA2}"/>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8D947178-5A2E-059D-79BB-319E4EE0D754}"/>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FF850221-1C54-7CA1-7277-B5C3FCCE985E}"/>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715CAEDB-590F-DDDE-4BA2-22171732FC3C}"/>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290CB03D-C203-A2FD-6DC4-98E5C3185455}"/>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46B11596-2BA8-A5B8-8012-752D75B40562}"/>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E46737B5-3C21-52EB-FCD1-2B61000A2A0D}"/>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71895364-90E9-5D20-FC24-5D08718894F9}"/>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844765902"/>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A3E6A-C1C4-7052-42AF-1BB60756B6E9}"/>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2ECFE5FF-558A-D75B-468D-7AD21489945A}"/>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7A2266AB-B044-3B7F-3C81-72483E0D7CAB}"/>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16A229F1-5045-D8CE-3A78-494AB74A0B32}"/>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9137FF6D-ED29-27E9-BF7B-4780B2D451AC}"/>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DAF0C848-BA1C-B990-4992-B16F87152085}"/>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779C9D4D-B429-C6D3-E655-0E1BF235CA42}"/>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C8A18176-9F07-ED7F-A53C-7E32B9F5A385}"/>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2FF31DA0-0EC3-2C42-687C-91D4B712F392}"/>
              </a:ext>
            </a:extLst>
          </p:cNvPr>
          <p:cNvSpPr txBox="1">
            <a:spLocks noChangeArrowheads="1"/>
          </p:cNvSpPr>
          <p:nvPr/>
        </p:nvSpPr>
        <p:spPr bwMode="auto">
          <a:xfrm>
            <a:off x="3829542" y="3199124"/>
            <a:ext cx="2266458" cy="92589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2692A298-391B-47B4-9181-732568208082}"/>
              </a:ext>
            </a:extLst>
          </p:cNvPr>
          <p:cNvSpPr txBox="1">
            <a:spLocks noChangeArrowheads="1"/>
          </p:cNvSpPr>
          <p:nvPr/>
        </p:nvSpPr>
        <p:spPr bwMode="auto">
          <a:xfrm>
            <a:off x="5562715" y="3207734"/>
            <a:ext cx="2346450" cy="73686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240F0C61-9B59-4F72-2BEA-25FCD02FE9D4}"/>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DECE0A77-DAA7-081B-2818-FA4137410E05}"/>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99947286"/>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5B2D9-61E9-3D19-A296-CAAF9D2D6FB0}"/>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739154A9-4557-5274-3ADD-642F2F255152}"/>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59A82198-9A62-FE62-8C5B-C54D8161A170}"/>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76CB5396-47D9-8F37-3BDC-A0EB1757ACBA}"/>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7F87B98B-CB89-9281-2BB3-A82DBAC53175}"/>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6195B9F5-628C-4448-B275-0F95BF103727}"/>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D859F09A-5D8B-A98F-D8B5-9EFBEDC6589D}"/>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31B7FB46-6B3C-D60F-4DA2-E8F380F2B5D1}"/>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7605D682-FA23-3A62-8588-BDCF908F77B0}"/>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b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B9F018D4-2630-CA51-6FC3-962212605AC5}"/>
              </a:ext>
            </a:extLst>
          </p:cNvPr>
          <p:cNvSpPr txBox="1">
            <a:spLocks noChangeArrowheads="1"/>
          </p:cNvSpPr>
          <p:nvPr/>
        </p:nvSpPr>
        <p:spPr bwMode="auto">
          <a:xfrm>
            <a:off x="5562715" y="3207734"/>
            <a:ext cx="2346450" cy="73686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288A6A02-DF87-F4C5-46C9-8F1C7DCE2BD3}"/>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F95BEB64-6A59-9F8A-6A33-DA2764C46EEC}"/>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164786317"/>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11B02-B974-E151-6A98-2E481B232999}"/>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AF20A291-B30C-F307-40B1-FF9062AF7B68}"/>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6418FC26-8B1A-A663-F4C3-07CF83E41EB5}"/>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A1E69A3A-1C62-2497-C430-6E001C42A7E7}"/>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6ACACB06-817E-F18C-1333-1E55B4B897B6}"/>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C4A65126-9C03-774E-BB83-0FB4C1976C88}"/>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60A3543F-B5EC-E354-1BA7-F99587FB1FB6}"/>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1C73F606-329B-40A4-22F0-EF8DEA69D1C5}"/>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5C84285D-B0B4-5E2B-DCD5-600D9E53DA7A}"/>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(death)</a:t>
            </a:r>
            <a:b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D243C491-7359-895D-C058-0F3BDC403E1D}"/>
              </a:ext>
            </a:extLst>
          </p:cNvPr>
          <p:cNvSpPr txBox="1">
            <a:spLocks noChangeArrowheads="1"/>
          </p:cNvSpPr>
          <p:nvPr/>
        </p:nvSpPr>
        <p:spPr bwMode="auto">
          <a:xfrm>
            <a:off x="5562715" y="3207734"/>
            <a:ext cx="2346450" cy="73686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2167CDF1-1C2A-1281-4E11-A6D6AD91D4B0}"/>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B22B80FA-1C57-542E-AF48-7F3B04E9D631}"/>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098227776"/>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C93EB-B401-4821-F8B1-CEC4E4AD48B7}"/>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E92F1EB5-F4CD-2AE3-73A1-73F9405DFA74}"/>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0216BDDE-62F1-BFAA-598A-765BF85FD125}"/>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60C899B5-7BD2-F683-A666-3BB6041F3B8B}"/>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45C371DE-1D81-34D2-1884-1F022EEC097A}"/>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1539D52E-ADFD-B0B5-6BC3-1477F3FF258D}"/>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F578BD6D-8BCF-D25F-D1FD-873C84319BA5}"/>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6A74C295-DECB-CFEA-AB97-41A32090A889}"/>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1D55A171-AF5F-753B-8D9E-6E6D364D0055}"/>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(death)</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FEBEC22F-7D85-190C-D881-B82D0BDF08D3}"/>
              </a:ext>
            </a:extLst>
          </p:cNvPr>
          <p:cNvSpPr txBox="1">
            <a:spLocks noChangeArrowheads="1"/>
          </p:cNvSpPr>
          <p:nvPr/>
        </p:nvSpPr>
        <p:spPr bwMode="auto">
          <a:xfrm>
            <a:off x="5562715" y="3207734"/>
            <a:ext cx="2346450" cy="10690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(Savior)</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8133E4AE-715D-909F-4D4B-FF493A652830}"/>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4C9BDCBE-0891-2D89-5E70-063B405C8F10}"/>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34319466"/>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4958B-136E-BD2E-2B49-7FF47D5B6EA4}"/>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D670991D-D35E-EA4B-5874-75EFA37AC709}"/>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6C6939D3-BC28-238D-3EF9-B3799C23D6DE}"/>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0E6E0513-0283-08EA-4370-DDF8B4DB521C}"/>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CDEF0AD1-4DCA-BEB5-AFF7-ADA2B091422A}"/>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39988007-2DC2-1449-42FC-BD8329412468}"/>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EA7B9350-E44C-6B1B-519E-1614A9C64309}"/>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F418309D-A0E8-7638-A8EB-7D0F246DBA01}"/>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8CA80FCF-EA51-3781-E11E-F17EA6A231BF}"/>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(death)</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BF640B30-F441-74E8-45F3-0DB5CB406BBD}"/>
              </a:ext>
            </a:extLst>
          </p:cNvPr>
          <p:cNvSpPr txBox="1">
            <a:spLocks noChangeArrowheads="1"/>
          </p:cNvSpPr>
          <p:nvPr/>
        </p:nvSpPr>
        <p:spPr bwMode="auto">
          <a:xfrm>
            <a:off x="5562715" y="3207734"/>
            <a:ext cx="2346450" cy="10690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(Savior)</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(Jesus)</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E457BB9F-9178-34A6-43A9-20BD55C635A3}"/>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1B2CD694-FA6C-566C-AF16-17A23629292E}"/>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05662168"/>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F8A37-696C-021E-D925-7A1307CAACD6}"/>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D6F4B81B-3C77-0987-944A-F22AAABC0A55}"/>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618412D4-1DD2-5B76-44F6-F9CF49C296AE}"/>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CDD1D431-8CB1-9008-1133-C633140BBC7F}"/>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505F3BB0-0282-A4EC-9649-6AB1EF49F481}"/>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EE7A6ECC-574E-C7EF-71A4-6E7843939221}"/>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48FEC0C9-106C-1D25-D66F-D8AD9C27B81E}"/>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E12BF772-A371-2E05-5796-E34E4C1E4899}"/>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 Box 189">
            <a:extLst>
              <a:ext uri="{FF2B5EF4-FFF2-40B4-BE49-F238E27FC236}">
                <a16:creationId xmlns:a16="http://schemas.microsoft.com/office/drawing/2014/main" id="{A1AA80AD-5054-ECD0-259C-7A1ACE01D744}"/>
              </a:ext>
            </a:extLst>
          </p:cNvPr>
          <p:cNvSpPr txBox="1">
            <a:spLocks noChangeArrowheads="1"/>
          </p:cNvSpPr>
          <p:nvPr/>
        </p:nvSpPr>
        <p:spPr bwMode="auto">
          <a:xfrm>
            <a:off x="5710366" y="5507037"/>
            <a:ext cx="2133137"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effectLst/>
                <a:latin typeface="Arial" panose="020B0604020202020204" pitchFamily="34" charset="0"/>
                <a:ea typeface="Aptos" panose="020B0004020202020204" pitchFamily="34" charset="0"/>
                <a:cs typeface="Times New Roman" panose="02020603050405020304" pitchFamily="18" charset="0"/>
              </a:rPr>
              <a:t>Relationship</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247A3030-46BD-235C-65AA-96E421763B4D}"/>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(death)</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15A7ECF1-64A2-98C9-1CF0-FCA5F2583053}"/>
              </a:ext>
            </a:extLst>
          </p:cNvPr>
          <p:cNvSpPr txBox="1">
            <a:spLocks noChangeArrowheads="1"/>
          </p:cNvSpPr>
          <p:nvPr/>
        </p:nvSpPr>
        <p:spPr bwMode="auto">
          <a:xfrm>
            <a:off x="5562715" y="3207734"/>
            <a:ext cx="2346450" cy="10690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(Savior)</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(Jesus)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ED99C8C7-1C10-AB17-5C9E-2D29EBCE3AA8}"/>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7966312E-6B18-274E-2501-8BE57C249305}"/>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241754499"/>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04454-20C2-BE4E-FD22-5E774FC3991E}"/>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623FC696-E1AF-6AA1-2404-34B043CE139A}"/>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9D8BF58C-B324-FBCD-0EBF-92E89CF1DB4B}"/>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61C9388B-6EBB-9094-56D8-C47AA3F390C5}"/>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336A6501-2105-A748-FBDC-79B56D8F9EA3}"/>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A28BCD69-EFC4-442C-8D30-7412FC5088F2}"/>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D820EA83-9E84-3FC5-FA15-7986E4EEC087}"/>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2AFC497E-EF5A-A6C6-88D1-E2ACB17D9628}"/>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 Box 189">
            <a:extLst>
              <a:ext uri="{FF2B5EF4-FFF2-40B4-BE49-F238E27FC236}">
                <a16:creationId xmlns:a16="http://schemas.microsoft.com/office/drawing/2014/main" id="{F341B1B6-4830-F550-20ED-A4B97A0142AC}"/>
              </a:ext>
            </a:extLst>
          </p:cNvPr>
          <p:cNvSpPr txBox="1">
            <a:spLocks noChangeArrowheads="1"/>
          </p:cNvSpPr>
          <p:nvPr/>
        </p:nvSpPr>
        <p:spPr bwMode="auto">
          <a:xfrm>
            <a:off x="5710366" y="5507037"/>
            <a:ext cx="2133137"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effectLst/>
                <a:latin typeface="Arial" panose="020B0604020202020204" pitchFamily="34" charset="0"/>
                <a:ea typeface="Aptos" panose="020B0004020202020204" pitchFamily="34" charset="0"/>
                <a:cs typeface="Times New Roman" panose="02020603050405020304" pitchFamily="18" charset="0"/>
              </a:rPr>
              <a:t>Relationship</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38043624-7A4E-AF2C-7575-D98069CC2725}"/>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(death)</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6240F439-235C-845C-8FDF-910D27201944}"/>
              </a:ext>
            </a:extLst>
          </p:cNvPr>
          <p:cNvSpPr txBox="1">
            <a:spLocks noChangeArrowheads="1"/>
          </p:cNvSpPr>
          <p:nvPr/>
        </p:nvSpPr>
        <p:spPr bwMode="auto">
          <a:xfrm>
            <a:off x="5562715" y="3207734"/>
            <a:ext cx="2346450" cy="10690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(Savior)</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(Jesus)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193">
            <a:extLst>
              <a:ext uri="{FF2B5EF4-FFF2-40B4-BE49-F238E27FC236}">
                <a16:creationId xmlns:a16="http://schemas.microsoft.com/office/drawing/2014/main" id="{6E28C80A-A7EC-DB1C-A2D4-A2C96FA01F7A}"/>
              </a:ext>
            </a:extLst>
          </p:cNvPr>
          <p:cNvSpPr txBox="1">
            <a:spLocks noChangeArrowheads="1"/>
          </p:cNvSpPr>
          <p:nvPr/>
        </p:nvSpPr>
        <p:spPr bwMode="auto">
          <a:xfrm>
            <a:off x="6949254" y="4364020"/>
            <a:ext cx="2133137" cy="73968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forgiveness</a:t>
            </a:r>
            <a:br>
              <a:rPr lang="en-US"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b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84E1BBE4-53CD-5A4D-731F-C1301060C6CF}"/>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F34E6399-D437-2C98-1B10-40218C131644}"/>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725535811"/>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F874D-1772-4A9B-051C-DD67D923B852}"/>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F6098971-219F-B3A8-E82F-8732826382B7}"/>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897B5DA7-66BB-E1CF-9028-FBE80C90CBC3}"/>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ED8DC3F3-DB75-FA3A-97B8-C344563A6471}"/>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2A948E42-7BC6-2EA3-56D7-2FA0A6E55951}"/>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FD3D1924-8CAB-26EC-4981-BCD50DC2BB72}"/>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FC069541-F911-C600-4A32-9F527AB184F1}"/>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F45CBE2C-3B2A-8ECF-71B9-D2B821AFF3B5}"/>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 Box 189">
            <a:extLst>
              <a:ext uri="{FF2B5EF4-FFF2-40B4-BE49-F238E27FC236}">
                <a16:creationId xmlns:a16="http://schemas.microsoft.com/office/drawing/2014/main" id="{687975DD-503C-E9F3-D935-C2FA2D8DC769}"/>
              </a:ext>
            </a:extLst>
          </p:cNvPr>
          <p:cNvSpPr txBox="1">
            <a:spLocks noChangeArrowheads="1"/>
          </p:cNvSpPr>
          <p:nvPr/>
        </p:nvSpPr>
        <p:spPr bwMode="auto">
          <a:xfrm>
            <a:off x="5710366" y="5507037"/>
            <a:ext cx="2133137"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effectLst/>
                <a:latin typeface="Arial" panose="020B0604020202020204" pitchFamily="34" charset="0"/>
                <a:ea typeface="Aptos" panose="020B0004020202020204" pitchFamily="34" charset="0"/>
                <a:cs typeface="Times New Roman" panose="02020603050405020304" pitchFamily="18" charset="0"/>
              </a:rPr>
              <a:t>Relationship</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D9A91806-F356-48F4-88A4-3F3D3E7F0DDD}"/>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(death)</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2964650A-D54C-A9C6-8DF0-673158A71918}"/>
              </a:ext>
            </a:extLst>
          </p:cNvPr>
          <p:cNvSpPr txBox="1">
            <a:spLocks noChangeArrowheads="1"/>
          </p:cNvSpPr>
          <p:nvPr/>
        </p:nvSpPr>
        <p:spPr bwMode="auto">
          <a:xfrm>
            <a:off x="5562715" y="3207734"/>
            <a:ext cx="2346450" cy="10690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(Savior)</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(Jesus)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193">
            <a:extLst>
              <a:ext uri="{FF2B5EF4-FFF2-40B4-BE49-F238E27FC236}">
                <a16:creationId xmlns:a16="http://schemas.microsoft.com/office/drawing/2014/main" id="{C92BA518-7DD7-6F1D-A29A-7AD33569C12D}"/>
              </a:ext>
            </a:extLst>
          </p:cNvPr>
          <p:cNvSpPr txBox="1">
            <a:spLocks noChangeArrowheads="1"/>
          </p:cNvSpPr>
          <p:nvPr/>
        </p:nvSpPr>
        <p:spPr bwMode="auto">
          <a:xfrm>
            <a:off x="6949254" y="4364020"/>
            <a:ext cx="2133137" cy="73968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forgiveness</a:t>
            </a:r>
            <a:br>
              <a:rPr lang="en-US"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br>
            <a:r>
              <a:rPr lang="en-US" sz="2000" b="1"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(accept)</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FE0AEAFA-C3A6-6390-7094-CB3516BD16C6}"/>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6C495F7C-AF24-D312-ACD4-61E6C852A780}"/>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878344544"/>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31E47-EBD4-5048-A234-3B8D72EA6C4F}"/>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8DA5CF9F-6879-5181-376B-184673A57B07}"/>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D4E05349-1C4A-9B18-E9FD-E249324720A7}"/>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23AAB0CD-4C31-9D42-2F61-AD479E5432B9}"/>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AF223B7E-D1AE-D230-43D7-B9549F84E64A}"/>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1B78E458-4910-CAAD-21EF-E9A6EF6BF65F}"/>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4C1C9F74-52CC-1AA4-10A6-558FA85CF97B}"/>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D7FC4291-DB39-90F7-174D-3EC874B3F460}"/>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 Box 189">
            <a:extLst>
              <a:ext uri="{FF2B5EF4-FFF2-40B4-BE49-F238E27FC236}">
                <a16:creationId xmlns:a16="http://schemas.microsoft.com/office/drawing/2014/main" id="{5FECAA3C-841E-43F6-58CF-9C8F1DCF300E}"/>
              </a:ext>
            </a:extLst>
          </p:cNvPr>
          <p:cNvSpPr txBox="1">
            <a:spLocks noChangeArrowheads="1"/>
          </p:cNvSpPr>
          <p:nvPr/>
        </p:nvSpPr>
        <p:spPr bwMode="auto">
          <a:xfrm>
            <a:off x="5710366" y="5507037"/>
            <a:ext cx="2133137"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effectLst/>
                <a:latin typeface="Arial" panose="020B0604020202020204" pitchFamily="34" charset="0"/>
                <a:ea typeface="Aptos" panose="020B0004020202020204" pitchFamily="34" charset="0"/>
                <a:cs typeface="Times New Roman" panose="02020603050405020304" pitchFamily="18" charset="0"/>
              </a:rPr>
              <a:t>Relationship</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B54FF73A-3B01-CBC3-45E1-080C4FA31354}"/>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(death)</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87DBF0C5-02E1-AD27-2416-6A8603115798}"/>
              </a:ext>
            </a:extLst>
          </p:cNvPr>
          <p:cNvSpPr txBox="1">
            <a:spLocks noChangeArrowheads="1"/>
          </p:cNvSpPr>
          <p:nvPr/>
        </p:nvSpPr>
        <p:spPr bwMode="auto">
          <a:xfrm>
            <a:off x="5562715" y="3207734"/>
            <a:ext cx="2346450" cy="10690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(Savior)</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(Jesus)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15" name="Line 192">
            <a:extLst>
              <a:ext uri="{FF2B5EF4-FFF2-40B4-BE49-F238E27FC236}">
                <a16:creationId xmlns:a16="http://schemas.microsoft.com/office/drawing/2014/main" id="{BE486371-AD7F-676C-8030-C6EB23B5F3C1}"/>
              </a:ext>
            </a:extLst>
          </p:cNvPr>
          <p:cNvCxnSpPr>
            <a:cxnSpLocks noChangeShapeType="1"/>
          </p:cNvCxnSpPr>
          <p:nvPr/>
        </p:nvCxnSpPr>
        <p:spPr bwMode="auto">
          <a:xfrm>
            <a:off x="673594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6" name="Text Box 193">
            <a:extLst>
              <a:ext uri="{FF2B5EF4-FFF2-40B4-BE49-F238E27FC236}">
                <a16:creationId xmlns:a16="http://schemas.microsoft.com/office/drawing/2014/main" id="{6177FAA2-F4E8-44B1-FED8-2C4475CDCD20}"/>
              </a:ext>
            </a:extLst>
          </p:cNvPr>
          <p:cNvSpPr txBox="1">
            <a:spLocks noChangeArrowheads="1"/>
          </p:cNvSpPr>
          <p:nvPr/>
        </p:nvSpPr>
        <p:spPr bwMode="auto">
          <a:xfrm>
            <a:off x="6949254" y="4364020"/>
            <a:ext cx="2133137" cy="73968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forgiveness</a:t>
            </a:r>
            <a:br>
              <a:rPr lang="en-US"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(accept)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5DDB6B52-5DC1-9F52-9BC9-C3D80CC9B3E8}"/>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B1D80C19-6478-0F5A-C1FF-9F82BD58F3CC}"/>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9794122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92E98-93EA-F788-CF40-B50AD733838C}"/>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1FE91193-7A9A-711B-808C-94BD319147FC}"/>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AB1185FA-183A-FAF8-B19F-DD38F91EEAA2}"/>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8D947178-5A2E-059D-79BB-319E4EE0D754}"/>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FF850221-1C54-7CA1-7277-B5C3FCCE985E}"/>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715CAEDB-590F-DDDE-4BA2-22171732FC3C}"/>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290CB03D-C203-A2FD-6DC4-98E5C3185455}"/>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46B11596-2BA8-A5B8-8012-752D75B40562}"/>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E46737B5-3C21-52EB-FCD1-2B61000A2A0D}"/>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71895364-90E9-5D20-FC24-5D08718894F9}"/>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11496642"/>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2551837"/>
            <a:ext cx="11378381" cy="1754326"/>
          </a:xfrm>
          <a:prstGeom prst="rect">
            <a:avLst/>
          </a:prstGeom>
          <a:noFill/>
        </p:spPr>
        <p:txBody>
          <a:bodyPr wrap="square" rtlCol="0">
            <a:spAutoFit/>
          </a:bodyPr>
          <a:lstStyle/>
          <a:p>
            <a:pPr marL="0" marR="0" algn="ctr">
              <a:spcBef>
                <a:spcPts val="0"/>
              </a:spcBef>
              <a:spcAft>
                <a:spcPts val="0"/>
              </a:spcAft>
            </a:pPr>
            <a:r>
              <a:rPr lang="en-US" sz="5400" dirty="0">
                <a:solidFill>
                  <a:schemeClr val="accent4">
                    <a:lumMod val="75000"/>
                  </a:schemeClr>
                </a:solidFill>
                <a:effectLst/>
                <a:latin typeface="Arial" panose="020B0604020202020204" pitchFamily="34" charset="0"/>
                <a:ea typeface="Times New Roman" panose="02020603050405020304" pitchFamily="18" charset="0"/>
              </a:rPr>
              <a:t>SESSION </a:t>
            </a:r>
            <a:r>
              <a:rPr lang="en-US" sz="5400" dirty="0">
                <a:solidFill>
                  <a:schemeClr val="accent4">
                    <a:lumMod val="75000"/>
                  </a:schemeClr>
                </a:solidFill>
                <a:latin typeface="Arial" panose="020B0604020202020204" pitchFamily="34" charset="0"/>
                <a:ea typeface="Times New Roman" panose="02020603050405020304" pitchFamily="18" charset="0"/>
              </a:rPr>
              <a:t>FIVE</a:t>
            </a:r>
            <a:endParaRPr lang="en-US" sz="54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5400" dirty="0">
                <a:solidFill>
                  <a:schemeClr val="accent4">
                    <a:lumMod val="75000"/>
                  </a:schemeClr>
                </a:solidFill>
                <a:latin typeface="Arial" panose="020B0604020202020204" pitchFamily="34" charset="0"/>
                <a:ea typeface="Times New Roman" panose="02020603050405020304" pitchFamily="18" charset="0"/>
              </a:rPr>
              <a:t>DESTINY</a:t>
            </a:r>
            <a:endParaRPr lang="en-US" sz="5400" dirty="0">
              <a:solidFill>
                <a:schemeClr val="accent4">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46781550"/>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2644170"/>
            <a:ext cx="11378381" cy="1569660"/>
          </a:xfrm>
          <a:prstGeom prst="rect">
            <a:avLst/>
          </a:prstGeom>
          <a:noFill/>
        </p:spPr>
        <p:txBody>
          <a:bodyPr wrap="square" rtlCol="0">
            <a:spAutoFit/>
          </a:bodyPr>
          <a:lstStyle/>
          <a:p>
            <a:pPr marL="0" marR="0" algn="ctr">
              <a:spcBef>
                <a:spcPts val="0"/>
              </a:spcBef>
              <a:spcAft>
                <a:spcPts val="0"/>
              </a:spcAft>
              <a:tabLst>
                <a:tab pos="228600" algn="l"/>
              </a:tabLst>
            </a:pPr>
            <a:r>
              <a:rPr lang="en-US" sz="3200" dirty="0">
                <a:solidFill>
                  <a:schemeClr val="accent4">
                    <a:lumMod val="75000"/>
                  </a:schemeClr>
                </a:solidFill>
                <a:effectLst/>
                <a:latin typeface="Arial" panose="020B0604020202020204" pitchFamily="34" charset="0"/>
                <a:ea typeface="Times New Roman" panose="02020603050405020304" pitchFamily="18" charset="0"/>
              </a:rPr>
              <a:t>QUESTION 3: DESTINY</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228600" algn="l"/>
              </a:tabLst>
            </a:pPr>
            <a:r>
              <a:rPr lang="en-US" sz="3200" dirty="0">
                <a:solidFill>
                  <a:schemeClr val="accent4">
                    <a:lumMod val="75000"/>
                  </a:schemeClr>
                </a:solidFill>
                <a:effectLst/>
                <a:latin typeface="Arial" panose="020B0604020202020204" pitchFamily="34" charset="0"/>
                <a:ea typeface="Times New Roman" panose="02020603050405020304" pitchFamily="18" charset="0"/>
              </a:rPr>
              <a:t>IS THERE LIFE AFTER DEATH, AND IF THERE IS, HOW CAN I EXPERIENCE IT?  </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59504033"/>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FF8BDF8-D7B8-82F4-99FB-F2876FE7122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2FEEB99-FB77-7B95-C849-670CB0489858}"/>
              </a:ext>
            </a:extLst>
          </p:cNvPr>
          <p:cNvSpPr txBox="1"/>
          <p:nvPr/>
        </p:nvSpPr>
        <p:spPr>
          <a:xfrm>
            <a:off x="290077" y="452416"/>
            <a:ext cx="11378381" cy="6093976"/>
          </a:xfrm>
          <a:prstGeom prst="rect">
            <a:avLst/>
          </a:prstGeom>
          <a:noFill/>
        </p:spPr>
        <p:txBody>
          <a:bodyPr wrap="square" rtlCol="0">
            <a:spAutoFit/>
          </a:bodyPr>
          <a:lstStyle/>
          <a:p>
            <a:pPr marL="342900" indent="-342900">
              <a:buFont typeface="Symbol" panose="05050102010706020507" pitchFamily="18" charset="2"/>
              <a:buChar char=""/>
              <a:tabLst>
                <a:tab pos="228600" algn="l"/>
              </a:tabLst>
            </a:pPr>
            <a:r>
              <a:rPr lang="en-US" sz="3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We’ve all wondered if there is life after death. Why? We have a desire to live forever. We desire for there to be a life to come. If there is a God and there is a Heaven where He lives, how can this become my destiny. I need a way to experience this new life. I need help in coming back to life in Heaven. I need someone who has the power himself to come back to life. My belief in what he did and my belief in his ability to also bring me back to life in heaven is required for me to live in Heaven with God. How can I come to believe that Jesus came back to life and is capable to also bring me back to life in Heaven? This sounds like a stretch for many to believe. We can believe with confidence that Jesus did come back to life. How? </a:t>
            </a:r>
          </a:p>
          <a:p>
            <a:pPr marL="342900" marR="0" lvl="0" indent="-342900">
              <a:spcBef>
                <a:spcPts val="0"/>
              </a:spcBef>
              <a:spcAft>
                <a:spcPts val="0"/>
              </a:spcAft>
              <a:buFont typeface="Symbol" panose="05050102010706020507" pitchFamily="18" charset="2"/>
              <a:buChar char=""/>
              <a:tabLst>
                <a:tab pos="228600" algn="l"/>
              </a:tabLst>
            </a:pPr>
            <a:endParaRPr lang="en-US" sz="3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91501006"/>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290077" y="452416"/>
            <a:ext cx="11378381" cy="1077218"/>
          </a:xfrm>
          <a:prstGeom prst="rect">
            <a:avLst/>
          </a:prstGeom>
          <a:noFill/>
        </p:spPr>
        <p:txBody>
          <a:bodyPr wrap="square" rtlCol="0">
            <a:spAutoFit/>
          </a:bodyPr>
          <a:lstStyle/>
          <a:p>
            <a:pPr marL="342900" marR="0" lvl="0" indent="-342900">
              <a:spcBef>
                <a:spcPts val="0"/>
              </a:spcBef>
              <a:spcAft>
                <a:spcPts val="0"/>
              </a:spcAft>
              <a:buFont typeface="Symbol" panose="05050102010706020507" pitchFamily="18" charset="2"/>
              <a:buChar char=""/>
              <a:tabLst>
                <a:tab pos="228600" algn="l"/>
              </a:tabLst>
            </a:pPr>
            <a:r>
              <a:rPr lang="en-US" sz="3200" dirty="0">
                <a:solidFill>
                  <a:schemeClr val="accent4">
                    <a:lumMod val="75000"/>
                  </a:schemeClr>
                </a:solidFill>
                <a:effectLst/>
                <a:latin typeface="Arial" panose="020B0604020202020204" pitchFamily="34" charset="0"/>
                <a:ea typeface="Times New Roman" panose="02020603050405020304" pitchFamily="18" charset="0"/>
              </a:rPr>
              <a:t>Five Evidences of Reality</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Ls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80011020"/>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290077" y="452416"/>
            <a:ext cx="11378381" cy="1569660"/>
          </a:xfrm>
          <a:prstGeom prst="rect">
            <a:avLst/>
          </a:prstGeom>
          <a:noFill/>
        </p:spPr>
        <p:txBody>
          <a:bodyPr wrap="square" rtlCol="0">
            <a:spAutoFit/>
          </a:bodyPr>
          <a:lstStyle/>
          <a:p>
            <a:pPr marL="342900" marR="0" lvl="0" indent="-342900">
              <a:spcBef>
                <a:spcPts val="0"/>
              </a:spcBef>
              <a:spcAft>
                <a:spcPts val="0"/>
              </a:spcAft>
              <a:buFont typeface="Symbol" panose="05050102010706020507" pitchFamily="18" charset="2"/>
              <a:buChar char=""/>
              <a:tabLst>
                <a:tab pos="228600" algn="l"/>
              </a:tabLst>
            </a:pPr>
            <a:r>
              <a:rPr lang="en-US" sz="3200" dirty="0">
                <a:solidFill>
                  <a:schemeClr val="accent4">
                    <a:lumMod val="75000"/>
                  </a:schemeClr>
                </a:solidFill>
                <a:effectLst/>
                <a:latin typeface="Arial" panose="020B0604020202020204" pitchFamily="34" charset="0"/>
                <a:ea typeface="Times New Roman" panose="02020603050405020304" pitchFamily="18" charset="0"/>
              </a:rPr>
              <a:t>Five Evidences of Reality</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Ls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Courier New" panose="02070309020205020404" pitchFamily="49" charset="0"/>
              <a:buChar char="o"/>
              <a:tabLst>
                <a:tab pos="228600" algn="l"/>
              </a:tabLst>
            </a:pPr>
            <a:r>
              <a:rPr lang="en-US" sz="3200" dirty="0">
                <a:solidFill>
                  <a:schemeClr val="bg1"/>
                </a:solidFill>
                <a:effectLst/>
                <a:latin typeface="Arial" panose="020B0604020202020204" pitchFamily="34" charset="0"/>
                <a:ea typeface="Times New Roman" panose="02020603050405020304" pitchFamily="18" charset="0"/>
              </a:rPr>
              <a:t>The disciples died for </a:t>
            </a:r>
            <a:r>
              <a:rPr lang="en-US" sz="3200" u="sng" dirty="0">
                <a:solidFill>
                  <a:schemeClr val="bg1"/>
                </a:solidFill>
                <a:effectLst/>
                <a:latin typeface="Arial" panose="020B0604020202020204" pitchFamily="34" charset="0"/>
                <a:ea typeface="Times New Roman" panose="02020603050405020304" pitchFamily="18" charset="0"/>
              </a:rPr>
              <a:t>their beliefs</a:t>
            </a: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08713857"/>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290077" y="452416"/>
            <a:ext cx="11378381" cy="2554545"/>
          </a:xfrm>
          <a:prstGeom prst="rect">
            <a:avLst/>
          </a:prstGeom>
          <a:noFill/>
        </p:spPr>
        <p:txBody>
          <a:bodyPr wrap="square" rtlCol="0">
            <a:spAutoFit/>
          </a:bodyPr>
          <a:lstStyle/>
          <a:p>
            <a:pPr marL="342900" marR="0" lvl="0" indent="-342900">
              <a:spcBef>
                <a:spcPts val="0"/>
              </a:spcBef>
              <a:spcAft>
                <a:spcPts val="0"/>
              </a:spcAft>
              <a:buFont typeface="Symbol" panose="05050102010706020507" pitchFamily="18" charset="2"/>
              <a:buChar char=""/>
              <a:tabLst>
                <a:tab pos="228600" algn="l"/>
              </a:tabLst>
            </a:pPr>
            <a:r>
              <a:rPr lang="en-US" sz="3200" dirty="0">
                <a:solidFill>
                  <a:schemeClr val="accent4">
                    <a:lumMod val="75000"/>
                  </a:schemeClr>
                </a:solidFill>
                <a:effectLst/>
                <a:latin typeface="Arial" panose="020B0604020202020204" pitchFamily="34" charset="0"/>
                <a:ea typeface="Times New Roman" panose="02020603050405020304" pitchFamily="18" charset="0"/>
              </a:rPr>
              <a:t>Five Evidences of Reality</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Ls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Courier New" panose="02070309020205020404" pitchFamily="49" charset="0"/>
              <a:buChar char="o"/>
              <a:tabLst>
                <a:tab pos="228600" algn="l"/>
              </a:tabLst>
            </a:pPr>
            <a:r>
              <a:rPr lang="en-US" sz="3200" dirty="0">
                <a:solidFill>
                  <a:schemeClr val="bg1"/>
                </a:solidFill>
                <a:effectLst/>
                <a:latin typeface="Arial" panose="020B0604020202020204" pitchFamily="34" charset="0"/>
                <a:ea typeface="Times New Roman" panose="02020603050405020304" pitchFamily="18" charset="0"/>
              </a:rPr>
              <a:t>The disciples died for </a:t>
            </a:r>
            <a:r>
              <a:rPr lang="en-US" sz="3200" u="sng" dirty="0">
                <a:solidFill>
                  <a:schemeClr val="bg1"/>
                </a:solidFill>
                <a:effectLst/>
                <a:latin typeface="Arial" panose="020B0604020202020204" pitchFamily="34" charset="0"/>
                <a:ea typeface="Times New Roman" panose="02020603050405020304" pitchFamily="18" charset="0"/>
              </a:rPr>
              <a:t>their beliefs</a:t>
            </a: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Courier New" panose="02070309020205020404" pitchFamily="49" charset="0"/>
              <a:buChar char="o"/>
              <a:tabLst>
                <a:tab pos="228600" algn="l"/>
              </a:tabLst>
            </a:pPr>
            <a:r>
              <a:rPr lang="en-US" sz="3200" dirty="0">
                <a:solidFill>
                  <a:schemeClr val="bg1"/>
                </a:solidFill>
                <a:effectLst/>
                <a:latin typeface="Arial" panose="020B0604020202020204" pitchFamily="34" charset="0"/>
                <a:ea typeface="Times New Roman" panose="02020603050405020304" pitchFamily="18" charset="0"/>
              </a:rPr>
              <a:t>The conversion of skeptics. James, the brother of Jesus (John 7:5) and Paul</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1411651"/>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290077" y="452416"/>
            <a:ext cx="11378381" cy="6678751"/>
          </a:xfrm>
          <a:prstGeom prst="rect">
            <a:avLst/>
          </a:prstGeom>
          <a:noFill/>
        </p:spPr>
        <p:txBody>
          <a:bodyPr wrap="square" rtlCol="0">
            <a:spAutoFit/>
          </a:bodyPr>
          <a:lstStyle/>
          <a:p>
            <a:pPr marL="342900" marR="0" lvl="0" indent="-342900">
              <a:spcBef>
                <a:spcPts val="0"/>
              </a:spcBef>
              <a:spcAft>
                <a:spcPts val="0"/>
              </a:spcAft>
              <a:buFont typeface="Symbol" panose="05050102010706020507" pitchFamily="18" charset="2"/>
              <a:buChar char=""/>
              <a:tabLst>
                <a:tab pos="228600" algn="l"/>
              </a:tabLst>
            </a:pPr>
            <a:r>
              <a:rPr lang="en-US" sz="3200" dirty="0">
                <a:solidFill>
                  <a:schemeClr val="accent4">
                    <a:lumMod val="75000"/>
                  </a:schemeClr>
                </a:solidFill>
                <a:effectLst/>
                <a:latin typeface="Arial" panose="020B0604020202020204" pitchFamily="34" charset="0"/>
                <a:ea typeface="Times New Roman" panose="02020603050405020304" pitchFamily="18" charset="0"/>
              </a:rPr>
              <a:t>Five Evidences of Reality</a:t>
            </a:r>
            <a:endParaRPr lang="en-US" sz="3200" dirty="0">
              <a:solidFill>
                <a:schemeClr val="bg1"/>
              </a:solidFill>
              <a:latin typeface="Arial" panose="020B0604020202020204" pitchFamily="34" charset="0"/>
              <a:ea typeface="Times New Roman" panose="02020603050405020304" pitchFamily="18" charset="0"/>
            </a:endParaRPr>
          </a:p>
          <a:p>
            <a:pPr marL="285750" indent="-285750">
              <a:buFont typeface="Courier New" panose="02070309020205020404" pitchFamily="49" charset="0"/>
              <a:buChar char="o"/>
              <a:tabLst>
                <a:tab pos="228600" algn="l"/>
              </a:tabLst>
            </a:pPr>
            <a:r>
              <a:rPr lang="en-US" sz="2800" dirty="0">
                <a:solidFill>
                  <a:schemeClr val="bg1"/>
                </a:solidFill>
                <a:effectLst/>
                <a:latin typeface="Arial" panose="020B0604020202020204" pitchFamily="34" charset="0"/>
                <a:ea typeface="Times New Roman" panose="02020603050405020304" pitchFamily="18" charset="0"/>
              </a:rPr>
              <a:t>Changes to key </a:t>
            </a:r>
            <a:r>
              <a:rPr lang="en-US" sz="2800" u="sng" dirty="0">
                <a:solidFill>
                  <a:schemeClr val="bg1"/>
                </a:solidFill>
                <a:effectLst/>
                <a:latin typeface="Arial" panose="020B0604020202020204" pitchFamily="34" charset="0"/>
                <a:ea typeface="Times New Roman" panose="02020603050405020304" pitchFamily="18" charset="0"/>
              </a:rPr>
              <a:t>social structures</a:t>
            </a:r>
            <a:r>
              <a:rPr lang="en-US" sz="2800" dirty="0">
                <a:solidFill>
                  <a:schemeClr val="bg1"/>
                </a:solidFill>
                <a:effectLst/>
                <a:latin typeface="Arial" panose="020B0604020202020204" pitchFamily="34" charset="0"/>
                <a:ea typeface="Times New Roman" panose="02020603050405020304" pitchFamily="18" charset="0"/>
              </a:rPr>
              <a:t>. They no longer believed they needed to offer an animal sacrifice to atone for their sins. They now believed that Jesus was the final sacrifice. They no longer believed that you were connected to God through obeying the commandments. We are incapable to always follow the law and can’t earn a relationship with God. They no longer worshipped on the Sabbath, but began worshipping on Sunday acknowledging the day of the week that Jesus rose from the dead.  They no longer believed that God was one person, but expressed who He is in three persons – The Father, Son, and Holy Spirit. They no longer believed that the Messiah was going to be a political leader who would destroy the Roman empire. They believed that he would save the world from their sins through his death and resurrection. (338-339)</a:t>
            </a:r>
            <a:endParaRPr lang="en-US" sz="28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Lst>
            </a:pP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98366691"/>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290077" y="452416"/>
            <a:ext cx="11378381" cy="3231654"/>
          </a:xfrm>
          <a:prstGeom prst="rect">
            <a:avLst/>
          </a:prstGeom>
          <a:noFill/>
        </p:spPr>
        <p:txBody>
          <a:bodyPr wrap="square" rtlCol="0">
            <a:spAutoFit/>
          </a:bodyPr>
          <a:lstStyle/>
          <a:p>
            <a:pPr marL="342900" marR="0" lvl="0" indent="-342900">
              <a:spcBef>
                <a:spcPts val="0"/>
              </a:spcBef>
              <a:spcAft>
                <a:spcPts val="0"/>
              </a:spcAft>
              <a:buFont typeface="Symbol" panose="05050102010706020507" pitchFamily="18" charset="2"/>
              <a:buChar char=""/>
              <a:tabLst>
                <a:tab pos="228600" algn="l"/>
              </a:tabLst>
            </a:pPr>
            <a:r>
              <a:rPr lang="en-US" sz="3200" dirty="0">
                <a:solidFill>
                  <a:schemeClr val="accent4">
                    <a:lumMod val="75000"/>
                  </a:schemeClr>
                </a:solidFill>
                <a:effectLst/>
                <a:latin typeface="Arial" panose="020B0604020202020204" pitchFamily="34" charset="0"/>
                <a:ea typeface="Times New Roman" panose="02020603050405020304" pitchFamily="18" charset="0"/>
              </a:rPr>
              <a:t>Five Evidences of Reality</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a:tabLst>
                <a:tab pos="228600" algn="l"/>
              </a:tabLst>
            </a:pPr>
            <a:endParaRPr lang="en-US" sz="2800" dirty="0">
              <a:solidFill>
                <a:schemeClr val="bg1"/>
              </a:solidFill>
              <a:effectLst/>
              <a:latin typeface="Arial" panose="020B0604020202020204" pitchFamily="34" charset="0"/>
              <a:ea typeface="Times New Roman" panose="02020603050405020304" pitchFamily="18" charset="0"/>
            </a:endParaRPr>
          </a:p>
          <a:p>
            <a:pPr>
              <a:tabLst>
                <a:tab pos="228600" algn="l"/>
              </a:tabLst>
            </a:pPr>
            <a:r>
              <a:rPr lang="en-US" sz="2800" dirty="0">
                <a:solidFill>
                  <a:schemeClr val="bg1"/>
                </a:solidFill>
                <a:effectLst/>
                <a:latin typeface="Arial" panose="020B0604020202020204" pitchFamily="34" charset="0"/>
                <a:ea typeface="Times New Roman" panose="02020603050405020304" pitchFamily="18" charset="0"/>
              </a:rPr>
              <a:t>They no longer believed that the Messiah was going to be a political leader who would destroy the Roman empire. They believed that he would save the world from their sins through his death and resurrection. (338-339)</a:t>
            </a:r>
            <a:endParaRPr lang="en-US" sz="28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Lst>
            </a:pP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2035212"/>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290077" y="452416"/>
            <a:ext cx="11378381" cy="2062103"/>
          </a:xfrm>
          <a:prstGeom prst="rect">
            <a:avLst/>
          </a:prstGeom>
          <a:noFill/>
        </p:spPr>
        <p:txBody>
          <a:bodyPr wrap="square" rtlCol="0">
            <a:spAutoFit/>
          </a:bodyPr>
          <a:lstStyle/>
          <a:p>
            <a:pPr marL="342900" marR="0" lvl="0" indent="-342900">
              <a:spcBef>
                <a:spcPts val="0"/>
              </a:spcBef>
              <a:spcAft>
                <a:spcPts val="0"/>
              </a:spcAft>
              <a:buFont typeface="Symbol" panose="05050102010706020507" pitchFamily="18" charset="2"/>
              <a:buChar char=""/>
              <a:tabLst>
                <a:tab pos="228600" algn="l"/>
              </a:tabLst>
            </a:pPr>
            <a:r>
              <a:rPr lang="en-US" sz="3200" dirty="0">
                <a:solidFill>
                  <a:schemeClr val="accent4">
                    <a:lumMod val="75000"/>
                  </a:schemeClr>
                </a:solidFill>
                <a:effectLst/>
                <a:latin typeface="Arial" panose="020B0604020202020204" pitchFamily="34" charset="0"/>
                <a:ea typeface="Times New Roman" panose="02020603050405020304" pitchFamily="18" charset="0"/>
              </a:rPr>
              <a:t>Five Evidences of Reality</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Lst>
            </a:pPr>
            <a:r>
              <a:rPr lang="en-US" sz="3200" dirty="0">
                <a:solidFill>
                  <a:schemeClr val="bg1"/>
                </a:solidFill>
                <a:effectLst/>
                <a:latin typeface="Arial" panose="020B0604020202020204" pitchFamily="34" charset="0"/>
                <a:ea typeface="Times New Roman" panose="02020603050405020304" pitchFamily="18" charset="0"/>
              </a:rPr>
              <a:t> </a:t>
            </a:r>
          </a:p>
          <a:p>
            <a:pPr marL="342900" marR="0" lvl="0" indent="-342900">
              <a:spcBef>
                <a:spcPts val="0"/>
              </a:spcBef>
              <a:spcAft>
                <a:spcPts val="0"/>
              </a:spcAft>
              <a:buFont typeface="Courier New" panose="02070309020205020404" pitchFamily="49" charset="0"/>
              <a:buChar char="o"/>
              <a:tabLst>
                <a:tab pos="228600" algn="l"/>
              </a:tabLst>
            </a:pPr>
            <a:r>
              <a:rPr lang="en-US" sz="3200" dirty="0">
                <a:solidFill>
                  <a:schemeClr val="bg1"/>
                </a:solidFill>
                <a:effectLst/>
                <a:latin typeface="Arial" panose="020B0604020202020204" pitchFamily="34" charset="0"/>
                <a:ea typeface="Times New Roman" panose="02020603050405020304" pitchFamily="18" charset="0"/>
              </a:rPr>
              <a:t>Communion and </a:t>
            </a:r>
            <a:r>
              <a:rPr lang="en-US" sz="3200" u="sng" dirty="0">
                <a:solidFill>
                  <a:schemeClr val="bg1"/>
                </a:solidFill>
                <a:effectLst/>
                <a:latin typeface="Arial" panose="020B0604020202020204" pitchFamily="34" charset="0"/>
                <a:ea typeface="Times New Roman" panose="02020603050405020304" pitchFamily="18" charset="0"/>
              </a:rPr>
              <a:t>Baptism</a:t>
            </a: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Lst>
            </a:pP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97632152"/>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290077" y="452416"/>
            <a:ext cx="11378381" cy="3046988"/>
          </a:xfrm>
          <a:prstGeom prst="rect">
            <a:avLst/>
          </a:prstGeom>
          <a:noFill/>
        </p:spPr>
        <p:txBody>
          <a:bodyPr wrap="square" rtlCol="0">
            <a:spAutoFit/>
          </a:bodyPr>
          <a:lstStyle/>
          <a:p>
            <a:pPr marL="342900" marR="0" lvl="0" indent="-342900">
              <a:spcBef>
                <a:spcPts val="0"/>
              </a:spcBef>
              <a:spcAft>
                <a:spcPts val="0"/>
              </a:spcAft>
              <a:buFont typeface="Symbol" panose="05050102010706020507" pitchFamily="18" charset="2"/>
              <a:buChar char=""/>
              <a:tabLst>
                <a:tab pos="228600" algn="l"/>
              </a:tabLst>
            </a:pPr>
            <a:r>
              <a:rPr lang="en-US" sz="3200" dirty="0">
                <a:solidFill>
                  <a:schemeClr val="accent4">
                    <a:lumMod val="75000"/>
                  </a:schemeClr>
                </a:solidFill>
                <a:effectLst/>
                <a:latin typeface="Arial" panose="020B0604020202020204" pitchFamily="34" charset="0"/>
                <a:ea typeface="Times New Roman" panose="02020603050405020304" pitchFamily="18" charset="0"/>
              </a:rPr>
              <a:t>Five Evidences of Reality</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Lst>
            </a:pPr>
            <a:r>
              <a:rPr lang="en-US" sz="3200" dirty="0">
                <a:solidFill>
                  <a:schemeClr val="bg1"/>
                </a:solidFill>
                <a:effectLst/>
                <a:latin typeface="Arial" panose="020B0604020202020204" pitchFamily="34" charset="0"/>
                <a:ea typeface="Times New Roman" panose="02020603050405020304" pitchFamily="18" charset="0"/>
              </a:rPr>
              <a:t> </a:t>
            </a:r>
          </a:p>
          <a:p>
            <a:pPr marL="342900" marR="0" lvl="0" indent="-342900">
              <a:spcBef>
                <a:spcPts val="0"/>
              </a:spcBef>
              <a:spcAft>
                <a:spcPts val="0"/>
              </a:spcAft>
              <a:buFont typeface="Courier New" panose="02070309020205020404" pitchFamily="49" charset="0"/>
              <a:buChar char="o"/>
              <a:tabLst>
                <a:tab pos="228600" algn="l"/>
              </a:tabLst>
            </a:pPr>
            <a:r>
              <a:rPr lang="en-US" sz="3200" dirty="0">
                <a:solidFill>
                  <a:schemeClr val="bg1"/>
                </a:solidFill>
                <a:effectLst/>
                <a:latin typeface="Arial" panose="020B0604020202020204" pitchFamily="34" charset="0"/>
                <a:ea typeface="Times New Roman" panose="02020603050405020304" pitchFamily="18" charset="0"/>
              </a:rPr>
              <a:t>Communion and </a:t>
            </a:r>
            <a:r>
              <a:rPr lang="en-US" sz="3200" u="sng" dirty="0">
                <a:solidFill>
                  <a:schemeClr val="bg1"/>
                </a:solidFill>
                <a:effectLst/>
                <a:latin typeface="Arial" panose="020B0604020202020204" pitchFamily="34" charset="0"/>
                <a:ea typeface="Times New Roman" panose="02020603050405020304" pitchFamily="18" charset="0"/>
              </a:rPr>
              <a:t>Baptism</a:t>
            </a: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Courier New" panose="02070309020205020404" pitchFamily="49" charset="0"/>
              <a:buChar char="o"/>
              <a:tabLst>
                <a:tab pos="228600" algn="l"/>
              </a:tabLst>
            </a:pPr>
            <a:r>
              <a:rPr lang="en-US" sz="3200" dirty="0">
                <a:solidFill>
                  <a:schemeClr val="bg1"/>
                </a:solidFill>
                <a:effectLst/>
                <a:latin typeface="Arial" panose="020B0604020202020204" pitchFamily="34" charset="0"/>
                <a:ea typeface="Times New Roman" panose="02020603050405020304" pitchFamily="18" charset="0"/>
              </a:rPr>
              <a:t>The emergence of the church marked by the following of a belief.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Lst>
            </a:pP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1862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A3E6A-C1C4-7052-42AF-1BB60756B6E9}"/>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2ECFE5FF-558A-D75B-468D-7AD21489945A}"/>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7A2266AB-B044-3B7F-3C81-72483E0D7CAB}"/>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16A229F1-5045-D8CE-3A78-494AB74A0B32}"/>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9137FF6D-ED29-27E9-BF7B-4780B2D451AC}"/>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DAF0C848-BA1C-B990-4992-B16F87152085}"/>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779C9D4D-B429-C6D3-E655-0E1BF235CA42}"/>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C8A18176-9F07-ED7F-A53C-7E32B9F5A385}"/>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2FF31DA0-0EC3-2C42-687C-91D4B712F392}"/>
              </a:ext>
            </a:extLst>
          </p:cNvPr>
          <p:cNvSpPr txBox="1">
            <a:spLocks noChangeArrowheads="1"/>
          </p:cNvSpPr>
          <p:nvPr/>
        </p:nvSpPr>
        <p:spPr bwMode="auto">
          <a:xfrm>
            <a:off x="3829542" y="3199124"/>
            <a:ext cx="2266458" cy="92589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2692A298-391B-47B4-9181-732568208082}"/>
              </a:ext>
            </a:extLst>
          </p:cNvPr>
          <p:cNvSpPr txBox="1">
            <a:spLocks noChangeArrowheads="1"/>
          </p:cNvSpPr>
          <p:nvPr/>
        </p:nvSpPr>
        <p:spPr bwMode="auto">
          <a:xfrm>
            <a:off x="5562715" y="3207734"/>
            <a:ext cx="2346450" cy="73686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240F0C61-9B59-4F72-2BEA-25FCD02FE9D4}"/>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DECE0A77-DAA7-081B-2818-FA4137410E05}"/>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07046787"/>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290077" y="452416"/>
            <a:ext cx="11378381" cy="3539430"/>
          </a:xfrm>
          <a:prstGeom prst="rect">
            <a:avLst/>
          </a:prstGeom>
          <a:noFill/>
        </p:spPr>
        <p:txBody>
          <a:bodyPr wrap="square" rtlCol="0">
            <a:spAutoFit/>
          </a:bodyPr>
          <a:lstStyle/>
          <a:p>
            <a:pPr marL="0" marR="0">
              <a:spcBef>
                <a:spcPts val="0"/>
              </a:spcBef>
              <a:spcAft>
                <a:spcPts val="0"/>
              </a:spcAft>
              <a:tabLst>
                <a:tab pos="228600" algn="l"/>
              </a:tabLst>
            </a:pPr>
            <a:r>
              <a:rPr lang="en-US" sz="3200" i="1" dirty="0">
                <a:solidFill>
                  <a:schemeClr val="bg1"/>
                </a:solidFill>
                <a:effectLst/>
                <a:latin typeface="Arial" panose="020B0604020202020204" pitchFamily="34" charset="0"/>
                <a:ea typeface="Times New Roman" panose="02020603050405020304" pitchFamily="18" charset="0"/>
              </a:rPr>
              <a:t>For what I received I passed on to you as of first importance: that Christ died for our sins according to the Scriptures, </a:t>
            </a:r>
            <a:r>
              <a:rPr lang="en-US" sz="3200" b="1" i="1" baseline="30000" dirty="0">
                <a:solidFill>
                  <a:schemeClr val="bg1"/>
                </a:solidFill>
                <a:effectLst/>
                <a:latin typeface="Arial" panose="020B0604020202020204" pitchFamily="34" charset="0"/>
                <a:ea typeface="Times New Roman" panose="02020603050405020304" pitchFamily="18" charset="0"/>
              </a:rPr>
              <a:t>4</a:t>
            </a:r>
            <a:r>
              <a:rPr lang="en-US" sz="3200" i="1" dirty="0">
                <a:solidFill>
                  <a:schemeClr val="bg1"/>
                </a:solidFill>
                <a:effectLst/>
                <a:latin typeface="Arial" panose="020B0604020202020204" pitchFamily="34" charset="0"/>
                <a:ea typeface="Times New Roman" panose="02020603050405020304" pitchFamily="18" charset="0"/>
              </a:rPr>
              <a:t>that he was buried, that he was raised on the third day according to the Scriptures…</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Lst>
            </a:pPr>
            <a:r>
              <a:rPr lang="en-US" sz="3200" dirty="0">
                <a:solidFill>
                  <a:schemeClr val="bg1"/>
                </a:solidFill>
                <a:effectLst/>
                <a:latin typeface="Arial" panose="020B0604020202020204" pitchFamily="34" charset="0"/>
                <a:ea typeface="Times New Roman" panose="02020603050405020304" pitchFamily="18" charset="0"/>
              </a:rPr>
              <a:t>1 Corinthians 15:3-4</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Ls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Lst>
            </a:pP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72389341"/>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290077" y="452416"/>
            <a:ext cx="11378381" cy="5509200"/>
          </a:xfrm>
          <a:prstGeom prst="rect">
            <a:avLst/>
          </a:prstGeom>
          <a:noFill/>
        </p:spPr>
        <p:txBody>
          <a:bodyPr wrap="square" rtlCol="0">
            <a:spAutoFit/>
          </a:bodyPr>
          <a:lstStyle/>
          <a:p>
            <a:pPr marL="0" marR="0">
              <a:spcBef>
                <a:spcPts val="0"/>
              </a:spcBef>
              <a:spcAft>
                <a:spcPts val="0"/>
              </a:spcAft>
              <a:tabLst>
                <a:tab pos="228600" algn="l"/>
              </a:tabLst>
            </a:pPr>
            <a:r>
              <a:rPr lang="en-US" sz="3200" i="1" dirty="0">
                <a:solidFill>
                  <a:schemeClr val="bg1"/>
                </a:solidFill>
                <a:effectLst/>
                <a:latin typeface="Arial" panose="020B0604020202020204" pitchFamily="34" charset="0"/>
                <a:ea typeface="Times New Roman" panose="02020603050405020304" pitchFamily="18" charset="0"/>
              </a:rPr>
              <a:t>For what I received I passed on to you as of first importance: that Christ died for our sins according to the Scriptures, </a:t>
            </a:r>
            <a:r>
              <a:rPr lang="en-US" sz="3200" b="1" i="1" baseline="30000" dirty="0">
                <a:solidFill>
                  <a:schemeClr val="bg1"/>
                </a:solidFill>
                <a:effectLst/>
                <a:latin typeface="Arial" panose="020B0604020202020204" pitchFamily="34" charset="0"/>
                <a:ea typeface="Times New Roman" panose="02020603050405020304" pitchFamily="18" charset="0"/>
              </a:rPr>
              <a:t>4</a:t>
            </a:r>
            <a:r>
              <a:rPr lang="en-US" sz="3200" i="1" dirty="0">
                <a:solidFill>
                  <a:schemeClr val="bg1"/>
                </a:solidFill>
                <a:effectLst/>
                <a:latin typeface="Arial" panose="020B0604020202020204" pitchFamily="34" charset="0"/>
                <a:ea typeface="Times New Roman" panose="02020603050405020304" pitchFamily="18" charset="0"/>
              </a:rPr>
              <a:t>that he was buried, that he was raised on the third day according to the Scriptures…</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Lst>
            </a:pPr>
            <a:r>
              <a:rPr lang="en-US" sz="3200" dirty="0">
                <a:solidFill>
                  <a:schemeClr val="bg1"/>
                </a:solidFill>
                <a:effectLst/>
                <a:latin typeface="Arial" panose="020B0604020202020204" pitchFamily="34" charset="0"/>
                <a:ea typeface="Times New Roman" panose="02020603050405020304" pitchFamily="18" charset="0"/>
              </a:rPr>
              <a:t>1 Corinthians 15:3-4</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Ls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Lst>
            </a:pPr>
            <a:r>
              <a:rPr lang="en-US" sz="3200" dirty="0">
                <a:solidFill>
                  <a:schemeClr val="bg1"/>
                </a:solidFill>
                <a:effectLst/>
                <a:latin typeface="Arial" panose="020B0604020202020204" pitchFamily="34" charset="0"/>
                <a:ea typeface="Times New Roman" panose="02020603050405020304" pitchFamily="18" charset="0"/>
              </a:rPr>
              <a:t>The beliefs were -  </a:t>
            </a:r>
            <a:r>
              <a:rPr lang="en-US" sz="3200" i="1" dirty="0">
                <a:solidFill>
                  <a:schemeClr val="bg1"/>
                </a:solidFill>
                <a:effectLst/>
                <a:latin typeface="Arial" panose="020B0604020202020204" pitchFamily="34" charset="0"/>
                <a:ea typeface="Times New Roman" panose="02020603050405020304" pitchFamily="18" charset="0"/>
              </a:rPr>
              <a:t>We believe Christ died for our sins. We believe he was buried. We believed that he was raised again on the third day</a:t>
            </a: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Ls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Lst>
            </a:pP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40285175"/>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290077" y="452416"/>
            <a:ext cx="11378381" cy="6494085"/>
          </a:xfrm>
          <a:prstGeom prst="rect">
            <a:avLst/>
          </a:prstGeom>
          <a:noFill/>
        </p:spPr>
        <p:txBody>
          <a:bodyPr wrap="square" rtlCol="0">
            <a:spAutoFit/>
          </a:bodyPr>
          <a:lstStyle/>
          <a:p>
            <a:pPr marL="0" marR="0">
              <a:spcBef>
                <a:spcPts val="0"/>
              </a:spcBef>
              <a:spcAft>
                <a:spcPts val="0"/>
              </a:spcAft>
              <a:tabLst>
                <a:tab pos="228600" algn="l"/>
              </a:tabLst>
            </a:pPr>
            <a:r>
              <a:rPr lang="en-US" sz="3200" i="1" dirty="0">
                <a:solidFill>
                  <a:schemeClr val="bg1"/>
                </a:solidFill>
                <a:effectLst/>
                <a:latin typeface="Arial" panose="020B0604020202020204" pitchFamily="34" charset="0"/>
                <a:ea typeface="Times New Roman" panose="02020603050405020304" pitchFamily="18" charset="0"/>
              </a:rPr>
              <a:t>For what I received I passed on to you as of first importance: that Christ died for our sins according to the Scriptures, </a:t>
            </a:r>
            <a:r>
              <a:rPr lang="en-US" sz="3200" b="1" i="1" baseline="30000" dirty="0">
                <a:solidFill>
                  <a:schemeClr val="bg1"/>
                </a:solidFill>
                <a:effectLst/>
                <a:latin typeface="Arial" panose="020B0604020202020204" pitchFamily="34" charset="0"/>
                <a:ea typeface="Times New Roman" panose="02020603050405020304" pitchFamily="18" charset="0"/>
              </a:rPr>
              <a:t>4</a:t>
            </a:r>
            <a:r>
              <a:rPr lang="en-US" sz="3200" i="1" dirty="0">
                <a:solidFill>
                  <a:schemeClr val="bg1"/>
                </a:solidFill>
                <a:effectLst/>
                <a:latin typeface="Arial" panose="020B0604020202020204" pitchFamily="34" charset="0"/>
                <a:ea typeface="Times New Roman" panose="02020603050405020304" pitchFamily="18" charset="0"/>
              </a:rPr>
              <a:t>that he was buried, that he was raised on the third day according to the Scriptures…</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Lst>
            </a:pPr>
            <a:r>
              <a:rPr lang="en-US" sz="3200" dirty="0">
                <a:solidFill>
                  <a:schemeClr val="bg1"/>
                </a:solidFill>
                <a:effectLst/>
                <a:latin typeface="Arial" panose="020B0604020202020204" pitchFamily="34" charset="0"/>
                <a:ea typeface="Times New Roman" panose="02020603050405020304" pitchFamily="18" charset="0"/>
              </a:rPr>
              <a:t>1 Corinthians 15:3-4</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Ls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Lst>
            </a:pPr>
            <a:r>
              <a:rPr lang="en-US" sz="3200" dirty="0">
                <a:solidFill>
                  <a:schemeClr val="bg1"/>
                </a:solidFill>
                <a:effectLst/>
                <a:latin typeface="Arial" panose="020B0604020202020204" pitchFamily="34" charset="0"/>
                <a:ea typeface="Times New Roman" panose="02020603050405020304" pitchFamily="18" charset="0"/>
              </a:rPr>
              <a:t>The beliefs were -  </a:t>
            </a:r>
            <a:r>
              <a:rPr lang="en-US" sz="3200" i="1" dirty="0">
                <a:solidFill>
                  <a:schemeClr val="bg1"/>
                </a:solidFill>
                <a:effectLst/>
                <a:latin typeface="Arial" panose="020B0604020202020204" pitchFamily="34" charset="0"/>
                <a:ea typeface="Times New Roman" panose="02020603050405020304" pitchFamily="18" charset="0"/>
              </a:rPr>
              <a:t>We believe Christ died for our sins. We believe he was buried. We believed that he was raised again on the third day</a:t>
            </a: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Ls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3200" b="1" dirty="0">
                <a:solidFill>
                  <a:schemeClr val="accent4">
                    <a:lumMod val="75000"/>
                  </a:schemeClr>
                </a:solidFill>
                <a:latin typeface="Arial" panose="020B0604020202020204" pitchFamily="34" charset="0"/>
                <a:ea typeface="Times New Roman" panose="02020603050405020304" pitchFamily="18" charset="0"/>
              </a:rPr>
              <a:t>REMINDER GRAPHIC ON WEBSITE:</a:t>
            </a:r>
          </a:p>
          <a:p>
            <a:pPr marL="0" marR="0" algn="ctr">
              <a:spcBef>
                <a:spcPts val="0"/>
              </a:spcBef>
              <a:spcAft>
                <a:spcPts val="0"/>
              </a:spcAft>
            </a:pPr>
            <a:r>
              <a:rPr lang="en-US" sz="3200" b="1" dirty="0">
                <a:solidFill>
                  <a:schemeClr val="accent4">
                    <a:lumMod val="75000"/>
                  </a:schemeClr>
                </a:solidFill>
                <a:latin typeface="Arial" panose="020B0604020202020204" pitchFamily="34" charset="0"/>
                <a:ea typeface="Times New Roman" panose="02020603050405020304" pitchFamily="18" charset="0"/>
              </a:rPr>
              <a:t>4 FUNDAMENTAL QUESTIONS</a:t>
            </a:r>
            <a:endParaRPr lang="en-US" sz="3200" dirty="0">
              <a:solidFill>
                <a:schemeClr val="bg1"/>
              </a:solidFill>
              <a:effectLst/>
              <a:latin typeface="Arial" panose="020B0604020202020204" pitchFamily="34" charset="0"/>
              <a:ea typeface="Times New Roman" panose="02020603050405020304" pitchFamily="18" charset="0"/>
            </a:endParaRPr>
          </a:p>
          <a:p>
            <a:pPr marL="0" marR="0">
              <a:spcBef>
                <a:spcPts val="0"/>
              </a:spcBef>
              <a:spcAft>
                <a:spcPts val="0"/>
              </a:spcAft>
              <a:tabLst>
                <a:tab pos="228600" algn="l"/>
              </a:tabLst>
            </a:pP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67891805"/>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C8D220A-AA00-F9DC-3FB3-EC3F8C69637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1D97A4F-E1F6-39AA-8506-00DAAF2FAF0D}"/>
              </a:ext>
            </a:extLst>
          </p:cNvPr>
          <p:cNvSpPr txBox="1"/>
          <p:nvPr/>
        </p:nvSpPr>
        <p:spPr>
          <a:xfrm>
            <a:off x="406809" y="2890391"/>
            <a:ext cx="11378381" cy="1077218"/>
          </a:xfrm>
          <a:prstGeom prst="rect">
            <a:avLst/>
          </a:prstGeom>
          <a:noFill/>
        </p:spPr>
        <p:txBody>
          <a:bodyPr wrap="square" rtlCol="0">
            <a:spAutoFit/>
          </a:bodyPr>
          <a:lstStyle/>
          <a:p>
            <a:pPr marL="0" marR="0" algn="ctr">
              <a:spcBef>
                <a:spcPts val="0"/>
              </a:spcBef>
              <a:spcAft>
                <a:spcPts val="0"/>
              </a:spcAft>
            </a:pPr>
            <a:r>
              <a:rPr lang="en-US" sz="3200" b="1" dirty="0">
                <a:solidFill>
                  <a:schemeClr val="accent4">
                    <a:lumMod val="75000"/>
                  </a:schemeClr>
                </a:solidFill>
                <a:latin typeface="Arial" panose="020B0604020202020204" pitchFamily="34" charset="0"/>
                <a:ea typeface="Times New Roman" panose="02020603050405020304" pitchFamily="18" charset="0"/>
              </a:rPr>
              <a:t>REMINDER GRAPHIC ON WEBSITE:</a:t>
            </a:r>
          </a:p>
          <a:p>
            <a:pPr marL="0" marR="0" algn="ctr">
              <a:spcBef>
                <a:spcPts val="0"/>
              </a:spcBef>
              <a:spcAft>
                <a:spcPts val="0"/>
              </a:spcAft>
            </a:pPr>
            <a:r>
              <a:rPr lang="en-US" sz="3200" b="1" dirty="0">
                <a:solidFill>
                  <a:schemeClr val="accent4">
                    <a:lumMod val="75000"/>
                  </a:schemeClr>
                </a:solidFill>
                <a:latin typeface="Arial" panose="020B0604020202020204" pitchFamily="34" charset="0"/>
                <a:ea typeface="Times New Roman" panose="02020603050405020304" pitchFamily="18" charset="0"/>
              </a:rPr>
              <a:t>RESURRECTION EVIDENCE</a:t>
            </a:r>
            <a:endParaRPr lang="en-US" sz="3200" dirty="0">
              <a:solidFill>
                <a:schemeClr val="bg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705371028"/>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2E022BC-1D77-053E-3DAE-7352830981A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5F4D910-DECE-27CF-898E-779C24450DE4}"/>
              </a:ext>
            </a:extLst>
          </p:cNvPr>
          <p:cNvSpPr txBox="1"/>
          <p:nvPr/>
        </p:nvSpPr>
        <p:spPr>
          <a:xfrm>
            <a:off x="406809" y="2397948"/>
            <a:ext cx="11378381" cy="2062103"/>
          </a:xfrm>
          <a:prstGeom prst="rect">
            <a:avLst/>
          </a:prstGeom>
          <a:noFill/>
        </p:spPr>
        <p:txBody>
          <a:bodyPr wrap="square" rtlCol="0">
            <a:spAutoFit/>
          </a:bodyPr>
          <a:lstStyle/>
          <a:p>
            <a:pPr>
              <a:tabLst>
                <a:tab pos="228600" algn="l"/>
              </a:tabLst>
            </a:pPr>
            <a:r>
              <a:rPr lang="en-US" sz="3200" b="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Remember, it is because of Jesus’ resurrection and coming back to life that we can also come back to life in Heaven after our death. It gives hope of a new life to come.</a:t>
            </a:r>
            <a:endParaRPr lang="en-US"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30701031"/>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811963"/>
            <a:ext cx="11378381" cy="1107932"/>
          </a:xfrm>
          <a:prstGeom prst="rect">
            <a:avLst/>
          </a:prstGeom>
          <a:noFill/>
        </p:spPr>
        <p:txBody>
          <a:bodyPr wrap="square" rtlCol="0">
            <a:spAutoFit/>
          </a:bodyPr>
          <a:lstStyle/>
          <a:p>
            <a:pPr marL="0" marR="0">
              <a:lnSpc>
                <a:spcPct val="107000"/>
              </a:lnSpc>
              <a:spcBef>
                <a:spcPts val="0"/>
              </a:spcBef>
              <a:spcAft>
                <a:spcPts val="0"/>
              </a:spcAft>
            </a:pPr>
            <a:r>
              <a:rPr lang="en-US" sz="3200" b="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Why is eternity important? </a:t>
            </a:r>
            <a:br>
              <a:rPr lang="en-US" sz="3200" b="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br>
            <a:endParaRPr lang="en-US" sz="3200" b="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8105729"/>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811963"/>
            <a:ext cx="11378381" cy="1634871"/>
          </a:xfrm>
          <a:prstGeom prst="rect">
            <a:avLst/>
          </a:prstGeom>
          <a:noFill/>
        </p:spPr>
        <p:txBody>
          <a:bodyPr wrap="square" rtlCol="0">
            <a:spAutoFit/>
          </a:bodyPr>
          <a:lstStyle/>
          <a:p>
            <a:pPr marL="0" marR="0">
              <a:lnSpc>
                <a:spcPct val="107000"/>
              </a:lnSpc>
              <a:spcBef>
                <a:spcPts val="0"/>
              </a:spcBef>
              <a:spcAft>
                <a:spcPts val="0"/>
              </a:spcAft>
            </a:pPr>
            <a:r>
              <a:rPr lang="en-US" sz="3200" b="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Why is eternity important? </a:t>
            </a:r>
            <a:br>
              <a:rPr lang="en-US" sz="3200" b="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br>
            <a:endParaRPr lang="en-US" sz="3200" b="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3200" b="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We all need something. </a:t>
            </a:r>
          </a:p>
        </p:txBody>
      </p:sp>
    </p:spTree>
    <p:extLst>
      <p:ext uri="{BB962C8B-B14F-4D97-AF65-F5344CB8AC3E}">
        <p14:creationId xmlns:p14="http://schemas.microsoft.com/office/powerpoint/2010/main" val="2388126482"/>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811963"/>
            <a:ext cx="11378381" cy="2704523"/>
          </a:xfrm>
          <a:prstGeom prst="rect">
            <a:avLst/>
          </a:prstGeom>
          <a:noFill/>
        </p:spPr>
        <p:txBody>
          <a:bodyPr wrap="square" rtlCol="0">
            <a:spAutoFit/>
          </a:bodyPr>
          <a:lstStyle/>
          <a:p>
            <a:pPr marL="0" marR="0">
              <a:lnSpc>
                <a:spcPct val="107000"/>
              </a:lnSpc>
              <a:spcBef>
                <a:spcPts val="0"/>
              </a:spcBef>
              <a:spcAft>
                <a:spcPts val="0"/>
              </a:spcAft>
            </a:pPr>
            <a:r>
              <a:rPr lang="en-US" sz="3200" b="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Why is eternity important? </a:t>
            </a:r>
            <a:br>
              <a:rPr lang="en-US" sz="3200" b="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br>
            <a:endParaRPr lang="en-US" sz="3200" b="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3200" b="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We all need something. </a:t>
            </a:r>
          </a:p>
          <a:p>
            <a:pPr marR="0">
              <a:lnSpc>
                <a:spcPct val="107000"/>
              </a:lnSpc>
              <a:spcBef>
                <a:spcPts val="0"/>
              </a:spcBef>
              <a:spcAft>
                <a:spcPts val="0"/>
              </a:spcAft>
            </a:pPr>
            <a:endParaRPr lang="en-US" sz="3200" b="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3200" b="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We all </a:t>
            </a:r>
            <a:r>
              <a:rPr lang="en-US" sz="3200" b="1" u="sng"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need hope</a:t>
            </a:r>
            <a:r>
              <a:rPr lang="en-US" sz="3200" b="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a:t>
            </a:r>
            <a:r>
              <a:rPr lang="en-US" sz="32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 </a:t>
            </a:r>
            <a:endParaRPr lang="en-US"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37270687"/>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520133"/>
            <a:ext cx="11378381" cy="2182072"/>
          </a:xfrm>
          <a:prstGeom prst="rect">
            <a:avLst/>
          </a:prstGeom>
          <a:noFill/>
        </p:spPr>
        <p:txBody>
          <a:bodyPr wrap="square" rtlCol="0">
            <a:spAutoFit/>
          </a:bodyPr>
          <a:lstStyle/>
          <a:p>
            <a:pPr marL="0" marR="0">
              <a:lnSpc>
                <a:spcPct val="107000"/>
              </a:lnSpc>
              <a:spcBef>
                <a:spcPts val="0"/>
              </a:spcBef>
              <a:spcAft>
                <a:spcPts val="0"/>
              </a:spcAft>
            </a:pPr>
            <a:r>
              <a:rPr lang="en-US" sz="3200" b="0" i="1" dirty="0">
                <a:solidFill>
                  <a:schemeClr val="bg1"/>
                </a:solidFill>
                <a:effectLst/>
                <a:latin typeface="system-ui"/>
              </a:rPr>
              <a:t>But in your hearts revere Christ as Lord. Always be prepared to give an answer to everyone who asks you to give the reason for the </a:t>
            </a:r>
            <a:r>
              <a:rPr lang="en-US" sz="3200" b="1" i="1" dirty="0">
                <a:solidFill>
                  <a:schemeClr val="accent4">
                    <a:lumMod val="75000"/>
                  </a:schemeClr>
                </a:solidFill>
                <a:effectLst/>
                <a:latin typeface="system-ui"/>
              </a:rPr>
              <a:t>hope</a:t>
            </a:r>
            <a:r>
              <a:rPr lang="en-US" sz="3200" b="0" i="1" dirty="0">
                <a:solidFill>
                  <a:schemeClr val="bg1"/>
                </a:solidFill>
                <a:effectLst/>
                <a:latin typeface="system-ui"/>
              </a:rPr>
              <a:t> that you have. But do this with gentleness and respect</a:t>
            </a:r>
          </a:p>
          <a:p>
            <a:pPr marL="0" marR="0">
              <a:lnSpc>
                <a:spcPct val="107000"/>
              </a:lnSpc>
              <a:spcBef>
                <a:spcPts val="0"/>
              </a:spcBef>
              <a:spcAft>
                <a:spcPts val="0"/>
              </a:spcAft>
            </a:pPr>
            <a:r>
              <a:rPr lang="en-US" sz="3200" kern="100" dirty="0">
                <a:solidFill>
                  <a:schemeClr val="bg1"/>
                </a:solidFill>
                <a:latin typeface="system-ui"/>
                <a:ea typeface="Aptos" panose="020B0004020202020204" pitchFamily="34" charset="0"/>
                <a:cs typeface="Times New Roman" panose="02020603050405020304" pitchFamily="18" charset="0"/>
              </a:rPr>
              <a:t>1 Peter 3:15</a:t>
            </a:r>
            <a:endParaRPr lang="en-US"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24618093"/>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130617"/>
            <a:ext cx="11378381" cy="596766"/>
          </a:xfrm>
          <a:prstGeom prst="rect">
            <a:avLst/>
          </a:prstGeom>
          <a:noFill/>
        </p:spPr>
        <p:txBody>
          <a:bodyPr wrap="square" rtlCol="0">
            <a:spAutoFit/>
          </a:bodyPr>
          <a:lstStyle/>
          <a:p>
            <a:pPr marL="0" marR="0" algn="ctr">
              <a:lnSpc>
                <a:spcPct val="107000"/>
              </a:lnSpc>
              <a:spcBef>
                <a:spcPts val="0"/>
              </a:spcBef>
              <a:spcAft>
                <a:spcPts val="0"/>
              </a:spcAft>
            </a:pPr>
            <a:r>
              <a:rPr lang="en-US" sz="3200" b="1" kern="100" dirty="0">
                <a:solidFill>
                  <a:schemeClr val="accent4">
                    <a:lumMod val="75000"/>
                  </a:schemeClr>
                </a:solidFill>
                <a:effectLst/>
                <a:latin typeface="Arial" panose="020B0604020202020204" pitchFamily="34" charset="0"/>
                <a:ea typeface="Aptos" panose="020B0004020202020204" pitchFamily="34" charset="0"/>
                <a:cs typeface="Times New Roman" panose="02020603050405020304" pitchFamily="18" charset="0"/>
              </a:rPr>
              <a:t>Do you have hope</a:t>
            </a:r>
            <a:r>
              <a:rPr lang="en-US" sz="3200" kern="100" dirty="0">
                <a:solidFill>
                  <a:schemeClr val="accent4">
                    <a:lumMod val="75000"/>
                  </a:schemeClr>
                </a:solidFill>
                <a:effectLst/>
                <a:latin typeface="Arial" panose="020B0604020202020204" pitchFamily="34" charset="0"/>
                <a:ea typeface="Aptos" panose="020B0004020202020204" pitchFamily="34" charset="0"/>
                <a:cs typeface="Times New Roman" panose="02020603050405020304" pitchFamily="18" charset="0"/>
              </a:rPr>
              <a:t>? </a:t>
            </a:r>
            <a:endParaRPr lang="en-US" sz="3200" kern="100" dirty="0">
              <a:solidFill>
                <a:schemeClr val="accent4">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97214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5B2D9-61E9-3D19-A296-CAAF9D2D6FB0}"/>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739154A9-4557-5274-3ADD-642F2F255152}"/>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59A82198-9A62-FE62-8C5B-C54D8161A170}"/>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76CB5396-47D9-8F37-3BDC-A0EB1757ACBA}"/>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7F87B98B-CB89-9281-2BB3-A82DBAC53175}"/>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6195B9F5-628C-4448-B275-0F95BF103727}"/>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D859F09A-5D8B-A98F-D8B5-9EFBEDC6589D}"/>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31B7FB46-6B3C-D60F-4DA2-E8F380F2B5D1}"/>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7605D682-FA23-3A62-8588-BDCF908F77B0}"/>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b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B9F018D4-2630-CA51-6FC3-962212605AC5}"/>
              </a:ext>
            </a:extLst>
          </p:cNvPr>
          <p:cNvSpPr txBox="1">
            <a:spLocks noChangeArrowheads="1"/>
          </p:cNvSpPr>
          <p:nvPr/>
        </p:nvSpPr>
        <p:spPr bwMode="auto">
          <a:xfrm>
            <a:off x="5562715" y="3207734"/>
            <a:ext cx="2346450" cy="73686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288A6A02-DF87-F4C5-46C9-8F1C7DCE2BD3}"/>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F95BEB64-6A59-9F8A-6A33-DA2764C46EEC}"/>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73310541"/>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130617"/>
            <a:ext cx="11378381" cy="596766"/>
          </a:xfrm>
          <a:prstGeom prst="rect">
            <a:avLst/>
          </a:prstGeom>
          <a:noFill/>
        </p:spPr>
        <p:txBody>
          <a:bodyPr wrap="square" rtlCol="0">
            <a:spAutoFit/>
          </a:bodyPr>
          <a:lstStyle/>
          <a:p>
            <a:pPr algn="ctr">
              <a:lnSpc>
                <a:spcPct val="107000"/>
              </a:lnSpc>
            </a:pPr>
            <a:r>
              <a:rPr lang="en-US" sz="3200" b="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“What do we place our hope in?” </a:t>
            </a:r>
            <a:endParaRPr lang="en-US"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93118686"/>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2867147"/>
            <a:ext cx="11378381" cy="1123706"/>
          </a:xfrm>
          <a:prstGeom prst="rect">
            <a:avLst/>
          </a:prstGeom>
          <a:noFill/>
        </p:spPr>
        <p:txBody>
          <a:bodyPr wrap="square" rtlCol="0">
            <a:spAutoFit/>
          </a:bodyPr>
          <a:lstStyle/>
          <a:p>
            <a:pPr algn="ctr">
              <a:lnSpc>
                <a:spcPct val="107000"/>
              </a:lnSpc>
            </a:pPr>
            <a:r>
              <a:rPr lang="en-US" sz="3200" dirty="0">
                <a:solidFill>
                  <a:schemeClr val="bg1"/>
                </a:solidFill>
                <a:effectLst/>
                <a:latin typeface="Arial" panose="020B0604020202020204" pitchFamily="34" charset="0"/>
                <a:ea typeface="Aptos" panose="020B0004020202020204" pitchFamily="34" charset="0"/>
              </a:rPr>
              <a:t>“</a:t>
            </a:r>
            <a:r>
              <a:rPr lang="en-US" sz="3200" b="1" i="1" dirty="0">
                <a:solidFill>
                  <a:schemeClr val="bg1"/>
                </a:solidFill>
                <a:effectLst/>
                <a:latin typeface="Arial" panose="020B0604020202020204" pitchFamily="34" charset="0"/>
                <a:ea typeface="Aptos" panose="020B0004020202020204" pitchFamily="34" charset="0"/>
              </a:rPr>
              <a:t>Hope is the feeling that what </a:t>
            </a:r>
            <a:r>
              <a:rPr lang="en-US" sz="3200" b="1" i="1" u="sng" dirty="0">
                <a:solidFill>
                  <a:schemeClr val="bg1"/>
                </a:solidFill>
                <a:effectLst/>
                <a:latin typeface="Arial" panose="020B0604020202020204" pitchFamily="34" charset="0"/>
                <a:ea typeface="Aptos" panose="020B0004020202020204" pitchFamily="34" charset="0"/>
              </a:rPr>
              <a:t>is wanted</a:t>
            </a:r>
            <a:r>
              <a:rPr lang="en-US" sz="3200" b="1" i="1" dirty="0">
                <a:solidFill>
                  <a:schemeClr val="bg1"/>
                </a:solidFill>
                <a:effectLst/>
                <a:latin typeface="Arial" panose="020B0604020202020204" pitchFamily="34" charset="0"/>
                <a:ea typeface="Aptos" panose="020B0004020202020204" pitchFamily="34" charset="0"/>
              </a:rPr>
              <a:t> can be had or that events will turn out for the best</a:t>
            </a:r>
            <a:r>
              <a:rPr lang="en-US" sz="3200" dirty="0">
                <a:solidFill>
                  <a:schemeClr val="bg1"/>
                </a:solidFill>
                <a:effectLst/>
                <a:latin typeface="Arial" panose="020B0604020202020204" pitchFamily="34" charset="0"/>
                <a:ea typeface="Aptos" panose="020B0004020202020204" pitchFamily="34" charset="0"/>
              </a:rPr>
              <a:t>.”</a:t>
            </a:r>
            <a:endParaRPr lang="en-US"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93888293"/>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130617"/>
            <a:ext cx="11378381" cy="596766"/>
          </a:xfrm>
          <a:prstGeom prst="rect">
            <a:avLst/>
          </a:prstGeom>
          <a:noFill/>
        </p:spPr>
        <p:txBody>
          <a:bodyPr wrap="square" rtlCol="0">
            <a:spAutoFit/>
          </a:bodyPr>
          <a:lstStyle/>
          <a:p>
            <a:pPr marL="0" marR="0" algn="ctr">
              <a:lnSpc>
                <a:spcPct val="107000"/>
              </a:lnSpc>
              <a:spcBef>
                <a:spcPts val="0"/>
              </a:spcBef>
              <a:spcAft>
                <a:spcPts val="0"/>
              </a:spcAft>
            </a:pPr>
            <a:r>
              <a:rPr lang="en-US" sz="3200" b="1" kern="100" dirty="0">
                <a:solidFill>
                  <a:schemeClr val="accent4">
                    <a:lumMod val="75000"/>
                  </a:schemeClr>
                </a:solidFill>
                <a:effectLst/>
                <a:latin typeface="Arial" panose="020B0604020202020204" pitchFamily="34" charset="0"/>
                <a:ea typeface="Aptos" panose="020B0004020202020204" pitchFamily="34" charset="0"/>
                <a:cs typeface="Times New Roman" panose="02020603050405020304" pitchFamily="18" charset="0"/>
              </a:rPr>
              <a:t>1.	HOPE IS ABOUT THE FUTURE</a:t>
            </a:r>
            <a:endParaRPr lang="en-US" sz="3200" kern="100" dirty="0">
              <a:solidFill>
                <a:schemeClr val="accent4">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24228572"/>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130617"/>
            <a:ext cx="11378381" cy="596766"/>
          </a:xfrm>
          <a:prstGeom prst="rect">
            <a:avLst/>
          </a:prstGeom>
          <a:noFill/>
        </p:spPr>
        <p:txBody>
          <a:bodyPr wrap="square" rtlCol="0">
            <a:spAutoFit/>
          </a:bodyPr>
          <a:lstStyle/>
          <a:p>
            <a:pPr marL="0" marR="0" algn="ctr">
              <a:lnSpc>
                <a:spcPct val="107000"/>
              </a:lnSpc>
              <a:spcBef>
                <a:spcPts val="0"/>
              </a:spcBef>
              <a:spcAft>
                <a:spcPts val="0"/>
              </a:spcAft>
            </a:pPr>
            <a:r>
              <a:rPr lang="en-US" sz="3200" b="1" kern="100" dirty="0">
                <a:solidFill>
                  <a:schemeClr val="accent4">
                    <a:lumMod val="75000"/>
                  </a:schemeClr>
                </a:solidFill>
                <a:effectLst/>
                <a:latin typeface="Arial" panose="020B0604020202020204" pitchFamily="34" charset="0"/>
                <a:ea typeface="Aptos" panose="020B0004020202020204" pitchFamily="34" charset="0"/>
                <a:cs typeface="Times New Roman" panose="02020603050405020304" pitchFamily="18" charset="0"/>
              </a:rPr>
              <a:t>2.	HOPE IS A </a:t>
            </a:r>
            <a:r>
              <a:rPr lang="en-US" sz="3200" b="1" u="sng" kern="100" dirty="0">
                <a:solidFill>
                  <a:schemeClr val="accent4">
                    <a:lumMod val="75000"/>
                  </a:schemeClr>
                </a:solidFill>
                <a:effectLst/>
                <a:latin typeface="Arial" panose="020B0604020202020204" pitchFamily="34" charset="0"/>
                <a:ea typeface="Aptos" panose="020B0004020202020204" pitchFamily="34" charset="0"/>
                <a:cs typeface="Times New Roman" panose="02020603050405020304" pitchFamily="18" charset="0"/>
              </a:rPr>
              <a:t>FEELING</a:t>
            </a:r>
            <a:endParaRPr lang="en-US" sz="3200" u="sng" kern="100" dirty="0">
              <a:solidFill>
                <a:schemeClr val="accent4">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92465161"/>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79CEB20-2250-3AA5-6CAA-9A1D7C394E3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9149571-7260-449E-0A57-5918EF5F2840}"/>
              </a:ext>
            </a:extLst>
          </p:cNvPr>
          <p:cNvSpPr txBox="1"/>
          <p:nvPr/>
        </p:nvSpPr>
        <p:spPr>
          <a:xfrm>
            <a:off x="406809" y="2867147"/>
            <a:ext cx="11378381" cy="1123706"/>
          </a:xfrm>
          <a:prstGeom prst="rect">
            <a:avLst/>
          </a:prstGeom>
          <a:noFill/>
        </p:spPr>
        <p:txBody>
          <a:bodyPr wrap="square" rtlCol="0">
            <a:spAutoFit/>
          </a:bodyPr>
          <a:lstStyle/>
          <a:p>
            <a:pPr marL="0" marR="0" algn="ctr">
              <a:lnSpc>
                <a:spcPct val="107000"/>
              </a:lnSpc>
              <a:spcBef>
                <a:spcPts val="0"/>
              </a:spcBef>
              <a:spcAft>
                <a:spcPts val="0"/>
              </a:spcAft>
            </a:pPr>
            <a:r>
              <a:rPr lang="en-US" sz="3200" b="1" kern="100" dirty="0">
                <a:solidFill>
                  <a:schemeClr val="accent4">
                    <a:lumMod val="75000"/>
                  </a:schemeClr>
                </a:solidFill>
                <a:effectLst/>
                <a:latin typeface="Arial" panose="020B0604020202020204" pitchFamily="34" charset="0"/>
                <a:ea typeface="Aptos" panose="020B0004020202020204" pitchFamily="34" charset="0"/>
                <a:cs typeface="Times New Roman" panose="02020603050405020304" pitchFamily="18" charset="0"/>
              </a:rPr>
              <a:t>We put these together and understand that hope is a feeling that we have about the future!</a:t>
            </a:r>
            <a:endParaRPr lang="en-US" sz="3200" u="sng" kern="100" dirty="0">
              <a:solidFill>
                <a:schemeClr val="accent4">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73947710"/>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DF53D16-7E34-AA91-EED7-DC845CDA8DB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2A4007B-9BAA-4CDF-30AD-C4880BAE1F01}"/>
              </a:ext>
            </a:extLst>
          </p:cNvPr>
          <p:cNvSpPr txBox="1"/>
          <p:nvPr/>
        </p:nvSpPr>
        <p:spPr>
          <a:xfrm>
            <a:off x="521109" y="1578674"/>
            <a:ext cx="11378381" cy="2862322"/>
          </a:xfrm>
          <a:prstGeom prst="rect">
            <a:avLst/>
          </a:prstGeom>
          <a:noFill/>
        </p:spPr>
        <p:txBody>
          <a:bodyPr wrap="square" rtlCol="0">
            <a:spAutoFit/>
          </a:bodyPr>
          <a:lstStyle/>
          <a:p>
            <a:pPr marL="0" marR="34290"/>
            <a:r>
              <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Because it is a feeling. it can be associated with our emotional state. Psychologists continue to study hope as a means to help people deal with their emotional struggles. They understand that helping people work toward a better future is beneficial. </a:t>
            </a:r>
          </a:p>
        </p:txBody>
      </p:sp>
    </p:spTree>
    <p:extLst>
      <p:ext uri="{BB962C8B-B14F-4D97-AF65-F5344CB8AC3E}">
        <p14:creationId xmlns:p14="http://schemas.microsoft.com/office/powerpoint/2010/main" val="57478615"/>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75DCEDD-095D-4C37-8F48-3F5CB7717C7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1950883-BFDB-F4E4-87D4-1F68D1FAA96F}"/>
              </a:ext>
            </a:extLst>
          </p:cNvPr>
          <p:cNvSpPr txBox="1"/>
          <p:nvPr/>
        </p:nvSpPr>
        <p:spPr>
          <a:xfrm>
            <a:off x="406809" y="3130617"/>
            <a:ext cx="11378381" cy="596766"/>
          </a:xfrm>
          <a:prstGeom prst="rect">
            <a:avLst/>
          </a:prstGeom>
          <a:noFill/>
        </p:spPr>
        <p:txBody>
          <a:bodyPr wrap="square" rtlCol="0">
            <a:spAutoFit/>
          </a:bodyPr>
          <a:lstStyle/>
          <a:p>
            <a:pPr marL="0" marR="0" algn="ctr">
              <a:lnSpc>
                <a:spcPct val="107000"/>
              </a:lnSpc>
              <a:spcBef>
                <a:spcPts val="0"/>
              </a:spcBef>
              <a:spcAft>
                <a:spcPts val="0"/>
              </a:spcAft>
            </a:pPr>
            <a:r>
              <a:rPr lang="en-US" sz="3200" b="1" kern="100" dirty="0">
                <a:solidFill>
                  <a:schemeClr val="accent4">
                    <a:lumMod val="75000"/>
                  </a:schemeClr>
                </a:solidFill>
                <a:effectLst/>
                <a:latin typeface="Arial" panose="020B0604020202020204" pitchFamily="34" charset="0"/>
                <a:ea typeface="Aptos" panose="020B0004020202020204" pitchFamily="34" charset="0"/>
                <a:cs typeface="Times New Roman" panose="02020603050405020304" pitchFamily="18" charset="0"/>
              </a:rPr>
              <a:t>Where does hope come from?</a:t>
            </a:r>
            <a:endParaRPr lang="en-US" sz="3200" kern="100" dirty="0">
              <a:solidFill>
                <a:schemeClr val="accent4">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76390654"/>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2867147"/>
            <a:ext cx="11378381" cy="1123706"/>
          </a:xfrm>
          <a:prstGeom prst="rect">
            <a:avLst/>
          </a:prstGeom>
          <a:noFill/>
        </p:spPr>
        <p:txBody>
          <a:bodyPr wrap="square" rtlCol="0">
            <a:spAutoFit/>
          </a:bodyPr>
          <a:lstStyle/>
          <a:p>
            <a:pPr marR="0" lvl="0" algn="ctr">
              <a:lnSpc>
                <a:spcPct val="107000"/>
              </a:lnSpc>
              <a:spcBef>
                <a:spcPts val="0"/>
              </a:spcBef>
              <a:spcAft>
                <a:spcPts val="0"/>
              </a:spcAft>
            </a:pPr>
            <a:r>
              <a:rPr lang="en-US" sz="3200" b="1" kern="100" dirty="0">
                <a:solidFill>
                  <a:schemeClr val="accent4">
                    <a:lumMod val="75000"/>
                  </a:schemeClr>
                </a:solidFill>
                <a:effectLst/>
                <a:latin typeface="Arial" panose="020B0604020202020204" pitchFamily="34" charset="0"/>
                <a:ea typeface="Aptos" panose="020B0004020202020204" pitchFamily="34" charset="0"/>
                <a:cs typeface="Times New Roman" panose="02020603050405020304" pitchFamily="18" charset="0"/>
              </a:rPr>
              <a:t>3.	HOPE COMES FROM THE </a:t>
            </a:r>
            <a:r>
              <a:rPr lang="en-US" sz="3200" b="1" u="sng" kern="100" dirty="0">
                <a:solidFill>
                  <a:schemeClr val="accent4">
                    <a:lumMod val="75000"/>
                  </a:schemeClr>
                </a:solidFill>
                <a:effectLst/>
                <a:latin typeface="Arial" panose="020B0604020202020204" pitchFamily="34" charset="0"/>
                <a:ea typeface="Aptos" panose="020B0004020202020204" pitchFamily="34" charset="0"/>
                <a:cs typeface="Times New Roman" panose="02020603050405020304" pitchFamily="18" charset="0"/>
              </a:rPr>
              <a:t>ACTIONS PERFORMED</a:t>
            </a:r>
            <a:r>
              <a:rPr lang="en-US" sz="3200" b="1" kern="100" dirty="0">
                <a:solidFill>
                  <a:schemeClr val="accent4">
                    <a:lumMod val="75000"/>
                  </a:schemeClr>
                </a:solidFill>
                <a:effectLst/>
                <a:latin typeface="Arial" panose="020B0604020202020204" pitchFamily="34" charset="0"/>
                <a:ea typeface="Aptos" panose="020B0004020202020204" pitchFamily="34" charset="0"/>
                <a:cs typeface="Times New Roman" panose="02020603050405020304" pitchFamily="18" charset="0"/>
              </a:rPr>
              <a:t> THAT LEAD TO THE DEDSIRED FUTURE</a:t>
            </a:r>
            <a:endParaRPr lang="en-US" sz="3200" kern="100" dirty="0">
              <a:solidFill>
                <a:schemeClr val="accent4">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10706388"/>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79545" y="2890391"/>
            <a:ext cx="11378381" cy="1077218"/>
          </a:xfrm>
          <a:prstGeom prst="rect">
            <a:avLst/>
          </a:prstGeom>
          <a:noFill/>
        </p:spPr>
        <p:txBody>
          <a:bodyPr wrap="square" rtlCol="0">
            <a:spAutoFit/>
          </a:bodyPr>
          <a:lstStyle/>
          <a:p>
            <a:pPr marL="0" marR="0"/>
            <a:r>
              <a:rPr lang="en-US" sz="3200" dirty="0">
                <a:solidFill>
                  <a:schemeClr val="bg1"/>
                </a:solidFill>
                <a:effectLst/>
                <a:latin typeface="Arial" panose="020B0604020202020204" pitchFamily="34" charset="0"/>
                <a:ea typeface="Times New Roman" panose="02020603050405020304" pitchFamily="18" charset="0"/>
              </a:rPr>
              <a:t>Have we done what is needed to experience the future that we desire? </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6506386"/>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130617"/>
            <a:ext cx="11378381" cy="596766"/>
          </a:xfrm>
          <a:prstGeom prst="rect">
            <a:avLst/>
          </a:prstGeom>
          <a:noFill/>
        </p:spPr>
        <p:txBody>
          <a:bodyPr wrap="square" rtlCol="0">
            <a:spAutoFit/>
          </a:bodyPr>
          <a:lstStyle/>
          <a:p>
            <a:pPr marR="0" lvl="0" algn="ctr">
              <a:lnSpc>
                <a:spcPct val="107000"/>
              </a:lnSpc>
              <a:spcBef>
                <a:spcPts val="0"/>
              </a:spcBef>
              <a:spcAft>
                <a:spcPts val="0"/>
              </a:spcAft>
            </a:pPr>
            <a:r>
              <a:rPr lang="en-US" sz="3200" b="1" kern="100" dirty="0">
                <a:solidFill>
                  <a:schemeClr val="accent4">
                    <a:lumMod val="75000"/>
                  </a:schemeClr>
                </a:solidFill>
                <a:effectLst/>
                <a:latin typeface="Arial" panose="020B0604020202020204" pitchFamily="34" charset="0"/>
                <a:ea typeface="Aptos" panose="020B0004020202020204" pitchFamily="34" charset="0"/>
                <a:cs typeface="Times New Roman" panose="02020603050405020304" pitchFamily="18" charset="0"/>
              </a:rPr>
              <a:t>4.	HOPE REQUIRES </a:t>
            </a:r>
            <a:r>
              <a:rPr lang="en-US" sz="3200" b="1" u="sng" kern="100" dirty="0">
                <a:solidFill>
                  <a:schemeClr val="accent4">
                    <a:lumMod val="75000"/>
                  </a:schemeClr>
                </a:solidFill>
                <a:effectLst/>
                <a:latin typeface="Arial" panose="020B0604020202020204" pitchFamily="34" charset="0"/>
                <a:ea typeface="Aptos" panose="020B0004020202020204" pitchFamily="34" charset="0"/>
                <a:cs typeface="Times New Roman" panose="02020603050405020304" pitchFamily="18" charset="0"/>
              </a:rPr>
              <a:t>BELIEF</a:t>
            </a:r>
            <a:endParaRPr lang="en-US" sz="3200" u="sng" kern="100" dirty="0">
              <a:solidFill>
                <a:schemeClr val="accent4">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52540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11B02-B974-E151-6A98-2E481B232999}"/>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AF20A291-B30C-F307-40B1-FF9062AF7B68}"/>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6418FC26-8B1A-A663-F4C3-07CF83E41EB5}"/>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A1E69A3A-1C62-2497-C430-6E001C42A7E7}"/>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6ACACB06-817E-F18C-1333-1E55B4B897B6}"/>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C4A65126-9C03-774E-BB83-0FB4C1976C88}"/>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60A3543F-B5EC-E354-1BA7-F99587FB1FB6}"/>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1C73F606-329B-40A4-22F0-EF8DEA69D1C5}"/>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5C84285D-B0B4-5E2B-DCD5-600D9E53DA7A}"/>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(death)</a:t>
            </a:r>
            <a:b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D243C491-7359-895D-C058-0F3BDC403E1D}"/>
              </a:ext>
            </a:extLst>
          </p:cNvPr>
          <p:cNvSpPr txBox="1">
            <a:spLocks noChangeArrowheads="1"/>
          </p:cNvSpPr>
          <p:nvPr/>
        </p:nvSpPr>
        <p:spPr bwMode="auto">
          <a:xfrm>
            <a:off x="5562715" y="3207734"/>
            <a:ext cx="2346450" cy="73686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2167CDF1-1C2A-1281-4E11-A6D6AD91D4B0}"/>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B22B80FA-1C57-542E-AF48-7F3B04E9D631}"/>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862829906"/>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707606"/>
            <a:ext cx="11378381" cy="2704523"/>
          </a:xfrm>
          <a:prstGeom prst="rect">
            <a:avLst/>
          </a:prstGeom>
          <a:noFill/>
        </p:spPr>
        <p:txBody>
          <a:bodyPr wrap="square" rtlCol="0">
            <a:spAutoFit/>
          </a:bodyPr>
          <a:lstStyle/>
          <a:p>
            <a:pPr>
              <a:lnSpc>
                <a:spcPct val="107000"/>
              </a:lnSpc>
            </a:pPr>
            <a:r>
              <a:rPr lang="en-US" sz="3200" b="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“Hope isn’t a denial of what is, but a belief that the current situation is not all that can be. You can recognize something’s wrong, but also that it’s not the end of the story.” (Past president of the American Psychological Association and PhD Thema Bryant)</a:t>
            </a:r>
            <a:endParaRPr lang="en-US"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22666190"/>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130617"/>
            <a:ext cx="11378381" cy="596766"/>
          </a:xfrm>
          <a:prstGeom prst="rect">
            <a:avLst/>
          </a:prstGeom>
          <a:noFill/>
        </p:spPr>
        <p:txBody>
          <a:bodyPr wrap="square" rtlCol="0">
            <a:spAutoFit/>
          </a:bodyPr>
          <a:lstStyle/>
          <a:p>
            <a:pPr marR="0" lvl="0" algn="ctr">
              <a:lnSpc>
                <a:spcPct val="107000"/>
              </a:lnSpc>
              <a:spcBef>
                <a:spcPts val="0"/>
              </a:spcBef>
              <a:spcAft>
                <a:spcPts val="0"/>
              </a:spcAft>
            </a:pPr>
            <a:r>
              <a:rPr lang="en-US" sz="3200" b="1" kern="100" dirty="0">
                <a:solidFill>
                  <a:schemeClr val="accent4">
                    <a:lumMod val="75000"/>
                  </a:schemeClr>
                </a:solidFill>
                <a:effectLst/>
                <a:latin typeface="Arial" panose="020B0604020202020204" pitchFamily="34" charset="0"/>
                <a:ea typeface="Aptos" panose="020B0004020202020204" pitchFamily="34" charset="0"/>
                <a:cs typeface="Times New Roman" panose="02020603050405020304" pitchFamily="18" charset="0"/>
              </a:rPr>
              <a:t>5.	HOPE HAPPENS </a:t>
            </a:r>
            <a:r>
              <a:rPr lang="en-US" sz="3200" b="1" u="sng" kern="100" dirty="0">
                <a:solidFill>
                  <a:schemeClr val="accent4">
                    <a:lumMod val="75000"/>
                  </a:schemeClr>
                </a:solidFill>
                <a:effectLst/>
                <a:latin typeface="Arial" panose="020B0604020202020204" pitchFamily="34" charset="0"/>
                <a:ea typeface="Aptos" panose="020B0004020202020204" pitchFamily="34" charset="0"/>
                <a:cs typeface="Times New Roman" panose="02020603050405020304" pitchFamily="18" charset="0"/>
              </a:rPr>
              <a:t>IN COMMUNITY</a:t>
            </a:r>
            <a:endParaRPr lang="en-US" sz="3200" u="sng" kern="100" dirty="0">
              <a:solidFill>
                <a:schemeClr val="accent4">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00560174"/>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707606"/>
            <a:ext cx="11378381" cy="2554545"/>
          </a:xfrm>
          <a:prstGeom prst="rect">
            <a:avLst/>
          </a:prstGeom>
          <a:noFill/>
        </p:spPr>
        <p:txBody>
          <a:bodyPr wrap="square" rtlCol="0">
            <a:spAutoFit/>
          </a:bodyPr>
          <a:lstStyle/>
          <a:p>
            <a:r>
              <a:rPr lang="en-US" sz="3200" b="1" dirty="0">
                <a:solidFill>
                  <a:schemeClr val="bg1"/>
                </a:solidFill>
                <a:effectLst/>
                <a:latin typeface="Arial" panose="020B0604020202020204" pitchFamily="34" charset="0"/>
                <a:ea typeface="Aptos" panose="020B0004020202020204" pitchFamily="34" charset="0"/>
              </a:rPr>
              <a:t>“One benefit of being in a community when you’re trying to maintain hope is there are people who are living examples of what hope looks like when it’s achieved,” said Jacqueline Mattis, PhD, dean of faculty and a professor of psychology at Rutgers University–Newark</a:t>
            </a:r>
            <a:r>
              <a:rPr lang="en-US" sz="3200" dirty="0">
                <a:solidFill>
                  <a:schemeClr val="bg1"/>
                </a:solidFill>
                <a:effectLst/>
                <a:latin typeface="Arial" panose="020B0604020202020204" pitchFamily="34" charset="0"/>
                <a:ea typeface="Aptos" panose="020B0004020202020204" pitchFamily="34" charset="0"/>
              </a:rPr>
              <a:t>.</a:t>
            </a:r>
            <a:endParaRPr lang="en-US"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79495776"/>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2867147"/>
            <a:ext cx="11378381" cy="596766"/>
          </a:xfrm>
          <a:prstGeom prst="rect">
            <a:avLst/>
          </a:prstGeom>
          <a:noFill/>
        </p:spPr>
        <p:txBody>
          <a:bodyPr wrap="square" rtlCol="0">
            <a:spAutoFit/>
          </a:bodyPr>
          <a:lstStyle/>
          <a:p>
            <a:pPr marL="514350" indent="-514350" algn="ctr">
              <a:lnSpc>
                <a:spcPct val="107000"/>
              </a:lnSpc>
              <a:buAutoNum type="arabicPeriod" startAt="6"/>
            </a:pPr>
            <a:r>
              <a:rPr lang="en-US" sz="3200" b="1" kern="100" dirty="0">
                <a:solidFill>
                  <a:schemeClr val="accent4">
                    <a:lumMod val="75000"/>
                  </a:schemeClr>
                </a:solidFill>
                <a:latin typeface="Arial" panose="020B0604020202020204" pitchFamily="34" charset="0"/>
                <a:ea typeface="Aptos" panose="020B0004020202020204" pitchFamily="34" charset="0"/>
                <a:cs typeface="Times New Roman" panose="02020603050405020304" pitchFamily="18" charset="0"/>
              </a:rPr>
              <a:t>WE CAN </a:t>
            </a:r>
            <a:r>
              <a:rPr lang="en-US" sz="3200" b="1" u="sng" kern="100" dirty="0">
                <a:solidFill>
                  <a:schemeClr val="accent4">
                    <a:lumMod val="75000"/>
                  </a:schemeClr>
                </a:solidFill>
                <a:latin typeface="Arial" panose="020B0604020202020204" pitchFamily="34" charset="0"/>
                <a:ea typeface="Aptos" panose="020B0004020202020204" pitchFamily="34" charset="0"/>
                <a:cs typeface="Times New Roman" panose="02020603050405020304" pitchFamily="18" charset="0"/>
              </a:rPr>
              <a:t>MAINTAIN HOPE</a:t>
            </a:r>
            <a:endParaRPr lang="en-US" sz="3200" u="sng" kern="100" dirty="0">
              <a:solidFill>
                <a:schemeClr val="accent4">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74283014"/>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707606"/>
            <a:ext cx="11378381" cy="2182072"/>
          </a:xfrm>
          <a:prstGeom prst="rect">
            <a:avLst/>
          </a:prstGeom>
          <a:noFill/>
        </p:spPr>
        <p:txBody>
          <a:bodyPr wrap="square" rtlCol="0">
            <a:spAutoFit/>
          </a:bodyPr>
          <a:lstStyle/>
          <a:p>
            <a:pPr marL="457200" indent="-457200">
              <a:lnSpc>
                <a:spcPct val="107000"/>
              </a:lnSpc>
              <a:buFont typeface="Arial" panose="020B0604020202020204" pitchFamily="34" charset="0"/>
              <a:buChar char="•"/>
            </a:pPr>
            <a:r>
              <a:rPr lang="en-US" sz="3200" b="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If I am limited as to what I can do to change the future, to maintain hope, I must partner with someone who is capable to do what I am incapable of doing.</a:t>
            </a:r>
            <a:r>
              <a:rPr lang="en-US" sz="32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 </a:t>
            </a:r>
            <a:endParaRPr lang="en-US"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pPr>
            <a:endParaRPr lang="en-US"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89863953"/>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707606"/>
            <a:ext cx="11378381" cy="3762890"/>
          </a:xfrm>
          <a:prstGeom prst="rect">
            <a:avLst/>
          </a:prstGeom>
          <a:noFill/>
        </p:spPr>
        <p:txBody>
          <a:bodyPr wrap="square" rtlCol="0">
            <a:spAutoFit/>
          </a:bodyPr>
          <a:lstStyle/>
          <a:p>
            <a:pPr marL="457200" indent="-457200">
              <a:lnSpc>
                <a:spcPct val="107000"/>
              </a:lnSpc>
              <a:buFont typeface="Arial" panose="020B0604020202020204" pitchFamily="34" charset="0"/>
              <a:buChar char="•"/>
            </a:pPr>
            <a:r>
              <a:rPr lang="en-US" sz="3200" b="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If I am limited as to what I can do to change the future, to maintain hope, I must partner with someone who is capable to do what I am incapable of doing.</a:t>
            </a:r>
            <a:r>
              <a:rPr lang="en-US" sz="32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3200" b="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We maintain hope when we believe in a world without pain and suffering. </a:t>
            </a:r>
            <a:endParaRPr lang="en-US"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pPr>
            <a:endParaRPr lang="en-US"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pPr>
            <a:endParaRPr lang="en-US"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2677534"/>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707606"/>
            <a:ext cx="11378381" cy="4816768"/>
          </a:xfrm>
          <a:prstGeom prst="rect">
            <a:avLst/>
          </a:prstGeom>
          <a:noFill/>
        </p:spPr>
        <p:txBody>
          <a:bodyPr wrap="square" rtlCol="0">
            <a:spAutoFit/>
          </a:bodyPr>
          <a:lstStyle/>
          <a:p>
            <a:pPr marL="457200" indent="-457200">
              <a:lnSpc>
                <a:spcPct val="107000"/>
              </a:lnSpc>
              <a:buFont typeface="Arial" panose="020B0604020202020204" pitchFamily="34" charset="0"/>
              <a:buChar char="•"/>
            </a:pPr>
            <a:r>
              <a:rPr lang="en-US" sz="3200" b="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If I am limited as to what I can do to change the future, to maintain hope, I must partner with someone who is capable to do what I am incapable of doing.</a:t>
            </a:r>
            <a:r>
              <a:rPr lang="en-US" sz="32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3200" b="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We maintain hope when we believe in a world without pain and suffering. </a:t>
            </a:r>
            <a:endParaRPr lang="en-US"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b="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We maintain our hope when we know we are going to be with the one we love. </a:t>
            </a:r>
            <a:endParaRPr lang="en-US"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457200" indent="-457200">
              <a:lnSpc>
                <a:spcPct val="107000"/>
              </a:lnSpc>
              <a:buFont typeface="Arial" panose="020B0604020202020204" pitchFamily="34" charset="0"/>
              <a:buChar char="•"/>
            </a:pPr>
            <a:endParaRPr lang="en-US"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pPr>
            <a:endParaRPr lang="en-US"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26427469"/>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707606"/>
            <a:ext cx="11378381" cy="3235950"/>
          </a:xfrm>
          <a:prstGeom prst="rect">
            <a:avLst/>
          </a:prstGeom>
          <a:noFill/>
        </p:spPr>
        <p:txBody>
          <a:bodyPr wrap="square" rtlCol="0">
            <a:spAutoFit/>
          </a:bodyPr>
          <a:lstStyle/>
          <a:p>
            <a:pPr>
              <a:lnSpc>
                <a:spcPct val="107000"/>
              </a:lnSpc>
            </a:pPr>
            <a:r>
              <a:rPr lang="en-US" sz="3200" b="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We’re looking in the future to a time when we are with God who loves us unconditionally, in a place where there are no problems that need anyone’s help. We’re looking toward a time of being at peace with the one we care for the most. This gives us hope.</a:t>
            </a:r>
            <a:endParaRPr lang="en-US"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pPr>
            <a:endParaRPr lang="en-US"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94432053"/>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2682094-8D57-DD40-98A4-BBCBF95183F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0DB4251-620B-336A-A361-77F6CA146B2C}"/>
              </a:ext>
            </a:extLst>
          </p:cNvPr>
          <p:cNvSpPr txBox="1"/>
          <p:nvPr/>
        </p:nvSpPr>
        <p:spPr>
          <a:xfrm>
            <a:off x="406809" y="707606"/>
            <a:ext cx="11378381" cy="5274714"/>
          </a:xfrm>
          <a:prstGeom prst="rect">
            <a:avLst/>
          </a:prstGeom>
          <a:noFill/>
        </p:spPr>
        <p:txBody>
          <a:bodyPr wrap="square" rtlCol="0">
            <a:spAutoFit/>
          </a:bodyPr>
          <a:lstStyle/>
          <a:p>
            <a:pPr>
              <a:lnSpc>
                <a:spcPct val="107000"/>
              </a:lnSpc>
            </a:pPr>
            <a:r>
              <a:rPr lang="en-US" sz="3200" b="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We’re looking in the future to a time when we are with God who loves us unconditionally, in a place where there are no problems that need anyone’s help. We’re looking toward a time of being at peace with the one we care for the most. This gives us hope.</a:t>
            </a:r>
          </a:p>
          <a:p>
            <a:pPr>
              <a:lnSpc>
                <a:spcPct val="107000"/>
              </a:lnSpc>
            </a:pPr>
            <a:endParaRPr lang="en-US" sz="3200" b="1" kern="100" dirty="0">
              <a:solidFill>
                <a:schemeClr val="bg1"/>
              </a:solidFill>
              <a:latin typeface="Arial" panose="020B0604020202020204" pitchFamily="34" charset="0"/>
              <a:ea typeface="Aptos" panose="020B0004020202020204" pitchFamily="34" charset="0"/>
              <a:cs typeface="Times New Roman" panose="02020603050405020304" pitchFamily="18" charset="0"/>
            </a:endParaRPr>
          </a:p>
          <a:p>
            <a:pPr marL="0" marR="0" algn="ctr">
              <a:spcBef>
                <a:spcPts val="0"/>
              </a:spcBef>
              <a:spcAft>
                <a:spcPts val="0"/>
              </a:spcAft>
            </a:pPr>
            <a:r>
              <a:rPr lang="en-US" sz="3200" b="1" dirty="0">
                <a:solidFill>
                  <a:schemeClr val="accent4">
                    <a:lumMod val="75000"/>
                  </a:schemeClr>
                </a:solidFill>
                <a:latin typeface="Arial" panose="020B0604020202020204" pitchFamily="34" charset="0"/>
                <a:ea typeface="Times New Roman" panose="02020603050405020304" pitchFamily="18" charset="0"/>
              </a:rPr>
              <a:t>REMINDER GRAPHIC ON WEBSITE:</a:t>
            </a:r>
          </a:p>
          <a:p>
            <a:pPr marL="0" marR="0" algn="ctr">
              <a:spcBef>
                <a:spcPts val="0"/>
              </a:spcBef>
              <a:spcAft>
                <a:spcPts val="0"/>
              </a:spcAft>
            </a:pPr>
            <a:r>
              <a:rPr lang="en-US" sz="3200" b="1" dirty="0">
                <a:solidFill>
                  <a:schemeClr val="accent4">
                    <a:lumMod val="75000"/>
                  </a:schemeClr>
                </a:solidFill>
                <a:latin typeface="Arial" panose="020B0604020202020204" pitchFamily="34" charset="0"/>
                <a:ea typeface="Times New Roman" panose="02020603050405020304" pitchFamily="18" charset="0"/>
              </a:rPr>
              <a:t>RESURRECTION EVIDENCE</a:t>
            </a:r>
            <a:endParaRPr lang="en-US" sz="3200" dirty="0">
              <a:solidFill>
                <a:schemeClr val="bg1"/>
              </a:solidFill>
              <a:effectLst/>
              <a:latin typeface="Arial" panose="020B0604020202020204" pitchFamily="34" charset="0"/>
              <a:ea typeface="Times New Roman" panose="02020603050405020304" pitchFamily="18" charset="0"/>
            </a:endParaRPr>
          </a:p>
          <a:p>
            <a:pPr>
              <a:lnSpc>
                <a:spcPct val="107000"/>
              </a:lnSpc>
            </a:pPr>
            <a:endParaRPr lang="en-US"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pPr>
            <a:endParaRPr lang="en-US"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40576816"/>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39E76C8-0079-D312-D9FD-D60FF6F4833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1B16209-5F7A-E0CE-8E2C-F52F35B8C660}"/>
              </a:ext>
            </a:extLst>
          </p:cNvPr>
          <p:cNvSpPr txBox="1"/>
          <p:nvPr/>
        </p:nvSpPr>
        <p:spPr>
          <a:xfrm>
            <a:off x="406809" y="2890391"/>
            <a:ext cx="11378381" cy="1077218"/>
          </a:xfrm>
          <a:prstGeom prst="rect">
            <a:avLst/>
          </a:prstGeom>
          <a:noFill/>
        </p:spPr>
        <p:txBody>
          <a:bodyPr wrap="square" rtlCol="0">
            <a:spAutoFit/>
          </a:bodyPr>
          <a:lstStyle/>
          <a:p>
            <a:pPr marL="0" marR="0" algn="ctr">
              <a:spcBef>
                <a:spcPts val="0"/>
              </a:spcBef>
              <a:spcAft>
                <a:spcPts val="0"/>
              </a:spcAft>
            </a:pPr>
            <a:r>
              <a:rPr lang="en-US" sz="3200" b="1" dirty="0">
                <a:solidFill>
                  <a:schemeClr val="accent4">
                    <a:lumMod val="75000"/>
                  </a:schemeClr>
                </a:solidFill>
                <a:latin typeface="Arial" panose="020B0604020202020204" pitchFamily="34" charset="0"/>
                <a:ea typeface="Times New Roman" panose="02020603050405020304" pitchFamily="18" charset="0"/>
              </a:rPr>
              <a:t>REMINDER GRAPHIC ON WEBSITE:</a:t>
            </a:r>
          </a:p>
          <a:p>
            <a:pPr marL="0" marR="0" algn="ctr">
              <a:spcBef>
                <a:spcPts val="0"/>
              </a:spcBef>
              <a:spcAft>
                <a:spcPts val="0"/>
              </a:spcAft>
            </a:pPr>
            <a:r>
              <a:rPr lang="en-US" sz="3200" b="1" dirty="0">
                <a:solidFill>
                  <a:schemeClr val="accent4">
                    <a:lumMod val="75000"/>
                  </a:schemeClr>
                </a:solidFill>
                <a:latin typeface="Arial" panose="020B0604020202020204" pitchFamily="34" charset="0"/>
                <a:ea typeface="Times New Roman" panose="02020603050405020304" pitchFamily="18" charset="0"/>
              </a:rPr>
              <a:t>WE ALL NEED HOPE</a:t>
            </a:r>
            <a:endParaRPr lang="en-US"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501200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C93EB-B401-4821-F8B1-CEC4E4AD48B7}"/>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E92F1EB5-F4CD-2AE3-73A1-73F9405DFA74}"/>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0216BDDE-62F1-BFAA-598A-765BF85FD125}"/>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60C899B5-7BD2-F683-A666-3BB6041F3B8B}"/>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45C371DE-1D81-34D2-1884-1F022EEC097A}"/>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1539D52E-ADFD-B0B5-6BC3-1477F3FF258D}"/>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F578BD6D-8BCF-D25F-D1FD-873C84319BA5}"/>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6A74C295-DECB-CFEA-AB97-41A32090A889}"/>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1D55A171-AF5F-753B-8D9E-6E6D364D0055}"/>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(death)</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FEBEC22F-7D85-190C-D881-B82D0BDF08D3}"/>
              </a:ext>
            </a:extLst>
          </p:cNvPr>
          <p:cNvSpPr txBox="1">
            <a:spLocks noChangeArrowheads="1"/>
          </p:cNvSpPr>
          <p:nvPr/>
        </p:nvSpPr>
        <p:spPr bwMode="auto">
          <a:xfrm>
            <a:off x="5562715" y="3207734"/>
            <a:ext cx="2346450" cy="10690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(Savior)</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8133E4AE-715D-909F-4D4B-FF493A652830}"/>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4C9BDCBE-0891-2D89-5E70-063B405C8F10}"/>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634986167"/>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30195"/>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3" name="Picture 2" descr="A blue and yellow background with white speech bubbles and a question mark and light bulb&#10;&#10;AI-generated content may be incorrect.">
            <a:extLst>
              <a:ext uri="{FF2B5EF4-FFF2-40B4-BE49-F238E27FC236}">
                <a16:creationId xmlns:a16="http://schemas.microsoft.com/office/drawing/2014/main" id="{E803BE0E-A708-16F2-E114-6E5F16507D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9675" y="-14330"/>
            <a:ext cx="5358270" cy="6872330"/>
          </a:xfrm>
          <a:prstGeom prst="rect">
            <a:avLst/>
          </a:prstGeom>
        </p:spPr>
      </p:pic>
      <p:sp>
        <p:nvSpPr>
          <p:cNvPr id="2" name="TextBox 1">
            <a:extLst>
              <a:ext uri="{FF2B5EF4-FFF2-40B4-BE49-F238E27FC236}">
                <a16:creationId xmlns:a16="http://schemas.microsoft.com/office/drawing/2014/main" id="{0A9F708D-662B-6B6A-9B6B-8194A788AEB3}"/>
              </a:ext>
            </a:extLst>
          </p:cNvPr>
          <p:cNvSpPr txBox="1"/>
          <p:nvPr/>
        </p:nvSpPr>
        <p:spPr>
          <a:xfrm>
            <a:off x="4014423" y="6047509"/>
            <a:ext cx="3688773" cy="707886"/>
          </a:xfrm>
          <a:prstGeom prst="rect">
            <a:avLst/>
          </a:prstGeom>
          <a:noFill/>
        </p:spPr>
        <p:txBody>
          <a:bodyPr wrap="square" rtlCol="0">
            <a:spAutoFit/>
          </a:bodyPr>
          <a:lstStyle/>
          <a:p>
            <a:pPr algn="ctr"/>
            <a:r>
              <a:rPr lang="en-US" sz="4000" b="1" dirty="0">
                <a:solidFill>
                  <a:schemeClr val="bg1"/>
                </a:solidFill>
              </a:rPr>
              <a:t>MEANING</a:t>
            </a:r>
          </a:p>
        </p:txBody>
      </p:sp>
      <p:sp>
        <p:nvSpPr>
          <p:cNvPr id="4" name="TextBox 3">
            <a:extLst>
              <a:ext uri="{FF2B5EF4-FFF2-40B4-BE49-F238E27FC236}">
                <a16:creationId xmlns:a16="http://schemas.microsoft.com/office/drawing/2014/main" id="{94891A75-FDE7-A5E4-404D-F32405385E23}"/>
              </a:ext>
            </a:extLst>
          </p:cNvPr>
          <p:cNvSpPr txBox="1"/>
          <p:nvPr/>
        </p:nvSpPr>
        <p:spPr>
          <a:xfrm>
            <a:off x="3927832" y="102605"/>
            <a:ext cx="3688773" cy="707886"/>
          </a:xfrm>
          <a:prstGeom prst="rect">
            <a:avLst/>
          </a:prstGeom>
          <a:noFill/>
        </p:spPr>
        <p:txBody>
          <a:bodyPr wrap="square" rtlCol="0">
            <a:spAutoFit/>
          </a:bodyPr>
          <a:lstStyle/>
          <a:p>
            <a:pPr algn="ctr"/>
            <a:r>
              <a:rPr lang="en-US" sz="4000" b="1" dirty="0">
                <a:solidFill>
                  <a:schemeClr val="bg1"/>
                </a:solidFill>
              </a:rPr>
              <a:t>SESSION SIX</a:t>
            </a:r>
          </a:p>
        </p:txBody>
      </p:sp>
    </p:spTree>
    <p:extLst>
      <p:ext uri="{BB962C8B-B14F-4D97-AF65-F5344CB8AC3E}">
        <p14:creationId xmlns:p14="http://schemas.microsoft.com/office/powerpoint/2010/main" val="2165334122"/>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D2565-7B74-2C8A-B206-A837514A4CAD}"/>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5CFC26F5-18F9-2127-E53C-79A578D3E93F}"/>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D012A882-CA71-0C2B-DF83-F12DD758700C}"/>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86AD2C7C-0CA6-5F99-482A-99EC86A4256B}"/>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4B332B15-25A5-D8E4-3489-0D0C3CDA6C5F}"/>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657B418D-011C-A022-3069-680C6D7E912E}"/>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5515ADE5-6BB0-7830-3B6F-F381C2FEB99A}"/>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72370889-D8E6-A17A-AF8D-7A057E18AA93}"/>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12675888"/>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DFB34-C13E-01FC-5425-607367DFB278}"/>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C8FB3869-F646-7556-E4E6-EFCB8E67B065}"/>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E591D7C1-1599-150E-785D-2109E903C0E6}"/>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7A0E08E6-75EA-234A-9B77-AFA937128D59}"/>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C5B72DAC-5D76-190B-9CC5-8CB02944EA70}"/>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5B995477-208F-F4AF-3EF3-80F7E34979A9}"/>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4D27EE98-83F9-A92B-DE30-4468EB7EEA47}"/>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0E557545-8877-55CF-AE13-E1CC6A0A0E06}"/>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2BE6E9F5-9A3F-6044-F816-BAB1D74F5768}"/>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518319383"/>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92E98-93EA-F788-CF40-B50AD733838C}"/>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1FE91193-7A9A-711B-808C-94BD319147FC}"/>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AB1185FA-183A-FAF8-B19F-DD38F91EEAA2}"/>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8D947178-5A2E-059D-79BB-319E4EE0D754}"/>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FF850221-1C54-7CA1-7277-B5C3FCCE985E}"/>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715CAEDB-590F-DDDE-4BA2-22171732FC3C}"/>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290CB03D-C203-A2FD-6DC4-98E5C3185455}"/>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46B11596-2BA8-A5B8-8012-752D75B40562}"/>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E46737B5-3C21-52EB-FCD1-2B61000A2A0D}"/>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71895364-90E9-5D20-FC24-5D08718894F9}"/>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363820371"/>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A3E6A-C1C4-7052-42AF-1BB60756B6E9}"/>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2ECFE5FF-558A-D75B-468D-7AD21489945A}"/>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7A2266AB-B044-3B7F-3C81-72483E0D7CAB}"/>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16A229F1-5045-D8CE-3A78-494AB74A0B32}"/>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9137FF6D-ED29-27E9-BF7B-4780B2D451AC}"/>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DAF0C848-BA1C-B990-4992-B16F87152085}"/>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779C9D4D-B429-C6D3-E655-0E1BF235CA42}"/>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C8A18176-9F07-ED7F-A53C-7E32B9F5A385}"/>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2FF31DA0-0EC3-2C42-687C-91D4B712F392}"/>
              </a:ext>
            </a:extLst>
          </p:cNvPr>
          <p:cNvSpPr txBox="1">
            <a:spLocks noChangeArrowheads="1"/>
          </p:cNvSpPr>
          <p:nvPr/>
        </p:nvSpPr>
        <p:spPr bwMode="auto">
          <a:xfrm>
            <a:off x="3829542" y="3199124"/>
            <a:ext cx="2266458" cy="92589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2692A298-391B-47B4-9181-732568208082}"/>
              </a:ext>
            </a:extLst>
          </p:cNvPr>
          <p:cNvSpPr txBox="1">
            <a:spLocks noChangeArrowheads="1"/>
          </p:cNvSpPr>
          <p:nvPr/>
        </p:nvSpPr>
        <p:spPr bwMode="auto">
          <a:xfrm>
            <a:off x="5562715" y="3207734"/>
            <a:ext cx="2346450" cy="73686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240F0C61-9B59-4F72-2BEA-25FCD02FE9D4}"/>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DECE0A77-DAA7-081B-2818-FA4137410E05}"/>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437808791"/>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5B2D9-61E9-3D19-A296-CAAF9D2D6FB0}"/>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739154A9-4557-5274-3ADD-642F2F255152}"/>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59A82198-9A62-FE62-8C5B-C54D8161A170}"/>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76CB5396-47D9-8F37-3BDC-A0EB1757ACBA}"/>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7F87B98B-CB89-9281-2BB3-A82DBAC53175}"/>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6195B9F5-628C-4448-B275-0F95BF103727}"/>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D859F09A-5D8B-A98F-D8B5-9EFBEDC6589D}"/>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31B7FB46-6B3C-D60F-4DA2-E8F380F2B5D1}"/>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7605D682-FA23-3A62-8588-BDCF908F77B0}"/>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b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B9F018D4-2630-CA51-6FC3-962212605AC5}"/>
              </a:ext>
            </a:extLst>
          </p:cNvPr>
          <p:cNvSpPr txBox="1">
            <a:spLocks noChangeArrowheads="1"/>
          </p:cNvSpPr>
          <p:nvPr/>
        </p:nvSpPr>
        <p:spPr bwMode="auto">
          <a:xfrm>
            <a:off x="5562715" y="3207734"/>
            <a:ext cx="2346450" cy="73686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288A6A02-DF87-F4C5-46C9-8F1C7DCE2BD3}"/>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F95BEB64-6A59-9F8A-6A33-DA2764C46EEC}"/>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926771478"/>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11B02-B974-E151-6A98-2E481B232999}"/>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AF20A291-B30C-F307-40B1-FF9062AF7B68}"/>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6418FC26-8B1A-A663-F4C3-07CF83E41EB5}"/>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A1E69A3A-1C62-2497-C430-6E001C42A7E7}"/>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6ACACB06-817E-F18C-1333-1E55B4B897B6}"/>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C4A65126-9C03-774E-BB83-0FB4C1976C88}"/>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60A3543F-B5EC-E354-1BA7-F99587FB1FB6}"/>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1C73F606-329B-40A4-22F0-EF8DEA69D1C5}"/>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5C84285D-B0B4-5E2B-DCD5-600D9E53DA7A}"/>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(death)</a:t>
            </a:r>
            <a:b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D243C491-7359-895D-C058-0F3BDC403E1D}"/>
              </a:ext>
            </a:extLst>
          </p:cNvPr>
          <p:cNvSpPr txBox="1">
            <a:spLocks noChangeArrowheads="1"/>
          </p:cNvSpPr>
          <p:nvPr/>
        </p:nvSpPr>
        <p:spPr bwMode="auto">
          <a:xfrm>
            <a:off x="5562715" y="3207734"/>
            <a:ext cx="2346450" cy="73686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2167CDF1-1C2A-1281-4E11-A6D6AD91D4B0}"/>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B22B80FA-1C57-542E-AF48-7F3B04E9D631}"/>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604826875"/>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C93EB-B401-4821-F8B1-CEC4E4AD48B7}"/>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E92F1EB5-F4CD-2AE3-73A1-73F9405DFA74}"/>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0216BDDE-62F1-BFAA-598A-765BF85FD125}"/>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60C899B5-7BD2-F683-A666-3BB6041F3B8B}"/>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45C371DE-1D81-34D2-1884-1F022EEC097A}"/>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1539D52E-ADFD-B0B5-6BC3-1477F3FF258D}"/>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F578BD6D-8BCF-D25F-D1FD-873C84319BA5}"/>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6A74C295-DECB-CFEA-AB97-41A32090A889}"/>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1D55A171-AF5F-753B-8D9E-6E6D364D0055}"/>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(death)</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FEBEC22F-7D85-190C-D881-B82D0BDF08D3}"/>
              </a:ext>
            </a:extLst>
          </p:cNvPr>
          <p:cNvSpPr txBox="1">
            <a:spLocks noChangeArrowheads="1"/>
          </p:cNvSpPr>
          <p:nvPr/>
        </p:nvSpPr>
        <p:spPr bwMode="auto">
          <a:xfrm>
            <a:off x="5562715" y="3207734"/>
            <a:ext cx="2346450" cy="10690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(Savior)</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8133E4AE-715D-909F-4D4B-FF493A652830}"/>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4C9BDCBE-0891-2D89-5E70-063B405C8F10}"/>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580167385"/>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4958B-136E-BD2E-2B49-7FF47D5B6EA4}"/>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D670991D-D35E-EA4B-5874-75EFA37AC709}"/>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6C6939D3-BC28-238D-3EF9-B3799C23D6DE}"/>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0E6E0513-0283-08EA-4370-DDF8B4DB521C}"/>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CDEF0AD1-4DCA-BEB5-AFF7-ADA2B091422A}"/>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39988007-2DC2-1449-42FC-BD8329412468}"/>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EA7B9350-E44C-6B1B-519E-1614A9C64309}"/>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F418309D-A0E8-7638-A8EB-7D0F246DBA01}"/>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8CA80FCF-EA51-3781-E11E-F17EA6A231BF}"/>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(death)</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BF640B30-F441-74E8-45F3-0DB5CB406BBD}"/>
              </a:ext>
            </a:extLst>
          </p:cNvPr>
          <p:cNvSpPr txBox="1">
            <a:spLocks noChangeArrowheads="1"/>
          </p:cNvSpPr>
          <p:nvPr/>
        </p:nvSpPr>
        <p:spPr bwMode="auto">
          <a:xfrm>
            <a:off x="5562715" y="3207734"/>
            <a:ext cx="2346450" cy="10690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(Savior)</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(Jesus)</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E457BB9F-9178-34A6-43A9-20BD55C635A3}"/>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1B2CD694-FA6C-566C-AF16-17A23629292E}"/>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804580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4958B-136E-BD2E-2B49-7FF47D5B6EA4}"/>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D670991D-D35E-EA4B-5874-75EFA37AC709}"/>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6C6939D3-BC28-238D-3EF9-B3799C23D6DE}"/>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0E6E0513-0283-08EA-4370-DDF8B4DB521C}"/>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CDEF0AD1-4DCA-BEB5-AFF7-ADA2B091422A}"/>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39988007-2DC2-1449-42FC-BD8329412468}"/>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EA7B9350-E44C-6B1B-519E-1614A9C64309}"/>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F418309D-A0E8-7638-A8EB-7D0F246DBA01}"/>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8CA80FCF-EA51-3781-E11E-F17EA6A231BF}"/>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(death)</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BF640B30-F441-74E8-45F3-0DB5CB406BBD}"/>
              </a:ext>
            </a:extLst>
          </p:cNvPr>
          <p:cNvSpPr txBox="1">
            <a:spLocks noChangeArrowheads="1"/>
          </p:cNvSpPr>
          <p:nvPr/>
        </p:nvSpPr>
        <p:spPr bwMode="auto">
          <a:xfrm>
            <a:off x="5562715" y="3207734"/>
            <a:ext cx="2346450" cy="10690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(Savior)</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(Jesus)</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E457BB9F-9178-34A6-43A9-20BD55C635A3}"/>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1B2CD694-FA6C-566C-AF16-17A23629292E}"/>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894959180"/>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F8A37-696C-021E-D925-7A1307CAACD6}"/>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D6F4B81B-3C77-0987-944A-F22AAABC0A55}"/>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618412D4-1DD2-5B76-44F6-F9CF49C296AE}"/>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CDD1D431-8CB1-9008-1133-C633140BBC7F}"/>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505F3BB0-0282-A4EC-9649-6AB1EF49F481}"/>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EE7A6ECC-574E-C7EF-71A4-6E7843939221}"/>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48FEC0C9-106C-1D25-D66F-D8AD9C27B81E}"/>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E12BF772-A371-2E05-5796-E34E4C1E4899}"/>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 Box 189">
            <a:extLst>
              <a:ext uri="{FF2B5EF4-FFF2-40B4-BE49-F238E27FC236}">
                <a16:creationId xmlns:a16="http://schemas.microsoft.com/office/drawing/2014/main" id="{A1AA80AD-5054-ECD0-259C-7A1ACE01D744}"/>
              </a:ext>
            </a:extLst>
          </p:cNvPr>
          <p:cNvSpPr txBox="1">
            <a:spLocks noChangeArrowheads="1"/>
          </p:cNvSpPr>
          <p:nvPr/>
        </p:nvSpPr>
        <p:spPr bwMode="auto">
          <a:xfrm>
            <a:off x="5710366" y="5507037"/>
            <a:ext cx="2133137"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effectLst/>
                <a:latin typeface="Arial" panose="020B0604020202020204" pitchFamily="34" charset="0"/>
                <a:ea typeface="Aptos" panose="020B0004020202020204" pitchFamily="34" charset="0"/>
                <a:cs typeface="Times New Roman" panose="02020603050405020304" pitchFamily="18" charset="0"/>
              </a:rPr>
              <a:t>Relationship</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247A3030-46BD-235C-65AA-96E421763B4D}"/>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(death)</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15A7ECF1-64A2-98C9-1CF0-FCA5F2583053}"/>
              </a:ext>
            </a:extLst>
          </p:cNvPr>
          <p:cNvSpPr txBox="1">
            <a:spLocks noChangeArrowheads="1"/>
          </p:cNvSpPr>
          <p:nvPr/>
        </p:nvSpPr>
        <p:spPr bwMode="auto">
          <a:xfrm>
            <a:off x="5562715" y="3207734"/>
            <a:ext cx="2346450" cy="10690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(Savior)</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(Jesus)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ED99C8C7-1C10-AB17-5C9E-2D29EBCE3AA8}"/>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7966312E-6B18-274E-2501-8BE57C249305}"/>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758817080"/>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04454-20C2-BE4E-FD22-5E774FC3991E}"/>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623FC696-E1AF-6AA1-2404-34B043CE139A}"/>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9D8BF58C-B324-FBCD-0EBF-92E89CF1DB4B}"/>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61C9388B-6EBB-9094-56D8-C47AA3F390C5}"/>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336A6501-2105-A748-FBDC-79B56D8F9EA3}"/>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A28BCD69-EFC4-442C-8D30-7412FC5088F2}"/>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D820EA83-9E84-3FC5-FA15-7986E4EEC087}"/>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2AFC497E-EF5A-A6C6-88D1-E2ACB17D9628}"/>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 Box 189">
            <a:extLst>
              <a:ext uri="{FF2B5EF4-FFF2-40B4-BE49-F238E27FC236}">
                <a16:creationId xmlns:a16="http://schemas.microsoft.com/office/drawing/2014/main" id="{F341B1B6-4830-F550-20ED-A4B97A0142AC}"/>
              </a:ext>
            </a:extLst>
          </p:cNvPr>
          <p:cNvSpPr txBox="1">
            <a:spLocks noChangeArrowheads="1"/>
          </p:cNvSpPr>
          <p:nvPr/>
        </p:nvSpPr>
        <p:spPr bwMode="auto">
          <a:xfrm>
            <a:off x="5710366" y="5507037"/>
            <a:ext cx="2133137"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effectLst/>
                <a:latin typeface="Arial" panose="020B0604020202020204" pitchFamily="34" charset="0"/>
                <a:ea typeface="Aptos" panose="020B0004020202020204" pitchFamily="34" charset="0"/>
                <a:cs typeface="Times New Roman" panose="02020603050405020304" pitchFamily="18" charset="0"/>
              </a:rPr>
              <a:t>Relationship</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38043624-7A4E-AF2C-7575-D98069CC2725}"/>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(death)</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6240F439-235C-845C-8FDF-910D27201944}"/>
              </a:ext>
            </a:extLst>
          </p:cNvPr>
          <p:cNvSpPr txBox="1">
            <a:spLocks noChangeArrowheads="1"/>
          </p:cNvSpPr>
          <p:nvPr/>
        </p:nvSpPr>
        <p:spPr bwMode="auto">
          <a:xfrm>
            <a:off x="5562715" y="3207734"/>
            <a:ext cx="2346450" cy="10690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(Savior)</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(Jesus)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193">
            <a:extLst>
              <a:ext uri="{FF2B5EF4-FFF2-40B4-BE49-F238E27FC236}">
                <a16:creationId xmlns:a16="http://schemas.microsoft.com/office/drawing/2014/main" id="{6E28C80A-A7EC-DB1C-A2D4-A2C96FA01F7A}"/>
              </a:ext>
            </a:extLst>
          </p:cNvPr>
          <p:cNvSpPr txBox="1">
            <a:spLocks noChangeArrowheads="1"/>
          </p:cNvSpPr>
          <p:nvPr/>
        </p:nvSpPr>
        <p:spPr bwMode="auto">
          <a:xfrm>
            <a:off x="6949254" y="4364020"/>
            <a:ext cx="2133137" cy="73968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forgiveness</a:t>
            </a:r>
            <a:br>
              <a:rPr lang="en-US"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b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84E1BBE4-53CD-5A4D-731F-C1301060C6CF}"/>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F34E6399-D437-2C98-1B10-40218C131644}"/>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382196774"/>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F874D-1772-4A9B-051C-DD67D923B852}"/>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F6098971-219F-B3A8-E82F-8732826382B7}"/>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897B5DA7-66BB-E1CF-9028-FBE80C90CBC3}"/>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ED8DC3F3-DB75-FA3A-97B8-C344563A6471}"/>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2A948E42-7BC6-2EA3-56D7-2FA0A6E55951}"/>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FD3D1924-8CAB-26EC-4981-BCD50DC2BB72}"/>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FC069541-F911-C600-4A32-9F527AB184F1}"/>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F45CBE2C-3B2A-8ECF-71B9-D2B821AFF3B5}"/>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 Box 189">
            <a:extLst>
              <a:ext uri="{FF2B5EF4-FFF2-40B4-BE49-F238E27FC236}">
                <a16:creationId xmlns:a16="http://schemas.microsoft.com/office/drawing/2014/main" id="{687975DD-503C-E9F3-D935-C2FA2D8DC769}"/>
              </a:ext>
            </a:extLst>
          </p:cNvPr>
          <p:cNvSpPr txBox="1">
            <a:spLocks noChangeArrowheads="1"/>
          </p:cNvSpPr>
          <p:nvPr/>
        </p:nvSpPr>
        <p:spPr bwMode="auto">
          <a:xfrm>
            <a:off x="5710366" y="5507037"/>
            <a:ext cx="2133137"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effectLst/>
                <a:latin typeface="Arial" panose="020B0604020202020204" pitchFamily="34" charset="0"/>
                <a:ea typeface="Aptos" panose="020B0004020202020204" pitchFamily="34" charset="0"/>
                <a:cs typeface="Times New Roman" panose="02020603050405020304" pitchFamily="18" charset="0"/>
              </a:rPr>
              <a:t>Relationship</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D9A91806-F356-48F4-88A4-3F3D3E7F0DDD}"/>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(death)</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2964650A-D54C-A9C6-8DF0-673158A71918}"/>
              </a:ext>
            </a:extLst>
          </p:cNvPr>
          <p:cNvSpPr txBox="1">
            <a:spLocks noChangeArrowheads="1"/>
          </p:cNvSpPr>
          <p:nvPr/>
        </p:nvSpPr>
        <p:spPr bwMode="auto">
          <a:xfrm>
            <a:off x="5562715" y="3207734"/>
            <a:ext cx="2346450" cy="10690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(Savior)</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(Jesus)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193">
            <a:extLst>
              <a:ext uri="{FF2B5EF4-FFF2-40B4-BE49-F238E27FC236}">
                <a16:creationId xmlns:a16="http://schemas.microsoft.com/office/drawing/2014/main" id="{C92BA518-7DD7-6F1D-A29A-7AD33569C12D}"/>
              </a:ext>
            </a:extLst>
          </p:cNvPr>
          <p:cNvSpPr txBox="1">
            <a:spLocks noChangeArrowheads="1"/>
          </p:cNvSpPr>
          <p:nvPr/>
        </p:nvSpPr>
        <p:spPr bwMode="auto">
          <a:xfrm>
            <a:off x="6949254" y="4364020"/>
            <a:ext cx="2133137" cy="73968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forgiveness</a:t>
            </a:r>
            <a:br>
              <a:rPr lang="en-US"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br>
            <a:r>
              <a:rPr lang="en-US" sz="2000" b="1"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(accept)</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FE0AEAFA-C3A6-6390-7094-CB3516BD16C6}"/>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6C495F7C-AF24-D312-ACD4-61E6C852A780}"/>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92056899"/>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31E47-EBD4-5048-A234-3B8D72EA6C4F}"/>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8DA5CF9F-6879-5181-376B-184673A57B07}"/>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D4E05349-1C4A-9B18-E9FD-E249324720A7}"/>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23AAB0CD-4C31-9D42-2F61-AD479E5432B9}"/>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AF223B7E-D1AE-D230-43D7-B9549F84E64A}"/>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1B78E458-4910-CAAD-21EF-E9A6EF6BF65F}"/>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4C1C9F74-52CC-1AA4-10A6-558FA85CF97B}"/>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D7FC4291-DB39-90F7-174D-3EC874B3F460}"/>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 Box 189">
            <a:extLst>
              <a:ext uri="{FF2B5EF4-FFF2-40B4-BE49-F238E27FC236}">
                <a16:creationId xmlns:a16="http://schemas.microsoft.com/office/drawing/2014/main" id="{5FECAA3C-841E-43F6-58CF-9C8F1DCF300E}"/>
              </a:ext>
            </a:extLst>
          </p:cNvPr>
          <p:cNvSpPr txBox="1">
            <a:spLocks noChangeArrowheads="1"/>
          </p:cNvSpPr>
          <p:nvPr/>
        </p:nvSpPr>
        <p:spPr bwMode="auto">
          <a:xfrm>
            <a:off x="5710366" y="5507037"/>
            <a:ext cx="2133137"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effectLst/>
                <a:latin typeface="Arial" panose="020B0604020202020204" pitchFamily="34" charset="0"/>
                <a:ea typeface="Aptos" panose="020B0004020202020204" pitchFamily="34" charset="0"/>
                <a:cs typeface="Times New Roman" panose="02020603050405020304" pitchFamily="18" charset="0"/>
              </a:rPr>
              <a:t>Relationship</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B54FF73A-3B01-CBC3-45E1-080C4FA31354}"/>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(death)</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87DBF0C5-02E1-AD27-2416-6A8603115798}"/>
              </a:ext>
            </a:extLst>
          </p:cNvPr>
          <p:cNvSpPr txBox="1">
            <a:spLocks noChangeArrowheads="1"/>
          </p:cNvSpPr>
          <p:nvPr/>
        </p:nvSpPr>
        <p:spPr bwMode="auto">
          <a:xfrm>
            <a:off x="5562715" y="3207734"/>
            <a:ext cx="2346450" cy="10690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(Savior)</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(Jesus)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15" name="Line 192">
            <a:extLst>
              <a:ext uri="{FF2B5EF4-FFF2-40B4-BE49-F238E27FC236}">
                <a16:creationId xmlns:a16="http://schemas.microsoft.com/office/drawing/2014/main" id="{BE486371-AD7F-676C-8030-C6EB23B5F3C1}"/>
              </a:ext>
            </a:extLst>
          </p:cNvPr>
          <p:cNvCxnSpPr>
            <a:cxnSpLocks noChangeShapeType="1"/>
          </p:cNvCxnSpPr>
          <p:nvPr/>
        </p:nvCxnSpPr>
        <p:spPr bwMode="auto">
          <a:xfrm>
            <a:off x="673594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6" name="Text Box 193">
            <a:extLst>
              <a:ext uri="{FF2B5EF4-FFF2-40B4-BE49-F238E27FC236}">
                <a16:creationId xmlns:a16="http://schemas.microsoft.com/office/drawing/2014/main" id="{6177FAA2-F4E8-44B1-FED8-2C4475CDCD20}"/>
              </a:ext>
            </a:extLst>
          </p:cNvPr>
          <p:cNvSpPr txBox="1">
            <a:spLocks noChangeArrowheads="1"/>
          </p:cNvSpPr>
          <p:nvPr/>
        </p:nvSpPr>
        <p:spPr bwMode="auto">
          <a:xfrm>
            <a:off x="6949254" y="4364020"/>
            <a:ext cx="2133137" cy="73968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forgiveness</a:t>
            </a:r>
            <a:br>
              <a:rPr lang="en-US"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(accept)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5DDB6B52-5DC1-9F52-9BC9-C3D80CC9B3E8}"/>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B1D80C19-6478-0F5A-C1FF-9F82BD58F3CC}"/>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375020728"/>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2551837"/>
            <a:ext cx="11378381" cy="1754326"/>
          </a:xfrm>
          <a:prstGeom prst="rect">
            <a:avLst/>
          </a:prstGeom>
          <a:noFill/>
        </p:spPr>
        <p:txBody>
          <a:bodyPr wrap="square" rtlCol="0">
            <a:spAutoFit/>
          </a:bodyPr>
          <a:lstStyle/>
          <a:p>
            <a:pPr marL="0" marR="0" algn="ctr">
              <a:spcBef>
                <a:spcPts val="0"/>
              </a:spcBef>
              <a:spcAft>
                <a:spcPts val="0"/>
              </a:spcAft>
            </a:pPr>
            <a:r>
              <a:rPr lang="en-US" sz="5400" dirty="0">
                <a:solidFill>
                  <a:schemeClr val="accent4">
                    <a:lumMod val="75000"/>
                  </a:schemeClr>
                </a:solidFill>
                <a:effectLst/>
                <a:latin typeface="Arial" panose="020B0604020202020204" pitchFamily="34" charset="0"/>
                <a:ea typeface="Times New Roman" panose="02020603050405020304" pitchFamily="18" charset="0"/>
              </a:rPr>
              <a:t>SESSION SIX</a:t>
            </a:r>
            <a:endParaRPr lang="en-US" sz="54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5400" dirty="0">
                <a:solidFill>
                  <a:schemeClr val="accent4">
                    <a:lumMod val="75000"/>
                  </a:schemeClr>
                </a:solidFill>
                <a:latin typeface="Arial" panose="020B0604020202020204" pitchFamily="34" charset="0"/>
                <a:ea typeface="Times New Roman" panose="02020603050405020304" pitchFamily="18" charset="0"/>
              </a:rPr>
              <a:t>MEANING</a:t>
            </a:r>
            <a:endParaRPr lang="en-US" sz="5400" dirty="0">
              <a:solidFill>
                <a:schemeClr val="accent4">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10051239"/>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B7B3029-18F1-2FA2-E746-7F109ADF331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E0DD169-4CA0-8AB1-AFB1-79EDD986B4E9}"/>
              </a:ext>
            </a:extLst>
          </p:cNvPr>
          <p:cNvSpPr txBox="1"/>
          <p:nvPr/>
        </p:nvSpPr>
        <p:spPr>
          <a:xfrm>
            <a:off x="406809" y="2551837"/>
            <a:ext cx="11378381" cy="1754326"/>
          </a:xfrm>
          <a:prstGeom prst="rect">
            <a:avLst/>
          </a:prstGeom>
          <a:noFill/>
        </p:spPr>
        <p:txBody>
          <a:bodyPr wrap="square" rtlCol="0">
            <a:spAutoFit/>
          </a:bodyPr>
          <a:lstStyle/>
          <a:p>
            <a:pPr marL="0" marR="0" algn="ctr">
              <a:spcBef>
                <a:spcPts val="0"/>
              </a:spcBef>
              <a:spcAft>
                <a:spcPts val="0"/>
              </a:spcAft>
            </a:pPr>
            <a:r>
              <a:rPr lang="en-US" sz="5400" dirty="0">
                <a:solidFill>
                  <a:schemeClr val="accent4">
                    <a:lumMod val="75000"/>
                  </a:schemeClr>
                </a:solidFill>
                <a:effectLst/>
                <a:latin typeface="Arial" panose="020B0604020202020204" pitchFamily="34" charset="0"/>
                <a:ea typeface="Times New Roman" panose="02020603050405020304" pitchFamily="18" charset="0"/>
              </a:rPr>
              <a:t>MEANING:</a:t>
            </a:r>
          </a:p>
          <a:p>
            <a:pPr marL="0" marR="0" algn="ctr">
              <a:spcBef>
                <a:spcPts val="0"/>
              </a:spcBef>
              <a:spcAft>
                <a:spcPts val="0"/>
              </a:spcAft>
            </a:pPr>
            <a:r>
              <a:rPr lang="en-US" sz="5400" dirty="0">
                <a:solidFill>
                  <a:schemeClr val="accent4">
                    <a:lumMod val="75000"/>
                  </a:schemeClr>
                </a:solidFill>
                <a:effectLst/>
                <a:latin typeface="Arial" panose="020B0604020202020204" pitchFamily="34" charset="0"/>
                <a:ea typeface="Times New Roman" panose="02020603050405020304" pitchFamily="18" charset="0"/>
              </a:rPr>
              <a:t>What is my purpose in life?</a:t>
            </a:r>
            <a:endParaRPr lang="en-US" sz="5400" dirty="0">
              <a:solidFill>
                <a:schemeClr val="accent4">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32886705"/>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811963"/>
            <a:ext cx="11378381" cy="2062103"/>
          </a:xfrm>
          <a:prstGeom prst="rect">
            <a:avLst/>
          </a:prstGeom>
          <a:noFill/>
        </p:spPr>
        <p:txBody>
          <a:bodyPr wrap="square" rtlCol="0">
            <a:spAutoFit/>
          </a:bodyPr>
          <a:lstStyle/>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We’re all looking for a reason to live. We want to feel like our lives have significance. The question is – “What gives my life meaning? The good news is that when we discover it, we experience something that we all desire. What is it?</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2139495"/>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105834"/>
            <a:ext cx="11378381" cy="646331"/>
          </a:xfrm>
          <a:prstGeom prst="rect">
            <a:avLst/>
          </a:prstGeom>
          <a:noFill/>
        </p:spPr>
        <p:txBody>
          <a:bodyPr wrap="square" rtlCol="0">
            <a:spAutoFit/>
          </a:bodyPr>
          <a:lstStyle/>
          <a:p>
            <a:pPr algn="ctr"/>
            <a:r>
              <a:rPr lang="en-US" sz="3600" dirty="0">
                <a:solidFill>
                  <a:schemeClr val="accent4">
                    <a:lumMod val="75000"/>
                  </a:schemeClr>
                </a:solidFill>
                <a:effectLst/>
                <a:latin typeface="Arial" panose="020B0604020202020204" pitchFamily="34" charset="0"/>
                <a:ea typeface="Times New Roman" panose="02020603050405020304" pitchFamily="18" charset="0"/>
              </a:rPr>
              <a:t>We live to experience one of two feelings:</a:t>
            </a:r>
            <a:endParaRPr lang="en-US" sz="3600" dirty="0">
              <a:solidFill>
                <a:schemeClr val="accent4">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82623260"/>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811963"/>
            <a:ext cx="11378381" cy="592726"/>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live for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happiness</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Happiness is a temporary feeling.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0410271"/>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811963"/>
            <a:ext cx="11378381" cy="1119665"/>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live for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happiness</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Happiness is a temporary feeling.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Happiness is often dependent on our circumstances.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4682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F8A37-696C-021E-D925-7A1307CAACD6}"/>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D6F4B81B-3C77-0987-944A-F22AAABC0A55}"/>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618412D4-1DD2-5B76-44F6-F9CF49C296AE}"/>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CDD1D431-8CB1-9008-1133-C633140BBC7F}"/>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505F3BB0-0282-A4EC-9649-6AB1EF49F481}"/>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EE7A6ECC-574E-C7EF-71A4-6E7843939221}"/>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48FEC0C9-106C-1D25-D66F-D8AD9C27B81E}"/>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E12BF772-A371-2E05-5796-E34E4C1E4899}"/>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 Box 189">
            <a:extLst>
              <a:ext uri="{FF2B5EF4-FFF2-40B4-BE49-F238E27FC236}">
                <a16:creationId xmlns:a16="http://schemas.microsoft.com/office/drawing/2014/main" id="{A1AA80AD-5054-ECD0-259C-7A1ACE01D744}"/>
              </a:ext>
            </a:extLst>
          </p:cNvPr>
          <p:cNvSpPr txBox="1">
            <a:spLocks noChangeArrowheads="1"/>
          </p:cNvSpPr>
          <p:nvPr/>
        </p:nvSpPr>
        <p:spPr bwMode="auto">
          <a:xfrm>
            <a:off x="5710366" y="5507037"/>
            <a:ext cx="2133137"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effectLst/>
                <a:latin typeface="Arial" panose="020B0604020202020204" pitchFamily="34" charset="0"/>
                <a:ea typeface="Aptos" panose="020B0004020202020204" pitchFamily="34" charset="0"/>
                <a:cs typeface="Times New Roman" panose="02020603050405020304" pitchFamily="18" charset="0"/>
              </a:rPr>
              <a:t>Relationship</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247A3030-46BD-235C-65AA-96E421763B4D}"/>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(death)</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15A7ECF1-64A2-98C9-1CF0-FCA5F2583053}"/>
              </a:ext>
            </a:extLst>
          </p:cNvPr>
          <p:cNvSpPr txBox="1">
            <a:spLocks noChangeArrowheads="1"/>
          </p:cNvSpPr>
          <p:nvPr/>
        </p:nvSpPr>
        <p:spPr bwMode="auto">
          <a:xfrm>
            <a:off x="5562715" y="3207734"/>
            <a:ext cx="2346450" cy="10690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(Savior)</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(Jesus)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ED99C8C7-1C10-AB17-5C9E-2D29EBCE3AA8}"/>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7966312E-6B18-274E-2501-8BE57C249305}"/>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837307091"/>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811963"/>
            <a:ext cx="11378381" cy="1646605"/>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live for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happiness</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Happiness is a temporary feeling.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Happiness is often dependent on our circumstances.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Our purpose is to get what makes us happy.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5674023"/>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811963"/>
            <a:ext cx="11378381" cy="2173544"/>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live for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happiness</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Happiness is a temporary feeling.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Happiness is often dependent on our circumstances.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Our purpose is to get what makes us happy.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What happens when the happiness wears off?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5917811"/>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811963"/>
            <a:ext cx="11378381" cy="3227422"/>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live for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happiness</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Happiness is a temporary feeling.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Happiness is often dependent on our circumstances.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Our purpose is to get what makes us happy.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What happens when the happiness wears off?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What happens when we face difficulties</a:t>
            </a:r>
            <a:r>
              <a:rPr lang="en-US" sz="3200" dirty="0">
                <a:solidFill>
                  <a:schemeClr val="bg1"/>
                </a:solidFill>
                <a:latin typeface="Arial" panose="020B0604020202020204" pitchFamily="34" charset="0"/>
                <a:ea typeface="Calibri" panose="020F0502020204030204" pitchFamily="34" charset="0"/>
                <a:cs typeface="Times New Roman" panose="02020603050405020304" pitchFamily="18" charset="0"/>
              </a:rPr>
              <a:t>? (my circumstances are hard)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2734839"/>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811963"/>
            <a:ext cx="11378381" cy="1649811"/>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live with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joy</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Joy can be a never-ending good feeling of satisfaction.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7194261"/>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811963"/>
            <a:ext cx="11378381" cy="3230628"/>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live with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joy</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Joy can be a never-ending good feeling of satisfaction.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People with joy don’t rely on their circumstances for happiness, they rely on a relationship with someone who has a love for them that never fails and disappoints.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620691"/>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811963"/>
            <a:ext cx="11378381" cy="3757567"/>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live with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joy</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Joy can be a never-ending good feeling of satisfaction.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People with joy don’t rely on their circumstances for happiness, they rely on a relationship with someone who has a love for them that never fails and disappoints.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It gives them their sense of identity. (I am a child of God!)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9974781"/>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F855EB1-F135-CB2D-8879-D743269D365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2305036-DA65-FBC5-F72E-4F7D5AFE991F}"/>
              </a:ext>
            </a:extLst>
          </p:cNvPr>
          <p:cNvSpPr txBox="1"/>
          <p:nvPr/>
        </p:nvSpPr>
        <p:spPr>
          <a:xfrm>
            <a:off x="406809" y="2604094"/>
            <a:ext cx="11378381" cy="1649811"/>
          </a:xfrm>
          <a:prstGeom prst="rect">
            <a:avLst/>
          </a:prstGeom>
          <a:noFill/>
        </p:spPr>
        <p:txBody>
          <a:bodyPr wrap="square" rtlCol="0">
            <a:spAutoFit/>
          </a:bodyPr>
          <a:lstStyle/>
          <a:p>
            <a:pPr marR="0" lvl="0">
              <a:lnSpc>
                <a:spcPct val="107000"/>
              </a:lnSpc>
              <a:spcBef>
                <a:spcPts val="0"/>
              </a:spcBef>
              <a:spcAft>
                <a:spcPts val="0"/>
              </a:spcAft>
            </a:pPr>
            <a:r>
              <a:rPr lang="en-US" sz="3200" b="0" i="1" dirty="0">
                <a:solidFill>
                  <a:schemeClr val="accent4">
                    <a:lumMod val="75000"/>
                  </a:schemeClr>
                </a:solidFill>
                <a:effectLst/>
                <a:latin typeface="system-ui"/>
              </a:rPr>
              <a:t>Yet to all who did receive him, to those who believed in his name, he gave the right to become children of God…</a:t>
            </a:r>
          </a:p>
          <a:p>
            <a:pPr marR="0" lvl="0">
              <a:lnSpc>
                <a:spcPct val="107000"/>
              </a:lnSpc>
              <a:spcBef>
                <a:spcPts val="0"/>
              </a:spcBef>
              <a:spcAft>
                <a:spcPts val="0"/>
              </a:spcAft>
            </a:pPr>
            <a:r>
              <a:rPr lang="en-US" sz="3200" dirty="0">
                <a:solidFill>
                  <a:schemeClr val="accent4">
                    <a:lumMod val="75000"/>
                  </a:schemeClr>
                </a:solidFill>
                <a:latin typeface="system-ui"/>
                <a:ea typeface="Calibri" panose="020F0502020204030204" pitchFamily="34" charset="0"/>
                <a:cs typeface="Times New Roman" panose="02020603050405020304" pitchFamily="18" charset="0"/>
              </a:rPr>
              <a:t>John 1:12</a:t>
            </a:r>
            <a:endParaRPr lang="en-US" sz="3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3547525"/>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811963"/>
            <a:ext cx="11378381" cy="4811445"/>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live with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joy</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Joy can be a never-ending good feeling of satisfaction.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People with joy don’t rely on their circumstances for happiness, they rely on a relationship with someone who has a love for them that never fails and disappoints.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It gives them their sense of identity. (I am a child of God!)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It gives them joy when they help others have a relationship with the one they know.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8615890"/>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811963"/>
            <a:ext cx="11378381" cy="5865324"/>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live with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joy</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Joy can be a never-ending good feeling of satisfaction.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People with joy don’t rely on their circumstances for happiness, they rely on a relationship with someone who has a love for them that never fails and disappoints.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It gives them their sense of identity. (I am a child of God!)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It gives them joy when they help others have a relationship with the one they know.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It’s their purpose to help as many people as possible to have this relationship. It’s what gives their lives meaning.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3697509"/>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811963"/>
            <a:ext cx="11378381" cy="2176750"/>
          </a:xfrm>
          <a:prstGeom prst="rect">
            <a:avLst/>
          </a:prstGeom>
          <a:noFill/>
        </p:spPr>
        <p:txBody>
          <a:bodyPr wrap="square" rtlCol="0">
            <a:spAutoFit/>
          </a:bodyPr>
          <a:lstStyle/>
          <a:p>
            <a:pPr>
              <a:lnSpc>
                <a:spcPct val="107000"/>
              </a:lnSpc>
            </a:pPr>
            <a:r>
              <a:rPr lang="en-US" sz="3200" dirty="0">
                <a:solidFill>
                  <a:schemeClr val="bg1"/>
                </a:solidFill>
                <a:effectLst/>
                <a:latin typeface="Arial" panose="020B0604020202020204" pitchFamily="34" charset="0"/>
                <a:ea typeface="Times New Roman" panose="02020603050405020304" pitchFamily="18" charset="0"/>
              </a:rPr>
              <a:t>Whatever we trust in to give our lives meaning gives us our identity. We’ve “</a:t>
            </a:r>
            <a:r>
              <a:rPr lang="en-US" sz="3200" u="sng" dirty="0">
                <a:solidFill>
                  <a:schemeClr val="bg1"/>
                </a:solidFill>
                <a:effectLst/>
                <a:latin typeface="Arial" panose="020B0604020202020204" pitchFamily="34" charset="0"/>
                <a:ea typeface="Times New Roman" panose="02020603050405020304" pitchFamily="18" charset="0"/>
              </a:rPr>
              <a:t>identified</a:t>
            </a:r>
            <a:r>
              <a:rPr lang="en-US" sz="3200" dirty="0">
                <a:solidFill>
                  <a:schemeClr val="bg1"/>
                </a:solidFill>
                <a:effectLst/>
                <a:latin typeface="Arial" panose="020B0604020202020204" pitchFamily="34" charset="0"/>
                <a:ea typeface="Times New Roman" panose="02020603050405020304" pitchFamily="18" charset="0"/>
              </a:rPr>
              <a:t>” what we believe will satisfy us and we identify as one who believes in whatever or whomever it is. </a:t>
            </a:r>
            <a:endParaRPr lang="en-US" sz="3200" dirty="0">
              <a:solidFill>
                <a:schemeClr val="bg1"/>
              </a:solidFill>
              <a:effectLst/>
              <a:latin typeface="Times New Roman" panose="02020603050405020304" pitchFamily="18" charset="0"/>
              <a:ea typeface="Times New Roman" panose="02020603050405020304" pitchFamily="18" charset="0"/>
            </a:endParaRPr>
          </a:p>
          <a:p>
            <a:pPr marR="0" lvl="0">
              <a:lnSpc>
                <a:spcPct val="107000"/>
              </a:lnSpc>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3654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AF773F5-A366-C75A-AB37-6989FE75759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A7337B2-CBB2-302E-6597-9F95722C8695}"/>
              </a:ext>
            </a:extLst>
          </p:cNvPr>
          <p:cNvSpPr txBox="1"/>
          <p:nvPr/>
        </p:nvSpPr>
        <p:spPr>
          <a:xfrm>
            <a:off x="406809" y="366623"/>
            <a:ext cx="11378381" cy="6124754"/>
          </a:xfrm>
          <a:prstGeom prst="rect">
            <a:avLst/>
          </a:prstGeom>
          <a:noFill/>
        </p:spPr>
        <p:txBody>
          <a:bodyPr wrap="square" rtlCol="0">
            <a:spAutoFit/>
          </a:bodyPr>
          <a:lstStyle/>
          <a:p>
            <a:pPr marL="0" marR="34290" algn="ctr">
              <a:buNone/>
            </a:pPr>
            <a:r>
              <a:rPr lang="en-US" sz="3600" b="1"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GO TO THE WEBSITE:</a:t>
            </a:r>
          </a:p>
          <a:p>
            <a:pPr marL="0" marR="34290" algn="ctr">
              <a:buNone/>
            </a:pPr>
            <a:endParaRPr lang="en-US" sz="3600" b="1"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marL="0" marR="34290" algn="ctr">
              <a:buNone/>
            </a:pPr>
            <a:r>
              <a:rPr lang="en-US" sz="3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www.answeringcommonquestions.com</a:t>
            </a:r>
            <a:endParaRPr lang="en-US" sz="3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0" marR="34290" algn="ctr">
              <a:buNone/>
            </a:pPr>
            <a:endParaRPr lang="en-US" sz="3600" b="1"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marL="0" marR="34290" algn="ctr">
              <a:buNone/>
            </a:pPr>
            <a:r>
              <a:rPr lang="en-US" sz="3600" b="1"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ON YOUR PHONE</a:t>
            </a:r>
          </a:p>
          <a:p>
            <a:pPr marL="0" marR="34290" algn="ctr">
              <a:buNone/>
            </a:pPr>
            <a:endParaRPr lang="en-US" sz="32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0" marR="34290" algn="ctr">
              <a:buNone/>
            </a:pPr>
            <a:r>
              <a:rPr lang="en-US" sz="36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CREATE A QUICK LINK TO YOUR </a:t>
            </a:r>
          </a:p>
          <a:p>
            <a:pPr marL="0" marR="34290" algn="ctr">
              <a:buNone/>
            </a:pPr>
            <a:r>
              <a:rPr lang="en-US" sz="36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PHONE HOME SCREEN</a:t>
            </a:r>
          </a:p>
          <a:p>
            <a:pPr marL="0" marR="34290" algn="ctr">
              <a:buNone/>
            </a:pPr>
            <a:r>
              <a:rPr lang="en-US" sz="3600" b="1"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IF POSSIBLE</a:t>
            </a:r>
          </a:p>
          <a:p>
            <a:pPr marL="0" marR="34290" algn="ctr">
              <a:buNone/>
            </a:pPr>
            <a:endParaRPr lang="en-US" sz="36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marR="34290" algn="ctr">
              <a:buNone/>
            </a:pPr>
            <a:r>
              <a:rPr lang="en-US" sz="3600" b="1"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t</a:t>
            </a:r>
            <a:r>
              <a:rPr lang="en-US" sz="36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he following </a:t>
            </a:r>
            <a:r>
              <a:rPr lang="en-US" sz="3600" b="1"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slides</a:t>
            </a:r>
            <a:r>
              <a:rPr lang="en-US" sz="36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 show what you will see….</a:t>
            </a:r>
          </a:p>
        </p:txBody>
      </p:sp>
    </p:spTree>
    <p:extLst>
      <p:ext uri="{BB962C8B-B14F-4D97-AF65-F5344CB8AC3E}">
        <p14:creationId xmlns:p14="http://schemas.microsoft.com/office/powerpoint/2010/main" val="30397958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04454-20C2-BE4E-FD22-5E774FC3991E}"/>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623FC696-E1AF-6AA1-2404-34B043CE139A}"/>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9D8BF58C-B324-FBCD-0EBF-92E89CF1DB4B}"/>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61C9388B-6EBB-9094-56D8-C47AA3F390C5}"/>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336A6501-2105-A748-FBDC-79B56D8F9EA3}"/>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A28BCD69-EFC4-442C-8D30-7412FC5088F2}"/>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D820EA83-9E84-3FC5-FA15-7986E4EEC087}"/>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2AFC497E-EF5A-A6C6-88D1-E2ACB17D9628}"/>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 Box 189">
            <a:extLst>
              <a:ext uri="{FF2B5EF4-FFF2-40B4-BE49-F238E27FC236}">
                <a16:creationId xmlns:a16="http://schemas.microsoft.com/office/drawing/2014/main" id="{F341B1B6-4830-F550-20ED-A4B97A0142AC}"/>
              </a:ext>
            </a:extLst>
          </p:cNvPr>
          <p:cNvSpPr txBox="1">
            <a:spLocks noChangeArrowheads="1"/>
          </p:cNvSpPr>
          <p:nvPr/>
        </p:nvSpPr>
        <p:spPr bwMode="auto">
          <a:xfrm>
            <a:off x="5710366" y="5507037"/>
            <a:ext cx="2133137"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effectLst/>
                <a:latin typeface="Arial" panose="020B0604020202020204" pitchFamily="34" charset="0"/>
                <a:ea typeface="Aptos" panose="020B0004020202020204" pitchFamily="34" charset="0"/>
                <a:cs typeface="Times New Roman" panose="02020603050405020304" pitchFamily="18" charset="0"/>
              </a:rPr>
              <a:t>Relationship</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38043624-7A4E-AF2C-7575-D98069CC2725}"/>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(death)</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6240F439-235C-845C-8FDF-910D27201944}"/>
              </a:ext>
            </a:extLst>
          </p:cNvPr>
          <p:cNvSpPr txBox="1">
            <a:spLocks noChangeArrowheads="1"/>
          </p:cNvSpPr>
          <p:nvPr/>
        </p:nvSpPr>
        <p:spPr bwMode="auto">
          <a:xfrm>
            <a:off x="5562715" y="3207734"/>
            <a:ext cx="2346450" cy="10690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(Savior)</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(Jesus)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193">
            <a:extLst>
              <a:ext uri="{FF2B5EF4-FFF2-40B4-BE49-F238E27FC236}">
                <a16:creationId xmlns:a16="http://schemas.microsoft.com/office/drawing/2014/main" id="{6E28C80A-A7EC-DB1C-A2D4-A2C96FA01F7A}"/>
              </a:ext>
            </a:extLst>
          </p:cNvPr>
          <p:cNvSpPr txBox="1">
            <a:spLocks noChangeArrowheads="1"/>
          </p:cNvSpPr>
          <p:nvPr/>
        </p:nvSpPr>
        <p:spPr bwMode="auto">
          <a:xfrm>
            <a:off x="6949254" y="4364020"/>
            <a:ext cx="2133137" cy="73968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forgiveness</a:t>
            </a:r>
            <a:br>
              <a:rPr lang="en-US"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b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84E1BBE4-53CD-5A4D-731F-C1301060C6CF}"/>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F34E6399-D437-2C98-1B10-40218C131644}"/>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748976772"/>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106732"/>
            <a:ext cx="11378381" cy="644535"/>
          </a:xfrm>
          <a:prstGeom prst="rect">
            <a:avLst/>
          </a:prstGeom>
          <a:noFill/>
        </p:spPr>
        <p:txBody>
          <a:bodyPr wrap="square" rtlCol="0">
            <a:spAutoFit/>
          </a:bodyPr>
          <a:lstStyle/>
          <a:p>
            <a:pPr algn="ctr">
              <a:lnSpc>
                <a:spcPct val="107000"/>
              </a:lnSpc>
            </a:pPr>
            <a:r>
              <a:rPr lang="en-US" sz="3600" dirty="0">
                <a:solidFill>
                  <a:schemeClr val="accent4">
                    <a:lumMod val="75000"/>
                  </a:schemeClr>
                </a:solidFill>
                <a:effectLst/>
                <a:latin typeface="Arial" panose="020B0604020202020204" pitchFamily="34" charset="0"/>
                <a:ea typeface="Times New Roman" panose="02020603050405020304" pitchFamily="18" charset="0"/>
              </a:rPr>
              <a:t>IDENTITY</a:t>
            </a:r>
            <a:endParaRPr lang="en-US" sz="3600" dirty="0">
              <a:solidFill>
                <a:schemeClr val="accent4">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86375405"/>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2869167"/>
            <a:ext cx="11378381" cy="1119665"/>
          </a:xfrm>
          <a:prstGeom prst="rect">
            <a:avLst/>
          </a:prstGeom>
          <a:noFill/>
        </p:spPr>
        <p:txBody>
          <a:bodyPr wrap="square" rtlCol="0">
            <a:spAutoFit/>
          </a:bodyPr>
          <a:lstStyle/>
          <a:p>
            <a:pPr algn="ctr">
              <a:lnSpc>
                <a:spcPct val="107000"/>
              </a:lnSpc>
            </a:pPr>
            <a:r>
              <a:rPr lang="en-US" sz="3200" dirty="0">
                <a:solidFill>
                  <a:schemeClr val="accent4">
                    <a:lumMod val="75000"/>
                  </a:schemeClr>
                </a:solidFill>
                <a:effectLst/>
                <a:latin typeface="Arial" panose="020B0604020202020204" pitchFamily="34" charset="0"/>
                <a:ea typeface="Calibri" panose="020F0502020204030204" pitchFamily="34" charset="0"/>
                <a:cs typeface="Times New Roman" panose="02020603050405020304" pitchFamily="18" charset="0"/>
              </a:rPr>
              <a:t>1.	WE CAN UNDERSTAND WHAT MAKES UP OUR IDENTITY. </a:t>
            </a:r>
            <a:endParaRPr lang="en-US" sz="3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7266555"/>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811963"/>
            <a:ext cx="11378381" cy="4284506"/>
          </a:xfrm>
          <a:prstGeom prst="rect">
            <a:avLst/>
          </a:prstGeom>
          <a:noFill/>
        </p:spPr>
        <p:txBody>
          <a:bodyPr wrap="square" rtlCol="0">
            <a:spAutoFit/>
          </a:bodyPr>
          <a:lstStyle/>
          <a:p>
            <a:pPr>
              <a:lnSpc>
                <a:spcPct val="107000"/>
              </a:lnSpc>
            </a:pPr>
            <a:r>
              <a:rPr lang="en-US" sz="3200" dirty="0">
                <a:solidFill>
                  <a:schemeClr val="bg1"/>
                </a:solidFill>
                <a:effectLst/>
                <a:latin typeface="Arial" panose="020B0604020202020204" pitchFamily="34" charset="0"/>
                <a:ea typeface="Times New Roman" panose="02020603050405020304" pitchFamily="18" charset="0"/>
              </a:rPr>
              <a:t>The term “identity” was made popular from the study of a famous psychologist in the 1950s named Erik Erikson. He understood the important role that identity played in developing us into who we become, especially as these formations of ourselves take place within our youth. This was made evident from his book named </a:t>
            </a:r>
            <a:r>
              <a:rPr lang="en-US" sz="3200" i="1" dirty="0">
                <a:solidFill>
                  <a:schemeClr val="bg1"/>
                </a:solidFill>
                <a:effectLst/>
                <a:latin typeface="Arial" panose="020B0604020202020204" pitchFamily="34" charset="0"/>
                <a:ea typeface="Times New Roman" panose="02020603050405020304" pitchFamily="18" charset="0"/>
              </a:rPr>
              <a:t>Identity: Youth and Crisis </a:t>
            </a:r>
            <a:r>
              <a:rPr lang="en-US" sz="3200" dirty="0">
                <a:solidFill>
                  <a:schemeClr val="bg1"/>
                </a:solidFill>
                <a:effectLst/>
                <a:latin typeface="Arial" panose="020B0604020202020204" pitchFamily="34" charset="0"/>
                <a:ea typeface="Times New Roman" panose="02020603050405020304" pitchFamily="18" charset="0"/>
              </a:rPr>
              <a:t>written in 1968.</a:t>
            </a:r>
            <a:endParaRPr lang="en-US" sz="3200" dirty="0">
              <a:solidFill>
                <a:schemeClr val="bg1"/>
              </a:solidFill>
              <a:effectLst/>
              <a:latin typeface="Times New Roman" panose="02020603050405020304" pitchFamily="18" charset="0"/>
              <a:ea typeface="Times New Roman" panose="02020603050405020304" pitchFamily="18" charset="0"/>
            </a:endParaRPr>
          </a:p>
          <a:p>
            <a:pPr marR="0" lvl="0">
              <a:lnSpc>
                <a:spcPct val="107000"/>
              </a:lnSpc>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2986860"/>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811963"/>
            <a:ext cx="11378381" cy="3230628"/>
          </a:xfrm>
          <a:prstGeom prst="rect">
            <a:avLst/>
          </a:prstGeom>
          <a:noFill/>
        </p:spPr>
        <p:txBody>
          <a:bodyPr wrap="square" rtlCol="0">
            <a:spAutoFit/>
          </a:bodyPr>
          <a:lstStyle/>
          <a:p>
            <a:pPr>
              <a:lnSpc>
                <a:spcPct val="107000"/>
              </a:lnSpc>
            </a:pPr>
            <a:r>
              <a:rPr lang="en-US" sz="3200" i="1" dirty="0">
                <a:solidFill>
                  <a:schemeClr val="bg1"/>
                </a:solidFill>
                <a:effectLst/>
                <a:latin typeface="Arial" panose="020B0604020202020204" pitchFamily="34" charset="0"/>
                <a:ea typeface="Times New Roman" panose="02020603050405020304" pitchFamily="18" charset="0"/>
              </a:rPr>
              <a:t>A man’s character is discernible in the mental or moral attitude in which, when it came upon him, he felt himself most deeply and intensely active and alive. At such moments there is a voice inside which speaks and says: “This is the real me!”</a:t>
            </a:r>
            <a:r>
              <a:rPr lang="en-US" sz="3200" dirty="0">
                <a:solidFill>
                  <a:schemeClr val="bg1"/>
                </a:solidFill>
                <a:effectLst/>
                <a:latin typeface="Arial" panose="020B0604020202020204" pitchFamily="34" charset="0"/>
                <a:ea typeface="Times New Roman" panose="02020603050405020304" pitchFamily="18" charset="0"/>
              </a:rPr>
              <a:t> (p. 19)</a:t>
            </a:r>
            <a:endParaRPr lang="en-US" sz="3200" dirty="0">
              <a:solidFill>
                <a:schemeClr val="bg1"/>
              </a:solidFill>
              <a:effectLst/>
              <a:latin typeface="Times New Roman" panose="02020603050405020304" pitchFamily="18" charset="0"/>
              <a:ea typeface="Times New Roman" panose="02020603050405020304" pitchFamily="18" charset="0"/>
            </a:endParaRPr>
          </a:p>
          <a:p>
            <a:pPr marR="0" lvl="0">
              <a:lnSpc>
                <a:spcPct val="107000"/>
              </a:lnSpc>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1794344"/>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811963"/>
            <a:ext cx="11378381" cy="1088375"/>
          </a:xfrm>
          <a:prstGeom prst="rect">
            <a:avLst/>
          </a:prstGeom>
          <a:noFill/>
        </p:spPr>
        <p:txBody>
          <a:bodyPr wrap="square" rtlCol="0">
            <a:spAutoFit/>
          </a:bodyPr>
          <a:lstStyle/>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From this statement we understand that…</a:t>
            </a:r>
            <a:endParaRPr lang="en-US" sz="3200" dirty="0">
              <a:solidFill>
                <a:schemeClr val="bg1"/>
              </a:solidFill>
              <a:effectLst/>
              <a:latin typeface="Times New Roman" panose="02020603050405020304" pitchFamily="18" charset="0"/>
              <a:ea typeface="Times New Roman" panose="02020603050405020304" pitchFamily="18" charset="0"/>
            </a:endParaRPr>
          </a:p>
          <a:p>
            <a:pPr marR="0" lvl="0">
              <a:lnSpc>
                <a:spcPct val="107000"/>
              </a:lnSpc>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2476558"/>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811963"/>
            <a:ext cx="11378381" cy="1615314"/>
          </a:xfrm>
          <a:prstGeom prst="rect">
            <a:avLst/>
          </a:prstGeom>
          <a:noFill/>
        </p:spPr>
        <p:txBody>
          <a:bodyPr wrap="square" rtlCol="0">
            <a:spAutoFit/>
          </a:bodyPr>
          <a:lstStyle/>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From this statement we understand that…</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Our identity is what makes us feel alive.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8343460"/>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811963"/>
            <a:ext cx="11378381" cy="2142253"/>
          </a:xfrm>
          <a:prstGeom prst="rect">
            <a:avLst/>
          </a:prstGeom>
          <a:noFill/>
        </p:spPr>
        <p:txBody>
          <a:bodyPr wrap="square" rtlCol="0">
            <a:spAutoFit/>
          </a:bodyPr>
          <a:lstStyle/>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From this statement we understand that…</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Our identity is what makes us feel alive.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It is what gives us a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reason to live</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4121071"/>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811963"/>
            <a:ext cx="11378381" cy="2669192"/>
          </a:xfrm>
          <a:prstGeom prst="rect">
            <a:avLst/>
          </a:prstGeom>
          <a:noFill/>
        </p:spPr>
        <p:txBody>
          <a:bodyPr wrap="square" rtlCol="0">
            <a:spAutoFit/>
          </a:bodyPr>
          <a:lstStyle/>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From this statement we understand that…</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Our identity is what makes us feel alive.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It is what gives us a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reason to live</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It gives us a sense of purpose.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115343"/>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811963"/>
            <a:ext cx="11378381" cy="3196131"/>
          </a:xfrm>
          <a:prstGeom prst="rect">
            <a:avLst/>
          </a:prstGeom>
          <a:noFill/>
        </p:spPr>
        <p:txBody>
          <a:bodyPr wrap="square" rtlCol="0">
            <a:spAutoFit/>
          </a:bodyPr>
          <a:lstStyle/>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From this statement we understand that…</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Our identity is what makes us feel alive.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It is what gives us a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reason to live</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It gives us a sense of purpose.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It results in a good feeling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happiness or joy</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2143487"/>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811963"/>
            <a:ext cx="11378381" cy="3058145"/>
          </a:xfrm>
          <a:prstGeom prst="rect">
            <a:avLst/>
          </a:prstGeom>
          <a:noFill/>
        </p:spPr>
        <p:txBody>
          <a:bodyPr wrap="square" rtlCol="0">
            <a:spAutoFit/>
          </a:bodyPr>
          <a:lstStyle/>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It’s influenced by two factors: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i="1" dirty="0">
                <a:solidFill>
                  <a:schemeClr val="bg1"/>
                </a:solidFill>
                <a:effectLst/>
                <a:latin typeface="Arial" panose="020B0604020202020204" pitchFamily="34" charset="0"/>
                <a:ea typeface="Times New Roman" panose="02020603050405020304" pitchFamily="18" charset="0"/>
              </a:rPr>
              <a:t>“…for we deal with a process “located” in the core of the individual and yet also in the core of his communal culture, a process which establishes, in fact, the identity of those two identities.”</a:t>
            </a:r>
            <a:r>
              <a:rPr lang="en-US" sz="3200" dirty="0">
                <a:solidFill>
                  <a:schemeClr val="bg1"/>
                </a:solidFill>
                <a:effectLst/>
                <a:latin typeface="Arial" panose="020B0604020202020204" pitchFamily="34" charset="0"/>
                <a:ea typeface="Times New Roman" panose="02020603050405020304" pitchFamily="18" charset="0"/>
              </a:rPr>
              <a:t> (p. 22)</a:t>
            </a:r>
            <a:endParaRPr lang="en-US" sz="3200" dirty="0">
              <a:solidFill>
                <a:schemeClr val="bg1"/>
              </a:solidFill>
              <a:effectLst/>
              <a:latin typeface="Times New Roman" panose="02020603050405020304" pitchFamily="18" charset="0"/>
              <a:ea typeface="Times New Roman" panose="02020603050405020304" pitchFamily="18" charset="0"/>
            </a:endParaRPr>
          </a:p>
          <a:p>
            <a:pPr marR="0" lvl="0">
              <a:lnSpc>
                <a:spcPct val="107000"/>
              </a:lnSpc>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9512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F874D-1772-4A9B-051C-DD67D923B852}"/>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F6098971-219F-B3A8-E82F-8732826382B7}"/>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897B5DA7-66BB-E1CF-9028-FBE80C90CBC3}"/>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ED8DC3F3-DB75-FA3A-97B8-C344563A6471}"/>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2A948E42-7BC6-2EA3-56D7-2FA0A6E55951}"/>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FD3D1924-8CAB-26EC-4981-BCD50DC2BB72}"/>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FC069541-F911-C600-4A32-9F527AB184F1}"/>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F45CBE2C-3B2A-8ECF-71B9-D2B821AFF3B5}"/>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 Box 189">
            <a:extLst>
              <a:ext uri="{FF2B5EF4-FFF2-40B4-BE49-F238E27FC236}">
                <a16:creationId xmlns:a16="http://schemas.microsoft.com/office/drawing/2014/main" id="{687975DD-503C-E9F3-D935-C2FA2D8DC769}"/>
              </a:ext>
            </a:extLst>
          </p:cNvPr>
          <p:cNvSpPr txBox="1">
            <a:spLocks noChangeArrowheads="1"/>
          </p:cNvSpPr>
          <p:nvPr/>
        </p:nvSpPr>
        <p:spPr bwMode="auto">
          <a:xfrm>
            <a:off x="5710366" y="5507037"/>
            <a:ext cx="2133137"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effectLst/>
                <a:latin typeface="Arial" panose="020B0604020202020204" pitchFamily="34" charset="0"/>
                <a:ea typeface="Aptos" panose="020B0004020202020204" pitchFamily="34" charset="0"/>
                <a:cs typeface="Times New Roman" panose="02020603050405020304" pitchFamily="18" charset="0"/>
              </a:rPr>
              <a:t>Relationship</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D9A91806-F356-48F4-88A4-3F3D3E7F0DDD}"/>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(death)</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2964650A-D54C-A9C6-8DF0-673158A71918}"/>
              </a:ext>
            </a:extLst>
          </p:cNvPr>
          <p:cNvSpPr txBox="1">
            <a:spLocks noChangeArrowheads="1"/>
          </p:cNvSpPr>
          <p:nvPr/>
        </p:nvSpPr>
        <p:spPr bwMode="auto">
          <a:xfrm>
            <a:off x="5562715" y="3207734"/>
            <a:ext cx="2346450" cy="10690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(Savior)</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(Jesus)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193">
            <a:extLst>
              <a:ext uri="{FF2B5EF4-FFF2-40B4-BE49-F238E27FC236}">
                <a16:creationId xmlns:a16="http://schemas.microsoft.com/office/drawing/2014/main" id="{C92BA518-7DD7-6F1D-A29A-7AD33569C12D}"/>
              </a:ext>
            </a:extLst>
          </p:cNvPr>
          <p:cNvSpPr txBox="1">
            <a:spLocks noChangeArrowheads="1"/>
          </p:cNvSpPr>
          <p:nvPr/>
        </p:nvSpPr>
        <p:spPr bwMode="auto">
          <a:xfrm>
            <a:off x="6949254" y="4364020"/>
            <a:ext cx="2133137" cy="73968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forgiveness</a:t>
            </a:r>
            <a:br>
              <a:rPr lang="en-US"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br>
            <a:r>
              <a:rPr lang="en-US" sz="2000" b="1"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(accept)</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FE0AEAFA-C3A6-6390-7094-CB3516BD16C6}"/>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6C495F7C-AF24-D312-ACD4-61E6C852A780}"/>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75555470"/>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811963"/>
            <a:ext cx="11378381" cy="1580817"/>
          </a:xfrm>
          <a:prstGeom prst="rect">
            <a:avLst/>
          </a:prstGeom>
          <a:noFill/>
        </p:spPr>
        <p:txBody>
          <a:bodyPr wrap="square" rtlCol="0">
            <a:spAutoFit/>
          </a:bodyPr>
          <a:lstStyle/>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He believed that our identity is determined from a combination of…</a:t>
            </a:r>
            <a:endParaRPr lang="en-US" sz="3200" dirty="0">
              <a:solidFill>
                <a:schemeClr val="bg1"/>
              </a:solidFill>
              <a:effectLst/>
              <a:latin typeface="Times New Roman" panose="02020603050405020304" pitchFamily="18" charset="0"/>
              <a:ea typeface="Times New Roman" panose="02020603050405020304" pitchFamily="18" charset="0"/>
            </a:endParaRPr>
          </a:p>
          <a:p>
            <a:pPr marR="0" lvl="0">
              <a:lnSpc>
                <a:spcPct val="107000"/>
              </a:lnSpc>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4608710"/>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811963"/>
            <a:ext cx="11378381" cy="2107756"/>
          </a:xfrm>
          <a:prstGeom prst="rect">
            <a:avLst/>
          </a:prstGeom>
          <a:noFill/>
        </p:spPr>
        <p:txBody>
          <a:bodyPr wrap="square" rtlCol="0">
            <a:spAutoFit/>
          </a:bodyPr>
          <a:lstStyle/>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He believed that our identity is determined from a combination of…</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Who we feel we should be and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7700472"/>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811963"/>
            <a:ext cx="11378381" cy="2634696"/>
          </a:xfrm>
          <a:prstGeom prst="rect">
            <a:avLst/>
          </a:prstGeom>
          <a:noFill/>
        </p:spPr>
        <p:txBody>
          <a:bodyPr wrap="square" rtlCol="0">
            <a:spAutoFit/>
          </a:bodyPr>
          <a:lstStyle/>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He believed that our identity is determined from a combination of…</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Who we feel we should be and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Who our community tells us we should be.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265166"/>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811963"/>
            <a:ext cx="11378381" cy="3539430"/>
          </a:xfrm>
          <a:prstGeom prst="rect">
            <a:avLst/>
          </a:prstGeom>
          <a:noFill/>
        </p:spPr>
        <p:txBody>
          <a:bodyPr wrap="square" rtlCol="0">
            <a:spAutoFit/>
          </a:bodyPr>
          <a:lstStyle/>
          <a:p>
            <a:pPr marL="0" marR="34290">
              <a:buNone/>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As societies have changed, the definition of who we should be has changed. The reason for this shift comes from the influence of those who desire to live in a way that a society has previously determined to be unacceptable. We begin judging ourselves by what we believe others expect us to be and we judge others (the community) for expecting us to be like them when we desire to be someone different.</a:t>
            </a:r>
          </a:p>
        </p:txBody>
      </p:sp>
    </p:spTree>
    <p:extLst>
      <p:ext uri="{BB962C8B-B14F-4D97-AF65-F5344CB8AC3E}">
        <p14:creationId xmlns:p14="http://schemas.microsoft.com/office/powerpoint/2010/main" val="3223273827"/>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132637"/>
            <a:ext cx="11378381" cy="592726"/>
          </a:xfrm>
          <a:prstGeom prst="rect">
            <a:avLst/>
          </a:prstGeom>
          <a:noFill/>
        </p:spPr>
        <p:txBody>
          <a:bodyPr wrap="square" rtlCol="0">
            <a:spAutoFit/>
          </a:bodyPr>
          <a:lstStyle/>
          <a:p>
            <a:pPr algn="ctr">
              <a:lnSpc>
                <a:spcPct val="107000"/>
              </a:lnSpc>
            </a:pPr>
            <a:r>
              <a:rPr lang="en-US" sz="3200" dirty="0">
                <a:solidFill>
                  <a:schemeClr val="accent4">
                    <a:lumMod val="75000"/>
                  </a:schemeClr>
                </a:solidFill>
                <a:effectLst/>
                <a:latin typeface="Arial" panose="020B0604020202020204" pitchFamily="34" charset="0"/>
                <a:ea typeface="Calibri" panose="020F0502020204030204" pitchFamily="34" charset="0"/>
                <a:cs typeface="Times New Roman" panose="02020603050405020304" pitchFamily="18" charset="0"/>
              </a:rPr>
              <a:t>OUR IDENTITY CAN BE </a:t>
            </a:r>
            <a:r>
              <a:rPr lang="en-US" sz="3200" u="sng" dirty="0">
                <a:solidFill>
                  <a:schemeClr val="accent4">
                    <a:lumMod val="75000"/>
                  </a:schemeClr>
                </a:solidFill>
                <a:effectLst/>
                <a:latin typeface="Arial" panose="020B0604020202020204" pitchFamily="34" charset="0"/>
                <a:ea typeface="Calibri" panose="020F0502020204030204" pitchFamily="34" charset="0"/>
                <a:cs typeface="Times New Roman" panose="02020603050405020304" pitchFamily="18" charset="0"/>
              </a:rPr>
              <a:t>IN CRISIS</a:t>
            </a:r>
            <a:endParaRPr lang="en-US" sz="3200" u="sng"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277498"/>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811963"/>
            <a:ext cx="11378381" cy="1649811"/>
          </a:xfrm>
          <a:prstGeom prst="rect">
            <a:avLst/>
          </a:prstGeom>
          <a:noFill/>
        </p:spPr>
        <p:txBody>
          <a:bodyPr wrap="square" rtlCol="0">
            <a:spAutoFit/>
          </a:bodyPr>
          <a:lstStyle/>
          <a:p>
            <a:pPr marL="457200" indent="-457200">
              <a:lnSpc>
                <a:spcPct val="107000"/>
              </a:lnSpc>
              <a:buFont typeface="Arial" panose="020B0604020202020204" pitchFamily="34" charset="0"/>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If we don’t measure up to the expectations of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 community</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we find ourselves in identity crisis.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5576981"/>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CB64750-977D-A1BD-3222-53DFF6791BE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91EF0F9-6E64-5607-5B5F-4EC3D133279F}"/>
              </a:ext>
            </a:extLst>
          </p:cNvPr>
          <p:cNvSpPr txBox="1"/>
          <p:nvPr/>
        </p:nvSpPr>
        <p:spPr>
          <a:xfrm>
            <a:off x="406809" y="811963"/>
            <a:ext cx="11378381" cy="1649811"/>
          </a:xfrm>
          <a:prstGeom prst="rect">
            <a:avLst/>
          </a:prstGeom>
          <a:noFill/>
        </p:spPr>
        <p:txBody>
          <a:bodyPr wrap="square" rtlCol="0">
            <a:spAutoFit/>
          </a:bodyPr>
          <a:lstStyle/>
          <a:p>
            <a:pPr>
              <a:lnSpc>
                <a:spcPct val="107000"/>
              </a:lnSpc>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Our beliefs are in conflict with what those in the community believe. We are judged for not changing our beliefs. </a:t>
            </a:r>
          </a:p>
          <a:p>
            <a:pPr marR="0" lvl="0">
              <a:lnSpc>
                <a:spcPct val="107000"/>
              </a:lnSpc>
              <a:spcBef>
                <a:spcPts val="0"/>
              </a:spcBef>
              <a:spcAft>
                <a:spcPts val="0"/>
              </a:spcAft>
            </a:pPr>
            <a:endPar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83751089"/>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502686"/>
            <a:ext cx="11378381" cy="1110176"/>
          </a:xfrm>
          <a:prstGeom prst="rect">
            <a:avLst/>
          </a:prstGeom>
          <a:noFill/>
        </p:spPr>
        <p:txBody>
          <a:bodyPr wrap="square" rtlCol="0">
            <a:spAutoFit/>
          </a:bodyPr>
          <a:lstStyle/>
          <a:p>
            <a:pPr marL="457200" indent="-457200">
              <a:lnSpc>
                <a:spcPct val="107000"/>
              </a:lnSpc>
              <a:buFont typeface="Arial" panose="020B0604020202020204" pitchFamily="34" charset="0"/>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Our identity is in crisis when who we are doesn’t match who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want to be</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51289058"/>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F809956-37DF-0299-8043-00B6206D12C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907BA5A-5992-0AB3-0E29-8F784A1EFD0A}"/>
              </a:ext>
            </a:extLst>
          </p:cNvPr>
          <p:cNvSpPr txBox="1"/>
          <p:nvPr/>
        </p:nvSpPr>
        <p:spPr>
          <a:xfrm>
            <a:off x="406809" y="502686"/>
            <a:ext cx="11378381" cy="2161810"/>
          </a:xfrm>
          <a:prstGeom prst="rect">
            <a:avLst/>
          </a:prstGeom>
          <a:noFill/>
        </p:spPr>
        <p:txBody>
          <a:bodyPr wrap="square" rtlCol="0">
            <a:spAutoFit/>
          </a:bodyPr>
          <a:lstStyle/>
          <a:p>
            <a:pPr>
              <a:lnSpc>
                <a:spcPct val="107000"/>
              </a:lnSpc>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We see this related to gender. A decision is made by the individual as to who they want to be, not who they were created to be. </a:t>
            </a:r>
          </a:p>
          <a:p>
            <a:pPr>
              <a:lnSpc>
                <a:spcPct val="107000"/>
              </a:lnSpc>
            </a:pPr>
            <a:endPar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7562958"/>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502686"/>
            <a:ext cx="11378381" cy="1076192"/>
          </a:xfrm>
          <a:prstGeom prst="rect">
            <a:avLst/>
          </a:prstGeom>
          <a:noFill/>
        </p:spPr>
        <p:txBody>
          <a:bodyPr wrap="square" rtlCol="0">
            <a:spAutoFit/>
          </a:bodyPr>
          <a:lstStyle/>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We answer the questions ….</a:t>
            </a:r>
            <a:endParaRPr lang="en-US" sz="3200" dirty="0">
              <a:solidFill>
                <a:schemeClr val="bg1"/>
              </a:solidFill>
              <a:effectLst/>
              <a:latin typeface="Times New Roman" panose="02020603050405020304" pitchFamily="18" charset="0"/>
              <a:ea typeface="Times New Roman" panose="02020603050405020304" pitchFamily="18" charset="0"/>
            </a:endParaRPr>
          </a:p>
          <a:p>
            <a:pPr>
              <a:lnSpc>
                <a:spcPct val="107000"/>
              </a:lnSpc>
            </a:pP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172013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31E47-EBD4-5048-A234-3B8D72EA6C4F}"/>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8DA5CF9F-6879-5181-376B-184673A57B07}"/>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D4E05349-1C4A-9B18-E9FD-E249324720A7}"/>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23AAB0CD-4C31-9D42-2F61-AD479E5432B9}"/>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AF223B7E-D1AE-D230-43D7-B9549F84E64A}"/>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1B78E458-4910-CAAD-21EF-E9A6EF6BF65F}"/>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4C1C9F74-52CC-1AA4-10A6-558FA85CF97B}"/>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D7FC4291-DB39-90F7-174D-3EC874B3F460}"/>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 Box 189">
            <a:extLst>
              <a:ext uri="{FF2B5EF4-FFF2-40B4-BE49-F238E27FC236}">
                <a16:creationId xmlns:a16="http://schemas.microsoft.com/office/drawing/2014/main" id="{5FECAA3C-841E-43F6-58CF-9C8F1DCF300E}"/>
              </a:ext>
            </a:extLst>
          </p:cNvPr>
          <p:cNvSpPr txBox="1">
            <a:spLocks noChangeArrowheads="1"/>
          </p:cNvSpPr>
          <p:nvPr/>
        </p:nvSpPr>
        <p:spPr bwMode="auto">
          <a:xfrm>
            <a:off x="5710366" y="5507037"/>
            <a:ext cx="2133137"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effectLst/>
                <a:latin typeface="Arial" panose="020B0604020202020204" pitchFamily="34" charset="0"/>
                <a:ea typeface="Aptos" panose="020B0004020202020204" pitchFamily="34" charset="0"/>
                <a:cs typeface="Times New Roman" panose="02020603050405020304" pitchFamily="18" charset="0"/>
              </a:rPr>
              <a:t>Relationship</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B54FF73A-3B01-CBC3-45E1-080C4FA31354}"/>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(death)</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87DBF0C5-02E1-AD27-2416-6A8603115798}"/>
              </a:ext>
            </a:extLst>
          </p:cNvPr>
          <p:cNvSpPr txBox="1">
            <a:spLocks noChangeArrowheads="1"/>
          </p:cNvSpPr>
          <p:nvPr/>
        </p:nvSpPr>
        <p:spPr bwMode="auto">
          <a:xfrm>
            <a:off x="5562715" y="3207734"/>
            <a:ext cx="2346450" cy="10690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(Savior)</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(Jesus)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15" name="Line 192">
            <a:extLst>
              <a:ext uri="{FF2B5EF4-FFF2-40B4-BE49-F238E27FC236}">
                <a16:creationId xmlns:a16="http://schemas.microsoft.com/office/drawing/2014/main" id="{BE486371-AD7F-676C-8030-C6EB23B5F3C1}"/>
              </a:ext>
            </a:extLst>
          </p:cNvPr>
          <p:cNvCxnSpPr>
            <a:cxnSpLocks noChangeShapeType="1"/>
          </p:cNvCxnSpPr>
          <p:nvPr/>
        </p:nvCxnSpPr>
        <p:spPr bwMode="auto">
          <a:xfrm>
            <a:off x="673594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6" name="Text Box 193">
            <a:extLst>
              <a:ext uri="{FF2B5EF4-FFF2-40B4-BE49-F238E27FC236}">
                <a16:creationId xmlns:a16="http://schemas.microsoft.com/office/drawing/2014/main" id="{6177FAA2-F4E8-44B1-FED8-2C4475CDCD20}"/>
              </a:ext>
            </a:extLst>
          </p:cNvPr>
          <p:cNvSpPr txBox="1">
            <a:spLocks noChangeArrowheads="1"/>
          </p:cNvSpPr>
          <p:nvPr/>
        </p:nvSpPr>
        <p:spPr bwMode="auto">
          <a:xfrm>
            <a:off x="6949254" y="4364020"/>
            <a:ext cx="2133137" cy="73968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forgiveness</a:t>
            </a:r>
            <a:br>
              <a:rPr lang="en-US"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(accept)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5DDB6B52-5DC1-9F52-9BC9-C3D80CC9B3E8}"/>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B1D80C19-6478-0F5A-C1FF-9F82BD58F3CC}"/>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708181528"/>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502686"/>
            <a:ext cx="11378381" cy="1603131"/>
          </a:xfrm>
          <a:prstGeom prst="rect">
            <a:avLst/>
          </a:prstGeom>
          <a:noFill/>
        </p:spPr>
        <p:txBody>
          <a:bodyPr wrap="square" rtlCol="0">
            <a:spAutoFit/>
          </a:bodyPr>
          <a:lstStyle/>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We answer the questions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“Do I want to be who I want to be?”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51440719"/>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502686"/>
            <a:ext cx="11378381" cy="2130070"/>
          </a:xfrm>
          <a:prstGeom prst="rect">
            <a:avLst/>
          </a:prstGeom>
          <a:noFill/>
        </p:spPr>
        <p:txBody>
          <a:bodyPr wrap="square" rtlCol="0">
            <a:spAutoFit/>
          </a:bodyPr>
          <a:lstStyle/>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We answer the questions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“Do I want to be who I want to be?”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“Do I want to be who someone else wants me to be?”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68193578"/>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502686"/>
            <a:ext cx="11378381" cy="4237827"/>
          </a:xfrm>
          <a:prstGeom prst="rect">
            <a:avLst/>
          </a:prstGeom>
          <a:noFill/>
        </p:spPr>
        <p:txBody>
          <a:bodyPr wrap="square" rtlCol="0">
            <a:spAutoFit/>
          </a:bodyPr>
          <a:lstStyle/>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We answer the questions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“Do I want to be who I want to be?”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“Do I want to be who someone else wants me to be?”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3200" dirty="0">
              <a:solidFill>
                <a:schemeClr val="bg1"/>
              </a:solidFill>
              <a:effectLst/>
              <a:latin typeface="Times New Roman" panose="02020603050405020304" pitchFamily="18" charset="0"/>
              <a:ea typeface="Times New Roman" panose="02020603050405020304" pitchFamily="18" charset="0"/>
            </a:endParaRPr>
          </a:p>
          <a:p>
            <a:pPr>
              <a:lnSpc>
                <a:spcPct val="107000"/>
              </a:lnSpc>
            </a:pPr>
            <a:r>
              <a:rPr lang="en-US" sz="3200" dirty="0">
                <a:solidFill>
                  <a:schemeClr val="bg1"/>
                </a:solidFill>
                <a:effectLst/>
                <a:latin typeface="Arial" panose="020B0604020202020204" pitchFamily="34" charset="0"/>
                <a:ea typeface="Times New Roman" panose="02020603050405020304" pitchFamily="18" charset="0"/>
              </a:rPr>
              <a:t>That “someone else” can be God. I can experience conflict when I desire to be someone that God did not create me to be. </a:t>
            </a:r>
            <a:endParaRPr lang="en-US" sz="3200" dirty="0">
              <a:solidFill>
                <a:schemeClr val="bg1"/>
              </a:solidFill>
              <a:effectLst/>
              <a:latin typeface="Times New Roman" panose="02020603050405020304" pitchFamily="18" charset="0"/>
              <a:ea typeface="Times New Roman" panose="02020603050405020304" pitchFamily="18" charset="0"/>
            </a:endParaRPr>
          </a:p>
          <a:p>
            <a:pPr>
              <a:lnSpc>
                <a:spcPct val="107000"/>
              </a:lnSpc>
            </a:pP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28210586"/>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251720"/>
            <a:ext cx="11378381" cy="584775"/>
          </a:xfrm>
          <a:prstGeom prst="rect">
            <a:avLst/>
          </a:prstGeom>
          <a:noFill/>
        </p:spPr>
        <p:txBody>
          <a:bodyPr wrap="square" rtlCol="0">
            <a:spAutoFit/>
          </a:bodyPr>
          <a:lstStyle/>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This crisis is solved in one of three ways….</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08850405"/>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251720"/>
            <a:ext cx="11378381" cy="2139047"/>
          </a:xfrm>
          <a:prstGeom prst="rect">
            <a:avLst/>
          </a:prstGeom>
          <a:noFill/>
        </p:spPr>
        <p:txBody>
          <a:bodyPr wrap="square" rtlCol="0">
            <a:spAutoFit/>
          </a:bodyPr>
          <a:lstStyle/>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This crisis is solved in one of three ways….</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To exclude who God created us to be and wants us to be and be who we want to be separate from Him, believing that I know what is best for myself.</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1731292"/>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251720"/>
            <a:ext cx="11378381" cy="4773743"/>
          </a:xfrm>
          <a:prstGeom prst="rect">
            <a:avLst/>
          </a:prstGeom>
          <a:noFill/>
        </p:spPr>
        <p:txBody>
          <a:bodyPr wrap="square" rtlCol="0">
            <a:spAutoFit/>
          </a:bodyPr>
          <a:lstStyle/>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This crisis is solved in one of three ways….</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To exclude who God created us to be and wants us to be and be who we want to be separate from Him, believing that I know what is best for myself.</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Understand that I have a desire to be someone whom God did not create me to be or wants me to be but I believe that God knows what is best for me and He wants what is best for me which leads me to work to shift my desire to please Him.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2207945"/>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251720"/>
            <a:ext cx="11378381" cy="5827621"/>
          </a:xfrm>
          <a:prstGeom prst="rect">
            <a:avLst/>
          </a:prstGeom>
          <a:noFill/>
        </p:spPr>
        <p:txBody>
          <a:bodyPr wrap="square" rtlCol="0">
            <a:spAutoFit/>
          </a:bodyPr>
          <a:lstStyle/>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This crisis is solved in one of three ways….</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To exclude who God created us to be and wants us to be and be who we want to be separate from Him, believing that I know what is best for myself.</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Understand that I have a desire to be someone whom God did not create me to be or wants me to be but I believe that God knows what is best for me and He wants what is best for me which leads me to work to shift my desire to please Him.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Include God in my life, but only in areas of my life where I am in agreement with Him.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9874581"/>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B2AE1BD-7BC3-2CCB-A6F8-D8C01F18D1D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8382E02-793A-1A46-C098-104A0AD4E7EA}"/>
              </a:ext>
            </a:extLst>
          </p:cNvPr>
          <p:cNvSpPr txBox="1"/>
          <p:nvPr/>
        </p:nvSpPr>
        <p:spPr>
          <a:xfrm>
            <a:off x="406809" y="251720"/>
            <a:ext cx="11378381" cy="6357766"/>
          </a:xfrm>
          <a:prstGeom prst="rect">
            <a:avLst/>
          </a:prstGeom>
          <a:noFill/>
        </p:spPr>
        <p:txBody>
          <a:bodyPr wrap="square" rtlCol="0">
            <a:spAutoFit/>
          </a:bodyPr>
          <a:lstStyle/>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This crisis is solved in one of three ways….</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To exclude who God created us to be and wants us to be and be who we want to be separate from Him, believing that I know what is best for myself.</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Understand that I have a desire to be someone whom God did not create me to be or wants me to be but I believe that God knows what is best for me and He wants what is best for me which leads me to work to shift my desire to please Him.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Include God in my life, but only in areas of my life where I am in agreement with Him. </a:t>
            </a:r>
          </a:p>
          <a:p>
            <a:pPr marR="0" lvl="0">
              <a:lnSpc>
                <a:spcPct val="107000"/>
              </a:lnSpc>
              <a:spcBef>
                <a:spcPts val="0"/>
              </a:spcBef>
              <a:spcAft>
                <a:spcPts val="0"/>
              </a:spcAft>
            </a:pPr>
            <a:r>
              <a:rPr lang="en-US" sz="3200" dirty="0">
                <a:solidFill>
                  <a:schemeClr val="bg1"/>
                </a:solidFill>
                <a:latin typeface="Arial" panose="020B0604020202020204" pitchFamily="34" charset="0"/>
                <a:ea typeface="Calibri" panose="020F0502020204030204" pitchFamily="34" charset="0"/>
                <a:cs typeface="Times New Roman" panose="02020603050405020304" pitchFamily="18" charset="0"/>
              </a:rPr>
              <a:t>- If I do this, can He really be my God?</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6377969"/>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161175"/>
            <a:ext cx="11378381" cy="1077218"/>
          </a:xfrm>
          <a:prstGeom prst="rect">
            <a:avLst/>
          </a:prstGeom>
          <a:noFill/>
        </p:spPr>
        <p:txBody>
          <a:bodyPr wrap="square" rtlCol="0">
            <a:spAutoFit/>
          </a:bodyPr>
          <a:lstStyle/>
          <a:p>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To better answer this, we need to define God. Who is God?...</a:t>
            </a:r>
          </a:p>
          <a:p>
            <a:pPr marL="0" marR="0">
              <a:spcBef>
                <a:spcPts val="0"/>
              </a:spcBef>
              <a:spcAft>
                <a:spcPts val="0"/>
              </a:spcAft>
            </a:pPr>
            <a:endPar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019279"/>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CE3F5E1-EEA9-A576-B27F-3E918FBBDDC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3CC4F0E-4A29-43D5-295E-07572FE83DC3}"/>
              </a:ext>
            </a:extLst>
          </p:cNvPr>
          <p:cNvSpPr txBox="1"/>
          <p:nvPr/>
        </p:nvSpPr>
        <p:spPr>
          <a:xfrm>
            <a:off x="406809" y="251720"/>
            <a:ext cx="11378381" cy="1569660"/>
          </a:xfrm>
          <a:prstGeom prst="rect">
            <a:avLst/>
          </a:prstGeom>
          <a:noFill/>
        </p:spPr>
        <p:txBody>
          <a:bodyPr wrap="square" rtlCol="0">
            <a:spAutoFit/>
          </a:bodyPr>
          <a:lstStyle/>
          <a:p>
            <a:pPr marL="0" marR="0">
              <a:spcBef>
                <a:spcPts val="0"/>
              </a:spcBef>
              <a:spcAft>
                <a:spcPts val="0"/>
              </a:spcAft>
            </a:pPr>
            <a:r>
              <a:rPr lang="en-US" sz="3200" i="1" dirty="0">
                <a:solidFill>
                  <a:schemeClr val="bg1"/>
                </a:solidFill>
                <a:effectLst/>
                <a:latin typeface="Arial" panose="020B0604020202020204" pitchFamily="34" charset="0"/>
                <a:ea typeface="Times New Roman" panose="02020603050405020304" pitchFamily="18" charset="0"/>
              </a:rPr>
              <a:t>God = any deified person, object or activity</a:t>
            </a:r>
            <a:r>
              <a:rPr lang="en-US" sz="3200" dirty="0">
                <a:solidFill>
                  <a:schemeClr val="bg1"/>
                </a:solidFill>
                <a:effectLst/>
                <a:latin typeface="Arial" panose="020B0604020202020204" pitchFamily="34" charset="0"/>
                <a:ea typeface="Times New Roman" panose="02020603050405020304" pitchFamily="18" charset="0"/>
              </a:rPr>
              <a:t>.</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27633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986B06C-6030-0057-B893-B49D8331DCF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9DBD216-03EB-3448-BCED-7200B4AFE068}"/>
              </a:ext>
            </a:extLst>
          </p:cNvPr>
          <p:cNvSpPr txBox="1"/>
          <p:nvPr/>
        </p:nvSpPr>
        <p:spPr>
          <a:xfrm>
            <a:off x="406809" y="2644170"/>
            <a:ext cx="11378381" cy="1569660"/>
          </a:xfrm>
          <a:prstGeom prst="rect">
            <a:avLst/>
          </a:prstGeom>
          <a:noFill/>
        </p:spPr>
        <p:txBody>
          <a:bodyPr wrap="square" rtlCol="0">
            <a:spAutoFit/>
          </a:bodyPr>
          <a:lstStyle/>
          <a:p>
            <a:pPr marL="0" marR="34290" algn="ctr"/>
            <a:r>
              <a:rPr lang="en-US" sz="32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OPEN YOU STUDY GUIDE AND NOTICE THE PRESENATION THAT IS INCLUDED </a:t>
            </a:r>
          </a:p>
          <a:p>
            <a:pPr marL="0" marR="34290" algn="ctr"/>
            <a:r>
              <a:rPr lang="en-US" sz="32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IN YOUR MATERIAL</a:t>
            </a:r>
          </a:p>
        </p:txBody>
      </p:sp>
    </p:spTree>
    <p:extLst>
      <p:ext uri="{BB962C8B-B14F-4D97-AF65-F5344CB8AC3E}">
        <p14:creationId xmlns:p14="http://schemas.microsoft.com/office/powerpoint/2010/main" val="2947653125"/>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251720"/>
            <a:ext cx="11378381" cy="2554545"/>
          </a:xfrm>
          <a:prstGeom prst="rect">
            <a:avLst/>
          </a:prstGeom>
          <a:noFill/>
        </p:spPr>
        <p:txBody>
          <a:bodyPr wrap="square" rtlCol="0">
            <a:spAutoFit/>
          </a:bodyPr>
          <a:lstStyle/>
          <a:p>
            <a:pPr marL="0" marR="0">
              <a:spcBef>
                <a:spcPts val="0"/>
              </a:spcBef>
              <a:spcAft>
                <a:spcPts val="0"/>
              </a:spcAft>
            </a:pPr>
            <a:r>
              <a:rPr lang="en-US" sz="3200" i="1" dirty="0">
                <a:solidFill>
                  <a:schemeClr val="bg1"/>
                </a:solidFill>
                <a:effectLst/>
                <a:latin typeface="Arial" panose="020B0604020202020204" pitchFamily="34" charset="0"/>
                <a:ea typeface="Times New Roman" panose="02020603050405020304" pitchFamily="18" charset="0"/>
              </a:rPr>
              <a:t>God = any deified person, object or activity</a:t>
            </a:r>
            <a:r>
              <a:rPr lang="en-US" sz="3200" dirty="0">
                <a:solidFill>
                  <a:schemeClr val="bg1"/>
                </a:solidFill>
                <a:effectLst/>
                <a:latin typeface="Arial" panose="020B0604020202020204" pitchFamily="34" charset="0"/>
                <a:ea typeface="Times New Roman" panose="02020603050405020304" pitchFamily="18" charset="0"/>
              </a:rPr>
              <a:t>.</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i="1" u="sng" dirty="0">
                <a:solidFill>
                  <a:schemeClr val="bg1"/>
                </a:solidFill>
                <a:effectLst/>
                <a:latin typeface="Arial" panose="020B0604020202020204" pitchFamily="34" charset="0"/>
                <a:ea typeface="Times New Roman" panose="02020603050405020304" pitchFamily="18" charset="0"/>
              </a:rPr>
              <a:t>Deity</a:t>
            </a:r>
            <a:r>
              <a:rPr lang="en-US" sz="3200" i="1" dirty="0">
                <a:solidFill>
                  <a:schemeClr val="bg1"/>
                </a:solidFill>
                <a:effectLst/>
                <a:latin typeface="Arial" panose="020B0604020202020204" pitchFamily="34" charset="0"/>
                <a:ea typeface="Times New Roman" panose="02020603050405020304" pitchFamily="18" charset="0"/>
              </a:rPr>
              <a:t> = a person, thing or activity that is revered</a:t>
            </a: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9149345"/>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251720"/>
            <a:ext cx="11378381" cy="3539430"/>
          </a:xfrm>
          <a:prstGeom prst="rect">
            <a:avLst/>
          </a:prstGeom>
          <a:noFill/>
        </p:spPr>
        <p:txBody>
          <a:bodyPr wrap="square" rtlCol="0">
            <a:spAutoFit/>
          </a:bodyPr>
          <a:lstStyle/>
          <a:p>
            <a:pPr marL="0" marR="0">
              <a:spcBef>
                <a:spcPts val="0"/>
              </a:spcBef>
              <a:spcAft>
                <a:spcPts val="0"/>
              </a:spcAft>
            </a:pPr>
            <a:r>
              <a:rPr lang="en-US" sz="3200" i="1" dirty="0">
                <a:solidFill>
                  <a:schemeClr val="bg1"/>
                </a:solidFill>
                <a:effectLst/>
                <a:latin typeface="Arial" panose="020B0604020202020204" pitchFamily="34" charset="0"/>
                <a:ea typeface="Times New Roman" panose="02020603050405020304" pitchFamily="18" charset="0"/>
              </a:rPr>
              <a:t>God = any deified person, object or activity</a:t>
            </a:r>
            <a:r>
              <a:rPr lang="en-US" sz="3200" dirty="0">
                <a:solidFill>
                  <a:schemeClr val="bg1"/>
                </a:solidFill>
                <a:effectLst/>
                <a:latin typeface="Arial" panose="020B0604020202020204" pitchFamily="34" charset="0"/>
                <a:ea typeface="Times New Roman" panose="02020603050405020304" pitchFamily="18" charset="0"/>
              </a:rPr>
              <a:t>.</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i="1" u="sng" dirty="0">
                <a:solidFill>
                  <a:schemeClr val="bg1"/>
                </a:solidFill>
                <a:effectLst/>
                <a:latin typeface="Arial" panose="020B0604020202020204" pitchFamily="34" charset="0"/>
                <a:ea typeface="Times New Roman" panose="02020603050405020304" pitchFamily="18" charset="0"/>
              </a:rPr>
              <a:t>Deity</a:t>
            </a:r>
            <a:r>
              <a:rPr lang="en-US" sz="3200" i="1" dirty="0">
                <a:solidFill>
                  <a:schemeClr val="bg1"/>
                </a:solidFill>
                <a:effectLst/>
                <a:latin typeface="Arial" panose="020B0604020202020204" pitchFamily="34" charset="0"/>
                <a:ea typeface="Times New Roman" panose="02020603050405020304" pitchFamily="18" charset="0"/>
              </a:rPr>
              <a:t> = a person, thing or activity that is revered</a:t>
            </a: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i="1" dirty="0">
                <a:solidFill>
                  <a:schemeClr val="bg1"/>
                </a:solidFill>
                <a:effectLst/>
                <a:latin typeface="Arial" panose="020B0604020202020204" pitchFamily="34" charset="0"/>
                <a:ea typeface="Times New Roman" panose="02020603050405020304" pitchFamily="18" charset="0"/>
              </a:rPr>
              <a:t>God = a person, object or activity that we value the most that is placed in the </a:t>
            </a:r>
            <a:r>
              <a:rPr lang="en-US" sz="3200" i="1" u="sng" dirty="0">
                <a:solidFill>
                  <a:schemeClr val="bg1"/>
                </a:solidFill>
                <a:effectLst/>
                <a:latin typeface="Arial" panose="020B0604020202020204" pitchFamily="34" charset="0"/>
                <a:ea typeface="Times New Roman" panose="02020603050405020304" pitchFamily="18" charset="0"/>
              </a:rPr>
              <a:t>position of highest importance</a:t>
            </a: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3771958"/>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136612"/>
            <a:ext cx="11378381" cy="584775"/>
          </a:xfrm>
          <a:prstGeom prst="rect">
            <a:avLst/>
          </a:prstGeom>
          <a:noFill/>
        </p:spPr>
        <p:txBody>
          <a:bodyPr wrap="square" rtlCol="0">
            <a:spAutoFit/>
          </a:bodyPr>
          <a:lstStyle/>
          <a:p>
            <a:pPr algn="ct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What can we learn from this?</a:t>
            </a:r>
          </a:p>
        </p:txBody>
      </p:sp>
    </p:spTree>
    <p:extLst>
      <p:ext uri="{BB962C8B-B14F-4D97-AF65-F5344CB8AC3E}">
        <p14:creationId xmlns:p14="http://schemas.microsoft.com/office/powerpoint/2010/main" val="3772659157"/>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DD7CDFF-99CB-7E58-1F2A-35FD7501575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2709AB1-C08E-E957-C726-BDDCE303A036}"/>
              </a:ext>
            </a:extLst>
          </p:cNvPr>
          <p:cNvSpPr txBox="1"/>
          <p:nvPr/>
        </p:nvSpPr>
        <p:spPr>
          <a:xfrm>
            <a:off x="406809" y="251720"/>
            <a:ext cx="11378381" cy="1111715"/>
          </a:xfrm>
          <a:prstGeom prst="rect">
            <a:avLst/>
          </a:prstGeom>
          <a:noFill/>
        </p:spPr>
        <p:txBody>
          <a:bodyPr wrap="square" rtlCol="0">
            <a:spAutoFit/>
          </a:bodyPr>
          <a:lstStyle/>
          <a:p>
            <a:pPr marL="342900" marR="0" lvl="0" indent="-34290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Our “god” is a part of our identity.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237022"/>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251720"/>
            <a:ext cx="11378381" cy="2165593"/>
          </a:xfrm>
          <a:prstGeom prst="rect">
            <a:avLst/>
          </a:prstGeom>
          <a:noFill/>
        </p:spPr>
        <p:txBody>
          <a:bodyPr wrap="square" rtlCol="0">
            <a:spAutoFit/>
          </a:bodyPr>
          <a:lstStyle/>
          <a:p>
            <a:pPr marL="342900" marR="0" lvl="0" indent="-34290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Our “god” is a part of our identity.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Our identity is determined by who or what we value the most.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9795325"/>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251720"/>
            <a:ext cx="11378381" cy="3219471"/>
          </a:xfrm>
          <a:prstGeom prst="rect">
            <a:avLst/>
          </a:prstGeom>
          <a:noFill/>
        </p:spPr>
        <p:txBody>
          <a:bodyPr wrap="square" rtlCol="0">
            <a:spAutoFit/>
          </a:bodyPr>
          <a:lstStyle/>
          <a:p>
            <a:pPr marL="342900" marR="0" lvl="0" indent="-34290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Our “god” is a part of our identity.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Our identity is determined by who or what we value the most.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This person or thing becomes the defining element of who we are.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8925840"/>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6509098-96FD-6439-8C75-5A2172FFCAD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A8C20DB-8A7B-CFD3-69D9-CC423D47E386}"/>
              </a:ext>
            </a:extLst>
          </p:cNvPr>
          <p:cNvSpPr txBox="1"/>
          <p:nvPr/>
        </p:nvSpPr>
        <p:spPr>
          <a:xfrm>
            <a:off x="406809" y="3136612"/>
            <a:ext cx="11378381" cy="1077218"/>
          </a:xfrm>
          <a:prstGeom prst="rect">
            <a:avLst/>
          </a:prstGeom>
          <a:noFill/>
        </p:spPr>
        <p:txBody>
          <a:bodyPr wrap="square" rtlCol="0">
            <a:spAutoFit/>
          </a:bodyPr>
          <a:lstStyle/>
          <a:p>
            <a:pPr marL="0" marR="34290" algn="ct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Does our God do what we need our God to do? </a:t>
            </a:r>
          </a:p>
          <a:p>
            <a:pPr marL="0" marR="34290" algn="ct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Does He fulfill our desires?</a:t>
            </a:r>
          </a:p>
        </p:txBody>
      </p:sp>
    </p:spTree>
    <p:extLst>
      <p:ext uri="{BB962C8B-B14F-4D97-AF65-F5344CB8AC3E}">
        <p14:creationId xmlns:p14="http://schemas.microsoft.com/office/powerpoint/2010/main" val="2091376051"/>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446274"/>
            <a:ext cx="11378381" cy="1569660"/>
          </a:xfrm>
          <a:prstGeom prst="rect">
            <a:avLst/>
          </a:prstGeom>
          <a:noFill/>
        </p:spPr>
        <p:txBody>
          <a:bodyPr wrap="square" rtlCol="0">
            <a:spAutoFit/>
          </a:bodyPr>
          <a:lstStyle/>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Our Desires:</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4610208"/>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446274"/>
            <a:ext cx="11378381" cy="2623539"/>
          </a:xfrm>
          <a:prstGeom prst="rect">
            <a:avLst/>
          </a:prstGeom>
          <a:noFill/>
        </p:spPr>
        <p:txBody>
          <a:bodyPr wrap="square" rtlCol="0">
            <a:spAutoFit/>
          </a:bodyPr>
          <a:lstStyle/>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Our Desires:</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desire to be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protected</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resulting in our desire for a solution to our problems.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5882070"/>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446274"/>
            <a:ext cx="11378381" cy="3150478"/>
          </a:xfrm>
          <a:prstGeom prst="rect">
            <a:avLst/>
          </a:prstGeom>
          <a:noFill/>
        </p:spPr>
        <p:txBody>
          <a:bodyPr wrap="square" rtlCol="0">
            <a:spAutoFit/>
          </a:bodyPr>
          <a:lstStyle/>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Our Desires:</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desire to be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protected</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resulting in our desire for a solution to our problems.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desire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significance</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(I want to feel like my life matters)</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97916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2828835"/>
            <a:ext cx="11378381" cy="1200329"/>
          </a:xfrm>
          <a:prstGeom prst="rect">
            <a:avLst/>
          </a:prstGeom>
          <a:noFill/>
        </p:spPr>
        <p:txBody>
          <a:bodyPr wrap="square" rtlCol="0">
            <a:spAutoFit/>
          </a:bodyPr>
          <a:lstStyle/>
          <a:p>
            <a:pPr marL="0" marR="0" algn="ctr">
              <a:spcBef>
                <a:spcPts val="0"/>
              </a:spcBef>
              <a:spcAft>
                <a:spcPts val="0"/>
              </a:spcAft>
            </a:pPr>
            <a:r>
              <a:rPr lang="en-US" sz="3600" b="1" dirty="0">
                <a:solidFill>
                  <a:schemeClr val="accent4">
                    <a:lumMod val="75000"/>
                  </a:schemeClr>
                </a:solidFill>
                <a:latin typeface="Arial" panose="020B0604020202020204" pitchFamily="34" charset="0"/>
                <a:ea typeface="Times New Roman" panose="02020603050405020304" pitchFamily="18" charset="0"/>
              </a:rPr>
              <a:t>REMINDER GRAPHIC ON WEBSITE:</a:t>
            </a:r>
          </a:p>
          <a:p>
            <a:pPr marL="0" marR="0" algn="ctr">
              <a:spcBef>
                <a:spcPts val="0"/>
              </a:spcBef>
              <a:spcAft>
                <a:spcPts val="0"/>
              </a:spcAft>
            </a:pPr>
            <a:r>
              <a:rPr lang="en-US" sz="3600" b="1" dirty="0">
                <a:solidFill>
                  <a:schemeClr val="accent4">
                    <a:lumMod val="75000"/>
                  </a:schemeClr>
                </a:solidFill>
                <a:effectLst/>
                <a:latin typeface="Arial" panose="020B0604020202020204" pitchFamily="34" charset="0"/>
                <a:ea typeface="Times New Roman" panose="02020603050405020304" pitchFamily="18" charset="0"/>
              </a:rPr>
              <a:t>RELIGION vs. RELATIONSHIP</a:t>
            </a:r>
            <a:endParaRPr lang="en-US" sz="3600" dirty="0">
              <a:solidFill>
                <a:schemeClr val="bg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321861351"/>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446274"/>
            <a:ext cx="11378381" cy="3677417"/>
          </a:xfrm>
          <a:prstGeom prst="rect">
            <a:avLst/>
          </a:prstGeom>
          <a:noFill/>
        </p:spPr>
        <p:txBody>
          <a:bodyPr wrap="square" rtlCol="0">
            <a:spAutoFit/>
          </a:bodyPr>
          <a:lstStyle/>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Our Desires:</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desire to be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protected</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resulting in our desire for a solution to our problems.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desire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significance</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(I want to feel like my life matters)</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desire to be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loved</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even when we don’t deserve it.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2104270"/>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446274"/>
            <a:ext cx="11378381" cy="1077218"/>
          </a:xfrm>
          <a:prstGeom prst="rect">
            <a:avLst/>
          </a:prstGeom>
          <a:noFill/>
        </p:spPr>
        <p:txBody>
          <a:bodyPr wrap="square" rtlCol="0">
            <a:spAutoFit/>
          </a:bodyPr>
          <a:lstStyle/>
          <a:p>
            <a:r>
              <a:rPr lang="en-US" sz="3200" dirty="0">
                <a:solidFill>
                  <a:schemeClr val="bg1"/>
                </a:solidFill>
                <a:effectLst/>
                <a:latin typeface="Arial" panose="020B0604020202020204" pitchFamily="34" charset="0"/>
                <a:ea typeface="Times New Roman" panose="02020603050405020304" pitchFamily="18" charset="0"/>
              </a:rPr>
              <a:t>With these in mind, we answer some god questions….</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0951604"/>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446274"/>
            <a:ext cx="11378381" cy="1077218"/>
          </a:xfrm>
          <a:prstGeom prst="rect">
            <a:avLst/>
          </a:prstGeom>
          <a:noFill/>
        </p:spPr>
        <p:txBody>
          <a:bodyPr wrap="square" rtlCol="0">
            <a:spAutoFit/>
          </a:bodyPr>
          <a:lstStyle/>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The God Questions….</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44632"/>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446274"/>
            <a:ext cx="11378381" cy="2131096"/>
          </a:xfrm>
          <a:prstGeom prst="rect">
            <a:avLst/>
          </a:prstGeom>
          <a:noFill/>
        </p:spPr>
        <p:txBody>
          <a:bodyPr wrap="square" rtlCol="0">
            <a:spAutoFit/>
          </a:bodyPr>
          <a:lstStyle/>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The God Questions….</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Does your god solve your problems? (We need hope that our god wil</a:t>
            </a:r>
            <a:r>
              <a:rPr lang="en-US" sz="3200" dirty="0">
                <a:solidFill>
                  <a:schemeClr val="bg1"/>
                </a:solidFill>
                <a:latin typeface="Arial" panose="020B0604020202020204" pitchFamily="34" charset="0"/>
                <a:ea typeface="Calibri" panose="020F0502020204030204" pitchFamily="34" charset="0"/>
                <a:cs typeface="Times New Roman" panose="02020603050405020304" pitchFamily="18" charset="0"/>
              </a:rPr>
              <a:t>l help our future be better)</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3013071"/>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446274"/>
            <a:ext cx="11378381" cy="3184974"/>
          </a:xfrm>
          <a:prstGeom prst="rect">
            <a:avLst/>
          </a:prstGeom>
          <a:noFill/>
        </p:spPr>
        <p:txBody>
          <a:bodyPr wrap="square" rtlCol="0">
            <a:spAutoFit/>
          </a:bodyPr>
          <a:lstStyle/>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The God Questions….</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Does your god solve your problems? (We need hope that our god wil</a:t>
            </a:r>
            <a:r>
              <a:rPr lang="en-US" sz="3200" dirty="0">
                <a:solidFill>
                  <a:schemeClr val="bg1"/>
                </a:solidFill>
                <a:latin typeface="Arial" panose="020B0604020202020204" pitchFamily="34" charset="0"/>
                <a:ea typeface="Calibri" panose="020F0502020204030204" pitchFamily="34" charset="0"/>
                <a:cs typeface="Times New Roman" panose="02020603050405020304" pitchFamily="18" charset="0"/>
              </a:rPr>
              <a:t>l help our future be better)</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Does your god give you a sense of significance by making you feel that what you do for your god matters?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0794647"/>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446274"/>
            <a:ext cx="11378381" cy="4238853"/>
          </a:xfrm>
          <a:prstGeom prst="rect">
            <a:avLst/>
          </a:prstGeom>
          <a:noFill/>
        </p:spPr>
        <p:txBody>
          <a:bodyPr wrap="square" rtlCol="0">
            <a:spAutoFit/>
          </a:bodyPr>
          <a:lstStyle/>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The God Questions….</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Does your god solve your problems? (We need hope that our god wil</a:t>
            </a:r>
            <a:r>
              <a:rPr lang="en-US" sz="3200" dirty="0">
                <a:solidFill>
                  <a:schemeClr val="bg1"/>
                </a:solidFill>
                <a:latin typeface="Arial" panose="020B0604020202020204" pitchFamily="34" charset="0"/>
                <a:ea typeface="Calibri" panose="020F0502020204030204" pitchFamily="34" charset="0"/>
                <a:cs typeface="Times New Roman" panose="02020603050405020304" pitchFamily="18" charset="0"/>
              </a:rPr>
              <a:t>l help our future be better)</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Does your god give you a sense of significance by making you feel that what you do for your god matters?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Does your god love you back even when you don’t deserve it?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2724649"/>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3B30C78-C551-2678-33F5-F1CD0E8D073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8D28780-4795-6CE1-4EF9-61CC8B237F70}"/>
              </a:ext>
            </a:extLst>
          </p:cNvPr>
          <p:cNvSpPr txBox="1"/>
          <p:nvPr/>
        </p:nvSpPr>
        <p:spPr>
          <a:xfrm>
            <a:off x="406809" y="3136612"/>
            <a:ext cx="11378381" cy="1077218"/>
          </a:xfrm>
          <a:prstGeom prst="rect">
            <a:avLst/>
          </a:prstGeom>
          <a:noFill/>
        </p:spPr>
        <p:txBody>
          <a:bodyPr wrap="square" rtlCol="0">
            <a:spAutoFit/>
          </a:bodyPr>
          <a:lstStyle/>
          <a:p>
            <a:pPr marL="0" marR="0" algn="ctr">
              <a:spcBef>
                <a:spcPts val="0"/>
              </a:spcBef>
              <a:spcAft>
                <a:spcPts val="0"/>
              </a:spcAft>
            </a:pPr>
            <a:r>
              <a:rPr lang="en-US" sz="3200" b="1" dirty="0">
                <a:solidFill>
                  <a:schemeClr val="accent4">
                    <a:lumMod val="75000"/>
                  </a:schemeClr>
                </a:solidFill>
                <a:latin typeface="Arial" panose="020B0604020202020204" pitchFamily="34" charset="0"/>
                <a:ea typeface="Times New Roman" panose="02020603050405020304" pitchFamily="18" charset="0"/>
              </a:rPr>
              <a:t>REMINDER GRAPHIC ON WEBSITE:</a:t>
            </a:r>
          </a:p>
          <a:p>
            <a:pPr marL="0" marR="0" algn="ctr">
              <a:spcBef>
                <a:spcPts val="0"/>
              </a:spcBef>
              <a:spcAft>
                <a:spcPts val="0"/>
              </a:spcAft>
            </a:pPr>
            <a:r>
              <a:rPr lang="en-US" sz="3200" b="1" dirty="0">
                <a:solidFill>
                  <a:schemeClr val="accent4">
                    <a:lumMod val="75000"/>
                  </a:schemeClr>
                </a:solidFill>
                <a:latin typeface="Arial" panose="020B0604020202020204" pitchFamily="34" charset="0"/>
                <a:ea typeface="Times New Roman" panose="02020603050405020304" pitchFamily="18" charset="0"/>
              </a:rPr>
              <a:t>THE GOD QUESTIONS</a:t>
            </a:r>
            <a:endParaRPr lang="en-US"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38072818"/>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446274"/>
            <a:ext cx="11378381" cy="1077218"/>
          </a:xfrm>
          <a:prstGeom prst="rect">
            <a:avLst/>
          </a:prstGeom>
          <a:noFill/>
        </p:spPr>
        <p:txBody>
          <a:bodyPr wrap="square" rtlCol="0">
            <a:spAutoFit/>
          </a:bodyPr>
          <a:lstStyle/>
          <a:p>
            <a:r>
              <a:rPr lang="en-US" sz="3200" dirty="0">
                <a:solidFill>
                  <a:schemeClr val="bg1"/>
                </a:solidFill>
                <a:effectLst/>
                <a:latin typeface="Arial" panose="020B0604020202020204" pitchFamily="34" charset="0"/>
                <a:ea typeface="Times New Roman" panose="02020603050405020304" pitchFamily="18" charset="0"/>
              </a:rPr>
              <a:t>This leads to another identity crisis situation….</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9214776"/>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446274"/>
            <a:ext cx="11378381" cy="2062103"/>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Our identity is in crisis when what we rely on as our god to meet our desires of protection, significance and love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doesn’t measure up</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9440665"/>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446274"/>
            <a:ext cx="11378381" cy="3539430"/>
          </a:xfrm>
          <a:prstGeom prst="rect">
            <a:avLst/>
          </a:prstGeom>
          <a:noFill/>
        </p:spPr>
        <p:txBody>
          <a:bodyPr wrap="square" rtlCol="0">
            <a:spAutoFit/>
          </a:bodyPr>
          <a:lstStyle/>
          <a:p>
            <a:r>
              <a:rPr lang="en-US" sz="3200" dirty="0">
                <a:solidFill>
                  <a:schemeClr val="bg1"/>
                </a:solidFill>
                <a:effectLst/>
                <a:latin typeface="Arial" panose="020B0604020202020204" pitchFamily="34" charset="0"/>
                <a:ea typeface="Times New Roman" panose="02020603050405020304" pitchFamily="18" charset="0"/>
              </a:rPr>
              <a:t>We are all the same. It is the process of our searching for our identity that leads us to whomever or whatever our god becomes. It is this same process that has led people to find their identity in being a child of the God who created them. They have determined that He meets all of their desires. They also believe that He wants what’s best for them.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59972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EBB9031-A3E9-078D-58DD-74D6BC47384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59FCE9C-ED34-7540-D613-3339DFB9B91B}"/>
              </a:ext>
            </a:extLst>
          </p:cNvPr>
          <p:cNvSpPr txBox="1"/>
          <p:nvPr/>
        </p:nvSpPr>
        <p:spPr>
          <a:xfrm>
            <a:off x="406809" y="3013501"/>
            <a:ext cx="11378381" cy="1200329"/>
          </a:xfrm>
          <a:prstGeom prst="rect">
            <a:avLst/>
          </a:prstGeom>
          <a:noFill/>
        </p:spPr>
        <p:txBody>
          <a:bodyPr wrap="square" rtlCol="0">
            <a:spAutoFit/>
          </a:bodyPr>
          <a:lstStyle/>
          <a:p>
            <a:pPr marL="0" marR="0" algn="ctr">
              <a:spcBef>
                <a:spcPts val="0"/>
              </a:spcBef>
              <a:spcAft>
                <a:spcPts val="0"/>
              </a:spcAft>
            </a:pPr>
            <a:r>
              <a:rPr lang="en-US" sz="3600" b="1" dirty="0">
                <a:solidFill>
                  <a:schemeClr val="accent4">
                    <a:lumMod val="75000"/>
                  </a:schemeClr>
                </a:solidFill>
                <a:latin typeface="Arial" panose="020B0604020202020204" pitchFamily="34" charset="0"/>
                <a:ea typeface="Times New Roman" panose="02020603050405020304" pitchFamily="18" charset="0"/>
              </a:rPr>
              <a:t>REMINDER GRAPHIC ON WEBSITE:</a:t>
            </a:r>
          </a:p>
          <a:p>
            <a:pPr marL="0" marR="0" algn="ctr">
              <a:spcBef>
                <a:spcPts val="0"/>
              </a:spcBef>
              <a:spcAft>
                <a:spcPts val="0"/>
              </a:spcAft>
            </a:pPr>
            <a:r>
              <a:rPr lang="en-US" sz="3600" b="1" dirty="0">
                <a:solidFill>
                  <a:schemeClr val="accent4">
                    <a:lumMod val="75000"/>
                  </a:schemeClr>
                </a:solidFill>
                <a:effectLst/>
                <a:latin typeface="Arial" panose="020B0604020202020204" pitchFamily="34" charset="0"/>
                <a:ea typeface="Times New Roman" panose="02020603050405020304" pitchFamily="18" charset="0"/>
              </a:rPr>
              <a:t>I ACCEPT</a:t>
            </a:r>
            <a:endParaRPr lang="en-US" sz="3600" dirty="0">
              <a:solidFill>
                <a:schemeClr val="bg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849558425"/>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446274"/>
            <a:ext cx="11378381" cy="1569660"/>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I’m in identity crisis if I’m not living for what God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created me to live for</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Arial" panose="020B0604020202020204" pitchFamily="34" charset="0"/>
              <a:buChar char="•"/>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2667695"/>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446274"/>
            <a:ext cx="11378381" cy="3046988"/>
          </a:xfrm>
          <a:prstGeom prst="rect">
            <a:avLst/>
          </a:prstGeom>
          <a:noFill/>
        </p:spPr>
        <p:txBody>
          <a:bodyPr wrap="square" rtlCol="0">
            <a:spAutoFit/>
          </a:bodyPr>
          <a:lstStyle/>
          <a:p>
            <a:pPr marL="0" marR="0">
              <a:spcBef>
                <a:spcPts val="0"/>
              </a:spcBef>
              <a:spcAft>
                <a:spcPts val="0"/>
              </a:spcAft>
            </a:pPr>
            <a:r>
              <a:rPr lang="en-US" sz="3200" i="1" dirty="0">
                <a:solidFill>
                  <a:schemeClr val="bg1"/>
                </a:solidFill>
                <a:effectLst/>
                <a:latin typeface="Arial" panose="020B0604020202020204" pitchFamily="34" charset="0"/>
                <a:ea typeface="Times New Roman" panose="02020603050405020304" pitchFamily="18" charset="0"/>
              </a:rPr>
              <a:t>Dear friends, let us love one another, for love comes from God. Everyone who loves has been born of God and knows God. </a:t>
            </a:r>
            <a:r>
              <a:rPr lang="en-US" sz="3200" i="1" baseline="30000" dirty="0">
                <a:solidFill>
                  <a:schemeClr val="bg1"/>
                </a:solidFill>
                <a:effectLst/>
                <a:latin typeface="Arial" panose="020B0604020202020204" pitchFamily="34" charset="0"/>
                <a:ea typeface="Times New Roman" panose="02020603050405020304" pitchFamily="18" charset="0"/>
              </a:rPr>
              <a:t>8 </a:t>
            </a:r>
            <a:r>
              <a:rPr lang="en-US" sz="3200" i="1" dirty="0">
                <a:solidFill>
                  <a:schemeClr val="bg1"/>
                </a:solidFill>
                <a:effectLst/>
                <a:latin typeface="Arial" panose="020B0604020202020204" pitchFamily="34" charset="0"/>
                <a:ea typeface="Times New Roman" panose="02020603050405020304" pitchFamily="18" charset="0"/>
              </a:rPr>
              <a:t>Whoever does not love does not know God, because God is love.</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1 John 4:7-8</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2698800"/>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446274"/>
            <a:ext cx="11378381" cy="1569660"/>
          </a:xfrm>
          <a:prstGeom prst="rect">
            <a:avLst/>
          </a:prstGeom>
          <a:noFill/>
        </p:spPr>
        <p:txBody>
          <a:bodyPr wrap="square" rtlCol="0">
            <a:spAutoFit/>
          </a:bodyPr>
          <a:lstStyle/>
          <a:p>
            <a:pPr marL="0" marR="0">
              <a:spcBef>
                <a:spcPts val="0"/>
              </a:spcBef>
              <a:spcAft>
                <a:spcPts val="0"/>
              </a:spcAft>
            </a:pPr>
            <a:r>
              <a:rPr lang="en-US" sz="3200" i="1" dirty="0">
                <a:solidFill>
                  <a:schemeClr val="bg1"/>
                </a:solidFill>
                <a:effectLst/>
                <a:latin typeface="Arial" panose="020B0604020202020204" pitchFamily="34" charset="0"/>
                <a:ea typeface="Times New Roman" panose="02020603050405020304" pitchFamily="18" charset="0"/>
              </a:rPr>
              <a:t>For the Son of Man came to seek and to save the lost.</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Luke 19:10</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4297675"/>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105834"/>
            <a:ext cx="11378381" cy="646331"/>
          </a:xfrm>
          <a:prstGeom prst="rect">
            <a:avLst/>
          </a:prstGeom>
          <a:noFill/>
        </p:spPr>
        <p:txBody>
          <a:bodyPr wrap="square" rtlCol="0">
            <a:spAutoFit/>
          </a:bodyPr>
          <a:lstStyle/>
          <a:p>
            <a:pPr algn="ctr"/>
            <a:r>
              <a:rPr lang="en-US" sz="3600" dirty="0">
                <a:solidFill>
                  <a:schemeClr val="bg1"/>
                </a:solidFill>
                <a:effectLst/>
                <a:latin typeface="Arial" panose="020B0604020202020204" pitchFamily="34" charset="0"/>
                <a:ea typeface="Times New Roman" panose="02020603050405020304" pitchFamily="18" charset="0"/>
              </a:rPr>
              <a:t>My purpose is to </a:t>
            </a:r>
            <a:r>
              <a:rPr lang="en-US" sz="3600" u="sng" dirty="0">
                <a:solidFill>
                  <a:schemeClr val="bg1"/>
                </a:solidFill>
                <a:effectLst/>
                <a:latin typeface="Arial" panose="020B0604020202020204" pitchFamily="34" charset="0"/>
                <a:ea typeface="Times New Roman" panose="02020603050405020304" pitchFamily="18" charset="0"/>
              </a:rPr>
              <a:t>seek and to save the lost</a:t>
            </a:r>
            <a:r>
              <a:rPr lang="en-US" sz="3600" dirty="0">
                <a:solidFill>
                  <a:schemeClr val="bg1"/>
                </a:solidFill>
                <a:effectLst/>
                <a:latin typeface="Arial" panose="020B0604020202020204" pitchFamily="34" charset="0"/>
                <a:ea typeface="Times New Roman" panose="02020603050405020304" pitchFamily="18" charset="0"/>
              </a:rPr>
              <a:t>!</a:t>
            </a:r>
            <a:endParaRPr lang="en-US" sz="36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31329900"/>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AA39EFA-63F4-639F-5EF9-336940F4667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3A41BA0-5085-E63F-E689-88A8CEACEDE6}"/>
              </a:ext>
            </a:extLst>
          </p:cNvPr>
          <p:cNvSpPr txBox="1"/>
          <p:nvPr/>
        </p:nvSpPr>
        <p:spPr>
          <a:xfrm>
            <a:off x="406809" y="2890391"/>
            <a:ext cx="11378381" cy="1077218"/>
          </a:xfrm>
          <a:prstGeom prst="rect">
            <a:avLst/>
          </a:prstGeom>
          <a:noFill/>
        </p:spPr>
        <p:txBody>
          <a:bodyPr wrap="square" rtlCol="0">
            <a:spAutoFit/>
          </a:bodyPr>
          <a:lstStyle/>
          <a:p>
            <a:pPr marL="0" marR="0" algn="ctr">
              <a:spcBef>
                <a:spcPts val="0"/>
              </a:spcBef>
              <a:spcAft>
                <a:spcPts val="0"/>
              </a:spcAft>
            </a:pPr>
            <a:r>
              <a:rPr lang="en-US" sz="3200" b="1" dirty="0">
                <a:solidFill>
                  <a:schemeClr val="accent4">
                    <a:lumMod val="75000"/>
                  </a:schemeClr>
                </a:solidFill>
                <a:latin typeface="Arial" panose="020B0604020202020204" pitchFamily="34" charset="0"/>
                <a:ea typeface="Times New Roman" panose="02020603050405020304" pitchFamily="18" charset="0"/>
              </a:rPr>
              <a:t>REMINDER GRAPHIC ON WEBSITE:</a:t>
            </a:r>
          </a:p>
          <a:p>
            <a:pPr marL="0" marR="0" algn="ctr">
              <a:spcBef>
                <a:spcPts val="0"/>
              </a:spcBef>
              <a:spcAft>
                <a:spcPts val="0"/>
              </a:spcAft>
            </a:pPr>
            <a:r>
              <a:rPr lang="en-US" sz="3200" b="1" dirty="0">
                <a:solidFill>
                  <a:schemeClr val="accent4">
                    <a:lumMod val="75000"/>
                  </a:schemeClr>
                </a:solidFill>
                <a:latin typeface="Arial" panose="020B0604020202020204" pitchFamily="34" charset="0"/>
                <a:ea typeface="Times New Roman" panose="02020603050405020304" pitchFamily="18" charset="0"/>
              </a:rPr>
              <a:t>INDENTITY – (MEANING)</a:t>
            </a:r>
            <a:endParaRPr lang="en-US"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94904072"/>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A46B644-89D1-C3DA-02E2-5A4B78B6205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F0BCE5C-5B29-BA5A-390E-125972A673C3}"/>
              </a:ext>
            </a:extLst>
          </p:cNvPr>
          <p:cNvSpPr txBox="1"/>
          <p:nvPr/>
        </p:nvSpPr>
        <p:spPr>
          <a:xfrm>
            <a:off x="406809" y="446274"/>
            <a:ext cx="11378381" cy="5016758"/>
          </a:xfrm>
          <a:prstGeom prst="rect">
            <a:avLst/>
          </a:prstGeom>
          <a:noFill/>
        </p:spPr>
        <p:txBody>
          <a:bodyPr wrap="square" rtlCol="0">
            <a:spAutoFit/>
          </a:bodyPr>
          <a:lstStyle/>
          <a:p>
            <a:pPr marL="0" marR="34290">
              <a:buNone/>
              <a:tabLst>
                <a:tab pos="228600" algn="l"/>
              </a:tabLst>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We have spent much time discovering truth. Remember, we use the physical and the spiritual. The physical is researched through science and historical events. We look at evidence and come to conclusions about the best possible explanations. The spiritual is a gut level feeling of what we believe to be true after looking at all of the evidence. What is your gut telling you? There are certain gut level feelings that we have which lead us to come to know God. There are five of them. We’ll call them beliefs. </a:t>
            </a:r>
          </a:p>
          <a:p>
            <a:pPr marL="0" marR="34290">
              <a:buNone/>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66544732"/>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642D481-4F65-41A9-B000-D2017F9921E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8F4F7AF-3429-DC72-B21C-DF27DE39CC10}"/>
              </a:ext>
            </a:extLst>
          </p:cNvPr>
          <p:cNvSpPr txBox="1"/>
          <p:nvPr/>
        </p:nvSpPr>
        <p:spPr>
          <a:xfrm>
            <a:off x="406809" y="446274"/>
            <a:ext cx="11378381" cy="2062103"/>
          </a:xfrm>
          <a:prstGeom prst="rect">
            <a:avLst/>
          </a:prstGeom>
          <a:noFill/>
        </p:spPr>
        <p:txBody>
          <a:bodyPr wrap="square" rtlCol="0">
            <a:spAutoFit/>
          </a:bodyPr>
          <a:lstStyle/>
          <a:p>
            <a:pPr marL="0" marR="34290"/>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To be identified with God, we need to have certain beliefs. We can ask those we are telling about Christ if they share these beliefs?</a:t>
            </a:r>
          </a:p>
          <a:p>
            <a:pPr marL="0" marR="0">
              <a:spcBef>
                <a:spcPts val="0"/>
              </a:spcBef>
              <a:spcAft>
                <a:spcPts val="0"/>
              </a:spcAft>
            </a:pPr>
            <a:endPar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92989522"/>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D20C6F4-D915-6EAC-F046-29AEC046BBA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64C5B6A-05AC-61F1-42DE-E3E6B8F4ABE3}"/>
              </a:ext>
            </a:extLst>
          </p:cNvPr>
          <p:cNvSpPr txBox="1"/>
          <p:nvPr/>
        </p:nvSpPr>
        <p:spPr>
          <a:xfrm>
            <a:off x="406809" y="446274"/>
            <a:ext cx="11378381" cy="3539430"/>
          </a:xfrm>
          <a:prstGeom prst="rect">
            <a:avLst/>
          </a:prstGeom>
          <a:noFill/>
        </p:spPr>
        <p:txBody>
          <a:bodyPr wrap="square" rtlCol="0">
            <a:spAutoFit/>
          </a:bodyPr>
          <a:lstStyle/>
          <a:p>
            <a:pPr marL="0" marR="34290">
              <a:buNone/>
              <a:tabLst>
                <a:tab pos="228600" algn="l"/>
              </a:tabLst>
            </a:pPr>
            <a:r>
              <a:rPr lang="en-US" sz="32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THE 5 BELIEFS QUESTIONS</a:t>
            </a:r>
            <a:endParaRPr lang="en-US" sz="320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marR="34290">
              <a:buNone/>
              <a:tabLst>
                <a:tab pos="228600" algn="l"/>
              </a:tabLst>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342900" marR="34290" lvl="0" indent="-342900">
              <a:buFont typeface="Courier New" panose="02070309020205020404" pitchFamily="49" charset="0"/>
              <a:buChar char="o"/>
              <a:tabLst>
                <a:tab pos="228600" algn="l"/>
              </a:tabLst>
            </a:pPr>
            <a:r>
              <a:rPr lang="en-US" sz="3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Do you believe that God exists (God Exists)?</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After looking at all of the evidence, do you believe that someone created the universe and that we are not an accident? Do you believe there is someone who is separate from nature who has power over all things?</a:t>
            </a:r>
          </a:p>
        </p:txBody>
      </p:sp>
    </p:spTree>
    <p:extLst>
      <p:ext uri="{BB962C8B-B14F-4D97-AF65-F5344CB8AC3E}">
        <p14:creationId xmlns:p14="http://schemas.microsoft.com/office/powerpoint/2010/main" val="2520677775"/>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13E8AD4-1AF5-9D46-853A-0CBEEBC93E9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7C0A7D0-4C0A-8E56-9849-EFF2945CD04D}"/>
              </a:ext>
            </a:extLst>
          </p:cNvPr>
          <p:cNvSpPr txBox="1"/>
          <p:nvPr/>
        </p:nvSpPr>
        <p:spPr>
          <a:xfrm>
            <a:off x="406809" y="446274"/>
            <a:ext cx="11378381" cy="3046988"/>
          </a:xfrm>
          <a:prstGeom prst="rect">
            <a:avLst/>
          </a:prstGeom>
          <a:noFill/>
        </p:spPr>
        <p:txBody>
          <a:bodyPr wrap="square" rtlCol="0">
            <a:spAutoFit/>
          </a:bodyPr>
          <a:lstStyle/>
          <a:p>
            <a:pPr marL="0" marR="34290">
              <a:buNone/>
              <a:tabLst>
                <a:tab pos="228600" algn="l"/>
              </a:tabLst>
            </a:pPr>
            <a:r>
              <a:rPr lang="en-US" sz="32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THE 5 BELIEFS QUESTIONS</a:t>
            </a:r>
            <a:endParaRPr lang="en-US" sz="320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marR="34290">
              <a:buNone/>
              <a:tabLst>
                <a:tab pos="228600" algn="l"/>
              </a:tabLst>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342900" marR="34290" lvl="0" indent="-342900">
              <a:buFont typeface="Courier New" panose="02070309020205020404" pitchFamily="49" charset="0"/>
              <a:buChar char="o"/>
              <a:tabLst>
                <a:tab pos="228600" algn="l"/>
              </a:tabLst>
            </a:pPr>
            <a:r>
              <a:rPr lang="en-US" sz="3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Do you believe that you have missed the mark and sinned (I have sinned)?</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Do you know deep down what is right and wrong and that you don’t measure up to who you were created to be – always good and loving? </a:t>
            </a:r>
          </a:p>
        </p:txBody>
      </p:sp>
    </p:spTree>
    <p:extLst>
      <p:ext uri="{BB962C8B-B14F-4D97-AF65-F5344CB8AC3E}">
        <p14:creationId xmlns:p14="http://schemas.microsoft.com/office/powerpoint/2010/main" val="3112179294"/>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51598F0-371C-9CAF-A4ED-7A3FD399C5C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889E9ED-C641-A8CC-F68B-BA95B6B40946}"/>
              </a:ext>
            </a:extLst>
          </p:cNvPr>
          <p:cNvSpPr txBox="1"/>
          <p:nvPr/>
        </p:nvSpPr>
        <p:spPr>
          <a:xfrm>
            <a:off x="406809" y="446274"/>
            <a:ext cx="11378381" cy="3046988"/>
          </a:xfrm>
          <a:prstGeom prst="rect">
            <a:avLst/>
          </a:prstGeom>
          <a:noFill/>
        </p:spPr>
        <p:txBody>
          <a:bodyPr wrap="square" rtlCol="0">
            <a:spAutoFit/>
          </a:bodyPr>
          <a:lstStyle/>
          <a:p>
            <a:pPr marL="0" marR="34290">
              <a:buNone/>
              <a:tabLst>
                <a:tab pos="228600" algn="l"/>
              </a:tabLst>
            </a:pPr>
            <a:r>
              <a:rPr lang="en-US" sz="32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THE 5 BELIEFS QUESTIONS</a:t>
            </a:r>
            <a:endParaRPr lang="en-US" sz="320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marR="34290">
              <a:buNone/>
              <a:tabLst>
                <a:tab pos="228600" algn="l"/>
              </a:tabLst>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342900" marR="34290" lvl="0" indent="-342900">
              <a:buFont typeface="Courier New" panose="02070309020205020404" pitchFamily="49" charset="0"/>
              <a:buChar char="o"/>
              <a:tabLst>
                <a:tab pos="228600" algn="l"/>
              </a:tabLst>
            </a:pPr>
            <a:r>
              <a:rPr lang="en-US" sz="3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Do you  believe that you can never obey enough rules to earn a relationship with God because you know you will fail (I can’t earn it)?</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Do you know that you are not perfect and will not always do what is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right?</a:t>
            </a:r>
            <a:r>
              <a:rPr lang="en-US" sz="1800" dirty="0" err="1">
                <a:effectLst/>
                <a:latin typeface="Times New Roman" panose="02020603050405020304" pitchFamily="18" charset="0"/>
                <a:ea typeface="Times New Roman" panose="02020603050405020304" pitchFamily="18" charset="0"/>
              </a:rPr>
              <a:t>right</a:t>
            </a:r>
            <a:r>
              <a:rPr lang="en-US" sz="18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42510712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18985CC-D398-58B8-B2F4-CE580049EC0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2A704F0-7107-E369-4EA5-F76D7960DC44}"/>
              </a:ext>
            </a:extLst>
          </p:cNvPr>
          <p:cNvSpPr txBox="1"/>
          <p:nvPr/>
        </p:nvSpPr>
        <p:spPr>
          <a:xfrm>
            <a:off x="406809" y="240689"/>
            <a:ext cx="11378381" cy="4832092"/>
          </a:xfrm>
          <a:prstGeom prst="rect">
            <a:avLst/>
          </a:prstGeom>
          <a:noFill/>
        </p:spPr>
        <p:txBody>
          <a:bodyPr wrap="square" rtlCol="0">
            <a:spAutoFit/>
          </a:bodyPr>
          <a:lstStyle/>
          <a:p>
            <a:pPr marL="0" marR="34290">
              <a:buNone/>
            </a:pPr>
            <a:r>
              <a:rPr lang="en-US" sz="28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NOTE:</a:t>
            </a:r>
            <a:endParaRPr lang="en-US" sz="280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marR="34290">
              <a:buNone/>
            </a:pPr>
            <a:r>
              <a:rPr lang="en-US"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0" marR="34290">
              <a:buNone/>
            </a:pPr>
            <a:r>
              <a:rPr lang="en-US"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Some may ask, “Why death? I haven’t killed anyone so why does someone need to die for me?” How can we answer that question? We can say…</a:t>
            </a:r>
          </a:p>
          <a:p>
            <a:pPr marL="0" marR="34290">
              <a:buNone/>
            </a:pPr>
            <a:r>
              <a:rPr lang="en-US"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0" marR="34290"/>
            <a:r>
              <a:rPr lang="en-US" sz="28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Sin, at its worst stage, leads to death. It’s the greatest way we can hurt others. James 1:15 teaches us – “</a:t>
            </a:r>
            <a:r>
              <a:rPr lang="en-US" sz="2800" b="1"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Then, after desire has conceived, it gives birth to sin; and sin, when it is full-grown, gives birth to death</a:t>
            </a:r>
            <a:r>
              <a:rPr lang="en-US" sz="28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We are punished for the worst of what humanity can do. The worst we can do is to take a life. Death is our punishment.</a:t>
            </a:r>
            <a:endParaRPr lang="en-US"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39289828"/>
      </p:ext>
    </p:extLst>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8890988-C887-BFCF-11D7-91BFDFFCA25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938629D-7AC7-B466-C89A-CA5CD711D4D7}"/>
              </a:ext>
            </a:extLst>
          </p:cNvPr>
          <p:cNvSpPr txBox="1"/>
          <p:nvPr/>
        </p:nvSpPr>
        <p:spPr>
          <a:xfrm>
            <a:off x="406809" y="446274"/>
            <a:ext cx="11378381" cy="3046988"/>
          </a:xfrm>
          <a:prstGeom prst="rect">
            <a:avLst/>
          </a:prstGeom>
          <a:noFill/>
        </p:spPr>
        <p:txBody>
          <a:bodyPr wrap="square" rtlCol="0">
            <a:spAutoFit/>
          </a:bodyPr>
          <a:lstStyle/>
          <a:p>
            <a:pPr marL="0" marR="34290">
              <a:buNone/>
              <a:tabLst>
                <a:tab pos="228600" algn="l"/>
              </a:tabLst>
            </a:pPr>
            <a:r>
              <a:rPr lang="en-US" sz="32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THE 5 BELIEFS QUESTIONS</a:t>
            </a:r>
            <a:endParaRPr lang="en-US" sz="320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marR="34290">
              <a:buNone/>
              <a:tabLst>
                <a:tab pos="228600" algn="l"/>
              </a:tabLst>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342900" marR="34290" indent="-342900">
              <a:buFont typeface="Courier New" panose="02070309020205020404" pitchFamily="49" charset="0"/>
              <a:buChar char="o"/>
              <a:tabLst>
                <a:tab pos="228600" algn="l"/>
              </a:tabLst>
            </a:pPr>
            <a:r>
              <a:rPr lang="en-US" sz="3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Do you believe that God still loves you and wants to have a relationship with you (God wants me)?</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Do you believe that God sending Jesus to show His love for you is proof that He wants a relationship with you? </a:t>
            </a:r>
          </a:p>
        </p:txBody>
      </p:sp>
    </p:spTree>
    <p:extLst>
      <p:ext uri="{BB962C8B-B14F-4D97-AF65-F5344CB8AC3E}">
        <p14:creationId xmlns:p14="http://schemas.microsoft.com/office/powerpoint/2010/main" val="1422427516"/>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ECCFBBB-D09D-40A7-BBBC-AB4AED5AC9F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500D559-26A0-42CC-B4D6-DA5A9B9C574D}"/>
              </a:ext>
            </a:extLst>
          </p:cNvPr>
          <p:cNvSpPr txBox="1"/>
          <p:nvPr/>
        </p:nvSpPr>
        <p:spPr>
          <a:xfrm>
            <a:off x="406809" y="446274"/>
            <a:ext cx="11378381" cy="4524315"/>
          </a:xfrm>
          <a:prstGeom prst="rect">
            <a:avLst/>
          </a:prstGeom>
          <a:noFill/>
        </p:spPr>
        <p:txBody>
          <a:bodyPr wrap="square" rtlCol="0">
            <a:spAutoFit/>
          </a:bodyPr>
          <a:lstStyle/>
          <a:p>
            <a:pPr marL="0" marR="34290">
              <a:buNone/>
              <a:tabLst>
                <a:tab pos="228600" algn="l"/>
              </a:tabLst>
            </a:pPr>
            <a:r>
              <a:rPr lang="en-US" sz="32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THE 5 BELIEFS QUESTIONS</a:t>
            </a:r>
            <a:endParaRPr lang="en-US" sz="320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marR="34290">
              <a:buNone/>
              <a:tabLst>
                <a:tab pos="228600" algn="l"/>
              </a:tabLst>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342900" marR="34290" lvl="0" indent="-342900">
              <a:buFont typeface="Courier New" panose="02070309020205020404" pitchFamily="49" charset="0"/>
              <a:buChar char="o"/>
              <a:tabLst>
                <a:tab pos="228600" algn="l"/>
              </a:tabLst>
            </a:pPr>
            <a:r>
              <a:rPr lang="en-US" sz="3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Do you believe that Jesus is the way to have a relationship with God (Jesus is the way)?</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Do you believe that he came to earth to show you how to live, take the punishment for your sin and come back to life to provide a way for you to also come back to life in Heaven after your death? Do you believe you experience this through being forgiven for your sins by accepting what Jesus did for you? </a:t>
            </a:r>
          </a:p>
        </p:txBody>
      </p:sp>
    </p:spTree>
    <p:extLst>
      <p:ext uri="{BB962C8B-B14F-4D97-AF65-F5344CB8AC3E}">
        <p14:creationId xmlns:p14="http://schemas.microsoft.com/office/powerpoint/2010/main" val="2126717289"/>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197C953-D5C3-C696-6056-8C234484C74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291A2DC-82EF-473E-5F85-4F5B487173AB}"/>
              </a:ext>
            </a:extLst>
          </p:cNvPr>
          <p:cNvSpPr txBox="1"/>
          <p:nvPr/>
        </p:nvSpPr>
        <p:spPr>
          <a:xfrm>
            <a:off x="271727" y="2890391"/>
            <a:ext cx="11378381" cy="1077218"/>
          </a:xfrm>
          <a:prstGeom prst="rect">
            <a:avLst/>
          </a:prstGeom>
          <a:noFill/>
        </p:spPr>
        <p:txBody>
          <a:bodyPr wrap="square" rtlCol="0">
            <a:spAutoFit/>
          </a:bodyPr>
          <a:lstStyle/>
          <a:p>
            <a:pPr marL="0" marR="0" algn="ctr">
              <a:spcBef>
                <a:spcPts val="0"/>
              </a:spcBef>
              <a:spcAft>
                <a:spcPts val="0"/>
              </a:spcAft>
            </a:pPr>
            <a:r>
              <a:rPr lang="en-US" sz="3200" b="1" dirty="0">
                <a:solidFill>
                  <a:schemeClr val="accent4">
                    <a:lumMod val="75000"/>
                  </a:schemeClr>
                </a:solidFill>
                <a:latin typeface="Arial" panose="020B0604020202020204" pitchFamily="34" charset="0"/>
                <a:ea typeface="Times New Roman" panose="02020603050405020304" pitchFamily="18" charset="0"/>
              </a:rPr>
              <a:t>REMINDER GRAPHIC ON WEBSITE:</a:t>
            </a:r>
          </a:p>
          <a:p>
            <a:pPr marL="0" marR="0" algn="ctr">
              <a:spcBef>
                <a:spcPts val="0"/>
              </a:spcBef>
              <a:spcAft>
                <a:spcPts val="0"/>
              </a:spcAft>
            </a:pPr>
            <a:r>
              <a:rPr lang="en-US" sz="3200" b="1" dirty="0">
                <a:solidFill>
                  <a:schemeClr val="accent4">
                    <a:lumMod val="75000"/>
                  </a:schemeClr>
                </a:solidFill>
                <a:latin typeface="Arial" panose="020B0604020202020204" pitchFamily="34" charset="0"/>
                <a:ea typeface="Times New Roman" panose="02020603050405020304" pitchFamily="18" charset="0"/>
              </a:rPr>
              <a:t>THE 5 BELIEFS</a:t>
            </a:r>
            <a:endParaRPr lang="en-US"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20003281"/>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DCA1BCC-B108-2D93-5CC5-D6A5B3179E5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2F7464A-D768-CF14-7E51-D6C985DDA69E}"/>
              </a:ext>
            </a:extLst>
          </p:cNvPr>
          <p:cNvSpPr txBox="1"/>
          <p:nvPr/>
        </p:nvSpPr>
        <p:spPr>
          <a:xfrm>
            <a:off x="406809" y="446274"/>
            <a:ext cx="11378381" cy="3539430"/>
          </a:xfrm>
          <a:prstGeom prst="rect">
            <a:avLst/>
          </a:prstGeom>
          <a:noFill/>
        </p:spPr>
        <p:txBody>
          <a:bodyPr wrap="square" rtlCol="0">
            <a:spAutoFit/>
          </a:bodyPr>
          <a:lstStyle/>
          <a:p>
            <a:pPr marL="0" marR="34290">
              <a:buNone/>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If they answer “YES” to these questions, they can begin their relationship with God by praying. Give them an opportunity to become a Child of God by leading them in the Prayer of Salvation:</a:t>
            </a:r>
          </a:p>
          <a:p>
            <a:pPr marL="0" marR="34290">
              <a:buNone/>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0" marR="34290"/>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0" marR="34290">
              <a:buNone/>
              <a:tabLst>
                <a:tab pos="228600" algn="l"/>
              </a:tabLst>
            </a:pPr>
            <a:endPar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12436328"/>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20EC5AD-916C-AB3B-7B48-52B0F62FE65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565C65B-7BB2-30AB-FE9F-1EDC680575A9}"/>
              </a:ext>
            </a:extLst>
          </p:cNvPr>
          <p:cNvSpPr txBox="1"/>
          <p:nvPr/>
        </p:nvSpPr>
        <p:spPr>
          <a:xfrm>
            <a:off x="406809" y="2644170"/>
            <a:ext cx="11378381" cy="1569660"/>
          </a:xfrm>
          <a:prstGeom prst="rect">
            <a:avLst/>
          </a:prstGeom>
          <a:noFill/>
        </p:spPr>
        <p:txBody>
          <a:bodyPr wrap="square" rtlCol="0">
            <a:spAutoFit/>
          </a:bodyPr>
          <a:lstStyle/>
          <a:p>
            <a:pPr marL="0" marR="0" algn="ctr">
              <a:spcBef>
                <a:spcPts val="0"/>
              </a:spcBef>
              <a:spcAft>
                <a:spcPts val="0"/>
              </a:spcAft>
            </a:pPr>
            <a:r>
              <a:rPr lang="en-US" sz="3200" b="1" dirty="0">
                <a:solidFill>
                  <a:schemeClr val="accent4">
                    <a:lumMod val="75000"/>
                  </a:schemeClr>
                </a:solidFill>
                <a:latin typeface="Arial" panose="020B0604020202020204" pitchFamily="34" charset="0"/>
                <a:ea typeface="Times New Roman" panose="02020603050405020304" pitchFamily="18" charset="0"/>
              </a:rPr>
              <a:t>REMEMBER – THIS IS A GRAPHIC!</a:t>
            </a:r>
          </a:p>
          <a:p>
            <a:pPr marL="0" marR="0" algn="ctr">
              <a:spcBef>
                <a:spcPts val="0"/>
              </a:spcBef>
              <a:spcAft>
                <a:spcPts val="0"/>
              </a:spcAft>
            </a:pPr>
            <a:r>
              <a:rPr lang="en-US" sz="3200" b="1" dirty="0">
                <a:solidFill>
                  <a:schemeClr val="accent4">
                    <a:lumMod val="75000"/>
                  </a:schemeClr>
                </a:solidFill>
                <a:latin typeface="Arial" panose="020B0604020202020204" pitchFamily="34" charset="0"/>
                <a:ea typeface="Times New Roman" panose="02020603050405020304" pitchFamily="18" charset="0"/>
              </a:rPr>
              <a:t>REMINDER GRAPHIC ON WEBSITE:</a:t>
            </a:r>
          </a:p>
          <a:p>
            <a:pPr marL="0" marR="0" algn="ctr">
              <a:spcBef>
                <a:spcPts val="0"/>
              </a:spcBef>
              <a:spcAft>
                <a:spcPts val="0"/>
              </a:spcAft>
            </a:pPr>
            <a:r>
              <a:rPr lang="en-US" sz="3200" b="1" dirty="0">
                <a:solidFill>
                  <a:schemeClr val="accent4">
                    <a:lumMod val="75000"/>
                  </a:schemeClr>
                </a:solidFill>
                <a:latin typeface="Arial" panose="020B0604020202020204" pitchFamily="34" charset="0"/>
                <a:ea typeface="Times New Roman" panose="02020603050405020304" pitchFamily="18" charset="0"/>
              </a:rPr>
              <a:t>I ACCEPT</a:t>
            </a:r>
            <a:endParaRPr lang="en-US"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509822585"/>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AF95064-F963-7627-2FD7-04EB578F93A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680EAE6-67EC-73CE-CED5-C486BF48E72C}"/>
              </a:ext>
            </a:extLst>
          </p:cNvPr>
          <p:cNvSpPr txBox="1"/>
          <p:nvPr/>
        </p:nvSpPr>
        <p:spPr>
          <a:xfrm>
            <a:off x="406809" y="446274"/>
            <a:ext cx="11378381" cy="4031873"/>
          </a:xfrm>
          <a:prstGeom prst="rect">
            <a:avLst/>
          </a:prstGeom>
          <a:noFill/>
        </p:spPr>
        <p:txBody>
          <a:bodyPr wrap="square" rtlCol="0">
            <a:spAutoFit/>
          </a:bodyPr>
          <a:lstStyle/>
          <a:p>
            <a:pPr marL="0" marR="34290">
              <a:buNone/>
            </a:pPr>
            <a:r>
              <a:rPr lang="en-US" sz="32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Dear God, I ADMIT that I have sinned and ask for your forgiveness. I BELIEVE that Jesus died on the cross to take the punishment for my sins and was resurrected to provide a way for me to live forever with you in Heaven. I COMMIT to follow Jesus as the Lord of my life as I live to become like him. I pray this in Jesus’ name. Amen.  </a:t>
            </a:r>
            <a:endPar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0" marR="34290"/>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0" marR="34290">
              <a:buNone/>
              <a:tabLst>
                <a:tab pos="228600" algn="l"/>
              </a:tabLst>
            </a:pPr>
            <a:endPar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84282742"/>
      </p:ext>
    </p:extLst>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3962B48-0454-1D32-5990-FBCAB9AB368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F77EED5-CEB0-B084-2265-01FBA467C035}"/>
              </a:ext>
            </a:extLst>
          </p:cNvPr>
          <p:cNvSpPr txBox="1"/>
          <p:nvPr/>
        </p:nvSpPr>
        <p:spPr>
          <a:xfrm>
            <a:off x="406809" y="446274"/>
            <a:ext cx="11378381" cy="1077218"/>
          </a:xfrm>
          <a:prstGeom prst="rect">
            <a:avLst/>
          </a:prstGeom>
          <a:noFill/>
        </p:spPr>
        <p:txBody>
          <a:bodyPr wrap="square" rtlCol="0">
            <a:spAutoFit/>
          </a:bodyPr>
          <a:lstStyle/>
          <a:p>
            <a:pPr marL="0" marR="0">
              <a:buNone/>
            </a:pPr>
            <a:r>
              <a:rPr lang="en-US" sz="32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WHAT NOW?</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0" marR="34290">
              <a:buNone/>
              <a:tabLst>
                <a:tab pos="228600" algn="l"/>
              </a:tabLst>
            </a:pPr>
            <a:endPar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15930520"/>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E75534E-C85D-21C8-E162-082A6C8997D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C694373-E924-B57B-4A0B-8EFCAB92AFCD}"/>
              </a:ext>
            </a:extLst>
          </p:cNvPr>
          <p:cNvSpPr txBox="1"/>
          <p:nvPr/>
        </p:nvSpPr>
        <p:spPr>
          <a:xfrm>
            <a:off x="406809" y="446274"/>
            <a:ext cx="11378381" cy="3539430"/>
          </a:xfrm>
          <a:prstGeom prst="rect">
            <a:avLst/>
          </a:prstGeom>
          <a:noFill/>
        </p:spPr>
        <p:txBody>
          <a:bodyPr wrap="square" rtlCol="0">
            <a:spAutoFit/>
          </a:bodyPr>
          <a:lstStyle/>
          <a:p>
            <a:pPr marL="0" marR="0">
              <a:buNone/>
            </a:pPr>
            <a:r>
              <a:rPr lang="en-US" sz="32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WHAT NOW?</a:t>
            </a:r>
            <a:endParaRPr lang="en-US" sz="320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marR="0">
              <a:buNone/>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0" marR="0"/>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What do we do if they have accepted Christ? We need to encourage them in the spiritual growth as a Child of God. Here are five actions that we can encourage them to do:</a:t>
            </a:r>
          </a:p>
          <a:p>
            <a:pPr marL="0" marR="34290"/>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0" marR="34290">
              <a:buNone/>
              <a:tabLst>
                <a:tab pos="228600" algn="l"/>
              </a:tabLst>
            </a:pPr>
            <a:endPar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9973680"/>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BEEC1C6-D8DD-65EF-FB42-E3649841430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B5ED61F-36D8-BB23-E098-B63974331BA2}"/>
              </a:ext>
            </a:extLst>
          </p:cNvPr>
          <p:cNvSpPr txBox="1"/>
          <p:nvPr/>
        </p:nvSpPr>
        <p:spPr>
          <a:xfrm>
            <a:off x="406809" y="446274"/>
            <a:ext cx="11378381" cy="2062103"/>
          </a:xfrm>
          <a:prstGeom prst="rect">
            <a:avLst/>
          </a:prstGeom>
          <a:noFill/>
        </p:spPr>
        <p:txBody>
          <a:bodyPr wrap="square" rtlCol="0">
            <a:spAutoFit/>
          </a:bodyPr>
          <a:lstStyle/>
          <a:p>
            <a:pPr marL="0" marR="0">
              <a:buNone/>
            </a:pPr>
            <a:r>
              <a:rPr lang="en-US" sz="32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WHAT NOW?</a:t>
            </a:r>
            <a:endParaRPr lang="en-US" sz="320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marR="0">
              <a:buNone/>
            </a:pPr>
            <a:r>
              <a:rPr lang="en-US" sz="3200"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 </a:t>
            </a:r>
          </a:p>
          <a:p>
            <a:pPr marL="342900" marR="0" lvl="0" indent="-342900">
              <a:buFont typeface="Symbol" panose="05050102010706020507" pitchFamily="18" charset="2"/>
              <a:buChar char=""/>
            </a:pPr>
            <a:r>
              <a:rPr lang="en-US" sz="3200" b="1"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Tell others about your new relationship with God.</a:t>
            </a:r>
            <a:endParaRPr lang="en-US" sz="3200"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457200" marR="0">
              <a:buNone/>
            </a:pPr>
            <a:r>
              <a:rPr lang="en-US" sz="3200" b="1"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22691839"/>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A90A9D1-E118-F5DC-0D90-D860A761172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3B54693-14D5-0D72-BDEB-8CFF416B963C}"/>
              </a:ext>
            </a:extLst>
          </p:cNvPr>
          <p:cNvSpPr txBox="1"/>
          <p:nvPr/>
        </p:nvSpPr>
        <p:spPr>
          <a:xfrm>
            <a:off x="406809" y="446274"/>
            <a:ext cx="11378381" cy="3539430"/>
          </a:xfrm>
          <a:prstGeom prst="rect">
            <a:avLst/>
          </a:prstGeom>
          <a:noFill/>
        </p:spPr>
        <p:txBody>
          <a:bodyPr wrap="square" rtlCol="0">
            <a:spAutoFit/>
          </a:bodyPr>
          <a:lstStyle/>
          <a:p>
            <a:pPr marL="0" marR="0">
              <a:buNone/>
            </a:pPr>
            <a:r>
              <a:rPr lang="en-US" sz="32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WHAT NOW?</a:t>
            </a:r>
            <a:endParaRPr lang="en-US" sz="320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marR="0">
              <a:buNone/>
            </a:pPr>
            <a:r>
              <a:rPr lang="en-US" sz="3200"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 </a:t>
            </a:r>
          </a:p>
          <a:p>
            <a:pPr marL="342900" marR="0" lvl="0" indent="-342900">
              <a:buFont typeface="Symbol" panose="05050102010706020507" pitchFamily="18" charset="2"/>
              <a:buChar char=""/>
            </a:pPr>
            <a:r>
              <a:rPr lang="en-US" sz="3200" b="1"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Tell others about your new relationship with God.</a:t>
            </a:r>
            <a:endParaRPr lang="en-US" sz="3200"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457200" marR="0">
              <a:buNone/>
            </a:pPr>
            <a:r>
              <a:rPr lang="en-US" sz="3200" b="1"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buFont typeface="Symbol" panose="05050102010706020507" pitchFamily="18" charset="2"/>
              <a:buChar char=""/>
            </a:pPr>
            <a:r>
              <a:rPr lang="en-US" sz="3200" b="1"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Connect with a church that will help you grow as a new Christian.</a:t>
            </a:r>
            <a:endParaRPr lang="en-US" sz="3200"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228600" marR="0">
              <a:buNone/>
            </a:pPr>
            <a:r>
              <a:rPr lang="en-US" sz="3200" b="1"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747350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7958ED4-CE25-F2C3-878C-138A0D6BC0C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7ED2CE3-76B7-FA0B-E694-0561CBC4BF7A}"/>
              </a:ext>
            </a:extLst>
          </p:cNvPr>
          <p:cNvSpPr txBox="1"/>
          <p:nvPr/>
        </p:nvSpPr>
        <p:spPr>
          <a:xfrm>
            <a:off x="406809" y="3013501"/>
            <a:ext cx="11378381" cy="646331"/>
          </a:xfrm>
          <a:prstGeom prst="rect">
            <a:avLst/>
          </a:prstGeom>
          <a:noFill/>
        </p:spPr>
        <p:txBody>
          <a:bodyPr wrap="square" rtlCol="0">
            <a:spAutoFit/>
          </a:bodyPr>
          <a:lstStyle/>
          <a:p>
            <a:pPr marL="0" marR="0" algn="ctr">
              <a:spcBef>
                <a:spcPts val="0"/>
              </a:spcBef>
              <a:spcAft>
                <a:spcPts val="0"/>
              </a:spcAft>
            </a:pPr>
            <a:r>
              <a:rPr lang="en-US" sz="3600" b="1" dirty="0">
                <a:solidFill>
                  <a:schemeClr val="accent4">
                    <a:lumMod val="75000"/>
                  </a:schemeClr>
                </a:solidFill>
                <a:latin typeface="Arial" panose="020B0604020202020204" pitchFamily="34" charset="0"/>
                <a:ea typeface="Times New Roman" panose="02020603050405020304" pitchFamily="18" charset="0"/>
              </a:rPr>
              <a:t>Why is Jesus the only way to God?</a:t>
            </a:r>
            <a:endParaRPr lang="en-US" sz="3600" b="1" dirty="0">
              <a:solidFill>
                <a:schemeClr val="accent4">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84240935"/>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A221781-FE9E-FE42-7177-E5E4A47BF94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61A619-6E2A-DDFB-F61C-FEB008F268C5}"/>
              </a:ext>
            </a:extLst>
          </p:cNvPr>
          <p:cNvSpPr txBox="1"/>
          <p:nvPr/>
        </p:nvSpPr>
        <p:spPr>
          <a:xfrm>
            <a:off x="406809" y="446274"/>
            <a:ext cx="11378381" cy="10433625"/>
          </a:xfrm>
          <a:prstGeom prst="rect">
            <a:avLst/>
          </a:prstGeom>
          <a:noFill/>
        </p:spPr>
        <p:txBody>
          <a:bodyPr wrap="square" rtlCol="0">
            <a:spAutoFit/>
          </a:bodyPr>
          <a:lstStyle/>
          <a:p>
            <a:pPr marL="0" marR="0">
              <a:buNone/>
            </a:pPr>
            <a:r>
              <a:rPr lang="en-US" sz="32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WHAT NOW?</a:t>
            </a:r>
            <a:endParaRPr lang="en-US" sz="320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marR="0">
              <a:buNone/>
            </a:pPr>
            <a:r>
              <a:rPr lang="en-US" sz="3200"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 </a:t>
            </a:r>
          </a:p>
          <a:p>
            <a:pPr marL="342900" marR="0" lvl="0" indent="-342900">
              <a:buFont typeface="Symbol" panose="05050102010706020507" pitchFamily="18" charset="2"/>
              <a:buChar char=""/>
            </a:pPr>
            <a:r>
              <a:rPr lang="en-US" sz="3200" b="1"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Tell others about your new relationship with God.</a:t>
            </a:r>
            <a:endParaRPr lang="en-US" sz="3200"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457200" marR="0">
              <a:buNone/>
            </a:pPr>
            <a:r>
              <a:rPr lang="en-US" sz="3200" b="1"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buFont typeface="Symbol" panose="05050102010706020507" pitchFamily="18" charset="2"/>
              <a:buChar char=""/>
            </a:pPr>
            <a:r>
              <a:rPr lang="en-US" sz="3200" b="1"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Connect with a church that will help you grow as a new Christian.</a:t>
            </a:r>
            <a:endParaRPr lang="en-US" sz="3200"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228600" marR="0">
              <a:buNone/>
            </a:pPr>
            <a:r>
              <a:rPr lang="en-US" sz="3200" b="1"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buFont typeface="Symbol" panose="05050102010706020507" pitchFamily="18" charset="2"/>
              <a:buChar char=""/>
            </a:pPr>
            <a:r>
              <a:rPr lang="en-US" sz="3200" b="1"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Obey Jesus’s instruction to be baptized letting people know of your belief in the loving life of Jesus lived, his death for your sin and his resurrection providing eternal life for you in Heaven.</a:t>
            </a:r>
            <a:endParaRPr lang="en-US" sz="3200"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228600" marR="0">
              <a:buNone/>
            </a:pPr>
            <a:r>
              <a:rPr lang="en-US" sz="3200" b="1"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228600" marR="0">
              <a:buNone/>
            </a:pPr>
            <a:r>
              <a:rPr lang="en-US" sz="3200" b="1"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228600" marR="0">
              <a:buNone/>
            </a:pPr>
            <a:r>
              <a:rPr lang="en-US" sz="3200" b="1"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buFont typeface="Symbol" panose="05050102010706020507" pitchFamily="18" charset="2"/>
              <a:buChar char=""/>
            </a:pPr>
            <a:r>
              <a:rPr lang="en-US" sz="3200" b="1"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Begin to grow in your relationship with God by reading the Bible and talking to Him through prayer. </a:t>
            </a:r>
            <a:endParaRPr lang="en-US" sz="3200"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marR="0">
              <a:buNone/>
            </a:pPr>
            <a:r>
              <a:rPr lang="en-US" sz="3200" b="1"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buFont typeface="Symbol" panose="05050102010706020507" pitchFamily="18" charset="2"/>
              <a:buChar char=""/>
            </a:pPr>
            <a:r>
              <a:rPr lang="en-US" sz="3200" b="1"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Engage in showing God’s love to others by helping those who are in need. </a:t>
            </a:r>
            <a:endParaRPr lang="en-US" sz="3200"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marR="34290"/>
            <a:r>
              <a:rPr lang="en-US" sz="3200"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 </a:t>
            </a:r>
          </a:p>
          <a:p>
            <a:pPr marL="0" marR="34290">
              <a:buNone/>
              <a:tabLst>
                <a:tab pos="228600" algn="l"/>
              </a:tabLst>
            </a:pPr>
            <a:endParaRPr lang="en-US" sz="3200"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4349643"/>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8EE4E27-F4A3-9082-0A21-DB6B462AE7E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47997B-6A35-E2CA-12EE-C965E4C9C0AC}"/>
              </a:ext>
            </a:extLst>
          </p:cNvPr>
          <p:cNvSpPr txBox="1"/>
          <p:nvPr/>
        </p:nvSpPr>
        <p:spPr>
          <a:xfrm>
            <a:off x="406809" y="446274"/>
            <a:ext cx="11378381" cy="3046988"/>
          </a:xfrm>
          <a:prstGeom prst="rect">
            <a:avLst/>
          </a:prstGeom>
          <a:noFill/>
        </p:spPr>
        <p:txBody>
          <a:bodyPr wrap="square" rtlCol="0">
            <a:spAutoFit/>
          </a:bodyPr>
          <a:lstStyle/>
          <a:p>
            <a:pPr marL="0" marR="0">
              <a:buNone/>
            </a:pPr>
            <a:r>
              <a:rPr lang="en-US" sz="32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WHAT NOW?</a:t>
            </a:r>
            <a:endParaRPr lang="en-US" sz="320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228600" marR="0">
              <a:buNone/>
            </a:pPr>
            <a:r>
              <a:rPr lang="en-US" sz="3200" b="1"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buFont typeface="Symbol" panose="05050102010706020507" pitchFamily="18" charset="2"/>
              <a:buChar char=""/>
            </a:pPr>
            <a:r>
              <a:rPr lang="en-US" sz="3200" b="1"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Begin to grow in your relationship with God by reading the Bible and talking to Him through prayer. </a:t>
            </a:r>
            <a:endParaRPr lang="en-US" sz="3200"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marR="0">
              <a:buNone/>
            </a:pPr>
            <a:r>
              <a:rPr lang="en-US" sz="3200" b="1"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 </a:t>
            </a:r>
          </a:p>
          <a:p>
            <a:pPr marL="0" marR="34290">
              <a:buNone/>
              <a:tabLst>
                <a:tab pos="228600" algn="l"/>
              </a:tabLst>
            </a:pPr>
            <a:endParaRPr lang="en-US" sz="3200"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22224809"/>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A67686F-4B9B-DA56-1F31-10C9A090BD4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213C9B4-0E76-7796-4C5F-BBC0BB8095D4}"/>
              </a:ext>
            </a:extLst>
          </p:cNvPr>
          <p:cNvSpPr txBox="1"/>
          <p:nvPr/>
        </p:nvSpPr>
        <p:spPr>
          <a:xfrm>
            <a:off x="406809" y="446274"/>
            <a:ext cx="11378381" cy="4524315"/>
          </a:xfrm>
          <a:prstGeom prst="rect">
            <a:avLst/>
          </a:prstGeom>
          <a:noFill/>
        </p:spPr>
        <p:txBody>
          <a:bodyPr wrap="square" rtlCol="0">
            <a:spAutoFit/>
          </a:bodyPr>
          <a:lstStyle/>
          <a:p>
            <a:pPr marL="0" marR="0">
              <a:buNone/>
            </a:pPr>
            <a:r>
              <a:rPr lang="en-US" sz="32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WHAT NOW?</a:t>
            </a:r>
            <a:endParaRPr lang="en-US" sz="320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228600" marR="0">
              <a:buNone/>
            </a:pPr>
            <a:r>
              <a:rPr lang="en-US" sz="3200" b="1"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buFont typeface="Symbol" panose="05050102010706020507" pitchFamily="18" charset="2"/>
              <a:buChar char=""/>
            </a:pPr>
            <a:r>
              <a:rPr lang="en-US" sz="3200" b="1"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Begin to grow in your relationship with God by reading the Bible and talking to Him through prayer. </a:t>
            </a:r>
            <a:endParaRPr lang="en-US" sz="3200"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marR="0">
              <a:buNone/>
            </a:pPr>
            <a:r>
              <a:rPr lang="en-US" sz="3200" b="1"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buFont typeface="Symbol" panose="05050102010706020507" pitchFamily="18" charset="2"/>
              <a:buChar char=""/>
            </a:pPr>
            <a:r>
              <a:rPr lang="en-US" sz="3200" b="1"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Engage in showing God’s love to others by helping those who are in need. </a:t>
            </a:r>
            <a:endParaRPr lang="en-US" sz="3200"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marR="34290"/>
            <a:r>
              <a:rPr lang="en-US" sz="3200"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 </a:t>
            </a:r>
          </a:p>
          <a:p>
            <a:pPr marL="0" marR="34290">
              <a:buNone/>
              <a:tabLst>
                <a:tab pos="228600" algn="l"/>
              </a:tabLst>
            </a:pPr>
            <a:endParaRPr lang="en-US" sz="3200"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48760714"/>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6E9C87F-D4A5-CECB-F717-DE6FD548EAB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5B76569-5B61-8862-59FA-C424818A590A}"/>
              </a:ext>
            </a:extLst>
          </p:cNvPr>
          <p:cNvSpPr txBox="1"/>
          <p:nvPr/>
        </p:nvSpPr>
        <p:spPr>
          <a:xfrm>
            <a:off x="406809" y="446274"/>
            <a:ext cx="11378381" cy="2554545"/>
          </a:xfrm>
          <a:prstGeom prst="rect">
            <a:avLst/>
          </a:prstGeom>
          <a:noFill/>
        </p:spPr>
        <p:txBody>
          <a:bodyPr wrap="square" rtlCol="0">
            <a:spAutoFit/>
          </a:bodyPr>
          <a:lstStyle/>
          <a:p>
            <a:pPr marR="34290">
              <a:tabLst>
                <a:tab pos="228600" algn="l"/>
              </a:tabLst>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Are you ready to share the Good News about Jesus with others? Hopefully, this course has prepared you. Let’s end by remembering the scripture which is the foundation of this study…</a:t>
            </a:r>
          </a:p>
          <a:p>
            <a:pPr marL="0" marR="34290">
              <a:buNone/>
              <a:tabLst>
                <a:tab pos="228600" algn="l"/>
              </a:tabLst>
            </a:pPr>
            <a:endPar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53572306"/>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2397948"/>
            <a:ext cx="11378381" cy="2062103"/>
          </a:xfrm>
          <a:prstGeom prst="rect">
            <a:avLst/>
          </a:prstGeom>
          <a:noFill/>
        </p:spPr>
        <p:txBody>
          <a:bodyPr wrap="square" rtlCol="0">
            <a:spAutoFit/>
          </a:bodyPr>
          <a:lstStyle/>
          <a:p>
            <a:pPr algn="ctr"/>
            <a:r>
              <a:rPr lang="en-US" sz="3200" b="0" i="1" dirty="0">
                <a:solidFill>
                  <a:schemeClr val="bg1"/>
                </a:solidFill>
                <a:effectLst/>
                <a:latin typeface="system-ui"/>
              </a:rPr>
              <a:t>But in your hearts revere Christ as Lord. Always be prepared to give an answer to everyone who asks you to give the reason for the hope that you have. But do this with gentleness and respect…</a:t>
            </a:r>
          </a:p>
          <a:p>
            <a:pPr algn="ctr"/>
            <a:r>
              <a:rPr lang="en-US" sz="3200" dirty="0">
                <a:solidFill>
                  <a:schemeClr val="bg1"/>
                </a:solidFill>
                <a:latin typeface="system-ui"/>
                <a:ea typeface="Times New Roman" panose="02020603050405020304" pitchFamily="18" charset="0"/>
              </a:rPr>
              <a:t>1 Peter 3:15</a:t>
            </a:r>
          </a:p>
        </p:txBody>
      </p:sp>
    </p:spTree>
    <p:extLst>
      <p:ext uri="{BB962C8B-B14F-4D97-AF65-F5344CB8AC3E}">
        <p14:creationId xmlns:p14="http://schemas.microsoft.com/office/powerpoint/2010/main" val="1868069418"/>
      </p:ext>
    </p:extLst>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FED9DAE-F415-4DD2-C564-1E07C25554A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19873E3-14A1-1906-6FA3-DFAF929178C0}"/>
              </a:ext>
            </a:extLst>
          </p:cNvPr>
          <p:cNvSpPr txBox="1"/>
          <p:nvPr/>
        </p:nvSpPr>
        <p:spPr>
          <a:xfrm>
            <a:off x="313291" y="2890391"/>
            <a:ext cx="11378381" cy="1077218"/>
          </a:xfrm>
          <a:prstGeom prst="rect">
            <a:avLst/>
          </a:prstGeom>
          <a:noFill/>
        </p:spPr>
        <p:txBody>
          <a:bodyPr wrap="square" rtlCol="0">
            <a:spAutoFit/>
          </a:bodyPr>
          <a:lstStyle/>
          <a:p>
            <a:pPr marR="34290" algn="ctr">
              <a:tabLst>
                <a:tab pos="228600" algn="l"/>
              </a:tabLst>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Jesus made a strong statement about the need for us to share Good News. The Bible teaches…</a:t>
            </a:r>
          </a:p>
        </p:txBody>
      </p:sp>
    </p:spTree>
    <p:extLst>
      <p:ext uri="{BB962C8B-B14F-4D97-AF65-F5344CB8AC3E}">
        <p14:creationId xmlns:p14="http://schemas.microsoft.com/office/powerpoint/2010/main" val="3567852216"/>
      </p:ext>
    </p:extLst>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526041F-15FC-E836-A1AF-35FFFC4AC5B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FB29C39-2D3B-F753-CE88-6C72ACF2783F}"/>
              </a:ext>
            </a:extLst>
          </p:cNvPr>
          <p:cNvSpPr txBox="1"/>
          <p:nvPr/>
        </p:nvSpPr>
        <p:spPr>
          <a:xfrm>
            <a:off x="406809" y="446274"/>
            <a:ext cx="11378381" cy="5016758"/>
          </a:xfrm>
          <a:prstGeom prst="rect">
            <a:avLst/>
          </a:prstGeom>
          <a:noFill/>
        </p:spPr>
        <p:txBody>
          <a:bodyPr wrap="square" rtlCol="0">
            <a:spAutoFit/>
          </a:bodyPr>
          <a:lstStyle/>
          <a:p>
            <a:pPr marL="0" marR="34290">
              <a:buNone/>
            </a:pPr>
            <a:r>
              <a:rPr lang="en-US" sz="32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Jesus went through all the towns and villages, teaching in their synagogues, proclaiming the good news of the kingdom and healing every disease and sickness. </a:t>
            </a:r>
            <a:r>
              <a:rPr lang="en-US" sz="3200" i="1" baseline="30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36 </a:t>
            </a:r>
            <a:r>
              <a:rPr lang="en-US" sz="32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When he saw the crowds, he had compassion on them, because they were harassed and helpless, like sheep without a shepherd. </a:t>
            </a:r>
            <a:r>
              <a:rPr lang="en-US" sz="3200" i="1" baseline="30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37 </a:t>
            </a:r>
            <a:r>
              <a:rPr lang="en-US" sz="32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Then he said to his disciples, “The harvest is plentiful but the workers are few. </a:t>
            </a:r>
            <a:r>
              <a:rPr lang="en-US" sz="3200" i="1" baseline="30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38 </a:t>
            </a:r>
            <a:r>
              <a:rPr lang="en-US" sz="32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Ask the Lord of the harvest, therefore, to send out workers into his harvest field.”</a:t>
            </a:r>
            <a:endPar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0" marR="34290"/>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Matthew 9:35-38</a:t>
            </a:r>
          </a:p>
          <a:p>
            <a:pPr marL="0" marR="34290">
              <a:buNone/>
              <a:tabLst>
                <a:tab pos="228600" algn="l"/>
              </a:tabLst>
            </a:pPr>
            <a:endPar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10168433"/>
      </p:ext>
    </p:extLst>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4C2A29F-47DE-A528-21D8-55986A3389F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8AF2C61-C7F2-BBC4-9CDB-42BEC58B5142}"/>
              </a:ext>
            </a:extLst>
          </p:cNvPr>
          <p:cNvSpPr txBox="1"/>
          <p:nvPr/>
        </p:nvSpPr>
        <p:spPr>
          <a:xfrm>
            <a:off x="406809" y="2828835"/>
            <a:ext cx="11378381" cy="1200329"/>
          </a:xfrm>
          <a:prstGeom prst="rect">
            <a:avLst/>
          </a:prstGeom>
          <a:noFill/>
        </p:spPr>
        <p:txBody>
          <a:bodyPr wrap="square" rtlCol="0">
            <a:spAutoFit/>
          </a:bodyPr>
          <a:lstStyle/>
          <a:p>
            <a:pPr marL="0" marR="34290" algn="ctr">
              <a:buNone/>
            </a:pPr>
            <a:r>
              <a:rPr lang="en-US" sz="36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It’s time to go into the field and share </a:t>
            </a:r>
            <a:endParaRPr lang="en-US" sz="360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marR="34290" algn="ctr"/>
            <a:r>
              <a:rPr lang="en-US" sz="36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GOOD NEWS!</a:t>
            </a:r>
            <a:endParaRPr lang="en-US" sz="360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74261771"/>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1670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89D7C0F-A9B6-E253-18D4-EA7E0860876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6759FD8-4D86-3D23-8F5F-4C759158FF45}"/>
              </a:ext>
            </a:extLst>
          </p:cNvPr>
          <p:cNvSpPr txBox="1"/>
          <p:nvPr/>
        </p:nvSpPr>
        <p:spPr>
          <a:xfrm>
            <a:off x="406809" y="811963"/>
            <a:ext cx="11378381" cy="2677656"/>
          </a:xfrm>
          <a:prstGeom prst="rect">
            <a:avLst/>
          </a:prstGeom>
          <a:noFill/>
        </p:spPr>
        <p:txBody>
          <a:bodyPr wrap="square" rtlCol="0">
            <a:spAutoFit/>
          </a:bodyPr>
          <a:lstStyle/>
          <a:p>
            <a:pPr marL="0" marR="34290"/>
            <a:r>
              <a:rPr lang="en-US"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This is a common question from those who are skeptical about having a relationship with God through Jesus. How can we respond to this? We can talk to them about the difference between what other religions believe and what Christians believe. We all believe in a “Go Between.” We believe in something or someone that helps us connect with God. Our “Go Between” is different. </a:t>
            </a:r>
          </a:p>
        </p:txBody>
      </p:sp>
    </p:spTree>
    <p:extLst>
      <p:ext uri="{BB962C8B-B14F-4D97-AF65-F5344CB8AC3E}">
        <p14:creationId xmlns:p14="http://schemas.microsoft.com/office/powerpoint/2010/main" val="26481184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33386CE-6BAE-26D4-EFB8-02888B2C631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FB6891C-26A5-ECE3-286B-2CC7035FF16C}"/>
              </a:ext>
            </a:extLst>
          </p:cNvPr>
          <p:cNvSpPr txBox="1"/>
          <p:nvPr/>
        </p:nvSpPr>
        <p:spPr>
          <a:xfrm>
            <a:off x="406809" y="3013501"/>
            <a:ext cx="11378381" cy="646331"/>
          </a:xfrm>
          <a:prstGeom prst="rect">
            <a:avLst/>
          </a:prstGeom>
          <a:noFill/>
        </p:spPr>
        <p:txBody>
          <a:bodyPr wrap="square" rtlCol="0">
            <a:spAutoFit/>
          </a:bodyPr>
          <a:lstStyle/>
          <a:p>
            <a:pPr marL="0" marR="0" algn="ctr">
              <a:spcBef>
                <a:spcPts val="0"/>
              </a:spcBef>
              <a:spcAft>
                <a:spcPts val="0"/>
              </a:spcAft>
            </a:pPr>
            <a:r>
              <a:rPr lang="en-US" sz="3600" b="1" dirty="0">
                <a:solidFill>
                  <a:schemeClr val="accent4">
                    <a:lumMod val="75000"/>
                  </a:schemeClr>
                </a:solidFill>
                <a:effectLst/>
                <a:latin typeface="Arial" panose="020B0604020202020204" pitchFamily="34" charset="0"/>
                <a:ea typeface="Times New Roman" panose="02020603050405020304" pitchFamily="18" charset="0"/>
              </a:rPr>
              <a:t>THE GO BETWEEN</a:t>
            </a:r>
            <a:endParaRPr lang="en-US" sz="3600" b="1" dirty="0">
              <a:solidFill>
                <a:schemeClr val="accent4">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4464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20BBD6A-7336-C40B-B7AC-E19835AD3360}"/>
            </a:ext>
          </a:extLst>
        </p:cNvPr>
        <p:cNvGrpSpPr/>
        <p:nvPr/>
      </p:nvGrpSpPr>
      <p:grpSpPr>
        <a:xfrm>
          <a:off x="0" y="0"/>
          <a:ext cx="0" cy="0"/>
          <a:chOff x="0" y="0"/>
          <a:chExt cx="0" cy="0"/>
        </a:xfrm>
      </p:grpSpPr>
      <p:pic>
        <p:nvPicPr>
          <p:cNvPr id="2" name="Picture 1" descr="A blue and yellow poster with white text&#10;&#10;AI-generated content may be incorrect.">
            <a:extLst>
              <a:ext uri="{FF2B5EF4-FFF2-40B4-BE49-F238E27FC236}">
                <a16:creationId xmlns:a16="http://schemas.microsoft.com/office/drawing/2014/main" id="{DF714147-6B43-1217-D19F-F593C5F64D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15344" y="465878"/>
            <a:ext cx="3561311" cy="5926244"/>
          </a:xfrm>
          <a:prstGeom prst="rect">
            <a:avLst/>
          </a:prstGeom>
          <a:noFill/>
          <a:ln>
            <a:noFill/>
          </a:ln>
        </p:spPr>
      </p:pic>
    </p:spTree>
    <p:extLst>
      <p:ext uri="{BB962C8B-B14F-4D97-AF65-F5344CB8AC3E}">
        <p14:creationId xmlns:p14="http://schemas.microsoft.com/office/powerpoint/2010/main" val="21063111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7A58B2B-E518-983A-2E5B-FAAF610B065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EC4AB01-A063-8E24-798F-08858F048FA0}"/>
              </a:ext>
            </a:extLst>
          </p:cNvPr>
          <p:cNvSpPr txBox="1"/>
          <p:nvPr/>
        </p:nvSpPr>
        <p:spPr>
          <a:xfrm>
            <a:off x="406809" y="811963"/>
            <a:ext cx="11378381" cy="4524315"/>
          </a:xfrm>
          <a:prstGeom prst="rect">
            <a:avLst/>
          </a:prstGeom>
          <a:noFill/>
        </p:spPr>
        <p:txBody>
          <a:bodyPr wrap="square" rtlCol="0">
            <a:spAutoFit/>
          </a:bodyPr>
          <a:lstStyle/>
          <a:p>
            <a:pPr marL="0" marR="0">
              <a:spcBef>
                <a:spcPts val="0"/>
              </a:spcBef>
              <a:spcAft>
                <a:spcPts val="0"/>
              </a:spcAft>
            </a:pPr>
            <a:r>
              <a:rPr lang="en-US" sz="3200" b="1" dirty="0">
                <a:solidFill>
                  <a:schemeClr val="accent4">
                    <a:lumMod val="75000"/>
                  </a:schemeClr>
                </a:solidFill>
                <a:effectLst/>
                <a:latin typeface="Arial" panose="020B0604020202020204" pitchFamily="34" charset="0"/>
                <a:ea typeface="Times New Roman" panose="02020603050405020304" pitchFamily="18" charset="0"/>
              </a:rPr>
              <a:t>THE GO BETWEEN</a:t>
            </a:r>
            <a:endParaRPr lang="en-US" sz="3200" b="1"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There is a common belief among most major religions that believe in a God. They believe that they need help experiencing their God. We need someone or something connected to Him to tell us how we experience Him. We need a go-between who tells us the rules we are to follow. They are </a:t>
            </a:r>
            <a:r>
              <a:rPr lang="en-US" sz="3200" u="sng" dirty="0">
                <a:solidFill>
                  <a:schemeClr val="bg1"/>
                </a:solidFill>
                <a:effectLst/>
                <a:latin typeface="Arial" panose="020B0604020202020204" pitchFamily="34" charset="0"/>
                <a:ea typeface="Times New Roman" panose="02020603050405020304" pitchFamily="18" charset="0"/>
              </a:rPr>
              <a:t>mediators</a:t>
            </a:r>
            <a:r>
              <a:rPr lang="en-US" sz="3200" dirty="0">
                <a:solidFill>
                  <a:schemeClr val="bg1"/>
                </a:solidFill>
                <a:effectLst/>
                <a:latin typeface="Arial" panose="020B0604020202020204" pitchFamily="34" charset="0"/>
                <a:ea typeface="Times New Roman" panose="02020603050405020304" pitchFamily="18" charset="0"/>
              </a:rPr>
              <a:t>. This means, they tell us what we need to do to form a relationship with someone else. </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640929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2551837"/>
            <a:ext cx="11378381" cy="1569660"/>
          </a:xfrm>
          <a:prstGeom prst="rect">
            <a:avLst/>
          </a:prstGeom>
          <a:noFill/>
        </p:spPr>
        <p:txBody>
          <a:bodyPr wrap="square" rtlCol="0">
            <a:spAutoFit/>
          </a:bodyPr>
          <a:lstStyle/>
          <a:p>
            <a:pPr marL="0" marR="0" algn="ctr">
              <a:spcBef>
                <a:spcPts val="0"/>
              </a:spcBef>
              <a:spcAft>
                <a:spcPts val="0"/>
              </a:spcAft>
            </a:pPr>
            <a:r>
              <a:rPr lang="en-US" sz="3200" b="1" dirty="0">
                <a:solidFill>
                  <a:schemeClr val="accent4">
                    <a:lumMod val="75000"/>
                  </a:schemeClr>
                </a:solidFill>
                <a:effectLst/>
                <a:latin typeface="Arial" panose="020B0604020202020204" pitchFamily="34" charset="0"/>
                <a:ea typeface="Times New Roman" panose="02020603050405020304" pitchFamily="18" charset="0"/>
              </a:rPr>
              <a:t>For Example:</a:t>
            </a:r>
          </a:p>
          <a:p>
            <a:pPr marL="0" marR="0" algn="ctr">
              <a:spcBef>
                <a:spcPts val="0"/>
              </a:spcBef>
              <a:spcAft>
                <a:spcPts val="0"/>
              </a:spcAft>
            </a:pPr>
            <a:r>
              <a:rPr lang="en-US" sz="3200" dirty="0">
                <a:solidFill>
                  <a:schemeClr val="bg1"/>
                </a:solidFill>
                <a:latin typeface="Arial" panose="020B0604020202020204" pitchFamily="34" charset="0"/>
                <a:ea typeface="Times New Roman" panose="02020603050405020304" pitchFamily="18" charset="0"/>
              </a:rPr>
              <a:t>Judaism has the Torah. Buddhism has the Darma. Islam has the Qur’an. Greek Religions have the Logos. </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633440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55A4B1F-4A56-8A6E-D5EF-E0B18505B0E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54BA751-FFD2-B731-5460-5C259BCC5CF2}"/>
              </a:ext>
            </a:extLst>
          </p:cNvPr>
          <p:cNvSpPr txBox="1"/>
          <p:nvPr/>
        </p:nvSpPr>
        <p:spPr>
          <a:xfrm>
            <a:off x="406809" y="2890391"/>
            <a:ext cx="11378381" cy="1077218"/>
          </a:xfrm>
          <a:prstGeom prst="rect">
            <a:avLst/>
          </a:prstGeom>
          <a:noFill/>
        </p:spPr>
        <p:txBody>
          <a:bodyPr wrap="square" rtlCol="0">
            <a:spAutoFit/>
          </a:bodyPr>
          <a:lstStyle/>
          <a:p>
            <a:pPr marL="0" marR="0" algn="ctr">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We have a different type of mediator. We call him a </a:t>
            </a:r>
          </a:p>
          <a:p>
            <a:pPr marL="0" marR="0" algn="ctr">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“Love Mediator.”</a:t>
            </a:r>
            <a:endParaRPr lang="en-US" sz="36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599695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290077" y="452416"/>
            <a:ext cx="11378381" cy="2062103"/>
          </a:xfrm>
          <a:prstGeom prst="rect">
            <a:avLst/>
          </a:prstGeom>
          <a:noFill/>
        </p:spPr>
        <p:txBody>
          <a:bodyPr wrap="square" rtlCol="0">
            <a:spAutoFit/>
          </a:bodyPr>
          <a:lstStyle/>
          <a:p>
            <a:pPr marL="0" marR="0">
              <a:spcBef>
                <a:spcPts val="0"/>
              </a:spcBef>
              <a:spcAft>
                <a:spcPts val="0"/>
              </a:spcAft>
            </a:pPr>
            <a:r>
              <a:rPr lang="en-US" sz="3200" b="1" dirty="0">
                <a:solidFill>
                  <a:schemeClr val="accent4">
                    <a:lumMod val="75000"/>
                  </a:schemeClr>
                </a:solidFill>
                <a:effectLst/>
                <a:latin typeface="Arial" panose="020B0604020202020204" pitchFamily="34" charset="0"/>
                <a:ea typeface="Times New Roman" panose="02020603050405020304" pitchFamily="18" charset="0"/>
              </a:rPr>
              <a:t>LOVE MEDIATOR</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R="0" lvl="0">
              <a:spcBef>
                <a:spcPts val="0"/>
              </a:spcBef>
              <a:spcAft>
                <a:spcPts val="0"/>
              </a:spcAft>
            </a:pPr>
            <a:br>
              <a:rPr lang="en-US" sz="3200" dirty="0">
                <a:solidFill>
                  <a:schemeClr val="bg1"/>
                </a:solidFill>
                <a:effectLst/>
                <a:latin typeface="Arial" panose="020B0604020202020204" pitchFamily="34" charset="0"/>
                <a:ea typeface="Times New Roman" panose="02020603050405020304" pitchFamily="18" charset="0"/>
              </a:rPr>
            </a:br>
            <a:endParaRPr lang="en-US" sz="3200" dirty="0">
              <a:solidFill>
                <a:schemeClr val="bg1"/>
              </a:solidFill>
              <a:effectLst/>
              <a:latin typeface="Times New Roman" panose="02020603050405020304" pitchFamily="18" charset="0"/>
              <a:ea typeface="Times New Roman" panose="02020603050405020304" pitchFamily="18" charset="0"/>
            </a:endParaRPr>
          </a:p>
          <a:p>
            <a:pPr marL="457200" indent="-457200">
              <a:buFont typeface="Arial" panose="020B0604020202020204" pitchFamily="34" charset="0"/>
              <a:buChar char="•"/>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64335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2AD8012-EAE9-B728-5FE5-AA6D0927DB9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6F7D0BF-F31F-20C4-A9EE-825E5C8C71E8}"/>
              </a:ext>
            </a:extLst>
          </p:cNvPr>
          <p:cNvSpPr txBox="1"/>
          <p:nvPr/>
        </p:nvSpPr>
        <p:spPr>
          <a:xfrm>
            <a:off x="321249" y="2306524"/>
            <a:ext cx="11378381" cy="1569660"/>
          </a:xfrm>
          <a:prstGeom prst="rect">
            <a:avLst/>
          </a:prstGeom>
          <a:noFill/>
        </p:spPr>
        <p:txBody>
          <a:bodyPr wrap="square" rtlCol="0">
            <a:spAutoFit/>
          </a:bodyPr>
          <a:lstStyle/>
          <a:p>
            <a:pPr marL="0" marR="0" algn="ctr">
              <a:spcBef>
                <a:spcPts val="0"/>
              </a:spcBef>
              <a:spcAft>
                <a:spcPts val="0"/>
              </a:spcAft>
            </a:pPr>
            <a:r>
              <a:rPr lang="en-US" sz="3200" b="0" i="1" dirty="0">
                <a:solidFill>
                  <a:schemeClr val="bg1"/>
                </a:solidFill>
                <a:effectLst/>
                <a:latin typeface="system-ui"/>
              </a:rPr>
              <a:t>For there is one God and one mediator between God and mankind, the man Christ Jesus, </a:t>
            </a:r>
            <a:r>
              <a:rPr lang="en-US" sz="3200" b="1" i="1" baseline="30000" dirty="0">
                <a:solidFill>
                  <a:schemeClr val="bg1"/>
                </a:solidFill>
                <a:effectLst/>
                <a:latin typeface="system-ui"/>
              </a:rPr>
              <a:t>6 </a:t>
            </a:r>
            <a:r>
              <a:rPr lang="en-US" sz="3200" b="0" i="1" dirty="0">
                <a:solidFill>
                  <a:schemeClr val="bg1"/>
                </a:solidFill>
                <a:effectLst/>
                <a:latin typeface="system-ui"/>
              </a:rPr>
              <a:t>who gave himself as a ransom for all people. </a:t>
            </a:r>
          </a:p>
          <a:p>
            <a:pPr marL="0" marR="0" algn="ctr">
              <a:spcBef>
                <a:spcPts val="0"/>
              </a:spcBef>
              <a:spcAft>
                <a:spcPts val="0"/>
              </a:spcAft>
            </a:pPr>
            <a:r>
              <a:rPr lang="en-US" sz="3200" dirty="0">
                <a:solidFill>
                  <a:schemeClr val="bg1"/>
                </a:solidFill>
                <a:latin typeface="system-ui"/>
                <a:ea typeface="Times New Roman" panose="02020603050405020304" pitchFamily="18" charset="0"/>
              </a:rPr>
              <a:t>1 Timothy 2:5-6</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958330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251B4C4-1C5F-6457-FFA6-198D47CEB8C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0AE62A7-5489-A14B-EC32-1D9D004D2AEB}"/>
              </a:ext>
            </a:extLst>
          </p:cNvPr>
          <p:cNvSpPr txBox="1"/>
          <p:nvPr/>
        </p:nvSpPr>
        <p:spPr>
          <a:xfrm>
            <a:off x="321249" y="2306524"/>
            <a:ext cx="11378381" cy="2062103"/>
          </a:xfrm>
          <a:prstGeom prst="rect">
            <a:avLst/>
          </a:prstGeom>
          <a:noFill/>
        </p:spPr>
        <p:txBody>
          <a:bodyPr wrap="square" rtlCol="0">
            <a:spAutoFit/>
          </a:bodyPr>
          <a:lstStyle/>
          <a:p>
            <a:pPr marL="0" marR="34290"/>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What’s the difference between Jesus and the mediator’s of other religions? Jesus took the punishment for our sins as a ransom. He met the requirements of a love mediator. What are they?...</a:t>
            </a:r>
          </a:p>
        </p:txBody>
      </p:sp>
    </p:spTree>
    <p:extLst>
      <p:ext uri="{BB962C8B-B14F-4D97-AF65-F5344CB8AC3E}">
        <p14:creationId xmlns:p14="http://schemas.microsoft.com/office/powerpoint/2010/main" val="39383472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9560385-6DC3-3D1B-C290-63321A8A538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7A0F114-522F-1318-D8B9-EECE71B4EA8C}"/>
              </a:ext>
            </a:extLst>
          </p:cNvPr>
          <p:cNvSpPr txBox="1"/>
          <p:nvPr/>
        </p:nvSpPr>
        <p:spPr>
          <a:xfrm>
            <a:off x="290077" y="452416"/>
            <a:ext cx="11378381" cy="2062103"/>
          </a:xfrm>
          <a:prstGeom prst="rect">
            <a:avLst/>
          </a:prstGeom>
          <a:noFill/>
        </p:spPr>
        <p:txBody>
          <a:bodyPr wrap="square" rtlCol="0">
            <a:spAutoFit/>
          </a:bodyPr>
          <a:lstStyle/>
          <a:p>
            <a:pPr marL="0" marR="0">
              <a:spcBef>
                <a:spcPts val="0"/>
              </a:spcBef>
              <a:spcAft>
                <a:spcPts val="0"/>
              </a:spcAft>
            </a:pPr>
            <a:r>
              <a:rPr lang="en-US" sz="3200" b="1" dirty="0">
                <a:solidFill>
                  <a:schemeClr val="accent4">
                    <a:lumMod val="75000"/>
                  </a:schemeClr>
                </a:solidFill>
                <a:effectLst/>
                <a:latin typeface="Arial" panose="020B0604020202020204" pitchFamily="34" charset="0"/>
                <a:ea typeface="Times New Roman" panose="02020603050405020304" pitchFamily="18" charset="0"/>
              </a:rPr>
              <a:t>LOVE MEDIATOR</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R="0" lvl="0">
              <a:spcBef>
                <a:spcPts val="0"/>
              </a:spcBef>
              <a:spcAft>
                <a:spcPts val="0"/>
              </a:spcAft>
            </a:pPr>
            <a:br>
              <a:rPr lang="en-US" sz="3200" dirty="0">
                <a:solidFill>
                  <a:schemeClr val="bg1"/>
                </a:solidFill>
                <a:effectLst/>
                <a:latin typeface="Arial" panose="020B0604020202020204" pitchFamily="34" charset="0"/>
                <a:ea typeface="Times New Roman" panose="02020603050405020304" pitchFamily="18" charset="0"/>
              </a:rPr>
            </a:br>
            <a:endParaRPr lang="en-US" sz="3200" dirty="0">
              <a:solidFill>
                <a:schemeClr val="bg1"/>
              </a:solidFill>
              <a:effectLst/>
              <a:latin typeface="Times New Roman" panose="02020603050405020304" pitchFamily="18" charset="0"/>
              <a:ea typeface="Times New Roman" panose="02020603050405020304" pitchFamily="18" charset="0"/>
            </a:endParaRPr>
          </a:p>
          <a:p>
            <a:pPr marL="457200" indent="-457200">
              <a:buFont typeface="Arial" panose="020B0604020202020204" pitchFamily="34" charset="0"/>
              <a:buChar char="•"/>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16352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33BEC82-78FF-A9AD-7A89-DD0EBE31663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6F983C8-A22F-E57C-29CA-0B7643AFECD6}"/>
              </a:ext>
            </a:extLst>
          </p:cNvPr>
          <p:cNvSpPr txBox="1"/>
          <p:nvPr/>
        </p:nvSpPr>
        <p:spPr>
          <a:xfrm>
            <a:off x="290077" y="452416"/>
            <a:ext cx="11378381" cy="4524315"/>
          </a:xfrm>
          <a:prstGeom prst="rect">
            <a:avLst/>
          </a:prstGeom>
          <a:noFill/>
        </p:spPr>
        <p:txBody>
          <a:bodyPr wrap="square" rtlCol="0">
            <a:spAutoFit/>
          </a:bodyPr>
          <a:lstStyle/>
          <a:p>
            <a:pPr marL="0" marR="0">
              <a:spcBef>
                <a:spcPts val="0"/>
              </a:spcBef>
              <a:spcAft>
                <a:spcPts val="0"/>
              </a:spcAft>
            </a:pPr>
            <a:r>
              <a:rPr lang="en-US" sz="3200" b="1" dirty="0">
                <a:solidFill>
                  <a:schemeClr val="accent4">
                    <a:lumMod val="75000"/>
                  </a:schemeClr>
                </a:solidFill>
                <a:effectLst/>
                <a:latin typeface="Arial" panose="020B0604020202020204" pitchFamily="34" charset="0"/>
                <a:ea typeface="Times New Roman" panose="02020603050405020304" pitchFamily="18" charset="0"/>
              </a:rPr>
              <a:t>LOVE MEDIATOR</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u="sng" dirty="0">
                <a:solidFill>
                  <a:schemeClr val="accent4">
                    <a:lumMod val="75000"/>
                  </a:schemeClr>
                </a:solidFill>
                <a:effectLst/>
                <a:latin typeface="Arial" panose="020B0604020202020204" pitchFamily="34" charset="0"/>
                <a:ea typeface="Times New Roman" panose="02020603050405020304" pitchFamily="18" charset="0"/>
              </a:rPr>
              <a:t>Sinless</a:t>
            </a:r>
            <a:r>
              <a:rPr lang="en-US" sz="3200" dirty="0">
                <a:solidFill>
                  <a:schemeClr val="accent4">
                    <a:lumMod val="75000"/>
                  </a:schemeClr>
                </a:solidFill>
                <a:effectLst/>
                <a:latin typeface="Arial" panose="020B0604020202020204" pitchFamily="34" charset="0"/>
                <a:ea typeface="Times New Roman" panose="02020603050405020304" pitchFamily="18" charset="0"/>
              </a:rPr>
              <a:t>: We need someone who doesn’t miss the mark</a:t>
            </a:r>
            <a:r>
              <a:rPr lang="en-US" sz="3200" dirty="0">
                <a:solidFill>
                  <a:schemeClr val="bg1"/>
                </a:solidFill>
                <a:effectLst/>
                <a:latin typeface="Arial" panose="020B0604020202020204" pitchFamily="34" charset="0"/>
                <a:ea typeface="Times New Roman" panose="02020603050405020304" pitchFamily="18" charset="0"/>
              </a:rPr>
              <a:t>. We need someone who is always moral and does what is right. If he is a failure like us, we won’t respect him. Why should we listen to him?</a:t>
            </a:r>
            <a:endParaRPr lang="en-US" sz="3200" dirty="0">
              <a:solidFill>
                <a:schemeClr val="bg1"/>
              </a:solidFill>
              <a:effectLst/>
              <a:latin typeface="Times New Roman" panose="02020603050405020304" pitchFamily="18" charset="0"/>
              <a:ea typeface="Times New Roman" panose="02020603050405020304" pitchFamily="18" charset="0"/>
            </a:endParaRPr>
          </a:p>
          <a:p>
            <a:pPr marR="0" lvl="0">
              <a:spcBef>
                <a:spcPts val="0"/>
              </a:spcBef>
              <a:spcAft>
                <a:spcPts val="0"/>
              </a:spcAft>
            </a:pPr>
            <a:br>
              <a:rPr lang="en-US" sz="3200" dirty="0">
                <a:solidFill>
                  <a:schemeClr val="bg1"/>
                </a:solidFill>
                <a:effectLst/>
                <a:latin typeface="Arial" panose="020B0604020202020204" pitchFamily="34" charset="0"/>
                <a:ea typeface="Times New Roman" panose="02020603050405020304" pitchFamily="18" charset="0"/>
              </a:rPr>
            </a:br>
            <a:endParaRPr lang="en-US" sz="3200" dirty="0">
              <a:solidFill>
                <a:schemeClr val="bg1"/>
              </a:solidFill>
              <a:effectLst/>
              <a:latin typeface="Times New Roman" panose="02020603050405020304" pitchFamily="18" charset="0"/>
              <a:ea typeface="Times New Roman" panose="02020603050405020304" pitchFamily="18" charset="0"/>
            </a:endParaRPr>
          </a:p>
          <a:p>
            <a:pPr marL="457200" indent="-457200">
              <a:buFont typeface="Arial" panose="020B0604020202020204" pitchFamily="34" charset="0"/>
              <a:buChar char="•"/>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4568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290077" y="452416"/>
            <a:ext cx="11378381" cy="4524315"/>
          </a:xfrm>
          <a:prstGeom prst="rect">
            <a:avLst/>
          </a:prstGeom>
          <a:noFill/>
        </p:spPr>
        <p:txBody>
          <a:bodyPr wrap="square" rtlCol="0">
            <a:spAutoFit/>
          </a:bodyPr>
          <a:lstStyle/>
          <a:p>
            <a:pPr marL="0" marR="0">
              <a:spcBef>
                <a:spcPts val="0"/>
              </a:spcBef>
              <a:spcAft>
                <a:spcPts val="0"/>
              </a:spcAft>
            </a:pPr>
            <a:r>
              <a:rPr lang="en-US" sz="3200" b="1" dirty="0">
                <a:solidFill>
                  <a:schemeClr val="accent4">
                    <a:lumMod val="75000"/>
                  </a:schemeClr>
                </a:solidFill>
                <a:effectLst/>
                <a:latin typeface="Arial" panose="020B0604020202020204" pitchFamily="34" charset="0"/>
                <a:ea typeface="Times New Roman" panose="02020603050405020304" pitchFamily="18" charset="0"/>
              </a:rPr>
              <a:t>LOVE MEDIATOR</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solidFill>
                  <a:schemeClr val="accent4">
                    <a:lumMod val="75000"/>
                  </a:schemeClr>
                </a:solidFill>
                <a:effectLst/>
                <a:latin typeface="Arial" panose="020B0604020202020204" pitchFamily="34" charset="0"/>
                <a:ea typeface="Times New Roman" panose="02020603050405020304" pitchFamily="18" charset="0"/>
              </a:rPr>
              <a:t>Desire: We need someone who wants us to be forgiven and not be punished</a:t>
            </a:r>
            <a:r>
              <a:rPr lang="en-US" sz="3200" dirty="0">
                <a:solidFill>
                  <a:schemeClr val="bg1"/>
                </a:solidFill>
                <a:effectLst/>
                <a:latin typeface="Arial" panose="020B0604020202020204" pitchFamily="34" charset="0"/>
                <a:ea typeface="Times New Roman" panose="02020603050405020304" pitchFamily="18" charset="0"/>
              </a:rPr>
              <a:t>. He doesn’t want us to be judged even though we deserve it. He wants us to be forgiven and not suffer the consequence. </a:t>
            </a:r>
            <a:endParaRPr lang="en-US" sz="3200" dirty="0">
              <a:solidFill>
                <a:schemeClr val="bg1"/>
              </a:solidFill>
              <a:effectLst/>
              <a:latin typeface="Times New Roman" panose="02020603050405020304" pitchFamily="18" charset="0"/>
              <a:ea typeface="Times New Roman" panose="02020603050405020304" pitchFamily="18" charset="0"/>
            </a:endParaRPr>
          </a:p>
          <a:p>
            <a:pPr marR="0" lvl="0">
              <a:spcBef>
                <a:spcPts val="0"/>
              </a:spcBef>
              <a:spcAft>
                <a:spcPts val="0"/>
              </a:spcAft>
            </a:pPr>
            <a:br>
              <a:rPr lang="en-US" sz="3200" dirty="0">
                <a:solidFill>
                  <a:schemeClr val="bg1"/>
                </a:solidFill>
                <a:effectLst/>
                <a:latin typeface="Arial" panose="020B0604020202020204" pitchFamily="34" charset="0"/>
                <a:ea typeface="Times New Roman" panose="02020603050405020304" pitchFamily="18" charset="0"/>
              </a:rPr>
            </a:br>
            <a:endParaRPr lang="en-US" sz="3200" dirty="0">
              <a:solidFill>
                <a:schemeClr val="bg1"/>
              </a:solidFill>
              <a:effectLst/>
              <a:latin typeface="Times New Roman" panose="02020603050405020304" pitchFamily="18" charset="0"/>
              <a:ea typeface="Times New Roman" panose="02020603050405020304" pitchFamily="18" charset="0"/>
            </a:endParaRPr>
          </a:p>
          <a:p>
            <a:pPr marL="457200" indent="-457200">
              <a:buFont typeface="Arial" panose="020B0604020202020204" pitchFamily="34" charset="0"/>
              <a:buChar char="•"/>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17348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290077" y="452416"/>
            <a:ext cx="11378381" cy="4031873"/>
          </a:xfrm>
          <a:prstGeom prst="rect">
            <a:avLst/>
          </a:prstGeom>
          <a:noFill/>
        </p:spPr>
        <p:txBody>
          <a:bodyPr wrap="square" rtlCol="0">
            <a:spAutoFit/>
          </a:bodyPr>
          <a:lstStyle/>
          <a:p>
            <a:pPr marL="0" marR="0">
              <a:spcBef>
                <a:spcPts val="0"/>
              </a:spcBef>
              <a:spcAft>
                <a:spcPts val="0"/>
              </a:spcAft>
            </a:pPr>
            <a:r>
              <a:rPr lang="en-US" sz="3200" b="1" dirty="0">
                <a:solidFill>
                  <a:schemeClr val="accent4">
                    <a:lumMod val="75000"/>
                  </a:schemeClr>
                </a:solidFill>
                <a:effectLst/>
                <a:latin typeface="Arial" panose="020B0604020202020204" pitchFamily="34" charset="0"/>
                <a:ea typeface="Times New Roman" panose="02020603050405020304" pitchFamily="18" charset="0"/>
              </a:rPr>
              <a:t>LOVE MEDIATOR</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u="sng" dirty="0">
                <a:solidFill>
                  <a:schemeClr val="accent4">
                    <a:lumMod val="75000"/>
                  </a:schemeClr>
                </a:solidFill>
                <a:effectLst/>
                <a:latin typeface="Arial" panose="020B0604020202020204" pitchFamily="34" charset="0"/>
                <a:ea typeface="Times New Roman" panose="02020603050405020304" pitchFamily="18" charset="0"/>
              </a:rPr>
              <a:t>Sacrifice</a:t>
            </a:r>
            <a:r>
              <a:rPr lang="en-US" sz="3200" dirty="0">
                <a:solidFill>
                  <a:schemeClr val="accent4">
                    <a:lumMod val="75000"/>
                  </a:schemeClr>
                </a:solidFill>
                <a:effectLst/>
                <a:latin typeface="Arial" panose="020B0604020202020204" pitchFamily="34" charset="0"/>
                <a:ea typeface="Times New Roman" panose="02020603050405020304" pitchFamily="18" charset="0"/>
              </a:rPr>
              <a:t>: We need someone who loves us so much that he’s willing to take our punishment. (We must accept it)</a:t>
            </a:r>
            <a:r>
              <a:rPr lang="en-US" sz="3200" dirty="0">
                <a:solidFill>
                  <a:schemeClr val="accent4">
                    <a:lumMod val="75000"/>
                  </a:schemeClr>
                </a:solidFill>
                <a:latin typeface="Arial" panose="020B0604020202020204" pitchFamily="34" charset="0"/>
                <a:ea typeface="Times New Roman" panose="02020603050405020304" pitchFamily="18" charset="0"/>
              </a:rPr>
              <a:t>. </a:t>
            </a:r>
            <a:r>
              <a:rPr lang="en-US" sz="3200" dirty="0">
                <a:solidFill>
                  <a:schemeClr val="bg1"/>
                </a:solidFill>
                <a:effectLst/>
                <a:latin typeface="Arial" panose="020B0604020202020204" pitchFamily="34" charset="0"/>
                <a:ea typeface="Times New Roman" panose="02020603050405020304" pitchFamily="18" charset="0"/>
              </a:rPr>
              <a:t>We need someone who is willing to do whatever is necessary to allow us to be forgiven and have a relationship with God. We need someone who is willing to die for us. We must accept what he did for us. It must become personal. </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56581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B3AE025-D9CF-7824-199E-B6FFA41F5AD2}"/>
            </a:ext>
          </a:extLst>
        </p:cNvPr>
        <p:cNvGrpSpPr/>
        <p:nvPr/>
      </p:nvGrpSpPr>
      <p:grpSpPr>
        <a:xfrm>
          <a:off x="0" y="0"/>
          <a:ext cx="0" cy="0"/>
          <a:chOff x="0" y="0"/>
          <a:chExt cx="0" cy="0"/>
        </a:xfrm>
      </p:grpSpPr>
      <p:pic>
        <p:nvPicPr>
          <p:cNvPr id="3" name="Picture 2" descr="A screenshot of a phone&#10;&#10;AI-generated content may be incorrect.">
            <a:extLst>
              <a:ext uri="{FF2B5EF4-FFF2-40B4-BE49-F238E27FC236}">
                <a16:creationId xmlns:a16="http://schemas.microsoft.com/office/drawing/2014/main" id="{F3E3F5F3-DB78-4503-2561-1F1BC83E78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77838" y="464494"/>
            <a:ext cx="3836324" cy="5929012"/>
          </a:xfrm>
          <a:prstGeom prst="rect">
            <a:avLst/>
          </a:prstGeom>
          <a:noFill/>
          <a:ln>
            <a:noFill/>
          </a:ln>
        </p:spPr>
      </p:pic>
    </p:spTree>
    <p:extLst>
      <p:ext uri="{BB962C8B-B14F-4D97-AF65-F5344CB8AC3E}">
        <p14:creationId xmlns:p14="http://schemas.microsoft.com/office/powerpoint/2010/main" val="39533561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290077" y="452416"/>
            <a:ext cx="11378381" cy="4524315"/>
          </a:xfrm>
          <a:prstGeom prst="rect">
            <a:avLst/>
          </a:prstGeom>
          <a:noFill/>
        </p:spPr>
        <p:txBody>
          <a:bodyPr wrap="square" rtlCol="0">
            <a:spAutoFit/>
          </a:bodyPr>
          <a:lstStyle/>
          <a:p>
            <a:pPr marL="0" marR="0">
              <a:spcBef>
                <a:spcPts val="0"/>
              </a:spcBef>
              <a:spcAft>
                <a:spcPts val="0"/>
              </a:spcAft>
            </a:pPr>
            <a:r>
              <a:rPr lang="en-US" sz="3200" b="1" dirty="0">
                <a:solidFill>
                  <a:schemeClr val="accent4">
                    <a:lumMod val="75000"/>
                  </a:schemeClr>
                </a:solidFill>
                <a:effectLst/>
                <a:latin typeface="Arial" panose="020B0604020202020204" pitchFamily="34" charset="0"/>
                <a:ea typeface="Times New Roman" panose="02020603050405020304" pitchFamily="18" charset="0"/>
              </a:rPr>
              <a:t>LOVE MEDIATOR</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solidFill>
                  <a:schemeClr val="accent4">
                    <a:lumMod val="75000"/>
                  </a:schemeClr>
                </a:solidFill>
                <a:effectLst/>
                <a:latin typeface="Arial" panose="020B0604020202020204" pitchFamily="34" charset="0"/>
                <a:ea typeface="Times New Roman" panose="02020603050405020304" pitchFamily="18" charset="0"/>
              </a:rPr>
              <a:t>Death to Life: We need someone who cannot be stopped by death. </a:t>
            </a:r>
            <a:r>
              <a:rPr lang="en-US" sz="3200" dirty="0">
                <a:solidFill>
                  <a:schemeClr val="bg1"/>
                </a:solidFill>
                <a:effectLst/>
                <a:latin typeface="Arial" panose="020B0604020202020204" pitchFamily="34" charset="0"/>
                <a:ea typeface="Times New Roman" panose="02020603050405020304" pitchFamily="18" charset="0"/>
              </a:rPr>
              <a:t>Because we need to be connected to God, we need someone who is both God and man. We need someone who has a father who is supernatural who has power over nature including death and a mother who was natural connecting him to humanity. His resurrection proves his connection to God. </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375670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290077" y="452416"/>
            <a:ext cx="11378381" cy="3046988"/>
          </a:xfrm>
          <a:prstGeom prst="rect">
            <a:avLst/>
          </a:prstGeom>
          <a:noFill/>
        </p:spPr>
        <p:txBody>
          <a:bodyPr wrap="square" rtlCol="0">
            <a:spAutoFit/>
          </a:bodyPr>
          <a:lstStyle/>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There is only one who meets the criteria of a Savior. He is Jesus. That is why Jesus said about himself, “</a:t>
            </a:r>
            <a:r>
              <a:rPr lang="en-US" sz="3200" i="1" dirty="0">
                <a:solidFill>
                  <a:schemeClr val="bg1"/>
                </a:solidFill>
                <a:effectLst/>
                <a:latin typeface="Arial" panose="020B0604020202020204" pitchFamily="34" charset="0"/>
                <a:ea typeface="Times New Roman" panose="02020603050405020304" pitchFamily="18" charset="0"/>
              </a:rPr>
              <a:t>Jesus answered, “I am the way and the truth and the life. No one comes to the Father except through me</a:t>
            </a:r>
            <a:r>
              <a:rPr lang="en-US" sz="3200" dirty="0">
                <a:solidFill>
                  <a:schemeClr val="bg1"/>
                </a:solidFill>
                <a:effectLst/>
                <a:latin typeface="Arial" panose="020B0604020202020204" pitchFamily="34" charset="0"/>
                <a:ea typeface="Times New Roman" panose="02020603050405020304" pitchFamily="18" charset="0"/>
              </a:rPr>
              <a:t>.” (John 14:6)</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10119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290077" y="452416"/>
            <a:ext cx="11378381" cy="5016758"/>
          </a:xfrm>
          <a:prstGeom prst="rect">
            <a:avLst/>
          </a:prstGeom>
          <a:noFill/>
        </p:spPr>
        <p:txBody>
          <a:bodyPr wrap="square" rtlCol="0">
            <a:spAutoFit/>
          </a:bodyPr>
          <a:lstStyle/>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There is only one who meets the criteria of a Savior. He is Jesus. That is why Jesus said about himself, “</a:t>
            </a:r>
            <a:r>
              <a:rPr lang="en-US" sz="3200" i="1" dirty="0">
                <a:solidFill>
                  <a:schemeClr val="bg1"/>
                </a:solidFill>
                <a:effectLst/>
                <a:latin typeface="Arial" panose="020B0604020202020204" pitchFamily="34" charset="0"/>
                <a:ea typeface="Times New Roman" panose="02020603050405020304" pitchFamily="18" charset="0"/>
              </a:rPr>
              <a:t>Jesus answered, “I am the way and the truth and the life. No one comes to the Father except through me</a:t>
            </a:r>
            <a:r>
              <a:rPr lang="en-US" sz="3200" dirty="0">
                <a:solidFill>
                  <a:schemeClr val="bg1"/>
                </a:solidFill>
                <a:effectLst/>
                <a:latin typeface="Arial" panose="020B0604020202020204" pitchFamily="34" charset="0"/>
                <a:ea typeface="Times New Roman" panose="02020603050405020304" pitchFamily="18" charset="0"/>
              </a:rPr>
              <a:t>.” (John 14:6)</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b="1" i="1" dirty="0">
                <a:solidFill>
                  <a:schemeClr val="accent4">
                    <a:lumMod val="75000"/>
                  </a:schemeClr>
                </a:solidFill>
                <a:effectLst/>
                <a:latin typeface="Arial" panose="020B0604020202020204" pitchFamily="34" charset="0"/>
                <a:ea typeface="Times New Roman" panose="02020603050405020304" pitchFamily="18" charset="0"/>
              </a:rPr>
              <a:t>When we understand what is needed to have a relationship with God, we understand that to believe in Jesus is not narrow-minded, it is what gives us hope of reconciling with God. </a:t>
            </a:r>
            <a:endParaRPr lang="en-US" sz="3200" b="1" i="1" dirty="0">
              <a:solidFill>
                <a:schemeClr val="accent4">
                  <a:lumMod val="75000"/>
                </a:schemeClr>
              </a:solidFill>
              <a:effectLst/>
              <a:latin typeface="Times New Roman" panose="02020603050405020304" pitchFamily="18" charset="0"/>
              <a:ea typeface="Times New Roman" panose="02020603050405020304" pitchFamily="18" charset="0"/>
            </a:endParaRPr>
          </a:p>
          <a:p>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38081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EDAE46A-9957-B588-BFFC-9D923BC4449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388C8FC-28C2-B2D7-EBE7-16DE62FEA825}"/>
              </a:ext>
            </a:extLst>
          </p:cNvPr>
          <p:cNvSpPr txBox="1"/>
          <p:nvPr/>
        </p:nvSpPr>
        <p:spPr>
          <a:xfrm>
            <a:off x="406809" y="3136612"/>
            <a:ext cx="11378381" cy="1200329"/>
          </a:xfrm>
          <a:prstGeom prst="rect">
            <a:avLst/>
          </a:prstGeom>
          <a:noFill/>
        </p:spPr>
        <p:txBody>
          <a:bodyPr wrap="square" rtlCol="0">
            <a:spAutoFit/>
          </a:bodyPr>
          <a:lstStyle/>
          <a:p>
            <a:pPr marL="0" marR="0" algn="ctr">
              <a:spcBef>
                <a:spcPts val="0"/>
              </a:spcBef>
              <a:spcAft>
                <a:spcPts val="0"/>
              </a:spcAft>
            </a:pPr>
            <a:r>
              <a:rPr lang="en-US" sz="3600" b="1" dirty="0">
                <a:solidFill>
                  <a:schemeClr val="accent4">
                    <a:lumMod val="75000"/>
                  </a:schemeClr>
                </a:solidFill>
                <a:latin typeface="Arial" panose="020B0604020202020204" pitchFamily="34" charset="0"/>
                <a:ea typeface="Times New Roman" panose="02020603050405020304" pitchFamily="18" charset="0"/>
              </a:rPr>
              <a:t>REMINDER GRAPHIC ON WEBSITE:</a:t>
            </a:r>
          </a:p>
          <a:p>
            <a:pPr marL="0" marR="0" algn="ctr">
              <a:spcBef>
                <a:spcPts val="0"/>
              </a:spcBef>
              <a:spcAft>
                <a:spcPts val="0"/>
              </a:spcAft>
            </a:pPr>
            <a:r>
              <a:rPr lang="en-US" sz="3600" b="1" dirty="0">
                <a:solidFill>
                  <a:schemeClr val="accent4">
                    <a:lumMod val="75000"/>
                  </a:schemeClr>
                </a:solidFill>
                <a:effectLst/>
                <a:latin typeface="Arial" panose="020B0604020202020204" pitchFamily="34" charset="0"/>
                <a:ea typeface="Times New Roman" panose="02020603050405020304" pitchFamily="18" charset="0"/>
              </a:rPr>
              <a:t>LOVE MEDIATOR</a:t>
            </a:r>
            <a:endParaRPr lang="en-US" sz="3600" dirty="0">
              <a:solidFill>
                <a:schemeClr val="bg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1292355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C1F4FB5-CE0F-0B97-C52A-5E5D48B2B59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A567773-DA55-CCED-7F9A-D9EDFC4FE49E}"/>
              </a:ext>
            </a:extLst>
          </p:cNvPr>
          <p:cNvSpPr txBox="1"/>
          <p:nvPr/>
        </p:nvSpPr>
        <p:spPr>
          <a:xfrm>
            <a:off x="290077" y="452416"/>
            <a:ext cx="11378381" cy="1569660"/>
          </a:xfrm>
          <a:prstGeom prst="rect">
            <a:avLst/>
          </a:prstGeom>
          <a:noFill/>
        </p:spPr>
        <p:txBody>
          <a:bodyPr wrap="square" rtlCol="0">
            <a:spAutoFit/>
          </a:bodyPr>
          <a:lstStyle/>
          <a:p>
            <a:pPr marL="0" marR="34290">
              <a:buNone/>
            </a:pPr>
            <a:r>
              <a:rPr lang="en-US" sz="32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WE NEED TO SHARE THE GOOD NEWS WITH OTHERS!</a:t>
            </a:r>
            <a:endParaRPr lang="en-US" sz="320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marR="34290">
              <a:buNone/>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endPar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851479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64BD959-A9C3-A02E-A6F3-CCFBD10114C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B206FB0-A322-B6FF-4C96-5C2B8F37BF6C}"/>
              </a:ext>
            </a:extLst>
          </p:cNvPr>
          <p:cNvSpPr txBox="1"/>
          <p:nvPr/>
        </p:nvSpPr>
        <p:spPr>
          <a:xfrm>
            <a:off x="290077" y="452416"/>
            <a:ext cx="11378381" cy="4031873"/>
          </a:xfrm>
          <a:prstGeom prst="rect">
            <a:avLst/>
          </a:prstGeom>
          <a:noFill/>
        </p:spPr>
        <p:txBody>
          <a:bodyPr wrap="square" rtlCol="0">
            <a:spAutoFit/>
          </a:bodyPr>
          <a:lstStyle/>
          <a:p>
            <a:pPr marL="0" marR="34290">
              <a:buNone/>
            </a:pPr>
            <a:r>
              <a:rPr lang="en-US" sz="32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WE NEED TO SHARE THE GOOD NEWS WITH OTHERS!</a:t>
            </a:r>
            <a:endParaRPr lang="en-US" sz="320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marR="34290">
              <a:buNone/>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0" marR="34290"/>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We need to begin thinking about those we know who need to hear about Jesus. We also need to begin praying that God would give us the opportunity to share the message of salvation with them and that they would be receptive to what we say. Let’s begin identifying those need Jesus.</a:t>
            </a:r>
          </a:p>
          <a:p>
            <a:endPar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294561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FA3500D-CF1F-83DB-2BF5-3AF479D7637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5790F58-77C5-4FD2-D4E6-252866915067}"/>
              </a:ext>
            </a:extLst>
          </p:cNvPr>
          <p:cNvSpPr txBox="1"/>
          <p:nvPr/>
        </p:nvSpPr>
        <p:spPr>
          <a:xfrm>
            <a:off x="406809" y="2767280"/>
            <a:ext cx="11378381" cy="1200329"/>
          </a:xfrm>
          <a:prstGeom prst="rect">
            <a:avLst/>
          </a:prstGeom>
          <a:noFill/>
        </p:spPr>
        <p:txBody>
          <a:bodyPr wrap="square" rtlCol="0">
            <a:spAutoFit/>
          </a:bodyPr>
          <a:lstStyle/>
          <a:p>
            <a:pPr marL="0" marR="0" algn="ctr">
              <a:spcBef>
                <a:spcPts val="0"/>
              </a:spcBef>
              <a:spcAft>
                <a:spcPts val="0"/>
              </a:spcAft>
            </a:pPr>
            <a:r>
              <a:rPr lang="en-US" sz="3600" b="1" dirty="0">
                <a:solidFill>
                  <a:schemeClr val="accent4">
                    <a:lumMod val="75000"/>
                  </a:schemeClr>
                </a:solidFill>
                <a:effectLst/>
                <a:latin typeface="Arial" panose="020B0604020202020204" pitchFamily="34" charset="0"/>
                <a:ea typeface="Times New Roman" panose="02020603050405020304" pitchFamily="18" charset="0"/>
              </a:rPr>
              <a:t>IDENTIFYING THOSE IN MY </a:t>
            </a:r>
          </a:p>
          <a:p>
            <a:pPr marL="0" marR="0" algn="ctr">
              <a:spcBef>
                <a:spcPts val="0"/>
              </a:spcBef>
              <a:spcAft>
                <a:spcPts val="0"/>
              </a:spcAft>
            </a:pPr>
            <a:r>
              <a:rPr lang="en-US" sz="3600" b="1" dirty="0">
                <a:solidFill>
                  <a:schemeClr val="accent4">
                    <a:lumMod val="75000"/>
                  </a:schemeClr>
                </a:solidFill>
                <a:effectLst/>
                <a:latin typeface="Arial" panose="020B0604020202020204" pitchFamily="34" charset="0"/>
                <a:ea typeface="Times New Roman" panose="02020603050405020304" pitchFamily="18" charset="0"/>
              </a:rPr>
              <a:t>CIRCLE OF INFLUENCE</a:t>
            </a:r>
            <a:endParaRPr lang="en-US" sz="3600" dirty="0">
              <a:solidFill>
                <a:schemeClr val="accent4">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482580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BDCA3-1BDB-148B-7FCE-533DD9E09D97}"/>
            </a:ext>
          </a:extLst>
        </p:cNvPr>
        <p:cNvGrpSpPr/>
        <p:nvPr/>
      </p:nvGrpSpPr>
      <p:grpSpPr>
        <a:xfrm>
          <a:off x="0" y="0"/>
          <a:ext cx="0" cy="0"/>
          <a:chOff x="0" y="0"/>
          <a:chExt cx="0" cy="0"/>
        </a:xfrm>
      </p:grpSpPr>
      <p:grpSp>
        <p:nvGrpSpPr>
          <p:cNvPr id="15" name="Group 14">
            <a:extLst>
              <a:ext uri="{FF2B5EF4-FFF2-40B4-BE49-F238E27FC236}">
                <a16:creationId xmlns:a16="http://schemas.microsoft.com/office/drawing/2014/main" id="{ED59F680-26F8-E5A8-96DF-14C4275F1BED}"/>
              </a:ext>
            </a:extLst>
          </p:cNvPr>
          <p:cNvGrpSpPr/>
          <p:nvPr/>
        </p:nvGrpSpPr>
        <p:grpSpPr>
          <a:xfrm>
            <a:off x="2911186" y="416825"/>
            <a:ext cx="6369627" cy="5838501"/>
            <a:chOff x="2911186" y="416825"/>
            <a:chExt cx="6369627" cy="5838501"/>
          </a:xfrm>
        </p:grpSpPr>
        <p:sp>
          <p:nvSpPr>
            <p:cNvPr id="2" name="Oval 1">
              <a:extLst>
                <a:ext uri="{FF2B5EF4-FFF2-40B4-BE49-F238E27FC236}">
                  <a16:creationId xmlns:a16="http://schemas.microsoft.com/office/drawing/2014/main" id="{33AD3595-8AF4-60D6-DB6F-066A96731B53}"/>
                </a:ext>
              </a:extLst>
            </p:cNvPr>
            <p:cNvSpPr/>
            <p:nvPr/>
          </p:nvSpPr>
          <p:spPr>
            <a:xfrm>
              <a:off x="5384222" y="2743200"/>
              <a:ext cx="1319645" cy="1267691"/>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967421A-01AC-B5C5-4173-FD0474CFCF64}"/>
                </a:ext>
              </a:extLst>
            </p:cNvPr>
            <p:cNvSpPr/>
            <p:nvPr/>
          </p:nvSpPr>
          <p:spPr>
            <a:xfrm>
              <a:off x="4833504" y="2244436"/>
              <a:ext cx="2379518" cy="221326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DC6DD6F-398C-245A-7773-5FE6CEB88F1C}"/>
                </a:ext>
              </a:extLst>
            </p:cNvPr>
            <p:cNvSpPr/>
            <p:nvPr/>
          </p:nvSpPr>
          <p:spPr>
            <a:xfrm>
              <a:off x="4365912" y="1787237"/>
              <a:ext cx="3273137" cy="310688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6FFC6D2-DE46-40F1-C88D-55073AA08D2A}"/>
                </a:ext>
              </a:extLst>
            </p:cNvPr>
            <p:cNvSpPr/>
            <p:nvPr/>
          </p:nvSpPr>
          <p:spPr>
            <a:xfrm>
              <a:off x="3867149" y="1330037"/>
              <a:ext cx="4364182" cy="403167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F8650BD-204A-3764-43B6-EE4445BC9E20}"/>
                </a:ext>
              </a:extLst>
            </p:cNvPr>
            <p:cNvSpPr txBox="1"/>
            <p:nvPr/>
          </p:nvSpPr>
          <p:spPr>
            <a:xfrm>
              <a:off x="5036126" y="3179618"/>
              <a:ext cx="2015836" cy="461665"/>
            </a:xfrm>
            <a:prstGeom prst="rect">
              <a:avLst/>
            </a:prstGeom>
            <a:noFill/>
          </p:spPr>
          <p:txBody>
            <a:bodyPr wrap="square" rtlCol="0">
              <a:spAutoFit/>
            </a:bodyPr>
            <a:lstStyle/>
            <a:p>
              <a:pPr algn="ctr"/>
              <a:r>
                <a:rPr lang="en-US" sz="2400" dirty="0"/>
                <a:t>family</a:t>
              </a:r>
            </a:p>
          </p:txBody>
        </p:sp>
        <p:sp>
          <p:nvSpPr>
            <p:cNvPr id="8" name="TextBox 7">
              <a:extLst>
                <a:ext uri="{FF2B5EF4-FFF2-40B4-BE49-F238E27FC236}">
                  <a16:creationId xmlns:a16="http://schemas.microsoft.com/office/drawing/2014/main" id="{C9FD5894-DE3C-49D1-096A-0D00ECE05FCD}"/>
                </a:ext>
              </a:extLst>
            </p:cNvPr>
            <p:cNvSpPr txBox="1"/>
            <p:nvPr/>
          </p:nvSpPr>
          <p:spPr>
            <a:xfrm>
              <a:off x="5069032" y="2346113"/>
              <a:ext cx="2015836" cy="461665"/>
            </a:xfrm>
            <a:prstGeom prst="rect">
              <a:avLst/>
            </a:prstGeom>
            <a:noFill/>
          </p:spPr>
          <p:txBody>
            <a:bodyPr wrap="square" rtlCol="0">
              <a:spAutoFit/>
            </a:bodyPr>
            <a:lstStyle/>
            <a:p>
              <a:pPr algn="ctr"/>
              <a:r>
                <a:rPr lang="en-US" sz="2400" dirty="0"/>
                <a:t>friends</a:t>
              </a:r>
            </a:p>
          </p:txBody>
        </p:sp>
        <p:sp>
          <p:nvSpPr>
            <p:cNvPr id="9" name="TextBox 8">
              <a:extLst>
                <a:ext uri="{FF2B5EF4-FFF2-40B4-BE49-F238E27FC236}">
                  <a16:creationId xmlns:a16="http://schemas.microsoft.com/office/drawing/2014/main" id="{46448435-5278-48E4-2BBA-C0DCE7A7E828}"/>
                </a:ext>
              </a:extLst>
            </p:cNvPr>
            <p:cNvSpPr txBox="1"/>
            <p:nvPr/>
          </p:nvSpPr>
          <p:spPr>
            <a:xfrm>
              <a:off x="5069032" y="1782771"/>
              <a:ext cx="2015836" cy="461665"/>
            </a:xfrm>
            <a:prstGeom prst="rect">
              <a:avLst/>
            </a:prstGeom>
            <a:noFill/>
          </p:spPr>
          <p:txBody>
            <a:bodyPr wrap="square" rtlCol="0">
              <a:spAutoFit/>
            </a:bodyPr>
            <a:lstStyle/>
            <a:p>
              <a:pPr algn="ctr"/>
              <a:r>
                <a:rPr lang="en-US" sz="2400" dirty="0"/>
                <a:t>neighbors</a:t>
              </a:r>
            </a:p>
          </p:txBody>
        </p:sp>
        <p:sp>
          <p:nvSpPr>
            <p:cNvPr id="10" name="TextBox 9">
              <a:extLst>
                <a:ext uri="{FF2B5EF4-FFF2-40B4-BE49-F238E27FC236}">
                  <a16:creationId xmlns:a16="http://schemas.microsoft.com/office/drawing/2014/main" id="{0F83F31B-752E-80E7-A97F-33DA4CAFEE21}"/>
                </a:ext>
              </a:extLst>
            </p:cNvPr>
            <p:cNvSpPr txBox="1"/>
            <p:nvPr/>
          </p:nvSpPr>
          <p:spPr>
            <a:xfrm>
              <a:off x="4994562" y="929329"/>
              <a:ext cx="2015836" cy="461665"/>
            </a:xfrm>
            <a:prstGeom prst="rect">
              <a:avLst/>
            </a:prstGeom>
            <a:noFill/>
          </p:spPr>
          <p:txBody>
            <a:bodyPr wrap="square" rtlCol="0">
              <a:spAutoFit/>
            </a:bodyPr>
            <a:lstStyle/>
            <a:p>
              <a:pPr algn="ctr"/>
              <a:r>
                <a:rPr lang="en-US" sz="2400" dirty="0"/>
                <a:t>acquaintances</a:t>
              </a:r>
            </a:p>
          </p:txBody>
        </p:sp>
        <p:sp>
          <p:nvSpPr>
            <p:cNvPr id="11" name="Oval 10">
              <a:extLst>
                <a:ext uri="{FF2B5EF4-FFF2-40B4-BE49-F238E27FC236}">
                  <a16:creationId xmlns:a16="http://schemas.microsoft.com/office/drawing/2014/main" id="{F06CA72C-6FD2-923B-C019-C959311BAC7E}"/>
                </a:ext>
              </a:extLst>
            </p:cNvPr>
            <p:cNvSpPr/>
            <p:nvPr/>
          </p:nvSpPr>
          <p:spPr>
            <a:xfrm>
              <a:off x="3337213" y="862444"/>
              <a:ext cx="5444836" cy="494607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998E5AE-F67C-47F5-78D5-E437F2F095C3}"/>
                </a:ext>
              </a:extLst>
            </p:cNvPr>
            <p:cNvSpPr txBox="1"/>
            <p:nvPr/>
          </p:nvSpPr>
          <p:spPr>
            <a:xfrm>
              <a:off x="5069032" y="1391761"/>
              <a:ext cx="2015836" cy="461665"/>
            </a:xfrm>
            <a:prstGeom prst="rect">
              <a:avLst/>
            </a:prstGeom>
            <a:noFill/>
          </p:spPr>
          <p:txBody>
            <a:bodyPr wrap="square" rtlCol="0">
              <a:spAutoFit/>
            </a:bodyPr>
            <a:lstStyle/>
            <a:p>
              <a:pPr algn="ctr"/>
              <a:r>
                <a:rPr lang="en-US" sz="2400" dirty="0"/>
                <a:t>co-workers</a:t>
              </a:r>
            </a:p>
          </p:txBody>
        </p:sp>
        <p:sp>
          <p:nvSpPr>
            <p:cNvPr id="13" name="Oval 12">
              <a:extLst>
                <a:ext uri="{FF2B5EF4-FFF2-40B4-BE49-F238E27FC236}">
                  <a16:creationId xmlns:a16="http://schemas.microsoft.com/office/drawing/2014/main" id="{D2BE783E-EC6D-20B4-F15F-0EFA4A55C890}"/>
                </a:ext>
              </a:extLst>
            </p:cNvPr>
            <p:cNvSpPr/>
            <p:nvPr/>
          </p:nvSpPr>
          <p:spPr>
            <a:xfrm>
              <a:off x="2911186" y="446809"/>
              <a:ext cx="6369627" cy="580851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E125DE9-DB86-AF6E-1C63-8C0B657749D1}"/>
                </a:ext>
              </a:extLst>
            </p:cNvPr>
            <p:cNvSpPr txBox="1"/>
            <p:nvPr/>
          </p:nvSpPr>
          <p:spPr>
            <a:xfrm>
              <a:off x="5051713" y="416825"/>
              <a:ext cx="2015836" cy="461665"/>
            </a:xfrm>
            <a:prstGeom prst="rect">
              <a:avLst/>
            </a:prstGeom>
            <a:noFill/>
          </p:spPr>
          <p:txBody>
            <a:bodyPr wrap="square" rtlCol="0">
              <a:spAutoFit/>
            </a:bodyPr>
            <a:lstStyle/>
            <a:p>
              <a:pPr algn="ctr"/>
              <a:r>
                <a:rPr lang="en-US" sz="2400" dirty="0"/>
                <a:t>traffic pattern</a:t>
              </a:r>
            </a:p>
          </p:txBody>
        </p:sp>
      </p:grpSp>
    </p:spTree>
    <p:extLst>
      <p:ext uri="{BB962C8B-B14F-4D97-AF65-F5344CB8AC3E}">
        <p14:creationId xmlns:p14="http://schemas.microsoft.com/office/powerpoint/2010/main" val="20066240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5FCB29B-9A1B-98FA-4CCF-2DAA10FCE93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0C87959-0802-36AA-106A-D9D124589940}"/>
              </a:ext>
            </a:extLst>
          </p:cNvPr>
          <p:cNvSpPr txBox="1"/>
          <p:nvPr/>
        </p:nvSpPr>
        <p:spPr>
          <a:xfrm>
            <a:off x="290077" y="452416"/>
            <a:ext cx="11378381" cy="3046988"/>
          </a:xfrm>
          <a:prstGeom prst="rect">
            <a:avLst/>
          </a:prstGeom>
          <a:noFill/>
        </p:spPr>
        <p:txBody>
          <a:bodyPr wrap="square" rtlCol="0">
            <a:spAutoFit/>
          </a:bodyPr>
          <a:lstStyle/>
          <a:p>
            <a:pPr marL="0" marR="34290">
              <a:buNone/>
            </a:pPr>
            <a:r>
              <a:rPr lang="en-US" sz="32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WE NEED TO SHARE THE GOOD NEWS WITH OTHERS!</a:t>
            </a:r>
            <a:endParaRPr lang="en-US" sz="320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marR="34290">
              <a:buNone/>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0" marR="34290"/>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In your study guide, under each category write down the names of those you know who need to hear the Good News about Jesus</a:t>
            </a:r>
          </a:p>
          <a:p>
            <a:endPar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87801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2542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74ABCCB-CC6C-733D-645B-05DF4F66D7C3}"/>
            </a:ext>
          </a:extLst>
        </p:cNvPr>
        <p:cNvGrpSpPr/>
        <p:nvPr/>
      </p:nvGrpSpPr>
      <p:grpSpPr>
        <a:xfrm>
          <a:off x="0" y="0"/>
          <a:ext cx="0" cy="0"/>
          <a:chOff x="0" y="0"/>
          <a:chExt cx="0" cy="0"/>
        </a:xfrm>
      </p:grpSpPr>
      <p:pic>
        <p:nvPicPr>
          <p:cNvPr id="2" name="Picture 1" descr="A close-up of a white and green text&#10;&#10;AI-generated content may be incorrect.">
            <a:extLst>
              <a:ext uri="{FF2B5EF4-FFF2-40B4-BE49-F238E27FC236}">
                <a16:creationId xmlns:a16="http://schemas.microsoft.com/office/drawing/2014/main" id="{45876F88-79CA-6BB9-D6E1-FECA7BF1EB9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7324" y="556606"/>
            <a:ext cx="4909134" cy="5688330"/>
          </a:xfrm>
          <a:prstGeom prst="rect">
            <a:avLst/>
          </a:prstGeom>
          <a:noFill/>
          <a:ln>
            <a:noFill/>
          </a:ln>
        </p:spPr>
      </p:pic>
    </p:spTree>
    <p:extLst>
      <p:ext uri="{BB962C8B-B14F-4D97-AF65-F5344CB8AC3E}">
        <p14:creationId xmlns:p14="http://schemas.microsoft.com/office/powerpoint/2010/main" val="129733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3" name="Picture 2" descr="A blue and yellow background with white speech bubbles and a question mark and light bulb&#10;&#10;AI-generated content may be incorrect.">
            <a:extLst>
              <a:ext uri="{FF2B5EF4-FFF2-40B4-BE49-F238E27FC236}">
                <a16:creationId xmlns:a16="http://schemas.microsoft.com/office/drawing/2014/main" id="{E803BE0E-A708-16F2-E114-6E5F16507D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9675" y="-14330"/>
            <a:ext cx="5358270" cy="6872330"/>
          </a:xfrm>
          <a:prstGeom prst="rect">
            <a:avLst/>
          </a:prstGeom>
        </p:spPr>
      </p:pic>
      <p:sp>
        <p:nvSpPr>
          <p:cNvPr id="2" name="TextBox 1">
            <a:extLst>
              <a:ext uri="{FF2B5EF4-FFF2-40B4-BE49-F238E27FC236}">
                <a16:creationId xmlns:a16="http://schemas.microsoft.com/office/drawing/2014/main" id="{49143D9C-F065-BCB2-61C7-6EA70EE76183}"/>
              </a:ext>
            </a:extLst>
          </p:cNvPr>
          <p:cNvSpPr txBox="1"/>
          <p:nvPr/>
        </p:nvSpPr>
        <p:spPr>
          <a:xfrm>
            <a:off x="3816996" y="114300"/>
            <a:ext cx="3688773" cy="707886"/>
          </a:xfrm>
          <a:prstGeom prst="rect">
            <a:avLst/>
          </a:prstGeom>
          <a:noFill/>
        </p:spPr>
        <p:txBody>
          <a:bodyPr wrap="square" rtlCol="0">
            <a:spAutoFit/>
          </a:bodyPr>
          <a:lstStyle/>
          <a:p>
            <a:pPr algn="ctr"/>
            <a:r>
              <a:rPr lang="en-US" sz="4000" b="1" dirty="0">
                <a:solidFill>
                  <a:schemeClr val="bg1"/>
                </a:solidFill>
              </a:rPr>
              <a:t>SESSION TWO</a:t>
            </a:r>
          </a:p>
        </p:txBody>
      </p:sp>
      <p:sp>
        <p:nvSpPr>
          <p:cNvPr id="4" name="TextBox 3">
            <a:extLst>
              <a:ext uri="{FF2B5EF4-FFF2-40B4-BE49-F238E27FC236}">
                <a16:creationId xmlns:a16="http://schemas.microsoft.com/office/drawing/2014/main" id="{1125ADA8-7F63-6D09-9C96-891B43DAA1CB}"/>
              </a:ext>
            </a:extLst>
          </p:cNvPr>
          <p:cNvSpPr txBox="1"/>
          <p:nvPr/>
        </p:nvSpPr>
        <p:spPr>
          <a:xfrm>
            <a:off x="4014423" y="6047509"/>
            <a:ext cx="3688773" cy="707886"/>
          </a:xfrm>
          <a:prstGeom prst="rect">
            <a:avLst/>
          </a:prstGeom>
          <a:noFill/>
        </p:spPr>
        <p:txBody>
          <a:bodyPr wrap="square" rtlCol="0">
            <a:spAutoFit/>
          </a:bodyPr>
          <a:lstStyle/>
          <a:p>
            <a:pPr algn="ctr"/>
            <a:r>
              <a:rPr lang="en-US" sz="4000" b="1" dirty="0">
                <a:solidFill>
                  <a:schemeClr val="bg1"/>
                </a:solidFill>
              </a:rPr>
              <a:t>MY STORY</a:t>
            </a:r>
          </a:p>
        </p:txBody>
      </p:sp>
    </p:spTree>
    <p:extLst>
      <p:ext uri="{BB962C8B-B14F-4D97-AF65-F5344CB8AC3E}">
        <p14:creationId xmlns:p14="http://schemas.microsoft.com/office/powerpoint/2010/main" val="25851550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D2565-7B74-2C8A-B206-A837514A4CAD}"/>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5CFC26F5-18F9-2127-E53C-79A578D3E93F}"/>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D012A882-CA71-0C2B-DF83-F12DD758700C}"/>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86AD2C7C-0CA6-5F99-482A-99EC86A4256B}"/>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4B332B15-25A5-D8E4-3489-0D0C3CDA6C5F}"/>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657B418D-011C-A022-3069-680C6D7E912E}"/>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5515ADE5-6BB0-7830-3B6F-F381C2FEB99A}"/>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72370889-D8E6-A17A-AF8D-7A057E18AA93}"/>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7972176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DFB34-C13E-01FC-5425-607367DFB278}"/>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C8FB3869-F646-7556-E4E6-EFCB8E67B065}"/>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E591D7C1-1599-150E-785D-2109E903C0E6}"/>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7A0E08E6-75EA-234A-9B77-AFA937128D59}"/>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C5B72DAC-5D76-190B-9CC5-8CB02944EA70}"/>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5B995477-208F-F4AF-3EF3-80F7E34979A9}"/>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4D27EE98-83F9-A92B-DE30-4468EB7EEA47}"/>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0E557545-8877-55CF-AE13-E1CC6A0A0E06}"/>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2BE6E9F5-9A3F-6044-F816-BAB1D74F5768}"/>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059342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92E98-93EA-F788-CF40-B50AD733838C}"/>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1FE91193-7A9A-711B-808C-94BD319147FC}"/>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AB1185FA-183A-FAF8-B19F-DD38F91EEAA2}"/>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8D947178-5A2E-059D-79BB-319E4EE0D754}"/>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FF850221-1C54-7CA1-7277-B5C3FCCE985E}"/>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715CAEDB-590F-DDDE-4BA2-22171732FC3C}"/>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290CB03D-C203-A2FD-6DC4-98E5C3185455}"/>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46B11596-2BA8-A5B8-8012-752D75B40562}"/>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E46737B5-3C21-52EB-FCD1-2B61000A2A0D}"/>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71895364-90E9-5D20-FC24-5D08718894F9}"/>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9509205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A3E6A-C1C4-7052-42AF-1BB60756B6E9}"/>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2ECFE5FF-558A-D75B-468D-7AD21489945A}"/>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7A2266AB-B044-3B7F-3C81-72483E0D7CAB}"/>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16A229F1-5045-D8CE-3A78-494AB74A0B32}"/>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9137FF6D-ED29-27E9-BF7B-4780B2D451AC}"/>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DAF0C848-BA1C-B990-4992-B16F87152085}"/>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779C9D4D-B429-C6D3-E655-0E1BF235CA42}"/>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C8A18176-9F07-ED7F-A53C-7E32B9F5A385}"/>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2FF31DA0-0EC3-2C42-687C-91D4B712F392}"/>
              </a:ext>
            </a:extLst>
          </p:cNvPr>
          <p:cNvSpPr txBox="1">
            <a:spLocks noChangeArrowheads="1"/>
          </p:cNvSpPr>
          <p:nvPr/>
        </p:nvSpPr>
        <p:spPr bwMode="auto">
          <a:xfrm>
            <a:off x="3829542" y="3199124"/>
            <a:ext cx="2266458" cy="92589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2692A298-391B-47B4-9181-732568208082}"/>
              </a:ext>
            </a:extLst>
          </p:cNvPr>
          <p:cNvSpPr txBox="1">
            <a:spLocks noChangeArrowheads="1"/>
          </p:cNvSpPr>
          <p:nvPr/>
        </p:nvSpPr>
        <p:spPr bwMode="auto">
          <a:xfrm>
            <a:off x="5562715" y="3207734"/>
            <a:ext cx="2346450" cy="73686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240F0C61-9B59-4F72-2BEA-25FCD02FE9D4}"/>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DECE0A77-DAA7-081B-2818-FA4137410E05}"/>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157328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5B2D9-61E9-3D19-A296-CAAF9D2D6FB0}"/>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739154A9-4557-5274-3ADD-642F2F255152}"/>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59A82198-9A62-FE62-8C5B-C54D8161A170}"/>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76CB5396-47D9-8F37-3BDC-A0EB1757ACBA}"/>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7F87B98B-CB89-9281-2BB3-A82DBAC53175}"/>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6195B9F5-628C-4448-B275-0F95BF103727}"/>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D859F09A-5D8B-A98F-D8B5-9EFBEDC6589D}"/>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31B7FB46-6B3C-D60F-4DA2-E8F380F2B5D1}"/>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7605D682-FA23-3A62-8588-BDCF908F77B0}"/>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b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B9F018D4-2630-CA51-6FC3-962212605AC5}"/>
              </a:ext>
            </a:extLst>
          </p:cNvPr>
          <p:cNvSpPr txBox="1">
            <a:spLocks noChangeArrowheads="1"/>
          </p:cNvSpPr>
          <p:nvPr/>
        </p:nvSpPr>
        <p:spPr bwMode="auto">
          <a:xfrm>
            <a:off x="5562715" y="3207734"/>
            <a:ext cx="2346450" cy="73686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288A6A02-DF87-F4C5-46C9-8F1C7DCE2BD3}"/>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F95BEB64-6A59-9F8A-6A33-DA2764C46EEC}"/>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045039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11B02-B974-E151-6A98-2E481B232999}"/>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AF20A291-B30C-F307-40B1-FF9062AF7B68}"/>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6418FC26-8B1A-A663-F4C3-07CF83E41EB5}"/>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A1E69A3A-1C62-2497-C430-6E001C42A7E7}"/>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6ACACB06-817E-F18C-1333-1E55B4B897B6}"/>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C4A65126-9C03-774E-BB83-0FB4C1976C88}"/>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60A3543F-B5EC-E354-1BA7-F99587FB1FB6}"/>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1C73F606-329B-40A4-22F0-EF8DEA69D1C5}"/>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5C84285D-B0B4-5E2B-DCD5-600D9E53DA7A}"/>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(death)</a:t>
            </a:r>
            <a:b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D243C491-7359-895D-C058-0F3BDC403E1D}"/>
              </a:ext>
            </a:extLst>
          </p:cNvPr>
          <p:cNvSpPr txBox="1">
            <a:spLocks noChangeArrowheads="1"/>
          </p:cNvSpPr>
          <p:nvPr/>
        </p:nvSpPr>
        <p:spPr bwMode="auto">
          <a:xfrm>
            <a:off x="5562715" y="3207734"/>
            <a:ext cx="2346450" cy="73686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2167CDF1-1C2A-1281-4E11-A6D6AD91D4B0}"/>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B22B80FA-1C57-542E-AF48-7F3B04E9D631}"/>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6839734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C93EB-B401-4821-F8B1-CEC4E4AD48B7}"/>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E92F1EB5-F4CD-2AE3-73A1-73F9405DFA74}"/>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0216BDDE-62F1-BFAA-598A-765BF85FD125}"/>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60C899B5-7BD2-F683-A666-3BB6041F3B8B}"/>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45C371DE-1D81-34D2-1884-1F022EEC097A}"/>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1539D52E-ADFD-B0B5-6BC3-1477F3FF258D}"/>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F578BD6D-8BCF-D25F-D1FD-873C84319BA5}"/>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6A74C295-DECB-CFEA-AB97-41A32090A889}"/>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1D55A171-AF5F-753B-8D9E-6E6D364D0055}"/>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(death)</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FEBEC22F-7D85-190C-D881-B82D0BDF08D3}"/>
              </a:ext>
            </a:extLst>
          </p:cNvPr>
          <p:cNvSpPr txBox="1">
            <a:spLocks noChangeArrowheads="1"/>
          </p:cNvSpPr>
          <p:nvPr/>
        </p:nvSpPr>
        <p:spPr bwMode="auto">
          <a:xfrm>
            <a:off x="5562715" y="3207734"/>
            <a:ext cx="2346450" cy="10690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(Savior)</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8133E4AE-715D-909F-4D4B-FF493A652830}"/>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4C9BDCBE-0891-2D89-5E70-063B405C8F10}"/>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7372586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4958B-136E-BD2E-2B49-7FF47D5B6EA4}"/>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D670991D-D35E-EA4B-5874-75EFA37AC709}"/>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6C6939D3-BC28-238D-3EF9-B3799C23D6DE}"/>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0E6E0513-0283-08EA-4370-DDF8B4DB521C}"/>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CDEF0AD1-4DCA-BEB5-AFF7-ADA2B091422A}"/>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39988007-2DC2-1449-42FC-BD8329412468}"/>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EA7B9350-E44C-6B1B-519E-1614A9C64309}"/>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F418309D-A0E8-7638-A8EB-7D0F246DBA01}"/>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8CA80FCF-EA51-3781-E11E-F17EA6A231BF}"/>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(death)</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BF640B30-F441-74E8-45F3-0DB5CB406BBD}"/>
              </a:ext>
            </a:extLst>
          </p:cNvPr>
          <p:cNvSpPr txBox="1">
            <a:spLocks noChangeArrowheads="1"/>
          </p:cNvSpPr>
          <p:nvPr/>
        </p:nvSpPr>
        <p:spPr bwMode="auto">
          <a:xfrm>
            <a:off x="5562715" y="3207734"/>
            <a:ext cx="2346450" cy="10690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(Savior)</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(Jesus)</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E457BB9F-9178-34A6-43A9-20BD55C635A3}"/>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1B2CD694-FA6C-566C-AF16-17A23629292E}"/>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873939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F8A37-696C-021E-D925-7A1307CAACD6}"/>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D6F4B81B-3C77-0987-944A-F22AAABC0A55}"/>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618412D4-1DD2-5B76-44F6-F9CF49C296AE}"/>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CDD1D431-8CB1-9008-1133-C633140BBC7F}"/>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505F3BB0-0282-A4EC-9649-6AB1EF49F481}"/>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EE7A6ECC-574E-C7EF-71A4-6E7843939221}"/>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48FEC0C9-106C-1D25-D66F-D8AD9C27B81E}"/>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E12BF772-A371-2E05-5796-E34E4C1E4899}"/>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 Box 189">
            <a:extLst>
              <a:ext uri="{FF2B5EF4-FFF2-40B4-BE49-F238E27FC236}">
                <a16:creationId xmlns:a16="http://schemas.microsoft.com/office/drawing/2014/main" id="{A1AA80AD-5054-ECD0-259C-7A1ACE01D744}"/>
              </a:ext>
            </a:extLst>
          </p:cNvPr>
          <p:cNvSpPr txBox="1">
            <a:spLocks noChangeArrowheads="1"/>
          </p:cNvSpPr>
          <p:nvPr/>
        </p:nvSpPr>
        <p:spPr bwMode="auto">
          <a:xfrm>
            <a:off x="5710366" y="5507037"/>
            <a:ext cx="2133137"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effectLst/>
                <a:latin typeface="Arial" panose="020B0604020202020204" pitchFamily="34" charset="0"/>
                <a:ea typeface="Aptos" panose="020B0004020202020204" pitchFamily="34" charset="0"/>
                <a:cs typeface="Times New Roman" panose="02020603050405020304" pitchFamily="18" charset="0"/>
              </a:rPr>
              <a:t>Relationship</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247A3030-46BD-235C-65AA-96E421763B4D}"/>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(death)</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15A7ECF1-64A2-98C9-1CF0-FCA5F2583053}"/>
              </a:ext>
            </a:extLst>
          </p:cNvPr>
          <p:cNvSpPr txBox="1">
            <a:spLocks noChangeArrowheads="1"/>
          </p:cNvSpPr>
          <p:nvPr/>
        </p:nvSpPr>
        <p:spPr bwMode="auto">
          <a:xfrm>
            <a:off x="5562715" y="3207734"/>
            <a:ext cx="2346450" cy="10690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(Savior)</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(Jesus)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ED99C8C7-1C10-AB17-5C9E-2D29EBCE3AA8}"/>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7966312E-6B18-274E-2501-8BE57C249305}"/>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451368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5BF4923-F477-8587-AB97-A07104707EEA}"/>
            </a:ext>
          </a:extLst>
        </p:cNvPr>
        <p:cNvGrpSpPr/>
        <p:nvPr/>
      </p:nvGrpSpPr>
      <p:grpSpPr>
        <a:xfrm>
          <a:off x="0" y="0"/>
          <a:ext cx="0" cy="0"/>
          <a:chOff x="0" y="0"/>
          <a:chExt cx="0" cy="0"/>
        </a:xfrm>
      </p:grpSpPr>
      <p:pic>
        <p:nvPicPr>
          <p:cNvPr id="3" name="Picture 2" descr="A menu bar with text&#10;&#10;AI-generated content may be incorrect.">
            <a:extLst>
              <a:ext uri="{FF2B5EF4-FFF2-40B4-BE49-F238E27FC236}">
                <a16:creationId xmlns:a16="http://schemas.microsoft.com/office/drawing/2014/main" id="{13465823-A8FD-99C9-E441-C2EFF3E47B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8013" y="804256"/>
            <a:ext cx="6175973" cy="5249488"/>
          </a:xfrm>
          <a:prstGeom prst="rect">
            <a:avLst/>
          </a:prstGeom>
          <a:noFill/>
          <a:ln>
            <a:noFill/>
          </a:ln>
        </p:spPr>
      </p:pic>
    </p:spTree>
    <p:extLst>
      <p:ext uri="{BB962C8B-B14F-4D97-AF65-F5344CB8AC3E}">
        <p14:creationId xmlns:p14="http://schemas.microsoft.com/office/powerpoint/2010/main" val="22385589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04454-20C2-BE4E-FD22-5E774FC3991E}"/>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623FC696-E1AF-6AA1-2404-34B043CE139A}"/>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9D8BF58C-B324-FBCD-0EBF-92E89CF1DB4B}"/>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61C9388B-6EBB-9094-56D8-C47AA3F390C5}"/>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336A6501-2105-A748-FBDC-79B56D8F9EA3}"/>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A28BCD69-EFC4-442C-8D30-7412FC5088F2}"/>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D820EA83-9E84-3FC5-FA15-7986E4EEC087}"/>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2AFC497E-EF5A-A6C6-88D1-E2ACB17D9628}"/>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 Box 189">
            <a:extLst>
              <a:ext uri="{FF2B5EF4-FFF2-40B4-BE49-F238E27FC236}">
                <a16:creationId xmlns:a16="http://schemas.microsoft.com/office/drawing/2014/main" id="{F341B1B6-4830-F550-20ED-A4B97A0142AC}"/>
              </a:ext>
            </a:extLst>
          </p:cNvPr>
          <p:cNvSpPr txBox="1">
            <a:spLocks noChangeArrowheads="1"/>
          </p:cNvSpPr>
          <p:nvPr/>
        </p:nvSpPr>
        <p:spPr bwMode="auto">
          <a:xfrm>
            <a:off x="5710366" y="5507037"/>
            <a:ext cx="2133137"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effectLst/>
                <a:latin typeface="Arial" panose="020B0604020202020204" pitchFamily="34" charset="0"/>
                <a:ea typeface="Aptos" panose="020B0004020202020204" pitchFamily="34" charset="0"/>
                <a:cs typeface="Times New Roman" panose="02020603050405020304" pitchFamily="18" charset="0"/>
              </a:rPr>
              <a:t>Relationship</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38043624-7A4E-AF2C-7575-D98069CC2725}"/>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(death)</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6240F439-235C-845C-8FDF-910D27201944}"/>
              </a:ext>
            </a:extLst>
          </p:cNvPr>
          <p:cNvSpPr txBox="1">
            <a:spLocks noChangeArrowheads="1"/>
          </p:cNvSpPr>
          <p:nvPr/>
        </p:nvSpPr>
        <p:spPr bwMode="auto">
          <a:xfrm>
            <a:off x="5562715" y="3207734"/>
            <a:ext cx="2346450" cy="10690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(Savior)</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(Jesus)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193">
            <a:extLst>
              <a:ext uri="{FF2B5EF4-FFF2-40B4-BE49-F238E27FC236}">
                <a16:creationId xmlns:a16="http://schemas.microsoft.com/office/drawing/2014/main" id="{6E28C80A-A7EC-DB1C-A2D4-A2C96FA01F7A}"/>
              </a:ext>
            </a:extLst>
          </p:cNvPr>
          <p:cNvSpPr txBox="1">
            <a:spLocks noChangeArrowheads="1"/>
          </p:cNvSpPr>
          <p:nvPr/>
        </p:nvSpPr>
        <p:spPr bwMode="auto">
          <a:xfrm>
            <a:off x="6949254" y="4364020"/>
            <a:ext cx="2133137" cy="73968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forgiveness</a:t>
            </a:r>
            <a:br>
              <a:rPr lang="en-US"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b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84E1BBE4-53CD-5A4D-731F-C1301060C6CF}"/>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F34E6399-D437-2C98-1B10-40218C131644}"/>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858870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F874D-1772-4A9B-051C-DD67D923B852}"/>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F6098971-219F-B3A8-E82F-8732826382B7}"/>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897B5DA7-66BB-E1CF-9028-FBE80C90CBC3}"/>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ED8DC3F3-DB75-FA3A-97B8-C344563A6471}"/>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2A948E42-7BC6-2EA3-56D7-2FA0A6E55951}"/>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FD3D1924-8CAB-26EC-4981-BCD50DC2BB72}"/>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FC069541-F911-C600-4A32-9F527AB184F1}"/>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F45CBE2C-3B2A-8ECF-71B9-D2B821AFF3B5}"/>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 Box 189">
            <a:extLst>
              <a:ext uri="{FF2B5EF4-FFF2-40B4-BE49-F238E27FC236}">
                <a16:creationId xmlns:a16="http://schemas.microsoft.com/office/drawing/2014/main" id="{687975DD-503C-E9F3-D935-C2FA2D8DC769}"/>
              </a:ext>
            </a:extLst>
          </p:cNvPr>
          <p:cNvSpPr txBox="1">
            <a:spLocks noChangeArrowheads="1"/>
          </p:cNvSpPr>
          <p:nvPr/>
        </p:nvSpPr>
        <p:spPr bwMode="auto">
          <a:xfrm>
            <a:off x="5710366" y="5507037"/>
            <a:ext cx="2133137"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effectLst/>
                <a:latin typeface="Arial" panose="020B0604020202020204" pitchFamily="34" charset="0"/>
                <a:ea typeface="Aptos" panose="020B0004020202020204" pitchFamily="34" charset="0"/>
                <a:cs typeface="Times New Roman" panose="02020603050405020304" pitchFamily="18" charset="0"/>
              </a:rPr>
              <a:t>Relationship</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D9A91806-F356-48F4-88A4-3F3D3E7F0DDD}"/>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(death)</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2964650A-D54C-A9C6-8DF0-673158A71918}"/>
              </a:ext>
            </a:extLst>
          </p:cNvPr>
          <p:cNvSpPr txBox="1">
            <a:spLocks noChangeArrowheads="1"/>
          </p:cNvSpPr>
          <p:nvPr/>
        </p:nvSpPr>
        <p:spPr bwMode="auto">
          <a:xfrm>
            <a:off x="5562715" y="3207734"/>
            <a:ext cx="2346450" cy="10690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(Savior)</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(Jesus)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193">
            <a:extLst>
              <a:ext uri="{FF2B5EF4-FFF2-40B4-BE49-F238E27FC236}">
                <a16:creationId xmlns:a16="http://schemas.microsoft.com/office/drawing/2014/main" id="{C92BA518-7DD7-6F1D-A29A-7AD33569C12D}"/>
              </a:ext>
            </a:extLst>
          </p:cNvPr>
          <p:cNvSpPr txBox="1">
            <a:spLocks noChangeArrowheads="1"/>
          </p:cNvSpPr>
          <p:nvPr/>
        </p:nvSpPr>
        <p:spPr bwMode="auto">
          <a:xfrm>
            <a:off x="6949254" y="4364020"/>
            <a:ext cx="2133137" cy="73968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forgiveness</a:t>
            </a:r>
            <a:br>
              <a:rPr lang="en-US"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br>
            <a:r>
              <a:rPr lang="en-US" sz="2000" b="1"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(accept)</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FE0AEAFA-C3A6-6390-7094-CB3516BD16C6}"/>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6C495F7C-AF24-D312-ACD4-61E6C852A780}"/>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1339748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31E47-EBD4-5048-A234-3B8D72EA6C4F}"/>
            </a:ext>
          </a:extLst>
        </p:cNvPr>
        <p:cNvGrpSpPr/>
        <p:nvPr/>
      </p:nvGrpSpPr>
      <p:grpSpPr>
        <a:xfrm>
          <a:off x="0" y="0"/>
          <a:ext cx="0" cy="0"/>
          <a:chOff x="0" y="0"/>
          <a:chExt cx="0" cy="0"/>
        </a:xfrm>
      </p:grpSpPr>
      <p:sp>
        <p:nvSpPr>
          <p:cNvPr id="4" name="Text Box 45">
            <a:extLst>
              <a:ext uri="{FF2B5EF4-FFF2-40B4-BE49-F238E27FC236}">
                <a16:creationId xmlns:a16="http://schemas.microsoft.com/office/drawing/2014/main" id="{8DA5CF9F-6879-5181-376B-184673A57B07}"/>
              </a:ext>
            </a:extLst>
          </p:cNvPr>
          <p:cNvSpPr txBox="1">
            <a:spLocks noChangeArrowheads="1"/>
          </p:cNvSpPr>
          <p:nvPr/>
        </p:nvSpPr>
        <p:spPr bwMode="auto">
          <a:xfrm>
            <a:off x="5781472" y="1643975"/>
            <a:ext cx="1990928" cy="18628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3">
            <a:extLst>
              <a:ext uri="{FF2B5EF4-FFF2-40B4-BE49-F238E27FC236}">
                <a16:creationId xmlns:a16="http://schemas.microsoft.com/office/drawing/2014/main" id="{D4E05349-1C4A-9B18-E9FD-E249324720A7}"/>
              </a:ext>
            </a:extLst>
          </p:cNvPr>
          <p:cNvSpPr>
            <a:spLocks noChangeArrowheads="1"/>
          </p:cNvSpPr>
          <p:nvPr/>
        </p:nvSpPr>
        <p:spPr bwMode="auto">
          <a:xfrm>
            <a:off x="-6427193" y="2923557"/>
            <a:ext cx="34130185" cy="12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23AAB0CD-4C31-9D42-2F61-AD479E5432B9}"/>
              </a:ext>
            </a:extLst>
          </p:cNvPr>
          <p:cNvSpPr/>
          <p:nvPr/>
        </p:nvSpPr>
        <p:spPr>
          <a:xfrm>
            <a:off x="3109608" y="1576851"/>
            <a:ext cx="5972783" cy="4541454"/>
          </a:xfrm>
          <a:prstGeom prst="rect">
            <a:avLst/>
          </a:prstGeom>
          <a:noFill/>
          <a:ln>
            <a:noFill/>
          </a:ln>
        </p:spPr>
        <p:txBody>
          <a:bodyPr/>
          <a:lstStyle/>
          <a:p>
            <a:endParaRPr lang="en-US"/>
          </a:p>
        </p:txBody>
      </p:sp>
      <p:cxnSp>
        <p:nvCxnSpPr>
          <p:cNvPr id="8" name="Line 185">
            <a:extLst>
              <a:ext uri="{FF2B5EF4-FFF2-40B4-BE49-F238E27FC236}">
                <a16:creationId xmlns:a16="http://schemas.microsoft.com/office/drawing/2014/main" id="{AF223B7E-D1AE-D230-43D7-B9549F84E64A}"/>
              </a:ext>
            </a:extLst>
          </p:cNvPr>
          <p:cNvCxnSpPr>
            <a:cxnSpLocks noChangeShapeType="1"/>
          </p:cNvCxnSpPr>
          <p:nvPr/>
        </p:nvCxnSpPr>
        <p:spPr bwMode="auto">
          <a:xfrm flipV="1">
            <a:off x="502943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86">
            <a:extLst>
              <a:ext uri="{FF2B5EF4-FFF2-40B4-BE49-F238E27FC236}">
                <a16:creationId xmlns:a16="http://schemas.microsoft.com/office/drawing/2014/main" id="{1B78E458-4910-CAAD-21EF-E9A6EF6BF65F}"/>
              </a:ext>
            </a:extLst>
          </p:cNvPr>
          <p:cNvCxnSpPr>
            <a:cxnSpLocks noChangeShapeType="1"/>
          </p:cNvCxnSpPr>
          <p:nvPr/>
        </p:nvCxnSpPr>
        <p:spPr bwMode="auto">
          <a:xfrm>
            <a:off x="6735941" y="2221045"/>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87">
            <a:extLst>
              <a:ext uri="{FF2B5EF4-FFF2-40B4-BE49-F238E27FC236}">
                <a16:creationId xmlns:a16="http://schemas.microsoft.com/office/drawing/2014/main" id="{4C1C9F74-52CC-1AA4-10A6-558FA85CF97B}"/>
              </a:ext>
            </a:extLst>
          </p:cNvPr>
          <p:cNvSpPr txBox="1">
            <a:spLocks noChangeArrowheads="1"/>
          </p:cNvSpPr>
          <p:nvPr/>
        </p:nvSpPr>
        <p:spPr bwMode="auto">
          <a:xfrm>
            <a:off x="3322922" y="1576851"/>
            <a:ext cx="5119528" cy="47057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188">
            <a:extLst>
              <a:ext uri="{FF2B5EF4-FFF2-40B4-BE49-F238E27FC236}">
                <a16:creationId xmlns:a16="http://schemas.microsoft.com/office/drawing/2014/main" id="{D7FC4291-DB39-90F7-174D-3EC874B3F460}"/>
              </a:ext>
            </a:extLst>
          </p:cNvPr>
          <p:cNvSpPr txBox="1">
            <a:spLocks noChangeArrowheads="1"/>
          </p:cNvSpPr>
          <p:nvPr/>
        </p:nvSpPr>
        <p:spPr bwMode="auto">
          <a:xfrm>
            <a:off x="4074964" y="5465479"/>
            <a:ext cx="1706509"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Religion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 Box 189">
            <a:extLst>
              <a:ext uri="{FF2B5EF4-FFF2-40B4-BE49-F238E27FC236}">
                <a16:creationId xmlns:a16="http://schemas.microsoft.com/office/drawing/2014/main" id="{5FECAA3C-841E-43F6-58CF-9C8F1DCF300E}"/>
              </a:ext>
            </a:extLst>
          </p:cNvPr>
          <p:cNvSpPr txBox="1">
            <a:spLocks noChangeArrowheads="1"/>
          </p:cNvSpPr>
          <p:nvPr/>
        </p:nvSpPr>
        <p:spPr bwMode="auto">
          <a:xfrm>
            <a:off x="5710366" y="5507037"/>
            <a:ext cx="2133137"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b="1" kern="100" dirty="0">
                <a:effectLst/>
                <a:latin typeface="Arial" panose="020B0604020202020204" pitchFamily="34" charset="0"/>
                <a:ea typeface="Aptos" panose="020B0004020202020204" pitchFamily="34" charset="0"/>
                <a:cs typeface="Times New Roman" panose="02020603050405020304" pitchFamily="18" charset="0"/>
              </a:rPr>
              <a:t>Relationship</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Box 190">
            <a:extLst>
              <a:ext uri="{FF2B5EF4-FFF2-40B4-BE49-F238E27FC236}">
                <a16:creationId xmlns:a16="http://schemas.microsoft.com/office/drawing/2014/main" id="{B54FF73A-3B01-CBC3-45E1-080C4FA31354}"/>
              </a:ext>
            </a:extLst>
          </p:cNvPr>
          <p:cNvSpPr txBox="1">
            <a:spLocks noChangeArrowheads="1"/>
          </p:cNvSpPr>
          <p:nvPr/>
        </p:nvSpPr>
        <p:spPr bwMode="auto">
          <a:xfrm>
            <a:off x="3829542" y="3199124"/>
            <a:ext cx="2266458" cy="12552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Law</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(punishment)</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(death)</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 Box 191">
            <a:extLst>
              <a:ext uri="{FF2B5EF4-FFF2-40B4-BE49-F238E27FC236}">
                <a16:creationId xmlns:a16="http://schemas.microsoft.com/office/drawing/2014/main" id="{87DBF0C5-02E1-AD27-2416-6A8603115798}"/>
              </a:ext>
            </a:extLst>
          </p:cNvPr>
          <p:cNvSpPr txBox="1">
            <a:spLocks noChangeArrowheads="1"/>
          </p:cNvSpPr>
          <p:nvPr/>
        </p:nvSpPr>
        <p:spPr bwMode="auto">
          <a:xfrm>
            <a:off x="5562715" y="3207734"/>
            <a:ext cx="2346450" cy="10690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Love</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(Savior)</a:t>
            </a:r>
            <a:b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(Jesus)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15" name="Line 192">
            <a:extLst>
              <a:ext uri="{FF2B5EF4-FFF2-40B4-BE49-F238E27FC236}">
                <a16:creationId xmlns:a16="http://schemas.microsoft.com/office/drawing/2014/main" id="{BE486371-AD7F-676C-8030-C6EB23B5F3C1}"/>
              </a:ext>
            </a:extLst>
          </p:cNvPr>
          <p:cNvCxnSpPr>
            <a:cxnSpLocks noChangeShapeType="1"/>
          </p:cNvCxnSpPr>
          <p:nvPr/>
        </p:nvCxnSpPr>
        <p:spPr bwMode="auto">
          <a:xfrm>
            <a:off x="6735941" y="4364186"/>
            <a:ext cx="0" cy="85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6" name="Text Box 193">
            <a:extLst>
              <a:ext uri="{FF2B5EF4-FFF2-40B4-BE49-F238E27FC236}">
                <a16:creationId xmlns:a16="http://schemas.microsoft.com/office/drawing/2014/main" id="{6177FAA2-F4E8-44B1-FED8-2C4475CDCD20}"/>
              </a:ext>
            </a:extLst>
          </p:cNvPr>
          <p:cNvSpPr txBox="1">
            <a:spLocks noChangeArrowheads="1"/>
          </p:cNvSpPr>
          <p:nvPr/>
        </p:nvSpPr>
        <p:spPr bwMode="auto">
          <a:xfrm>
            <a:off x="6949254" y="4364020"/>
            <a:ext cx="2133137" cy="73968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forgiveness</a:t>
            </a:r>
            <a:br>
              <a:rPr lang="en-US"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br>
            <a:r>
              <a:rPr lang="en-US"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(accept)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 Box 195">
            <a:extLst>
              <a:ext uri="{FF2B5EF4-FFF2-40B4-BE49-F238E27FC236}">
                <a16:creationId xmlns:a16="http://schemas.microsoft.com/office/drawing/2014/main" id="{5DDB6B52-5DC1-9F52-9BC9-C3D80CC9B3E8}"/>
              </a:ext>
            </a:extLst>
          </p:cNvPr>
          <p:cNvSpPr txBox="1">
            <a:spLocks noChangeArrowheads="1"/>
          </p:cNvSpPr>
          <p:nvPr/>
        </p:nvSpPr>
        <p:spPr bwMode="auto">
          <a:xfrm>
            <a:off x="3109608" y="2433641"/>
            <a:ext cx="1759838" cy="4075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lnSpc>
                <a:spcPct val="107000"/>
              </a:lnSpc>
              <a:spcBef>
                <a:spcPts val="0"/>
              </a:spcBef>
              <a:spcAft>
                <a:spcPts val="800"/>
              </a:spcAft>
            </a:pPr>
            <a:r>
              <a:rPr lang="en-US" sz="2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21">
            <a:extLst>
              <a:ext uri="{FF2B5EF4-FFF2-40B4-BE49-F238E27FC236}">
                <a16:creationId xmlns:a16="http://schemas.microsoft.com/office/drawing/2014/main" id="{B1D80C19-6478-0F5A-C1FF-9F82BD58F3CC}"/>
              </a:ext>
            </a:extLst>
          </p:cNvPr>
          <p:cNvSpPr>
            <a:spLocks noChangeArrowheads="1"/>
          </p:cNvSpPr>
          <p:nvPr/>
        </p:nvSpPr>
        <p:spPr bwMode="auto">
          <a:xfrm flipV="1">
            <a:off x="-6427193" y="5507036"/>
            <a:ext cx="34130185" cy="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8964087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2551837"/>
            <a:ext cx="11378381" cy="1446550"/>
          </a:xfrm>
          <a:prstGeom prst="rect">
            <a:avLst/>
          </a:prstGeom>
          <a:noFill/>
        </p:spPr>
        <p:txBody>
          <a:bodyPr wrap="square" rtlCol="0">
            <a:spAutoFit/>
          </a:bodyPr>
          <a:lstStyle/>
          <a:p>
            <a:pPr marL="0" marR="0" algn="ctr">
              <a:spcBef>
                <a:spcPts val="0"/>
              </a:spcBef>
              <a:spcAft>
                <a:spcPts val="0"/>
              </a:spcAft>
            </a:pPr>
            <a:r>
              <a:rPr lang="en-US" sz="4400" b="1" dirty="0">
                <a:solidFill>
                  <a:schemeClr val="accent4">
                    <a:lumMod val="75000"/>
                  </a:schemeClr>
                </a:solidFill>
                <a:effectLst/>
                <a:latin typeface="Arial" panose="020B0604020202020204" pitchFamily="34" charset="0"/>
                <a:ea typeface="Times New Roman" panose="02020603050405020304" pitchFamily="18" charset="0"/>
              </a:rPr>
              <a:t>SESSION </a:t>
            </a:r>
            <a:r>
              <a:rPr lang="en-US" sz="4400" b="1" dirty="0">
                <a:solidFill>
                  <a:schemeClr val="accent4">
                    <a:lumMod val="75000"/>
                  </a:schemeClr>
                </a:solidFill>
                <a:latin typeface="Arial" panose="020B0604020202020204" pitchFamily="34" charset="0"/>
                <a:ea typeface="Times New Roman" panose="02020603050405020304" pitchFamily="18" charset="0"/>
              </a:rPr>
              <a:t>TWO</a:t>
            </a:r>
            <a:endParaRPr lang="en-US" sz="4400" b="1"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400" b="1" dirty="0">
                <a:solidFill>
                  <a:schemeClr val="accent4">
                    <a:lumMod val="75000"/>
                  </a:schemeClr>
                </a:solidFill>
                <a:effectLst/>
                <a:latin typeface="Arial" panose="020B0604020202020204" pitchFamily="34" charset="0"/>
                <a:ea typeface="Times New Roman" panose="02020603050405020304" pitchFamily="18" charset="0"/>
              </a:rPr>
              <a:t>My Story</a:t>
            </a:r>
            <a:endParaRPr lang="en-US" sz="4400" b="1" dirty="0">
              <a:solidFill>
                <a:schemeClr val="accent4">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65077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CC0D187-EEA9-559C-B2D4-A2D5206AB1D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78C7A49-435F-F944-7E18-C90A0982C269}"/>
              </a:ext>
            </a:extLst>
          </p:cNvPr>
          <p:cNvSpPr txBox="1"/>
          <p:nvPr/>
        </p:nvSpPr>
        <p:spPr>
          <a:xfrm>
            <a:off x="406809" y="779732"/>
            <a:ext cx="11378381" cy="3600986"/>
          </a:xfrm>
          <a:prstGeom prst="rect">
            <a:avLst/>
          </a:prstGeom>
          <a:noFill/>
        </p:spPr>
        <p:txBody>
          <a:bodyPr wrap="square" rtlCol="0">
            <a:spAutoFit/>
          </a:bodyPr>
          <a:lstStyle/>
          <a:p>
            <a:pPr marL="0" marR="0">
              <a:spcBef>
                <a:spcPts val="0"/>
              </a:spcBef>
              <a:spcAft>
                <a:spcPts val="0"/>
              </a:spcAft>
            </a:pPr>
            <a:r>
              <a:rPr lang="en-US" sz="3600" b="1" dirty="0">
                <a:solidFill>
                  <a:schemeClr val="accent4">
                    <a:lumMod val="75000"/>
                  </a:schemeClr>
                </a:solidFill>
                <a:effectLst/>
                <a:latin typeface="Arial" panose="020B0604020202020204" pitchFamily="34" charset="0"/>
                <a:ea typeface="Times New Roman" panose="02020603050405020304" pitchFamily="18" charset="0"/>
              </a:rPr>
              <a:t>THE STORY OF PAUL</a:t>
            </a:r>
            <a:endParaRPr lang="en-US" sz="36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34290"/>
            <a:endParaRPr lang="en-US" sz="3200" dirty="0">
              <a:solidFill>
                <a:schemeClr val="bg1"/>
              </a:solidFill>
              <a:latin typeface="Arial" panose="020B0604020202020204" pitchFamily="34" charset="0"/>
              <a:ea typeface="Times New Roman" panose="02020603050405020304" pitchFamily="18" charset="0"/>
            </a:endParaRPr>
          </a:p>
          <a:p>
            <a:pPr marL="0" marR="34290"/>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 actual account of what happened to Paul is found in Acts 9:1-19. He would re-tell what happened to him as he shared the Good News about Jesus with others. Let’s read about one of those occasions…</a:t>
            </a: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734432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105834"/>
            <a:ext cx="11378381" cy="646331"/>
          </a:xfrm>
          <a:prstGeom prst="rect">
            <a:avLst/>
          </a:prstGeom>
          <a:noFill/>
        </p:spPr>
        <p:txBody>
          <a:bodyPr wrap="square" rtlCol="0">
            <a:spAutoFit/>
          </a:bodyPr>
          <a:lstStyle/>
          <a:p>
            <a:pPr algn="ctr"/>
            <a:r>
              <a:rPr lang="en-US" sz="36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READ ACTS 21:27-40</a:t>
            </a:r>
          </a:p>
        </p:txBody>
      </p:sp>
    </p:spTree>
    <p:extLst>
      <p:ext uri="{BB962C8B-B14F-4D97-AF65-F5344CB8AC3E}">
        <p14:creationId xmlns:p14="http://schemas.microsoft.com/office/powerpoint/2010/main" val="4555979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A2FEBAD-C005-8CA7-2EF1-D8A63665FF4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2D7167C-EED4-4C3C-30C5-4B25EDF167D0}"/>
              </a:ext>
            </a:extLst>
          </p:cNvPr>
          <p:cNvSpPr txBox="1"/>
          <p:nvPr/>
        </p:nvSpPr>
        <p:spPr>
          <a:xfrm>
            <a:off x="406809" y="363915"/>
            <a:ext cx="11378381" cy="6494085"/>
          </a:xfrm>
          <a:prstGeom prst="rect">
            <a:avLst/>
          </a:prstGeom>
          <a:noFill/>
        </p:spPr>
        <p:txBody>
          <a:bodyPr wrap="square" rtlCol="0">
            <a:spAutoFit/>
          </a:bodyPr>
          <a:lstStyle/>
          <a:p>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We learn that they were in Jerusalem. The Jewish people wanted Paul killed for speaking against Jewish law. The Jewish people believed that the Torah (book of the Law in the scriptures) provided the law that they were to follow to earn a relationship with God. Paul believed that no one was perfect and could not follow the law at all times. We all miss the mark of the way God wants us to live. We are all sinful. This message was contrary to what the Jews believed and it angered them. The Romans took him in custody to protect him from the crowd. Paul then asked the Romans to allow him to speak to the crowd. Remember, at this time he was known as Saul.</a:t>
            </a: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26932838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0079308-B44D-E485-09DE-1B2CFDDE5D5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F3968B6-646F-E640-0882-FD730D8D73B1}"/>
              </a:ext>
            </a:extLst>
          </p:cNvPr>
          <p:cNvSpPr txBox="1"/>
          <p:nvPr/>
        </p:nvSpPr>
        <p:spPr>
          <a:xfrm>
            <a:off x="406809" y="3105834"/>
            <a:ext cx="11378381" cy="646331"/>
          </a:xfrm>
          <a:prstGeom prst="rect">
            <a:avLst/>
          </a:prstGeom>
          <a:noFill/>
        </p:spPr>
        <p:txBody>
          <a:bodyPr wrap="square" rtlCol="0">
            <a:spAutoFit/>
          </a:bodyPr>
          <a:lstStyle/>
          <a:p>
            <a:pPr algn="ctr"/>
            <a:r>
              <a:rPr lang="en-US" sz="36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READ ACTS 22:1-16</a:t>
            </a:r>
          </a:p>
        </p:txBody>
      </p:sp>
    </p:spTree>
    <p:extLst>
      <p:ext uri="{BB962C8B-B14F-4D97-AF65-F5344CB8AC3E}">
        <p14:creationId xmlns:p14="http://schemas.microsoft.com/office/powerpoint/2010/main" val="42776603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32F6788-9D2B-1B9A-A242-82D82772134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6AEEA37-64D8-3F83-EF8A-667FCC873C0A}"/>
              </a:ext>
            </a:extLst>
          </p:cNvPr>
          <p:cNvSpPr txBox="1"/>
          <p:nvPr/>
        </p:nvSpPr>
        <p:spPr>
          <a:xfrm>
            <a:off x="406809" y="696424"/>
            <a:ext cx="11378381" cy="4031873"/>
          </a:xfrm>
          <a:prstGeom prst="rect">
            <a:avLst/>
          </a:prstGeom>
          <a:noFill/>
        </p:spPr>
        <p:txBody>
          <a:bodyPr wrap="square" rtlCol="0">
            <a:spAutoFit/>
          </a:bodyPr>
          <a:lstStyle/>
          <a:p>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His being baptized was significant. It revealed his new belief in the death, burial and resurrection of Jesus. It revealed that he understood his own sin and need for forgiveness through Jesus. His sins had been washed away. He now had a new life through Christ and a new purpose. He was to tell what he had seen and heard which led to his belief about Jesus. God had revealed to Ananias what Saul’s calling would be…</a:t>
            </a: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17968045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2616101"/>
          </a:xfrm>
          <a:prstGeom prst="rect">
            <a:avLst/>
          </a:prstGeom>
          <a:noFill/>
        </p:spPr>
        <p:txBody>
          <a:bodyPr wrap="square" rtlCol="0">
            <a:spAutoFit/>
          </a:bodyPr>
          <a:lstStyle/>
          <a:p>
            <a:pPr marL="0" marR="0">
              <a:spcBef>
                <a:spcPts val="0"/>
              </a:spcBef>
              <a:spcAft>
                <a:spcPts val="0"/>
              </a:spcAft>
            </a:pPr>
            <a:r>
              <a:rPr lang="en-US" sz="3200" i="1" dirty="0">
                <a:solidFill>
                  <a:schemeClr val="bg1"/>
                </a:solidFill>
                <a:effectLst/>
                <a:latin typeface="Arial" panose="020B0604020202020204" pitchFamily="34" charset="0"/>
                <a:ea typeface="Times New Roman" panose="02020603050405020304" pitchFamily="18" charset="0"/>
              </a:rPr>
              <a:t>But the Lord said to Ananias, “Go! This man is my chosen instrument to proclaim my name to the Gentiles and their kings and to the people of Israel.</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Acts 9:15</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36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32992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F18A8AA-1C4C-8271-225B-4CE9D434CF04}"/>
            </a:ext>
          </a:extLst>
        </p:cNvPr>
        <p:cNvGrpSpPr/>
        <p:nvPr/>
      </p:nvGrpSpPr>
      <p:grpSpPr>
        <a:xfrm>
          <a:off x="0" y="0"/>
          <a:ext cx="0" cy="0"/>
          <a:chOff x="0" y="0"/>
          <a:chExt cx="0" cy="0"/>
        </a:xfrm>
      </p:grpSpPr>
      <p:pic>
        <p:nvPicPr>
          <p:cNvPr id="2" name="Picture 1" descr="A green background with black text&#10;&#10;AI-generated content may be incorrect.">
            <a:extLst>
              <a:ext uri="{FF2B5EF4-FFF2-40B4-BE49-F238E27FC236}">
                <a16:creationId xmlns:a16="http://schemas.microsoft.com/office/drawing/2014/main" id="{14C9C10D-0EEC-CBFD-7163-0A69D25F10D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8181" y="532014"/>
            <a:ext cx="2830701" cy="4730211"/>
          </a:xfrm>
          <a:prstGeom prst="rect">
            <a:avLst/>
          </a:prstGeom>
          <a:noFill/>
          <a:ln>
            <a:noFill/>
          </a:ln>
        </p:spPr>
      </p:pic>
      <p:sp>
        <p:nvSpPr>
          <p:cNvPr id="4" name="TextBox 3">
            <a:extLst>
              <a:ext uri="{FF2B5EF4-FFF2-40B4-BE49-F238E27FC236}">
                <a16:creationId xmlns:a16="http://schemas.microsoft.com/office/drawing/2014/main" id="{FF3D016F-8F77-D771-CE60-A5AAAF843DEB}"/>
              </a:ext>
            </a:extLst>
          </p:cNvPr>
          <p:cNvSpPr txBox="1"/>
          <p:nvPr/>
        </p:nvSpPr>
        <p:spPr>
          <a:xfrm>
            <a:off x="1617518" y="5413665"/>
            <a:ext cx="8956964" cy="1077218"/>
          </a:xfrm>
          <a:prstGeom prst="rect">
            <a:avLst/>
          </a:prstGeom>
          <a:noFill/>
        </p:spPr>
        <p:txBody>
          <a:bodyPr wrap="square" rtlCol="0">
            <a:spAutoFit/>
          </a:bodyPr>
          <a:lstStyle/>
          <a:p>
            <a:pPr algn="ctr"/>
            <a:r>
              <a:rPr lang="en-US" sz="3200" b="1" dirty="0">
                <a:solidFill>
                  <a:schemeClr val="bg1"/>
                </a:solidFill>
              </a:rPr>
              <a:t>DO NOT OPEN LINKS UNTIL INSTRUCTED TO DO SO BY YOUR LEADER</a:t>
            </a:r>
          </a:p>
        </p:txBody>
      </p:sp>
    </p:spTree>
    <p:extLst>
      <p:ext uri="{BB962C8B-B14F-4D97-AF65-F5344CB8AC3E}">
        <p14:creationId xmlns:p14="http://schemas.microsoft.com/office/powerpoint/2010/main" val="28661057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1569660"/>
          </a:xfrm>
          <a:prstGeom prst="rect">
            <a:avLst/>
          </a:prstGeom>
          <a:noFill/>
        </p:spPr>
        <p:txBody>
          <a:bodyPr wrap="square" rtlCol="0">
            <a:spAutoFit/>
          </a:bodyPr>
          <a:lstStyle/>
          <a:p>
            <a:pPr marL="0" marR="0">
              <a:spcBef>
                <a:spcPts val="0"/>
              </a:spcBef>
              <a:spcAft>
                <a:spcPts val="0"/>
              </a:spcAft>
            </a:pPr>
            <a:r>
              <a:rPr lang="en-US" sz="3600" dirty="0">
                <a:solidFill>
                  <a:schemeClr val="accent4">
                    <a:lumMod val="75000"/>
                  </a:schemeClr>
                </a:solidFill>
                <a:effectLst/>
                <a:latin typeface="Arial" panose="020B0604020202020204" pitchFamily="34" charset="0"/>
                <a:ea typeface="Times New Roman" panose="02020603050405020304" pitchFamily="18" charset="0"/>
              </a:rPr>
              <a:t>What do we learn about Paul?</a:t>
            </a:r>
            <a:endParaRPr lang="en-US" sz="36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87286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3677417"/>
          </a:xfrm>
          <a:prstGeom prst="rect">
            <a:avLst/>
          </a:prstGeom>
          <a:noFill/>
        </p:spPr>
        <p:txBody>
          <a:bodyPr wrap="square" rtlCol="0">
            <a:spAutoFit/>
          </a:bodyPr>
          <a:lstStyle/>
          <a:p>
            <a:pPr marL="0" marR="0">
              <a:spcBef>
                <a:spcPts val="0"/>
              </a:spcBef>
              <a:spcAft>
                <a:spcPts val="0"/>
              </a:spcAft>
            </a:pPr>
            <a:r>
              <a:rPr lang="en-US" sz="3600" dirty="0">
                <a:solidFill>
                  <a:schemeClr val="accent4">
                    <a:lumMod val="75000"/>
                  </a:schemeClr>
                </a:solidFill>
                <a:effectLst/>
                <a:latin typeface="Arial" panose="020B0604020202020204" pitchFamily="34" charset="0"/>
                <a:ea typeface="Times New Roman" panose="02020603050405020304" pitchFamily="18" charset="0"/>
              </a:rPr>
              <a:t>What do we learn about Paul?</a:t>
            </a:r>
            <a:endParaRPr lang="en-US" sz="36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indent="-342900">
              <a:lnSpc>
                <a:spcPct val="107000"/>
              </a:lnSpc>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He was trained in Jewish theology</a:t>
            </a:r>
            <a:r>
              <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He was a protector of the Jewish faith. Because of this…</a:t>
            </a:r>
          </a:p>
          <a:p>
            <a:pPr marR="0" lvl="0">
              <a:lnSpc>
                <a:spcPct val="107000"/>
              </a:lnSpc>
              <a:spcBef>
                <a:spcPts val="0"/>
              </a:spcBef>
              <a:spcAft>
                <a:spcPts val="0"/>
              </a:spcAft>
            </a:pPr>
            <a:endPar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114300" marR="0" indent="-114300">
              <a:lnSpc>
                <a:spcPct val="107000"/>
              </a:lnSpc>
              <a:spcBef>
                <a:spcPts val="0"/>
              </a:spcBef>
              <a:spcAft>
                <a:spcPts val="0"/>
              </a:spcAft>
            </a:pPr>
            <a:r>
              <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798479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4696799"/>
          </a:xfrm>
          <a:prstGeom prst="rect">
            <a:avLst/>
          </a:prstGeom>
          <a:noFill/>
        </p:spPr>
        <p:txBody>
          <a:bodyPr wrap="square" rtlCol="0">
            <a:spAutoFit/>
          </a:bodyPr>
          <a:lstStyle/>
          <a:p>
            <a:pPr marL="0" marR="0">
              <a:spcBef>
                <a:spcPts val="0"/>
              </a:spcBef>
              <a:spcAft>
                <a:spcPts val="0"/>
              </a:spcAft>
            </a:pPr>
            <a:r>
              <a:rPr lang="en-US" sz="3600" dirty="0">
                <a:solidFill>
                  <a:schemeClr val="accent4">
                    <a:lumMod val="75000"/>
                  </a:schemeClr>
                </a:solidFill>
                <a:effectLst/>
                <a:latin typeface="Arial" panose="020B0604020202020204" pitchFamily="34" charset="0"/>
                <a:ea typeface="Times New Roman" panose="02020603050405020304" pitchFamily="18" charset="0"/>
              </a:rPr>
              <a:t>What do we learn about Paul?</a:t>
            </a:r>
            <a:endParaRPr lang="en-US" sz="36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indent="-342900">
              <a:lnSpc>
                <a:spcPct val="107000"/>
              </a:lnSpc>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He saw Christians </a:t>
            </a: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as a threat to the Jewish</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way of life</a:t>
            </a:r>
            <a:r>
              <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They measured their spirituality by their ability to obey rules. This led him to live a competitive spirituality. The goal is to be better than others. He was a skeptic about Jesus. </a:t>
            </a:r>
          </a:p>
          <a:p>
            <a:pPr marR="0" lvl="0">
              <a:lnSpc>
                <a:spcPct val="107000"/>
              </a:lnSpc>
              <a:spcBef>
                <a:spcPts val="0"/>
              </a:spcBef>
              <a:spcAft>
                <a:spcPts val="0"/>
              </a:spcAft>
            </a:pPr>
            <a:endPar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114300" marR="0" indent="-11430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40321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4696799"/>
          </a:xfrm>
          <a:prstGeom prst="rect">
            <a:avLst/>
          </a:prstGeom>
          <a:noFill/>
        </p:spPr>
        <p:txBody>
          <a:bodyPr wrap="square" rtlCol="0">
            <a:spAutoFit/>
          </a:bodyPr>
          <a:lstStyle/>
          <a:p>
            <a:pPr marL="0" marR="0">
              <a:spcBef>
                <a:spcPts val="0"/>
              </a:spcBef>
              <a:spcAft>
                <a:spcPts val="0"/>
              </a:spcAft>
            </a:pPr>
            <a:r>
              <a:rPr lang="en-US" sz="3600" dirty="0">
                <a:solidFill>
                  <a:schemeClr val="accent4">
                    <a:lumMod val="75000"/>
                  </a:schemeClr>
                </a:solidFill>
                <a:effectLst/>
                <a:latin typeface="Arial" panose="020B0604020202020204" pitchFamily="34" charset="0"/>
                <a:ea typeface="Times New Roman" panose="02020603050405020304" pitchFamily="18" charset="0"/>
              </a:rPr>
              <a:t>What do we learn about Paul?</a:t>
            </a:r>
            <a:endParaRPr lang="en-US" sz="36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indent="-342900">
              <a:lnSpc>
                <a:spcPct val="107000"/>
              </a:lnSpc>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He was so threatened by Christians that he had them put to death. </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They were known as “The Way.” He wouldn’t have wanted someone to do this to him! This is one way we know that what we are doing is wrong behavior and sin. </a:t>
            </a:r>
          </a:p>
          <a:p>
            <a:pPr marR="0" lvl="0">
              <a:lnSpc>
                <a:spcPct val="107000"/>
              </a:lnSpc>
              <a:spcBef>
                <a:spcPts val="0"/>
              </a:spcBef>
              <a:spcAft>
                <a:spcPts val="0"/>
              </a:spcAft>
            </a:pPr>
            <a:endPar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0" marR="0">
              <a:spcBef>
                <a:spcPts val="0"/>
              </a:spcBef>
              <a:spcAft>
                <a:spcPts val="0"/>
              </a:spcAft>
            </a:pP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19365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5854680"/>
          </a:xfrm>
          <a:prstGeom prst="rect">
            <a:avLst/>
          </a:prstGeom>
          <a:noFill/>
        </p:spPr>
        <p:txBody>
          <a:bodyPr wrap="square" rtlCol="0">
            <a:spAutoFit/>
          </a:bodyPr>
          <a:lstStyle/>
          <a:p>
            <a:pPr marL="0" marR="0">
              <a:spcBef>
                <a:spcPts val="0"/>
              </a:spcBef>
              <a:spcAft>
                <a:spcPts val="0"/>
              </a:spcAft>
            </a:pPr>
            <a:r>
              <a:rPr lang="en-US" sz="3600" dirty="0">
                <a:solidFill>
                  <a:schemeClr val="accent4">
                    <a:lumMod val="75000"/>
                  </a:schemeClr>
                </a:solidFill>
                <a:effectLst/>
                <a:latin typeface="Arial" panose="020B0604020202020204" pitchFamily="34" charset="0"/>
                <a:ea typeface="Times New Roman" panose="02020603050405020304" pitchFamily="18" charset="0"/>
              </a:rPr>
              <a:t>What do we learn about Paul?</a:t>
            </a:r>
            <a:endParaRPr lang="en-US" sz="36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indent="-342900">
              <a:lnSpc>
                <a:spcPct val="107000"/>
              </a:lnSpc>
              <a:buFont typeface="Symbol" panose="05050102010706020507" pitchFamily="18" charset="2"/>
              <a:buChar char=""/>
            </a:pPr>
            <a:r>
              <a:rPr lang="en-US" sz="32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He had an encounter</a:t>
            </a: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on the road to Damascus</a:t>
            </a:r>
            <a:r>
              <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He was faced with something he could not handle on his own. He was blinded. He had limited ability. He couldn’t heal himself. This man, who relied on his own authority and ability to make it through life, now needed the help of someone else. Not only that, he was confronted with his bad behavior from the one he was harming -  Jesus.  He asked him – “Why are you persecuting me?” Get the picture! He must rely on the person that he had been harming to be the one to help him</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153166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8CF1878-9FB6-AAE5-CF61-6F19C28D4EF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DA139F8-3300-D031-9D79-65E6489C2CB6}"/>
              </a:ext>
            </a:extLst>
          </p:cNvPr>
          <p:cNvSpPr txBox="1"/>
          <p:nvPr/>
        </p:nvSpPr>
        <p:spPr>
          <a:xfrm>
            <a:off x="406809" y="386162"/>
            <a:ext cx="11378381" cy="4989699"/>
          </a:xfrm>
          <a:prstGeom prst="rect">
            <a:avLst/>
          </a:prstGeom>
          <a:noFill/>
        </p:spPr>
        <p:txBody>
          <a:bodyPr wrap="square" rtlCol="0">
            <a:spAutoFit/>
          </a:bodyPr>
          <a:lstStyle/>
          <a:p>
            <a:pPr marL="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with his problem, a problem that he fully deserved to be experiencing because of his actions. He needed the one whom he was harming to be willing to forgive him and help him. The good news is HE DID! He forgave him and provided a way for him to be healed of his blindness. These actions of love overwhelmed Paul and caused him to have a change of heart. He found what he was really looking for. He found the unconditional love from someone that we all desire. </a:t>
            </a:r>
          </a:p>
          <a:p>
            <a:pPr marL="342900" marR="0" lvl="0" indent="-342900">
              <a:lnSpc>
                <a:spcPct val="107000"/>
              </a:lnSpc>
              <a:spcBef>
                <a:spcPts val="0"/>
              </a:spcBef>
              <a:spcAft>
                <a:spcPts val="0"/>
              </a:spcAft>
              <a:buFont typeface="Symbol" panose="05050102010706020507" pitchFamily="18" charset="2"/>
              <a:buChar char=""/>
            </a:pPr>
            <a:endPar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51470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54D597D-B59E-7CF0-CF0C-818E9F8BB77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B5D33C1-96D0-DC81-D9E3-90F41D3FE7D2}"/>
              </a:ext>
            </a:extLst>
          </p:cNvPr>
          <p:cNvSpPr txBox="1"/>
          <p:nvPr/>
        </p:nvSpPr>
        <p:spPr>
          <a:xfrm>
            <a:off x="406809" y="386162"/>
            <a:ext cx="11378381" cy="3746410"/>
          </a:xfrm>
          <a:prstGeom prst="rect">
            <a:avLst/>
          </a:prstGeom>
          <a:noFill/>
        </p:spPr>
        <p:txBody>
          <a:bodyPr wrap="square" rtlCol="0">
            <a:spAutoFit/>
          </a:bodyPr>
          <a:lstStyle/>
          <a:p>
            <a:pPr>
              <a:lnSpc>
                <a:spcPct val="107000"/>
              </a:lnSpc>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Paul just told his story. How do we tell ours? If you were the one arrested by the Romans and asked to speak to the crowd, what story would you tell about your experience of placing your faith in Jesus? We want to help you develop your story. To do this, we need to answer some questions.  </a:t>
            </a:r>
          </a:p>
          <a:p>
            <a:pPr marL="342900" marR="0" lvl="0" indent="-342900">
              <a:lnSpc>
                <a:spcPct val="107000"/>
              </a:lnSpc>
              <a:spcBef>
                <a:spcPts val="0"/>
              </a:spcBef>
              <a:spcAft>
                <a:spcPts val="0"/>
              </a:spcAft>
              <a:buFont typeface="Symbol" panose="05050102010706020507" pitchFamily="18" charset="2"/>
              <a:buChar char=""/>
            </a:pPr>
            <a:endPar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6780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37F0910-D8A4-E3DC-9721-CE7B204FBF1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3014DE5-9616-9756-C0DB-902F441E37D9}"/>
              </a:ext>
            </a:extLst>
          </p:cNvPr>
          <p:cNvSpPr txBox="1"/>
          <p:nvPr/>
        </p:nvSpPr>
        <p:spPr>
          <a:xfrm>
            <a:off x="406809" y="2875034"/>
            <a:ext cx="11378381" cy="1107932"/>
          </a:xfrm>
          <a:prstGeom prst="rect">
            <a:avLst/>
          </a:prstGeom>
          <a:noFill/>
        </p:spPr>
        <p:txBody>
          <a:bodyPr wrap="square" rtlCol="0">
            <a:spAutoFit/>
          </a:bodyPr>
          <a:lstStyle/>
          <a:p>
            <a:pPr algn="ctr">
              <a:lnSpc>
                <a:spcPct val="107000"/>
              </a:lnSpc>
            </a:pPr>
            <a:r>
              <a:rPr lang="en-US" sz="32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You will begin developing your story in your </a:t>
            </a:r>
          </a:p>
          <a:p>
            <a:pPr algn="ctr">
              <a:lnSpc>
                <a:spcPct val="107000"/>
              </a:lnSpc>
            </a:pPr>
            <a:r>
              <a:rPr lang="en-US" sz="32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Student Guide by answering four questions.</a:t>
            </a:r>
          </a:p>
        </p:txBody>
      </p:sp>
    </p:spTree>
    <p:extLst>
      <p:ext uri="{BB962C8B-B14F-4D97-AF65-F5344CB8AC3E}">
        <p14:creationId xmlns:p14="http://schemas.microsoft.com/office/powerpoint/2010/main" val="424977497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2767280"/>
            <a:ext cx="11378381" cy="1323439"/>
          </a:xfrm>
          <a:prstGeom prst="rect">
            <a:avLst/>
          </a:prstGeom>
          <a:noFill/>
        </p:spPr>
        <p:txBody>
          <a:bodyPr wrap="square" rtlCol="0">
            <a:spAutoFit/>
          </a:bodyPr>
          <a:lstStyle/>
          <a:p>
            <a:pPr marL="0" marR="0" algn="ctr">
              <a:spcBef>
                <a:spcPts val="0"/>
              </a:spcBef>
              <a:spcAft>
                <a:spcPts val="0"/>
              </a:spcAft>
            </a:pPr>
            <a:r>
              <a:rPr lang="en-US" sz="4000" b="1" dirty="0">
                <a:solidFill>
                  <a:schemeClr val="accent4">
                    <a:lumMod val="75000"/>
                  </a:schemeClr>
                </a:solidFill>
                <a:effectLst/>
                <a:latin typeface="Arial" panose="020B0604020202020204" pitchFamily="34" charset="0"/>
                <a:ea typeface="Times New Roman" panose="02020603050405020304" pitchFamily="18" charset="0"/>
              </a:rPr>
              <a:t>ANSWERING FOUR QUESTIONS </a:t>
            </a:r>
            <a:br>
              <a:rPr lang="en-US" sz="4000" b="1" dirty="0">
                <a:solidFill>
                  <a:schemeClr val="accent4">
                    <a:lumMod val="75000"/>
                  </a:schemeClr>
                </a:solidFill>
                <a:effectLst/>
                <a:latin typeface="Arial" panose="020B0604020202020204" pitchFamily="34" charset="0"/>
                <a:ea typeface="Times New Roman" panose="02020603050405020304" pitchFamily="18" charset="0"/>
              </a:rPr>
            </a:br>
            <a:r>
              <a:rPr lang="en-US" sz="4000" b="1" dirty="0">
                <a:solidFill>
                  <a:schemeClr val="accent4">
                    <a:lumMod val="75000"/>
                  </a:schemeClr>
                </a:solidFill>
                <a:effectLst/>
                <a:latin typeface="Arial" panose="020B0604020202020204" pitchFamily="34" charset="0"/>
                <a:ea typeface="Times New Roman" panose="02020603050405020304" pitchFamily="18" charset="0"/>
              </a:rPr>
              <a:t>TO TELL OUR STORY</a:t>
            </a:r>
            <a:endParaRPr lang="en-US" sz="4000" dirty="0">
              <a:solidFill>
                <a:schemeClr val="accent4">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967861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93A04-66DF-4839-8776-EA96F9EB87A9}"/>
              </a:ext>
            </a:extLst>
          </p:cNvPr>
          <p:cNvSpPr txBox="1"/>
          <p:nvPr/>
        </p:nvSpPr>
        <p:spPr>
          <a:xfrm>
            <a:off x="406809" y="386162"/>
            <a:ext cx="11378381" cy="2219710"/>
          </a:xfrm>
          <a:prstGeom prst="rect">
            <a:avLst/>
          </a:prstGeom>
          <a:noFill/>
        </p:spPr>
        <p:txBody>
          <a:bodyPr wrap="square" rtlCol="0">
            <a:spAutoFit/>
          </a:bodyPr>
          <a:lstStyle/>
          <a:p>
            <a:pPr marL="0" marR="0">
              <a:spcBef>
                <a:spcPts val="0"/>
              </a:spcBef>
              <a:spcAft>
                <a:spcPts val="0"/>
              </a:spcAft>
            </a:pPr>
            <a:r>
              <a:rPr lang="en-US" sz="3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Question #1:</a:t>
            </a:r>
            <a:br>
              <a:rPr lang="en-US" sz="3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en-US" sz="3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What was my life like before I became a Christian?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685800" marR="0">
              <a:spcBef>
                <a:spcPts val="0"/>
              </a:spcBef>
              <a:spcAft>
                <a:spcPts val="0"/>
              </a:spcAft>
            </a:pPr>
            <a:r>
              <a:rPr lang="en-US" sz="3200" dirty="0">
                <a:solidFill>
                  <a:schemeClr val="bg1"/>
                </a:solidFill>
                <a:effectLst/>
                <a:latin typeface="Arial" panose="020B0604020202020204" pitchFamily="34" charset="0"/>
                <a:ea typeface="Times New Roman" panose="02020603050405020304" pitchFamily="18" charset="0"/>
              </a:rPr>
              <a:t>  </a:t>
            </a:r>
          </a:p>
        </p:txBody>
      </p:sp>
    </p:spTree>
    <p:extLst>
      <p:ext uri="{BB962C8B-B14F-4D97-AF65-F5344CB8AC3E}">
        <p14:creationId xmlns:p14="http://schemas.microsoft.com/office/powerpoint/2010/main" val="452913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6892</TotalTime>
  <Words>15055</Words>
  <Application>Microsoft Office PowerPoint</Application>
  <PresentationFormat>Widescreen</PresentationFormat>
  <Paragraphs>1457</Paragraphs>
  <Slides>478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478</vt:i4>
      </vt:variant>
    </vt:vector>
  </HeadingPairs>
  <TitlesOfParts>
    <vt:vector size="489" baseType="lpstr">
      <vt:lpstr>Aptos</vt:lpstr>
      <vt:lpstr>Arial</vt:lpstr>
      <vt:lpstr>Calibri</vt:lpstr>
      <vt:lpstr>Calibri Light</vt:lpstr>
      <vt:lpstr>Courier New</vt:lpstr>
      <vt:lpstr>Symbol</vt:lpstr>
      <vt:lpstr>system-ui</vt:lpstr>
      <vt:lpstr>Times New Roman</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Passmore</dc:creator>
  <cp:lastModifiedBy>Tim Passmore</cp:lastModifiedBy>
  <cp:revision>233</cp:revision>
  <dcterms:created xsi:type="dcterms:W3CDTF">2017-08-09T13:14:20Z</dcterms:created>
  <dcterms:modified xsi:type="dcterms:W3CDTF">2025-04-23T15:28:58Z</dcterms:modified>
</cp:coreProperties>
</file>