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4" r:id="rId2"/>
    <p:sldId id="1391" r:id="rId3"/>
    <p:sldId id="1663" r:id="rId4"/>
    <p:sldId id="924" r:id="rId5"/>
    <p:sldId id="1252" r:id="rId6"/>
    <p:sldId id="1253" r:id="rId7"/>
    <p:sldId id="1254" r:id="rId8"/>
    <p:sldId id="1412" r:id="rId9"/>
    <p:sldId id="1805" r:id="rId10"/>
    <p:sldId id="1734" r:id="rId11"/>
    <p:sldId id="1735" r:id="rId12"/>
    <p:sldId id="1750" r:id="rId13"/>
    <p:sldId id="1771" r:id="rId14"/>
    <p:sldId id="1765" r:id="rId15"/>
    <p:sldId id="1736" r:id="rId16"/>
    <p:sldId id="1766" r:id="rId17"/>
    <p:sldId id="1767" r:id="rId18"/>
    <p:sldId id="1768" r:id="rId19"/>
    <p:sldId id="1738" r:id="rId20"/>
    <p:sldId id="1772" r:id="rId21"/>
    <p:sldId id="1764" r:id="rId22"/>
    <p:sldId id="1773" r:id="rId23"/>
    <p:sldId id="1774" r:id="rId24"/>
    <p:sldId id="1775" r:id="rId25"/>
    <p:sldId id="1777" r:id="rId26"/>
    <p:sldId id="1769" r:id="rId27"/>
    <p:sldId id="1770" r:id="rId28"/>
    <p:sldId id="1739" r:id="rId29"/>
    <p:sldId id="1778" r:id="rId30"/>
    <p:sldId id="1256" r:id="rId31"/>
    <p:sldId id="1361" r:id="rId32"/>
    <p:sldId id="1373" r:id="rId33"/>
    <p:sldId id="1374" r:id="rId34"/>
    <p:sldId id="1375" r:id="rId35"/>
    <p:sldId id="1376" r:id="rId36"/>
    <p:sldId id="1665" r:id="rId37"/>
    <p:sldId id="1377" r:id="rId38"/>
    <p:sldId id="1378" r:id="rId39"/>
    <p:sldId id="1379" r:id="rId40"/>
    <p:sldId id="1383" r:id="rId41"/>
    <p:sldId id="1666" r:id="rId42"/>
    <p:sldId id="1667" r:id="rId43"/>
    <p:sldId id="1813" r:id="rId44"/>
    <p:sldId id="1829" r:id="rId45"/>
    <p:sldId id="1830" r:id="rId46"/>
    <p:sldId id="1831" r:id="rId47"/>
    <p:sldId id="1832" r:id="rId48"/>
    <p:sldId id="1833" r:id="rId49"/>
    <p:sldId id="1834" r:id="rId50"/>
    <p:sldId id="1835" r:id="rId51"/>
    <p:sldId id="1836" r:id="rId52"/>
    <p:sldId id="1837" r:id="rId53"/>
    <p:sldId id="1838" r:id="rId54"/>
    <p:sldId id="1839" r:id="rId55"/>
    <p:sldId id="1668" r:id="rId56"/>
    <p:sldId id="1258" r:id="rId57"/>
    <p:sldId id="1390" r:id="rId58"/>
    <p:sldId id="1415" r:id="rId59"/>
    <p:sldId id="1669" r:id="rId60"/>
    <p:sldId id="1908" r:id="rId61"/>
    <p:sldId id="1906" r:id="rId62"/>
    <p:sldId id="1907" r:id="rId63"/>
    <p:sldId id="1384" r:id="rId64"/>
    <p:sldId id="1385" r:id="rId65"/>
    <p:sldId id="1259" r:id="rId66"/>
    <p:sldId id="1416" r:id="rId67"/>
    <p:sldId id="1293" r:id="rId68"/>
    <p:sldId id="1408" r:id="rId69"/>
    <p:sldId id="1670" r:id="rId70"/>
    <p:sldId id="1387" r:id="rId71"/>
    <p:sldId id="1671" r:id="rId72"/>
    <p:sldId id="1294" r:id="rId73"/>
    <p:sldId id="1295" r:id="rId74"/>
    <p:sldId id="1296" r:id="rId75"/>
    <p:sldId id="1297" r:id="rId76"/>
    <p:sldId id="1363" r:id="rId77"/>
    <p:sldId id="1365" r:id="rId78"/>
    <p:sldId id="1672" r:id="rId79"/>
    <p:sldId id="1673" r:id="rId80"/>
    <p:sldId id="1417" r:id="rId81"/>
    <p:sldId id="1410" r:id="rId82"/>
    <p:sldId id="1674" r:id="rId83"/>
    <p:sldId id="933" r:id="rId84"/>
    <p:sldId id="1419" r:id="rId85"/>
    <p:sldId id="1840" r:id="rId86"/>
    <p:sldId id="1841" r:id="rId87"/>
    <p:sldId id="1842" r:id="rId88"/>
    <p:sldId id="1843" r:id="rId89"/>
    <p:sldId id="1844" r:id="rId90"/>
    <p:sldId id="1845" r:id="rId91"/>
    <p:sldId id="1846" r:id="rId92"/>
    <p:sldId id="1847" r:id="rId93"/>
    <p:sldId id="1848" r:id="rId94"/>
    <p:sldId id="1849" r:id="rId95"/>
    <p:sldId id="1850" r:id="rId96"/>
    <p:sldId id="1851" r:id="rId97"/>
    <p:sldId id="1432" r:id="rId98"/>
    <p:sldId id="1801" r:id="rId99"/>
    <p:sldId id="1802" r:id="rId100"/>
    <p:sldId id="1803" r:id="rId101"/>
    <p:sldId id="1675" r:id="rId102"/>
    <p:sldId id="1211" r:id="rId103"/>
    <p:sldId id="1676" r:id="rId104"/>
    <p:sldId id="1677" r:id="rId105"/>
    <p:sldId id="1678" r:id="rId106"/>
    <p:sldId id="1212" r:id="rId107"/>
    <p:sldId id="1213" r:id="rId108"/>
    <p:sldId id="1215" r:id="rId109"/>
    <p:sldId id="1216" r:id="rId110"/>
    <p:sldId id="1217" r:id="rId111"/>
    <p:sldId id="1218" r:id="rId112"/>
    <p:sldId id="1679" r:id="rId113"/>
    <p:sldId id="1680" r:id="rId114"/>
    <p:sldId id="1681" r:id="rId115"/>
    <p:sldId id="1214" r:id="rId116"/>
    <p:sldId id="1219" r:id="rId117"/>
    <p:sldId id="1224" r:id="rId118"/>
    <p:sldId id="1220" r:id="rId119"/>
    <p:sldId id="1225" r:id="rId120"/>
    <p:sldId id="1221" r:id="rId121"/>
    <p:sldId id="1226" r:id="rId122"/>
    <p:sldId id="1222" r:id="rId123"/>
    <p:sldId id="1227" r:id="rId124"/>
    <p:sldId id="1433" r:id="rId125"/>
    <p:sldId id="1223" r:id="rId126"/>
    <p:sldId id="1228" r:id="rId127"/>
    <p:sldId id="925" r:id="rId128"/>
    <p:sldId id="1682" r:id="rId129"/>
    <p:sldId id="1401" r:id="rId130"/>
    <p:sldId id="1683" r:id="rId131"/>
    <p:sldId id="1434" r:id="rId132"/>
    <p:sldId id="1684" r:id="rId133"/>
    <p:sldId id="1685" r:id="rId134"/>
    <p:sldId id="1229" r:id="rId135"/>
    <p:sldId id="1230" r:id="rId136"/>
    <p:sldId id="1232" r:id="rId137"/>
    <p:sldId id="1372" r:id="rId138"/>
    <p:sldId id="1435" r:id="rId139"/>
    <p:sldId id="1436" r:id="rId140"/>
    <p:sldId id="1437" r:id="rId141"/>
    <p:sldId id="1438" r:id="rId142"/>
    <p:sldId id="1439" r:id="rId143"/>
    <p:sldId id="1440" r:id="rId144"/>
    <p:sldId id="1411" r:id="rId145"/>
    <p:sldId id="1441" r:id="rId146"/>
    <p:sldId id="1442" r:id="rId147"/>
    <p:sldId id="1443" r:id="rId148"/>
    <p:sldId id="1403" r:id="rId149"/>
    <p:sldId id="1444" r:id="rId150"/>
    <p:sldId id="1445" r:id="rId151"/>
    <p:sldId id="1686" r:id="rId152"/>
    <p:sldId id="1687" r:id="rId153"/>
    <p:sldId id="1804" r:id="rId154"/>
    <p:sldId id="1446" r:id="rId155"/>
    <p:sldId id="1447" r:id="rId156"/>
    <p:sldId id="1448" r:id="rId157"/>
    <p:sldId id="1449" r:id="rId158"/>
    <p:sldId id="1386" r:id="rId159"/>
    <p:sldId id="1688" r:id="rId160"/>
    <p:sldId id="1450" r:id="rId161"/>
    <p:sldId id="1792" r:id="rId162"/>
    <p:sldId id="1388" r:id="rId163"/>
    <p:sldId id="1389" r:id="rId164"/>
    <p:sldId id="1451" r:id="rId165"/>
    <p:sldId id="1452" r:id="rId166"/>
    <p:sldId id="1402" r:id="rId167"/>
    <p:sldId id="1453" r:id="rId168"/>
    <p:sldId id="1454" r:id="rId169"/>
    <p:sldId id="1354" r:id="rId170"/>
    <p:sldId id="1455" r:id="rId171"/>
    <p:sldId id="1456" r:id="rId172"/>
    <p:sldId id="1457" r:id="rId173"/>
    <p:sldId id="1458" r:id="rId174"/>
    <p:sldId id="1398" r:id="rId175"/>
    <p:sldId id="1355" r:id="rId176"/>
    <p:sldId id="1399" r:id="rId177"/>
    <p:sldId id="1322" r:id="rId178"/>
    <p:sldId id="1909" r:id="rId179"/>
    <p:sldId id="1914" r:id="rId180"/>
    <p:sldId id="1431" r:id="rId181"/>
    <p:sldId id="1852" r:id="rId182"/>
    <p:sldId id="1853" r:id="rId183"/>
    <p:sldId id="1854" r:id="rId184"/>
    <p:sldId id="1855" r:id="rId185"/>
    <p:sldId id="1856" r:id="rId186"/>
    <p:sldId id="1857" r:id="rId187"/>
    <p:sldId id="1858" r:id="rId188"/>
    <p:sldId id="1859" r:id="rId189"/>
    <p:sldId id="1860" r:id="rId190"/>
    <p:sldId id="1861" r:id="rId191"/>
    <p:sldId id="1862" r:id="rId192"/>
    <p:sldId id="1470" r:id="rId193"/>
    <p:sldId id="1471" r:id="rId194"/>
    <p:sldId id="1689" r:id="rId195"/>
    <p:sldId id="1472" r:id="rId196"/>
    <p:sldId id="1690" r:id="rId197"/>
    <p:sldId id="1474" r:id="rId198"/>
    <p:sldId id="1691" r:id="rId199"/>
    <p:sldId id="1475" r:id="rId200"/>
    <p:sldId id="1257" r:id="rId201"/>
    <p:sldId id="1476" r:id="rId202"/>
    <p:sldId id="1260" r:id="rId203"/>
    <p:sldId id="1692" r:id="rId204"/>
    <p:sldId id="1261" r:id="rId205"/>
    <p:sldId id="1262" r:id="rId206"/>
    <p:sldId id="1263" r:id="rId207"/>
    <p:sldId id="1264" r:id="rId208"/>
    <p:sldId id="1477" r:id="rId209"/>
    <p:sldId id="1265" r:id="rId210"/>
    <p:sldId id="1266" r:id="rId211"/>
    <p:sldId id="1694" r:id="rId212"/>
    <p:sldId id="1269" r:id="rId213"/>
    <p:sldId id="1270" r:id="rId214"/>
    <p:sldId id="1271" r:id="rId215"/>
    <p:sldId id="1695" r:id="rId216"/>
    <p:sldId id="1696" r:id="rId217"/>
    <p:sldId id="1325" r:id="rId218"/>
    <p:sldId id="1280" r:id="rId219"/>
    <p:sldId id="1281" r:id="rId220"/>
    <p:sldId id="1282" r:id="rId221"/>
    <p:sldId id="1810" r:id="rId222"/>
    <p:sldId id="1283" r:id="rId223"/>
    <p:sldId id="1287" r:id="rId224"/>
    <p:sldId id="1697" r:id="rId225"/>
    <p:sldId id="1288" r:id="rId226"/>
    <p:sldId id="1289" r:id="rId227"/>
    <p:sldId id="1698" r:id="rId228"/>
    <p:sldId id="1478" r:id="rId229"/>
    <p:sldId id="1699" r:id="rId230"/>
    <p:sldId id="1298" r:id="rId231"/>
    <p:sldId id="1310" r:id="rId232"/>
    <p:sldId id="1311" r:id="rId233"/>
    <p:sldId id="1312" r:id="rId234"/>
    <p:sldId id="1313" r:id="rId235"/>
    <p:sldId id="1323" r:id="rId236"/>
    <p:sldId id="1303" r:id="rId237"/>
    <p:sldId id="1304" r:id="rId238"/>
    <p:sldId id="1305" r:id="rId239"/>
    <p:sldId id="1306" r:id="rId240"/>
    <p:sldId id="1307" r:id="rId241"/>
    <p:sldId id="1308" r:id="rId242"/>
    <p:sldId id="1324" r:id="rId243"/>
    <p:sldId id="1309" r:id="rId244"/>
    <p:sldId id="1479" r:id="rId245"/>
    <p:sldId id="1934" r:id="rId246"/>
    <p:sldId id="1935" r:id="rId247"/>
    <p:sldId id="1936" r:id="rId248"/>
    <p:sldId id="1937" r:id="rId249"/>
    <p:sldId id="1938" r:id="rId250"/>
    <p:sldId id="1939" r:id="rId251"/>
    <p:sldId id="1940" r:id="rId252"/>
    <p:sldId id="1941" r:id="rId253"/>
    <p:sldId id="1942" r:id="rId254"/>
    <p:sldId id="1943" r:id="rId255"/>
    <p:sldId id="1944" r:id="rId256"/>
    <p:sldId id="1945" r:id="rId257"/>
    <p:sldId id="1491" r:id="rId258"/>
    <p:sldId id="1492" r:id="rId259"/>
    <p:sldId id="1493" r:id="rId260"/>
    <p:sldId id="1494" r:id="rId261"/>
    <p:sldId id="1495" r:id="rId262"/>
    <p:sldId id="1496" r:id="rId263"/>
    <p:sldId id="1497" r:id="rId264"/>
    <p:sldId id="1498" r:id="rId265"/>
    <p:sldId id="1499" r:id="rId266"/>
    <p:sldId id="1500" r:id="rId267"/>
    <p:sldId id="1501" r:id="rId268"/>
    <p:sldId id="1502" r:id="rId269"/>
    <p:sldId id="1366" r:id="rId270"/>
    <p:sldId id="1503" r:id="rId271"/>
    <p:sldId id="1367" r:id="rId272"/>
    <p:sldId id="1504" r:id="rId273"/>
    <p:sldId id="1368" r:id="rId274"/>
    <p:sldId id="1505" r:id="rId275"/>
    <p:sldId id="1369" r:id="rId276"/>
    <p:sldId id="1362" r:id="rId277"/>
    <p:sldId id="1506" r:id="rId278"/>
    <p:sldId id="1507" r:id="rId279"/>
    <p:sldId id="1508" r:id="rId280"/>
    <p:sldId id="1509" r:id="rId281"/>
    <p:sldId id="1510" r:id="rId282"/>
    <p:sldId id="1511" r:id="rId283"/>
    <p:sldId id="1272" r:id="rId284"/>
    <p:sldId id="1273" r:id="rId285"/>
    <p:sldId id="1274" r:id="rId286"/>
    <p:sldId id="1275" r:id="rId287"/>
    <p:sldId id="1276" r:id="rId288"/>
    <p:sldId id="1277" r:id="rId289"/>
    <p:sldId id="1278" r:id="rId290"/>
    <p:sldId id="1279" r:id="rId291"/>
    <p:sldId id="1512" r:id="rId292"/>
    <p:sldId id="1513" r:id="rId293"/>
    <p:sldId id="1514" r:id="rId294"/>
    <p:sldId id="1515" r:id="rId295"/>
    <p:sldId id="1341" r:id="rId296"/>
    <p:sldId id="1343" r:id="rId297"/>
    <p:sldId id="1284" r:id="rId298"/>
    <p:sldId id="1516" r:id="rId299"/>
    <p:sldId id="1517" r:id="rId300"/>
    <p:sldId id="1337" r:id="rId301"/>
    <p:sldId id="1779" r:id="rId302"/>
    <p:sldId id="1291" r:id="rId303"/>
    <p:sldId id="1292" r:id="rId304"/>
    <p:sldId id="1781" r:id="rId305"/>
    <p:sldId id="1782" r:id="rId306"/>
    <p:sldId id="1783" r:id="rId307"/>
    <p:sldId id="1784" r:id="rId308"/>
    <p:sldId id="1785" r:id="rId309"/>
    <p:sldId id="1786" r:id="rId310"/>
    <p:sldId id="1787" r:id="rId311"/>
    <p:sldId id="1788" r:id="rId312"/>
    <p:sldId id="1789" r:id="rId313"/>
    <p:sldId id="1790" r:id="rId314"/>
    <p:sldId id="1780" r:id="rId315"/>
    <p:sldId id="1344" r:id="rId316"/>
    <p:sldId id="1345" r:id="rId317"/>
    <p:sldId id="1518" r:id="rId318"/>
    <p:sldId id="1300" r:id="rId319"/>
    <p:sldId id="1519" r:id="rId320"/>
    <p:sldId id="1520" r:id="rId321"/>
    <p:sldId id="1521" r:id="rId322"/>
    <p:sldId id="1346" r:id="rId323"/>
    <p:sldId id="1347" r:id="rId324"/>
    <p:sldId id="1364" r:id="rId325"/>
    <p:sldId id="1358" r:id="rId326"/>
    <p:sldId id="1793" r:id="rId327"/>
    <p:sldId id="1523" r:id="rId328"/>
    <p:sldId id="1524" r:id="rId329"/>
    <p:sldId id="1525" r:id="rId330"/>
    <p:sldId id="1526" r:id="rId331"/>
    <p:sldId id="1527" r:id="rId332"/>
    <p:sldId id="1528" r:id="rId333"/>
    <p:sldId id="1791" r:id="rId334"/>
    <p:sldId id="1529" r:id="rId335"/>
    <p:sldId id="1530" r:id="rId336"/>
    <p:sldId id="1332" r:id="rId337"/>
    <p:sldId id="1356" r:id="rId338"/>
    <p:sldId id="1336" r:id="rId339"/>
    <p:sldId id="1330" r:id="rId340"/>
    <p:sldId id="1947" r:id="rId341"/>
    <p:sldId id="1915" r:id="rId342"/>
    <p:sldId id="1916" r:id="rId343"/>
    <p:sldId id="1917" r:id="rId344"/>
    <p:sldId id="1918" r:id="rId345"/>
    <p:sldId id="1919" r:id="rId346"/>
    <p:sldId id="1920" r:id="rId347"/>
    <p:sldId id="1921" r:id="rId348"/>
    <p:sldId id="1922" r:id="rId349"/>
    <p:sldId id="1923" r:id="rId350"/>
    <p:sldId id="1924" r:id="rId351"/>
    <p:sldId id="1925" r:id="rId352"/>
    <p:sldId id="1926" r:id="rId353"/>
    <p:sldId id="1927" r:id="rId354"/>
    <p:sldId id="1928" r:id="rId355"/>
    <p:sldId id="1929" r:id="rId356"/>
    <p:sldId id="1930" r:id="rId357"/>
    <p:sldId id="1931" r:id="rId358"/>
    <p:sldId id="1932" r:id="rId359"/>
    <p:sldId id="1933" r:id="rId360"/>
    <p:sldId id="1543" r:id="rId361"/>
    <p:sldId id="1544" r:id="rId362"/>
    <p:sldId id="1700" r:id="rId363"/>
    <p:sldId id="1545" r:id="rId364"/>
    <p:sldId id="1546" r:id="rId365"/>
    <p:sldId id="1547" r:id="rId366"/>
    <p:sldId id="1548" r:id="rId367"/>
    <p:sldId id="1946" r:id="rId368"/>
    <p:sldId id="1550" r:id="rId369"/>
    <p:sldId id="1551" r:id="rId370"/>
    <p:sldId id="1552" r:id="rId371"/>
    <p:sldId id="1553" r:id="rId372"/>
    <p:sldId id="1554" r:id="rId373"/>
    <p:sldId id="1703" r:id="rId374"/>
    <p:sldId id="1331" r:id="rId375"/>
    <p:sldId id="1555" r:id="rId376"/>
    <p:sldId id="1556" r:id="rId377"/>
    <p:sldId id="1557" r:id="rId378"/>
    <p:sldId id="1558" r:id="rId379"/>
    <p:sldId id="1559" r:id="rId380"/>
    <p:sldId id="1560" r:id="rId381"/>
    <p:sldId id="1561" r:id="rId382"/>
    <p:sldId id="1562" r:id="rId383"/>
    <p:sldId id="1563" r:id="rId384"/>
    <p:sldId id="1564" r:id="rId385"/>
    <p:sldId id="1566" r:id="rId386"/>
    <p:sldId id="1567" r:id="rId387"/>
    <p:sldId id="1568" r:id="rId388"/>
    <p:sldId id="1569" r:id="rId389"/>
    <p:sldId id="1570" r:id="rId390"/>
    <p:sldId id="1794" r:id="rId391"/>
    <p:sldId id="1573" r:id="rId392"/>
    <p:sldId id="1574" r:id="rId393"/>
    <p:sldId id="1575" r:id="rId394"/>
    <p:sldId id="1576" r:id="rId395"/>
    <p:sldId id="1577" r:id="rId396"/>
    <p:sldId id="1571" r:id="rId397"/>
    <p:sldId id="1572" r:id="rId398"/>
    <p:sldId id="1799" r:id="rId399"/>
    <p:sldId id="1704" r:id="rId400"/>
    <p:sldId id="1578" r:id="rId401"/>
    <p:sldId id="1579" r:id="rId402"/>
    <p:sldId id="1887" r:id="rId403"/>
    <p:sldId id="1888" r:id="rId404"/>
    <p:sldId id="1889" r:id="rId405"/>
    <p:sldId id="1890" r:id="rId406"/>
    <p:sldId id="1891" r:id="rId407"/>
    <p:sldId id="1892" r:id="rId408"/>
    <p:sldId id="1893" r:id="rId409"/>
    <p:sldId id="1894" r:id="rId410"/>
    <p:sldId id="1895" r:id="rId411"/>
    <p:sldId id="1896" r:id="rId412"/>
    <p:sldId id="1897" r:id="rId413"/>
    <p:sldId id="1898" r:id="rId414"/>
    <p:sldId id="1592" r:id="rId415"/>
    <p:sldId id="1593" r:id="rId416"/>
    <p:sldId id="1594" r:id="rId417"/>
    <p:sldId id="1595" r:id="rId418"/>
    <p:sldId id="1596" r:id="rId419"/>
    <p:sldId id="1597" r:id="rId420"/>
    <p:sldId id="1598" r:id="rId421"/>
    <p:sldId id="1599" r:id="rId422"/>
    <p:sldId id="1600" r:id="rId423"/>
    <p:sldId id="1601" r:id="rId424"/>
    <p:sldId id="1602" r:id="rId425"/>
    <p:sldId id="1603" r:id="rId426"/>
    <p:sldId id="1604" r:id="rId427"/>
    <p:sldId id="1605" r:id="rId428"/>
    <p:sldId id="1606" r:id="rId429"/>
    <p:sldId id="1607" r:id="rId430"/>
    <p:sldId id="1608" r:id="rId431"/>
    <p:sldId id="1740" r:id="rId432"/>
    <p:sldId id="1609" r:id="rId433"/>
    <p:sldId id="1613" r:id="rId434"/>
    <p:sldId id="1614" r:id="rId435"/>
    <p:sldId id="1615" r:id="rId436"/>
    <p:sldId id="1616" r:id="rId437"/>
    <p:sldId id="1617" r:id="rId438"/>
    <p:sldId id="1619" r:id="rId439"/>
    <p:sldId id="1620" r:id="rId440"/>
    <p:sldId id="1621" r:id="rId441"/>
    <p:sldId id="1623" r:id="rId442"/>
    <p:sldId id="1624" r:id="rId443"/>
    <p:sldId id="1706" r:id="rId444"/>
    <p:sldId id="1625" r:id="rId445"/>
    <p:sldId id="1795" r:id="rId446"/>
    <p:sldId id="1630" r:id="rId447"/>
    <p:sldId id="1631" r:id="rId448"/>
    <p:sldId id="1632" r:id="rId449"/>
    <p:sldId id="1299" r:id="rId450"/>
    <p:sldId id="1633" r:id="rId451"/>
    <p:sldId id="1301" r:id="rId452"/>
    <p:sldId id="1708" r:id="rId453"/>
    <p:sldId id="1302" r:id="rId454"/>
    <p:sldId id="1634" r:id="rId455"/>
    <p:sldId id="1635" r:id="rId456"/>
    <p:sldId id="1709" r:id="rId457"/>
    <p:sldId id="1636" r:id="rId458"/>
    <p:sldId id="1637" r:id="rId459"/>
    <p:sldId id="1800" r:id="rId460"/>
    <p:sldId id="1639" r:id="rId461"/>
    <p:sldId id="1641" r:id="rId462"/>
    <p:sldId id="1796" r:id="rId463"/>
    <p:sldId id="1797" r:id="rId464"/>
    <p:sldId id="1798" r:id="rId465"/>
    <p:sldId id="1645" r:id="rId466"/>
    <p:sldId id="1646" r:id="rId467"/>
    <p:sldId id="1647" r:id="rId468"/>
    <p:sldId id="1648" r:id="rId469"/>
    <p:sldId id="1649" r:id="rId470"/>
    <p:sldId id="1650" r:id="rId471"/>
    <p:sldId id="1653" r:id="rId472"/>
    <p:sldId id="1656" r:id="rId473"/>
    <p:sldId id="1657" r:id="rId474"/>
    <p:sldId id="1329" r:id="rId475"/>
    <p:sldId id="1658" r:id="rId476"/>
    <p:sldId id="1705" r:id="rId477"/>
    <p:sldId id="1710" r:id="rId478"/>
    <p:sldId id="1711" r:id="rId479"/>
    <p:sldId id="1712" r:id="rId480"/>
    <p:sldId id="1713" r:id="rId481"/>
    <p:sldId id="1714" r:id="rId482"/>
    <p:sldId id="1715" r:id="rId483"/>
    <p:sldId id="1716" r:id="rId484"/>
    <p:sldId id="1717" r:id="rId485"/>
    <p:sldId id="1718" r:id="rId486"/>
    <p:sldId id="1719" r:id="rId487"/>
    <p:sldId id="1721" r:id="rId488"/>
    <p:sldId id="1722" r:id="rId489"/>
    <p:sldId id="1743" r:id="rId490"/>
    <p:sldId id="1744" r:id="rId491"/>
    <p:sldId id="1745" r:id="rId492"/>
    <p:sldId id="1746" r:id="rId493"/>
    <p:sldId id="1747" r:id="rId494"/>
    <p:sldId id="1724" r:id="rId495"/>
    <p:sldId id="1812" r:id="rId496"/>
    <p:sldId id="1729" r:id="rId497"/>
    <p:sldId id="1748" r:id="rId498"/>
    <p:sldId id="1659" r:id="rId499"/>
    <p:sldId id="1730" r:id="rId500"/>
    <p:sldId id="1731" r:id="rId501"/>
    <p:sldId id="1732" r:id="rId502"/>
    <p:sldId id="1662" r:id="rId50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49" autoAdjust="0"/>
    <p:restoredTop sz="94660"/>
  </p:normalViewPr>
  <p:slideViewPr>
    <p:cSldViewPr snapToGrid="0">
      <p:cViewPr varScale="1">
        <p:scale>
          <a:sx n="74" d="100"/>
          <a:sy n="74" d="100"/>
        </p:scale>
        <p:origin x="341"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00" Type="http://schemas.openxmlformats.org/officeDocument/2006/relationships/slide" Target="slides/slide499.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slide" Target="slides/slide50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presProps" Target="presProps.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506" Type="http://schemas.openxmlformats.org/officeDocument/2006/relationships/theme" Target="theme/theme1.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27" Type="http://schemas.openxmlformats.org/officeDocument/2006/relationships/slide" Target="slides/slide126.xml"/><Relationship Id="rId31" Type="http://schemas.openxmlformats.org/officeDocument/2006/relationships/slide" Target="slides/slide30.xml"/><Relationship Id="rId73" Type="http://schemas.openxmlformats.org/officeDocument/2006/relationships/slide" Target="slides/slide72.xml"/><Relationship Id="rId169" Type="http://schemas.openxmlformats.org/officeDocument/2006/relationships/slide" Target="slides/slide168.xml"/><Relationship Id="rId334" Type="http://schemas.openxmlformats.org/officeDocument/2006/relationships/slide" Target="slides/slide333.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viewProps" Target="viewProps.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tableStyles" Target="tableStyles.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72" Type="http://schemas.openxmlformats.org/officeDocument/2006/relationships/slide" Target="slides/slide71.xml"/><Relationship Id="rId375" Type="http://schemas.openxmlformats.org/officeDocument/2006/relationships/slide" Target="slides/slide37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F06A0-90B1-4EA4-B3A2-DE7AACEA81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028B7B-7AF9-404D-8288-B8AA9970E1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C67D18-005C-489F-9AA1-6A2D8D1F4B59}"/>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5" name="Footer Placeholder 4">
            <a:extLst>
              <a:ext uri="{FF2B5EF4-FFF2-40B4-BE49-F238E27FC236}">
                <a16:creationId xmlns:a16="http://schemas.microsoft.com/office/drawing/2014/main" id="{227D2B6A-EC52-4FD5-BFF2-D170F8E56C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502D34-2447-445F-85DC-53244432B9A4}"/>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1192777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54559-A629-4335-A35A-B08A44738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1149CD-1678-4F2E-9C77-F964899D42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28F1DC-B5CE-4947-8E4E-9FF23B263A91}"/>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5" name="Footer Placeholder 4">
            <a:extLst>
              <a:ext uri="{FF2B5EF4-FFF2-40B4-BE49-F238E27FC236}">
                <a16:creationId xmlns:a16="http://schemas.microsoft.com/office/drawing/2014/main" id="{7CE4BF47-114E-4AD8-96AA-4985566178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A9AB2A-8799-4DF6-850C-33D741ED8269}"/>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2952977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6E59F-D179-4849-90DB-482D56FD0D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1B4300-8844-4B48-923C-B966293F5F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890D345-E3BA-48B0-99FD-940D3830FD79}"/>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5" name="Footer Placeholder 4">
            <a:extLst>
              <a:ext uri="{FF2B5EF4-FFF2-40B4-BE49-F238E27FC236}">
                <a16:creationId xmlns:a16="http://schemas.microsoft.com/office/drawing/2014/main" id="{483E918E-2C85-4890-A46E-B338F9FE0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16DC11-83D3-4D73-88D0-D1A619C80845}"/>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491553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1E458-093E-48AF-BCDF-209F6E2507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7B1E9F-6F47-40D4-BFE4-E1DB54C2C98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BF75C6-9FE7-44CE-A22F-224128B7EB6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041AEA-32BE-4D90-A31E-FB36185CBB55}"/>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6" name="Footer Placeholder 5">
            <a:extLst>
              <a:ext uri="{FF2B5EF4-FFF2-40B4-BE49-F238E27FC236}">
                <a16:creationId xmlns:a16="http://schemas.microsoft.com/office/drawing/2014/main" id="{71D9A5F9-5721-4321-B4C5-3150F3E40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246D2-CE9C-4A5D-8B4F-B6D6F77BC449}"/>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81994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D06B9-F6DF-4E31-8A5A-DA3901D95CB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0A527A-D9EF-4753-BC0A-42EC9A9D6E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D92571B-2F1A-4383-B6C7-E6163E8A4F8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FDFB94-2FE3-4BA9-A826-2D2474E35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4CD70A-52FB-4086-87EA-AE73191019B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6B626-DE55-48A9-832F-5425C668554A}"/>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8" name="Footer Placeholder 7">
            <a:extLst>
              <a:ext uri="{FF2B5EF4-FFF2-40B4-BE49-F238E27FC236}">
                <a16:creationId xmlns:a16="http://schemas.microsoft.com/office/drawing/2014/main" id="{9BC2B3AE-5A3D-4E9C-A733-30D85FCB20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83A17B-F15E-44E7-9326-018DEE801096}"/>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83657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43E2-8947-4D66-9999-EE4C0CD1A9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827882-4C8A-41C3-9FD5-C99A777F305D}"/>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4" name="Footer Placeholder 3">
            <a:extLst>
              <a:ext uri="{FF2B5EF4-FFF2-40B4-BE49-F238E27FC236}">
                <a16:creationId xmlns:a16="http://schemas.microsoft.com/office/drawing/2014/main" id="{C1636556-47C0-4957-822C-328C34B7AA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F72B85-5C4F-4596-9800-4AA6F482C964}"/>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171444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3B2813-EA04-4E38-BCAD-33987862FEA7}"/>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3" name="Footer Placeholder 2">
            <a:extLst>
              <a:ext uri="{FF2B5EF4-FFF2-40B4-BE49-F238E27FC236}">
                <a16:creationId xmlns:a16="http://schemas.microsoft.com/office/drawing/2014/main" id="{5DC7D74A-A4B8-4807-815B-CFCFAE4BE5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BD0599-32AE-4FBA-AC0F-AE3FD28642F6}"/>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551372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ADE-7499-479F-92F3-9315966B8E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3C259A-4B89-41F8-9861-A500945F60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0735FF-3267-4B5B-B321-16E3F22B5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D543A36-D0F0-4F00-BBAC-C4B69045DE3D}"/>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6" name="Footer Placeholder 5">
            <a:extLst>
              <a:ext uri="{FF2B5EF4-FFF2-40B4-BE49-F238E27FC236}">
                <a16:creationId xmlns:a16="http://schemas.microsoft.com/office/drawing/2014/main" id="{EBFCAE6F-7B88-46C1-8070-4E7A757CCD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037F61-DB0F-4376-8BF8-6D3DF8A918FE}"/>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1002175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C8FDA-930D-45C3-8892-42CC7C9F53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217CB6-0514-4B19-9468-FCB3CFEA73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8E30F5-35EA-419E-BA5F-E34F89995A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F8AF9F-8F15-411E-A679-FFC157B3B603}"/>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6" name="Footer Placeholder 5">
            <a:extLst>
              <a:ext uri="{FF2B5EF4-FFF2-40B4-BE49-F238E27FC236}">
                <a16:creationId xmlns:a16="http://schemas.microsoft.com/office/drawing/2014/main" id="{19F7B57C-793E-43AE-B882-14B08F2CA1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2B2D9C-B1B0-4753-9085-3B15062ED06A}"/>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3233311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7DA14-6F41-4EE5-BCDE-758F64F8DE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449B52-4158-47BB-8772-1324D8FB999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3CA4A8-25EA-4E5F-8ECB-25182F6DF774}"/>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5" name="Footer Placeholder 4">
            <a:extLst>
              <a:ext uri="{FF2B5EF4-FFF2-40B4-BE49-F238E27FC236}">
                <a16:creationId xmlns:a16="http://schemas.microsoft.com/office/drawing/2014/main" id="{57D809CD-637A-42D5-9145-A9B8CB5C6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34844-6185-4260-89A6-A28AC727737B}"/>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4051828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67BF86-DAF1-4BB5-98CD-3A5D61E45F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B92A4-4D8F-40C5-A49B-C8CEBE03727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7FDD25-7188-41C4-AB65-EF19FC778F9A}"/>
              </a:ext>
            </a:extLst>
          </p:cNvPr>
          <p:cNvSpPr>
            <a:spLocks noGrp="1"/>
          </p:cNvSpPr>
          <p:nvPr>
            <p:ph type="dt" sz="half" idx="10"/>
          </p:nvPr>
        </p:nvSpPr>
        <p:spPr/>
        <p:txBody>
          <a:bodyPr/>
          <a:lstStyle/>
          <a:p>
            <a:fld id="{97800390-0EE1-460F-A917-2FD4ECFE27C0}" type="datetimeFigureOut">
              <a:rPr lang="en-US" smtClean="0"/>
              <a:t>11/6/2025</a:t>
            </a:fld>
            <a:endParaRPr lang="en-US"/>
          </a:p>
        </p:txBody>
      </p:sp>
      <p:sp>
        <p:nvSpPr>
          <p:cNvPr id="5" name="Footer Placeholder 4">
            <a:extLst>
              <a:ext uri="{FF2B5EF4-FFF2-40B4-BE49-F238E27FC236}">
                <a16:creationId xmlns:a16="http://schemas.microsoft.com/office/drawing/2014/main" id="{2DD3EF95-573B-4ED6-B840-CFD6FBA262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28ECF-259B-42CE-9FA9-870A258D5031}"/>
              </a:ext>
            </a:extLst>
          </p:cNvPr>
          <p:cNvSpPr>
            <a:spLocks noGrp="1"/>
          </p:cNvSpPr>
          <p:nvPr>
            <p:ph type="sldNum" sz="quarter" idx="12"/>
          </p:nvPr>
        </p:nvSpPr>
        <p:spPr/>
        <p:txBody>
          <a:bodyPr/>
          <a:lstStyle/>
          <a:p>
            <a:fld id="{9D17C068-5EE4-40F4-889E-7667E92A6CDD}" type="slidenum">
              <a:rPr lang="en-US" smtClean="0"/>
              <a:t>‹#›</a:t>
            </a:fld>
            <a:endParaRPr lang="en-US"/>
          </a:p>
        </p:txBody>
      </p:sp>
    </p:spTree>
    <p:extLst>
      <p:ext uri="{BB962C8B-B14F-4D97-AF65-F5344CB8AC3E}">
        <p14:creationId xmlns:p14="http://schemas.microsoft.com/office/powerpoint/2010/main" val="359180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D9C427-BF89-4711-B294-F541BFAB01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B5B940-41D1-4054-9A77-0BDE4150E8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F530F8-A834-49D5-BCC3-28825075F1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00390-0EE1-460F-A917-2FD4ECFE27C0}" type="datetimeFigureOut">
              <a:rPr lang="en-US" smtClean="0"/>
              <a:t>11/6/2025</a:t>
            </a:fld>
            <a:endParaRPr lang="en-US"/>
          </a:p>
        </p:txBody>
      </p:sp>
      <p:sp>
        <p:nvSpPr>
          <p:cNvPr id="5" name="Footer Placeholder 4">
            <a:extLst>
              <a:ext uri="{FF2B5EF4-FFF2-40B4-BE49-F238E27FC236}">
                <a16:creationId xmlns:a16="http://schemas.microsoft.com/office/drawing/2014/main" id="{D4522791-AE14-4EE8-98CE-63840784C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D48778-9830-48E3-A557-3843D56C96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17C068-5EE4-40F4-889E-7667E92A6CDD}" type="slidenum">
              <a:rPr lang="en-US" smtClean="0"/>
              <a:t>‹#›</a:t>
            </a:fld>
            <a:endParaRPr lang="en-US"/>
          </a:p>
        </p:txBody>
      </p:sp>
    </p:spTree>
    <p:extLst>
      <p:ext uri="{BB962C8B-B14F-4D97-AF65-F5344CB8AC3E}">
        <p14:creationId xmlns:p14="http://schemas.microsoft.com/office/powerpoint/2010/main" val="28280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www.answeringcommonquestions.com/"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35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797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BD47D251-C2EE-21D0-E88C-0E36B46589E1}"/>
              </a:ext>
            </a:extLst>
          </p:cNvPr>
          <p:cNvSpPr txBox="1"/>
          <p:nvPr/>
        </p:nvSpPr>
        <p:spPr>
          <a:xfrm>
            <a:off x="3574473" y="6047509"/>
            <a:ext cx="4759036" cy="707886"/>
          </a:xfrm>
          <a:prstGeom prst="rect">
            <a:avLst/>
          </a:prstGeom>
          <a:noFill/>
        </p:spPr>
        <p:txBody>
          <a:bodyPr wrap="square" rtlCol="0">
            <a:spAutoFit/>
          </a:bodyPr>
          <a:lstStyle/>
          <a:p>
            <a:pPr algn="ctr"/>
            <a:r>
              <a:rPr lang="en-US" sz="4000" b="1" dirty="0">
                <a:solidFill>
                  <a:schemeClr val="bg1"/>
                </a:solidFill>
              </a:rPr>
              <a:t>THE RELATIONSHIP</a:t>
            </a:r>
          </a:p>
        </p:txBody>
      </p:sp>
      <p:sp>
        <p:nvSpPr>
          <p:cNvPr id="4" name="TextBox 3">
            <a:extLst>
              <a:ext uri="{FF2B5EF4-FFF2-40B4-BE49-F238E27FC236}">
                <a16:creationId xmlns:a16="http://schemas.microsoft.com/office/drawing/2014/main" id="{66E6794A-A09F-97A3-2000-8A92DD47DE77}"/>
              </a:ext>
            </a:extLst>
          </p:cNvPr>
          <p:cNvSpPr txBox="1"/>
          <p:nvPr/>
        </p:nvSpPr>
        <p:spPr>
          <a:xfrm>
            <a:off x="3920905" y="112996"/>
            <a:ext cx="3688773" cy="707886"/>
          </a:xfrm>
          <a:prstGeom prst="rect">
            <a:avLst/>
          </a:prstGeom>
          <a:noFill/>
        </p:spPr>
        <p:txBody>
          <a:bodyPr wrap="square" rtlCol="0">
            <a:spAutoFit/>
          </a:bodyPr>
          <a:lstStyle/>
          <a:p>
            <a:pPr algn="ctr"/>
            <a:r>
              <a:rPr lang="en-US" sz="4000" b="1" dirty="0">
                <a:solidFill>
                  <a:schemeClr val="bg1"/>
                </a:solidFill>
              </a:rPr>
              <a:t>SESSION ONE</a:t>
            </a:r>
          </a:p>
        </p:txBody>
      </p:sp>
    </p:spTree>
    <p:extLst>
      <p:ext uri="{BB962C8B-B14F-4D97-AF65-F5344CB8AC3E}">
        <p14:creationId xmlns:p14="http://schemas.microsoft.com/office/powerpoint/2010/main" val="1275898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DE748F-D4EA-1220-870A-6C621C44C6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18BEE9D-A3F4-2361-BB1B-62E51BFE5E7C}"/>
              </a:ext>
            </a:extLst>
          </p:cNvPr>
          <p:cNvSpPr txBox="1"/>
          <p:nvPr/>
        </p:nvSpPr>
        <p:spPr>
          <a:xfrm>
            <a:off x="406809" y="1512746"/>
            <a:ext cx="11378381" cy="3385542"/>
          </a:xfrm>
          <a:prstGeom prst="rect">
            <a:avLst/>
          </a:prstGeom>
          <a:noFill/>
        </p:spPr>
        <p:txBody>
          <a:bodyPr wrap="square" rtlCol="0">
            <a:spAutoFit/>
          </a:bodyPr>
          <a:lstStyle/>
          <a:p>
            <a:pPr marL="0" marR="34290" algn="ctr">
              <a:buNone/>
            </a:pP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THEME VERSE FOR THE STUDY</a:t>
            </a:r>
            <a:endPar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lgn="ctr">
              <a:buNone/>
            </a:pP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But in your hearts revere Christ as Lord. Always be prepared to give an answer to everyone who asks you to give the reason for the hope that you have. But do this with gentleness and respect…</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Peter 3:15</a:t>
            </a:r>
          </a:p>
        </p:txBody>
      </p:sp>
    </p:spTree>
    <p:extLst>
      <p:ext uri="{BB962C8B-B14F-4D97-AF65-F5344CB8AC3E}">
        <p14:creationId xmlns:p14="http://schemas.microsoft.com/office/powerpoint/2010/main" val="1033518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954107"/>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77722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313967"/>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provide help for those who don’t believe in Jesus to understand why those who do believe in Jesus can do so with confidence.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3825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158061"/>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provide help for those who don’t believe in Jesus to understand why those who do believe in Jesus can do so with confidence.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help those who are considering placing their faith in Jesus as the way to have a relationship with God to overcome the doubts that they are having that are keeping them from making that decision.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261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080109"/>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effectLst/>
                <a:latin typeface="Arial" panose="020B0604020202020204" pitchFamily="34" charset="0"/>
                <a:ea typeface="Times New Roman" panose="02020603050405020304" pitchFamily="18" charset="0"/>
              </a:rPr>
              <a:t>THE RESONS FOR THIS </a:t>
            </a:r>
            <a:r>
              <a:rPr lang="en-US" sz="2800" b="1" dirty="0">
                <a:solidFill>
                  <a:schemeClr val="accent4">
                    <a:lumMod val="75000"/>
                  </a:schemeClr>
                </a:solidFill>
                <a:latin typeface="Arial" panose="020B0604020202020204" pitchFamily="34" charset="0"/>
                <a:ea typeface="Times New Roman" panose="02020603050405020304" pitchFamily="18" charset="0"/>
              </a:rPr>
              <a:t>STUDY</a:t>
            </a:r>
            <a:endParaRPr lang="en-US" sz="28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2800" dirty="0">
                <a:solidFill>
                  <a:schemeClr val="bg1"/>
                </a:solidFill>
                <a:effectLst/>
                <a:latin typeface="Arial" panose="020B0604020202020204" pitchFamily="34" charset="0"/>
                <a:ea typeface="Times New Roman" panose="02020603050405020304" pitchFamily="18" charset="0"/>
              </a:rPr>
              <a:t> </a:t>
            </a:r>
            <a:endParaRPr lang="en-US" sz="28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provide help for those who don’t believe in Jesus to understand why those who do believe in Jesus can do so with confidence.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help those who are considering placing their faith in Jesus as the way to have a relationship with God to overcome the doubts that they are having that are keeping them from making that decision.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help those who believe in Jesus to grow in their confidence in sharing why they believe in him with others. </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2034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133043B-82B9-2919-4847-11A3B042F6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B05643-2CAC-18EB-B429-363C91DD2DD8}"/>
              </a:ext>
            </a:extLst>
          </p:cNvPr>
          <p:cNvSpPr txBox="1"/>
          <p:nvPr/>
        </p:nvSpPr>
        <p:spPr>
          <a:xfrm>
            <a:off x="334072" y="550066"/>
            <a:ext cx="11378381" cy="3385542"/>
          </a:xfrm>
          <a:prstGeom prst="rect">
            <a:avLst/>
          </a:prstGeom>
          <a:noFill/>
        </p:spPr>
        <p:txBody>
          <a:bodyPr wrap="square" rtlCol="0">
            <a:spAutoFit/>
          </a:bodyPr>
          <a:lstStyle/>
          <a:p>
            <a:pPr marL="0" marR="34290">
              <a:buNone/>
            </a:pPr>
            <a:r>
              <a:rPr lang="en-US" sz="28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INTRODUCTION</a:t>
            </a:r>
            <a:endParaRPr lang="en-US" sz="28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457200" marR="34290" lvl="0" indent="-457200">
              <a:buClr>
                <a:srgbClr val="000000"/>
              </a:buClr>
              <a:buFont typeface="Arial" panose="020B0604020202020204" pitchFamily="34" charset="0"/>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You may never need some of the information that is in this training. There are those who will give their lives to Christ after sharing a simple salvation presentation. We will be learning a presentation that we can share with others to help them understand how they can become a Christian.  </a:t>
            </a:r>
          </a:p>
          <a:p>
            <a:pPr marL="457200" marR="34290" lvl="0" indent="-457200">
              <a:buClr>
                <a:srgbClr val="000000"/>
              </a:buClr>
              <a:buFont typeface="Arial" panose="020B0604020202020204" pitchFamily="34" charset="0"/>
              <a:buChar char="•"/>
            </a:pP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47876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82A0010-4E33-5E4F-AB90-B5D03DCEFF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9416E3F-B0F9-A7F2-57DD-0C251E2490B4}"/>
              </a:ext>
            </a:extLst>
          </p:cNvPr>
          <p:cNvSpPr txBox="1"/>
          <p:nvPr/>
        </p:nvSpPr>
        <p:spPr>
          <a:xfrm>
            <a:off x="334072" y="550066"/>
            <a:ext cx="11378381" cy="4678204"/>
          </a:xfrm>
          <a:prstGeom prst="rect">
            <a:avLst/>
          </a:prstGeom>
          <a:noFill/>
        </p:spPr>
        <p:txBody>
          <a:bodyPr wrap="square" rtlCol="0">
            <a:spAutoFit/>
          </a:bodyPr>
          <a:lstStyle/>
          <a:p>
            <a:pPr marL="0" marR="34290">
              <a:buNone/>
            </a:pPr>
            <a:r>
              <a:rPr lang="en-US" sz="28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INTRODUCTION</a:t>
            </a:r>
            <a:endParaRPr lang="en-US" sz="28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18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457200" marR="34290" lvl="0" indent="-457200">
              <a:buClr>
                <a:srgbClr val="000000"/>
              </a:buClr>
              <a:buFont typeface="Arial" panose="020B0604020202020204" pitchFamily="34" charset="0"/>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You may never need some of the information that is in this training. There are those who will give their lives to Christ after sharing a simple salvation presentation. We will be learning a presentation that we can share with others to help them understand how they can become a Christian.  </a:t>
            </a:r>
          </a:p>
          <a:p>
            <a:pPr marL="457200" marR="34290" lvl="0" indent="-457200">
              <a:buClr>
                <a:srgbClr val="000000"/>
              </a:buClr>
              <a:buFont typeface="Arial" panose="020B0604020202020204" pitchFamily="34" charset="0"/>
              <a:buChar char="•"/>
            </a:pP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457200" marR="34290" lvl="0" indent="-457200">
              <a:buClr>
                <a:srgbClr val="000000"/>
              </a:buClr>
              <a:buFont typeface="Arial" panose="020B0604020202020204" pitchFamily="34" charset="0"/>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There are others who may not receive Christ after a simple presentation. In fact, you may not be able to give the presentation because of their skepticism about God.</a:t>
            </a:r>
          </a:p>
        </p:txBody>
      </p:sp>
    </p:spTree>
    <p:extLst>
      <p:ext uri="{BB962C8B-B14F-4D97-AF65-F5344CB8AC3E}">
        <p14:creationId xmlns:p14="http://schemas.microsoft.com/office/powerpoint/2010/main" val="336226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F773F5-A366-C75A-AB37-6989FE7575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7337B2-CBB2-302E-6597-9F95722C8695}"/>
              </a:ext>
            </a:extLst>
          </p:cNvPr>
          <p:cNvSpPr txBox="1"/>
          <p:nvPr/>
        </p:nvSpPr>
        <p:spPr>
          <a:xfrm>
            <a:off x="406809" y="366623"/>
            <a:ext cx="11378381" cy="6124754"/>
          </a:xfrm>
          <a:prstGeom prst="rect">
            <a:avLst/>
          </a:prstGeom>
          <a:noFill/>
        </p:spPr>
        <p:txBody>
          <a:bodyPr wrap="square" rtlCol="0">
            <a:spAutoFit/>
          </a:bodyPr>
          <a:lstStyle/>
          <a:p>
            <a:pPr marL="0" marR="34290" algn="ctr">
              <a:buNone/>
            </a:pPr>
            <a:r>
              <a:rPr lang="en-US" sz="36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GO TO THE WEBSITE:</a:t>
            </a:r>
          </a:p>
          <a:p>
            <a:pPr marL="0" marR="34290" algn="ctr">
              <a:buNone/>
            </a:pPr>
            <a:endParaRPr lang="en-US" sz="36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marL="0" marR="34290" algn="ctr">
              <a:buNone/>
            </a:pPr>
            <a:r>
              <a:rPr lang="en-US" sz="36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www.answeringcommonquestions.com</a:t>
            </a:r>
            <a:endParaRPr lang="en-US" sz="36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lgn="ctr">
              <a:buNone/>
            </a:pPr>
            <a:endParaRPr lang="en-US" sz="36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endParaRPr>
          </a:p>
          <a:p>
            <a:pPr marL="0" marR="34290" algn="ctr">
              <a:buNone/>
            </a:pPr>
            <a:r>
              <a:rPr lang="en-US" sz="36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ON YOUR PHONE</a:t>
            </a:r>
          </a:p>
          <a:p>
            <a:pPr marL="0" marR="34290" algn="ctr">
              <a:buNone/>
            </a:pPr>
            <a:endPar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0" marR="34290" algn="ctr">
              <a:buNone/>
            </a:pP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CREATE A QUICK LINK TO YOUR </a:t>
            </a:r>
          </a:p>
          <a:p>
            <a:pPr marL="0" marR="34290" algn="ctr">
              <a:buNone/>
            </a:pP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PHONE HOME SCREEN</a:t>
            </a:r>
          </a:p>
          <a:p>
            <a:pPr marL="0" marR="34290" algn="ctr">
              <a:buNone/>
            </a:pPr>
            <a:r>
              <a:rPr lang="en-US" sz="36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IF POSSIBLE</a:t>
            </a:r>
          </a:p>
          <a:p>
            <a:pPr marL="0" marR="34290" algn="ctr">
              <a:buNone/>
            </a:pPr>
            <a:endPar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lgn="ctr">
              <a:buNone/>
            </a:pPr>
            <a:r>
              <a:rPr lang="en-US" sz="36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t</a:t>
            </a: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he following </a:t>
            </a:r>
            <a:r>
              <a:rPr lang="en-US" sz="36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slides</a:t>
            </a: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 show what you will see….</a:t>
            </a:r>
          </a:p>
        </p:txBody>
      </p:sp>
    </p:spTree>
    <p:extLst>
      <p:ext uri="{BB962C8B-B14F-4D97-AF65-F5344CB8AC3E}">
        <p14:creationId xmlns:p14="http://schemas.microsoft.com/office/powerpoint/2010/main" val="3039795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20BBD6A-7336-C40B-B7AC-E19835AD3360}"/>
            </a:ext>
          </a:extLst>
        </p:cNvPr>
        <p:cNvGrpSpPr/>
        <p:nvPr/>
      </p:nvGrpSpPr>
      <p:grpSpPr>
        <a:xfrm>
          <a:off x="0" y="0"/>
          <a:ext cx="0" cy="0"/>
          <a:chOff x="0" y="0"/>
          <a:chExt cx="0" cy="0"/>
        </a:xfrm>
      </p:grpSpPr>
      <p:pic>
        <p:nvPicPr>
          <p:cNvPr id="4" name="Picture 3" descr="A blue and yellow poster with white speech bubbles and light bulb&#10;&#10;AI-generated content may be incorrect.">
            <a:extLst>
              <a:ext uri="{FF2B5EF4-FFF2-40B4-BE49-F238E27FC236}">
                <a16:creationId xmlns:a16="http://schemas.microsoft.com/office/drawing/2014/main" id="{5B7E6521-DA8D-C818-C5E3-FE94DC9697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787" y="325582"/>
            <a:ext cx="2642426" cy="5732721"/>
          </a:xfrm>
          <a:prstGeom prst="rect">
            <a:avLst/>
          </a:prstGeom>
        </p:spPr>
      </p:pic>
      <p:sp>
        <p:nvSpPr>
          <p:cNvPr id="5" name="Arrow: Up 4">
            <a:extLst>
              <a:ext uri="{FF2B5EF4-FFF2-40B4-BE49-F238E27FC236}">
                <a16:creationId xmlns:a16="http://schemas.microsoft.com/office/drawing/2014/main" id="{503D223E-9787-6377-4306-357AE04BC0A2}"/>
              </a:ext>
            </a:extLst>
          </p:cNvPr>
          <p:cNvSpPr/>
          <p:nvPr/>
        </p:nvSpPr>
        <p:spPr>
          <a:xfrm>
            <a:off x="5976257" y="6238504"/>
            <a:ext cx="239486" cy="293914"/>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6311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324DD3-4900-AE92-EE00-7D171BA0C378}"/>
            </a:ext>
          </a:extLst>
        </p:cNvPr>
        <p:cNvGrpSpPr/>
        <p:nvPr/>
      </p:nvGrpSpPr>
      <p:grpSpPr>
        <a:xfrm>
          <a:off x="0" y="0"/>
          <a:ext cx="0" cy="0"/>
          <a:chOff x="0" y="0"/>
          <a:chExt cx="0" cy="0"/>
        </a:xfrm>
      </p:grpSpPr>
      <p:pic>
        <p:nvPicPr>
          <p:cNvPr id="4" name="Picture 3" descr="A screenshot of a phone&#10;&#10;AI-generated content may be incorrect.">
            <a:extLst>
              <a:ext uri="{FF2B5EF4-FFF2-40B4-BE49-F238E27FC236}">
                <a16:creationId xmlns:a16="http://schemas.microsoft.com/office/drawing/2014/main" id="{729BA7D0-C495-BB94-645E-F058BA2004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9770" y="432331"/>
            <a:ext cx="3172459" cy="5696326"/>
          </a:xfrm>
          <a:prstGeom prst="rect">
            <a:avLst/>
          </a:prstGeom>
        </p:spPr>
      </p:pic>
      <p:sp>
        <p:nvSpPr>
          <p:cNvPr id="5" name="Arrow: Right 4">
            <a:extLst>
              <a:ext uri="{FF2B5EF4-FFF2-40B4-BE49-F238E27FC236}">
                <a16:creationId xmlns:a16="http://schemas.microsoft.com/office/drawing/2014/main" id="{60A7FC0A-AD47-B5B3-6FFB-2B2699A02157}"/>
              </a:ext>
            </a:extLst>
          </p:cNvPr>
          <p:cNvSpPr/>
          <p:nvPr/>
        </p:nvSpPr>
        <p:spPr>
          <a:xfrm>
            <a:off x="3592286" y="5671457"/>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189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5B7A4A-2961-3A11-61DA-615038D45E93}"/>
            </a:ext>
          </a:extLst>
        </p:cNvPr>
        <p:cNvGrpSpPr/>
        <p:nvPr/>
      </p:nvGrpSpPr>
      <p:grpSpPr>
        <a:xfrm>
          <a:off x="0" y="0"/>
          <a:ext cx="0" cy="0"/>
          <a:chOff x="0" y="0"/>
          <a:chExt cx="0" cy="0"/>
        </a:xfrm>
      </p:grpSpPr>
      <p:pic>
        <p:nvPicPr>
          <p:cNvPr id="4" name="Picture 3" descr="A blue and yellow poster with white speech bubbles and light bulb&#10;&#10;AI-generated content may be incorrect.">
            <a:extLst>
              <a:ext uri="{FF2B5EF4-FFF2-40B4-BE49-F238E27FC236}">
                <a16:creationId xmlns:a16="http://schemas.microsoft.com/office/drawing/2014/main" id="{110F1A9F-B27C-29FF-6B3D-5842648271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787" y="325582"/>
            <a:ext cx="2642426" cy="5732721"/>
          </a:xfrm>
          <a:prstGeom prst="rect">
            <a:avLst/>
          </a:prstGeom>
        </p:spPr>
      </p:pic>
      <p:sp>
        <p:nvSpPr>
          <p:cNvPr id="5" name="Arrow: Up 4">
            <a:extLst>
              <a:ext uri="{FF2B5EF4-FFF2-40B4-BE49-F238E27FC236}">
                <a16:creationId xmlns:a16="http://schemas.microsoft.com/office/drawing/2014/main" id="{9E25D28F-416B-EA2E-6D54-A1F7FCD1A373}"/>
              </a:ext>
            </a:extLst>
          </p:cNvPr>
          <p:cNvSpPr/>
          <p:nvPr/>
        </p:nvSpPr>
        <p:spPr>
          <a:xfrm rot="10800000">
            <a:off x="3991592" y="3135086"/>
            <a:ext cx="351807" cy="543296"/>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9430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6D724BA-4508-C871-1559-566701174D55}"/>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202513D5-C864-92C5-CDF7-1F4548CB21FF}"/>
              </a:ext>
            </a:extLst>
          </p:cNvPr>
          <p:cNvSpPr/>
          <p:nvPr/>
        </p:nvSpPr>
        <p:spPr>
          <a:xfrm>
            <a:off x="3571505" y="4081648"/>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book page&#10;&#10;AI-generated content may be incorrect.">
            <a:extLst>
              <a:ext uri="{FF2B5EF4-FFF2-40B4-BE49-F238E27FC236}">
                <a16:creationId xmlns:a16="http://schemas.microsoft.com/office/drawing/2014/main" id="{DEE28CE2-9297-0E82-8FFA-BDAAC4041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2801" y="374072"/>
            <a:ext cx="2821670" cy="6109855"/>
          </a:xfrm>
          <a:prstGeom prst="rect">
            <a:avLst/>
          </a:prstGeom>
        </p:spPr>
      </p:pic>
    </p:spTree>
    <p:extLst>
      <p:ext uri="{BB962C8B-B14F-4D97-AF65-F5344CB8AC3E}">
        <p14:creationId xmlns:p14="http://schemas.microsoft.com/office/powerpoint/2010/main" val="402544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3AE025-D9CF-7824-199E-B6FFA41F5AD2}"/>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E9D4D1BB-5818-DA37-F22A-F9758BD94750}"/>
              </a:ext>
            </a:extLst>
          </p:cNvPr>
          <p:cNvSpPr/>
          <p:nvPr/>
        </p:nvSpPr>
        <p:spPr>
          <a:xfrm>
            <a:off x="3716977" y="3254828"/>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phone&#10;&#10;AI-generated content may be incorrect.">
            <a:extLst>
              <a:ext uri="{FF2B5EF4-FFF2-40B4-BE49-F238E27FC236}">
                <a16:creationId xmlns:a16="http://schemas.microsoft.com/office/drawing/2014/main" id="{5CFEF9A2-7511-F4DC-E9A7-924D27CAB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3953356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E8FCF69-114E-DBD8-9B92-01B6602F7A1B}"/>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810ABCA7-19A5-9238-B75E-7221687F1E38}"/>
              </a:ext>
            </a:extLst>
          </p:cNvPr>
          <p:cNvSpPr/>
          <p:nvPr/>
        </p:nvSpPr>
        <p:spPr>
          <a:xfrm>
            <a:off x="3665023" y="2714500"/>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social media post&#10;&#10;AI-generated content may be incorrect.">
            <a:extLst>
              <a:ext uri="{FF2B5EF4-FFF2-40B4-BE49-F238E27FC236}">
                <a16:creationId xmlns:a16="http://schemas.microsoft.com/office/drawing/2014/main" id="{E82BC7C8-C4CA-B94B-2542-BCED2BEA09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pic>
        <p:nvPicPr>
          <p:cNvPr id="7" name="Picture 6" descr="A screenshot of a social media post&#10;&#10;AI-generated content may be incorrect.">
            <a:extLst>
              <a:ext uri="{FF2B5EF4-FFF2-40B4-BE49-F238E27FC236}">
                <a16:creationId xmlns:a16="http://schemas.microsoft.com/office/drawing/2014/main" id="{50654B1F-368E-FF15-F601-3589DF0F2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2876738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2F380A-9E2A-1FAD-F9E9-3AC80BE075A7}"/>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81FD53AF-9AA9-7DBA-33CD-274175308540}"/>
              </a:ext>
            </a:extLst>
          </p:cNvPr>
          <p:cNvSpPr/>
          <p:nvPr/>
        </p:nvSpPr>
        <p:spPr>
          <a:xfrm>
            <a:off x="3820886" y="480455"/>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social media post&#10;&#10;AI-generated content may be incorrect.">
            <a:extLst>
              <a:ext uri="{FF2B5EF4-FFF2-40B4-BE49-F238E27FC236}">
                <a16:creationId xmlns:a16="http://schemas.microsoft.com/office/drawing/2014/main" id="{EBCAA98A-3A75-0D61-E2FC-8BE0DDFDE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pic>
        <p:nvPicPr>
          <p:cNvPr id="7" name="Picture 6" descr="A screenshot of a social media post&#10;&#10;AI-generated content may be incorrect.">
            <a:extLst>
              <a:ext uri="{FF2B5EF4-FFF2-40B4-BE49-F238E27FC236}">
                <a16:creationId xmlns:a16="http://schemas.microsoft.com/office/drawing/2014/main" id="{9E340AA3-8B5F-FCAB-4B16-899A7D177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2820756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54A418-0EF4-F3C5-CBB5-2A5A720F804A}"/>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1F7F3B37-F70D-440F-05FC-7799A421A1C9}"/>
              </a:ext>
            </a:extLst>
          </p:cNvPr>
          <p:cNvSpPr/>
          <p:nvPr/>
        </p:nvSpPr>
        <p:spPr>
          <a:xfrm>
            <a:off x="3675414" y="5862946"/>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phone&#10;&#10;AI-generated content may be incorrect.">
            <a:extLst>
              <a:ext uri="{FF2B5EF4-FFF2-40B4-BE49-F238E27FC236}">
                <a16:creationId xmlns:a16="http://schemas.microsoft.com/office/drawing/2014/main" id="{F509A191-807B-813A-F26F-283368575E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3158386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5BF4923-F477-8587-AB97-A07104707EEA}"/>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1F7749BC-35F5-9BB5-1224-D5788A27B0F6}"/>
              </a:ext>
            </a:extLst>
          </p:cNvPr>
          <p:cNvSpPr/>
          <p:nvPr/>
        </p:nvSpPr>
        <p:spPr>
          <a:xfrm>
            <a:off x="3789715" y="2616530"/>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logo&#10;&#10;AI-generated content may be incorrect.">
            <a:extLst>
              <a:ext uri="{FF2B5EF4-FFF2-40B4-BE49-F238E27FC236}">
                <a16:creationId xmlns:a16="http://schemas.microsoft.com/office/drawing/2014/main" id="{35D4C254-8975-755A-D847-B37A77D45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2238558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13FE77-F1A7-1024-10CB-3E07F11AF7BD}"/>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C3F98059-339E-C69D-BBC5-467116491F17}"/>
              </a:ext>
            </a:extLst>
          </p:cNvPr>
          <p:cNvSpPr/>
          <p:nvPr/>
        </p:nvSpPr>
        <p:spPr>
          <a:xfrm rot="16200000">
            <a:off x="3789715" y="2616530"/>
            <a:ext cx="707571" cy="348343"/>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logo&#10;&#10;AI-generated content may be incorrect.">
            <a:extLst>
              <a:ext uri="{FF2B5EF4-FFF2-40B4-BE49-F238E27FC236}">
                <a16:creationId xmlns:a16="http://schemas.microsoft.com/office/drawing/2014/main" id="{940986AB-0177-28A7-DA92-CD3AB069D5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827343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94F6BA-9781-6914-EC21-C857915D0CEA}"/>
            </a:ext>
          </a:extLst>
        </p:cNvPr>
        <p:cNvGrpSpPr/>
        <p:nvPr/>
      </p:nvGrpSpPr>
      <p:grpSpPr>
        <a:xfrm>
          <a:off x="0" y="0"/>
          <a:ext cx="0" cy="0"/>
          <a:chOff x="0" y="0"/>
          <a:chExt cx="0" cy="0"/>
        </a:xfrm>
      </p:grpSpPr>
      <p:pic>
        <p:nvPicPr>
          <p:cNvPr id="4" name="Picture 3" descr="A blue and yellow poster with white speech bubbles and light bulb&#10;&#10;AI-generated content may be incorrect.">
            <a:extLst>
              <a:ext uri="{FF2B5EF4-FFF2-40B4-BE49-F238E27FC236}">
                <a16:creationId xmlns:a16="http://schemas.microsoft.com/office/drawing/2014/main" id="{09A50A09-59B3-08CE-EFBC-111A9F0FA3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787" y="325582"/>
            <a:ext cx="2642426" cy="5732721"/>
          </a:xfrm>
          <a:prstGeom prst="rect">
            <a:avLst/>
          </a:prstGeom>
        </p:spPr>
      </p:pic>
      <p:sp>
        <p:nvSpPr>
          <p:cNvPr id="2" name="Arrow: Right 1">
            <a:extLst>
              <a:ext uri="{FF2B5EF4-FFF2-40B4-BE49-F238E27FC236}">
                <a16:creationId xmlns:a16="http://schemas.microsoft.com/office/drawing/2014/main" id="{AB79407F-D6D0-7510-84BF-933BFFECDD57}"/>
              </a:ext>
            </a:extLst>
          </p:cNvPr>
          <p:cNvSpPr/>
          <p:nvPr/>
        </p:nvSpPr>
        <p:spPr>
          <a:xfrm>
            <a:off x="4092534" y="1059378"/>
            <a:ext cx="436418" cy="249381"/>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7339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97427FC-6140-F567-9BF7-B1E125BD78EA}"/>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DC335691-6052-CE2B-F143-FDD08DEED37A}"/>
              </a:ext>
            </a:extLst>
          </p:cNvPr>
          <p:cNvSpPr/>
          <p:nvPr/>
        </p:nvSpPr>
        <p:spPr>
          <a:xfrm>
            <a:off x="4040580" y="2555668"/>
            <a:ext cx="436418" cy="249381"/>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een background with black text&#10;&#10;AI-generated content may be incorrect.">
            <a:extLst>
              <a:ext uri="{FF2B5EF4-FFF2-40B4-BE49-F238E27FC236}">
                <a16:creationId xmlns:a16="http://schemas.microsoft.com/office/drawing/2014/main" id="{D4FFAE69-4F4C-597C-B237-9B7D32CB68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879745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DBADCE-FBDD-40C7-A0D5-91470107E7DC}"/>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3A827497-D23A-F294-6F6F-A73C9004F703}"/>
              </a:ext>
            </a:extLst>
          </p:cNvPr>
          <p:cNvSpPr/>
          <p:nvPr/>
        </p:nvSpPr>
        <p:spPr>
          <a:xfrm>
            <a:off x="3926280" y="3304309"/>
            <a:ext cx="436418" cy="249381"/>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phone&#10;&#10;AI-generated content may be incorrect.">
            <a:extLst>
              <a:ext uri="{FF2B5EF4-FFF2-40B4-BE49-F238E27FC236}">
                <a16:creationId xmlns:a16="http://schemas.microsoft.com/office/drawing/2014/main" id="{723D6A67-0600-7D99-4107-8F69A1DEB3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2700814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3B619D-F2AE-8072-5B99-9AD494FBA9F4}"/>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FC820098-E87F-8E60-AFBF-809DE39847DD}"/>
              </a:ext>
            </a:extLst>
          </p:cNvPr>
          <p:cNvSpPr/>
          <p:nvPr/>
        </p:nvSpPr>
        <p:spPr>
          <a:xfrm>
            <a:off x="3957452" y="5922323"/>
            <a:ext cx="436418" cy="249381"/>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background with white text&#10;&#10;AI-generated content may be incorrect.">
            <a:extLst>
              <a:ext uri="{FF2B5EF4-FFF2-40B4-BE49-F238E27FC236}">
                <a16:creationId xmlns:a16="http://schemas.microsoft.com/office/drawing/2014/main" id="{BF5B4824-CF8A-E31F-E6BA-AF8847D99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21318879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A71250B-194B-46A0-7A06-59B51718103C}"/>
            </a:ext>
          </a:extLst>
        </p:cNvPr>
        <p:cNvGrpSpPr/>
        <p:nvPr/>
      </p:nvGrpSpPr>
      <p:grpSpPr>
        <a:xfrm>
          <a:off x="0" y="0"/>
          <a:ext cx="0" cy="0"/>
          <a:chOff x="0" y="0"/>
          <a:chExt cx="0" cy="0"/>
        </a:xfrm>
      </p:grpSpPr>
      <p:sp>
        <p:nvSpPr>
          <p:cNvPr id="2" name="Arrow: Right 1">
            <a:extLst>
              <a:ext uri="{FF2B5EF4-FFF2-40B4-BE49-F238E27FC236}">
                <a16:creationId xmlns:a16="http://schemas.microsoft.com/office/drawing/2014/main" id="{670DAE46-38DF-9E4D-0700-E09256AFE4B7}"/>
              </a:ext>
            </a:extLst>
          </p:cNvPr>
          <p:cNvSpPr/>
          <p:nvPr/>
        </p:nvSpPr>
        <p:spPr>
          <a:xfrm>
            <a:off x="3957452" y="1194954"/>
            <a:ext cx="436418" cy="249381"/>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instructions&#10;&#10;AI-generated content may be incorrect.">
            <a:extLst>
              <a:ext uri="{FF2B5EF4-FFF2-40B4-BE49-F238E27FC236}">
                <a16:creationId xmlns:a16="http://schemas.microsoft.com/office/drawing/2014/main" id="{748A8B4E-D0A7-10E4-8976-5DC1363C4F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865641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46CF0E-B282-40FB-156E-651579EB824F}"/>
            </a:ext>
          </a:extLst>
        </p:cNvPr>
        <p:cNvGrpSpPr/>
        <p:nvPr/>
      </p:nvGrpSpPr>
      <p:grpSpPr>
        <a:xfrm>
          <a:off x="0" y="0"/>
          <a:ext cx="0" cy="0"/>
          <a:chOff x="0" y="0"/>
          <a:chExt cx="0" cy="0"/>
        </a:xfrm>
      </p:grpSpPr>
      <p:sp>
        <p:nvSpPr>
          <p:cNvPr id="6" name="Arrow: Right 5">
            <a:extLst>
              <a:ext uri="{FF2B5EF4-FFF2-40B4-BE49-F238E27FC236}">
                <a16:creationId xmlns:a16="http://schemas.microsoft.com/office/drawing/2014/main" id="{A2186D2E-45FA-BF73-77BB-3234B8C3B6A6}"/>
              </a:ext>
            </a:extLst>
          </p:cNvPr>
          <p:cNvSpPr/>
          <p:nvPr/>
        </p:nvSpPr>
        <p:spPr>
          <a:xfrm>
            <a:off x="3759035" y="1969325"/>
            <a:ext cx="566058" cy="30480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een background with black text&#10;&#10;AI-generated content may be incorrect.">
            <a:extLst>
              <a:ext uri="{FF2B5EF4-FFF2-40B4-BE49-F238E27FC236}">
                <a16:creationId xmlns:a16="http://schemas.microsoft.com/office/drawing/2014/main" id="{84CC8EF5-AF69-3FBA-8F76-9CC8C563CD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3021836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29CD92C-3A11-DAD1-E05E-E230B94C6D16}"/>
            </a:ext>
          </a:extLst>
        </p:cNvPr>
        <p:cNvGrpSpPr/>
        <p:nvPr/>
      </p:nvGrpSpPr>
      <p:grpSpPr>
        <a:xfrm>
          <a:off x="0" y="0"/>
          <a:ext cx="0" cy="0"/>
          <a:chOff x="0" y="0"/>
          <a:chExt cx="0" cy="0"/>
        </a:xfrm>
      </p:grpSpPr>
      <p:sp>
        <p:nvSpPr>
          <p:cNvPr id="6" name="Arrow: Right 5">
            <a:extLst>
              <a:ext uri="{FF2B5EF4-FFF2-40B4-BE49-F238E27FC236}">
                <a16:creationId xmlns:a16="http://schemas.microsoft.com/office/drawing/2014/main" id="{C84198C1-FF15-E1BC-561C-BB6694ADA679}"/>
              </a:ext>
            </a:extLst>
          </p:cNvPr>
          <p:cNvSpPr/>
          <p:nvPr/>
        </p:nvSpPr>
        <p:spPr>
          <a:xfrm>
            <a:off x="3779816" y="1200397"/>
            <a:ext cx="566058" cy="30480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phone&#10;&#10;AI-generated content may be incorrect.">
            <a:extLst>
              <a:ext uri="{FF2B5EF4-FFF2-40B4-BE49-F238E27FC236}">
                <a16:creationId xmlns:a16="http://schemas.microsoft.com/office/drawing/2014/main" id="{211787E6-E101-CA1F-AB87-60C83C97F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1062" y="381000"/>
            <a:ext cx="2809875" cy="6096000"/>
          </a:xfrm>
          <a:prstGeom prst="rect">
            <a:avLst/>
          </a:prstGeom>
        </p:spPr>
      </p:pic>
    </p:spTree>
    <p:extLst>
      <p:ext uri="{BB962C8B-B14F-4D97-AF65-F5344CB8AC3E}">
        <p14:creationId xmlns:p14="http://schemas.microsoft.com/office/powerpoint/2010/main" val="2165623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18A8AA-1C4C-8271-225B-4CE9D434CF04}"/>
            </a:ext>
          </a:extLst>
        </p:cNvPr>
        <p:cNvGrpSpPr/>
        <p:nvPr/>
      </p:nvGrpSpPr>
      <p:grpSpPr>
        <a:xfrm>
          <a:off x="0" y="0"/>
          <a:ext cx="0" cy="0"/>
          <a:chOff x="0" y="0"/>
          <a:chExt cx="0" cy="0"/>
        </a:xfrm>
      </p:grpSpPr>
      <p:pic>
        <p:nvPicPr>
          <p:cNvPr id="5" name="Picture 4" descr="A green background with black text&#10;&#10;AI-generated content may be incorrect.">
            <a:extLst>
              <a:ext uri="{FF2B5EF4-FFF2-40B4-BE49-F238E27FC236}">
                <a16:creationId xmlns:a16="http://schemas.microsoft.com/office/drawing/2014/main" id="{CD552A95-1982-0B0F-891F-62ADD5C5B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7029" y="538843"/>
            <a:ext cx="3451620" cy="5780314"/>
          </a:xfrm>
          <a:prstGeom prst="rect">
            <a:avLst/>
          </a:prstGeom>
        </p:spPr>
      </p:pic>
      <p:sp>
        <p:nvSpPr>
          <p:cNvPr id="6" name="Arrow: Right 5">
            <a:extLst>
              <a:ext uri="{FF2B5EF4-FFF2-40B4-BE49-F238E27FC236}">
                <a16:creationId xmlns:a16="http://schemas.microsoft.com/office/drawing/2014/main" id="{767110CE-1523-5D88-9855-8CDE0D760ED4}"/>
              </a:ext>
            </a:extLst>
          </p:cNvPr>
          <p:cNvSpPr/>
          <p:nvPr/>
        </p:nvSpPr>
        <p:spPr>
          <a:xfrm>
            <a:off x="3447308" y="1522515"/>
            <a:ext cx="566058" cy="30480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105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863331-9BFF-8FE7-E5E0-E4DEAAA66156}"/>
            </a:ext>
          </a:extLst>
        </p:cNvPr>
        <p:cNvGrpSpPr/>
        <p:nvPr/>
      </p:nvGrpSpPr>
      <p:grpSpPr>
        <a:xfrm>
          <a:off x="0" y="0"/>
          <a:ext cx="0" cy="0"/>
          <a:chOff x="0" y="0"/>
          <a:chExt cx="0" cy="0"/>
        </a:xfrm>
      </p:grpSpPr>
      <p:pic>
        <p:nvPicPr>
          <p:cNvPr id="4" name="Picture 3" descr="A blue and yellow poster with white speech bubbles and light bulb&#10;&#10;AI-generated content may be incorrect.">
            <a:extLst>
              <a:ext uri="{FF2B5EF4-FFF2-40B4-BE49-F238E27FC236}">
                <a16:creationId xmlns:a16="http://schemas.microsoft.com/office/drawing/2014/main" id="{E864CF77-A6E1-09C0-65BE-ADB524EB2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787" y="325582"/>
            <a:ext cx="2642426" cy="5732721"/>
          </a:xfrm>
          <a:prstGeom prst="rect">
            <a:avLst/>
          </a:prstGeom>
        </p:spPr>
      </p:pic>
      <p:sp>
        <p:nvSpPr>
          <p:cNvPr id="5" name="Arrow: Up 4">
            <a:extLst>
              <a:ext uri="{FF2B5EF4-FFF2-40B4-BE49-F238E27FC236}">
                <a16:creationId xmlns:a16="http://schemas.microsoft.com/office/drawing/2014/main" id="{2BD73882-A8CE-E8C0-A4C4-A49ADD9E4676}"/>
              </a:ext>
            </a:extLst>
          </p:cNvPr>
          <p:cNvSpPr/>
          <p:nvPr/>
        </p:nvSpPr>
        <p:spPr>
          <a:xfrm>
            <a:off x="5976257" y="6238504"/>
            <a:ext cx="239486" cy="293914"/>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9500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38E504-36C5-DFCD-0728-8FA182F8DD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AE7F51-BA1A-9884-3F6B-AA6894D757C8}"/>
              </a:ext>
            </a:extLst>
          </p:cNvPr>
          <p:cNvSpPr txBox="1"/>
          <p:nvPr/>
        </p:nvSpPr>
        <p:spPr>
          <a:xfrm>
            <a:off x="406809" y="240689"/>
            <a:ext cx="11378381" cy="1015663"/>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p>
        </p:txBody>
      </p:sp>
    </p:spTree>
    <p:extLst>
      <p:ext uri="{BB962C8B-B14F-4D97-AF65-F5344CB8AC3E}">
        <p14:creationId xmlns:p14="http://schemas.microsoft.com/office/powerpoint/2010/main" val="709254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910304-BA65-7CE4-2EE0-47F3A7D346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1D3E91-9CC6-442E-00C3-6A10CDB158E7}"/>
              </a:ext>
            </a:extLst>
          </p:cNvPr>
          <p:cNvSpPr txBox="1"/>
          <p:nvPr/>
        </p:nvSpPr>
        <p:spPr>
          <a:xfrm>
            <a:off x="406809" y="240689"/>
            <a:ext cx="11378381" cy="1477328"/>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p:txBody>
      </p:sp>
    </p:spTree>
    <p:extLst>
      <p:ext uri="{BB962C8B-B14F-4D97-AF65-F5344CB8AC3E}">
        <p14:creationId xmlns:p14="http://schemas.microsoft.com/office/powerpoint/2010/main" val="2018293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23FC57-FEA8-2F2C-B14E-7FDCAEB48CE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DF0971-7A3E-988B-57B7-BBEC3234574D}"/>
              </a:ext>
            </a:extLst>
          </p:cNvPr>
          <p:cNvSpPr txBox="1"/>
          <p:nvPr/>
        </p:nvSpPr>
        <p:spPr>
          <a:xfrm>
            <a:off x="406809" y="240689"/>
            <a:ext cx="11378381" cy="1938992"/>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p:txBody>
      </p:sp>
    </p:spTree>
    <p:extLst>
      <p:ext uri="{BB962C8B-B14F-4D97-AF65-F5344CB8AC3E}">
        <p14:creationId xmlns:p14="http://schemas.microsoft.com/office/powerpoint/2010/main" val="3323246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69828D-AA26-0880-7DD7-1C51407B29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1717F7-5355-0313-867B-A5DD584ABFF7}"/>
              </a:ext>
            </a:extLst>
          </p:cNvPr>
          <p:cNvSpPr txBox="1"/>
          <p:nvPr/>
        </p:nvSpPr>
        <p:spPr>
          <a:xfrm>
            <a:off x="406809" y="240689"/>
            <a:ext cx="11378381" cy="2862322"/>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p:txBody>
      </p:sp>
    </p:spTree>
    <p:extLst>
      <p:ext uri="{BB962C8B-B14F-4D97-AF65-F5344CB8AC3E}">
        <p14:creationId xmlns:p14="http://schemas.microsoft.com/office/powerpoint/2010/main" val="3236345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AF7338-D1AB-FF42-FF60-C486565A4C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3BDF22-8617-3EBB-BA1C-C3B5469CE316}"/>
              </a:ext>
            </a:extLst>
          </p:cNvPr>
          <p:cNvSpPr txBox="1"/>
          <p:nvPr/>
        </p:nvSpPr>
        <p:spPr>
          <a:xfrm>
            <a:off x="406809" y="240689"/>
            <a:ext cx="11378381" cy="3323987"/>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p:txBody>
      </p:sp>
    </p:spTree>
    <p:extLst>
      <p:ext uri="{BB962C8B-B14F-4D97-AF65-F5344CB8AC3E}">
        <p14:creationId xmlns:p14="http://schemas.microsoft.com/office/powerpoint/2010/main" val="1154780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E49D45-89F4-7630-E9E9-7D07867412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72AB0D-915D-BB25-CB43-AF7D5E95BC08}"/>
              </a:ext>
            </a:extLst>
          </p:cNvPr>
          <p:cNvSpPr txBox="1"/>
          <p:nvPr/>
        </p:nvSpPr>
        <p:spPr>
          <a:xfrm>
            <a:off x="406809" y="240689"/>
            <a:ext cx="11378381" cy="4708981"/>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a:p>
            <a:pPr marL="457200" indent="-457200">
              <a:buFontTx/>
              <a:buChar char="-"/>
            </a:pPr>
            <a:r>
              <a:rPr lang="en-US" sz="3000" dirty="0">
                <a:solidFill>
                  <a:schemeClr val="bg1"/>
                </a:solidFill>
                <a:effectLst/>
                <a:latin typeface="Arial" panose="020B0604020202020204" pitchFamily="34" charset="0"/>
                <a:ea typeface="Times New Roman" panose="02020603050405020304" pitchFamily="18" charset="0"/>
              </a:rPr>
              <a:t>Have you come to the place in your life where you know for certain that you have a relationship with God and that you will go to Heaven when you die?</a:t>
            </a:r>
            <a:endParaRPr lang="en-US" sz="3000" dirty="0">
              <a:solidFill>
                <a:schemeClr val="bg1"/>
              </a:solidFill>
              <a:latin typeface="system-ui"/>
              <a:ea typeface="Times New Roman" panose="02020603050405020304" pitchFamily="18" charset="0"/>
            </a:endParaRPr>
          </a:p>
        </p:txBody>
      </p:sp>
    </p:spTree>
    <p:extLst>
      <p:ext uri="{BB962C8B-B14F-4D97-AF65-F5344CB8AC3E}">
        <p14:creationId xmlns:p14="http://schemas.microsoft.com/office/powerpoint/2010/main" val="1895756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7B7C162-75BA-7E3E-B337-5C91AE8E5B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A34737-9728-B2D6-2353-23BD7EC4611D}"/>
              </a:ext>
            </a:extLst>
          </p:cNvPr>
          <p:cNvSpPr txBox="1"/>
          <p:nvPr/>
        </p:nvSpPr>
        <p:spPr>
          <a:xfrm>
            <a:off x="406809" y="760235"/>
            <a:ext cx="11378381" cy="3108543"/>
          </a:xfrm>
          <a:prstGeom prst="rect">
            <a:avLst/>
          </a:prstGeom>
          <a:noFill/>
        </p:spPr>
        <p:txBody>
          <a:bodyPr wrap="square" rtlCol="0">
            <a:spAutoFit/>
          </a:bodyPr>
          <a:lstStyle/>
          <a:p>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Often, this question will open the door for you to share the Good News about Jesus. If they say  they are not certain, we can say – “Do you mind if I take 3 or 4 minutes to share with you how you can know for certain?” You will then share the salvation presentation that you will learn. If they seem skeptical about what you have asked, you can move on to the following two exploratory questions….</a:t>
            </a:r>
          </a:p>
          <a:p>
            <a:pPr marL="0" marR="0">
              <a:spcBef>
                <a:spcPts val="0"/>
              </a:spcBef>
              <a:spcAft>
                <a:spcPts val="0"/>
              </a:spcAft>
            </a:pP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89786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18B9F4-92B0-0092-DC01-409AA16878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C0F58FA-F57B-AB5D-7F85-581185537390}"/>
              </a:ext>
            </a:extLst>
          </p:cNvPr>
          <p:cNvSpPr txBox="1"/>
          <p:nvPr/>
        </p:nvSpPr>
        <p:spPr>
          <a:xfrm>
            <a:off x="406809" y="240689"/>
            <a:ext cx="11378381" cy="5047536"/>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a:p>
            <a:pPr marL="457200" indent="-457200">
              <a:buFontTx/>
              <a:buChar char="-"/>
            </a:pPr>
            <a:r>
              <a:rPr lang="en-US" sz="2800" dirty="0">
                <a:solidFill>
                  <a:schemeClr val="bg1"/>
                </a:solidFill>
                <a:effectLst/>
                <a:latin typeface="Arial" panose="020B0604020202020204" pitchFamily="34" charset="0"/>
                <a:ea typeface="Times New Roman" panose="02020603050405020304" pitchFamily="18" charset="0"/>
              </a:rPr>
              <a:t>Have you come to the place in your life where you know for certain that you have a relationship with God and that you will go to Heaven when you die?</a:t>
            </a:r>
            <a:endParaRPr lang="en-US" sz="2800" dirty="0">
              <a:solidFill>
                <a:schemeClr val="bg1"/>
              </a:solidFill>
              <a:latin typeface="system-ui"/>
              <a:ea typeface="Times New Roman" panose="02020603050405020304" pitchFamily="18" charset="0"/>
            </a:endParaRPr>
          </a:p>
          <a:p>
            <a:pPr marL="457200" marR="0" indent="-457200">
              <a:spcBef>
                <a:spcPts val="0"/>
              </a:spcBef>
              <a:spcAft>
                <a:spcPts val="0"/>
              </a:spcAft>
              <a:buFontTx/>
              <a:buChar char="-"/>
            </a:pPr>
            <a:r>
              <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rPr>
              <a:t>What do you believe we have to do to have a relationship with God?</a:t>
            </a:r>
          </a:p>
        </p:txBody>
      </p:sp>
    </p:spTree>
    <p:extLst>
      <p:ext uri="{BB962C8B-B14F-4D97-AF65-F5344CB8AC3E}">
        <p14:creationId xmlns:p14="http://schemas.microsoft.com/office/powerpoint/2010/main" val="2242042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9EF7AC-ABEB-9E3A-5602-6075282040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6C094E-1E81-0883-CCDB-8F48F965A0F1}"/>
              </a:ext>
            </a:extLst>
          </p:cNvPr>
          <p:cNvSpPr txBox="1"/>
          <p:nvPr/>
        </p:nvSpPr>
        <p:spPr>
          <a:xfrm>
            <a:off x="406809" y="240689"/>
            <a:ext cx="11378381" cy="6093976"/>
          </a:xfrm>
          <a:prstGeom prst="rect">
            <a:avLst/>
          </a:prstGeom>
          <a:noFill/>
        </p:spPr>
        <p:txBody>
          <a:bodyPr wrap="square" rtlCol="0">
            <a:spAutoFit/>
          </a:bodyPr>
          <a:lstStyle/>
          <a:p>
            <a:pPr marL="0" marR="0">
              <a:spcBef>
                <a:spcPts val="0"/>
              </a:spcBef>
              <a:spcAft>
                <a:spcPts val="0"/>
              </a:spcAft>
            </a:pPr>
            <a:r>
              <a:rPr lang="en-US" sz="2800" b="1" dirty="0">
                <a:solidFill>
                  <a:schemeClr val="accent4">
                    <a:lumMod val="75000"/>
                  </a:schemeClr>
                </a:solidFill>
                <a:latin typeface="Arial" panose="020B0604020202020204" pitchFamily="34" charset="0"/>
                <a:ea typeface="Times New Roman" panose="02020603050405020304" pitchFamily="18" charset="0"/>
              </a:rPr>
              <a:t>BEGINNING A CONVERSATION</a:t>
            </a:r>
            <a:endParaRPr lang="en-US" sz="2800" dirty="0">
              <a:solidFill>
                <a:schemeClr val="bg1"/>
              </a:solidFill>
              <a:effectLst/>
              <a:latin typeface="Arial" panose="020B0604020202020204" pitchFamily="34" charset="0"/>
              <a:ea typeface="Times New Roman" panose="02020603050405020304" pitchFamily="18" charset="0"/>
            </a:endParaRPr>
          </a:p>
          <a:p>
            <a:pPr marL="0" marR="0">
              <a:spcBef>
                <a:spcPts val="0"/>
              </a:spcBef>
              <a:spcAft>
                <a:spcPts val="0"/>
              </a:spcAft>
            </a:pPr>
            <a:r>
              <a:rPr lang="en-US" sz="3200" b="0" dirty="0">
                <a:solidFill>
                  <a:schemeClr val="accent4">
                    <a:lumMod val="75000"/>
                  </a:schemeClr>
                </a:solidFill>
                <a:effectLst/>
                <a:latin typeface="system-ui"/>
              </a:rPr>
              <a:t>F.I.R.E.</a:t>
            </a:r>
            <a:endParaRPr lang="en-US" sz="3200" dirty="0">
              <a:solidFill>
                <a:schemeClr val="bg1"/>
              </a:solidFill>
              <a:latin typeface="system-ui"/>
              <a:ea typeface="Times New Roman" panose="02020603050405020304" pitchFamily="18" charset="0"/>
            </a:endParaRP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Family: </a:t>
            </a:r>
            <a:r>
              <a:rPr lang="en-US" sz="3000" dirty="0">
                <a:solidFill>
                  <a:schemeClr val="bg1"/>
                </a:solidFill>
                <a:latin typeface="system-ui"/>
                <a:ea typeface="Times New Roman" panose="02020603050405020304" pitchFamily="18" charset="0"/>
              </a:rPr>
              <a:t>Tell me about your family.</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Interests:</a:t>
            </a:r>
            <a:r>
              <a:rPr lang="en-US" sz="3000" dirty="0">
                <a:solidFill>
                  <a:schemeClr val="bg1"/>
                </a:solidFill>
                <a:effectLst/>
                <a:latin typeface="system-ui"/>
                <a:ea typeface="Times New Roman" panose="02020603050405020304" pitchFamily="18" charset="0"/>
              </a:rPr>
              <a:t> Do you have any special hobbies? </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latin typeface="system-ui"/>
                <a:ea typeface="Times New Roman" panose="02020603050405020304" pitchFamily="18" charset="0"/>
              </a:rPr>
              <a:t>Religious Background: </a:t>
            </a:r>
            <a:r>
              <a:rPr lang="en-US" sz="3000" dirty="0">
                <a:solidFill>
                  <a:schemeClr val="bg1"/>
                </a:solidFill>
                <a:latin typeface="system-ui"/>
                <a:ea typeface="Times New Roman" panose="02020603050405020304" pitchFamily="18" charset="0"/>
              </a:rPr>
              <a:t>When you attend church, where do you attend?</a:t>
            </a:r>
          </a:p>
          <a:p>
            <a:pPr marL="457200" marR="0" indent="-457200">
              <a:spcBef>
                <a:spcPts val="0"/>
              </a:spcBef>
              <a:spcAft>
                <a:spcPts val="0"/>
              </a:spcAft>
              <a:buFont typeface="Arial" panose="020B0604020202020204" pitchFamily="34" charset="0"/>
              <a:buChar char="•"/>
            </a:pPr>
            <a:r>
              <a:rPr lang="en-US" sz="3000" dirty="0">
                <a:solidFill>
                  <a:schemeClr val="accent4">
                    <a:lumMod val="75000"/>
                  </a:schemeClr>
                </a:solidFill>
                <a:effectLst/>
                <a:latin typeface="system-ui"/>
                <a:ea typeface="Times New Roman" panose="02020603050405020304" pitchFamily="18" charset="0"/>
              </a:rPr>
              <a:t>Exploratory Questions:</a:t>
            </a:r>
          </a:p>
          <a:p>
            <a:pPr marL="457200" indent="-457200">
              <a:buFontTx/>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Have you come to the place in your life where you know for certain that you have a relationship with God and that you will go to Heaven when you die?</a:t>
            </a:r>
            <a:endPar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457200" marR="0" indent="-457200">
              <a:spcBef>
                <a:spcPts val="0"/>
              </a:spcBef>
              <a:spcAft>
                <a:spcPts val="0"/>
              </a:spcAft>
              <a:buFontTx/>
              <a:buChar char="-"/>
            </a:pPr>
            <a:r>
              <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rPr>
              <a:t>What do you believe we have to do to have a relationship with God?</a:t>
            </a:r>
          </a:p>
          <a:p>
            <a:pPr marL="457200" marR="0" indent="-457200">
              <a:spcBef>
                <a:spcPts val="0"/>
              </a:spcBef>
              <a:spcAft>
                <a:spcPts val="0"/>
              </a:spcAft>
              <a:buFontTx/>
              <a:buChar char="-"/>
            </a:pP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Have you done what you believe is necessary to have a r</a:t>
            </a:r>
            <a:r>
              <a:rPr lang="en-US" sz="2800" dirty="0">
                <a:solidFill>
                  <a:schemeClr val="bg1"/>
                </a:solidFill>
                <a:latin typeface="Arial" panose="020B0604020202020204" pitchFamily="34" charset="0"/>
                <a:ea typeface="Times New Roman" panose="02020603050405020304" pitchFamily="18" charset="0"/>
                <a:cs typeface="Arial" panose="020B0604020202020204" pitchFamily="34" charset="0"/>
              </a:rPr>
              <a:t>elationship with God?</a:t>
            </a:r>
            <a:endPar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28213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71600D-C9D3-68A2-9F60-9CAF50807B6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E763175-F672-92F5-CB7A-929D9D846D27}"/>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BEGINNING A CONVERSATION</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8297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731F06C-D488-75D0-301A-3C4779E71E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DB738A-562F-3EB4-C3AA-F323B4A41116}"/>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RELIGION vs. RELATIONSHIP </a:t>
            </a:r>
          </a:p>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PRESENTATION</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743620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1D3A61-5D36-3E96-92CA-DE5A37DDD8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DEB14F-8ACA-5B10-FDC0-62952430B843}"/>
              </a:ext>
            </a:extLst>
          </p:cNvPr>
          <p:cNvSpPr txBox="1"/>
          <p:nvPr/>
        </p:nvSpPr>
        <p:spPr>
          <a:xfrm>
            <a:off x="406809" y="823390"/>
            <a:ext cx="11378381" cy="2246769"/>
          </a:xfrm>
          <a:prstGeom prst="rect">
            <a:avLst/>
          </a:prstGeom>
          <a:noFill/>
        </p:spPr>
        <p:txBody>
          <a:bodyPr wrap="square" rtlCol="0">
            <a:spAutoFit/>
          </a:bodyPr>
          <a:lstStyle/>
          <a:p>
            <a:pPr marL="0" marR="34290"/>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Remember, we have asked the first exploratory question or possibly all exploratory questions. For example, we have asked – “Have you come to the place in your life where you know for certain that you have a relationship with God and that you will go to Heaven when you die?” We will begin by talking about religion….</a:t>
            </a:r>
          </a:p>
        </p:txBody>
      </p:sp>
    </p:spTree>
    <p:extLst>
      <p:ext uri="{BB962C8B-B14F-4D97-AF65-F5344CB8AC3E}">
        <p14:creationId xmlns:p14="http://schemas.microsoft.com/office/powerpoint/2010/main" val="1014584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D5A2666-FA64-7883-8406-38D74FAAE9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F092D9-E437-8340-0196-D391FFF9107A}"/>
              </a:ext>
            </a:extLst>
          </p:cNvPr>
          <p:cNvSpPr txBox="1"/>
          <p:nvPr/>
        </p:nvSpPr>
        <p:spPr>
          <a:xfrm>
            <a:off x="406809" y="2890391"/>
            <a:ext cx="11378381" cy="1077218"/>
          </a:xfrm>
          <a:prstGeom prst="rect">
            <a:avLst/>
          </a:prstGeom>
          <a:noFill/>
        </p:spPr>
        <p:txBody>
          <a:bodyPr wrap="square" rtlCol="0">
            <a:spAutoFit/>
          </a:bodyPr>
          <a:lstStyle/>
          <a:p>
            <a:pPr marL="0" marR="34290" algn="ctr"/>
            <a:r>
              <a:rPr lang="en-US" sz="32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CLOSE YOUR STUDY GUIDE AND LISTEN </a:t>
            </a:r>
          </a:p>
          <a:p>
            <a:pPr marL="0" marR="34290" algn="ctr"/>
            <a:r>
              <a:rPr lang="en-US" sz="32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TO THE PRESENTATION</a:t>
            </a:r>
            <a:endPar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39337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63358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5059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1252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08060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65045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6204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67173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21894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18331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8525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2926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r>
              <a:rPr lang="en-US" sz="2800" b="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2529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3BC63944-6FE7-0D73-2F54-D3371D7C9720}"/>
              </a:ext>
            </a:extLst>
          </p:cNvPr>
          <p:cNvSpPr/>
          <p:nvPr/>
        </p:nvSpPr>
        <p:spPr>
          <a:xfrm>
            <a:off x="6949255" y="4333639"/>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1664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86B06C-6030-0057-B893-B49D8331DC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DBD216-03EB-3448-BCED-7200B4AFE068}"/>
              </a:ext>
            </a:extLst>
          </p:cNvPr>
          <p:cNvSpPr txBox="1"/>
          <p:nvPr/>
        </p:nvSpPr>
        <p:spPr>
          <a:xfrm>
            <a:off x="406809" y="2644170"/>
            <a:ext cx="11378381" cy="1569660"/>
          </a:xfrm>
          <a:prstGeom prst="rect">
            <a:avLst/>
          </a:prstGeom>
          <a:noFill/>
        </p:spPr>
        <p:txBody>
          <a:bodyPr wrap="square" rtlCol="0">
            <a:spAutoFit/>
          </a:bodyPr>
          <a:lstStyle/>
          <a:p>
            <a:pPr marL="0" marR="34290" algn="ct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OPEN YOU STUDY GUIDE AND NOTICE THE PRESENATION THAT IS INCLUDED </a:t>
            </a:r>
          </a:p>
          <a:p>
            <a:pPr marL="0" marR="34290" algn="ct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IN YOUR MATERIAL</a:t>
            </a:r>
          </a:p>
        </p:txBody>
      </p:sp>
    </p:spTree>
    <p:extLst>
      <p:ext uri="{BB962C8B-B14F-4D97-AF65-F5344CB8AC3E}">
        <p14:creationId xmlns:p14="http://schemas.microsoft.com/office/powerpoint/2010/main" val="29476531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RELIGION vs. RELATIONSHIP</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3218613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BB9031-A3E9-078D-58DD-74D6BC4738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9FCE9C-ED34-7540-D613-3339DFB9B91B}"/>
              </a:ext>
            </a:extLst>
          </p:cNvPr>
          <p:cNvSpPr txBox="1"/>
          <p:nvPr/>
        </p:nvSpPr>
        <p:spPr>
          <a:xfrm>
            <a:off x="406809" y="3013501"/>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I ACCEPT</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8495584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7958ED4-CE25-F2C3-878C-138A0D6BC0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ED2CE3-76B7-FA0B-E694-0561CBC4BF7A}"/>
              </a:ext>
            </a:extLst>
          </p:cNvPr>
          <p:cNvSpPr txBox="1"/>
          <p:nvPr/>
        </p:nvSpPr>
        <p:spPr>
          <a:xfrm>
            <a:off x="406809" y="3013501"/>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Why is Jesus the only way to God?</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842409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89D7C0F-A9B6-E253-18D4-EA7E086087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759FD8-4D86-3D23-8F5F-4C759158FF45}"/>
              </a:ext>
            </a:extLst>
          </p:cNvPr>
          <p:cNvSpPr txBox="1"/>
          <p:nvPr/>
        </p:nvSpPr>
        <p:spPr>
          <a:xfrm>
            <a:off x="406809" y="811963"/>
            <a:ext cx="11378381" cy="2677656"/>
          </a:xfrm>
          <a:prstGeom prst="rect">
            <a:avLst/>
          </a:prstGeom>
          <a:noFill/>
        </p:spPr>
        <p:txBody>
          <a:bodyPr wrap="square" rtlCol="0">
            <a:spAutoFit/>
          </a:bodyPr>
          <a:lstStyle/>
          <a:p>
            <a:pPr marL="0" marR="34290"/>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is a common question from those who are skeptical about having a relationship with God through Jesus. How can we respond to this? We can talk to them about the difference between what other religions believe and what Christians believe. We all believe in a “Go Between.” We believe in something or someone that helps us connect with God. Our “Go Between” is different. </a:t>
            </a:r>
          </a:p>
        </p:txBody>
      </p:sp>
    </p:spTree>
    <p:extLst>
      <p:ext uri="{BB962C8B-B14F-4D97-AF65-F5344CB8AC3E}">
        <p14:creationId xmlns:p14="http://schemas.microsoft.com/office/powerpoint/2010/main" val="26481184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BB9031-A3E9-078D-58DD-74D6BC4738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9FCE9C-ED34-7540-D613-3339DFB9B91B}"/>
              </a:ext>
            </a:extLst>
          </p:cNvPr>
          <p:cNvSpPr txBox="1"/>
          <p:nvPr/>
        </p:nvSpPr>
        <p:spPr>
          <a:xfrm>
            <a:off x="327296" y="2551837"/>
            <a:ext cx="11378381" cy="1754326"/>
          </a:xfrm>
          <a:prstGeom prst="rect">
            <a:avLst/>
          </a:prstGeom>
          <a:noFill/>
        </p:spPr>
        <p:txBody>
          <a:bodyPr wrap="square" rtlCol="0">
            <a:spAutoFit/>
          </a:bodyPr>
          <a:lstStyle/>
          <a:p>
            <a:pPr marL="0" marR="0" algn="ctr">
              <a:spcBef>
                <a:spcPts val="0"/>
              </a:spcBef>
              <a:spcAft>
                <a:spcPts val="0"/>
              </a:spcAft>
            </a:pPr>
            <a:r>
              <a:rPr lang="en-US" sz="3600" b="1" dirty="0">
                <a:solidFill>
                  <a:schemeClr val="bg1"/>
                </a:solidFill>
                <a:latin typeface="Arial" panose="020B0604020202020204" pitchFamily="34" charset="0"/>
                <a:ea typeface="Times New Roman" panose="02020603050405020304" pitchFamily="18" charset="0"/>
              </a:rPr>
              <a:t>To learn this, let’s remember something. Religions have someone or something that gives them the law. We see this on the illustration.</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814016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3BC63944-6FE7-0D73-2F54-D3371D7C9720}"/>
              </a:ext>
            </a:extLst>
          </p:cNvPr>
          <p:cNvSpPr/>
          <p:nvPr/>
        </p:nvSpPr>
        <p:spPr>
          <a:xfrm>
            <a:off x="6949255" y="4333639"/>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77932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BB9031-A3E9-078D-58DD-74D6BC4738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9FCE9C-ED34-7540-D613-3339DFB9B91B}"/>
              </a:ext>
            </a:extLst>
          </p:cNvPr>
          <p:cNvSpPr txBox="1"/>
          <p:nvPr/>
        </p:nvSpPr>
        <p:spPr>
          <a:xfrm>
            <a:off x="406809" y="3013501"/>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Who gives the religions their laws?</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5564573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33386CE-6BAE-26D4-EFB8-02888B2C63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B6891C-26A5-ECE3-286B-2CC7035FF16C}"/>
              </a:ext>
            </a:extLst>
          </p:cNvPr>
          <p:cNvSpPr txBox="1"/>
          <p:nvPr/>
        </p:nvSpPr>
        <p:spPr>
          <a:xfrm>
            <a:off x="406809" y="3013501"/>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THE GO BETWEEN</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244647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7A58B2B-E518-983A-2E5B-FAAF610B065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C4AB01-A063-8E24-798F-08858F048FA0}"/>
              </a:ext>
            </a:extLst>
          </p:cNvPr>
          <p:cNvSpPr txBox="1"/>
          <p:nvPr/>
        </p:nvSpPr>
        <p:spPr>
          <a:xfrm>
            <a:off x="406809" y="811963"/>
            <a:ext cx="11378381" cy="452431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GO BETWEEN</a:t>
            </a:r>
            <a:endParaRPr lang="en-US" sz="3200" b="1"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is a common belief among most major religions that believe in a God. They believe that they need help experiencing their God. We need someone or something connected to Him to tell us how we experience Him. We need a go-between who tells us the rules we are to follow. They are </a:t>
            </a:r>
            <a:r>
              <a:rPr lang="en-US" sz="3200" b="1" u="sng" dirty="0">
                <a:solidFill>
                  <a:schemeClr val="accent4">
                    <a:lumMod val="75000"/>
                  </a:schemeClr>
                </a:solidFill>
                <a:effectLst/>
                <a:latin typeface="Arial" panose="020B0604020202020204" pitchFamily="34" charset="0"/>
                <a:ea typeface="Times New Roman" panose="02020603050405020304" pitchFamily="18" charset="0"/>
              </a:rPr>
              <a:t>mediators</a:t>
            </a:r>
            <a:r>
              <a:rPr lang="en-US" sz="3200" dirty="0">
                <a:solidFill>
                  <a:schemeClr val="bg1"/>
                </a:solidFill>
                <a:effectLst/>
                <a:latin typeface="Arial" panose="020B0604020202020204" pitchFamily="34" charset="0"/>
                <a:ea typeface="Times New Roman" panose="02020603050405020304" pitchFamily="18" charset="0"/>
              </a:rPr>
              <a:t>. This means, they tell us what we need to do to form a relationship with someone else.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40929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For Example:</a:t>
            </a:r>
          </a:p>
          <a:p>
            <a:pPr marL="0" marR="0" algn="ctr">
              <a:spcBef>
                <a:spcPts val="0"/>
              </a:spcBef>
              <a:spcAft>
                <a:spcPts val="0"/>
              </a:spcAft>
            </a:pPr>
            <a:r>
              <a:rPr lang="en-US" sz="3200" dirty="0">
                <a:solidFill>
                  <a:schemeClr val="bg1"/>
                </a:solidFill>
                <a:latin typeface="Arial" panose="020B0604020202020204" pitchFamily="34" charset="0"/>
                <a:ea typeface="Times New Roman" panose="02020603050405020304" pitchFamily="18" charset="0"/>
              </a:rPr>
              <a:t>Judaism has the Torah. Buddhism has the Darma. Islam has the Qur’an. Greek Religions have the Logos.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633440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5A4B1F-4A56-8A6E-D5EF-E0B18505B0E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4BA751-FFD2-B731-5460-5C259BCC5CF2}"/>
              </a:ext>
            </a:extLst>
          </p:cNvPr>
          <p:cNvSpPr txBox="1"/>
          <p:nvPr/>
        </p:nvSpPr>
        <p:spPr>
          <a:xfrm>
            <a:off x="406809" y="1905506"/>
            <a:ext cx="11378381" cy="3046988"/>
          </a:xfrm>
          <a:prstGeom prst="rect">
            <a:avLst/>
          </a:prstGeom>
          <a:noFill/>
        </p:spPr>
        <p:txBody>
          <a:bodyPr wrap="square" rtlCol="0">
            <a:spAutoFit/>
          </a:bodyPr>
          <a:lstStyle/>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Because none of us always ob</a:t>
            </a:r>
            <a:r>
              <a:rPr lang="en-US" sz="3200" dirty="0">
                <a:solidFill>
                  <a:schemeClr val="bg1"/>
                </a:solidFill>
                <a:latin typeface="Arial" panose="020B0604020202020204" pitchFamily="34" charset="0"/>
                <a:ea typeface="Times New Roman" panose="02020603050405020304" pitchFamily="18" charset="0"/>
              </a:rPr>
              <a:t>ey the laws, </a:t>
            </a:r>
            <a:r>
              <a:rPr lang="en-US" sz="3200" dirty="0">
                <a:solidFill>
                  <a:schemeClr val="bg1"/>
                </a:solidFill>
                <a:effectLst/>
                <a:latin typeface="Arial" panose="020B0604020202020204" pitchFamily="34" charset="0"/>
                <a:ea typeface="Times New Roman" panose="02020603050405020304" pitchFamily="18" charset="0"/>
              </a:rPr>
              <a:t>we need a different type of mediator. We call him a </a:t>
            </a:r>
          </a:p>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“Love Mediator.” We need someone who loves us and can help us connect to God even though we break the law. What are the qualifications of the love mediator who can connect us with God? The scriptures talk about </a:t>
            </a:r>
            <a:r>
              <a:rPr lang="en-US" sz="3200">
                <a:solidFill>
                  <a:schemeClr val="bg1"/>
                </a:solidFill>
                <a:effectLst/>
                <a:latin typeface="Arial" panose="020B0604020202020204" pitchFamily="34" charset="0"/>
                <a:ea typeface="Times New Roman" panose="02020603050405020304" pitchFamily="18" charset="0"/>
              </a:rPr>
              <a:t>this mediator….</a:t>
            </a:r>
            <a:endParaRPr lang="en-US" sz="3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599695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206210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64335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AD8012-EAE9-B728-5FE5-AA6D0927DB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F7D0BF-F31F-20C4-A9EE-825E5C8C71E8}"/>
              </a:ext>
            </a:extLst>
          </p:cNvPr>
          <p:cNvSpPr txBox="1"/>
          <p:nvPr/>
        </p:nvSpPr>
        <p:spPr>
          <a:xfrm>
            <a:off x="321249" y="2306524"/>
            <a:ext cx="11378381" cy="1569660"/>
          </a:xfrm>
          <a:prstGeom prst="rect">
            <a:avLst/>
          </a:prstGeom>
          <a:noFill/>
        </p:spPr>
        <p:txBody>
          <a:bodyPr wrap="square" rtlCol="0">
            <a:spAutoFit/>
          </a:bodyPr>
          <a:lstStyle/>
          <a:p>
            <a:pPr marL="0" marR="0" algn="ctr">
              <a:spcBef>
                <a:spcPts val="0"/>
              </a:spcBef>
              <a:spcAft>
                <a:spcPts val="0"/>
              </a:spcAft>
            </a:pPr>
            <a:r>
              <a:rPr lang="en-US" sz="3200" b="0" i="1" dirty="0">
                <a:solidFill>
                  <a:schemeClr val="bg1"/>
                </a:solidFill>
                <a:effectLst/>
                <a:latin typeface="system-ui"/>
              </a:rPr>
              <a:t>For there is one God and one mediator between God and mankind, the man Christ Jesus, </a:t>
            </a:r>
            <a:r>
              <a:rPr lang="en-US" sz="3200" b="1" i="1" baseline="30000" dirty="0">
                <a:solidFill>
                  <a:schemeClr val="bg1"/>
                </a:solidFill>
                <a:effectLst/>
                <a:latin typeface="system-ui"/>
              </a:rPr>
              <a:t>6 </a:t>
            </a:r>
            <a:r>
              <a:rPr lang="en-US" sz="3200" b="0" i="1" dirty="0">
                <a:solidFill>
                  <a:schemeClr val="bg1"/>
                </a:solidFill>
                <a:effectLst/>
                <a:latin typeface="system-ui"/>
              </a:rPr>
              <a:t>who gave himself as a ransom for all people. </a:t>
            </a:r>
          </a:p>
          <a:p>
            <a:pPr marL="0" marR="0" algn="ctr">
              <a:spcBef>
                <a:spcPts val="0"/>
              </a:spcBef>
              <a:spcAft>
                <a:spcPts val="0"/>
              </a:spcAft>
            </a:pPr>
            <a:r>
              <a:rPr lang="en-US" sz="3200" dirty="0">
                <a:solidFill>
                  <a:schemeClr val="bg1"/>
                </a:solidFill>
                <a:latin typeface="system-ui"/>
                <a:ea typeface="Times New Roman" panose="02020603050405020304" pitchFamily="18" charset="0"/>
              </a:rPr>
              <a:t>1 Timothy 2:5-6</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58330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251B4C4-1C5F-6457-FFA6-198D47CEB8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AE62A7-5489-A14B-EC32-1D9D004D2AEB}"/>
              </a:ext>
            </a:extLst>
          </p:cNvPr>
          <p:cNvSpPr txBox="1"/>
          <p:nvPr/>
        </p:nvSpPr>
        <p:spPr>
          <a:xfrm>
            <a:off x="321249" y="2306524"/>
            <a:ext cx="11378381" cy="206210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What’s the difference between Jesus and the mediator’s of other religions? Jesus took the punishment for our sins as a ransom. He met the requirements of a love mediator. What are they?...</a:t>
            </a:r>
          </a:p>
        </p:txBody>
      </p:sp>
    </p:spTree>
    <p:extLst>
      <p:ext uri="{BB962C8B-B14F-4D97-AF65-F5344CB8AC3E}">
        <p14:creationId xmlns:p14="http://schemas.microsoft.com/office/powerpoint/2010/main" val="39383472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560385-6DC3-3D1B-C290-63321A8A538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7A0F114-522F-1318-D8B9-EECE71B4EA8C}"/>
              </a:ext>
            </a:extLst>
          </p:cNvPr>
          <p:cNvSpPr txBox="1"/>
          <p:nvPr/>
        </p:nvSpPr>
        <p:spPr>
          <a:xfrm>
            <a:off x="290077" y="452416"/>
            <a:ext cx="11378381" cy="206210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16352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BEC82-78FF-A9AD-7A89-DD0EBE3166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F983C8-A22F-E57C-29CA-0B7643AFECD6}"/>
              </a:ext>
            </a:extLst>
          </p:cNvPr>
          <p:cNvSpPr txBox="1"/>
          <p:nvPr/>
        </p:nvSpPr>
        <p:spPr>
          <a:xfrm>
            <a:off x="290077" y="452416"/>
            <a:ext cx="11378381" cy="452431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Sinless</a:t>
            </a:r>
            <a:r>
              <a:rPr lang="en-US" sz="3200" dirty="0">
                <a:solidFill>
                  <a:schemeClr val="accent4">
                    <a:lumMod val="75000"/>
                  </a:schemeClr>
                </a:solidFill>
                <a:effectLst/>
                <a:latin typeface="Arial" panose="020B0604020202020204" pitchFamily="34" charset="0"/>
                <a:ea typeface="Times New Roman" panose="02020603050405020304" pitchFamily="18" charset="0"/>
              </a:rPr>
              <a:t>: We need someone who doesn’t miss the mark</a:t>
            </a:r>
            <a:r>
              <a:rPr lang="en-US" sz="3200" dirty="0">
                <a:solidFill>
                  <a:schemeClr val="bg1"/>
                </a:solidFill>
                <a:effectLst/>
                <a:latin typeface="Arial" panose="020B0604020202020204" pitchFamily="34" charset="0"/>
                <a:ea typeface="Times New Roman" panose="02020603050405020304" pitchFamily="18" charset="0"/>
              </a:rPr>
              <a:t>. We need someone who is always moral and does what is right. If he is a failure like us, we won’t respect him. Why should we listen to him?</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4568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50920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solidFill>
                  <a:schemeClr val="accent4">
                    <a:lumMod val="75000"/>
                  </a:schemeClr>
                </a:solidFill>
                <a:effectLst/>
                <a:latin typeface="Arial" panose="020B0604020202020204" pitchFamily="34" charset="0"/>
                <a:ea typeface="Times New Roman" panose="02020603050405020304" pitchFamily="18" charset="0"/>
              </a:rPr>
              <a:t>Desire: We need someone who wants us to be forgiven and not be punished</a:t>
            </a:r>
            <a:r>
              <a:rPr lang="en-US" sz="3200" dirty="0">
                <a:solidFill>
                  <a:schemeClr val="bg1"/>
                </a:solidFill>
                <a:effectLst/>
                <a:latin typeface="Arial" panose="020B0604020202020204" pitchFamily="34" charset="0"/>
                <a:ea typeface="Times New Roman" panose="02020603050405020304" pitchFamily="18" charset="0"/>
              </a:rPr>
              <a:t>. He doesn’t want us to be judged even though we deserve it. He wants us to be forgiven and not suffer the consequence. John 3:17 says, “</a:t>
            </a:r>
            <a:r>
              <a:rPr lang="en-US" sz="3200" i="1" dirty="0">
                <a:solidFill>
                  <a:schemeClr val="bg1"/>
                </a:solidFill>
                <a:effectLst/>
                <a:latin typeface="Arial" panose="020B0604020202020204" pitchFamily="34" charset="0"/>
                <a:ea typeface="Times New Roman" panose="02020603050405020304" pitchFamily="18" charset="0"/>
              </a:rPr>
              <a:t>For God did not send his son into the world to condemn the world, but to save the world through him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spcBef>
                <a:spcPts val="0"/>
              </a:spcBef>
              <a:spcAft>
                <a:spcPts val="0"/>
              </a:spcAft>
            </a:pPr>
            <a:br>
              <a:rPr lang="en-US" sz="3200" dirty="0">
                <a:solidFill>
                  <a:schemeClr val="bg1"/>
                </a:solidFill>
                <a:effectLst/>
                <a:latin typeface="Arial" panose="020B0604020202020204" pitchFamily="34"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indent="-457200">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17348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403187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Sacrifice</a:t>
            </a:r>
            <a:r>
              <a:rPr lang="en-US" sz="3200" dirty="0">
                <a:solidFill>
                  <a:schemeClr val="accent4">
                    <a:lumMod val="75000"/>
                  </a:schemeClr>
                </a:solidFill>
                <a:effectLst/>
                <a:latin typeface="Arial" panose="020B0604020202020204" pitchFamily="34" charset="0"/>
                <a:ea typeface="Times New Roman" panose="02020603050405020304" pitchFamily="18" charset="0"/>
              </a:rPr>
              <a:t>: We need someone who loves us so much that he’s willing to take our punishment. (We must accept it)</a:t>
            </a:r>
            <a:r>
              <a:rPr lang="en-US" sz="3200" dirty="0">
                <a:solidFill>
                  <a:schemeClr val="accent4">
                    <a:lumMod val="75000"/>
                  </a:schemeClr>
                </a:solidFill>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We need someone who is willing to do whatever is necessary to allow us to be forgiven and have a relationship with God. We need someone who is willing to die for us. We must accept what he did for us. It must become personal.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565818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016758"/>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3200" dirty="0">
                <a:solidFill>
                  <a:schemeClr val="accent4">
                    <a:lumMod val="75000"/>
                  </a:schemeClr>
                </a:solidFill>
                <a:effectLst/>
                <a:latin typeface="Arial" panose="020B0604020202020204" pitchFamily="34" charset="0"/>
                <a:ea typeface="Times New Roman" panose="02020603050405020304" pitchFamily="18" charset="0"/>
              </a:rPr>
              <a:t>Death to Life: We need someone who cannot be stopped by death. </a:t>
            </a:r>
            <a:r>
              <a:rPr lang="en-US" sz="3200" dirty="0">
                <a:solidFill>
                  <a:schemeClr val="bg1"/>
                </a:solidFill>
                <a:effectLst/>
                <a:latin typeface="Arial" panose="020B0604020202020204" pitchFamily="34" charset="0"/>
                <a:ea typeface="Times New Roman" panose="02020603050405020304" pitchFamily="18" charset="0"/>
              </a:rPr>
              <a:t>(If he could come back to life, then through him, so can we!) Because we need to be connected to God, we need someone who is both God and man. We need someone who has a father who is supernatural who has power over nature including death and a mother who was natural connecting him to humanity. His resurrection proves his connection to God.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75670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3046988"/>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is only one who meets the criteria of a Savior. He is Jesus. That is why Jesus said about himself, “</a:t>
            </a:r>
            <a:r>
              <a:rPr lang="en-US" sz="3200" i="1" dirty="0">
                <a:solidFill>
                  <a:schemeClr val="bg1"/>
                </a:solidFill>
                <a:effectLst/>
                <a:latin typeface="Arial" panose="020B0604020202020204" pitchFamily="34" charset="0"/>
                <a:ea typeface="Times New Roman" panose="02020603050405020304" pitchFamily="18" charset="0"/>
              </a:rPr>
              <a:t>Jesus answered, “I am the way and the truth and the life. No one comes to the Father except through me</a:t>
            </a:r>
            <a:r>
              <a:rPr lang="en-US" sz="3200" dirty="0">
                <a:solidFill>
                  <a:schemeClr val="bg1"/>
                </a:solidFill>
                <a:effectLst/>
                <a:latin typeface="Arial" panose="020B0604020202020204" pitchFamily="34" charset="0"/>
                <a:ea typeface="Times New Roman" panose="02020603050405020304" pitchFamily="18" charset="0"/>
              </a:rPr>
              <a:t>.” (John 14:6)</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10119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016758"/>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is only one who meets the criteria of a Savior. He is Jesus. That is why Jesus said about himself, “</a:t>
            </a:r>
            <a:r>
              <a:rPr lang="en-US" sz="3200" i="1" dirty="0">
                <a:solidFill>
                  <a:schemeClr val="bg1"/>
                </a:solidFill>
                <a:effectLst/>
                <a:latin typeface="Arial" panose="020B0604020202020204" pitchFamily="34" charset="0"/>
                <a:ea typeface="Times New Roman" panose="02020603050405020304" pitchFamily="18" charset="0"/>
              </a:rPr>
              <a:t>Jesus answered, “I am the way and the truth and the life. No one comes to the Father except through me</a:t>
            </a:r>
            <a:r>
              <a:rPr lang="en-US" sz="3200" dirty="0">
                <a:solidFill>
                  <a:schemeClr val="bg1"/>
                </a:solidFill>
                <a:effectLst/>
                <a:latin typeface="Arial" panose="020B0604020202020204" pitchFamily="34" charset="0"/>
                <a:ea typeface="Times New Roman" panose="02020603050405020304" pitchFamily="18" charset="0"/>
              </a:rPr>
              <a:t>.” (John 14:6)</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b="1" i="1" dirty="0">
                <a:solidFill>
                  <a:schemeClr val="accent4">
                    <a:lumMod val="75000"/>
                  </a:schemeClr>
                </a:solidFill>
                <a:effectLst/>
                <a:latin typeface="Arial" panose="020B0604020202020204" pitchFamily="34" charset="0"/>
                <a:ea typeface="Times New Roman" panose="02020603050405020304" pitchFamily="18" charset="0"/>
              </a:rPr>
              <a:t>When we understand what is needed to have a relationship with God, we understand that to believe in Jesus is not narrow-minded, it is what gives us hope of reconciling with God. </a:t>
            </a:r>
            <a:endParaRPr lang="en-US" sz="3200" b="1" i="1" dirty="0">
              <a:solidFill>
                <a:schemeClr val="accent4">
                  <a:lumMod val="75000"/>
                </a:schemeClr>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38081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DAE46A-9957-B588-BFFC-9D923BC444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88C8FC-28C2-B2D7-EBE7-16DE62FEA825}"/>
              </a:ext>
            </a:extLst>
          </p:cNvPr>
          <p:cNvSpPr txBox="1"/>
          <p:nvPr/>
        </p:nvSpPr>
        <p:spPr>
          <a:xfrm>
            <a:off x="406809" y="3136612"/>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LOVE MEDIATOR</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1292355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1F4FB5-CE0F-0B97-C52A-5E5D48B2B5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567773-DA55-CCED-7F9A-D9EDFC4FE49E}"/>
              </a:ext>
            </a:extLst>
          </p:cNvPr>
          <p:cNvSpPr txBox="1"/>
          <p:nvPr/>
        </p:nvSpPr>
        <p:spPr>
          <a:xfrm>
            <a:off x="290077" y="452416"/>
            <a:ext cx="11378381" cy="1569660"/>
          </a:xfrm>
          <a:prstGeom prst="rect">
            <a:avLst/>
          </a:prstGeom>
          <a:noFill/>
        </p:spPr>
        <p:txBody>
          <a:bodyPr wrap="square" rtlCol="0">
            <a:spAutoFit/>
          </a:bodyPr>
          <a:lstStyle/>
          <a:p>
            <a:pPr marL="0" marR="3429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WE NEED TO SHARE OUR STORY!</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851479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4BD959-A9C3-A02E-A6F3-CCFBD10114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206FB0-A322-B6FF-4C96-5C2B8F37BF6C}"/>
              </a:ext>
            </a:extLst>
          </p:cNvPr>
          <p:cNvSpPr txBox="1"/>
          <p:nvPr/>
        </p:nvSpPr>
        <p:spPr>
          <a:xfrm>
            <a:off x="290077" y="452416"/>
            <a:ext cx="11378381" cy="4031873"/>
          </a:xfrm>
          <a:prstGeom prst="rect">
            <a:avLst/>
          </a:prstGeom>
          <a:noFill/>
        </p:spPr>
        <p:txBody>
          <a:bodyPr wrap="square" rtlCol="0">
            <a:spAutoFit/>
          </a:bodyPr>
          <a:lstStyle/>
          <a:p>
            <a:pPr marL="0" marR="3429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WE NEED TO SHARE OUR STORY!</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need to begin thinking about those we know who need to hear about Jesus. We also need to begin praying that God would give us the opportunity to share the message of salvation with them and that they would be receptive to what we say. Let’s begin identifying those need Jesus.</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94561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FA3500D-CF1F-83DB-2BF5-3AF479D763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790F58-77C5-4FD2-D4E6-252866915067}"/>
              </a:ext>
            </a:extLst>
          </p:cNvPr>
          <p:cNvSpPr txBox="1"/>
          <p:nvPr/>
        </p:nvSpPr>
        <p:spPr>
          <a:xfrm>
            <a:off x="406809" y="2767280"/>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IDENTIFYING THOSE IN MY </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CIRCLE OF INFLUENCE</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482580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BDCA3-1BDB-148B-7FCE-533DD9E09D97}"/>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ED59F680-26F8-E5A8-96DF-14C4275F1BED}"/>
              </a:ext>
            </a:extLst>
          </p:cNvPr>
          <p:cNvGrpSpPr/>
          <p:nvPr/>
        </p:nvGrpSpPr>
        <p:grpSpPr>
          <a:xfrm>
            <a:off x="2911186" y="416825"/>
            <a:ext cx="6369627" cy="5838501"/>
            <a:chOff x="2911186" y="416825"/>
            <a:chExt cx="6369627" cy="5838501"/>
          </a:xfrm>
        </p:grpSpPr>
        <p:sp>
          <p:nvSpPr>
            <p:cNvPr id="2" name="Oval 1">
              <a:extLst>
                <a:ext uri="{FF2B5EF4-FFF2-40B4-BE49-F238E27FC236}">
                  <a16:creationId xmlns:a16="http://schemas.microsoft.com/office/drawing/2014/main" id="{33AD3595-8AF4-60D6-DB6F-066A96731B53}"/>
                </a:ext>
              </a:extLst>
            </p:cNvPr>
            <p:cNvSpPr/>
            <p:nvPr/>
          </p:nvSpPr>
          <p:spPr>
            <a:xfrm>
              <a:off x="5384222" y="2743200"/>
              <a:ext cx="1319645" cy="1267691"/>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2967421A-01AC-B5C5-4173-FD0474CFCF64}"/>
                </a:ext>
              </a:extLst>
            </p:cNvPr>
            <p:cNvSpPr/>
            <p:nvPr/>
          </p:nvSpPr>
          <p:spPr>
            <a:xfrm>
              <a:off x="4833504" y="2244436"/>
              <a:ext cx="2379518" cy="221326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DC6DD6F-398C-245A-7773-5FE6CEB88F1C}"/>
                </a:ext>
              </a:extLst>
            </p:cNvPr>
            <p:cNvSpPr/>
            <p:nvPr/>
          </p:nvSpPr>
          <p:spPr>
            <a:xfrm>
              <a:off x="4365912" y="1787237"/>
              <a:ext cx="3273137" cy="310688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6FFC6D2-DE46-40F1-C88D-55073AA08D2A}"/>
                </a:ext>
              </a:extLst>
            </p:cNvPr>
            <p:cNvSpPr/>
            <p:nvPr/>
          </p:nvSpPr>
          <p:spPr>
            <a:xfrm>
              <a:off x="3867149" y="1330037"/>
              <a:ext cx="4364182" cy="403167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F8650BD-204A-3764-43B6-EE4445BC9E20}"/>
                </a:ext>
              </a:extLst>
            </p:cNvPr>
            <p:cNvSpPr txBox="1"/>
            <p:nvPr/>
          </p:nvSpPr>
          <p:spPr>
            <a:xfrm>
              <a:off x="5088081" y="2761748"/>
              <a:ext cx="2015836" cy="461665"/>
            </a:xfrm>
            <a:prstGeom prst="rect">
              <a:avLst/>
            </a:prstGeom>
            <a:noFill/>
          </p:spPr>
          <p:txBody>
            <a:bodyPr wrap="square" rtlCol="0">
              <a:spAutoFit/>
            </a:bodyPr>
            <a:lstStyle/>
            <a:p>
              <a:pPr algn="ctr"/>
              <a:r>
                <a:rPr lang="en-US" sz="2400" dirty="0"/>
                <a:t>family</a:t>
              </a:r>
            </a:p>
          </p:txBody>
        </p:sp>
        <p:sp>
          <p:nvSpPr>
            <p:cNvPr id="8" name="TextBox 7">
              <a:extLst>
                <a:ext uri="{FF2B5EF4-FFF2-40B4-BE49-F238E27FC236}">
                  <a16:creationId xmlns:a16="http://schemas.microsoft.com/office/drawing/2014/main" id="{C9FD5894-DE3C-49D1-096A-0D00ECE05FCD}"/>
                </a:ext>
              </a:extLst>
            </p:cNvPr>
            <p:cNvSpPr txBox="1"/>
            <p:nvPr/>
          </p:nvSpPr>
          <p:spPr>
            <a:xfrm>
              <a:off x="5069032" y="2346113"/>
              <a:ext cx="2015836" cy="461665"/>
            </a:xfrm>
            <a:prstGeom prst="rect">
              <a:avLst/>
            </a:prstGeom>
            <a:noFill/>
          </p:spPr>
          <p:txBody>
            <a:bodyPr wrap="square" rtlCol="0">
              <a:spAutoFit/>
            </a:bodyPr>
            <a:lstStyle/>
            <a:p>
              <a:pPr algn="ctr"/>
              <a:r>
                <a:rPr lang="en-US" sz="2400" dirty="0"/>
                <a:t>friends</a:t>
              </a:r>
            </a:p>
          </p:txBody>
        </p:sp>
        <p:sp>
          <p:nvSpPr>
            <p:cNvPr id="9" name="TextBox 8">
              <a:extLst>
                <a:ext uri="{FF2B5EF4-FFF2-40B4-BE49-F238E27FC236}">
                  <a16:creationId xmlns:a16="http://schemas.microsoft.com/office/drawing/2014/main" id="{46448435-5278-48E4-2BBA-C0DCE7A7E828}"/>
                </a:ext>
              </a:extLst>
            </p:cNvPr>
            <p:cNvSpPr txBox="1"/>
            <p:nvPr/>
          </p:nvSpPr>
          <p:spPr>
            <a:xfrm>
              <a:off x="5069032" y="1782771"/>
              <a:ext cx="2015836" cy="461665"/>
            </a:xfrm>
            <a:prstGeom prst="rect">
              <a:avLst/>
            </a:prstGeom>
            <a:noFill/>
          </p:spPr>
          <p:txBody>
            <a:bodyPr wrap="square" rtlCol="0">
              <a:spAutoFit/>
            </a:bodyPr>
            <a:lstStyle/>
            <a:p>
              <a:pPr algn="ctr"/>
              <a:r>
                <a:rPr lang="en-US" sz="2400" dirty="0"/>
                <a:t>neighbors</a:t>
              </a:r>
            </a:p>
          </p:txBody>
        </p:sp>
        <p:sp>
          <p:nvSpPr>
            <p:cNvPr id="10" name="TextBox 9">
              <a:extLst>
                <a:ext uri="{FF2B5EF4-FFF2-40B4-BE49-F238E27FC236}">
                  <a16:creationId xmlns:a16="http://schemas.microsoft.com/office/drawing/2014/main" id="{0F83F31B-752E-80E7-A97F-33DA4CAFEE21}"/>
                </a:ext>
              </a:extLst>
            </p:cNvPr>
            <p:cNvSpPr txBox="1"/>
            <p:nvPr/>
          </p:nvSpPr>
          <p:spPr>
            <a:xfrm>
              <a:off x="4994562" y="929329"/>
              <a:ext cx="2015836" cy="461665"/>
            </a:xfrm>
            <a:prstGeom prst="rect">
              <a:avLst/>
            </a:prstGeom>
            <a:noFill/>
          </p:spPr>
          <p:txBody>
            <a:bodyPr wrap="square" rtlCol="0">
              <a:spAutoFit/>
            </a:bodyPr>
            <a:lstStyle/>
            <a:p>
              <a:pPr algn="ctr"/>
              <a:r>
                <a:rPr lang="en-US" sz="2400" dirty="0"/>
                <a:t>acquaintances</a:t>
              </a:r>
            </a:p>
          </p:txBody>
        </p:sp>
        <p:sp>
          <p:nvSpPr>
            <p:cNvPr id="11" name="Oval 10">
              <a:extLst>
                <a:ext uri="{FF2B5EF4-FFF2-40B4-BE49-F238E27FC236}">
                  <a16:creationId xmlns:a16="http://schemas.microsoft.com/office/drawing/2014/main" id="{F06CA72C-6FD2-923B-C019-C959311BAC7E}"/>
                </a:ext>
              </a:extLst>
            </p:cNvPr>
            <p:cNvSpPr/>
            <p:nvPr/>
          </p:nvSpPr>
          <p:spPr>
            <a:xfrm>
              <a:off x="3337213" y="862444"/>
              <a:ext cx="5444836" cy="494607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998E5AE-F67C-47F5-78D5-E437F2F095C3}"/>
                </a:ext>
              </a:extLst>
            </p:cNvPr>
            <p:cNvSpPr txBox="1"/>
            <p:nvPr/>
          </p:nvSpPr>
          <p:spPr>
            <a:xfrm>
              <a:off x="5069032" y="1391761"/>
              <a:ext cx="2015836" cy="461665"/>
            </a:xfrm>
            <a:prstGeom prst="rect">
              <a:avLst/>
            </a:prstGeom>
            <a:noFill/>
          </p:spPr>
          <p:txBody>
            <a:bodyPr wrap="square" rtlCol="0">
              <a:spAutoFit/>
            </a:bodyPr>
            <a:lstStyle/>
            <a:p>
              <a:pPr algn="ctr"/>
              <a:r>
                <a:rPr lang="en-US" sz="2400" dirty="0"/>
                <a:t>co-workers</a:t>
              </a:r>
            </a:p>
          </p:txBody>
        </p:sp>
        <p:sp>
          <p:nvSpPr>
            <p:cNvPr id="13" name="Oval 12">
              <a:extLst>
                <a:ext uri="{FF2B5EF4-FFF2-40B4-BE49-F238E27FC236}">
                  <a16:creationId xmlns:a16="http://schemas.microsoft.com/office/drawing/2014/main" id="{D2BE783E-EC6D-20B4-F15F-0EFA4A55C890}"/>
                </a:ext>
              </a:extLst>
            </p:cNvPr>
            <p:cNvSpPr/>
            <p:nvPr/>
          </p:nvSpPr>
          <p:spPr>
            <a:xfrm>
              <a:off x="2911186" y="446809"/>
              <a:ext cx="6369627" cy="580851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E125DE9-DB86-AF6E-1C63-8C0B657749D1}"/>
                </a:ext>
              </a:extLst>
            </p:cNvPr>
            <p:cNvSpPr txBox="1"/>
            <p:nvPr/>
          </p:nvSpPr>
          <p:spPr>
            <a:xfrm>
              <a:off x="5051713" y="416825"/>
              <a:ext cx="2015836" cy="461665"/>
            </a:xfrm>
            <a:prstGeom prst="rect">
              <a:avLst/>
            </a:prstGeom>
            <a:noFill/>
          </p:spPr>
          <p:txBody>
            <a:bodyPr wrap="square" rtlCol="0">
              <a:spAutoFit/>
            </a:bodyPr>
            <a:lstStyle/>
            <a:p>
              <a:pPr algn="ctr"/>
              <a:r>
                <a:rPr lang="en-US" sz="2400" dirty="0"/>
                <a:t>traffic pattern</a:t>
              </a:r>
            </a:p>
          </p:txBody>
        </p:sp>
      </p:grpSp>
      <p:sp>
        <p:nvSpPr>
          <p:cNvPr id="3" name="Oval 2">
            <a:extLst>
              <a:ext uri="{FF2B5EF4-FFF2-40B4-BE49-F238E27FC236}">
                <a16:creationId xmlns:a16="http://schemas.microsoft.com/office/drawing/2014/main" id="{5734EF73-4F57-4DA7-CA63-B41129C18E8E}"/>
              </a:ext>
            </a:extLst>
          </p:cNvPr>
          <p:cNvSpPr/>
          <p:nvPr/>
        </p:nvSpPr>
        <p:spPr>
          <a:xfrm>
            <a:off x="5727987" y="3106879"/>
            <a:ext cx="632114" cy="63384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FF752C6-1E41-EA50-2A06-C4F1D799CB67}"/>
              </a:ext>
            </a:extLst>
          </p:cNvPr>
          <p:cNvSpPr txBox="1"/>
          <p:nvPr/>
        </p:nvSpPr>
        <p:spPr>
          <a:xfrm>
            <a:off x="5036126" y="3157224"/>
            <a:ext cx="2015836" cy="461665"/>
          </a:xfrm>
          <a:prstGeom prst="rect">
            <a:avLst/>
          </a:prstGeom>
          <a:noFill/>
        </p:spPr>
        <p:txBody>
          <a:bodyPr wrap="square" rtlCol="0">
            <a:spAutoFit/>
          </a:bodyPr>
          <a:lstStyle/>
          <a:p>
            <a:pPr algn="ctr"/>
            <a:r>
              <a:rPr lang="en-US" sz="2400" dirty="0"/>
              <a:t>ME</a:t>
            </a:r>
          </a:p>
        </p:txBody>
      </p:sp>
    </p:spTree>
    <p:extLst>
      <p:ext uri="{BB962C8B-B14F-4D97-AF65-F5344CB8AC3E}">
        <p14:creationId xmlns:p14="http://schemas.microsoft.com/office/powerpoint/2010/main" val="20066240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5FCB29B-9A1B-98FA-4CCF-2DAA10FCE93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C87959-0802-36AA-106A-D9D124589940}"/>
              </a:ext>
            </a:extLst>
          </p:cNvPr>
          <p:cNvSpPr txBox="1"/>
          <p:nvPr/>
        </p:nvSpPr>
        <p:spPr>
          <a:xfrm>
            <a:off x="290077" y="452416"/>
            <a:ext cx="11378381" cy="3046988"/>
          </a:xfrm>
          <a:prstGeom prst="rect">
            <a:avLst/>
          </a:prstGeom>
          <a:noFill/>
        </p:spPr>
        <p:txBody>
          <a:bodyPr wrap="square" rtlCol="0">
            <a:spAutoFit/>
          </a:bodyPr>
          <a:lstStyle/>
          <a:p>
            <a:pPr marL="0" marR="34290">
              <a:buNone/>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WE NEED TO SHARE </a:t>
            </a:r>
            <a:r>
              <a:rPr lang="en-US" sz="3200" b="1" dirty="0">
                <a:solidFill>
                  <a:schemeClr val="accent4">
                    <a:lumMod val="75000"/>
                  </a:schemeClr>
                </a:solidFill>
                <a:latin typeface="Arial" panose="020B0604020202020204" pitchFamily="34" charset="0"/>
                <a:ea typeface="Times New Roman" panose="02020603050405020304" pitchFamily="18" charset="0"/>
                <a:cs typeface="Arial" panose="020B0604020202020204" pitchFamily="34" charset="0"/>
              </a:rPr>
              <a:t>OUR STORY</a:t>
            </a: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 your study guide, under each category write down the names of those you know who need to hear the Good News about Jesus</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87801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5424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49143D9C-F065-BCB2-61C7-6EA70EE76183}"/>
              </a:ext>
            </a:extLst>
          </p:cNvPr>
          <p:cNvSpPr txBox="1"/>
          <p:nvPr/>
        </p:nvSpPr>
        <p:spPr>
          <a:xfrm>
            <a:off x="3816996" y="114300"/>
            <a:ext cx="3688773" cy="707886"/>
          </a:xfrm>
          <a:prstGeom prst="rect">
            <a:avLst/>
          </a:prstGeom>
          <a:noFill/>
        </p:spPr>
        <p:txBody>
          <a:bodyPr wrap="square" rtlCol="0">
            <a:spAutoFit/>
          </a:bodyPr>
          <a:lstStyle/>
          <a:p>
            <a:pPr algn="ctr"/>
            <a:r>
              <a:rPr lang="en-US" sz="4000" b="1" dirty="0">
                <a:solidFill>
                  <a:schemeClr val="bg1"/>
                </a:solidFill>
              </a:rPr>
              <a:t>SESSION TWO</a:t>
            </a:r>
          </a:p>
        </p:txBody>
      </p:sp>
      <p:sp>
        <p:nvSpPr>
          <p:cNvPr id="4" name="TextBox 3">
            <a:extLst>
              <a:ext uri="{FF2B5EF4-FFF2-40B4-BE49-F238E27FC236}">
                <a16:creationId xmlns:a16="http://schemas.microsoft.com/office/drawing/2014/main" id="{1125ADA8-7F63-6D09-9C96-891B43DAA1CB}"/>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MY STORY</a:t>
            </a:r>
          </a:p>
        </p:txBody>
      </p:sp>
    </p:spTree>
    <p:extLst>
      <p:ext uri="{BB962C8B-B14F-4D97-AF65-F5344CB8AC3E}">
        <p14:creationId xmlns:p14="http://schemas.microsoft.com/office/powerpoint/2010/main" val="25851550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8771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00285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75941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54735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65045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2938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21070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3762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1219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63549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61703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r>
              <a:rPr lang="en-US" sz="2800" b="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27490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3BC63944-6FE7-0D73-2F54-D3371D7C9720}"/>
              </a:ext>
            </a:extLst>
          </p:cNvPr>
          <p:cNvSpPr/>
          <p:nvPr/>
        </p:nvSpPr>
        <p:spPr>
          <a:xfrm>
            <a:off x="6949255" y="4333639"/>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6444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446550"/>
          </a:xfrm>
          <a:prstGeom prst="rect">
            <a:avLst/>
          </a:prstGeom>
          <a:noFill/>
        </p:spPr>
        <p:txBody>
          <a:bodyPr wrap="square" rtlCol="0">
            <a:spAutoFit/>
          </a:bodyPr>
          <a:lstStyle/>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SESSION </a:t>
            </a:r>
            <a:r>
              <a:rPr lang="en-US" sz="4400" b="1" dirty="0">
                <a:solidFill>
                  <a:schemeClr val="accent4">
                    <a:lumMod val="75000"/>
                  </a:schemeClr>
                </a:solidFill>
                <a:latin typeface="Arial" panose="020B0604020202020204" pitchFamily="34" charset="0"/>
                <a:ea typeface="Times New Roman" panose="02020603050405020304" pitchFamily="18" charset="0"/>
              </a:rPr>
              <a:t>TWO</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My Story</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65077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F2FF5C-C782-0357-96D6-5A30589F99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C2FBEE-ACA8-8E29-2CB0-EEEEEED0D9AD}"/>
              </a:ext>
            </a:extLst>
          </p:cNvPr>
          <p:cNvSpPr txBox="1"/>
          <p:nvPr/>
        </p:nvSpPr>
        <p:spPr>
          <a:xfrm>
            <a:off x="406809" y="779732"/>
            <a:ext cx="11378381" cy="646331"/>
          </a:xfrm>
          <a:prstGeom prst="rect">
            <a:avLst/>
          </a:prstGeom>
          <a:noFill/>
        </p:spPr>
        <p:txBody>
          <a:bodyPr wrap="square" rtlCol="0">
            <a:spAutoFit/>
          </a:bodyPr>
          <a:lstStyle/>
          <a:p>
            <a:pPr marL="0" marR="0">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INTRODUCTION</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25601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CCB2D2F-6465-DCB9-E942-5FBC44EB17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D4A1AC-649C-23BD-509C-DAA04CA77A84}"/>
              </a:ext>
            </a:extLst>
          </p:cNvPr>
          <p:cNvSpPr txBox="1"/>
          <p:nvPr/>
        </p:nvSpPr>
        <p:spPr>
          <a:xfrm>
            <a:off x="406809" y="779732"/>
            <a:ext cx="11378381" cy="2123658"/>
          </a:xfrm>
          <a:prstGeom prst="rect">
            <a:avLst/>
          </a:prstGeom>
          <a:noFill/>
        </p:spPr>
        <p:txBody>
          <a:bodyPr wrap="square" rtlCol="0">
            <a:spAutoFit/>
          </a:bodyPr>
          <a:lstStyle/>
          <a:p>
            <a:pPr marL="0" marR="0">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INTRODUCTION</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34290"/>
            <a:endParaRPr lang="en-US" sz="3200" dirty="0">
              <a:solidFill>
                <a:schemeClr val="bg1"/>
              </a:solidFill>
              <a:latin typeface="Arial" panose="020B0604020202020204" pitchFamily="34" charset="0"/>
              <a:ea typeface="Times New Roman" panose="02020603050405020304" pitchFamily="18" charset="0"/>
            </a:endParaRPr>
          </a:p>
          <a:p>
            <a:pPr marL="457200" marR="34290" indent="-457200">
              <a:buFont typeface="Arial" panose="020B0604020202020204" pitchFamily="34" charset="0"/>
              <a:buChar char="•"/>
            </a:pP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One of the most convincing arguments for giving our lives to Christ is our own story.</a:t>
            </a:r>
          </a:p>
        </p:txBody>
      </p:sp>
    </p:spTree>
    <p:extLst>
      <p:ext uri="{BB962C8B-B14F-4D97-AF65-F5344CB8AC3E}">
        <p14:creationId xmlns:p14="http://schemas.microsoft.com/office/powerpoint/2010/main" val="41057605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6817952-5429-D280-3941-0C9879DCCD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5544E3-F9FB-445F-8A64-CB36584A66BD}"/>
              </a:ext>
            </a:extLst>
          </p:cNvPr>
          <p:cNvSpPr txBox="1"/>
          <p:nvPr/>
        </p:nvSpPr>
        <p:spPr>
          <a:xfrm>
            <a:off x="406809" y="779732"/>
            <a:ext cx="11378381" cy="3600986"/>
          </a:xfrm>
          <a:prstGeom prst="rect">
            <a:avLst/>
          </a:prstGeom>
          <a:noFill/>
        </p:spPr>
        <p:txBody>
          <a:bodyPr wrap="square" rtlCol="0">
            <a:spAutoFit/>
          </a:bodyPr>
          <a:lstStyle/>
          <a:p>
            <a:pPr marL="0" marR="0">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INTRODUCTION</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34290"/>
            <a:endParaRPr lang="en-US" sz="3200" dirty="0">
              <a:solidFill>
                <a:schemeClr val="bg1"/>
              </a:solidFill>
              <a:latin typeface="Arial" panose="020B0604020202020204" pitchFamily="34" charset="0"/>
              <a:ea typeface="Times New Roman" panose="02020603050405020304" pitchFamily="18" charset="0"/>
            </a:endParaRPr>
          </a:p>
          <a:p>
            <a:pPr marL="457200" marR="34290" indent="-457200">
              <a:buFont typeface="Arial" panose="020B0604020202020204" pitchFamily="34" charset="0"/>
              <a:buChar char="•"/>
            </a:pP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One of the most convincing arguments for giving our lives to Christ is our own story.</a:t>
            </a:r>
          </a:p>
          <a:p>
            <a:pPr marR="34290"/>
            <a:endPar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457200" marR="34290" indent="-457200">
              <a:buFont typeface="Arial" panose="020B0604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It’s personal to us. We need to know how to tell our story.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593766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C0D187-EEA9-559C-B2D4-A2D5206AB1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8C7A49-435F-F944-7E18-C90A0982C269}"/>
              </a:ext>
            </a:extLst>
          </p:cNvPr>
          <p:cNvSpPr txBox="1"/>
          <p:nvPr/>
        </p:nvSpPr>
        <p:spPr>
          <a:xfrm>
            <a:off x="406809" y="779732"/>
            <a:ext cx="11378381" cy="3600986"/>
          </a:xfrm>
          <a:prstGeom prst="rect">
            <a:avLst/>
          </a:prstGeom>
          <a:noFill/>
        </p:spPr>
        <p:txBody>
          <a:bodyPr wrap="square" rtlCol="0">
            <a:spAutoFit/>
          </a:bodyPr>
          <a:lstStyle/>
          <a:p>
            <a:pPr marL="0" marR="0">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THE STORY OF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34290"/>
            <a:endParaRPr lang="en-US" sz="3200" dirty="0">
              <a:solidFill>
                <a:schemeClr val="bg1"/>
              </a:solidFill>
              <a:latin typeface="Arial" panose="020B0604020202020204" pitchFamily="34" charset="0"/>
              <a:ea typeface="Times New Roman" panose="02020603050405020304" pitchFamily="18" charset="0"/>
            </a:endParaRP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actual account of what happened to Paul is found in Acts 9:1-19. He would re-tell what happened to him as he shared the Good News about Jesus with others. Let’s read about one of those occasions…</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734432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READ ACTS 21:27-40</a:t>
            </a:r>
          </a:p>
        </p:txBody>
      </p:sp>
    </p:spTree>
    <p:extLst>
      <p:ext uri="{BB962C8B-B14F-4D97-AF65-F5344CB8AC3E}">
        <p14:creationId xmlns:p14="http://schemas.microsoft.com/office/powerpoint/2010/main" val="4555979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2FEBAD-C005-8CA7-2EF1-D8A63665FF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D7167C-EED4-4C3C-30C5-4B25EDF167D0}"/>
              </a:ext>
            </a:extLst>
          </p:cNvPr>
          <p:cNvSpPr txBox="1"/>
          <p:nvPr/>
        </p:nvSpPr>
        <p:spPr>
          <a:xfrm>
            <a:off x="406809" y="363915"/>
            <a:ext cx="11378381" cy="6494085"/>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learn that they were in Jerusalem. The Jewish people wanted Paul killed for speaking against Jewish law. The Jewish people believed that the Torah (book of the Law in the scriptures) provided the law that they were to follow to earn a relationship with God. Paul believed that no one was perfect and could not follow the law at all times. We all miss the mark of the way God wants us to live. We are all sinful. This message was contrary to what the Jews believed and it angered them. The Romans took him in custody to protect him from the crowd. Paul then asked the Romans to allow him to speak to the crowd. Remember, at this time he was known as Saul.</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26932838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0079308-B44D-E485-09DE-1B2CFDDE5D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3968B6-646F-E640-0882-FD730D8D73B1}"/>
              </a:ext>
            </a:extLst>
          </p:cNvPr>
          <p:cNvSpPr txBox="1"/>
          <p:nvPr/>
        </p:nvSpPr>
        <p:spPr>
          <a:xfrm>
            <a:off x="406809" y="3105834"/>
            <a:ext cx="11378381" cy="646331"/>
          </a:xfrm>
          <a:prstGeom prst="rect">
            <a:avLst/>
          </a:prstGeom>
          <a:noFill/>
        </p:spPr>
        <p:txBody>
          <a:bodyPr wrap="square" rtlCol="0">
            <a:spAutoFit/>
          </a:bodyPr>
          <a:lstStyle/>
          <a:p>
            <a:pPr algn="ct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READ ACTS 22:1-16</a:t>
            </a:r>
          </a:p>
        </p:txBody>
      </p:sp>
    </p:spTree>
    <p:extLst>
      <p:ext uri="{BB962C8B-B14F-4D97-AF65-F5344CB8AC3E}">
        <p14:creationId xmlns:p14="http://schemas.microsoft.com/office/powerpoint/2010/main" val="42776603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2F6788-9D2B-1B9A-A242-82D82772134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AEEA37-64D8-3F83-EF8A-667FCC873C0A}"/>
              </a:ext>
            </a:extLst>
          </p:cNvPr>
          <p:cNvSpPr txBox="1"/>
          <p:nvPr/>
        </p:nvSpPr>
        <p:spPr>
          <a:xfrm>
            <a:off x="406809" y="696424"/>
            <a:ext cx="11378381" cy="4031873"/>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His being baptized was significant. It revealed his new belief in the death, burial and resurrection of Jesus. It revealed that he understood his own sin and need for forgiveness through Jesus. His sins had been washed away. He now had a new life through Christ and a new purpose. He was to tell what he had seen and heard which led to his belief about Jesus. God had revealed to Ananias what Saul’s calling would be…</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17968045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616101"/>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But the Lord said to Ananias, “Go! This man is my chosen instrument to proclaim my name to the Gentiles and their kings and to the people of Israel.</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Acts 9:15</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329928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87286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77417"/>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was trained in Jewish theology</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was a protector of the Jewish faith. Because of this…</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79847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696799"/>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saw Christians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as a threat to the Jewish</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way of life</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measured their spirituality by their ability to obey rules. This led him to live a competitive spirituality. The goal is to be better than others. He was a skeptic about Jesus.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403218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696799"/>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 was so threatened by Christians that he had them put to death.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were known as “The Way.” He wouldn’t have wanted someone to do this to him! This is one way we know that what we are doing is wrong behavior and sin.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19365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854680"/>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What do we learn about Paul?</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He had an encounter</a:t>
            </a: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on the road to Damascus</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was faced with something he could not handle on his own. He was blinded. He had limited ability. He couldn’t heal himself. This man, who relied on his own authority and ability to make it through life, now needed the help of someone else. Not only that, he was confronted with his bad behavior from the one he was harming -  Jesus.  He asked him – “Why are you persecuting me?” Get the picture! He must rely on the person that he had been harming to be the one to help him</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15316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CF1878-9FB6-AAE5-CF61-6F19C28D4E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DA139F8-3300-D031-9D79-65E6489C2CB6}"/>
              </a:ext>
            </a:extLst>
          </p:cNvPr>
          <p:cNvSpPr txBox="1"/>
          <p:nvPr/>
        </p:nvSpPr>
        <p:spPr>
          <a:xfrm>
            <a:off x="406809" y="386162"/>
            <a:ext cx="11378381" cy="4989699"/>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with his problem, a problem that he fully deserved to be experiencing because of his actions. He needed the one whom he was harming to be willing to forgive him and help him. The good news is HE DID! He forgave him and provided a way for him to be healed of his blindness. These actions of love overwhelmed Paul and caused him to have a change of heart. He found what he was really looking for. He found the unconditional love from someone that we all desire. </a:t>
            </a:r>
          </a:p>
          <a:p>
            <a:pPr marL="342900" marR="0" lvl="0" indent="-342900">
              <a:lnSpc>
                <a:spcPct val="107000"/>
              </a:lnSpc>
              <a:spcBef>
                <a:spcPts val="0"/>
              </a:spcBef>
              <a:spcAft>
                <a:spcPts val="0"/>
              </a:spcAft>
              <a:buFont typeface="Symbol" panose="05050102010706020507" pitchFamily="18" charset="2"/>
              <a:buChar char=""/>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51470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54D597D-B59E-7CF0-CF0C-818E9F8BB7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5D33C1-96D0-DC81-D9E3-90F41D3FE7D2}"/>
              </a:ext>
            </a:extLst>
          </p:cNvPr>
          <p:cNvSpPr txBox="1"/>
          <p:nvPr/>
        </p:nvSpPr>
        <p:spPr>
          <a:xfrm>
            <a:off x="406809" y="386162"/>
            <a:ext cx="11378381" cy="3746410"/>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Paul just told his story. How do we tell ours? If you were the one arrested by the Romans and asked to speak to the crowd, what story would you tell about your experience of placing your faith in Jesus? We want to help you develop your story. To do this, we need to answer some questions.  </a:t>
            </a:r>
          </a:p>
          <a:p>
            <a:pPr marL="342900" marR="0" lvl="0" indent="-342900">
              <a:lnSpc>
                <a:spcPct val="107000"/>
              </a:lnSpc>
              <a:spcBef>
                <a:spcPts val="0"/>
              </a:spcBef>
              <a:spcAft>
                <a:spcPts val="0"/>
              </a:spcAft>
              <a:buFont typeface="Symbol" panose="05050102010706020507" pitchFamily="18" charset="2"/>
              <a:buChar char=""/>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66780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37F0910-D8A4-E3DC-9721-CE7B204FBF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014DE5-9616-9756-C0DB-902F441E37D9}"/>
              </a:ext>
            </a:extLst>
          </p:cNvPr>
          <p:cNvSpPr txBox="1"/>
          <p:nvPr/>
        </p:nvSpPr>
        <p:spPr>
          <a:xfrm>
            <a:off x="406809" y="2875034"/>
            <a:ext cx="11378381" cy="1107932"/>
          </a:xfrm>
          <a:prstGeom prst="rect">
            <a:avLst/>
          </a:prstGeom>
          <a:noFill/>
        </p:spPr>
        <p:txBody>
          <a:bodyPr wrap="square" rtlCol="0">
            <a:spAutoFit/>
          </a:bodyPr>
          <a:lstStyle/>
          <a:p>
            <a:pPr algn="ctr">
              <a:lnSpc>
                <a:spcPct val="107000"/>
              </a:lnSpc>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You will begin developing your story in your </a:t>
            </a:r>
          </a:p>
          <a:p>
            <a:pPr algn="ctr">
              <a:lnSpc>
                <a:spcPct val="107000"/>
              </a:lnSpc>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Student Guide by answering four questions.</a:t>
            </a:r>
          </a:p>
        </p:txBody>
      </p:sp>
    </p:spTree>
    <p:extLst>
      <p:ext uri="{BB962C8B-B14F-4D97-AF65-F5344CB8AC3E}">
        <p14:creationId xmlns:p14="http://schemas.microsoft.com/office/powerpoint/2010/main" val="42497749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767280"/>
            <a:ext cx="11378381" cy="1323439"/>
          </a:xfrm>
          <a:prstGeom prst="rect">
            <a:avLst/>
          </a:prstGeom>
          <a:noFill/>
        </p:spPr>
        <p:txBody>
          <a:bodyPr wrap="square" rtlCol="0">
            <a:spAutoFit/>
          </a:bodyPr>
          <a:lstStyle/>
          <a:p>
            <a:pPr marL="0" marR="0" algn="ctr">
              <a:spcBef>
                <a:spcPts val="0"/>
              </a:spcBef>
              <a:spcAft>
                <a:spcPts val="0"/>
              </a:spcAft>
            </a:pPr>
            <a:r>
              <a:rPr lang="en-US" sz="4000" b="1" dirty="0">
                <a:solidFill>
                  <a:schemeClr val="accent4">
                    <a:lumMod val="75000"/>
                  </a:schemeClr>
                </a:solidFill>
                <a:effectLst/>
                <a:latin typeface="Arial" panose="020B0604020202020204" pitchFamily="34" charset="0"/>
                <a:ea typeface="Times New Roman" panose="02020603050405020304" pitchFamily="18" charset="0"/>
              </a:rPr>
              <a:t>ANSWERING FOUR QUESTIONS </a:t>
            </a:r>
            <a:br>
              <a:rPr lang="en-US" sz="4000" b="1" dirty="0">
                <a:solidFill>
                  <a:schemeClr val="accent4">
                    <a:lumMod val="75000"/>
                  </a:schemeClr>
                </a:solidFill>
                <a:effectLst/>
                <a:latin typeface="Arial" panose="020B0604020202020204" pitchFamily="34" charset="0"/>
                <a:ea typeface="Times New Roman" panose="02020603050405020304" pitchFamily="18" charset="0"/>
              </a:rPr>
            </a:br>
            <a:r>
              <a:rPr lang="en-US" sz="4000" b="1" dirty="0">
                <a:solidFill>
                  <a:schemeClr val="accent4">
                    <a:lumMod val="75000"/>
                  </a:schemeClr>
                </a:solidFill>
                <a:effectLst/>
                <a:latin typeface="Arial" panose="020B0604020202020204" pitchFamily="34" charset="0"/>
                <a:ea typeface="Times New Roman" panose="02020603050405020304" pitchFamily="18" charset="0"/>
              </a:rPr>
              <a:t>TO TELL OUR STORY</a:t>
            </a:r>
            <a:endParaRPr lang="en-US" sz="40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67861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219710"/>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Question #1:</a:t>
            </a:r>
            <a:b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was my life like before I became a Christian?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6858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p>
        </p:txBody>
      </p:sp>
    </p:spTree>
    <p:extLst>
      <p:ext uri="{BB962C8B-B14F-4D97-AF65-F5344CB8AC3E}">
        <p14:creationId xmlns:p14="http://schemas.microsoft.com/office/powerpoint/2010/main" val="45291330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6400727"/>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Question #1:</a:t>
            </a:r>
            <a:br>
              <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was my life like before I became a Christian?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6858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600200" lvl="3" indent="-228600">
              <a:lnSpc>
                <a:spcPct val="107000"/>
              </a:lnSpc>
              <a:buFont typeface="Courier New" panose="02070309020205020404" pitchFamily="49" charset="0"/>
              <a:buChar char="o"/>
            </a:pPr>
            <a:r>
              <a:rPr lang="en-US" sz="32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was I living for? (My Identity</a:t>
            </a:r>
            <a:r>
              <a:rPr lang="en-US" sz="3200" i="1"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Before you became a Christian, how would you have completed this statement…. “I identified as someone who believed life was about _____________________.” </a:t>
            </a: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W</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rite about what you lived for before becoming a Christian.</a:t>
            </a:r>
          </a:p>
          <a:p>
            <a:pPr marL="1600200" marR="0" lvl="3" indent="-228600">
              <a:lnSpc>
                <a:spcPct val="107000"/>
              </a:lnSpc>
              <a:spcBef>
                <a:spcPts val="0"/>
              </a:spcBef>
              <a:spcAft>
                <a:spcPts val="0"/>
              </a:spcAft>
              <a:buFont typeface="Courier New" panose="02070309020205020404" pitchFamily="49" charset="0"/>
              <a:buChar char="o"/>
            </a:pPr>
            <a:endParaRPr lang="en-US" sz="3200" i="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10275293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685094"/>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dirty="0">
                <a:solidFill>
                  <a:schemeClr val="accent4">
                    <a:lumMod val="75000"/>
                  </a:schemeClr>
                </a:solidFill>
                <a:latin typeface="Arial" panose="020B0604020202020204" pitchFamily="34" charset="0"/>
                <a:ea typeface="Times New Roman" panose="02020603050405020304" pitchFamily="18" charset="0"/>
              </a:rPr>
              <a:t>Question #2:</a:t>
            </a:r>
          </a:p>
          <a:p>
            <a:pPr marL="0" marR="0">
              <a:spcBef>
                <a:spcPts val="0"/>
              </a:spcBef>
              <a:spcAft>
                <a:spcPts val="0"/>
              </a:spcAft>
            </a:pP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caused me to consider giving my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504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281539"/>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600" dirty="0">
                <a:solidFill>
                  <a:schemeClr val="accent4">
                    <a:lumMod val="75000"/>
                  </a:schemeClr>
                </a:solidFill>
                <a:latin typeface="Arial" panose="020B0604020202020204" pitchFamily="34" charset="0"/>
                <a:ea typeface="Times New Roman" panose="02020603050405020304" pitchFamily="18" charset="0"/>
              </a:rPr>
              <a:t>Question #2:</a:t>
            </a:r>
          </a:p>
          <a:p>
            <a:pPr marL="0" marR="0">
              <a:spcBef>
                <a:spcPts val="0"/>
              </a:spcBef>
              <a:spcAft>
                <a:spcPts val="0"/>
              </a:spcAft>
            </a:pP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caused me to consider giving my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Courier New" panose="02070309020205020404" pitchFamily="49" charset="0"/>
              <a:buChar char="o"/>
            </a:pPr>
            <a:r>
              <a:rPr lang="en-US" sz="32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Did something happen that caused you to realize that you needed help with your life?</a:t>
            </a:r>
            <a:endParaRPr lang="en-US" sz="32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37345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623539"/>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latin typeface="Arial" panose="020B0604020202020204" pitchFamily="34" charset="0"/>
                <a:ea typeface="Times New Roman" panose="02020603050405020304" pitchFamily="18" charset="0"/>
              </a:rPr>
              <a:t>Question #3:</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How did you become a Christian?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6708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799391"/>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latin typeface="Arial" panose="020B0604020202020204" pitchFamily="34" charset="0"/>
                <a:ea typeface="Times New Roman" panose="02020603050405020304" pitchFamily="18" charset="0"/>
              </a:rPr>
              <a:t>Question #3:</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buFont typeface="Symbol" panose="05050102010706020507" pitchFamily="18" charset="2"/>
              <a:buChar char=""/>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How did you become a Christian? </a:t>
            </a:r>
          </a:p>
          <a:p>
            <a:pPr marL="914400" marR="0">
              <a:lnSpc>
                <a:spcPct val="107000"/>
              </a:lnSpc>
              <a:buNone/>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marL="1143000" marR="0" lvl="2" indent="-228600">
              <a:lnSpc>
                <a:spcPct val="107000"/>
              </a:lnSpc>
              <a:buFont typeface="Courier New" panose="02070309020205020404" pitchFamily="49" charset="0"/>
              <a:buChar char="o"/>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What did you say to God to become a Christian?</a:t>
            </a:r>
          </a:p>
          <a:p>
            <a:pPr marL="1371600" marR="0">
              <a:lnSpc>
                <a:spcPct val="107000"/>
              </a:lnSpc>
              <a:spcAft>
                <a:spcPts val="800"/>
              </a:spcAft>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3716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38745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150478"/>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Question #4:</a:t>
            </a:r>
            <a:br>
              <a:rPr lang="en-US" sz="3200" dirty="0">
                <a:solidFill>
                  <a:schemeClr val="bg1"/>
                </a:solidFill>
                <a:effectLst/>
                <a:latin typeface="Times New Roman" panose="02020603050405020304" pitchFamily="18"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has your life been like since giving your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654109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204356"/>
          </a:xfrm>
          <a:prstGeom prst="rect">
            <a:avLst/>
          </a:prstGeom>
          <a:noFill/>
        </p:spPr>
        <p:txBody>
          <a:bodyPr wrap="square" rtlCol="0">
            <a:spAutoFit/>
          </a:bodyPr>
          <a:lstStyle/>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Question #4:</a:t>
            </a:r>
            <a:br>
              <a:rPr lang="en-US" sz="3200" dirty="0">
                <a:solidFill>
                  <a:schemeClr val="bg1"/>
                </a:solidFill>
                <a:effectLst/>
                <a:latin typeface="Times New Roman" panose="02020603050405020304" pitchFamily="18" charset="0"/>
                <a:ea typeface="Times New Roman" panose="02020603050405020304" pitchFamily="18" charset="0"/>
              </a:rPr>
            </a:b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has your life been like since giving your life to Christ?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9144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Courier New" panose="02070309020205020404" pitchFamily="49" charset="0"/>
              <a:buChar char="o"/>
            </a:pPr>
            <a:r>
              <a:rPr lang="en-US" sz="3200" i="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gives your life meaning?</a:t>
            </a:r>
            <a:endParaRPr lang="en-US" sz="3200"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18879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80A3CF4-4ECB-3A12-7EC3-7C7A11A011D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944FA8-017A-867E-5572-4AF5B127EFE5}"/>
              </a:ext>
            </a:extLst>
          </p:cNvPr>
          <p:cNvSpPr txBox="1"/>
          <p:nvPr/>
        </p:nvSpPr>
        <p:spPr>
          <a:xfrm>
            <a:off x="406809" y="3105834"/>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MY STORY</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6859384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WE ARE TO SHARE THE MESSAGE </a:t>
            </a:r>
            <a:br>
              <a:rPr lang="en-US" sz="3600" b="1" dirty="0">
                <a:solidFill>
                  <a:schemeClr val="accent4">
                    <a:lumMod val="75000"/>
                  </a:schemeClr>
                </a:solidFill>
                <a:effectLst/>
                <a:latin typeface="Arial" panose="020B0604020202020204" pitchFamily="34" charset="0"/>
                <a:ea typeface="Times New Roman" panose="02020603050405020304" pitchFamily="18" charset="0"/>
              </a:rPr>
            </a:br>
            <a:r>
              <a:rPr lang="en-US" sz="3600" b="1" dirty="0">
                <a:solidFill>
                  <a:schemeClr val="accent4">
                    <a:lumMod val="75000"/>
                  </a:schemeClr>
                </a:solidFill>
                <a:effectLst/>
                <a:latin typeface="Arial" panose="020B0604020202020204" pitchFamily="34" charset="0"/>
                <a:ea typeface="Times New Roman" panose="02020603050405020304" pitchFamily="18" charset="0"/>
              </a:rPr>
              <a:t>OF JESUS WITH OTHERS</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45998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970318"/>
          </a:xfrm>
          <a:prstGeom prst="rect">
            <a:avLst/>
          </a:prstGeom>
          <a:noFill/>
        </p:spPr>
        <p:txBody>
          <a:bodyPr wrap="square" rtlCol="0">
            <a:spAutoFit/>
          </a:bodyPr>
          <a:lstStyle/>
          <a:p>
            <a:pPr marL="0" marR="0">
              <a:spcBef>
                <a:spcPts val="0"/>
              </a:spcBef>
              <a:spcAft>
                <a:spcPts val="0"/>
              </a:spcAft>
            </a:pPr>
            <a:r>
              <a:rPr lang="en-US" sz="3600" dirty="0">
                <a:solidFill>
                  <a:schemeClr val="bg1"/>
                </a:solidFill>
                <a:effectLst/>
                <a:latin typeface="Arial" panose="020B0604020202020204" pitchFamily="34" charset="0"/>
                <a:ea typeface="Times New Roman" panose="02020603050405020304" pitchFamily="18" charset="0"/>
              </a:rPr>
              <a:t>Jesus said…</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 </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i="1" dirty="0">
                <a:solidFill>
                  <a:schemeClr val="bg1"/>
                </a:solidFill>
                <a:effectLst/>
                <a:latin typeface="Arial" panose="020B0604020202020204" pitchFamily="34" charset="0"/>
                <a:ea typeface="Times New Roman" panose="02020603050405020304" pitchFamily="18" charset="0"/>
              </a:rPr>
              <a:t>…“Go into all the world and preach the gospel to all creation.</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dirty="0">
                <a:solidFill>
                  <a:schemeClr val="bg1"/>
                </a:solidFill>
                <a:effectLst/>
                <a:latin typeface="Arial" panose="020B0604020202020204" pitchFamily="34" charset="0"/>
                <a:ea typeface="Times New Roman" panose="02020603050405020304" pitchFamily="18" charset="0"/>
              </a:rPr>
              <a:t>Mark 16:15</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 </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21385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ANOTHER STORY ABOUT PAUL</a:t>
            </a:r>
          </a:p>
          <a:p>
            <a:pPr marL="0" marR="0" algn="ctr">
              <a:spcBef>
                <a:spcPts val="0"/>
              </a:spcBef>
              <a:spcAft>
                <a:spcPts val="0"/>
              </a:spcAft>
            </a:pPr>
            <a:endParaRPr lang="en-US" sz="3600" b="1" dirty="0">
              <a:solidFill>
                <a:schemeClr val="accent4">
                  <a:lumMod val="75000"/>
                </a:schemeClr>
              </a:solidFill>
              <a:latin typeface="Arial" panose="020B0604020202020204" pitchFamily="34" charset="0"/>
              <a:ea typeface="Times New Roman" panose="02020603050405020304" pitchFamily="18" charset="0"/>
            </a:endParaRP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READ ACTS 17:16-34</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443997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AFF7F4-FAFE-1D66-C0E2-BDE684A80B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89D2E97-1DDB-EB68-23E2-20431A28E3D6}"/>
              </a:ext>
            </a:extLst>
          </p:cNvPr>
          <p:cNvSpPr txBox="1"/>
          <p:nvPr/>
        </p:nvSpPr>
        <p:spPr>
          <a:xfrm>
            <a:off x="406809" y="386162"/>
            <a:ext cx="11378381" cy="2062103"/>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Epicureanism is the philosophical doctrine of Epicurus holding that the highest good is pleasure which can be experienced through indulgence.  </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4596809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51F719-F561-A7FF-7A2B-95C24ACCC1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D748DE-4381-1399-30AB-512B4EB21C67}"/>
              </a:ext>
            </a:extLst>
          </p:cNvPr>
          <p:cNvSpPr txBox="1"/>
          <p:nvPr/>
        </p:nvSpPr>
        <p:spPr>
          <a:xfrm>
            <a:off x="406809" y="749844"/>
            <a:ext cx="11378381" cy="1200329"/>
          </a:xfrm>
          <a:prstGeom prst="rect">
            <a:avLst/>
          </a:prstGeom>
          <a:noFill/>
        </p:spPr>
        <p:txBody>
          <a:bodyPr wrap="square" rtlCol="0">
            <a:spAutoFit/>
          </a:bodyPr>
          <a:lstStyle/>
          <a:p>
            <a:pPr marL="571500" marR="0" indent="-571500">
              <a:spcBef>
                <a:spcPts val="0"/>
              </a:spcBef>
              <a:spcAft>
                <a:spcPts val="0"/>
              </a:spcAft>
              <a:buFont typeface="Arial" panose="020B0604020202020204" pitchFamily="34" charset="0"/>
              <a:buChar char="•"/>
            </a:pPr>
            <a:r>
              <a:rPr lang="en-US" sz="3600" dirty="0">
                <a:solidFill>
                  <a:schemeClr val="bg1"/>
                </a:solidFill>
                <a:effectLst/>
                <a:latin typeface="Arial" panose="020B0604020202020204" pitchFamily="34" charset="0"/>
                <a:ea typeface="Aptos" panose="020B0004020202020204" pitchFamily="34" charset="0"/>
              </a:rPr>
              <a:t>The idol of the Epicurean was </a:t>
            </a:r>
            <a:r>
              <a:rPr lang="en-US" sz="3600" u="sng" dirty="0">
                <a:solidFill>
                  <a:schemeClr val="accent4">
                    <a:lumMod val="75000"/>
                  </a:schemeClr>
                </a:solidFill>
                <a:effectLst/>
                <a:latin typeface="Arial" panose="020B0604020202020204" pitchFamily="34" charset="0"/>
                <a:ea typeface="Aptos" panose="020B0004020202020204" pitchFamily="34" charset="0"/>
              </a:rPr>
              <a:t>pleasure</a:t>
            </a:r>
            <a:r>
              <a:rPr lang="en-US" sz="3600" dirty="0">
                <a:solidFill>
                  <a:schemeClr val="bg1"/>
                </a:solidFill>
                <a:effectLst/>
                <a:latin typeface="Arial" panose="020B0604020202020204" pitchFamily="34" charset="0"/>
                <a:ea typeface="Aptos" panose="020B0004020202020204" pitchFamily="34" charset="0"/>
              </a:rPr>
              <a:t>. It was their god.</a:t>
            </a:r>
          </a:p>
        </p:txBody>
      </p:sp>
    </p:spTree>
    <p:extLst>
      <p:ext uri="{BB962C8B-B14F-4D97-AF65-F5344CB8AC3E}">
        <p14:creationId xmlns:p14="http://schemas.microsoft.com/office/powerpoint/2010/main" val="53789427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4091195-BDC6-75E3-310B-4D98EEF22C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F14486-E5E6-5500-763E-630A27713ED5}"/>
              </a:ext>
            </a:extLst>
          </p:cNvPr>
          <p:cNvSpPr txBox="1"/>
          <p:nvPr/>
        </p:nvSpPr>
        <p:spPr>
          <a:xfrm>
            <a:off x="406809" y="386162"/>
            <a:ext cx="11378381" cy="2554545"/>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Then there were the Stoics. It was the school of philosophy founded by Zeno (a Greek philosopher) who taught that people should be free from passion, unmoved by joy or grief, and submit without complaint to the circumstances of life. </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6174059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46CD13-A823-28D3-1613-CFBB3C4234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00C19D9-5B9C-5709-EB98-40D2D2647A4B}"/>
              </a:ext>
            </a:extLst>
          </p:cNvPr>
          <p:cNvSpPr txBox="1"/>
          <p:nvPr/>
        </p:nvSpPr>
        <p:spPr>
          <a:xfrm>
            <a:off x="406809" y="749844"/>
            <a:ext cx="11378381" cy="1200329"/>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600" dirty="0">
                <a:solidFill>
                  <a:schemeClr val="bg1"/>
                </a:solidFill>
                <a:effectLst/>
                <a:latin typeface="Arial" panose="020B0604020202020204" pitchFamily="34" charset="0"/>
                <a:ea typeface="Aptos" panose="020B0004020202020204" pitchFamily="34" charset="0"/>
              </a:rPr>
              <a:t>The idol of the Stoic was their </a:t>
            </a:r>
            <a:r>
              <a:rPr lang="en-US" sz="3600" u="sng" dirty="0">
                <a:solidFill>
                  <a:schemeClr val="accent4">
                    <a:lumMod val="75000"/>
                  </a:schemeClr>
                </a:solidFill>
                <a:effectLst/>
                <a:latin typeface="Arial" panose="020B0604020202020204" pitchFamily="34" charset="0"/>
                <a:ea typeface="Aptos" panose="020B0004020202020204" pitchFamily="34" charset="0"/>
              </a:rPr>
              <a:t>self ability</a:t>
            </a:r>
            <a:r>
              <a:rPr lang="en-US" sz="3600" dirty="0">
                <a:solidFill>
                  <a:schemeClr val="accent4">
                    <a:lumMod val="75000"/>
                  </a:schemeClr>
                </a:solidFill>
                <a:effectLst/>
                <a:latin typeface="Arial" panose="020B0604020202020204" pitchFamily="34" charset="0"/>
                <a:ea typeface="Aptos" panose="020B0004020202020204" pitchFamily="34" charset="0"/>
              </a:rPr>
              <a:t> </a:t>
            </a:r>
            <a:r>
              <a:rPr lang="en-US" sz="3600" dirty="0">
                <a:solidFill>
                  <a:schemeClr val="bg1"/>
                </a:solidFill>
                <a:effectLst/>
                <a:latin typeface="Arial" panose="020B0604020202020204" pitchFamily="34" charset="0"/>
                <a:ea typeface="Aptos" panose="020B0004020202020204" pitchFamily="34" charset="0"/>
              </a:rPr>
              <a:t>– what they could do on their own. </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9113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372C09-8C75-3164-151C-55544B8FE5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B136208-1723-7656-F901-C83988D8FEA7}"/>
              </a:ext>
            </a:extLst>
          </p:cNvPr>
          <p:cNvSpPr txBox="1"/>
          <p:nvPr/>
        </p:nvSpPr>
        <p:spPr>
          <a:xfrm>
            <a:off x="406809" y="386162"/>
            <a:ext cx="11378381" cy="5509200"/>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These philosophies don’t provide what we desire in life. Pleasure ends and we’re looking for more. The Epicurean philosophy doesn’t give us what we desire. We also discover that we can’t handle every situation in life like the Stoics believed. Some things are out of our control and it’s difficult for these things not to affect our emotions. We try them, but they fall short. These two realities about pleasure and self-effort could very well be the reason why they were curious to learn about Christ and how he connects us to God. They must have been looking for something more, something that only God could provide.</a:t>
            </a:r>
          </a:p>
        </p:txBody>
      </p:sp>
    </p:spTree>
    <p:extLst>
      <p:ext uri="{BB962C8B-B14F-4D97-AF65-F5344CB8AC3E}">
        <p14:creationId xmlns:p14="http://schemas.microsoft.com/office/powerpoint/2010/main" val="225375467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7998FF2-235A-4EC8-B615-B88A312F00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6E9DE6-43E0-43E8-264F-42FE76776640}"/>
              </a:ext>
            </a:extLst>
          </p:cNvPr>
          <p:cNvSpPr txBox="1"/>
          <p:nvPr/>
        </p:nvSpPr>
        <p:spPr>
          <a:xfrm>
            <a:off x="406809" y="386162"/>
            <a:ext cx="11378381" cy="304698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Even the people whom Paul was interacting with at this place, some of the most intellectual of their day, were searching for God. They even had a name for him. They called Him “The Unknown God.” </a:t>
            </a:r>
            <a:b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8782399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046988"/>
          </a:xfrm>
          <a:prstGeom prst="rect">
            <a:avLst/>
          </a:prstGeom>
          <a:noFill/>
        </p:spPr>
        <p:txBody>
          <a:bodyPr wrap="square" rtlCol="0">
            <a:spAutoFit/>
          </a:bodyPr>
          <a:lstStyle/>
          <a:p>
            <a:pPr marL="0" marR="0">
              <a:spcBef>
                <a:spcPts val="0"/>
              </a:spcBef>
              <a:spcAft>
                <a:spcPts val="0"/>
              </a:spcAft>
            </a:pPr>
            <a:r>
              <a:rPr lang="en-US" sz="3200" i="1" baseline="30000" dirty="0">
                <a:solidFill>
                  <a:schemeClr val="bg1"/>
                </a:solidFill>
                <a:effectLst/>
                <a:latin typeface="Arial" panose="020B0604020202020204" pitchFamily="34" charset="0"/>
                <a:ea typeface="Times New Roman" panose="02020603050405020304" pitchFamily="18" charset="0"/>
              </a:rPr>
              <a:t>22</a:t>
            </a:r>
            <a:r>
              <a:rPr lang="en-US" sz="3200" i="1" dirty="0">
                <a:solidFill>
                  <a:schemeClr val="bg1"/>
                </a:solidFill>
                <a:effectLst/>
                <a:latin typeface="Arial" panose="020B0604020202020204" pitchFamily="34" charset="0"/>
                <a:ea typeface="Times New Roman" panose="02020603050405020304" pitchFamily="18" charset="0"/>
              </a:rPr>
              <a:t>Paul then stood up in the meeting of the Areopagus and said: “People of Athens! I see that in every way you are very religious. </a:t>
            </a:r>
            <a:r>
              <a:rPr lang="en-US" sz="3200" i="1" baseline="30000" dirty="0">
                <a:solidFill>
                  <a:schemeClr val="bg1"/>
                </a:solidFill>
                <a:effectLst/>
                <a:latin typeface="Arial" panose="020B0604020202020204" pitchFamily="34" charset="0"/>
                <a:ea typeface="Times New Roman" panose="02020603050405020304" pitchFamily="18" charset="0"/>
              </a:rPr>
              <a:t>23</a:t>
            </a:r>
            <a:r>
              <a:rPr lang="en-US" sz="3200" i="1" dirty="0">
                <a:solidFill>
                  <a:schemeClr val="bg1"/>
                </a:solidFill>
                <a:effectLst/>
                <a:latin typeface="Arial" panose="020B0604020202020204" pitchFamily="34" charset="0"/>
                <a:ea typeface="Times New Roman" panose="02020603050405020304" pitchFamily="18" charset="0"/>
              </a:rPr>
              <a:t>For as I walked around and looked carefully at your objects of worship, I even found an altar with this inscription: </a:t>
            </a:r>
            <a:r>
              <a:rPr lang="en-US" sz="3200" i="1" cap="small" dirty="0">
                <a:solidFill>
                  <a:schemeClr val="bg1"/>
                </a:solidFill>
                <a:effectLst/>
                <a:latin typeface="Arial" panose="020B0604020202020204" pitchFamily="34" charset="0"/>
                <a:ea typeface="Times New Roman" panose="02020603050405020304" pitchFamily="18" charset="0"/>
              </a:rPr>
              <a:t>to an unknown god</a:t>
            </a:r>
            <a:r>
              <a:rPr lang="en-US" sz="3200" i="1"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Acts 17:22-23</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871521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631216"/>
          </a:xfrm>
          <a:prstGeom prst="rect">
            <a:avLst/>
          </a:prstGeom>
          <a:noFill/>
        </p:spPr>
        <p:txBody>
          <a:bodyPr wrap="square" rtlCol="0">
            <a:spAutoFit/>
          </a:bodyPr>
          <a:lstStyle/>
          <a:p>
            <a:pPr marL="0" marR="0">
              <a:spcBef>
                <a:spcPts val="0"/>
              </a:spcBef>
              <a:spcAft>
                <a:spcPts val="0"/>
              </a:spcAft>
              <a:tabLst>
                <a:tab pos="1857375" algn="l"/>
              </a:tabLst>
            </a:pPr>
            <a:r>
              <a:rPr lang="en-US" sz="3200" dirty="0">
                <a:solidFill>
                  <a:schemeClr val="bg1"/>
                </a:solidFill>
                <a:effectLst/>
                <a:latin typeface="Arial" panose="020B0604020202020204" pitchFamily="34" charset="0"/>
                <a:ea typeface="Times New Roman" panose="02020603050405020304" pitchFamily="18" charset="0"/>
              </a:rPr>
              <a:t>Paul told them who He was…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32286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585871"/>
          </a:xfrm>
          <a:prstGeom prst="rect">
            <a:avLst/>
          </a:prstGeom>
          <a:noFill/>
        </p:spPr>
        <p:txBody>
          <a:bodyPr wrap="square" rtlCol="0">
            <a:spAutoFit/>
          </a:bodyPr>
          <a:lstStyle/>
          <a:p>
            <a:pPr marL="0" marR="0">
              <a:spcBef>
                <a:spcPts val="0"/>
              </a:spcBef>
              <a:spcAft>
                <a:spcPts val="0"/>
              </a:spcAft>
              <a:tabLst>
                <a:tab pos="1857375" algn="l"/>
              </a:tabLst>
            </a:pPr>
            <a:r>
              <a:rPr lang="en-US" sz="3200" dirty="0">
                <a:solidFill>
                  <a:schemeClr val="bg1"/>
                </a:solidFill>
                <a:effectLst/>
                <a:latin typeface="Arial" panose="020B0604020202020204" pitchFamily="34" charset="0"/>
                <a:ea typeface="Times New Roman" panose="02020603050405020304" pitchFamily="18" charset="0"/>
              </a:rPr>
              <a:t>Paul told them who He was…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For in him we live and move and have our being.’ As some of your own poets have said, ‘We are his offspring.’ </a:t>
            </a:r>
            <a:r>
              <a:rPr lang="en-US" sz="3200" i="1" baseline="30000" dirty="0">
                <a:solidFill>
                  <a:schemeClr val="bg1"/>
                </a:solidFill>
                <a:effectLst/>
                <a:latin typeface="Arial" panose="020B0604020202020204" pitchFamily="34" charset="0"/>
                <a:ea typeface="Times New Roman" panose="02020603050405020304" pitchFamily="18" charset="0"/>
              </a:rPr>
              <a:t>29</a:t>
            </a:r>
            <a:r>
              <a:rPr lang="en-US" sz="3200" i="1" dirty="0">
                <a:solidFill>
                  <a:schemeClr val="bg1"/>
                </a:solidFill>
                <a:effectLst/>
                <a:latin typeface="Arial" panose="020B0604020202020204" pitchFamily="34" charset="0"/>
                <a:ea typeface="Times New Roman" panose="02020603050405020304" pitchFamily="18" charset="0"/>
              </a:rPr>
              <a:t>“Therefore since we are God’s offspring, we should not think that the divine being is like gold or silver or stone—an image made by human design and skill.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Acts 17:28-29</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728815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A59C2B-9EBF-FCC0-D767-09E2C9AB73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C1E0EC-9402-6F4B-F526-68F8C0253084}"/>
              </a:ext>
            </a:extLst>
          </p:cNvPr>
          <p:cNvSpPr txBox="1"/>
          <p:nvPr/>
        </p:nvSpPr>
        <p:spPr>
          <a:xfrm>
            <a:off x="406809" y="219907"/>
            <a:ext cx="11378381" cy="1077218"/>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8458324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2ABF33D-2977-4E31-C8AF-3A141065DF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844CB4-16F9-DC8A-7EDF-46DB93281C8F}"/>
              </a:ext>
            </a:extLst>
          </p:cNvPr>
          <p:cNvSpPr txBox="1"/>
          <p:nvPr/>
        </p:nvSpPr>
        <p:spPr>
          <a:xfrm>
            <a:off x="406809" y="219907"/>
            <a:ext cx="11378381" cy="2622000"/>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He’s the God that we can know personally. God was near to them and wanted to be in a relationship.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1640249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275195-360A-1A29-7867-AD8B119B85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74EE27-7A47-D2F9-37E5-7D1300CDAF54}"/>
              </a:ext>
            </a:extLst>
          </p:cNvPr>
          <p:cNvSpPr txBox="1"/>
          <p:nvPr/>
        </p:nvSpPr>
        <p:spPr>
          <a:xfrm>
            <a:off x="406809" y="219907"/>
            <a:ext cx="11378381" cy="5257208"/>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He’s the God that we can know personally. </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God was near to them and wanted to be in a relationship. Paul said…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 </a:t>
            </a:r>
          </a:p>
          <a:p>
            <a:pPr marL="114300">
              <a:lnSpc>
                <a:spcPct val="107000"/>
              </a:lnSpc>
            </a:pPr>
            <a:r>
              <a:rPr lang="en-US" sz="3200" i="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 did this so that they would seek him and perhaps reach out for him and find him, though he is not far from any one of us.</a:t>
            </a:r>
          </a:p>
          <a:p>
            <a:pPr marL="114300">
              <a:lnSpc>
                <a:spcPct val="107000"/>
              </a:lnSpc>
            </a:pPr>
            <a:r>
              <a:rPr lang="en-US" sz="3200" i="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Acts 17:27</a:t>
            </a:r>
            <a:endParaRPr lang="en-US" sz="32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114300" marR="0">
              <a:lnSpc>
                <a:spcPct val="107000"/>
              </a:lnSpc>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5110405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2B79E53-83C6-90A9-B3CE-A7AD7B510F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7F12E3-C6CE-264C-4BB8-38B0A11FE332}"/>
              </a:ext>
            </a:extLst>
          </p:cNvPr>
          <p:cNvSpPr txBox="1"/>
          <p:nvPr/>
        </p:nvSpPr>
        <p:spPr>
          <a:xfrm>
            <a:off x="406809" y="219907"/>
            <a:ext cx="11378381" cy="2031710"/>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He’s also the God who meets our desires. </a:t>
            </a:r>
            <a:r>
              <a:rPr lang="en-US" sz="2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desires? We have several…</a:t>
            </a:r>
          </a:p>
        </p:txBody>
      </p:sp>
    </p:spTree>
    <p:extLst>
      <p:ext uri="{BB962C8B-B14F-4D97-AF65-F5344CB8AC3E}">
        <p14:creationId xmlns:p14="http://schemas.microsoft.com/office/powerpoint/2010/main" val="188985668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9862A69-C648-18DD-8C2F-3D6D374A31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C2BB95-BB0E-0E08-04D7-3EAEA6664DBD}"/>
              </a:ext>
            </a:extLst>
          </p:cNvPr>
          <p:cNvSpPr txBox="1"/>
          <p:nvPr/>
        </p:nvSpPr>
        <p:spPr>
          <a:xfrm>
            <a:off x="406809" y="219907"/>
            <a:ext cx="11378381" cy="1972720"/>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to know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where we came from</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marL="285750" marR="0" lvl="0" indent="-285750">
              <a:lnSpc>
                <a:spcPct val="107000"/>
              </a:lnSpc>
              <a:buFontTx/>
              <a:buChar char="-"/>
            </a:pP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4641765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32B356-C457-527C-A01F-2CFA7C97AB9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8B7E4D-8D4D-A23B-F7E5-EBB7BADB56A6}"/>
              </a:ext>
            </a:extLst>
          </p:cNvPr>
          <p:cNvSpPr txBox="1"/>
          <p:nvPr/>
        </p:nvSpPr>
        <p:spPr>
          <a:xfrm>
            <a:off x="406809" y="562808"/>
            <a:ext cx="11378381" cy="3744871"/>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Paul talked about…</a:t>
            </a:r>
          </a:p>
          <a:p>
            <a:pPr>
              <a:lnSpc>
                <a:spcPct val="107000"/>
              </a:lnSpc>
            </a:pPr>
            <a:endParaRPr lang="en-US" sz="3200" i="1" dirty="0">
              <a:solidFill>
                <a:schemeClr val="bg1"/>
              </a:solidFill>
              <a:latin typeface="Arial" panose="020B0604020202020204" pitchFamily="34" charset="0"/>
              <a:ea typeface="Times New Roman" panose="02020603050405020304" pitchFamily="18" charset="0"/>
            </a:endParaRP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The God who made the world and everything in it…. </a:t>
            </a: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Acts 17:24 </a:t>
            </a:r>
          </a:p>
          <a:p>
            <a:pPr>
              <a:lnSpc>
                <a:spcPct val="107000"/>
              </a:lnSpc>
            </a:pPr>
            <a:endParaRPr lang="en-US" sz="3200" i="1" dirty="0">
              <a:solidFill>
                <a:schemeClr val="bg1"/>
              </a:solidFill>
              <a:latin typeface="Arial" panose="020B0604020202020204" pitchFamily="34" charset="0"/>
              <a:ea typeface="Times New Roman" panose="02020603050405020304" pitchFamily="18" charset="0"/>
            </a:endParaRP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For in him we live and move and have our being….</a:t>
            </a:r>
          </a:p>
          <a:p>
            <a:pPr>
              <a:lnSpc>
                <a:spcPct val="107000"/>
              </a:lnSpc>
            </a:pPr>
            <a:r>
              <a:rPr lang="en-US" sz="3200" i="1" dirty="0">
                <a:solidFill>
                  <a:schemeClr val="bg1"/>
                </a:solidFill>
                <a:effectLst/>
                <a:latin typeface="Arial" panose="020B0604020202020204" pitchFamily="34" charset="0"/>
                <a:ea typeface="Times New Roman" panose="02020603050405020304" pitchFamily="18" charset="0"/>
              </a:rPr>
              <a:t>Acts 17:28</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944471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DABCBB-54B4-F60A-265B-E5184C682C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5BC89D5-CFC6-79FC-CF50-903207A347D5}"/>
              </a:ext>
            </a:extLst>
          </p:cNvPr>
          <p:cNvSpPr txBox="1"/>
          <p:nvPr/>
        </p:nvSpPr>
        <p:spPr>
          <a:xfrm>
            <a:off x="406809" y="219907"/>
            <a:ext cx="11378381" cy="4607415"/>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28575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to know what is right and wrong</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were told of their need to repent. In other words, they did something wrong and needed to change. We will be judged because of what we do wrong and for what we do with Jesus. Did we accept him for our forgiveness?</a:t>
            </a:r>
          </a:p>
          <a:p>
            <a:pPr marL="285750" marR="0" lvl="0" indent="-285750">
              <a:lnSpc>
                <a:spcPct val="107000"/>
              </a:lnSpc>
              <a:buFontTx/>
              <a:buChar char="-"/>
            </a:pPr>
            <a:endParaRPr lang="en-US" sz="3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285750" marR="0" lvl="0" indent="-285750">
              <a:lnSpc>
                <a:spcPct val="107000"/>
              </a:lnSpc>
              <a:buFontTx/>
              <a:buChar char="-"/>
            </a:pP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958324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2F84CE8-94A4-E0A2-341A-E5D37F0601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B17091-0C22-E9E4-CE3B-18355AA71DD4}"/>
              </a:ext>
            </a:extLst>
          </p:cNvPr>
          <p:cNvSpPr txBox="1"/>
          <p:nvPr/>
        </p:nvSpPr>
        <p:spPr>
          <a:xfrm>
            <a:off x="406809" y="219907"/>
            <a:ext cx="11378381" cy="3688574"/>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pPr>
            <a:r>
              <a:rPr lang="en-US" sz="3200" b="0" i="1" dirty="0">
                <a:solidFill>
                  <a:schemeClr val="bg1"/>
                </a:solidFill>
                <a:effectLst/>
                <a:latin typeface="system-ui"/>
              </a:rPr>
              <a:t>In the past God overlooked such ignorance, but now he commands all people everywhere to repent. </a:t>
            </a:r>
            <a:r>
              <a:rPr lang="en-US" sz="3200" b="1" i="1" baseline="30000" dirty="0">
                <a:solidFill>
                  <a:schemeClr val="bg1"/>
                </a:solidFill>
                <a:effectLst/>
                <a:latin typeface="system-ui"/>
              </a:rPr>
              <a:t>31 </a:t>
            </a:r>
            <a:r>
              <a:rPr lang="en-US" sz="3200" b="0" i="1" dirty="0">
                <a:solidFill>
                  <a:schemeClr val="bg1"/>
                </a:solidFill>
                <a:effectLst/>
                <a:latin typeface="system-ui"/>
              </a:rPr>
              <a:t>For he has set a day when he will judge the world with justice by the man he has appointed. He has given proof of this to everyone by raising him from the dead.”</a:t>
            </a:r>
          </a:p>
          <a:p>
            <a:pPr marR="0" lvl="0">
              <a:lnSpc>
                <a:spcPct val="107000"/>
              </a:lnSpc>
            </a:pPr>
            <a:r>
              <a:rPr lang="en-US" sz="3200" dirty="0">
                <a:solidFill>
                  <a:schemeClr val="bg1"/>
                </a:solidFill>
                <a:latin typeface="system-ui"/>
                <a:ea typeface="Times New Roman" panose="02020603050405020304" pitchFamily="18" charset="0"/>
              </a:rPr>
              <a:t>Acts 17:30-31</a:t>
            </a:r>
          </a:p>
        </p:txBody>
      </p:sp>
    </p:spTree>
    <p:extLst>
      <p:ext uri="{BB962C8B-B14F-4D97-AF65-F5344CB8AC3E}">
        <p14:creationId xmlns:p14="http://schemas.microsoft.com/office/powerpoint/2010/main" val="177130425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5CEF46-2866-1E97-EE5F-7603AB78B2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BADD7E-701B-D34D-FA2A-F75BACF313B5}"/>
              </a:ext>
            </a:extLst>
          </p:cNvPr>
          <p:cNvSpPr txBox="1"/>
          <p:nvPr/>
        </p:nvSpPr>
        <p:spPr>
          <a:xfrm>
            <a:off x="406809" y="219907"/>
            <a:ext cx="11378381" cy="3026598"/>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28575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for life after </a:t>
            </a:r>
            <a:r>
              <a:rPr lang="en-US" sz="3200" u="sng" dirty="0">
                <a:solidFill>
                  <a:schemeClr val="accent4">
                    <a:lumMod val="75000"/>
                  </a:schemeClr>
                </a:solidFill>
                <a:effectLst/>
                <a:latin typeface="Arial" panose="020B0604020202020204" pitchFamily="34" charset="0"/>
                <a:ea typeface="Calibri" panose="020F0502020204030204" pitchFamily="34" charset="0"/>
                <a:cs typeface="Arial" panose="020B0604020202020204" pitchFamily="34" charset="0"/>
              </a:rPr>
              <a:t>death</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He taught them about Jesus’ resurrection. We read…</a:t>
            </a:r>
          </a:p>
          <a:p>
            <a:pPr marL="285750" marR="0" lvl="0" indent="-285750">
              <a:lnSpc>
                <a:spcPct val="107000"/>
              </a:lnSpc>
              <a:buFontTx/>
              <a:buChar char="-"/>
            </a:pPr>
            <a:endParaRPr lang="en-US" sz="3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285750" marR="0" lvl="0" indent="-285750">
              <a:lnSpc>
                <a:spcPct val="107000"/>
              </a:lnSpc>
              <a:buFontTx/>
              <a:buChar char="-"/>
            </a:pP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927055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8FC211-EBF2-D862-485E-69A6A104E6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EBA945-8EFA-6F64-1437-AA1F08D9A12B}"/>
              </a:ext>
            </a:extLst>
          </p:cNvPr>
          <p:cNvSpPr txBox="1"/>
          <p:nvPr/>
        </p:nvSpPr>
        <p:spPr>
          <a:xfrm>
            <a:off x="406809" y="2246134"/>
            <a:ext cx="11378381" cy="1637115"/>
          </a:xfrm>
          <a:prstGeom prst="rect">
            <a:avLst/>
          </a:prstGeom>
          <a:noFill/>
        </p:spPr>
        <p:txBody>
          <a:bodyPr wrap="square" rtlCol="0">
            <a:spAutoFit/>
          </a:bodyPr>
          <a:lstStyle/>
          <a:p>
            <a:pPr marR="0" lvl="0">
              <a:lnSpc>
                <a:spcPct val="107000"/>
              </a:lnSpc>
            </a:pPr>
            <a:r>
              <a:rPr lang="en-US" sz="3200" i="1" dirty="0">
                <a:solidFill>
                  <a:schemeClr val="bg1"/>
                </a:solidFill>
                <a:effectLst/>
                <a:latin typeface="Arial" panose="020B0604020202020204" pitchFamily="34" charset="0"/>
                <a:ea typeface="Times New Roman" panose="02020603050405020304" pitchFamily="18" charset="0"/>
              </a:rPr>
              <a:t>…Paul was preaching the good news about Jesus and the resurrection. </a:t>
            </a:r>
          </a:p>
          <a:p>
            <a:pPr marR="0" lvl="0">
              <a:lnSpc>
                <a:spcPct val="107000"/>
              </a:lnSpc>
            </a:pPr>
            <a:r>
              <a:rPr lang="en-US" sz="3200" i="1" dirty="0">
                <a:solidFill>
                  <a:schemeClr val="bg1"/>
                </a:solidFill>
                <a:effectLst/>
                <a:latin typeface="Arial" panose="020B0604020202020204" pitchFamily="34" charset="0"/>
                <a:ea typeface="Times New Roman" panose="02020603050405020304" pitchFamily="18" charset="0"/>
              </a:rPr>
              <a:t>Acts 17:18</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3847692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4FD824-6786-8D20-D96E-A6CD23E9C9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07DB22-54ED-A3F8-ED90-1A370E971F38}"/>
              </a:ext>
            </a:extLst>
          </p:cNvPr>
          <p:cNvSpPr txBox="1"/>
          <p:nvPr/>
        </p:nvSpPr>
        <p:spPr>
          <a:xfrm>
            <a:off x="406809" y="219907"/>
            <a:ext cx="11378381" cy="2500428"/>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WHO IS THE UNKNOWN GOD?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285750" indent="-285750">
              <a:lnSpc>
                <a:spcPct val="107000"/>
              </a:lnSpc>
              <a:buFontTx/>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have a desire to have meaning in </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life.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meaning comes in being a part of God’s family and representing Him. </a:t>
            </a: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522408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D0C25B7-C60B-6806-00E5-87FEF93F5FA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11D3AB-74A7-1B4A-9E23-575D6D89EA85}"/>
              </a:ext>
            </a:extLst>
          </p:cNvPr>
          <p:cNvSpPr txBox="1"/>
          <p:nvPr/>
        </p:nvSpPr>
        <p:spPr>
          <a:xfrm>
            <a:off x="406809" y="219907"/>
            <a:ext cx="11378381" cy="2431435"/>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Remember….</a:t>
            </a:r>
          </a:p>
          <a:p>
            <a:pPr marL="0" marR="0"/>
            <a:endParaRPr lang="en-US" sz="3200" b="1" dirty="0">
              <a:solidFill>
                <a:schemeClr val="accent4">
                  <a:lumMod val="75000"/>
                </a:schemeClr>
              </a:solidFill>
              <a:latin typeface="Arial" panose="020B0604020202020204" pitchFamily="34" charset="0"/>
              <a:ea typeface="Times New Roman" panose="02020603050405020304" pitchFamily="18" charset="0"/>
            </a:endParaRPr>
          </a:p>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They were living for two things.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318382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396B836-35C9-6F79-088F-08EF37B792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DFCCD2-90E9-EFA9-44B0-0268304FC7E6}"/>
              </a:ext>
            </a:extLst>
          </p:cNvPr>
          <p:cNvSpPr txBox="1"/>
          <p:nvPr/>
        </p:nvSpPr>
        <p:spPr>
          <a:xfrm>
            <a:off x="406809" y="219907"/>
            <a:ext cx="11378381" cy="2267287"/>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They were living for two things.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marR="342900" indent="-457200">
              <a:buFont typeface="Arial" panose="020B0604020202020204" pitchFamily="34" charset="0"/>
              <a:buChar char="•"/>
            </a:pPr>
            <a:r>
              <a:rPr lang="en-US" sz="4000" baseline="30000" dirty="0">
                <a:solidFill>
                  <a:schemeClr val="bg1"/>
                </a:solidFill>
                <a:latin typeface="Arial" panose="020B0604020202020204" pitchFamily="34" charset="0"/>
                <a:ea typeface="Times New Roman" panose="02020603050405020304" pitchFamily="18" charset="0"/>
              </a:rPr>
              <a:t>Some live for what they can do </a:t>
            </a:r>
            <a:r>
              <a:rPr lang="en-US" sz="4000" u="sng" baseline="30000" dirty="0">
                <a:solidFill>
                  <a:schemeClr val="accent4">
                    <a:lumMod val="75000"/>
                  </a:schemeClr>
                </a:solidFill>
                <a:latin typeface="Arial" panose="020B0604020202020204" pitchFamily="34" charset="0"/>
                <a:ea typeface="Times New Roman" panose="02020603050405020304" pitchFamily="18" charset="0"/>
              </a:rPr>
              <a:t>in their own strength without God</a:t>
            </a:r>
            <a:r>
              <a:rPr lang="en-US" sz="4000" baseline="30000" dirty="0">
                <a:solidFill>
                  <a:schemeClr val="bg1"/>
                </a:solidFill>
                <a:latin typeface="Arial" panose="020B0604020202020204" pitchFamily="34" charset="0"/>
                <a:ea typeface="Times New Roman" panose="02020603050405020304" pitchFamily="18" charset="0"/>
              </a:rPr>
              <a:t>. (</a:t>
            </a:r>
            <a:r>
              <a:rPr lang="en-US" sz="4000" u="sng" baseline="30000" dirty="0">
                <a:solidFill>
                  <a:schemeClr val="accent4">
                    <a:lumMod val="75000"/>
                  </a:schemeClr>
                </a:solidFill>
                <a:latin typeface="Arial" panose="020B0604020202020204" pitchFamily="34" charset="0"/>
                <a:ea typeface="Times New Roman" panose="02020603050405020304" pitchFamily="18" charset="0"/>
              </a:rPr>
              <a:t>Stoics</a:t>
            </a:r>
            <a:r>
              <a:rPr lang="en-US" sz="4000" baseline="30000" dirty="0">
                <a:solidFill>
                  <a:schemeClr val="bg1"/>
                </a:solidFill>
                <a:latin typeface="Arial" panose="020B0604020202020204" pitchFamily="34" charset="0"/>
                <a:ea typeface="Times New Roman" panose="02020603050405020304" pitchFamily="18" charset="0"/>
              </a:rPr>
              <a:t>).</a:t>
            </a: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0649040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4764E17-9CA5-C351-D213-F1B277B8F2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28FCFB-5298-BFC6-BB84-33D872113DAF}"/>
              </a:ext>
            </a:extLst>
          </p:cNvPr>
          <p:cNvSpPr txBox="1"/>
          <p:nvPr/>
        </p:nvSpPr>
        <p:spPr>
          <a:xfrm>
            <a:off x="406809" y="219907"/>
            <a:ext cx="11378381" cy="3293209"/>
          </a:xfrm>
          <a:prstGeom prst="rect">
            <a:avLst/>
          </a:prstGeom>
          <a:noFill/>
        </p:spPr>
        <p:txBody>
          <a:bodyPr wrap="square" rtlCol="0">
            <a:spAutoFit/>
          </a:bodyPr>
          <a:lstStyle/>
          <a:p>
            <a:pPr marL="0" marR="0"/>
            <a:r>
              <a:rPr lang="en-US" sz="3200" b="1" dirty="0">
                <a:solidFill>
                  <a:schemeClr val="accent4">
                    <a:lumMod val="75000"/>
                  </a:schemeClr>
                </a:solidFill>
                <a:effectLst/>
                <a:latin typeface="Arial" panose="020B0604020202020204" pitchFamily="34" charset="0"/>
                <a:ea typeface="Times New Roman" panose="02020603050405020304" pitchFamily="18" charset="0"/>
              </a:rPr>
              <a:t>They were living for two things.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457200" marR="342900" indent="-457200">
              <a:buFont typeface="Arial" panose="020B0604020202020204" pitchFamily="34" charset="0"/>
              <a:buChar char="•"/>
            </a:pPr>
            <a:r>
              <a:rPr lang="en-US" sz="4000" baseline="30000" dirty="0">
                <a:solidFill>
                  <a:schemeClr val="bg1"/>
                </a:solidFill>
                <a:latin typeface="Arial" panose="020B0604020202020204" pitchFamily="34" charset="0"/>
                <a:ea typeface="Times New Roman" panose="02020603050405020304" pitchFamily="18" charset="0"/>
              </a:rPr>
              <a:t>Some live for what they can do </a:t>
            </a:r>
            <a:r>
              <a:rPr lang="en-US" sz="4000" u="sng" baseline="30000" dirty="0">
                <a:solidFill>
                  <a:schemeClr val="accent4">
                    <a:lumMod val="75000"/>
                  </a:schemeClr>
                </a:solidFill>
                <a:latin typeface="Arial" panose="020B0604020202020204" pitchFamily="34" charset="0"/>
                <a:ea typeface="Times New Roman" panose="02020603050405020304" pitchFamily="18" charset="0"/>
              </a:rPr>
              <a:t>in their own strength without God</a:t>
            </a:r>
            <a:r>
              <a:rPr lang="en-US" sz="4000" baseline="30000" dirty="0">
                <a:solidFill>
                  <a:schemeClr val="bg1"/>
                </a:solidFill>
                <a:latin typeface="Arial" panose="020B0604020202020204" pitchFamily="34" charset="0"/>
                <a:ea typeface="Times New Roman" panose="02020603050405020304" pitchFamily="18" charset="0"/>
              </a:rPr>
              <a:t>. (</a:t>
            </a:r>
            <a:r>
              <a:rPr lang="en-US" sz="4000" u="sng" baseline="30000" dirty="0">
                <a:solidFill>
                  <a:schemeClr val="accent4">
                    <a:lumMod val="75000"/>
                  </a:schemeClr>
                </a:solidFill>
                <a:latin typeface="Arial" panose="020B0604020202020204" pitchFamily="34" charset="0"/>
                <a:ea typeface="Times New Roman" panose="02020603050405020304" pitchFamily="18" charset="0"/>
              </a:rPr>
              <a:t>Stoics</a:t>
            </a:r>
            <a:r>
              <a:rPr lang="en-US" sz="4000" baseline="30000" dirty="0">
                <a:solidFill>
                  <a:schemeClr val="bg1"/>
                </a:solidFill>
                <a:latin typeface="Arial" panose="020B0604020202020204" pitchFamily="34" charset="0"/>
                <a:ea typeface="Times New Roman" panose="02020603050405020304" pitchFamily="18" charset="0"/>
              </a:rPr>
              <a:t>).</a:t>
            </a:r>
          </a:p>
          <a:p>
            <a:pPr marR="342900"/>
            <a:endParaRPr lang="en-US" sz="4000" baseline="30000" dirty="0">
              <a:solidFill>
                <a:schemeClr val="bg1"/>
              </a:solidFill>
              <a:latin typeface="Arial" panose="020B0604020202020204" pitchFamily="34" charset="0"/>
              <a:ea typeface="Times New Roman" panose="02020603050405020304" pitchFamily="18" charset="0"/>
            </a:endParaRPr>
          </a:p>
          <a:p>
            <a:pPr marL="457200" marR="342900" indent="-457200">
              <a:buFont typeface="Arial" panose="020B0604020202020204" pitchFamily="34" charset="0"/>
              <a:buChar char="•"/>
            </a:pPr>
            <a:r>
              <a:rPr lang="en-US" sz="4000" baseline="30000" dirty="0">
                <a:solidFill>
                  <a:schemeClr val="bg1"/>
                </a:solidFill>
                <a:effectLst/>
                <a:latin typeface="Arial" panose="020B0604020202020204" pitchFamily="34" charset="0"/>
                <a:ea typeface="Times New Roman" panose="02020603050405020304" pitchFamily="18" charset="0"/>
              </a:rPr>
              <a:t>Some live </a:t>
            </a:r>
            <a:r>
              <a:rPr lang="en-US" sz="4000" u="sng" baseline="30000" dirty="0">
                <a:solidFill>
                  <a:schemeClr val="accent4">
                    <a:lumMod val="75000"/>
                  </a:schemeClr>
                </a:solidFill>
                <a:effectLst/>
                <a:latin typeface="Arial" panose="020B0604020202020204" pitchFamily="34" charset="0"/>
                <a:ea typeface="Times New Roman" panose="02020603050405020304" pitchFamily="18" charset="0"/>
              </a:rPr>
              <a:t>for pleasure</a:t>
            </a:r>
            <a:r>
              <a:rPr lang="en-US" sz="4000" baseline="30000" dirty="0">
                <a:solidFill>
                  <a:schemeClr val="bg1"/>
                </a:solidFill>
                <a:latin typeface="Arial" panose="020B0604020202020204" pitchFamily="34" charset="0"/>
                <a:ea typeface="Times New Roman" panose="02020603050405020304" pitchFamily="18" charset="0"/>
              </a:rPr>
              <a:t>. (</a:t>
            </a:r>
            <a:r>
              <a:rPr lang="en-US" sz="4000" u="sng" baseline="30000" dirty="0">
                <a:solidFill>
                  <a:schemeClr val="accent4">
                    <a:lumMod val="75000"/>
                  </a:schemeClr>
                </a:solidFill>
                <a:latin typeface="Arial" panose="020B0604020202020204" pitchFamily="34" charset="0"/>
                <a:ea typeface="Times New Roman" panose="02020603050405020304" pitchFamily="18" charset="0"/>
              </a:rPr>
              <a:t>Epicureans</a:t>
            </a:r>
            <a:r>
              <a:rPr lang="en-US" sz="4000" baseline="30000" dirty="0">
                <a:solidFill>
                  <a:schemeClr val="bg1"/>
                </a:solidFill>
                <a:latin typeface="Arial" panose="020B0604020202020204" pitchFamily="34" charset="0"/>
                <a:ea typeface="Times New Roman" panose="02020603050405020304" pitchFamily="18" charset="0"/>
              </a:rPr>
              <a:t>).</a:t>
            </a:r>
            <a:r>
              <a:rPr lang="en-US" sz="4000" baseline="30000" dirty="0">
                <a:solidFill>
                  <a:schemeClr val="bg1"/>
                </a:solidFill>
                <a:effectLst/>
                <a:latin typeface="Arial" panose="020B0604020202020204" pitchFamily="34" charset="0"/>
                <a:ea typeface="Times New Roman" panose="02020603050405020304" pitchFamily="18" charset="0"/>
              </a:rPr>
              <a:t> </a:t>
            </a:r>
            <a:endParaRPr lang="en-US" sz="4000" dirty="0">
              <a:solidFill>
                <a:schemeClr val="bg1"/>
              </a:solidFill>
              <a:effectLst/>
              <a:latin typeface="Times New Roman" panose="02020603050405020304" pitchFamily="18" charset="0"/>
              <a:ea typeface="Times New Roman" panose="02020603050405020304" pitchFamily="18" charset="0"/>
            </a:endParaRPr>
          </a:p>
          <a:p>
            <a:pPr marL="0" marR="342900"/>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592884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DB55F6C-3FEA-F63E-690B-D0991B4B16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A66F0F-0644-D684-1533-6F514D5F937A}"/>
              </a:ext>
            </a:extLst>
          </p:cNvPr>
          <p:cNvSpPr txBox="1"/>
          <p:nvPr/>
        </p:nvSpPr>
        <p:spPr>
          <a:xfrm>
            <a:off x="406809" y="853753"/>
            <a:ext cx="11378381" cy="2554545"/>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difference in their image of the Unknown God made of gold or silver or stone and the God who created us is that gold or silver or stone don’t love us back. We’re looking for someone to love us back. </a:t>
            </a:r>
          </a:p>
          <a:p>
            <a:pPr marL="0" marR="34290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132771513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4019E6-ED96-D872-2538-FC1531E57F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95FFD13-7AB4-09D7-1F07-2FD301241F17}"/>
              </a:ext>
            </a:extLst>
          </p:cNvPr>
          <p:cNvSpPr txBox="1"/>
          <p:nvPr/>
        </p:nvSpPr>
        <p:spPr>
          <a:xfrm>
            <a:off x="406809" y="853753"/>
            <a:ext cx="11378381" cy="2554545"/>
          </a:xfrm>
          <a:prstGeom prst="rect">
            <a:avLst/>
          </a:prstGeom>
          <a:noFill/>
        </p:spPr>
        <p:txBody>
          <a:bodyPr wrap="square" rtlCol="0">
            <a:spAutoFit/>
          </a:bodyPr>
          <a:lstStyle/>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does this love look like? How do we know what this love looks like? We need someone who shows us what this love is like. Paul told them about the one who had come to be the example of God’s love. His name was Jesus.</a:t>
            </a: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95154476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1BF89DC-803D-6D0E-6D5B-34AFB86C6B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7C209B-4575-A01B-954D-E6C74B7F9D4C}"/>
              </a:ext>
            </a:extLst>
          </p:cNvPr>
          <p:cNvSpPr txBox="1"/>
          <p:nvPr/>
        </p:nvSpPr>
        <p:spPr>
          <a:xfrm>
            <a:off x="406809" y="853753"/>
            <a:ext cx="11378381" cy="1569660"/>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told them about Jesus and they responded to what he had said. They didn’t all respond the same way. The Bible says…</a:t>
            </a:r>
          </a:p>
          <a:p>
            <a:pPr marL="0" marR="34290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390419918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A5C601-B04C-13FF-32A3-4C27AC1363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79B630-0428-A667-2CBE-6B90E1D0E3A3}"/>
              </a:ext>
            </a:extLst>
          </p:cNvPr>
          <p:cNvSpPr txBox="1"/>
          <p:nvPr/>
        </p:nvSpPr>
        <p:spPr>
          <a:xfrm>
            <a:off x="406809" y="853753"/>
            <a:ext cx="11378381" cy="4401205"/>
          </a:xfrm>
          <a:prstGeom prst="rect">
            <a:avLst/>
          </a:prstGeom>
          <a:noFill/>
        </p:spPr>
        <p:txBody>
          <a:bodyPr wrap="square" rtlCol="0">
            <a:spAutoFit/>
          </a:bodyPr>
          <a:lstStyle/>
          <a:p>
            <a:pPr marL="0" marR="342900"/>
            <a:r>
              <a:rPr lang="en-US" sz="3200" i="1" baseline="30000" dirty="0">
                <a:solidFill>
                  <a:schemeClr val="bg1"/>
                </a:solidFill>
                <a:effectLst/>
                <a:latin typeface="Arial" panose="020B0604020202020204" pitchFamily="34" charset="0"/>
                <a:ea typeface="Times New Roman" panose="02020603050405020304" pitchFamily="18" charset="0"/>
              </a:rPr>
              <a:t>32</a:t>
            </a:r>
            <a:r>
              <a:rPr lang="en-US" sz="3200" i="1" dirty="0">
                <a:solidFill>
                  <a:schemeClr val="bg1"/>
                </a:solidFill>
                <a:effectLst/>
                <a:latin typeface="Arial" panose="020B0604020202020204" pitchFamily="34" charset="0"/>
                <a:ea typeface="Times New Roman" panose="02020603050405020304" pitchFamily="18" charset="0"/>
              </a:rPr>
              <a:t>When they heard about the resurrection of the dead, some of them sneered, but others said, “We want to hear you again on this subject.” </a:t>
            </a:r>
            <a:r>
              <a:rPr lang="en-US" sz="3200" i="1" baseline="30000" dirty="0">
                <a:solidFill>
                  <a:schemeClr val="bg1"/>
                </a:solidFill>
                <a:effectLst/>
                <a:latin typeface="Arial" panose="020B0604020202020204" pitchFamily="34" charset="0"/>
                <a:ea typeface="Times New Roman" panose="02020603050405020304" pitchFamily="18" charset="0"/>
              </a:rPr>
              <a:t>33</a:t>
            </a:r>
            <a:r>
              <a:rPr lang="en-US" sz="3200" i="1" dirty="0">
                <a:solidFill>
                  <a:schemeClr val="bg1"/>
                </a:solidFill>
                <a:effectLst/>
                <a:latin typeface="Arial" panose="020B0604020202020204" pitchFamily="34" charset="0"/>
                <a:ea typeface="Times New Roman" panose="02020603050405020304" pitchFamily="18" charset="0"/>
              </a:rPr>
              <a:t>At that, Paul left the Council. </a:t>
            </a:r>
            <a:r>
              <a:rPr lang="en-US" sz="3200" i="1" baseline="30000" dirty="0">
                <a:solidFill>
                  <a:schemeClr val="bg1"/>
                </a:solidFill>
                <a:effectLst/>
                <a:latin typeface="Arial" panose="020B0604020202020204" pitchFamily="34" charset="0"/>
                <a:ea typeface="Times New Roman" panose="02020603050405020304" pitchFamily="18" charset="0"/>
              </a:rPr>
              <a:t>34</a:t>
            </a:r>
            <a:r>
              <a:rPr lang="en-US" sz="3200" i="1" dirty="0">
                <a:solidFill>
                  <a:schemeClr val="bg1"/>
                </a:solidFill>
                <a:effectLst/>
                <a:latin typeface="Arial" panose="020B0604020202020204" pitchFamily="34" charset="0"/>
                <a:ea typeface="Times New Roman" panose="02020603050405020304" pitchFamily="18" charset="0"/>
              </a:rPr>
              <a:t>Some of the people became followers of Paul and believed. Among them was Dionysius, a member of the Areopagus, also a woman named Damaris, and a number of others.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r>
              <a:rPr lang="en-US" sz="3200" dirty="0">
                <a:solidFill>
                  <a:schemeClr val="bg1"/>
                </a:solidFill>
                <a:effectLst/>
                <a:latin typeface="Arial" panose="020B0604020202020204" pitchFamily="34" charset="0"/>
                <a:ea typeface="Times New Roman" panose="02020603050405020304" pitchFamily="18" charset="0"/>
              </a:rPr>
              <a:t>Acts 17:32-34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r>
              <a:rPr lang="en-US" sz="2400" dirty="0">
                <a:solidFill>
                  <a:schemeClr val="bg1"/>
                </a:solidFill>
                <a:effectLst/>
                <a:latin typeface="Arial" panose="020B0604020202020204" pitchFamily="34" charset="0"/>
                <a:ea typeface="Times New Roman" panose="02020603050405020304" pitchFamily="18" charset="0"/>
              </a:rPr>
              <a:t> </a:t>
            </a:r>
            <a:endParaRPr lang="en-US" sz="2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939937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448287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4292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don’t believe it because they can’t trust what they have heard.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327563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223738"/>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don’t believe it because they can’t trust what they have heard.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Some are considering that it might be true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but they need more reason to place their faith in Jesus.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878083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6285567"/>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THREE RESPONSES TO HEARING THE MESSAGE OF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don’t believe it because they can’t trust what they have heard.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Some are considering that it might be true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but they need more reason to place their faith in Jesus.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believe what they hear about Jesus, know he is the way to have a relationship with God </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and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that they need him in their lives and accept what Jesus did for them.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664358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1DA6EE-A466-887B-B46D-94035487B0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C1FB3A-DD96-12C1-57BB-44A614C2F533}"/>
              </a:ext>
            </a:extLst>
          </p:cNvPr>
          <p:cNvSpPr txBox="1"/>
          <p:nvPr/>
        </p:nvSpPr>
        <p:spPr>
          <a:xfrm>
            <a:off x="406809" y="2890391"/>
            <a:ext cx="11378381" cy="1077218"/>
          </a:xfrm>
          <a:prstGeom prst="rect">
            <a:avLst/>
          </a:prstGeom>
          <a:noFill/>
        </p:spPr>
        <p:txBody>
          <a:bodyPr wrap="square" rtlCol="0">
            <a:spAutoFit/>
          </a:bodyPr>
          <a:lstStyle/>
          <a:p>
            <a:pPr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Thinking about the 3 responses we have to the message about Jesus, what has your response been?</a:t>
            </a:r>
          </a:p>
        </p:txBody>
      </p:sp>
    </p:spTree>
    <p:extLst>
      <p:ext uri="{BB962C8B-B14F-4D97-AF65-F5344CB8AC3E}">
        <p14:creationId xmlns:p14="http://schemas.microsoft.com/office/powerpoint/2010/main" val="208588300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868456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A86E92-08D6-08EF-7B86-08236244B2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4940CC-8A1B-74DB-7C79-49405F0054EB}"/>
              </a:ext>
            </a:extLst>
          </p:cNvPr>
          <p:cNvSpPr txBox="1"/>
          <p:nvPr/>
        </p:nvSpPr>
        <p:spPr>
          <a:xfrm>
            <a:off x="406809" y="386162"/>
            <a:ext cx="11378381" cy="3539430"/>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Let’s think back to the salvation presentation. At the end of what we share we ask – “Is there any reason why you wouldn’t be willing to give your life to Jesus right now?” What do we do if they say they aren’t ready? We can ask them questions related to how people respond to the message of Jesus. Let’s take a look at them…</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0043989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150478"/>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don’t believe in him,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would it take for you to believe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132250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696799"/>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don’t believe in him,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would it take for you to believe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are considering placing faith in what he did for you,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is holding you back</a:t>
            </a: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from making that decision?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363689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750677"/>
          </a:xfrm>
          <a:prstGeom prst="rect">
            <a:avLst/>
          </a:prstGeom>
          <a:noFill/>
        </p:spPr>
        <p:txBody>
          <a:bodyPr wrap="square" rtlCol="0">
            <a:spAutoFit/>
          </a:bodyPr>
          <a:lstStyle/>
          <a:p>
            <a:pPr marL="457200" marR="0" indent="-457200">
              <a:spcBef>
                <a:spcPts val="0"/>
              </a:spcBef>
              <a:spcAft>
                <a:spcPts val="0"/>
              </a:spcAft>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Times New Roman" panose="02020603050405020304" pitchFamily="18" charset="0"/>
              </a:rPr>
              <a:t>HOW HAVE I RESPONDED TO JESUS?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don’t believe in him,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would it take for you to believe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are considering placing faith in what he did for you,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is holding you back</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from making that decision?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you do believe in Jesus and have placed your faith in what he did for you,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why did you do it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952412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a:t>
            </a:r>
            <a:r>
              <a:rPr lang="en-US" sz="3600" b="1" dirty="0">
                <a:solidFill>
                  <a:schemeClr val="accent4">
                    <a:lumMod val="75000"/>
                  </a:schemeClr>
                </a:solidFill>
                <a:latin typeface="Arial" panose="020B0604020202020204" pitchFamily="34" charset="0"/>
                <a:ea typeface="Times New Roman" panose="02020603050405020304" pitchFamily="18" charset="0"/>
              </a:rPr>
              <a:t>HE RESPONSE QUESTIONS</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15702994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F9B6D0-6186-9B09-1B20-8E4670CC16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70193F-BFAE-6EEC-F64E-5CFB4B5E1218}"/>
              </a:ext>
            </a:extLst>
          </p:cNvPr>
          <p:cNvSpPr txBox="1"/>
          <p:nvPr/>
        </p:nvSpPr>
        <p:spPr>
          <a:xfrm>
            <a:off x="406809" y="386162"/>
            <a:ext cx="11378381" cy="206210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35905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9805" y="386162"/>
            <a:ext cx="11378381" cy="3115981"/>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could only use their head to make decisions.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538818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4292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could only use their head to make decisions.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Others were able to use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their heads and their hearts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724353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78F501-D188-F48E-3E8C-65A27A4B350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B20736-BC7E-02EC-3A22-E274510AA829}"/>
              </a:ext>
            </a:extLst>
          </p:cNvPr>
          <p:cNvSpPr txBox="1"/>
          <p:nvPr/>
        </p:nvSpPr>
        <p:spPr>
          <a:xfrm>
            <a:off x="406809" y="386162"/>
            <a:ext cx="11378381" cy="5120248"/>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THE DIFFERENCE MAKERS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Some could only use their head to make decisions.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Others were able to use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their heads and their hearts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p>
          <a:p>
            <a:pPr marL="0" marR="0">
              <a:spcBef>
                <a:spcPts val="0"/>
              </a:spcBef>
              <a:spcAft>
                <a:spcPts val="0"/>
              </a:spcAft>
            </a:pPr>
            <a:r>
              <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Paul reasoned with people to help those who were only using their heads to understand their need for a change of heart. We can learn how to reason with others who are only using their heads to also have a change of heart. </a:t>
            </a:r>
          </a:p>
        </p:txBody>
      </p:sp>
    </p:spTree>
    <p:extLst>
      <p:ext uri="{BB962C8B-B14F-4D97-AF65-F5344CB8AC3E}">
        <p14:creationId xmlns:p14="http://schemas.microsoft.com/office/powerpoint/2010/main" val="205204966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554545"/>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860626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608424"/>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613957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13536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996616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681684"/>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someone feel conviction for doing something that God does not desire.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9713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71618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someone feel conviction for doing something that God does not desire.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choose for ourselves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who or what we trust in</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5958108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AF3D2D4-E5CA-0CEB-5F3A-D666336AA0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FBC0FF-2AF0-8248-75BC-930BA7D2997F}"/>
              </a:ext>
            </a:extLst>
          </p:cNvPr>
          <p:cNvSpPr txBox="1"/>
          <p:nvPr/>
        </p:nvSpPr>
        <p:spPr>
          <a:xfrm>
            <a:off x="406809" y="386162"/>
            <a:ext cx="11378381" cy="624158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SOME REALITIES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anyone believe in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change someone’s heart</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can’t make someone feel conviction for doing something that God does not desire.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choose for ourselves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who or what we trust in</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God can use me to help others have a change of heart.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860638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027989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9311E492-43B6-0852-6CE7-53A152BC79AD}"/>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TRUTH &amp; LOGIC</a:t>
            </a:r>
          </a:p>
        </p:txBody>
      </p:sp>
      <p:sp>
        <p:nvSpPr>
          <p:cNvPr id="4" name="TextBox 3">
            <a:extLst>
              <a:ext uri="{FF2B5EF4-FFF2-40B4-BE49-F238E27FC236}">
                <a16:creationId xmlns:a16="http://schemas.microsoft.com/office/drawing/2014/main" id="{B97E4306-5518-D82C-1999-0DB4A934DB1D}"/>
              </a:ext>
            </a:extLst>
          </p:cNvPr>
          <p:cNvSpPr txBox="1"/>
          <p:nvPr/>
        </p:nvSpPr>
        <p:spPr>
          <a:xfrm>
            <a:off x="3761577" y="102605"/>
            <a:ext cx="3688773" cy="707886"/>
          </a:xfrm>
          <a:prstGeom prst="rect">
            <a:avLst/>
          </a:prstGeom>
          <a:noFill/>
        </p:spPr>
        <p:txBody>
          <a:bodyPr wrap="square" rtlCol="0">
            <a:spAutoFit/>
          </a:bodyPr>
          <a:lstStyle/>
          <a:p>
            <a:pPr algn="ctr"/>
            <a:r>
              <a:rPr lang="en-US" sz="4000" b="1" dirty="0">
                <a:solidFill>
                  <a:schemeClr val="bg1"/>
                </a:solidFill>
              </a:rPr>
              <a:t>SESSION THREE</a:t>
            </a:r>
          </a:p>
        </p:txBody>
      </p:sp>
    </p:spTree>
    <p:extLst>
      <p:ext uri="{BB962C8B-B14F-4D97-AF65-F5344CB8AC3E}">
        <p14:creationId xmlns:p14="http://schemas.microsoft.com/office/powerpoint/2010/main" val="193630578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274838"/>
            <a:ext cx="11378381" cy="2308324"/>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SHARING YOUR PERSONAL STORY:</a:t>
            </a:r>
          </a:p>
          <a:p>
            <a:pPr marL="0" marR="0" algn="ctr">
              <a:spcBef>
                <a:spcPts val="0"/>
              </a:spcBef>
              <a:spcAft>
                <a:spcPts val="0"/>
              </a:spcAft>
            </a:pPr>
            <a:r>
              <a:rPr lang="en-US" sz="3600" b="1" dirty="0">
                <a:solidFill>
                  <a:schemeClr val="bg1"/>
                </a:solidFill>
                <a:latin typeface="Arial" panose="020B0604020202020204" pitchFamily="34" charset="0"/>
                <a:ea typeface="Times New Roman" panose="02020603050405020304" pitchFamily="18" charset="0"/>
              </a:rPr>
              <a:t>Take time now and stop the video and have students who are willing to share their personal stories of how they accepted Christ.</a:t>
            </a:r>
            <a:endParaRPr lang="en-US" sz="3600" b="1"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4155378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1720840"/>
            <a:ext cx="11378381" cy="3416320"/>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REMINDER:</a:t>
            </a:r>
          </a:p>
          <a:p>
            <a:pPr marL="0" marR="0" algn="ctr">
              <a:spcBef>
                <a:spcPts val="0"/>
              </a:spcBef>
              <a:spcAft>
                <a:spcPts val="0"/>
              </a:spcAft>
            </a:pPr>
            <a:r>
              <a:rPr lang="en-US" sz="3600" b="1" dirty="0">
                <a:solidFill>
                  <a:schemeClr val="bg1"/>
                </a:solidFill>
                <a:latin typeface="Arial" panose="020B0604020202020204" pitchFamily="34" charset="0"/>
                <a:ea typeface="Times New Roman" panose="02020603050405020304" pitchFamily="18" charset="0"/>
              </a:rPr>
              <a:t>At the conclusion of the previous session, we learned that some only use their heads when thinking about God and others use their heads and their hearts. Some use only logic and others use logic and faith. We need to determine what is true.</a:t>
            </a:r>
            <a:endParaRPr lang="en-US" sz="3600" b="1"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9618834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640878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175212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31696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36430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65045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675751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2118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97665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195236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606496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117833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r>
              <a:rPr lang="en-US" sz="2800" b="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250505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3BC63944-6FE7-0D73-2F54-D3371D7C9720}"/>
              </a:ext>
            </a:extLst>
          </p:cNvPr>
          <p:cNvSpPr/>
          <p:nvPr/>
        </p:nvSpPr>
        <p:spPr>
          <a:xfrm>
            <a:off x="6949255" y="4333639"/>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54300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446550"/>
          </a:xfrm>
          <a:prstGeom prst="rect">
            <a:avLst/>
          </a:prstGeom>
          <a:noFill/>
        </p:spPr>
        <p:txBody>
          <a:bodyPr wrap="square" rtlCol="0">
            <a:spAutoFit/>
          </a:bodyPr>
          <a:lstStyle/>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SESSION THREE</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400" b="1" dirty="0">
                <a:solidFill>
                  <a:schemeClr val="accent4">
                    <a:lumMod val="75000"/>
                  </a:schemeClr>
                </a:solidFill>
                <a:effectLst/>
                <a:latin typeface="Arial" panose="020B0604020202020204" pitchFamily="34" charset="0"/>
                <a:ea typeface="Times New Roman" panose="02020603050405020304" pitchFamily="18" charset="0"/>
              </a:rPr>
              <a:t>Truth &amp; Logic</a:t>
            </a:r>
            <a:endParaRPr lang="en-US" sz="44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411961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TRUTH</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815753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53EB01-144C-6412-7544-61A213B7A2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316FDD-1685-3E45-0F4F-4664DFAC9E5B}"/>
              </a:ext>
            </a:extLst>
          </p:cNvPr>
          <p:cNvSpPr txBox="1"/>
          <p:nvPr/>
        </p:nvSpPr>
        <p:spPr>
          <a:xfrm>
            <a:off x="406809" y="386162"/>
            <a:ext cx="11378381" cy="2062103"/>
          </a:xfrm>
          <a:prstGeom prst="rect">
            <a:avLst/>
          </a:prstGeom>
          <a:noFill/>
        </p:spPr>
        <p:txBody>
          <a:bodyPr wrap="square" rtlCol="0">
            <a:spAutoFit/>
          </a:bodyPr>
          <a:lstStyle/>
          <a:p>
            <a:pPr marL="0" marR="34290">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all have a desire to know the truth. Why? What we believe to be true guides our choices throughout life. Our beliefs become the filter that we use when deciding what we say and what we do. </a:t>
            </a:r>
          </a:p>
        </p:txBody>
      </p:sp>
    </p:spTree>
    <p:extLst>
      <p:ext uri="{BB962C8B-B14F-4D97-AF65-F5344CB8AC3E}">
        <p14:creationId xmlns:p14="http://schemas.microsoft.com/office/powerpoint/2010/main" val="77550831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marL="0" marR="0" algn="ctr">
              <a:spcBef>
                <a:spcPts val="0"/>
              </a:spcBef>
              <a:spcAft>
                <a:spcPts val="0"/>
              </a:spcAft>
              <a:tabLst>
                <a:tab pos="228600" algn="l"/>
              </a:tabLst>
            </a:pPr>
            <a:r>
              <a:rPr lang="en-US" sz="3600" dirty="0">
                <a:solidFill>
                  <a:schemeClr val="accent4">
                    <a:lumMod val="75000"/>
                  </a:schemeClr>
                </a:solidFill>
                <a:effectLst/>
                <a:latin typeface="Arial" panose="020B0604020202020204" pitchFamily="34" charset="0"/>
                <a:ea typeface="Times New Roman" panose="02020603050405020304" pitchFamily="18" charset="0"/>
              </a:rPr>
              <a:t>The Two Paths to Discovering Truth</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5859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E93523A-E34F-6D43-3E12-8C117A38F4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AE2802-E392-316D-5AED-288AA26DEDA3}"/>
              </a:ext>
            </a:extLst>
          </p:cNvPr>
          <p:cNvSpPr txBox="1"/>
          <p:nvPr/>
        </p:nvSpPr>
        <p:spPr>
          <a:xfrm>
            <a:off x="406809" y="386162"/>
            <a:ext cx="11378381" cy="1569660"/>
          </a:xfrm>
          <a:prstGeom prst="rect">
            <a:avLst/>
          </a:prstGeom>
          <a:noFill/>
        </p:spPr>
        <p:txBody>
          <a:bodyPr wrap="square" rtlCol="0">
            <a:spAutoFit/>
          </a:bodyPr>
          <a:lstStyle/>
          <a:p>
            <a:pPr marL="0" marR="34290">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There are two paths that we take to discover what is true. Our search for truth happens by understanding the physical and the spiritual. (Some have a different name for the spiritual). </a:t>
            </a:r>
          </a:p>
        </p:txBody>
      </p:sp>
    </p:spTree>
    <p:extLst>
      <p:ext uri="{BB962C8B-B14F-4D97-AF65-F5344CB8AC3E}">
        <p14:creationId xmlns:p14="http://schemas.microsoft.com/office/powerpoint/2010/main" val="22894924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004814"/>
          </a:xfrm>
          <a:prstGeom prst="rect">
            <a:avLst/>
          </a:prstGeom>
          <a:noFill/>
        </p:spPr>
        <p:txBody>
          <a:bodyPr wrap="square" rtlCol="0">
            <a:spAutoFit/>
          </a:bodyPr>
          <a:lstStyle/>
          <a:p>
            <a:pPr marL="342900" indent="-342900">
              <a:buFont typeface="Symbol" panose="05050102010706020507" pitchFamily="18" charset="2"/>
              <a:buChar char=""/>
              <a:tabLst>
                <a:tab pos="114300" algn="l"/>
              </a:tabLst>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Physical</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Truth (Head) = scientifically looking at physical elements in the natural world to come to conclusions.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look at the physical evidence and decide on the best explanation for what we discover. This differs from spiritual truth. </a:t>
            </a:r>
          </a:p>
          <a:p>
            <a:pPr marR="0" lvl="0">
              <a:spcBef>
                <a:spcPts val="0"/>
              </a:spcBef>
              <a:spcAft>
                <a:spcPts val="0"/>
              </a:spcAft>
              <a:tabLst>
                <a:tab pos="1143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4572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565548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55E913-7759-D05A-9AE7-2AE10AB6BE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F9CEB5-2438-CD30-3B18-69A80A625C10}"/>
              </a:ext>
            </a:extLst>
          </p:cNvPr>
          <p:cNvSpPr txBox="1"/>
          <p:nvPr/>
        </p:nvSpPr>
        <p:spPr>
          <a:xfrm>
            <a:off x="406809" y="386162"/>
            <a:ext cx="11378381" cy="6001643"/>
          </a:xfrm>
          <a:prstGeom prst="rect">
            <a:avLst/>
          </a:prstGeom>
          <a:noFill/>
        </p:spPr>
        <p:txBody>
          <a:bodyPr wrap="square" rtlCol="0">
            <a:spAutoFit/>
          </a:bodyPr>
          <a:lstStyle/>
          <a:p>
            <a:pPr marL="342900" indent="-342900">
              <a:buFont typeface="Symbol" panose="05050102010706020507" pitchFamily="18" charset="2"/>
              <a:buChar char=""/>
              <a:tabLst>
                <a:tab pos="114300" algn="l"/>
              </a:tabLst>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Physical</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Truth (Head) = scientifically looking at physical elements in the natural world to come to conclusions.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look at the physical evidence and decide on the best explanation for what we discover. This differs from spiritual truth. </a:t>
            </a:r>
          </a:p>
          <a:p>
            <a:pPr marL="114300" marR="0" indent="-114300">
              <a:spcBef>
                <a:spcPts val="0"/>
              </a:spcBef>
              <a:spcAft>
                <a:spcPts val="0"/>
              </a:spcAft>
              <a:tabLst>
                <a:tab pos="1143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indent="-342900">
              <a:buFont typeface="Symbol" panose="05050102010706020507" pitchFamily="18" charset="2"/>
              <a:buChar char=""/>
              <a:tabLst>
                <a:tab pos="114300" algn="l"/>
              </a:tabLst>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Spiritual</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Truth (Heart) =  made up of our gut level feelings (</a:t>
            </a:r>
            <a:r>
              <a:rPr lang="en-US" sz="3200" u="sng" dirty="0">
                <a:solidFill>
                  <a:schemeClr val="accent4">
                    <a:lumMod val="75000"/>
                  </a:schemeClr>
                </a:solidFill>
                <a:effectLst/>
                <a:latin typeface="Arial" panose="020B0604020202020204" pitchFamily="34" charset="0"/>
                <a:ea typeface="Times New Roman" panose="02020603050405020304" pitchFamily="18" charset="0"/>
              </a:rPr>
              <a:t>Morality</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Some don’t call it spiritual, they just say that they feel it in their gut that it is true or false. We all have gut level feelings within us. It’s called morality. We know the difference between right and wrong without someone having to tell this to us.</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394735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00548"/>
          </a:xfrm>
          <a:prstGeom prst="rect">
            <a:avLst/>
          </a:prstGeom>
          <a:noFill/>
        </p:spPr>
        <p:txBody>
          <a:bodyPr wrap="square" rtlCol="0">
            <a:spAutoFit/>
          </a:bodyPr>
          <a:lstStyle/>
          <a:p>
            <a:pPr marL="742950" marR="0" lvl="1" indent="-28575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We know something is right when we treat others the way we want to be treated and we know something is wrong when we don’t.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7496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477875"/>
          </a:xfrm>
          <a:prstGeom prst="rect">
            <a:avLst/>
          </a:prstGeom>
          <a:noFill/>
        </p:spPr>
        <p:txBody>
          <a:bodyPr wrap="square" rtlCol="0">
            <a:spAutoFit/>
          </a:bodyPr>
          <a:lstStyle/>
          <a:p>
            <a:pPr marL="742950" marR="0" lvl="1" indent="-28575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We know something is right when we treat others the way we want to be treated and we know something is wrong when we don’t. </a:t>
            </a:r>
          </a:p>
          <a:p>
            <a:pPr marR="0" lvl="1">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We have a spiritual </a:t>
            </a:r>
            <a:r>
              <a:rPr lang="en-US" sz="3200" u="sng" dirty="0">
                <a:solidFill>
                  <a:schemeClr val="accent4">
                    <a:lumMod val="75000"/>
                  </a:schemeClr>
                </a:solidFill>
                <a:effectLst/>
                <a:latin typeface="Arial" panose="020B0604020202020204" pitchFamily="34" charset="0"/>
                <a:ea typeface="Times New Roman" panose="02020603050405020304" pitchFamily="18" charset="0"/>
              </a:rPr>
              <a:t>gut feeling</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that something is true or false.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751962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524315"/>
          </a:xfrm>
          <a:prstGeom prst="rect">
            <a:avLst/>
          </a:prstGeom>
          <a:noFill/>
        </p:spPr>
        <p:txBody>
          <a:bodyPr wrap="square" rtlCol="0">
            <a:spAutoFit/>
          </a:bodyPr>
          <a:lstStyle/>
          <a:p>
            <a:r>
              <a:rPr lang="en-US" sz="3600" dirty="0">
                <a:solidFill>
                  <a:schemeClr val="bg1"/>
                </a:solidFill>
                <a:effectLst/>
                <a:latin typeface="Arial" panose="020B0604020202020204" pitchFamily="34" charset="0"/>
                <a:ea typeface="Times New Roman" panose="02020603050405020304" pitchFamily="18" charset="0"/>
              </a:rPr>
              <a:t>This even happens in the scientific world. A scientist has a hunch, a gut level feeling about something, and then works to prove his theory through physical facts. It began with an inward belief about something. The Greeks had a word for this called “</a:t>
            </a:r>
            <a:r>
              <a:rPr lang="en-US" sz="3600" dirty="0" err="1">
                <a:solidFill>
                  <a:schemeClr val="bg1"/>
                </a:solidFill>
                <a:effectLst/>
                <a:latin typeface="Arial" panose="020B0604020202020204" pitchFamily="34" charset="0"/>
                <a:ea typeface="Times New Roman" panose="02020603050405020304" pitchFamily="18" charset="0"/>
              </a:rPr>
              <a:t>splanchnon</a:t>
            </a:r>
            <a:r>
              <a:rPr lang="en-US" sz="3600" dirty="0">
                <a:solidFill>
                  <a:schemeClr val="bg1"/>
                </a:solidFill>
                <a:effectLst/>
                <a:latin typeface="Arial" panose="020B0604020202020204" pitchFamily="34" charset="0"/>
                <a:ea typeface="Times New Roman" panose="02020603050405020304" pitchFamily="18" charset="0"/>
              </a:rPr>
              <a:t>” which means – “intestines” or “</a:t>
            </a:r>
            <a:r>
              <a:rPr lang="en-US" sz="3600" u="sng" dirty="0">
                <a:solidFill>
                  <a:schemeClr val="accent4">
                    <a:lumMod val="75000"/>
                  </a:schemeClr>
                </a:solidFill>
                <a:effectLst/>
                <a:latin typeface="Arial" panose="020B0604020202020204" pitchFamily="34" charset="0"/>
                <a:ea typeface="Times New Roman" panose="02020603050405020304" pitchFamily="18" charset="0"/>
              </a:rPr>
              <a:t>guts</a:t>
            </a:r>
            <a:r>
              <a:rPr lang="en-US" sz="3600" dirty="0">
                <a:solidFill>
                  <a:schemeClr val="bg1"/>
                </a:solidFill>
                <a:effectLst/>
                <a:latin typeface="Arial" panose="020B0604020202020204" pitchFamily="34" charset="0"/>
                <a:ea typeface="Times New Roman" panose="02020603050405020304" pitchFamily="18" charset="0"/>
              </a:rPr>
              <a:t>.” Another word for this </a:t>
            </a:r>
            <a:r>
              <a:rPr lang="en-US" sz="3600" u="sng" dirty="0">
                <a:solidFill>
                  <a:schemeClr val="accent4">
                    <a:lumMod val="75000"/>
                  </a:schemeClr>
                </a:solidFill>
                <a:effectLst/>
                <a:latin typeface="Arial" panose="020B0604020202020204" pitchFamily="34" charset="0"/>
                <a:ea typeface="Times New Roman" panose="02020603050405020304" pitchFamily="18" charset="0"/>
              </a:rPr>
              <a:t>is our spirit</a:t>
            </a:r>
            <a:r>
              <a:rPr lang="en-US" sz="3600" dirty="0">
                <a:solidFill>
                  <a:schemeClr val="bg1"/>
                </a:solidFill>
                <a:effectLst/>
                <a:latin typeface="Arial" panose="020B0604020202020204" pitchFamily="34" charset="0"/>
                <a:ea typeface="Times New Roman" panose="02020603050405020304" pitchFamily="18" charset="0"/>
              </a:rPr>
              <a:t>.</a:t>
            </a:r>
            <a:endParaRPr lang="en-US" sz="36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869681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646331"/>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LOGIC</a:t>
            </a:r>
            <a:endParaRPr lang="en-US" sz="3600" b="1"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0520218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3F6A4E-559D-AFCA-0E43-1A5E803928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A71666-3DAC-8A0F-7C94-34C4EE4AFCF8}"/>
              </a:ext>
            </a:extLst>
          </p:cNvPr>
          <p:cNvSpPr txBox="1"/>
          <p:nvPr/>
        </p:nvSpPr>
        <p:spPr>
          <a:xfrm>
            <a:off x="406809" y="386162"/>
            <a:ext cx="11378381" cy="1569660"/>
          </a:xfrm>
          <a:prstGeom prst="rect">
            <a:avLst/>
          </a:prstGeom>
          <a:noFill/>
        </p:spPr>
        <p:txBody>
          <a:bodyPr wrap="square" rtlCol="0">
            <a:spAutoFit/>
          </a:bodyPr>
          <a:lstStyle/>
          <a:p>
            <a:pPr marL="0" marR="0">
              <a:spcBef>
                <a:spcPts val="0"/>
              </a:spcBef>
              <a:spcAft>
                <a:spcPts val="0"/>
              </a:spcAft>
            </a:pPr>
            <a:r>
              <a:rPr lang="en-US" sz="3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may ask, “Is it logical?” Let’s consider a question… “Is there a God?” How do we decide if there is a God? This is where faith comes in. </a:t>
            </a: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1869115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marL="0" marR="0" algn="ctr">
              <a:spcBef>
                <a:spcPts val="0"/>
              </a:spcBef>
              <a:spcAft>
                <a:spcPts val="0"/>
              </a:spcAft>
            </a:pPr>
            <a:r>
              <a:rPr lang="en-US" sz="3600" dirty="0">
                <a:solidFill>
                  <a:schemeClr val="accent4">
                    <a:lumMod val="75000"/>
                  </a:schemeClr>
                </a:solidFill>
                <a:effectLst/>
                <a:latin typeface="Arial" panose="020B0604020202020204" pitchFamily="34" charset="0"/>
                <a:ea typeface="Times New Roman" panose="02020603050405020304" pitchFamily="18" charset="0"/>
              </a:rPr>
              <a:t>THE TWO TYPES OF FAITH</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1191340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131096"/>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Blind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faith = We believe something just because someone says it’s true. This is “child-like” faith.</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268331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184974"/>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Blind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faith = We believe something just because someone says it’s true. This is “child-like” faith.</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Reasoned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faith = I’ll believe something because the evidence points to it being the best explanation.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Logic</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278509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119665"/>
          </a:xfrm>
          <a:prstGeom prst="rect">
            <a:avLst/>
          </a:prstGeom>
          <a:noFill/>
        </p:spPr>
        <p:txBody>
          <a:bodyPr wrap="square" rtlCol="0">
            <a:spAutoFit/>
          </a:bodyPr>
          <a:lstStyle/>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reason using physical evidence.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188605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238853"/>
          </a:xfrm>
          <a:prstGeom prst="rect">
            <a:avLst/>
          </a:prstGeom>
          <a:noFill/>
        </p:spPr>
        <p:txBody>
          <a:bodyPr wrap="square" rtlCol="0">
            <a:spAutoFit/>
          </a:bodyPr>
          <a:lstStyle/>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reason using physical evidence.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indent="-11430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supported </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through a </a:t>
            </a:r>
            <a:r>
              <a:rPr lang="en-US" sz="3200" u="sng" dirty="0">
                <a:solidFill>
                  <a:schemeClr val="accent4">
                    <a:lumMod val="75000"/>
                  </a:schemeClr>
                </a:solidFill>
                <a:effectLst/>
                <a:latin typeface="Arial" panose="020B0604020202020204" pitchFamily="34" charset="0"/>
                <a:ea typeface="Calibri" panose="020F0502020204030204" pitchFamily="34" charset="0"/>
                <a:cs typeface="Arial" panose="020B0604020202020204" pitchFamily="34" charset="0"/>
              </a:rPr>
              <a:t>gut level feeling</a:t>
            </a:r>
            <a:r>
              <a:rPr lang="en-US" sz="3200" dirty="0">
                <a:solidFill>
                  <a:schemeClr val="accent4">
                    <a:lumMod val="75000"/>
                  </a:schemeClr>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that it is true. </a:t>
            </a:r>
            <a:r>
              <a:rPr lang="en-US" sz="3200" kern="0" dirty="0">
                <a:solidFill>
                  <a:schemeClr val="bg1"/>
                </a:solidFill>
                <a:latin typeface="Arial" panose="020B0604020202020204" pitchFamily="34" charset="0"/>
                <a:ea typeface="Calibri" panose="020F0502020204030204" pitchFamily="34" charset="0"/>
                <a:cs typeface="Arial" panose="020B0604020202020204" pitchFamily="34" charset="0"/>
              </a:rPr>
              <a:t>Many </a:t>
            </a:r>
            <a:r>
              <a:rPr lang="en-US" sz="3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used both reason and a gut level feeling when we decided to give our lives to Jesus. We know that gut level feeling to be the Holy Spirit. </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93010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dirty="0">
                <a:solidFill>
                  <a:schemeClr val="accent4">
                    <a:lumMod val="75000"/>
                  </a:schemeClr>
                </a:solidFill>
                <a:effectLst/>
                <a:latin typeface="Arial" panose="020B0604020202020204" pitchFamily="34" charset="0"/>
                <a:ea typeface="Times New Roman" panose="02020603050405020304" pitchFamily="18" charset="0"/>
              </a:rPr>
              <a:t>THE ROLE THAT LOGIC PLAYS IN BELIEF</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7182159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Can we come to a logical conclusion that there is a God? Believing in God is logical. The facts point us to God. Not everyone believes this. </a:t>
            </a: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779568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76E6075-4E34-CE8B-3907-608AD7987A8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497138-17C5-F1A8-229C-40630767E84D}"/>
              </a:ext>
            </a:extLst>
          </p:cNvPr>
          <p:cNvSpPr txBox="1"/>
          <p:nvPr/>
        </p:nvSpPr>
        <p:spPr>
          <a:xfrm>
            <a:off x="406809" y="386162"/>
            <a:ext cx="11378381" cy="4739759"/>
          </a:xfrm>
          <a:prstGeom prst="rect">
            <a:avLst/>
          </a:prstGeom>
          <a:noFill/>
        </p:spPr>
        <p:txBody>
          <a:bodyPr wrap="square" rtlCol="0">
            <a:spAutoFit/>
          </a:bodyPr>
          <a:lstStyle/>
          <a:p>
            <a:pPr marL="0" marR="34290">
              <a:buNone/>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Many who do not believe in the existence of God claim that people who do believe in Him are unintelligent and don’t use common sense to form their beliefs. The opposite is actually the truth. Through their logic, or reasoning, they put two and two together and come up with an answer that there is a God. </a:t>
            </a:r>
          </a:p>
          <a:p>
            <a:pPr marL="0" marR="34290">
              <a:buNone/>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Many look around and see the circumstances of life and they say, there must not be a God. Why do they believe this? The answer is that God doesn’t do what they would do if they were God. </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02596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634871"/>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there is a God, surely He is better than we are.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are corrupted but a powerful God who is worthy of believing in is not corrupted.</a:t>
            </a:r>
          </a:p>
        </p:txBody>
      </p:sp>
    </p:spTree>
    <p:extLst>
      <p:ext uri="{BB962C8B-B14F-4D97-AF65-F5344CB8AC3E}">
        <p14:creationId xmlns:p14="http://schemas.microsoft.com/office/powerpoint/2010/main" val="133471003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634871"/>
          </a:xfrm>
          <a:prstGeom prst="rect">
            <a:avLst/>
          </a:prstGeom>
          <a:noFill/>
        </p:spPr>
        <p:txBody>
          <a:bodyPr wrap="square" rtlCol="0">
            <a:spAutoFit/>
          </a:bodyPr>
          <a:lstStyle/>
          <a:p>
            <a:pPr marL="342900" indent="-342900">
              <a:lnSpc>
                <a:spcPct val="107000"/>
              </a:lnSpc>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If there is a God, we </a:t>
            </a:r>
            <a:r>
              <a:rPr lang="en-US" sz="3200" u="sng" dirty="0">
                <a:solidFill>
                  <a:schemeClr val="accent4">
                    <a:lumMod val="75000"/>
                  </a:schemeClr>
                </a:solidFill>
                <a:effectLst/>
                <a:latin typeface="Arial" panose="020B0604020202020204" pitchFamily="34" charset="0"/>
                <a:ea typeface="Calibri" panose="020F0502020204030204" pitchFamily="34" charset="0"/>
                <a:cs typeface="Arial" panose="020B0604020202020204" pitchFamily="34" charset="0"/>
              </a:rPr>
              <a:t>don’t know as much as He does</a:t>
            </a:r>
            <a:r>
              <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knows the past, present and the future and knows how what is happening today fits in to the big picture.</a:t>
            </a:r>
          </a:p>
        </p:txBody>
      </p:sp>
    </p:spTree>
    <p:extLst>
      <p:ext uri="{BB962C8B-B14F-4D97-AF65-F5344CB8AC3E}">
        <p14:creationId xmlns:p14="http://schemas.microsoft.com/office/powerpoint/2010/main" val="408701854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Two Faces or a Vase? Old or Young Lady? 10 Simple but Wonderful Optical ...">
            <a:extLst>
              <a:ext uri="{FF2B5EF4-FFF2-40B4-BE49-F238E27FC236}">
                <a16:creationId xmlns:a16="http://schemas.microsoft.com/office/drawing/2014/main" id="{E6F1D926-4193-E472-16CD-E5763DFD12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0637" y="1441081"/>
            <a:ext cx="2590725" cy="3975837"/>
          </a:xfrm>
          <a:prstGeom prst="rect">
            <a:avLst/>
          </a:prstGeom>
          <a:noFill/>
          <a:ln>
            <a:noFill/>
          </a:ln>
        </p:spPr>
      </p:pic>
    </p:spTree>
    <p:extLst>
      <p:ext uri="{BB962C8B-B14F-4D97-AF65-F5344CB8AC3E}">
        <p14:creationId xmlns:p14="http://schemas.microsoft.com/office/powerpoint/2010/main" val="399537450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A10900-905F-DCF0-4D8D-117C635BBD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42C505-7157-272B-67BF-9756C2285319}"/>
              </a:ext>
            </a:extLst>
          </p:cNvPr>
          <p:cNvSpPr txBox="1"/>
          <p:nvPr/>
        </p:nvSpPr>
        <p:spPr>
          <a:xfrm>
            <a:off x="406809" y="386162"/>
            <a:ext cx="11378381" cy="5850384"/>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do you see when you look at the image? Do you see the vase? Why do you see the vase? Is it because I told you there was a vase? Did I influence you to look for a vase? Is there something else that you could see?</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Some see a vase when they look at the image and others see two people looking at each other when they see the image. The image hasn’t changed. The difference is in how we see the image or what we’re looking for when we look at the image. Someone tells us what to see. People tell us what to see about God. However, there may be another view of God. </a:t>
            </a:r>
          </a:p>
          <a:p>
            <a:pPr>
              <a:lnSpc>
                <a:spcPct val="107000"/>
              </a:lnSpc>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19348670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5F54594-9F0E-C1AF-FDEA-3E8A9C9664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F628766-29BA-A8A9-0184-2A0EFE39F074}"/>
              </a:ext>
            </a:extLst>
          </p:cNvPr>
          <p:cNvSpPr txBox="1"/>
          <p:nvPr/>
        </p:nvSpPr>
        <p:spPr>
          <a:xfrm>
            <a:off x="406809" y="386162"/>
            <a:ext cx="11378381" cy="255076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Some may have been told something about God for a long time that simply isn’t true. Why do they see Him in this way? Many struggle with God’s existence because of the presence of evil in the world.</a:t>
            </a:r>
          </a:p>
          <a:p>
            <a:pPr>
              <a:lnSpc>
                <a:spcPct val="107000"/>
              </a:lnSpc>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8214676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1C1971-F49E-B524-99BB-D8E309425B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99CD765-B496-6C3A-7E5B-B28F8FC63911}"/>
              </a:ext>
            </a:extLst>
          </p:cNvPr>
          <p:cNvSpPr txBox="1"/>
          <p:nvPr/>
        </p:nvSpPr>
        <p:spPr>
          <a:xfrm>
            <a:off x="406809" y="3136612"/>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TRUTH &amp; LOGIC</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94863838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28835"/>
            <a:ext cx="11378381" cy="1200329"/>
          </a:xfrm>
          <a:prstGeom prst="rect">
            <a:avLst/>
          </a:prstGeom>
          <a:noFill/>
        </p:spPr>
        <p:txBody>
          <a:bodyPr wrap="square" rtlCol="0">
            <a:spAutoFit/>
          </a:bodyPr>
          <a:lstStyle/>
          <a:p>
            <a:pPr algn="ctr"/>
            <a:r>
              <a:rPr lang="en-US" sz="3600" dirty="0">
                <a:solidFill>
                  <a:schemeClr val="accent4">
                    <a:lumMod val="75000"/>
                  </a:schemeClr>
                </a:solidFill>
                <a:effectLst/>
                <a:latin typeface="Arial" panose="020B0604020202020204" pitchFamily="34" charset="0"/>
                <a:ea typeface="Times New Roman" panose="02020603050405020304" pitchFamily="18" charset="0"/>
              </a:rPr>
              <a:t>OUR LOGIC CAN CONVINCE US </a:t>
            </a:r>
            <a:br>
              <a:rPr lang="en-US" sz="3600" dirty="0">
                <a:solidFill>
                  <a:schemeClr val="accent4">
                    <a:lumMod val="75000"/>
                  </a:schemeClr>
                </a:solidFill>
                <a:effectLst/>
                <a:latin typeface="Arial" panose="020B0604020202020204" pitchFamily="34" charset="0"/>
                <a:ea typeface="Times New Roman" panose="02020603050405020304" pitchFamily="18" charset="0"/>
              </a:rPr>
            </a:br>
            <a:r>
              <a:rPr lang="en-US" sz="3600" dirty="0">
                <a:solidFill>
                  <a:schemeClr val="accent4">
                    <a:lumMod val="75000"/>
                  </a:schemeClr>
                </a:solidFill>
                <a:effectLst/>
                <a:latin typeface="Arial" panose="020B0604020202020204" pitchFamily="34" charset="0"/>
                <a:ea typeface="Times New Roman" panose="02020603050405020304" pitchFamily="18" charset="0"/>
              </a:rPr>
              <a:t>THAT WE NEED GOD</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912057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584775"/>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There is an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explanation for evil</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65803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62103"/>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There is an </a:t>
            </a:r>
            <a:r>
              <a:rPr lang="en-US" sz="3200" u="sng"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explanation for evil</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p>
          <a:p>
            <a:endPar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gn="ctr"/>
            <a:r>
              <a:rPr lang="en-US" sz="3200" dirty="0">
                <a:solidFill>
                  <a:schemeClr val="bg1"/>
                </a:solidFill>
                <a:effectLst/>
                <a:latin typeface="Arial" panose="020B0604020202020204" pitchFamily="34" charset="0"/>
                <a:ea typeface="Times New Roman" panose="02020603050405020304" pitchFamily="18" charset="0"/>
              </a:rPr>
              <a:t>THE LIST ILLUSTRATION</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940484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3BE646A-8591-ADFB-2CB5-49919F7C249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5330E02-5A13-B1C8-EF2D-EF317745FF1E}"/>
              </a:ext>
            </a:extLst>
          </p:cNvPr>
          <p:cNvGrpSpPr/>
          <p:nvPr/>
        </p:nvGrpSpPr>
        <p:grpSpPr>
          <a:xfrm>
            <a:off x="3318091" y="789030"/>
            <a:ext cx="5555818" cy="5298887"/>
            <a:chOff x="1683775" y="623860"/>
            <a:chExt cx="2602487" cy="2946466"/>
          </a:xfrm>
        </p:grpSpPr>
        <p:sp>
          <p:nvSpPr>
            <p:cNvPr id="4" name="TextBox 3">
              <a:extLst>
                <a:ext uri="{FF2B5EF4-FFF2-40B4-BE49-F238E27FC236}">
                  <a16:creationId xmlns:a16="http://schemas.microsoft.com/office/drawing/2014/main" id="{620B1C52-4F54-34B1-2C0F-8304FD5A7BFC}"/>
                </a:ext>
              </a:extLst>
            </p:cNvPr>
            <p:cNvSpPr txBox="1"/>
            <p:nvPr/>
          </p:nvSpPr>
          <p:spPr>
            <a:xfrm>
              <a:off x="1683775" y="774712"/>
              <a:ext cx="1052052" cy="2515762"/>
            </a:xfrm>
            <a:prstGeom prst="rect">
              <a:avLst/>
            </a:prstGeom>
            <a:noFill/>
          </p:spPr>
          <p:txBody>
            <a:bodyPr wrap="square" rtlCol="0">
              <a:spAutoFit/>
            </a:bodyPr>
            <a:lstStyle/>
            <a:p>
              <a:pPr algn="ctr"/>
              <a:r>
                <a:rPr lang="en-US" sz="3200" b="1" u="sng" dirty="0">
                  <a:solidFill>
                    <a:schemeClr val="bg1"/>
                  </a:solidFill>
                </a:rPr>
                <a:t>THE WORLD</a:t>
              </a:r>
            </a:p>
            <a:p>
              <a:pPr algn="ctr"/>
              <a:br>
                <a:rPr lang="en-US" sz="3200" b="1" u="sng" dirty="0">
                  <a:solidFill>
                    <a:schemeClr val="bg1"/>
                  </a:solidFill>
                </a:rPr>
              </a:br>
              <a:r>
                <a:rPr lang="en-US" sz="3200" b="1" dirty="0">
                  <a:solidFill>
                    <a:schemeClr val="bg1"/>
                  </a:solidFill>
                </a:rPr>
                <a:t>Lying</a:t>
              </a:r>
            </a:p>
            <a:p>
              <a:pPr algn="ctr"/>
              <a:endParaRPr lang="en-US" sz="3200" b="1" dirty="0">
                <a:solidFill>
                  <a:schemeClr val="bg1"/>
                </a:solidFill>
              </a:endParaRPr>
            </a:p>
            <a:p>
              <a:pPr algn="ctr"/>
              <a:r>
                <a:rPr lang="en-US" sz="3200" b="1" dirty="0">
                  <a:solidFill>
                    <a:schemeClr val="bg1"/>
                  </a:solidFill>
                </a:rPr>
                <a:t>Stealing</a:t>
              </a:r>
            </a:p>
            <a:p>
              <a:pPr algn="ctr"/>
              <a:endParaRPr lang="en-US" sz="3200" b="1" dirty="0">
                <a:solidFill>
                  <a:schemeClr val="bg1"/>
                </a:solidFill>
              </a:endParaRPr>
            </a:p>
            <a:p>
              <a:pPr algn="ctr"/>
              <a:r>
                <a:rPr lang="en-US" sz="3200" b="1" dirty="0">
                  <a:solidFill>
                    <a:schemeClr val="bg1"/>
                  </a:solidFill>
                </a:rPr>
                <a:t>Murder</a:t>
              </a:r>
            </a:p>
            <a:p>
              <a:pPr algn="ctr"/>
              <a:endParaRPr lang="en-US" sz="3200" b="1" dirty="0">
                <a:solidFill>
                  <a:schemeClr val="bg1"/>
                </a:solidFill>
              </a:endParaRPr>
            </a:p>
            <a:p>
              <a:pPr algn="ctr"/>
              <a:r>
                <a:rPr lang="en-US" sz="3200" b="1" dirty="0">
                  <a:solidFill>
                    <a:schemeClr val="bg1"/>
                  </a:solidFill>
                </a:rPr>
                <a:t>Rape</a:t>
              </a:r>
            </a:p>
          </p:txBody>
        </p:sp>
        <p:sp>
          <p:nvSpPr>
            <p:cNvPr id="5" name="TextBox 4">
              <a:extLst>
                <a:ext uri="{FF2B5EF4-FFF2-40B4-BE49-F238E27FC236}">
                  <a16:creationId xmlns:a16="http://schemas.microsoft.com/office/drawing/2014/main" id="{1987E3A3-8672-5C16-8E6D-4E8A10D0DCD8}"/>
                </a:ext>
              </a:extLst>
            </p:cNvPr>
            <p:cNvSpPr txBox="1"/>
            <p:nvPr/>
          </p:nvSpPr>
          <p:spPr>
            <a:xfrm>
              <a:off x="3181932" y="780739"/>
              <a:ext cx="1104330" cy="2789587"/>
            </a:xfrm>
            <a:prstGeom prst="rect">
              <a:avLst/>
            </a:prstGeom>
            <a:noFill/>
          </p:spPr>
          <p:txBody>
            <a:bodyPr wrap="square" rtlCol="0">
              <a:spAutoFit/>
            </a:bodyPr>
            <a:lstStyle/>
            <a:p>
              <a:pPr algn="ctr"/>
              <a:r>
                <a:rPr lang="en-US" sz="3200" b="1" u="sng" dirty="0">
                  <a:solidFill>
                    <a:schemeClr val="bg1"/>
                  </a:solidFill>
                </a:rPr>
                <a:t>GOD</a:t>
              </a:r>
            </a:p>
            <a:p>
              <a:pPr algn="ctr"/>
              <a:br>
                <a:rPr lang="en-US" sz="3200" b="1" dirty="0">
                  <a:solidFill>
                    <a:schemeClr val="bg1"/>
                  </a:solidFill>
                </a:rPr>
              </a:br>
              <a:endParaRPr lang="en-US" sz="3200" b="1" dirty="0">
                <a:solidFill>
                  <a:schemeClr val="bg1"/>
                </a:solidFill>
              </a:endParaRPr>
            </a:p>
            <a:p>
              <a:pPr algn="ctr"/>
              <a:endParaRPr lang="en-US" sz="3200" b="1" dirty="0">
                <a:solidFill>
                  <a:schemeClr val="bg1"/>
                </a:solidFill>
              </a:endParaRPr>
            </a:p>
            <a:p>
              <a:pPr algn="ctr"/>
              <a:r>
                <a:rPr lang="en-US" sz="3200" b="1" dirty="0">
                  <a:solidFill>
                    <a:schemeClr val="bg1"/>
                  </a:solidFill>
                </a:rPr>
                <a:t>PEOPLE</a:t>
              </a:r>
            </a:p>
            <a:p>
              <a:pPr algn="ctr"/>
              <a:endParaRPr lang="en-US" sz="3200" b="1" dirty="0">
                <a:solidFill>
                  <a:schemeClr val="bg1"/>
                </a:solidFill>
              </a:endParaRPr>
            </a:p>
            <a:p>
              <a:pPr algn="ctr"/>
              <a:endParaRPr lang="en-US" sz="3200" b="1" dirty="0">
                <a:solidFill>
                  <a:schemeClr val="bg1"/>
                </a:solidFill>
              </a:endParaRPr>
            </a:p>
            <a:p>
              <a:pPr algn="ctr"/>
              <a:r>
                <a:rPr lang="en-US" sz="3200" b="1" dirty="0">
                  <a:solidFill>
                    <a:schemeClr val="bg1"/>
                  </a:solidFill>
                </a:rPr>
                <a:t>God is our best hope!</a:t>
              </a:r>
              <a:br>
                <a:rPr lang="en-US" sz="3200" b="1" dirty="0">
                  <a:solidFill>
                    <a:schemeClr val="bg1"/>
                  </a:solidFill>
                </a:rPr>
              </a:br>
              <a:endParaRPr lang="en-US" sz="3200" b="1" dirty="0">
                <a:solidFill>
                  <a:schemeClr val="bg1"/>
                </a:solidFill>
              </a:endParaRPr>
            </a:p>
          </p:txBody>
        </p:sp>
        <p:cxnSp>
          <p:nvCxnSpPr>
            <p:cNvPr id="6" name="Straight Connector 5">
              <a:extLst>
                <a:ext uri="{FF2B5EF4-FFF2-40B4-BE49-F238E27FC236}">
                  <a16:creationId xmlns:a16="http://schemas.microsoft.com/office/drawing/2014/main" id="{D0D9C877-D953-B492-90F3-7015AB67BCFF}"/>
                </a:ext>
              </a:extLst>
            </p:cNvPr>
            <p:cNvCxnSpPr>
              <a:cxnSpLocks/>
            </p:cNvCxnSpPr>
            <p:nvPr/>
          </p:nvCxnSpPr>
          <p:spPr>
            <a:xfrm>
              <a:off x="2985922" y="623860"/>
              <a:ext cx="0" cy="2946466"/>
            </a:xfrm>
            <a:prstGeom prst="line">
              <a:avLst/>
            </a:prstGeom>
            <a:ln w="60325">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3" name="TextBox 2">
            <a:extLst>
              <a:ext uri="{FF2B5EF4-FFF2-40B4-BE49-F238E27FC236}">
                <a16:creationId xmlns:a16="http://schemas.microsoft.com/office/drawing/2014/main" id="{A1FB0612-78D5-E682-B7C8-C4C262E7072C}"/>
              </a:ext>
            </a:extLst>
          </p:cNvPr>
          <p:cNvSpPr txBox="1"/>
          <p:nvPr/>
        </p:nvSpPr>
        <p:spPr>
          <a:xfrm>
            <a:off x="7345243" y="789030"/>
            <a:ext cx="699796" cy="1200329"/>
          </a:xfrm>
          <a:prstGeom prst="rect">
            <a:avLst/>
          </a:prstGeom>
          <a:noFill/>
        </p:spPr>
        <p:txBody>
          <a:bodyPr wrap="square" rtlCol="0">
            <a:spAutoFit/>
          </a:bodyPr>
          <a:lstStyle/>
          <a:p>
            <a:r>
              <a:rPr lang="en-US" sz="7200" b="1" dirty="0">
                <a:solidFill>
                  <a:schemeClr val="bg1"/>
                </a:solidFill>
              </a:rPr>
              <a:t>X</a:t>
            </a:r>
          </a:p>
        </p:txBody>
      </p:sp>
    </p:spTree>
    <p:extLst>
      <p:ext uri="{BB962C8B-B14F-4D97-AF65-F5344CB8AC3E}">
        <p14:creationId xmlns:p14="http://schemas.microsoft.com/office/powerpoint/2010/main" val="311460334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031873"/>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Patrick Glynn, an atheist-turned-Christian concluded…</a:t>
            </a:r>
          </a:p>
          <a:p>
            <a:pPr marL="0" marR="0">
              <a:spcBef>
                <a:spcPts val="0"/>
              </a:spcBef>
              <a:spcAft>
                <a:spcPts val="0"/>
              </a:spcAft>
            </a:pPr>
            <a:endPar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r>
              <a:rPr lang="en-US" sz="3200" i="1" dirty="0">
                <a:solidFill>
                  <a:schemeClr val="bg1"/>
                </a:solidFill>
                <a:effectLst/>
                <a:latin typeface="Arial" panose="020B0604020202020204" pitchFamily="34" charset="0"/>
                <a:ea typeface="Times New Roman" panose="02020603050405020304" pitchFamily="18" charset="0"/>
              </a:rPr>
              <a:t>Today, it seems to me, there is no good reason for an intelligent person to embrace the illusion of atheism or agnosticism, to make the same intellectual mistakes I made. I wish…I had known then what I know now</a:t>
            </a:r>
            <a:r>
              <a:rPr lang="en-US" sz="3200" dirty="0">
                <a:solidFill>
                  <a:schemeClr val="bg1"/>
                </a:solidFill>
                <a:effectLst/>
                <a:latin typeface="Arial" panose="020B0604020202020204" pitchFamily="34" charset="0"/>
                <a:ea typeface="Times New Roman" panose="02020603050405020304" pitchFamily="18" charset="0"/>
              </a:rPr>
              <a:t>.” (Patrick Glynn, an atheist turned Christian, Strobel, p. 60)</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00377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evidence of miracles leads</a:t>
            </a: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us to believe in God. A miracle occurs when something happens that cannot be explained through the natural world.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358458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A225F5-A92E-9257-563D-FE02AD4392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6D1963-E9DF-3BA2-ECC8-B9C1DCCB49DD}"/>
              </a:ext>
            </a:extLst>
          </p:cNvPr>
          <p:cNvSpPr txBox="1"/>
          <p:nvPr/>
        </p:nvSpPr>
        <p:spPr>
          <a:xfrm>
            <a:off x="406809" y="386162"/>
            <a:ext cx="11378381" cy="2554545"/>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Creation is an example of a miracle. Nature cannot create itself. It can change and adapt but it cannot bring something into existence that does not already exist. Paul’s being healed of his blindness is another example of a miracle. </a:t>
            </a: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4750334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55454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a:t>
            </a:r>
            <a:r>
              <a:rPr lang="en-US" sz="3200" i="1" dirty="0">
                <a:solidFill>
                  <a:schemeClr val="bg1"/>
                </a:solidFill>
                <a:effectLst/>
                <a:latin typeface="Arial" panose="020B0604020202020204" pitchFamily="34" charset="0"/>
                <a:ea typeface="Times New Roman" panose="02020603050405020304" pitchFamily="18" charset="0"/>
              </a:rPr>
              <a:t>Believe me when I say that I am in the Father and the Father is in me; or at least believe on the evidence of the miracles themselves</a:t>
            </a:r>
            <a:r>
              <a:rPr lang="en-US" sz="3200" dirty="0">
                <a:solidFill>
                  <a:schemeClr val="bg1"/>
                </a:solidFill>
                <a:effectLst/>
                <a:latin typeface="Arial" panose="020B0604020202020204" pitchFamily="34" charset="0"/>
                <a:ea typeface="Times New Roman" panose="02020603050405020304" pitchFamily="18" charset="0"/>
              </a:rPr>
              <a:t>.”</a:t>
            </a:r>
            <a:br>
              <a:rPr lang="en-US" sz="3200" dirty="0">
                <a:solidFill>
                  <a:schemeClr val="bg1"/>
                </a:solidFill>
                <a:effectLst/>
                <a:latin typeface="Arial" panose="020B0604020202020204" pitchFamily="34" charset="0"/>
                <a:ea typeface="Times New Roman" panose="02020603050405020304" pitchFamily="18" charset="0"/>
              </a:rPr>
            </a:br>
            <a:r>
              <a:rPr lang="en-US" sz="3200" dirty="0">
                <a:solidFill>
                  <a:schemeClr val="bg1"/>
                </a:solidFill>
                <a:effectLst/>
                <a:latin typeface="Arial" panose="020B0604020202020204" pitchFamily="34" charset="0"/>
                <a:ea typeface="Times New Roman" panose="02020603050405020304" pitchFamily="18" charset="0"/>
              </a:rPr>
              <a:t>John 14:11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85374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evidence of people who believe in God who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do not stop believing in Him</a:t>
            </a: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when faced with severe difficulties. Their hope is evidence of God.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589669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EA8999-7440-943E-C52F-938D811031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7B24F1-63CF-D1BD-9980-F4AD45A92A64}"/>
              </a:ext>
            </a:extLst>
          </p:cNvPr>
          <p:cNvSpPr txBox="1"/>
          <p:nvPr/>
        </p:nvSpPr>
        <p:spPr>
          <a:xfrm>
            <a:off x="406809" y="386162"/>
            <a:ext cx="11378381" cy="3046988"/>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Look at the people who believe God is true who face severe difficulties in their lives yet their hope does not change. The physical changes around them, but the spiritual remains steadfast because they trust in an unchanging God. There is another reason to believe in God…</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3312385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62103"/>
          </a:xfrm>
          <a:prstGeom prst="rect">
            <a:avLst/>
          </a:prstGeom>
          <a:noFill/>
        </p:spPr>
        <p:txBody>
          <a:bodyPr wrap="square" rtlCol="0">
            <a:spAutoFit/>
          </a:bodyPr>
          <a:lstStyle/>
          <a:p>
            <a:pPr marL="285750" indent="-285750">
              <a:buFont typeface="Arial" panose="020B0604020202020204" pitchFamily="34" charset="0"/>
              <a:buChar char="•"/>
            </a:pP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Our need for answers</a:t>
            </a: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is evidence of God. Our asking the same questions is evidence that we were created by an intelligent God who wants us to have answers.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043059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6A8CB3-8643-B058-F105-5B39EFE3DA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8AE8D43-5E62-CD17-2EFF-ACBB6E25C676}"/>
              </a:ext>
            </a:extLst>
          </p:cNvPr>
          <p:cNvSpPr txBox="1"/>
          <p:nvPr/>
        </p:nvSpPr>
        <p:spPr>
          <a:xfrm>
            <a:off x="406809" y="386162"/>
            <a:ext cx="11378381" cy="206210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They are the same questions that the Epicureans and Stoics had that Paul addressed. Someone created us to have the same questions. God has the answers!</a:t>
            </a:r>
          </a:p>
          <a:p>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16713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THE FOUR FUNDAMENTAL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002671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1569660"/>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969445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2062103"/>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MORALITY</a:t>
            </a:r>
            <a:r>
              <a:rPr lang="en-US" sz="3200" i="1" dirty="0">
                <a:solidFill>
                  <a:schemeClr val="bg1"/>
                </a:solidFill>
                <a:effectLst/>
                <a:latin typeface="Arial" panose="020B0604020202020204" pitchFamily="34" charset="0"/>
                <a:ea typeface="Times New Roman" panose="02020603050405020304" pitchFamily="18" charset="0"/>
              </a:rPr>
              <a:t>: What is right and wrong behavior?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6501618"/>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3046988"/>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MORALITY</a:t>
            </a:r>
            <a:r>
              <a:rPr lang="en-US" sz="3200" i="1" dirty="0">
                <a:solidFill>
                  <a:schemeClr val="bg1"/>
                </a:solidFill>
                <a:effectLst/>
                <a:latin typeface="Arial" panose="020B0604020202020204" pitchFamily="34" charset="0"/>
                <a:ea typeface="Times New Roman" panose="02020603050405020304" pitchFamily="18" charset="0"/>
              </a:rPr>
              <a:t>: What is right and wrong behavior?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MEANING</a:t>
            </a:r>
            <a:r>
              <a:rPr lang="en-US" sz="3200" i="1" dirty="0">
                <a:solidFill>
                  <a:schemeClr val="bg1"/>
                </a:solidFill>
                <a:effectLst/>
                <a:latin typeface="Arial" panose="020B0604020202020204" pitchFamily="34" charset="0"/>
                <a:ea typeface="Times New Roman" panose="02020603050405020304" pitchFamily="18" charset="0"/>
              </a:rPr>
              <a:t>: What is my purpose in life?</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922789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86162"/>
            <a:ext cx="11378381" cy="4031873"/>
          </a:xfrm>
          <a:prstGeom prst="rect">
            <a:avLst/>
          </a:prstGeom>
          <a:noFill/>
        </p:spPr>
        <p:txBody>
          <a:bodyPr wrap="square" rtlCol="0">
            <a:spAutoFit/>
          </a:bodyPr>
          <a:lstStyle/>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ORIGIN</a:t>
            </a:r>
            <a:r>
              <a:rPr lang="en-US" sz="3200" i="1" dirty="0">
                <a:solidFill>
                  <a:schemeClr val="bg1"/>
                </a:solidFill>
                <a:effectLst/>
                <a:latin typeface="Arial" panose="020B0604020202020204" pitchFamily="34" charset="0"/>
                <a:ea typeface="Times New Roman" panose="02020603050405020304" pitchFamily="18" charset="0"/>
              </a:rPr>
              <a:t>: Where did I come from?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MORALITY</a:t>
            </a:r>
            <a:r>
              <a:rPr lang="en-US" sz="3200" i="1" dirty="0">
                <a:solidFill>
                  <a:schemeClr val="bg1"/>
                </a:solidFill>
                <a:effectLst/>
                <a:latin typeface="Arial" panose="020B0604020202020204" pitchFamily="34" charset="0"/>
                <a:ea typeface="Times New Roman" panose="02020603050405020304" pitchFamily="18" charset="0"/>
              </a:rPr>
              <a:t>: What is right and wrong behavior?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MEANING</a:t>
            </a:r>
            <a:r>
              <a:rPr lang="en-US" sz="3200" i="1" dirty="0">
                <a:solidFill>
                  <a:schemeClr val="bg1"/>
                </a:solidFill>
                <a:effectLst/>
                <a:latin typeface="Arial" panose="020B0604020202020204" pitchFamily="34" charset="0"/>
                <a:ea typeface="Times New Roman" panose="02020603050405020304" pitchFamily="18" charset="0"/>
              </a:rPr>
              <a:t>: What is my purpose in life?</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Wingdings" panose="05000000000000000000" pitchFamily="2" charset="2"/>
              <a:buChar char=""/>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DESTINY</a:t>
            </a:r>
            <a:r>
              <a:rPr lang="en-US" sz="3200" i="1" dirty="0">
                <a:solidFill>
                  <a:schemeClr val="bg1"/>
                </a:solidFill>
                <a:effectLst/>
                <a:latin typeface="Arial" panose="020B0604020202020204" pitchFamily="34" charset="0"/>
                <a:ea typeface="Times New Roman" panose="02020603050405020304" pitchFamily="18" charset="0"/>
              </a:rPr>
              <a:t>: Is there life after death?</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4696959"/>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BBE24B-6E27-3046-4289-61310F5D6EE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62D4BD2-EE48-AE18-B7EB-E564BDF5400F}"/>
              </a:ext>
            </a:extLst>
          </p:cNvPr>
          <p:cNvSpPr txBox="1"/>
          <p:nvPr/>
        </p:nvSpPr>
        <p:spPr>
          <a:xfrm>
            <a:off x="406809" y="2890391"/>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4 FUNDAMENTAL QUESTIONS</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94571098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077218"/>
          </a:xfrm>
          <a:prstGeom prst="rect">
            <a:avLst/>
          </a:prstGeom>
          <a:noFill/>
        </p:spPr>
        <p:txBody>
          <a:bodyPr wrap="square" rtlCol="0">
            <a:spAutoFit/>
          </a:bodyPr>
          <a:lstStyle/>
          <a:p>
            <a:pPr marL="0" marR="0" algn="ctr"/>
            <a:r>
              <a:rPr lang="en-US" sz="3200" dirty="0">
                <a:solidFill>
                  <a:schemeClr val="bg1"/>
                </a:solidFill>
                <a:effectLst/>
                <a:latin typeface="Arial" panose="020B0604020202020204" pitchFamily="34" charset="0"/>
                <a:ea typeface="Times New Roman" panose="02020603050405020304" pitchFamily="18" charset="0"/>
              </a:rPr>
              <a:t>As people have searched for these answers they have led to four beliefs related to the existence or non-existence of God.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049472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THE WORLD VIEWS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4603692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2554545"/>
          </a:xfrm>
          <a:prstGeom prst="rect">
            <a:avLst/>
          </a:prstGeom>
          <a:noFill/>
        </p:spPr>
        <p:txBody>
          <a:bodyPr wrap="square" rtlCol="0">
            <a:spAutoFit/>
          </a:bodyPr>
          <a:lstStyle/>
          <a:p>
            <a:pPr marL="342900" marR="0" lvl="0" indent="-342900">
              <a:spcBef>
                <a:spcPts val="0"/>
              </a:spcBef>
              <a:spcAft>
                <a:spcPts val="0"/>
              </a:spcAft>
              <a:buFont typeface="Courier New" panose="02070309020205020404" pitchFamily="49" charset="0"/>
              <a:buChar char="o"/>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Naturalism/Materialism</a:t>
            </a:r>
            <a:r>
              <a:rPr lang="en-US" sz="3200" dirty="0">
                <a:solidFill>
                  <a:schemeClr val="bg1"/>
                </a:solidFill>
                <a:effectLst/>
                <a:latin typeface="Arial" panose="020B0604020202020204" pitchFamily="34" charset="0"/>
                <a:ea typeface="Times New Roman" panose="02020603050405020304" pitchFamily="18" charset="0"/>
              </a:rPr>
              <a:t>. The belief that the universe (or nature) has always been in existence. Because the universe has always been, there is no need for a God to begin it. Those who are Atheists and Agnostics fall within this world view.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361933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3539430"/>
          </a:xfrm>
          <a:prstGeom prst="rect">
            <a:avLst/>
          </a:prstGeom>
          <a:noFill/>
        </p:spPr>
        <p:txBody>
          <a:bodyPr wrap="square" rtlCol="0">
            <a:spAutoFit/>
          </a:bodyPr>
          <a:lstStyle/>
          <a:p>
            <a:pPr marL="342900" indent="-342900">
              <a:buFont typeface="Courier New" panose="02070309020205020404" pitchFamily="49" charset="0"/>
              <a:buChar char="o"/>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Pantheism</a:t>
            </a:r>
            <a:r>
              <a:rPr lang="en-US" sz="3200" dirty="0">
                <a:solidFill>
                  <a:schemeClr val="bg1"/>
                </a:solidFill>
                <a:effectLst/>
                <a:latin typeface="Arial" panose="020B0604020202020204" pitchFamily="34" charset="0"/>
                <a:ea typeface="Times New Roman" panose="02020603050405020304" pitchFamily="18" charset="0"/>
              </a:rPr>
              <a:t>. The belief that God is in all things. I am God and you are God and the essence of God is in all things of nature. They emphasize the protection of people and the environment. To destroy anything in nature is to destroy God. Those who fall within this world view include Hindus, Buddhists, Tao’s, and other eastern religions.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0505449"/>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3046988"/>
          </a:xfrm>
          <a:prstGeom prst="rect">
            <a:avLst/>
          </a:prstGeom>
          <a:noFill/>
        </p:spPr>
        <p:txBody>
          <a:bodyPr wrap="square" rtlCol="0">
            <a:spAutoFit/>
          </a:bodyPr>
          <a:lstStyle/>
          <a:p>
            <a:pPr marL="342900" indent="-342900">
              <a:buFont typeface="Courier New" panose="02070309020205020404" pitchFamily="49" charset="0"/>
              <a:buChar char="o"/>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Deism</a:t>
            </a:r>
            <a:r>
              <a:rPr lang="en-US" sz="3200" dirty="0">
                <a:solidFill>
                  <a:schemeClr val="bg1"/>
                </a:solidFill>
                <a:effectLst/>
                <a:latin typeface="Arial" panose="020B0604020202020204" pitchFamily="34" charset="0"/>
                <a:ea typeface="Times New Roman" panose="02020603050405020304" pitchFamily="18" charset="0"/>
              </a:rPr>
              <a:t>. The belief that there is a God who created the universe, but He is impersonal and we cannot have a relationship with Him. The Greek religions fall within this world view. For example, Zeus is the God who created the world.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25832866"/>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60894" y="373957"/>
            <a:ext cx="11378381" cy="3046988"/>
          </a:xfrm>
          <a:prstGeom prst="rect">
            <a:avLst/>
          </a:prstGeom>
          <a:noFill/>
        </p:spPr>
        <p:txBody>
          <a:bodyPr wrap="square" rtlCol="0">
            <a:spAutoFit/>
          </a:bodyPr>
          <a:lstStyle/>
          <a:p>
            <a:pPr marL="342900" marR="0" lvl="0" indent="-342900">
              <a:spcBef>
                <a:spcPts val="0"/>
              </a:spcBef>
              <a:spcAft>
                <a:spcPts val="0"/>
              </a:spcAft>
              <a:buFont typeface="Courier New" panose="02070309020205020404" pitchFamily="49" charset="0"/>
              <a:buChar char="o"/>
            </a:pPr>
            <a:r>
              <a:rPr lang="en-US" sz="3200" u="sng" dirty="0">
                <a:solidFill>
                  <a:schemeClr val="accent4">
                    <a:lumMod val="75000"/>
                  </a:schemeClr>
                </a:solidFill>
                <a:effectLst/>
                <a:latin typeface="Arial" panose="020B0604020202020204" pitchFamily="34" charset="0"/>
                <a:ea typeface="Times New Roman" panose="02020603050405020304" pitchFamily="18" charset="0"/>
              </a:rPr>
              <a:t>Theism</a:t>
            </a:r>
            <a:r>
              <a:rPr lang="en-US" sz="3200" dirty="0">
                <a:solidFill>
                  <a:schemeClr val="bg1"/>
                </a:solidFill>
                <a:effectLst/>
                <a:latin typeface="Arial" panose="020B0604020202020204" pitchFamily="34" charset="0"/>
                <a:ea typeface="Times New Roman" panose="02020603050405020304" pitchFamily="18" charset="0"/>
              </a:rPr>
              <a:t>. The belief that there is a God who created the universe and that He is personal and that we can have a relationship with Him. Those who are Christians, Jewish, and Islamic fall within this world view.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3429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9919631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13572AA-D65B-3DE4-0704-27FAD525A1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5382E1-CE1B-25C9-E9A8-EDA2D64FE406}"/>
              </a:ext>
            </a:extLst>
          </p:cNvPr>
          <p:cNvSpPr txBox="1"/>
          <p:nvPr/>
        </p:nvSpPr>
        <p:spPr>
          <a:xfrm>
            <a:off x="406809" y="2828835"/>
            <a:ext cx="11378381" cy="1200329"/>
          </a:xfrm>
          <a:prstGeom prst="rect">
            <a:avLst/>
          </a:prstGeom>
          <a:noFill/>
        </p:spPr>
        <p:txBody>
          <a:bodyPr wrap="square" rtlCol="0">
            <a:spAutoFit/>
          </a:bodyPr>
          <a:lstStyle/>
          <a:p>
            <a:pPr marL="0" marR="0" algn="ctr">
              <a:spcBef>
                <a:spcPts val="0"/>
              </a:spcBef>
              <a:spcAft>
                <a:spcPts val="0"/>
              </a:spcAft>
            </a:pPr>
            <a:r>
              <a:rPr lang="en-US" sz="36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600" b="1" dirty="0">
                <a:solidFill>
                  <a:schemeClr val="accent4">
                    <a:lumMod val="75000"/>
                  </a:schemeClr>
                </a:solidFill>
                <a:effectLst/>
                <a:latin typeface="Arial" panose="020B0604020202020204" pitchFamily="34" charset="0"/>
                <a:ea typeface="Times New Roman" panose="02020603050405020304" pitchFamily="18" charset="0"/>
              </a:rPr>
              <a:t>THE WORLD VIEWS</a:t>
            </a:r>
            <a:endParaRPr lang="en-US" sz="36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07236555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16731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F088C535-1AF1-7723-FE74-61D369307B1E}"/>
              </a:ext>
            </a:extLst>
          </p:cNvPr>
          <p:cNvSpPr txBox="1"/>
          <p:nvPr/>
        </p:nvSpPr>
        <p:spPr>
          <a:xfrm>
            <a:off x="3510464" y="6047509"/>
            <a:ext cx="4696691" cy="707886"/>
          </a:xfrm>
          <a:prstGeom prst="rect">
            <a:avLst/>
          </a:prstGeom>
          <a:noFill/>
        </p:spPr>
        <p:txBody>
          <a:bodyPr wrap="square" rtlCol="0">
            <a:spAutoFit/>
          </a:bodyPr>
          <a:lstStyle/>
          <a:p>
            <a:pPr algn="ctr"/>
            <a:r>
              <a:rPr lang="en-US" sz="4000" b="1" dirty="0">
                <a:solidFill>
                  <a:schemeClr val="bg1"/>
                </a:solidFill>
              </a:rPr>
              <a:t>ORIGIN &amp; MORALITY</a:t>
            </a:r>
          </a:p>
        </p:txBody>
      </p:sp>
      <p:sp>
        <p:nvSpPr>
          <p:cNvPr id="4" name="TextBox 3">
            <a:extLst>
              <a:ext uri="{FF2B5EF4-FFF2-40B4-BE49-F238E27FC236}">
                <a16:creationId xmlns:a16="http://schemas.microsoft.com/office/drawing/2014/main" id="{91AD9E08-D47A-BF64-609C-ADBBB0FA48E2}"/>
              </a:ext>
            </a:extLst>
          </p:cNvPr>
          <p:cNvSpPr txBox="1"/>
          <p:nvPr/>
        </p:nvSpPr>
        <p:spPr>
          <a:xfrm>
            <a:off x="3931296" y="102605"/>
            <a:ext cx="3688773" cy="707886"/>
          </a:xfrm>
          <a:prstGeom prst="rect">
            <a:avLst/>
          </a:prstGeom>
          <a:noFill/>
        </p:spPr>
        <p:txBody>
          <a:bodyPr wrap="square" rtlCol="0">
            <a:spAutoFit/>
          </a:bodyPr>
          <a:lstStyle/>
          <a:p>
            <a:pPr algn="ctr"/>
            <a:r>
              <a:rPr lang="en-US" sz="4000" b="1" dirty="0">
                <a:solidFill>
                  <a:schemeClr val="bg1"/>
                </a:solidFill>
              </a:rPr>
              <a:t>SESSION FOUR</a:t>
            </a:r>
          </a:p>
        </p:txBody>
      </p:sp>
    </p:spTree>
    <p:extLst>
      <p:ext uri="{BB962C8B-B14F-4D97-AF65-F5344CB8AC3E}">
        <p14:creationId xmlns:p14="http://schemas.microsoft.com/office/powerpoint/2010/main" val="237877983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2107E31-736F-F35B-765B-99CA0897F35B}"/>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CA60DFB-47C0-1946-3667-BF018D825FB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B4DBEF42-7836-7FA6-BC7C-5F38EB5AE043}"/>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3365A120-5F60-E33D-18D1-606C16A80546}"/>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58A62C4-076D-1718-159D-1697698DBA28}"/>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CF90400D-5939-71B1-8BB9-B5334AEA0C92}"/>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A92E4708-8EEB-A7EF-43CC-4251FBE7D47E}"/>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8682252"/>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A3A835-D16A-46BB-F287-68F5D6A16492}"/>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7C89143-8015-EB17-26D6-60287600F1C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B7F9BADC-3348-F49E-1751-EEBA9A0B1325}"/>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BB5F506A-C57B-9C16-4C92-1AD95E43EA9D}"/>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907E2478-D6B1-252E-40E9-8E319D3AE60D}"/>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0212C1F-44C0-A7E5-4416-3DDFA61BC275}"/>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6398581-C063-E929-8FA8-50F729D84F9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E22D333E-EC23-8192-6245-D5DD55DC69AC}"/>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656773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7EB30D-566D-13CC-9A27-3E77D732E37E}"/>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183DC511-3078-9E1B-6421-602D16A67FD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41E75737-DBA2-D0DA-03E8-E69D9CA8C166}"/>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393651D4-7864-4AC9-A04C-E7934387EE81}"/>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CB067F5-676A-63ED-C595-D39175465E9D}"/>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0BB755C-5049-744A-4262-2B5446297433}"/>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4A14F88A-7793-3867-CA4D-462F93171196}"/>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5C8978EE-5A20-FC95-3F5F-ECDF833E78FD}"/>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C325C87A-7470-E0B2-F075-1D51B43705AE}"/>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426219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A29709-346F-1667-9F86-D3B47A2B6DBA}"/>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77BF145-CD3A-8739-5539-C73BF528B7F8}"/>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4351C761-D7EA-0157-B806-44C7ED7D0981}"/>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D0B4442-5815-5728-FE3B-348FA131E065}"/>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17358F71-9F82-FB33-02CF-BDE2A4CE70AE}"/>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853B1E7-E95D-46A6-714A-AA9ADF25FA8D}"/>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472F1C3-F4D5-0F6E-A824-9EF382D61F82}"/>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67326F46-9BF6-B39B-577E-BC61498C4FF5}"/>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1C1BB6CD-4FFB-2B65-E19B-9A7F78BE2279}"/>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121AEE4-D9B0-C00B-6EB3-6C596B3C49C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FB18C45E-1D43-D52C-5541-162D22D4DC7E}"/>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A0CF23C9-408C-5DBB-F080-37D83F012A0A}"/>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47496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8809E2A-1FED-B136-4C4D-D5663B60EC83}"/>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E9B99F1-9791-859F-DBD5-850DC39F13A5}"/>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3C02F71-3BF1-8541-8A29-A8CDEDEEDFC1}"/>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B9D9C5C9-E42D-0B4D-D903-BCC1F520E63D}"/>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BCB2F398-25C0-6236-8FE2-336A25927F62}"/>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15D670F8-45D9-5C95-8E1F-90C3CBAC4ED6}"/>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81DCB79-74DE-CFE0-A6D5-22AF4A44CD91}"/>
              </a:ext>
            </a:extLst>
          </p:cNvPr>
          <p:cNvSpPr txBox="1">
            <a:spLocks noChangeArrowheads="1"/>
          </p:cNvSpPr>
          <p:nvPr/>
        </p:nvSpPr>
        <p:spPr bwMode="auto">
          <a:xfrm>
            <a:off x="2883441" y="2485569"/>
            <a:ext cx="2986392" cy="165045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5C188E28-24BE-51CE-D3EE-3ACE88A639A3}"/>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AB5DD41-CD10-2CE3-FDFD-273A1F0D932A}"/>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136FBECF-157B-AE7D-D9B0-E247A18817E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87737A43-DA71-2494-E1E9-13DCC14A8A7E}"/>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C1B44FC7-FB20-C530-032A-78D0BD34BA87}"/>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374988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7E527D-7376-84AB-AAF6-83C236EA9AEB}"/>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69FA30D-3BAD-ACC1-E903-A6D4AF77D7B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E9CC9FE-AC8C-6EF1-10F1-ECE4E1CF86E1}"/>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04DC6D6B-BD03-6FAA-0584-D024EAD068D8}"/>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03791109-3751-4204-057C-B8526963A5CD}"/>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9C6578A1-9352-B53D-F0C4-70195C1A85D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D0535B9-3FA1-649C-93B9-793410F2B00C}"/>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A076B09F-9632-5799-7FE5-323BEAB8BA52}"/>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481D293A-565E-E74A-5861-301E388039E4}"/>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C4338ED7-FDA3-EE81-161A-D7C51D9A66D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2651D12C-0CCF-3516-EE2F-B4388C5AA5DC}"/>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32403075-D1DB-6E65-17A2-AB00C03E920A}"/>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0716579"/>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20A7DE-EBC0-DED9-BF09-E2D5CBBFDD51}"/>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884F93A-15CE-0FD6-2330-1C8BAC49A1BE}"/>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FA833BF6-4841-3866-8131-2274C28E3F6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4A2FC161-39AF-882A-D780-7E6C80CE5A65}"/>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5D033189-F596-4241-9E08-FA50960A9B91}"/>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BD54351-AD6E-A418-A70B-FFCEF5AABF82}"/>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DFECE9A1-0CF2-C023-84B0-11726BA43838}"/>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08CC263B-0E87-2979-1AC3-145CC8373BC3}"/>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C06730D6-A290-3519-F621-A7014309D92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49BC45A-A3C3-354E-51E2-2264D3C956C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791DC1A2-CD64-0301-FDDE-DDE92DE2B5D4}"/>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9EF0D7D9-8704-F07A-4C0C-07A304AC67F0}"/>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775413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C57D5BE-D570-9F5D-AFCA-701239997258}"/>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D2154346-6987-156A-A3BA-7A96A0983D49}"/>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11FA2B37-973A-B555-5623-C364269DE9E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1CA38E0-6333-9BB0-38C9-35DC4ABB7C2B}"/>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F937FD29-27D8-4031-0D0A-20F0F4F175E3}"/>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7F4DA77-CDEB-0521-479E-AD7357FE88D5}"/>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08BD11D2-E8C4-946B-F1B8-01103C608E36}"/>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27E930A-06D3-3C9C-1F3C-AE894D60D851}"/>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48938EF2-5DD2-3911-725A-D703ACE952A1}"/>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7697AE9-9B9B-4B15-FBA5-C4EE220C6835}"/>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9F349622-594B-9246-1142-85AD451CC7B8}"/>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1F683378-E590-AFB1-AFE0-5238AFF9356B}"/>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16861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4FDBE45-7306-D6FB-0681-CA21794400F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27BD1E9-0F12-6629-2F25-586E9C64003D}"/>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C2A8E119-C43B-BB11-9801-E7DE4C16111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C60571A-567C-5A49-4A75-CA46214AD2BF}"/>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9A5DAE4A-368E-9998-44F6-4736065440BD}"/>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A4F50287-2B05-28C9-F226-4D7803CFD64D}"/>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74A6BCD6-300F-89C6-A4BD-5565A69F4BC6}"/>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2FC11F2-8A81-AA31-5F93-CE4F45FA0EEB}"/>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514373B5-16A7-7D50-E9D0-24E6009ED0FC}"/>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CA098048-69AF-CE56-85A1-88A705EA72AD}"/>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DF6EB80-7CC0-7D50-BD67-B968932780C7}"/>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28D2C9F3-18F1-38DE-29F3-E0682CCA42F6}"/>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DA6EC53D-951D-6C1C-5107-69F394FDAF86}"/>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205051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FF302CD-E2E6-09F0-2774-D21E17F5B37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7EB9640C-1913-0DE1-8B17-F7FAC40070FE}"/>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0BFA9D32-1490-B0BD-9DD7-1FE0DF75B73F}"/>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E4703A19-777C-846B-C3AB-2D7060CE26EC}"/>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36864C23-9193-AD7C-2BBB-D00AF3703D97}"/>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57EFAC8F-708D-AAF4-0B03-2753B4CDF41B}"/>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743BA51E-A525-8230-6760-7DB54F1010A5}"/>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7DB75C2-630F-05B3-8352-D32C55C7E183}"/>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A33B981-99D6-0C9D-2375-EB8DDEE9C47D}"/>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DAD8930A-39A2-EBD1-E253-5B2CE5D92D8C}"/>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04A9D97C-E8E8-1AD2-6FA8-1134D512BBC6}"/>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2E44E7A-51F9-F449-4C20-B1198C93D8AA}"/>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022D28EA-1CBE-61C7-2C91-75EECB1773CE}"/>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378F77D8-C193-C1A4-6EEB-74391324A0C4}"/>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397108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789FE4A-4886-9963-0471-0A1E15455175}"/>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7CD67E9-5E01-E342-314B-91525D217E90}"/>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206D7ACB-346D-E15F-87CE-4E30429FFE6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FE04A961-1293-5890-6B87-4577E0AE351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4E0DBB8-18E8-04DC-BDE7-A98A93FEC19D}"/>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75EB1A24-EFE4-C9FD-2846-224BF09C21AB}"/>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CAA014D5-6221-A692-1174-45D172CEA9EC}"/>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68002F8F-6C7A-E98C-5EFF-94486B2D207B}"/>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375C4B3D-4C8E-F2AE-E906-8A4394D6B532}"/>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C4FE308F-1B2F-E691-3851-FE8E1C7273F3}"/>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r>
              <a:rPr lang="en-US" sz="2800" b="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7790A21-7C92-446D-6A5D-47B2CF995EE5}"/>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0691902F-9BC0-33D3-A2E0-B3A264B5FD7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3EBA50BB-23E3-DB92-C749-1B7CBD441CD1}"/>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922E85AB-11DB-EB6B-4BFF-59C41E8AFA0B}"/>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5495443"/>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51875B-01E1-D542-570B-C68EE980228D}"/>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F834595E-3426-B24D-E8B1-C311B9C5904D}"/>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1148A555-0B67-A0E1-741F-995922E0D6C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F4D9CAD-1ACA-2D94-4844-86C1C872C5E4}"/>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48C2616-0849-9B14-FBF3-DD1C6990947A}"/>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0B46803A-68AF-8FB1-100A-DCCA192100D4}"/>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A88B0AB1-5D11-DB52-E76D-A1BF34CB2836}"/>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A78EE828-92B0-24C0-B108-8A1758ED1690}"/>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7C72B3C7-6249-CCAC-B46F-C1B7C132C18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8F6B08F4-6CA8-B712-C992-1E5212B3878F}"/>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A344485-55E2-BA98-C5CF-B1C80F49C3A5}"/>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A44CD9A4-FC86-25BB-7630-804228BEC1E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8BEC4EB-18BC-8D67-1A6F-C3C5C621AF07}"/>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CA41B046-E48B-EB30-0CA7-D83B403124A5}"/>
              </a:ext>
            </a:extLst>
          </p:cNvPr>
          <p:cNvSpPr/>
          <p:nvPr/>
        </p:nvSpPr>
        <p:spPr>
          <a:xfrm>
            <a:off x="6949255" y="4333639"/>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0E895133-92A1-B8D5-423A-64C36E97D248}"/>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361565"/>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SESSION </a:t>
            </a:r>
            <a:r>
              <a:rPr lang="en-US" sz="5400" dirty="0">
                <a:solidFill>
                  <a:schemeClr val="accent4">
                    <a:lumMod val="75000"/>
                  </a:schemeClr>
                </a:solidFill>
                <a:latin typeface="Arial" panose="020B0604020202020204" pitchFamily="34" charset="0"/>
                <a:ea typeface="Times New Roman" panose="02020603050405020304" pitchFamily="18" charset="0"/>
              </a:rPr>
              <a:t>FOUR</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5400" dirty="0">
                <a:solidFill>
                  <a:schemeClr val="accent4">
                    <a:lumMod val="75000"/>
                  </a:schemeClr>
                </a:solidFill>
                <a:latin typeface="Arial" panose="020B0604020202020204" pitchFamily="34" charset="0"/>
                <a:ea typeface="Times New Roman" panose="02020603050405020304" pitchFamily="18" charset="0"/>
              </a:rPr>
              <a:t>ORIGIN &amp; MORALITY</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8752783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584775"/>
          </a:xfrm>
          <a:prstGeom prst="rect">
            <a:avLst/>
          </a:prstGeom>
          <a:noFill/>
        </p:spPr>
        <p:txBody>
          <a:bodyPr wrap="square" rtlCol="0">
            <a:spAutoFit/>
          </a:bodyPr>
          <a:lstStyle/>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QUESTION 1: ORIGIN: Where did we come from?</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7745249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584775"/>
          </a:xfrm>
          <a:prstGeom prst="rect">
            <a:avLst/>
          </a:prstGeom>
          <a:noFill/>
        </p:spPr>
        <p:txBody>
          <a:bodyPr wrap="square" rtlCol="0">
            <a:spAutoFit/>
          </a:bodyPr>
          <a:lstStyle/>
          <a:p>
            <a:pPr marL="0" marR="0" algn="ctr">
              <a:spcBef>
                <a:spcPts val="0"/>
              </a:spcBef>
              <a:spcAft>
                <a:spcPts val="0"/>
              </a:spcAft>
            </a:pPr>
            <a:r>
              <a:rPr lang="en-US" sz="3200" i="1" dirty="0">
                <a:solidFill>
                  <a:schemeClr val="accent4">
                    <a:lumMod val="75000"/>
                  </a:schemeClr>
                </a:solidFill>
                <a:effectLst/>
                <a:latin typeface="Arial" panose="020B0604020202020204" pitchFamily="34" charset="0"/>
                <a:ea typeface="Times New Roman" panose="02020603050405020304" pitchFamily="18" charset="0"/>
              </a:rPr>
              <a:t>If there is a God, what is He like?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9303921"/>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55454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 were either created by a God separate from nature who brought nature into existence – a super–nature or supernatural force, or there was no creation of nature as the universe has always been. If this is true, there is no need for a God to create us. What does the evidence say?</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4613329"/>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967335"/>
            <a:ext cx="11378381" cy="1077218"/>
          </a:xfrm>
          <a:prstGeom prst="rect">
            <a:avLst/>
          </a:prstGeom>
          <a:noFill/>
        </p:spPr>
        <p:txBody>
          <a:bodyPr wrap="square" rtlCol="0">
            <a:spAutoFit/>
          </a:bodyPr>
          <a:lstStyle/>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What does the evidence say about where </a:t>
            </a:r>
          </a:p>
          <a:p>
            <a:pPr marL="0" marR="0" algn="ctr">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natural world came from?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609002"/>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 universe (nature) has always existed revealing that there is no need for a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5846037"/>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273349"/>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 universe (nature) has always existed revealing that there is no need for a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there was a beginning point to the universe revealing the existence of a force separate from nature that has the ability to create nature who is a “supernature” or “supernatural” being?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5954342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6346609"/>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 universe (nature) has always existed revealing that there is no need for a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 marR="0">
              <a:lnSpc>
                <a:spcPct val="107000"/>
              </a:lnSpc>
              <a:spcBef>
                <a:spcPts val="0"/>
              </a:spcBef>
              <a:spcAft>
                <a:spcPts val="0"/>
              </a:spcAft>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it prove that there was a beginning point to the universe revealing the existence of a force separate from nature that has the ability to create nature who is a “supernature” or “supernatural being?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the physical evidence is inconclusive, what does the spiritual evidence (our gut level feeling) tell us is the best explanation of where we came from.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815487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WAS THERE A BEGINNING POINT?</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982577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B3BEFBB-972C-C52A-5EAA-0F6DB4356B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A76A67-F60F-3CD3-34F2-DA5548E9F026}"/>
              </a:ext>
            </a:extLst>
          </p:cNvPr>
          <p:cNvSpPr txBox="1"/>
          <p:nvPr/>
        </p:nvSpPr>
        <p:spPr>
          <a:xfrm>
            <a:off x="338715" y="691062"/>
            <a:ext cx="11378381" cy="1077218"/>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EDWIN HUBBLE</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11181198"/>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046988"/>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EDWIN HUBBLE</a:t>
            </a:r>
            <a:r>
              <a:rPr lang="en-US" sz="3200" dirty="0">
                <a:solidFill>
                  <a:schemeClr val="accent4">
                    <a:lumMod val="75000"/>
                  </a:schemeClr>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His telescope proved that there are many galaxies and they are expanding outward. Light is like sound. It changes colors with distance. As time moves on there is expansion, but when we reverse time, there is contraction. It moves backwards toward a specific point.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0820091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STEPHEN HAWKING.</a:t>
            </a:r>
            <a:r>
              <a:rPr lang="en-US" sz="3200" b="1"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528038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2EBC023-6B93-AD89-B290-AAC87C8385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FDC995-D475-B3C7-019B-95A1A8C89CE6}"/>
              </a:ext>
            </a:extLst>
          </p:cNvPr>
          <p:cNvSpPr txBox="1"/>
          <p:nvPr/>
        </p:nvSpPr>
        <p:spPr>
          <a:xfrm>
            <a:off x="338715" y="691062"/>
            <a:ext cx="11378381" cy="4031873"/>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STEPHEN HAWKING.</a:t>
            </a:r>
            <a:r>
              <a:rPr lang="en-US" sz="3200" b="1" dirty="0">
                <a:solidFill>
                  <a:schemeClr val="bg1"/>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Ultimately, when we reverse time, the universe constricts to a point. Hawking said space gets so tight that there is no spa</a:t>
            </a:r>
            <a:r>
              <a:rPr lang="en-US" sz="3200" dirty="0">
                <a:solidFill>
                  <a:schemeClr val="bg1"/>
                </a:solidFill>
                <a:latin typeface="Arial" panose="020B0604020202020204" pitchFamily="34" charset="0"/>
                <a:ea typeface="Times New Roman" panose="02020603050405020304" pitchFamily="18" charset="0"/>
              </a:rPr>
              <a:t>t</a:t>
            </a:r>
            <a:r>
              <a:rPr lang="en-US" sz="3200" dirty="0">
                <a:solidFill>
                  <a:schemeClr val="bg1"/>
                </a:solidFill>
                <a:effectLst/>
                <a:latin typeface="Arial" panose="020B0604020202020204" pitchFamily="34" charset="0"/>
                <a:ea typeface="Times New Roman" panose="02020603050405020304" pitchFamily="18" charset="0"/>
              </a:rPr>
              <a:t>ial volume. You keep tightening the curve. If this is true, there can be no mass in this space. In other words – nothing exists. How do we explain this? He said that “</a:t>
            </a:r>
            <a:r>
              <a:rPr lang="en-US" sz="3200" b="1" i="1" dirty="0">
                <a:solidFill>
                  <a:schemeClr val="bg1"/>
                </a:solidFill>
                <a:effectLst/>
                <a:latin typeface="Arial" panose="020B0604020202020204" pitchFamily="34" charset="0"/>
                <a:ea typeface="Times New Roman" panose="02020603050405020304" pitchFamily="18" charset="0"/>
              </a:rPr>
              <a:t>The actual point of creation lies outside the scope of presently known laws of physics</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3723955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CHARLES TOWNES. </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8764090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B74180E-C543-2F67-E41E-6E0705AB48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88BD96D-E0ED-D3CD-AD2D-608ACF967FBA}"/>
              </a:ext>
            </a:extLst>
          </p:cNvPr>
          <p:cNvSpPr txBox="1"/>
          <p:nvPr/>
        </p:nvSpPr>
        <p:spPr>
          <a:xfrm>
            <a:off x="338715" y="691062"/>
            <a:ext cx="11378381" cy="4031873"/>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CHARLES TOWNES. </a:t>
            </a:r>
            <a:r>
              <a:rPr lang="en-US" sz="3200" dirty="0">
                <a:solidFill>
                  <a:schemeClr val="bg1"/>
                </a:solidFill>
                <a:effectLst/>
                <a:latin typeface="Arial" panose="020B0604020202020204" pitchFamily="34" charset="0"/>
                <a:ea typeface="Times New Roman" panose="02020603050405020304" pitchFamily="18" charset="0"/>
              </a:rPr>
              <a:t>The former chairman of the Physics Department at Columbia University and Nobel Prize winning physicist wrote...</a:t>
            </a:r>
            <a:r>
              <a:rPr lang="en-US" sz="3200" b="1" dirty="0">
                <a:solidFill>
                  <a:schemeClr val="bg1"/>
                </a:solidFill>
                <a:effectLst/>
                <a:latin typeface="Arial" panose="020B0604020202020204" pitchFamily="34" charset="0"/>
                <a:ea typeface="Times New Roman" panose="02020603050405020304" pitchFamily="18" charset="0"/>
              </a:rPr>
              <a:t> </a:t>
            </a:r>
            <a:r>
              <a:rPr lang="en-US" sz="3200" i="1" dirty="0">
                <a:solidFill>
                  <a:schemeClr val="bg1"/>
                </a:solidFill>
                <a:effectLst/>
                <a:latin typeface="Arial" panose="020B0604020202020204" pitchFamily="34" charset="0"/>
                <a:ea typeface="Times New Roman" panose="02020603050405020304" pitchFamily="18" charset="0"/>
              </a:rPr>
              <a:t>In my view the question of origin seems always left unanswered if we explore for a scientific point of view alone. Thus, I believe there is a need for some religious or metaphysical explanation. I believe in the concept of God and in His existence.</a:t>
            </a:r>
            <a:endParaRPr lang="en-US" sz="3200" dirty="0">
              <a:solidFill>
                <a:schemeClr val="bg1"/>
              </a:solidFill>
              <a:effectLst/>
              <a:latin typeface="Times New Roman" panose="02020603050405020304" pitchFamily="18" charset="0"/>
              <a:ea typeface="Times New Roman" panose="02020603050405020304" pitchFamily="18" charset="0"/>
            </a:endParaRPr>
          </a:p>
          <a:p>
            <a:pPr marL="114300" marR="0" indent="-11430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53945202"/>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ROBERT JASTROW.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73580836"/>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5206A84-B0EE-E8ED-19D9-032385E093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A5A817-B224-B467-BB1F-A0BEDABFBBD9}"/>
              </a:ext>
            </a:extLst>
          </p:cNvPr>
          <p:cNvSpPr txBox="1"/>
          <p:nvPr/>
        </p:nvSpPr>
        <p:spPr>
          <a:xfrm>
            <a:off x="338715" y="691062"/>
            <a:ext cx="11378381" cy="6001643"/>
          </a:xfrm>
          <a:prstGeom prst="rect">
            <a:avLst/>
          </a:prstGeom>
          <a:noFill/>
        </p:spPr>
        <p:txBody>
          <a:bodyPr wrap="square" rtlCol="0">
            <a:spAutoFit/>
          </a:bodyPr>
          <a:lstStyle/>
          <a:p>
            <a:pPr marR="0" lvl="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ROBERT JASTROW. </a:t>
            </a:r>
            <a:r>
              <a:rPr lang="en-US" sz="3200" dirty="0">
                <a:solidFill>
                  <a:schemeClr val="bg1"/>
                </a:solidFill>
                <a:effectLst/>
                <a:latin typeface="Arial" panose="020B0604020202020204" pitchFamily="34" charset="0"/>
                <a:ea typeface="Times New Roman" panose="02020603050405020304" pitchFamily="18" charset="0"/>
              </a:rPr>
              <a:t>A PhD in theoretical physics from Columbia University and was also an astronomer physicist and cosmologist and a leading NASA scientist. He said… </a:t>
            </a:r>
            <a:r>
              <a:rPr lang="en-US" sz="3200" b="1" dirty="0">
                <a:solidFill>
                  <a:schemeClr val="bg1"/>
                </a:solidFill>
                <a:effectLst/>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a:t>
            </a:r>
            <a:r>
              <a:rPr lang="en-US" sz="3200" i="1" dirty="0">
                <a:solidFill>
                  <a:schemeClr val="bg1"/>
                </a:solidFill>
                <a:effectLst/>
                <a:latin typeface="Arial" panose="020B0604020202020204" pitchFamily="34" charset="0"/>
                <a:ea typeface="Times New Roman" panose="02020603050405020304" pitchFamily="18" charset="0"/>
              </a:rPr>
              <a:t>Astronomers now find they have painted themselves into a corner because they have proven, by their own methods, that the world began abruptly in an act of creation to which you can trace the seeds of every star, every planet, every living thing in this cosmos and on the earth. And they have found that all this happened as a product of forces they cannot hope to discover. That there are what I or anyone would call supernatural forces at work is now, I think, a scientifically proven fact</a:t>
            </a:r>
            <a:r>
              <a:rPr lang="en-US" sz="3200" dirty="0">
                <a:solidFill>
                  <a:schemeClr val="bg1"/>
                </a:solidFill>
                <a:effectLst/>
                <a:latin typeface="Arial" panose="020B0604020202020204" pitchFamily="34" charset="0"/>
                <a:ea typeface="Times New Roman" panose="02020603050405020304" pitchFamily="18" charset="0"/>
              </a:rPr>
              <a:t>."</a:t>
            </a:r>
            <a:r>
              <a:rPr lang="en-US" sz="3200" baseline="300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7721316"/>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4775"/>
          </a:xfrm>
          <a:prstGeom prst="rect">
            <a:avLst/>
          </a:prstGeom>
          <a:noFill/>
        </p:spPr>
        <p:txBody>
          <a:bodyPr wrap="square" rtlCol="0">
            <a:spAutoFit/>
          </a:bodyPr>
          <a:lstStyle/>
          <a:p>
            <a:r>
              <a:rPr lang="en-US" sz="3200" b="1" dirty="0">
                <a:solidFill>
                  <a:schemeClr val="accent4">
                    <a:lumMod val="75000"/>
                  </a:schemeClr>
                </a:solidFill>
                <a:effectLst/>
                <a:latin typeface="Arial" panose="020B0604020202020204" pitchFamily="34" charset="0"/>
                <a:ea typeface="Times New Roman" panose="02020603050405020304" pitchFamily="18" charset="0"/>
              </a:rPr>
              <a:t>ALBERT EINSTEIN.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6469053"/>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E6780E-89D6-55BB-3EBC-E2353E5739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840EED9-5991-3B2B-E6AC-F52D5E5EDC88}"/>
              </a:ext>
            </a:extLst>
          </p:cNvPr>
          <p:cNvSpPr txBox="1"/>
          <p:nvPr/>
        </p:nvSpPr>
        <p:spPr>
          <a:xfrm>
            <a:off x="338715" y="691062"/>
            <a:ext cx="11378381" cy="4524315"/>
          </a:xfrm>
          <a:prstGeom prst="rect">
            <a:avLst/>
          </a:prstGeom>
          <a:noFill/>
        </p:spPr>
        <p:txBody>
          <a:bodyPr wrap="square" rtlCol="0">
            <a:spAutoFit/>
          </a:bodyPr>
          <a:lstStyle/>
          <a:p>
            <a:r>
              <a:rPr lang="en-US" sz="3200" b="1" dirty="0">
                <a:solidFill>
                  <a:schemeClr val="accent4">
                    <a:lumMod val="75000"/>
                  </a:schemeClr>
                </a:solidFill>
                <a:effectLst/>
                <a:latin typeface="Arial" panose="020B0604020202020204" pitchFamily="34" charset="0"/>
                <a:ea typeface="Times New Roman" panose="02020603050405020304" pitchFamily="18" charset="0"/>
              </a:rPr>
              <a:t>ALBERT EINSTEIN. </a:t>
            </a:r>
            <a:r>
              <a:rPr lang="en-US" sz="3200" dirty="0">
                <a:solidFill>
                  <a:schemeClr val="bg1"/>
                </a:solidFill>
                <a:effectLst/>
                <a:latin typeface="Arial" panose="020B0604020202020204" pitchFamily="34" charset="0"/>
                <a:ea typeface="Times New Roman" panose="02020603050405020304" pitchFamily="18" charset="0"/>
              </a:rPr>
              <a:t>He was a Pantheist who believed that there is a divine essence in all of us and that there is no creator God. His research, which supported the Theory of Relativity, led to the discovery that the universe was expanding. He didn’t like this conclusion because it opened up the possibility that there is a supernatural being who created us. Because of this, he introduced an equation into his formula called the “cosmological constant” that supported the belief that the universe was stagnant and not expanding.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30289540"/>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39A8B4B-CF8B-7016-D0B1-0F7F629A9EA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76B92F4-0A2B-A896-0E0E-FE95926602C1}"/>
              </a:ext>
            </a:extLst>
          </p:cNvPr>
          <p:cNvSpPr txBox="1"/>
          <p:nvPr/>
        </p:nvSpPr>
        <p:spPr>
          <a:xfrm>
            <a:off x="406809" y="3136612"/>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THE SCIENTISTS</a:t>
            </a:r>
            <a:endParaRPr lang="en-US" sz="32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566055597"/>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539430"/>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This evidence supports the belief that there was a beginning point of nature and time. The question is – “Who started it?” Who brought the first physical mass into existence? If it is not nature, then there must be something super-nature (supernatural) that is separate from nature who brought it about. This super-nature being is called God, no matter what our idea of who he is or may be.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80434570"/>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90391"/>
            <a:ext cx="11378381" cy="1077218"/>
          </a:xfrm>
          <a:prstGeom prst="rect">
            <a:avLst/>
          </a:prstGeom>
          <a:noFill/>
        </p:spPr>
        <p:txBody>
          <a:bodyPr wrap="square" rtlCol="0">
            <a:spAutoFit/>
          </a:bodyPr>
          <a:lstStyle/>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QUESTION 2: MORALITY: </a:t>
            </a:r>
          </a:p>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is right and wrong behavior?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9613700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1171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8371660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638654"/>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393573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21947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must decide what is right and wrong (morality) and we filter our behaviors according to those beliefs about right and wrong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we make judgments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782817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800288"/>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must decide what is right and wrong (morality) and we filter our behaviors according to those beliefs about right and wrong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we make judgments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natural in our desire not to be judged that we determine morality on our terms according to how we want to behave and what we want to live for.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0877069"/>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62118"/>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desire to be accepted and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not judged</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Judgment and morality are intertwined together.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must decide what is right and wrong (morality) and we filter our behaviors according to those beliefs about right and wrong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we make judgments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natural in our desire not to be judged that we determine morality on our terms according to how we want to behave and what we want to live for.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Are we the ones who are to make the determination about what is right and wrong or is this the responsibility of the one who created us?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650573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1966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establishes the rules - mankind or the one who created mankind?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770797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DOING WHAT FEELS GOOD TO ME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31208554"/>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62353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DOING WHAT FEELS GOOD TO ME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to do what makes us feel good.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449656"/>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15842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DOING WHAT FEELS GOOD TO ME</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to do what makes us feel good.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find others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who agree with our way of life</a:t>
            </a: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and we begin convincing others that our way of life is not wrong but is right.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979512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56966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773825"/>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62353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protects us. (Helps us in times of trouble)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9532684"/>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677417"/>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protects us. (Helps us in times of trouble)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helps us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find joy in life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(Gives us a reason to live that is meaningful)</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021890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785173"/>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WHAT KIND OF GOD ARE WE LOOKING FOR?</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protects us. (Helps us in times of trouble)</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want someone who helps us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find joy in life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(Gives us a reason to live that is meaningful)</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these two things are true about God, His telling us that something is wrong is done to protect us from harm or to keep us from living for something that does not ultimately give us joy.</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113319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077218"/>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BASIC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8346503"/>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096600"/>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BASIC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Will my decision harm others?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7302648"/>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623539"/>
          </a:xfrm>
          <a:prstGeom prst="rect">
            <a:avLst/>
          </a:prstGeom>
          <a:noFill/>
        </p:spPr>
        <p:txBody>
          <a:bodyPr wrap="square" rtlCol="0">
            <a:spAutoFit/>
          </a:bodyPr>
          <a:lstStyle/>
          <a:p>
            <a:pPr marL="0" marR="0">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BASIC QUESTIONS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Will my decision harm others?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Will my decision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harm myself</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909968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rPr>
              <a:t>There is a name for these behaviors – SIN.</a:t>
            </a:r>
            <a:r>
              <a:rPr lang="en-US" sz="3200" b="1" dirty="0">
                <a:solidFill>
                  <a:schemeClr val="bg1"/>
                </a:solidFill>
                <a:latin typeface="Arial" panose="020B0604020202020204" pitchFamily="34" charset="0"/>
                <a:ea typeface="Times New Roman" panose="02020603050405020304" pitchFamily="18" charset="0"/>
              </a:rPr>
              <a:t> We’ve all done it. The Bible says… for all have sinned and fall short of the glory of God. (Romans 3:23)</a:t>
            </a:r>
          </a:p>
        </p:txBody>
      </p:sp>
    </p:spTree>
    <p:extLst>
      <p:ext uri="{BB962C8B-B14F-4D97-AF65-F5344CB8AC3E}">
        <p14:creationId xmlns:p14="http://schemas.microsoft.com/office/powerpoint/2010/main" val="2013626162"/>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rPr>
              <a:t>We’v</a:t>
            </a:r>
            <a:r>
              <a:rPr lang="en-US" sz="3200" b="1" dirty="0">
                <a:solidFill>
                  <a:schemeClr val="bg1"/>
                </a:solidFill>
                <a:latin typeface="Arial" panose="020B0604020202020204" pitchFamily="34" charset="0"/>
                <a:ea typeface="Times New Roman" panose="02020603050405020304" pitchFamily="18" charset="0"/>
              </a:rPr>
              <a:t>e missed the mark of who God wants us to be. </a:t>
            </a:r>
          </a:p>
          <a:p>
            <a:pPr marL="0" marR="0" algn="ctr">
              <a:spcBef>
                <a:spcPts val="0"/>
              </a:spcBef>
              <a:spcAft>
                <a:spcPts val="0"/>
              </a:spcAft>
            </a:pPr>
            <a:r>
              <a:rPr lang="en-US" sz="3200" b="1" dirty="0">
                <a:solidFill>
                  <a:schemeClr val="bg1"/>
                </a:solidFill>
                <a:latin typeface="Arial" panose="020B0604020202020204" pitchFamily="34" charset="0"/>
                <a:ea typeface="Times New Roman" panose="02020603050405020304" pitchFamily="18" charset="0"/>
              </a:rPr>
              <a:t>He wants to be like Him in treating others with </a:t>
            </a:r>
          </a:p>
          <a:p>
            <a:pPr marL="0" marR="0" algn="ctr">
              <a:spcBef>
                <a:spcPts val="0"/>
              </a:spcBef>
              <a:spcAft>
                <a:spcPts val="0"/>
              </a:spcAft>
            </a:pPr>
            <a:r>
              <a:rPr lang="en-US" sz="3200" b="1" dirty="0">
                <a:solidFill>
                  <a:schemeClr val="bg1"/>
                </a:solidFill>
                <a:latin typeface="Arial" panose="020B0604020202020204" pitchFamily="34" charset="0"/>
                <a:ea typeface="Times New Roman" panose="02020603050405020304" pitchFamily="18" charset="0"/>
              </a:rPr>
              <a:t>respect and love.</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3509781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WHY THE COMMANDS?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3200" dirty="0">
                <a:solidFill>
                  <a:schemeClr val="accent4">
                    <a:lumMod val="75000"/>
                  </a:schemeClr>
                </a:solidFill>
                <a:effectLst/>
                <a:latin typeface="Arial" panose="020B0604020202020204" pitchFamily="34" charset="0"/>
                <a:ea typeface="Times New Roman" panose="02020603050405020304" pitchFamily="18" charset="0"/>
              </a:rPr>
              <a:t>(Exodus 20:12-17)</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72523104"/>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FE7DF1-2F89-35CC-AC95-FB213EC8DB2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8DA698-153E-949A-6369-AE65AE7BBAC6}"/>
              </a:ext>
            </a:extLst>
          </p:cNvPr>
          <p:cNvSpPr txBox="1"/>
          <p:nvPr/>
        </p:nvSpPr>
        <p:spPr>
          <a:xfrm>
            <a:off x="406809" y="3132637"/>
            <a:ext cx="11378381" cy="592726"/>
          </a:xfrm>
          <a:prstGeom prst="rect">
            <a:avLst/>
          </a:prstGeom>
          <a:noFill/>
        </p:spPr>
        <p:txBody>
          <a:bodyPr wrap="square" rtlCol="0">
            <a:spAutoFit/>
          </a:bodyPr>
          <a:lstStyle/>
          <a:p>
            <a:pPr marR="0" lvl="0" algn="ctr">
              <a:lnSpc>
                <a:spcPct val="107000"/>
              </a:lnSpc>
              <a:spcBef>
                <a:spcPts val="0"/>
              </a:spcBef>
              <a:spcAft>
                <a:spcPts val="0"/>
              </a:spcAft>
              <a:tabLst>
                <a:tab pos="457200" algn="l"/>
              </a:tabLst>
            </a:pP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They keep us from harming others and ourselves.</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078169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28324" y="311727"/>
            <a:ext cx="11378381" cy="5995167"/>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to honor my father and mother. Why? If they are parenting the right way, they are doing it to protect me and guide me on my course of life.</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murder. </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commit adultery. Sexual behavior was meant to be a symbol of lifelong loving commitment. </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should not steal. To do so is to take something that could be used for the survival of others or for their benefit.</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lie. To lie is to manipulate the truth which can bring harm to others and to myself.</a:t>
            </a:r>
          </a:p>
          <a:p>
            <a:pPr marL="342900" indent="-342900">
              <a:lnSpc>
                <a:spcPct val="107000"/>
              </a:lnSpc>
              <a:buFont typeface="Symbol" panose="05050102010706020507" pitchFamily="18" charset="2"/>
              <a:buChar char=""/>
              <a:tabLst>
                <a:tab pos="457200" algn="l"/>
              </a:tabLst>
            </a:pPr>
            <a:r>
              <a:rPr lang="en-US" sz="3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 am not to covet. To do so is to live for something that doesn’t truly satisfy my desire for joy in life and is, therefore, harmful.</a:t>
            </a:r>
            <a:endParaRPr lang="en-US" sz="3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444786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algn="ctr"/>
            <a:r>
              <a:rPr lang="en-US" sz="3200" b="1" dirty="0">
                <a:solidFill>
                  <a:schemeClr val="bg1"/>
                </a:solidFill>
                <a:effectLst/>
                <a:latin typeface="Arial" panose="020B0604020202020204" pitchFamily="34" charset="0"/>
                <a:ea typeface="Times New Roman" panose="02020603050405020304" pitchFamily="18" charset="0"/>
              </a:rPr>
              <a:t>HE’S TRYING TO PROTECT US!</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80595146"/>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E26C78-1296-CCA3-48D3-3724538965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CA0E5C6-D57B-331F-BC2F-4CA170EC1449}"/>
              </a:ext>
            </a:extLst>
          </p:cNvPr>
          <p:cNvSpPr txBox="1"/>
          <p:nvPr/>
        </p:nvSpPr>
        <p:spPr>
          <a:xfrm>
            <a:off x="406809" y="3136612"/>
            <a:ext cx="11378381" cy="584775"/>
          </a:xfrm>
          <a:prstGeom prst="rect">
            <a:avLst/>
          </a:prstGeom>
          <a:noFill/>
        </p:spPr>
        <p:txBody>
          <a:bodyPr wrap="square" rtlCol="0">
            <a:spAutoFit/>
          </a:bodyPr>
          <a:lstStyle/>
          <a:p>
            <a:pPr algn="ctr"/>
            <a:r>
              <a:rPr lang="en-US" sz="3200" b="1" dirty="0">
                <a:solidFill>
                  <a:schemeClr val="accent4">
                    <a:lumMod val="75000"/>
                  </a:schemeClr>
                </a:solidFill>
                <a:effectLst/>
                <a:latin typeface="Arial" panose="020B0604020202020204" pitchFamily="34" charset="0"/>
                <a:ea typeface="Times New Roman" panose="02020603050405020304" pitchFamily="18" charset="0"/>
              </a:rPr>
              <a:t>FOLLOWING GOD’S LEADERSHIP</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21412392"/>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6124754"/>
          </a:xfrm>
          <a:prstGeom prst="rect">
            <a:avLst/>
          </a:prstGeom>
          <a:noFill/>
        </p:spPr>
        <p:txBody>
          <a:bodyPr wrap="square" rtlCol="0">
            <a:spAutoFit/>
          </a:bodyPr>
          <a:lstStyle/>
          <a:p>
            <a:r>
              <a:rPr lang="en-US" sz="2800" i="1" dirty="0">
                <a:solidFill>
                  <a:schemeClr val="bg1"/>
                </a:solidFill>
                <a:effectLst/>
                <a:latin typeface="Arial" panose="020B0604020202020204" pitchFamily="34" charset="0"/>
                <a:ea typeface="Times New Roman" panose="02020603050405020304" pitchFamily="18" charset="0"/>
              </a:rPr>
              <a:t>So I say, walk by the Spirit, and you will not gratify the desires of the flesh. </a:t>
            </a:r>
            <a:r>
              <a:rPr lang="en-US" sz="2800" i="1" baseline="30000" dirty="0">
                <a:solidFill>
                  <a:schemeClr val="bg1"/>
                </a:solidFill>
                <a:effectLst/>
                <a:latin typeface="Arial" panose="020B0604020202020204" pitchFamily="34" charset="0"/>
                <a:ea typeface="Times New Roman" panose="02020603050405020304" pitchFamily="18" charset="0"/>
              </a:rPr>
              <a:t>17 </a:t>
            </a:r>
            <a:r>
              <a:rPr lang="en-US" sz="2800" i="1" dirty="0">
                <a:solidFill>
                  <a:schemeClr val="bg1"/>
                </a:solidFill>
                <a:effectLst/>
                <a:latin typeface="Arial" panose="020B0604020202020204" pitchFamily="34" charset="0"/>
                <a:ea typeface="Times New Roman" panose="02020603050405020304" pitchFamily="18" charset="0"/>
              </a:rPr>
              <a:t>For the flesh desires what is contrary to the Spirit, and the Spirit what is contrary to the flesh. They are in conflict with each other, so that you are not to do whatever you want. </a:t>
            </a:r>
            <a:r>
              <a:rPr lang="en-US" sz="2800" i="1" baseline="30000" dirty="0">
                <a:solidFill>
                  <a:schemeClr val="bg1"/>
                </a:solidFill>
                <a:effectLst/>
                <a:latin typeface="Arial" panose="020B0604020202020204" pitchFamily="34" charset="0"/>
                <a:ea typeface="Times New Roman" panose="02020603050405020304" pitchFamily="18" charset="0"/>
              </a:rPr>
              <a:t>18 </a:t>
            </a:r>
            <a:r>
              <a:rPr lang="en-US" sz="2800" i="1" dirty="0">
                <a:solidFill>
                  <a:schemeClr val="bg1"/>
                </a:solidFill>
                <a:effectLst/>
                <a:latin typeface="Arial" panose="020B0604020202020204" pitchFamily="34" charset="0"/>
                <a:ea typeface="Times New Roman" panose="02020603050405020304" pitchFamily="18" charset="0"/>
              </a:rPr>
              <a:t>But if you are led by the Spirit, you are not under the law. </a:t>
            </a:r>
            <a:r>
              <a:rPr lang="en-US" sz="2800" i="1" baseline="30000" dirty="0">
                <a:solidFill>
                  <a:schemeClr val="bg1"/>
                </a:solidFill>
                <a:effectLst/>
                <a:latin typeface="Arial" panose="020B0604020202020204" pitchFamily="34" charset="0"/>
                <a:ea typeface="Times New Roman" panose="02020603050405020304" pitchFamily="18" charset="0"/>
              </a:rPr>
              <a:t>19 </a:t>
            </a:r>
            <a:r>
              <a:rPr lang="en-US" sz="2800" i="1" dirty="0">
                <a:solidFill>
                  <a:schemeClr val="bg1"/>
                </a:solidFill>
                <a:effectLst/>
                <a:latin typeface="Arial" panose="020B0604020202020204" pitchFamily="34" charset="0"/>
                <a:ea typeface="Times New Roman" panose="02020603050405020304" pitchFamily="18" charset="0"/>
              </a:rPr>
              <a:t>The acts of the flesh are obvious: sexual immorality, impurity and debauchery; </a:t>
            </a:r>
            <a:r>
              <a:rPr lang="en-US" sz="2800" i="1" baseline="30000" dirty="0">
                <a:solidFill>
                  <a:schemeClr val="bg1"/>
                </a:solidFill>
                <a:effectLst/>
                <a:latin typeface="Arial" panose="020B0604020202020204" pitchFamily="34" charset="0"/>
                <a:ea typeface="Times New Roman" panose="02020603050405020304" pitchFamily="18" charset="0"/>
              </a:rPr>
              <a:t>20 </a:t>
            </a:r>
            <a:r>
              <a:rPr lang="en-US" sz="2800" i="1" dirty="0">
                <a:solidFill>
                  <a:schemeClr val="bg1"/>
                </a:solidFill>
                <a:effectLst/>
                <a:latin typeface="Arial" panose="020B0604020202020204" pitchFamily="34" charset="0"/>
                <a:ea typeface="Times New Roman" panose="02020603050405020304" pitchFamily="18" charset="0"/>
              </a:rPr>
              <a:t>idolatry and witchcraft; hatred, discord, jealousy, fits of rage, selfish ambition, dissensions, factions </a:t>
            </a:r>
            <a:r>
              <a:rPr lang="en-US" sz="2800" i="1" baseline="30000" dirty="0">
                <a:solidFill>
                  <a:schemeClr val="bg1"/>
                </a:solidFill>
                <a:effectLst/>
                <a:latin typeface="Arial" panose="020B0604020202020204" pitchFamily="34" charset="0"/>
                <a:ea typeface="Times New Roman" panose="02020603050405020304" pitchFamily="18" charset="0"/>
              </a:rPr>
              <a:t>21 </a:t>
            </a:r>
            <a:r>
              <a:rPr lang="en-US" sz="2800" i="1" dirty="0">
                <a:solidFill>
                  <a:schemeClr val="bg1"/>
                </a:solidFill>
                <a:effectLst/>
                <a:latin typeface="Arial" panose="020B0604020202020204" pitchFamily="34" charset="0"/>
                <a:ea typeface="Times New Roman" panose="02020603050405020304" pitchFamily="18" charset="0"/>
              </a:rPr>
              <a:t>and envy; drunkenness, orgies, and the like. I warn you, as I did before, that those who live like this will not inherit the kingdom of God. </a:t>
            </a:r>
            <a:r>
              <a:rPr lang="en-US" sz="2800" i="1" baseline="30000" dirty="0">
                <a:solidFill>
                  <a:schemeClr val="bg1"/>
                </a:solidFill>
                <a:effectLst/>
                <a:latin typeface="Arial" panose="020B0604020202020204" pitchFamily="34" charset="0"/>
                <a:ea typeface="Times New Roman" panose="02020603050405020304" pitchFamily="18" charset="0"/>
              </a:rPr>
              <a:t>22 </a:t>
            </a:r>
            <a:r>
              <a:rPr lang="en-US" sz="2800" i="1" dirty="0">
                <a:solidFill>
                  <a:schemeClr val="bg1"/>
                </a:solidFill>
                <a:effectLst/>
                <a:latin typeface="Arial" panose="020B0604020202020204" pitchFamily="34" charset="0"/>
                <a:ea typeface="Times New Roman" panose="02020603050405020304" pitchFamily="18" charset="0"/>
              </a:rPr>
              <a:t>But the fruit of the Spirit is love, joy, peace, forbearance, kindness, goodness, faithfulness, </a:t>
            </a:r>
            <a:r>
              <a:rPr lang="en-US" sz="2800" i="1" baseline="30000" dirty="0">
                <a:solidFill>
                  <a:schemeClr val="bg1"/>
                </a:solidFill>
                <a:effectLst/>
                <a:latin typeface="Arial" panose="020B0604020202020204" pitchFamily="34" charset="0"/>
                <a:ea typeface="Times New Roman" panose="02020603050405020304" pitchFamily="18" charset="0"/>
              </a:rPr>
              <a:t>23 </a:t>
            </a:r>
            <a:r>
              <a:rPr lang="en-US" sz="2800" i="1" dirty="0">
                <a:solidFill>
                  <a:schemeClr val="bg1"/>
                </a:solidFill>
                <a:effectLst/>
                <a:latin typeface="Arial" panose="020B0604020202020204" pitchFamily="34" charset="0"/>
                <a:ea typeface="Times New Roman" panose="02020603050405020304" pitchFamily="18" charset="0"/>
              </a:rPr>
              <a:t>gentleness and self-control. Against such things there is no law.</a:t>
            </a:r>
            <a:br>
              <a:rPr lang="en-US" sz="2800" i="1" dirty="0">
                <a:solidFill>
                  <a:schemeClr val="bg1"/>
                </a:solidFill>
                <a:effectLst/>
                <a:latin typeface="Arial" panose="020B0604020202020204" pitchFamily="34" charset="0"/>
                <a:ea typeface="Times New Roman" panose="02020603050405020304" pitchFamily="18" charset="0"/>
              </a:rPr>
            </a:br>
            <a:r>
              <a:rPr lang="en-US" sz="2800" dirty="0">
                <a:solidFill>
                  <a:schemeClr val="bg1"/>
                </a:solidFill>
                <a:effectLst/>
                <a:latin typeface="Arial" panose="020B0604020202020204" pitchFamily="34" charset="0"/>
                <a:ea typeface="Times New Roman" panose="02020603050405020304" pitchFamily="18" charset="0"/>
              </a:rPr>
              <a:t>Galatians 5:16-23</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8848111"/>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BEHAVIORS THAT PLEASE GOD</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752598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1CA0A6-4AC3-4B08-63AA-F42A8FDD20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A0B8EB-F37B-869B-EDEB-E6FD10ACB442}"/>
              </a:ext>
            </a:extLst>
          </p:cNvPr>
          <p:cNvSpPr txBox="1"/>
          <p:nvPr/>
        </p:nvSpPr>
        <p:spPr>
          <a:xfrm>
            <a:off x="338715" y="691062"/>
            <a:ext cx="11378381" cy="1088375"/>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show love to others.</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8356084"/>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84E2228-B442-ED86-8AAB-0DC3A9A156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9F7206-3506-3089-14D3-54CFC6F07561}"/>
              </a:ext>
            </a:extLst>
          </p:cNvPr>
          <p:cNvSpPr txBox="1"/>
          <p:nvPr/>
        </p:nvSpPr>
        <p:spPr>
          <a:xfrm>
            <a:off x="338715" y="691062"/>
            <a:ext cx="11378381" cy="2073260"/>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show love to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have joy because I’m living the way God wants me to live by showing love.</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399390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1AAA17-8146-A66B-B4BA-4DA3370909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F64F7C-6D01-29D9-9406-78580B8E77F3}"/>
              </a:ext>
            </a:extLst>
          </p:cNvPr>
          <p:cNvSpPr txBox="1"/>
          <p:nvPr/>
        </p:nvSpPr>
        <p:spPr>
          <a:xfrm>
            <a:off x="338715" y="691062"/>
            <a:ext cx="11378381" cy="3058145"/>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show love to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have joy because I’m living the way God wants me to live by showing love.</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I’m living in a way that encourages peaceful relationships through showing care and concern for others.</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7426917"/>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5CA7397-8766-5C23-118E-D54E426CC4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D5AE8D-8E0B-B75F-BADD-899A77A6D1D2}"/>
              </a:ext>
            </a:extLst>
          </p:cNvPr>
          <p:cNvSpPr txBox="1"/>
          <p:nvPr/>
        </p:nvSpPr>
        <p:spPr>
          <a:xfrm>
            <a:off x="338715" y="691062"/>
            <a:ext cx="11378381" cy="4043030"/>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show love to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have joy because I’m living the way God wants me to live by showing love.</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I’m living in a way that encourages peaceful relationships through showing care and concern for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bear with the failing of others because I know the reason for their failures. They have been misguided.</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2879664"/>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7BF2A0-4EBF-7729-97D7-AB7F592E5C1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F5083C-9386-4AF1-C403-B66C6E5AB6B6}"/>
              </a:ext>
            </a:extLst>
          </p:cNvPr>
          <p:cNvSpPr txBox="1"/>
          <p:nvPr/>
        </p:nvSpPr>
        <p:spPr>
          <a:xfrm>
            <a:off x="338715" y="691062"/>
            <a:ext cx="11378381" cy="4535472"/>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show love to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have joy because I’m living the way God wants me to live by showing love.</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I’m living in a way that encourages peaceful relationships through showing care and concern for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bear with the failing of others because I know the reason for their failures. They have been misguided.</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am kind to others.</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7713866"/>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3F738E-E16C-684C-8081-6E440849DCD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B333CB2-0FD1-D874-0553-79B80A6CD9CB}"/>
              </a:ext>
            </a:extLst>
          </p:cNvPr>
          <p:cNvSpPr txBox="1"/>
          <p:nvPr/>
        </p:nvSpPr>
        <p:spPr>
          <a:xfrm>
            <a:off x="338715" y="691062"/>
            <a:ext cx="11378381" cy="5027915"/>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show love to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have joy because I’m living the way God wants me to live by showing love.</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I’m living in a way that encourages peaceful relationships through showing care and concern for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bear with the failing of others because I know the reason for their failures. They have been misguided.</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am kind to others.</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do good things for others that benefit them.</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7933056"/>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05F91C-3ADB-2D29-A88F-B2C4C69F44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478302C-05AD-A684-1418-93AECC0771D9}"/>
              </a:ext>
            </a:extLst>
          </p:cNvPr>
          <p:cNvSpPr txBox="1"/>
          <p:nvPr/>
        </p:nvSpPr>
        <p:spPr>
          <a:xfrm>
            <a:off x="338715" y="691062"/>
            <a:ext cx="11378381" cy="1580817"/>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love others consistently which leads them to have faith in me.</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4274330"/>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F5FFA86-7EEE-9DF9-A6A4-B541F4C5BD4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37068B1-BB3D-A530-5C09-5DF70526802B}"/>
              </a:ext>
            </a:extLst>
          </p:cNvPr>
          <p:cNvSpPr txBox="1"/>
          <p:nvPr/>
        </p:nvSpPr>
        <p:spPr>
          <a:xfrm>
            <a:off x="338715" y="691062"/>
            <a:ext cx="11378381" cy="3058145"/>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love others consistently which leads them to have faith in me.</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treat people with care, wanting people to know that I love them. This leads me to speak to and treat others in a way that is received well.</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4047319"/>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93AA91B-D9EB-5855-6772-F177263530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F77900-A3E5-73BE-E1FB-785A96375555}"/>
              </a:ext>
            </a:extLst>
          </p:cNvPr>
          <p:cNvSpPr txBox="1"/>
          <p:nvPr/>
        </p:nvSpPr>
        <p:spPr>
          <a:xfrm>
            <a:off x="338715" y="691062"/>
            <a:ext cx="11378381" cy="4535472"/>
          </a:xfrm>
          <a:prstGeom prst="rect">
            <a:avLst/>
          </a:prstGeom>
          <a:noFill/>
        </p:spPr>
        <p:txBody>
          <a:bodyPr wrap="square" rtlCol="0">
            <a:spAutoFit/>
          </a:bodyPr>
          <a:lstStyle/>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love others consistently which leads them to have faith in me.</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treat people with care, wanting people to know that I love them. This leads me to speak to and treat others in a way that is received well.</a:t>
            </a:r>
          </a:p>
          <a:p>
            <a:pPr marL="342900" marR="0" lvl="0" indent="-342900" algn="just">
              <a:buFont typeface="Symbol" panose="05050102010706020507" pitchFamily="18" charset="2"/>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 don’t allow how people treat me in a negative way to control how I treat them. I remain in control wanting to do what is best for them. </a:t>
            </a: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66016"/>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620D261-4808-61EF-759A-E71E41429DB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916CEA-5D24-4DD4-F70B-10FDD347E1D9}"/>
              </a:ext>
            </a:extLst>
          </p:cNvPr>
          <p:cNvSpPr txBox="1"/>
          <p:nvPr/>
        </p:nvSpPr>
        <p:spPr>
          <a:xfrm>
            <a:off x="406809" y="3136612"/>
            <a:ext cx="11378381" cy="584775"/>
          </a:xfrm>
          <a:prstGeom prst="rect">
            <a:avLst/>
          </a:prstGeom>
          <a:noFill/>
        </p:spPr>
        <p:txBody>
          <a:bodyPr wrap="square" rtlCol="0">
            <a:spAutoFit/>
          </a:bodyPr>
          <a:lstStyle/>
          <a:p>
            <a:pPr marR="0" lvl="0" algn="ct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There are no laws against any of these behaviors</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89750868"/>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45A76A-6483-A6FA-82DA-2E69BC9146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C3188BC-7A1D-FA7D-F48D-0E2725C403BE}"/>
              </a:ext>
            </a:extLst>
          </p:cNvPr>
          <p:cNvSpPr txBox="1"/>
          <p:nvPr/>
        </p:nvSpPr>
        <p:spPr>
          <a:xfrm>
            <a:off x="406809" y="3136612"/>
            <a:ext cx="11378381" cy="584775"/>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effectLst/>
                <a:latin typeface="Arial" panose="020B0604020202020204" pitchFamily="34" charset="0"/>
                <a:ea typeface="Times New Roman" panose="02020603050405020304" pitchFamily="18" charset="0"/>
              </a:rPr>
              <a:t>BEHAVIORS THAT WE DO TO PLEASE OURSELVES</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7724620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pPr>
            <a:r>
              <a:rPr lang="en-US" sz="3200" b="1" i="0" baseline="30000" dirty="0">
                <a:solidFill>
                  <a:schemeClr val="bg1"/>
                </a:solidFill>
                <a:effectLst/>
                <a:latin typeface="system-ui"/>
              </a:rPr>
              <a:t> </a:t>
            </a:r>
            <a:r>
              <a:rPr lang="en-US" sz="3200" b="0" i="0" dirty="0">
                <a:solidFill>
                  <a:schemeClr val="bg1"/>
                </a:solidFill>
                <a:effectLst/>
                <a:latin typeface="system-ui"/>
              </a:rPr>
              <a:t>To the weak I became weak, to win the weak. I have become all things to all people so that by all possible means I might save some.</a:t>
            </a:r>
            <a:br>
              <a:rPr lang="en-US" sz="3200" b="0" i="0" dirty="0">
                <a:solidFill>
                  <a:schemeClr val="bg1"/>
                </a:solidFill>
                <a:effectLst/>
                <a:latin typeface="system-ui"/>
              </a:rPr>
            </a:br>
            <a:r>
              <a:rPr lang="en-US" sz="3200" b="0" i="0" dirty="0">
                <a:solidFill>
                  <a:schemeClr val="bg1"/>
                </a:solidFill>
                <a:effectLst/>
                <a:latin typeface="system-ui"/>
              </a:rPr>
              <a:t>1 Corinthians 9:22</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29625631"/>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075057"/>
            <a:ext cx="11378381" cy="707886"/>
          </a:xfrm>
          <a:prstGeom prst="rect">
            <a:avLst/>
          </a:prstGeom>
          <a:noFill/>
        </p:spPr>
        <p:txBody>
          <a:bodyPr wrap="square" rtlCol="0">
            <a:spAutoFit/>
          </a:bodyPr>
          <a:lstStyle/>
          <a:p>
            <a:pPr marL="0" marR="0" algn="ctr">
              <a:spcBef>
                <a:spcPts val="0"/>
              </a:spcBef>
              <a:spcAft>
                <a:spcPts val="0"/>
              </a:spcAft>
            </a:pPr>
            <a:r>
              <a:rPr lang="en-US" sz="4000" b="1" i="0" baseline="30000" dirty="0">
                <a:solidFill>
                  <a:schemeClr val="bg1"/>
                </a:solidFill>
                <a:effectLst/>
                <a:latin typeface="Arial" panose="020B0604020202020204" pitchFamily="34" charset="0"/>
                <a:cs typeface="Arial" panose="020B0604020202020204" pitchFamily="34" charset="0"/>
              </a:rPr>
              <a:t>What is the person’s struggle?</a:t>
            </a:r>
            <a:endPar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91768038"/>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569969"/>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Replacing God: idolatry, witchcraft.</a:t>
            </a:r>
            <a:endParaRPr lang="en-US" sz="3200" b="1"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r>
              <a:rPr lang="en-US" sz="3200" dirty="0">
                <a:solidFill>
                  <a:schemeClr val="bg1"/>
                </a:solidFill>
                <a:effectLst/>
                <a:latin typeface="Arial" panose="020B0604020202020204" pitchFamily="34" charset="0"/>
                <a:ea typeface="Times New Roman" panose="02020603050405020304" pitchFamily="18" charset="0"/>
              </a:rPr>
              <a:t>An idol is whatever person or thing we’ve made our god other than the Creator God. They are the most important to us. We talk about it the most. We spend our free time with it the most. We spend our money on it the most. We form relationships with others who share our passion for whatever it is or who they may be.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5912800"/>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865324"/>
          </a:xfrm>
          <a:prstGeom prst="rect">
            <a:avLst/>
          </a:prstGeom>
          <a:noFill/>
        </p:spPr>
        <p:txBody>
          <a:bodyPr wrap="square" rtlCol="0">
            <a:spAutoFit/>
          </a:bodyPr>
          <a:lstStyle/>
          <a:p>
            <a:pPr marL="457200" indent="-457200">
              <a:lnSpc>
                <a:spcPct val="107000"/>
              </a:lnSpc>
              <a:buFont typeface="Arial" panose="020B0604020202020204" pitchFamily="34" charset="0"/>
              <a:buChar char="•"/>
              <a:tabLst>
                <a:tab pos="457200" algn="l"/>
              </a:tabLst>
            </a:pP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Hurtful Attitudes: hatred, jealousy, selfishness, envy</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tabLst>
                <a:tab pos="457200" algn="l"/>
              </a:tabLs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tabLst>
                <a:tab pos="457200" algn="l"/>
              </a:tabLst>
            </a:pPr>
            <a:r>
              <a:rPr lang="en-US" sz="3200" dirty="0">
                <a:solidFill>
                  <a:schemeClr val="bg1"/>
                </a:solidFill>
                <a:effectLst/>
                <a:latin typeface="Arial" panose="020B0604020202020204" pitchFamily="34" charset="0"/>
                <a:ea typeface="Times New Roman" panose="02020603050405020304" pitchFamily="18" charset="0"/>
              </a:rPr>
              <a:t>Life becomes a competition. We feel our value is in being as good or better than others and when we don’t measure up we respond out of hurtful attitudes. We hate those who are better than us which leads us to act out in our hatred. We are jealous of those who have what we want and we act out in order to take it from them or keep them from keeping it. We are only thinking about ourselves and what we want instead of others and what they need.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tabLst>
                <a:tab pos="457200" algn="l"/>
              </a:tabLst>
            </a:pP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8439552"/>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338384"/>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Causing Division or Harm: discord, dissensions, factions, rage</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We begin to believe that we are always right and we push our agenda on others, not having any concern for their feelings or their reasons for their differing beliefs. The attitude becomes – “It’s me against you” or “It’s us against them.” This leads to speaking hurtful words, making false accusations or acting out in physical violence to force our point of view on others.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4116861"/>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281300"/>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Substance Abuse: drunkenness</a:t>
            </a:r>
          </a:p>
          <a:p>
            <a:pPr>
              <a:lnSpc>
                <a:spcPct val="107000"/>
              </a:lnSpc>
            </a:pPr>
            <a:endParaRPr lang="en-US" sz="3200" b="1"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We want to feel good so we abuse substances in order to have a pleasurable experience. This is done either to escape some type of discomfort or to feel the physical high which feels good to us. We rely on these substances to deal with our pain, whatever it may be, or to make us feel good rather than relying on God to give us a way to feel true joy.</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6816574"/>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5338384"/>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Sexual Behaviors: sexual immorality, impurity, debauchery, orgies</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Sexuality is a part of the human experience. For humanity to survive, humans need to reproduce. Sexuality was created to be a pleasurable experience which bound together two people who were committed to love one another for life. Sexuality was never intended to be used as a pleasurable experience to satisfy a personal desire in order to make ourselves feel good.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9476760"/>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4043030"/>
          </a:xfrm>
          <a:prstGeom prst="rect">
            <a:avLst/>
          </a:prstGeom>
          <a:noFill/>
        </p:spPr>
        <p:txBody>
          <a:bodyPr wrap="square" rtlCol="0">
            <a:spAutoFit/>
          </a:bodyPr>
          <a:lstStyle/>
          <a:p>
            <a:pPr algn="l"/>
            <a:r>
              <a:rPr lang="en-US" sz="3200" b="0" i="1" dirty="0">
                <a:solidFill>
                  <a:schemeClr val="bg1"/>
                </a:solidFill>
                <a:effectLst/>
                <a:latin typeface="system-ui"/>
              </a:rPr>
              <a:t>So God created mankind in his own image,</a:t>
            </a:r>
            <a:r>
              <a:rPr lang="en-US" sz="3200" i="1" dirty="0">
                <a:solidFill>
                  <a:schemeClr val="bg1"/>
                </a:solidFill>
                <a:latin typeface="system-ui"/>
              </a:rPr>
              <a:t> </a:t>
            </a:r>
            <a:r>
              <a:rPr lang="en-US" sz="3200" b="0" i="1" dirty="0">
                <a:solidFill>
                  <a:schemeClr val="bg1"/>
                </a:solidFill>
                <a:effectLst/>
                <a:latin typeface="system-ui"/>
              </a:rPr>
              <a:t>in the image of God he created them;</a:t>
            </a:r>
            <a:r>
              <a:rPr lang="en-US" sz="3200" i="1" dirty="0">
                <a:solidFill>
                  <a:schemeClr val="bg1"/>
                </a:solidFill>
                <a:latin typeface="system-ui"/>
              </a:rPr>
              <a:t> </a:t>
            </a:r>
            <a:r>
              <a:rPr lang="en-US" sz="3200" b="0" i="1" dirty="0">
                <a:solidFill>
                  <a:schemeClr val="bg1"/>
                </a:solidFill>
                <a:effectLst/>
                <a:latin typeface="system-ui"/>
              </a:rPr>
              <a:t>male and female he created them.</a:t>
            </a:r>
          </a:p>
          <a:p>
            <a:pPr algn="l"/>
            <a:r>
              <a:rPr lang="en-US" sz="3200" b="1" i="1" baseline="30000" dirty="0">
                <a:solidFill>
                  <a:schemeClr val="bg1"/>
                </a:solidFill>
                <a:effectLst/>
                <a:latin typeface="system-ui"/>
              </a:rPr>
              <a:t>28 </a:t>
            </a:r>
            <a:r>
              <a:rPr lang="en-US" sz="3200" b="0" i="1" dirty="0">
                <a:solidFill>
                  <a:schemeClr val="bg1"/>
                </a:solidFill>
                <a:effectLst/>
                <a:latin typeface="system-ui"/>
              </a:rPr>
              <a:t>God blessed them and said to them, “Be fruitful and increase in number; fill the earth and subdue it. Rule over the fish in the sea and the birds in the sky and over every living creature that moves on the ground.”</a:t>
            </a:r>
          </a:p>
          <a:p>
            <a:pPr algn="l"/>
            <a:r>
              <a:rPr lang="en-US" sz="3200" dirty="0">
                <a:solidFill>
                  <a:schemeClr val="bg1"/>
                </a:solidFill>
                <a:latin typeface="system-ui"/>
              </a:rPr>
              <a:t>Genesis 1:27-28</a:t>
            </a:r>
            <a:endParaRPr lang="en-US" sz="3200" b="0" i="0" dirty="0">
              <a:solidFill>
                <a:schemeClr val="bg1"/>
              </a:solidFill>
              <a:effectLst/>
              <a:latin typeface="system-ui"/>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3988058"/>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649811"/>
          </a:xfrm>
          <a:prstGeom prst="rect">
            <a:avLst/>
          </a:prstGeom>
          <a:noFill/>
        </p:spPr>
        <p:txBody>
          <a:bodyPr wrap="square" rtlCol="0">
            <a:spAutoFit/>
          </a:bodyPr>
          <a:lstStyle/>
          <a:p>
            <a:pPr marR="0" lvl="0">
              <a:lnSpc>
                <a:spcPct val="107000"/>
              </a:lnSpc>
              <a:spcBef>
                <a:spcPts val="0"/>
              </a:spcBef>
              <a:spcAft>
                <a:spcPts val="0"/>
              </a:spcAft>
            </a:pPr>
            <a:r>
              <a:rPr lang="en-US" sz="3200" b="0" i="1" dirty="0">
                <a:solidFill>
                  <a:schemeClr val="bg1"/>
                </a:solidFill>
                <a:effectLst/>
                <a:latin typeface="system-ui"/>
              </a:rPr>
              <a:t>That is why a man leaves his father and mother and is united to his wife, and they become one flesh.</a:t>
            </a:r>
          </a:p>
          <a:p>
            <a:pPr marR="0" lvl="0">
              <a:lnSpc>
                <a:spcPct val="107000"/>
              </a:lnSpc>
              <a:spcBef>
                <a:spcPts val="0"/>
              </a:spcBef>
              <a:spcAft>
                <a:spcPts val="0"/>
              </a:spcAft>
            </a:pPr>
            <a:r>
              <a:rPr lang="en-US" sz="3200" dirty="0">
                <a:solidFill>
                  <a:schemeClr val="bg1"/>
                </a:solidFill>
                <a:latin typeface="system-ui"/>
                <a:ea typeface="Calibri" panose="020F0502020204030204" pitchFamily="34" charset="0"/>
                <a:cs typeface="Times New Roman" panose="02020603050405020304" pitchFamily="18" charset="0"/>
              </a:rPr>
              <a:t>Genesis 2:24</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492368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4B22031-DC78-F08E-4C58-DC704D1853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779F29-C082-CBA4-1146-374B9CA6768D}"/>
              </a:ext>
            </a:extLst>
          </p:cNvPr>
          <p:cNvSpPr txBox="1"/>
          <p:nvPr/>
        </p:nvSpPr>
        <p:spPr>
          <a:xfrm>
            <a:off x="406809" y="3136612"/>
            <a:ext cx="11378381" cy="584775"/>
          </a:xfrm>
          <a:prstGeom prst="rect">
            <a:avLst/>
          </a:prstGeom>
          <a:noFill/>
        </p:spPr>
        <p:txBody>
          <a:bodyPr wrap="square" rtlCol="0">
            <a:spAutoFit/>
          </a:bodyPr>
          <a:lstStyle/>
          <a:p>
            <a:pPr marL="0" marR="0" algn="ctr"/>
            <a:r>
              <a:rPr lang="en-US" sz="3200" dirty="0">
                <a:solidFill>
                  <a:schemeClr val="bg1"/>
                </a:solidFill>
                <a:effectLst/>
                <a:latin typeface="Arial" panose="020B0604020202020204" pitchFamily="34" charset="0"/>
                <a:ea typeface="Times New Roman" panose="02020603050405020304" pitchFamily="18" charset="0"/>
              </a:rPr>
              <a:t>Sexual preferences keep some from accepting God.</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907163"/>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564"/>
            <a:ext cx="11378381" cy="1077218"/>
          </a:xfrm>
          <a:prstGeom prst="rect">
            <a:avLst/>
          </a:prstGeom>
          <a:noFill/>
        </p:spPr>
        <p:txBody>
          <a:bodyPr wrap="square" rtlCol="0">
            <a:spAutoFit/>
          </a:bodyPr>
          <a:lstStyle/>
          <a:p>
            <a:pPr marL="0" marR="0" algn="just"/>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How can share Good News with those who are living an alternate sexual lifestyle?</a:t>
            </a:r>
          </a:p>
        </p:txBody>
      </p:sp>
    </p:spTree>
    <p:extLst>
      <p:ext uri="{BB962C8B-B14F-4D97-AF65-F5344CB8AC3E}">
        <p14:creationId xmlns:p14="http://schemas.microsoft.com/office/powerpoint/2010/main" val="2911146422"/>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C3BEE-68AA-B60F-4133-711EFF1BD06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3DE632-B241-366F-793B-D2EE4B1CDCBA}"/>
              </a:ext>
            </a:extLst>
          </p:cNvPr>
          <p:cNvSpPr txBox="1"/>
          <p:nvPr/>
        </p:nvSpPr>
        <p:spPr>
          <a:xfrm>
            <a:off x="406809" y="2867564"/>
            <a:ext cx="11378381" cy="1077218"/>
          </a:xfrm>
          <a:prstGeom prst="rect">
            <a:avLst/>
          </a:prstGeom>
          <a:noFill/>
        </p:spPr>
        <p:txBody>
          <a:bodyPr wrap="square" rtlCol="0">
            <a:spAutoFit/>
          </a:bodyPr>
          <a:lstStyle/>
          <a:p>
            <a:pPr marL="0" marR="0" algn="just"/>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One approach is to ask them – “Have ever thought about why God has the view he has about sexuality?”</a:t>
            </a:r>
          </a:p>
        </p:txBody>
      </p:sp>
    </p:spTree>
    <p:extLst>
      <p:ext uri="{BB962C8B-B14F-4D97-AF65-F5344CB8AC3E}">
        <p14:creationId xmlns:p14="http://schemas.microsoft.com/office/powerpoint/2010/main" val="4072529365"/>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22871"/>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was no God?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4542691"/>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176750"/>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was no God?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 logical conclusion to humanity’s existence is that we procreate and produce more humans.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8963462"/>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3230628"/>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was no God?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 logical conclusion to humanity’s existence is that </a:t>
            </a:r>
            <a:r>
              <a:rPr lang="en-US" sz="3200" u="sng"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procreate and produce more humans.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It could be seen as a service to humanity that we reproduce for the survival of our species. </a:t>
            </a: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9729416"/>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0" y="2875034"/>
            <a:ext cx="11378381" cy="1107932"/>
          </a:xfrm>
          <a:prstGeom prst="rect">
            <a:avLst/>
          </a:prstGeom>
          <a:noFill/>
        </p:spPr>
        <p:txBody>
          <a:bodyPr wrap="square" rtlCol="0">
            <a:spAutoFit/>
          </a:bodyPr>
          <a:lstStyle/>
          <a:p>
            <a:pPr marR="0" lvl="2" algn="ctr">
              <a:lnSpc>
                <a:spcPct val="107000"/>
              </a:lnSpc>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do it to protect the family from not having </a:t>
            </a:r>
          </a:p>
          <a:p>
            <a:pPr marR="0" lvl="2" algn="ctr">
              <a:lnSpc>
                <a:spcPct val="107000"/>
              </a:lnSpc>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it’s needs met.</a:t>
            </a:r>
          </a:p>
        </p:txBody>
      </p:sp>
    </p:spTree>
    <p:extLst>
      <p:ext uri="{BB962C8B-B14F-4D97-AF65-F5344CB8AC3E}">
        <p14:creationId xmlns:p14="http://schemas.microsoft.com/office/powerpoint/2010/main" val="1761529196"/>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79574" y="2605697"/>
            <a:ext cx="11378381" cy="1646605"/>
          </a:xfrm>
          <a:prstGeom prst="rect">
            <a:avLst/>
          </a:prstGeom>
          <a:noFill/>
        </p:spPr>
        <p:txBody>
          <a:bodyPr wrap="square" rtlCol="0">
            <a:spAutoFit/>
          </a:bodyPr>
          <a:lstStyle/>
          <a:p>
            <a:pPr marR="0" lvl="2" algn="ctr">
              <a:lnSpc>
                <a:spcPct val="107000"/>
              </a:lnSpc>
              <a:spcBef>
                <a:spcPts val="0"/>
              </a:spcBef>
              <a:spcAft>
                <a:spcPts val="0"/>
              </a:spcAft>
            </a:pP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It gives us a purpose to do something that means something – to help the community. When we help others, it gives us joy.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58379990"/>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122871"/>
          </a:xfrm>
          <a:prstGeom prst="rect">
            <a:avLst/>
          </a:prstGeom>
          <a:noFill/>
        </p:spPr>
        <p:txBody>
          <a:bodyPr wrap="square" rtlCol="0">
            <a:spAutoFit/>
          </a:bodyPr>
          <a:lstStyle/>
          <a:p>
            <a:pPr marL="742950" marR="0" lvl="1" indent="-285750">
              <a:lnSpc>
                <a:spcPct val="107000"/>
              </a:lnSpc>
              <a:spcBef>
                <a:spcPts val="0"/>
              </a:spcBef>
              <a:spcAft>
                <a:spcPts val="0"/>
              </a:spcAft>
              <a:buFont typeface="Wingdings" panose="05000000000000000000" pitchFamily="2" charset="2"/>
              <a:buChar char=""/>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What if there is a God?</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4269455"/>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69A283-91B7-4A41-33B5-1C44FC1D4F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D1D487-0E82-9994-8F07-687872DADD23}"/>
              </a:ext>
            </a:extLst>
          </p:cNvPr>
          <p:cNvSpPr txBox="1"/>
          <p:nvPr/>
        </p:nvSpPr>
        <p:spPr>
          <a:xfrm>
            <a:off x="338715" y="691062"/>
            <a:ext cx="11378381" cy="2703689"/>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God’s purpose for sexuality is to reproduce and increase in number (Genesis 1:28) and to serve as a pleasurable experience for a husband and wife who have committed themselves to one another for a lifetime (Genesis 2:24).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69889836"/>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2176750"/>
          </a:xfrm>
          <a:prstGeom prst="rect">
            <a:avLst/>
          </a:prstGeom>
          <a:noFill/>
        </p:spPr>
        <p:txBody>
          <a:bodyPr wrap="square" rtlCol="0">
            <a:spAutoFit/>
          </a:bodyPr>
          <a:lstStyle/>
          <a:p>
            <a:pPr marL="1143000" marR="0" lvl="2" indent="-228600">
              <a:lnSpc>
                <a:spcPct val="107000"/>
              </a:lnSpc>
              <a:spcBef>
                <a:spcPts val="0"/>
              </a:spcBef>
              <a:spcAft>
                <a:spcPts val="0"/>
              </a:spcAft>
              <a:buFont typeface="Trebuchet MS" panose="020B0603020202020204" pitchFamily="34" charset="0"/>
              <a:buChar char="-"/>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think He may have an issue with those who choose to give sexuality a purpose that it was never meant for? </a:t>
            </a:r>
            <a:endParaRPr lang="en-US" sz="32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8730090"/>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088375"/>
          </a:xfrm>
          <a:prstGeom prst="rect">
            <a:avLst/>
          </a:prstGeom>
          <a:noFill/>
        </p:spPr>
        <p:txBody>
          <a:bodyPr wrap="square" rtlCol="0">
            <a:spAutoFit/>
          </a:bodyPr>
          <a:lstStyle/>
          <a:p>
            <a:pPr marL="0" marR="0">
              <a:spcBef>
                <a:spcPts val="0"/>
              </a:spcBef>
              <a:spcAft>
                <a:spcPts val="0"/>
              </a:spcAft>
            </a:pPr>
            <a:r>
              <a:rPr lang="en-US" sz="3200" dirty="0">
                <a:solidFill>
                  <a:schemeClr val="accent4">
                    <a:lumMod val="75000"/>
                  </a:schemeClr>
                </a:solidFill>
                <a:effectLst/>
                <a:latin typeface="Arial" panose="020B0604020202020204" pitchFamily="34" charset="0"/>
                <a:ea typeface="Times New Roman" panose="02020603050405020304" pitchFamily="18" charset="0"/>
              </a:rPr>
              <a:t>THE WRAP UP</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8120696"/>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338715" y="691062"/>
            <a:ext cx="11378381" cy="1569660"/>
          </a:xfrm>
          <a:prstGeom prst="rect">
            <a:avLst/>
          </a:prstGeom>
          <a:noFill/>
        </p:spPr>
        <p:txBody>
          <a:bodyPr wrap="square" rtlCol="0">
            <a:spAutoFit/>
          </a:bodyPr>
          <a:lstStyle/>
          <a:p>
            <a:pPr marL="0" marR="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We’ve leaned that people live for many reasons other than to please God. Until we come to understand that what we live for doesn’t provide for us what we need, we will not change. </a:t>
            </a:r>
          </a:p>
        </p:txBody>
      </p:sp>
    </p:spTree>
    <p:extLst>
      <p:ext uri="{BB962C8B-B14F-4D97-AF65-F5344CB8AC3E}">
        <p14:creationId xmlns:p14="http://schemas.microsoft.com/office/powerpoint/2010/main" val="214384700"/>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12255" y="3131034"/>
            <a:ext cx="11378381" cy="595932"/>
          </a:xfrm>
          <a:prstGeom prst="rect">
            <a:avLst/>
          </a:prstGeom>
          <a:noFill/>
        </p:spPr>
        <p:txBody>
          <a:bodyPr wrap="square" rtlCol="0">
            <a:spAutoFit/>
          </a:bodyPr>
          <a:lstStyle/>
          <a:p>
            <a:pPr marR="0" lvl="0" algn="ctr">
              <a:lnSpc>
                <a:spcPct val="107000"/>
              </a:lnSpc>
              <a:spcBef>
                <a:spcPts val="0"/>
              </a:spcBef>
              <a:spcAft>
                <a:spcPts val="0"/>
              </a:spcAft>
            </a:pP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We’re missing the mark of who we should be!</a:t>
            </a:r>
          </a:p>
        </p:txBody>
      </p:sp>
    </p:spTree>
    <p:extLst>
      <p:ext uri="{BB962C8B-B14F-4D97-AF65-F5344CB8AC3E}">
        <p14:creationId xmlns:p14="http://schemas.microsoft.com/office/powerpoint/2010/main" val="999536569"/>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72118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27373BA9-C1B8-0165-C122-67AAC858EDBA}"/>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DESTINY</a:t>
            </a:r>
          </a:p>
        </p:txBody>
      </p:sp>
      <p:sp>
        <p:nvSpPr>
          <p:cNvPr id="4" name="TextBox 3">
            <a:extLst>
              <a:ext uri="{FF2B5EF4-FFF2-40B4-BE49-F238E27FC236}">
                <a16:creationId xmlns:a16="http://schemas.microsoft.com/office/drawing/2014/main" id="{0DF6EE79-F357-458F-E5A9-2B399C928AFC}"/>
              </a:ext>
            </a:extLst>
          </p:cNvPr>
          <p:cNvSpPr txBox="1"/>
          <p:nvPr/>
        </p:nvSpPr>
        <p:spPr>
          <a:xfrm>
            <a:off x="4014422" y="102605"/>
            <a:ext cx="3688773" cy="707886"/>
          </a:xfrm>
          <a:prstGeom prst="rect">
            <a:avLst/>
          </a:prstGeom>
          <a:noFill/>
        </p:spPr>
        <p:txBody>
          <a:bodyPr wrap="square" rtlCol="0">
            <a:spAutoFit/>
          </a:bodyPr>
          <a:lstStyle/>
          <a:p>
            <a:pPr algn="ctr"/>
            <a:r>
              <a:rPr lang="en-US" sz="4000" b="1" dirty="0">
                <a:solidFill>
                  <a:schemeClr val="bg1"/>
                </a:solidFill>
              </a:rPr>
              <a:t>SESSION FIVE</a:t>
            </a:r>
          </a:p>
        </p:txBody>
      </p:sp>
    </p:spTree>
    <p:extLst>
      <p:ext uri="{BB962C8B-B14F-4D97-AF65-F5344CB8AC3E}">
        <p14:creationId xmlns:p14="http://schemas.microsoft.com/office/powerpoint/2010/main" val="865902156"/>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C2E25C1-4D37-5F3F-76C4-1502F1BCAF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E3AB17-9FAF-B814-AAF8-3EFC71475E6E}"/>
              </a:ext>
            </a:extLst>
          </p:cNvPr>
          <p:cNvSpPr txBox="1"/>
          <p:nvPr/>
        </p:nvSpPr>
        <p:spPr>
          <a:xfrm>
            <a:off x="406809" y="2077155"/>
            <a:ext cx="11378381" cy="2703689"/>
          </a:xfrm>
          <a:prstGeom prst="rect">
            <a:avLst/>
          </a:prstGeom>
          <a:noFill/>
        </p:spPr>
        <p:txBody>
          <a:bodyPr wrap="square" rtlCol="0">
            <a:spAutoFit/>
          </a:bodyPr>
          <a:lstStyle/>
          <a:p>
            <a:pPr marR="0" lvl="0" algn="ctr">
              <a:lnSpc>
                <a:spcPct val="107000"/>
              </a:lnSpc>
              <a:spcBef>
                <a:spcPts val="0"/>
              </a:spcBef>
              <a:spcAft>
                <a:spcPts val="0"/>
              </a:spcAft>
            </a:pPr>
            <a:r>
              <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Salvation Presentation using your Smart Phone. </a:t>
            </a:r>
            <a:br>
              <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br>
            <a:r>
              <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Go to Religion V Relationship 2</a:t>
            </a:r>
          </a:p>
          <a:p>
            <a:pPr marR="0" lvl="0" algn="ctr">
              <a:lnSpc>
                <a:spcPct val="107000"/>
              </a:lnSpc>
              <a:spcBef>
                <a:spcPts val="0"/>
              </a:spcBef>
              <a:spcAft>
                <a:spcPts val="0"/>
              </a:spcAft>
            </a:pPr>
            <a:endPar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R="0" lvl="0" algn="ctr">
              <a:lnSpc>
                <a:spcPct val="107000"/>
              </a:lnSpc>
              <a:spcBef>
                <a:spcPts val="0"/>
              </a:spcBef>
              <a:spcAft>
                <a:spcPts val="0"/>
              </a:spcAft>
            </a:pP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(YOU MAY ALSO WANT TO MAKE A QUICK LINK FOR THIS PAGE ON YOUR HOME SCREEN ON YOUR PHONE FOR EASY ACCESS!)</a:t>
            </a:r>
          </a:p>
        </p:txBody>
      </p:sp>
    </p:spTree>
    <p:extLst>
      <p:ext uri="{BB962C8B-B14F-4D97-AF65-F5344CB8AC3E}">
        <p14:creationId xmlns:p14="http://schemas.microsoft.com/office/powerpoint/2010/main" val="3653717060"/>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5CD80C-FD67-11FE-7C97-FFACF6CFF705}"/>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DBF3AC9-96A2-2463-DCF8-AE36AE68E581}"/>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6620D7AA-697B-78A3-72F5-7070A6917282}"/>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8108A1AA-0A84-0981-4397-DE8A4190D3F3}"/>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85424FE6-889D-BB76-F5A0-2906D51BF4D3}"/>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8B24BFA7-F742-1615-F419-CC0685DDAE9A}"/>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B2DAC99C-BCD4-6B26-6A3C-0F4C9DF297B3}"/>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804225"/>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C6D0EBC-D1A4-F1C6-596A-EF31B97AE334}"/>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C010C7AB-945A-2EDA-F484-034E8D40D603}"/>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53AA13AC-7251-CD8D-D1D4-6DDB47CDCFCB}"/>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CF17B377-FC04-660B-41EC-E23F02102BFE}"/>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57761EE-6A10-E88A-38F8-52BB88BE289E}"/>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E2A4D20-3745-A60F-4872-4EB4722A3AA1}"/>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3BA13222-1F71-4B16-F009-A0F00271F15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8DCEB80-6F5D-9F0D-CC14-ADC14F7AB254}"/>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8830581"/>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EBECB27-19D4-98B0-F2AB-19E29479B81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37424ED8-701F-9C9E-A4F2-F8DA2ED59978}"/>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9FFAFEF6-90D9-0E1F-2285-A0CC49B490C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27E080F2-B539-8E20-344A-2159BF0B638D}"/>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6D7253D3-0C66-EDA8-D934-1FDA66AB8F1D}"/>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FF1302F8-A8BB-8C21-64F0-2F4E84D0898E}"/>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93901356-E4C9-4D96-5195-A2DC13CBCCDB}"/>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9FB5F9DA-C062-9B6D-10B4-2B1B58511BEF}"/>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2553FA85-59B3-3B4B-8ED3-AACDD0F09D71}"/>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5546510"/>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0AD5AE8-E268-7A05-86A7-75A20D1BB093}"/>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0226263-A6B3-A01B-710A-2C43DB67E96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1">
            <a:extLst>
              <a:ext uri="{FF2B5EF4-FFF2-40B4-BE49-F238E27FC236}">
                <a16:creationId xmlns:a16="http://schemas.microsoft.com/office/drawing/2014/main" id="{C5825B59-675F-DF0A-BB81-285AC3A337C6}"/>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 name="Picture 2" descr="A red and white text on a red background&#10;&#10;AI-generated content may be incorrect.">
            <a:extLst>
              <a:ext uri="{FF2B5EF4-FFF2-40B4-BE49-F238E27FC236}">
                <a16:creationId xmlns:a16="http://schemas.microsoft.com/office/drawing/2014/main" id="{7A0F28F7-B5F6-8491-2765-C4EB0CF05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2843" y="277209"/>
            <a:ext cx="4748655" cy="6303582"/>
          </a:xfrm>
          <a:prstGeom prst="rect">
            <a:avLst/>
          </a:prstGeom>
        </p:spPr>
      </p:pic>
    </p:spTree>
    <p:extLst>
      <p:ext uri="{BB962C8B-B14F-4D97-AF65-F5344CB8AC3E}">
        <p14:creationId xmlns:p14="http://schemas.microsoft.com/office/powerpoint/2010/main" val="1167048020"/>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FB314F4-E117-CE07-0DC7-53E78EAC029A}"/>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BCC7F100-BA22-C222-343A-3BA82B601F7E}"/>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77E23BD4-5D52-D2E0-5199-8032E8D0AEEB}"/>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72B2C1B1-2FF8-BBEE-AB3D-80816FE96AF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14EE2041-DDB0-45EA-3E9C-CF85AD3B3EB2}"/>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360F9AB-1F29-EB7C-AB19-04C95F98E532}"/>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8C2DEBA-80C2-0E4F-D8A5-9623F73262F9}"/>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AB9D1E54-A63F-767A-7680-10876E90F2D4}"/>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D9A607C2-FC2E-4637-7073-A333DE2E2400}"/>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4B967BCE-7ECB-6269-7EC7-C00AFC1A1BB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E67E9D51-53EE-571D-5CA7-D61395DB33F7}"/>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E3C3B378-8625-9273-3100-55B30AF0E624}"/>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5962695"/>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7588C2-4CA0-B0C2-473F-93FCC999A64A}"/>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100D5E6B-A61D-87CF-A393-615A93C9D3C8}"/>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1">
            <a:extLst>
              <a:ext uri="{FF2B5EF4-FFF2-40B4-BE49-F238E27FC236}">
                <a16:creationId xmlns:a16="http://schemas.microsoft.com/office/drawing/2014/main" id="{07960EB0-9909-C5FD-2ACD-13CCF2F6B84B}"/>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 name="Picture 3" descr="A red and white text on a red background&#10;&#10;AI-generated content may be incorrect.">
            <a:extLst>
              <a:ext uri="{FF2B5EF4-FFF2-40B4-BE49-F238E27FC236}">
                <a16:creationId xmlns:a16="http://schemas.microsoft.com/office/drawing/2014/main" id="{1B93775B-1CA0-BAF2-5938-BAD451CFA6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3039" y="212651"/>
            <a:ext cx="4845922" cy="6432698"/>
          </a:xfrm>
          <a:prstGeom prst="rect">
            <a:avLst/>
          </a:prstGeom>
        </p:spPr>
      </p:pic>
    </p:spTree>
    <p:extLst>
      <p:ext uri="{BB962C8B-B14F-4D97-AF65-F5344CB8AC3E}">
        <p14:creationId xmlns:p14="http://schemas.microsoft.com/office/powerpoint/2010/main" val="2936340422"/>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73E3C70-8E47-31CF-E490-6D0FB77D906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91F4B6-B803-B3A9-9123-5CF0AA857672}"/>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DF1458A-76A1-BC62-D6F6-C032E3609304}"/>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BC94884C-C196-04F0-C2FD-F12D34F5998F}"/>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A9284B23-07F8-4440-21F2-45BCD7A78414}"/>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B583B3-9636-33F8-68A9-3F3AD0B74466}"/>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22DCC5BA-B4ED-1974-57D1-87EBD110483F}"/>
              </a:ext>
            </a:extLst>
          </p:cNvPr>
          <p:cNvSpPr txBox="1">
            <a:spLocks noChangeArrowheads="1"/>
          </p:cNvSpPr>
          <p:nvPr/>
        </p:nvSpPr>
        <p:spPr bwMode="auto">
          <a:xfrm>
            <a:off x="2883441" y="2485569"/>
            <a:ext cx="2986392" cy="165045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D3166245-89F2-DB4F-A901-2A392D13C44A}"/>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CCBCCDB5-4D66-E85C-62A5-B0A7117216FC}"/>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3238B062-5A07-1059-4E28-A1E0F25AC57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24C2C1EA-16C8-F466-0E6D-BBC8254A40E1}"/>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760D5C89-8DE5-5D8B-D367-F44D5F69B408}"/>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968468"/>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FE8B407-8BB8-2DD5-7ABB-1919B0328F35}"/>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211BFC74-0986-3EB1-1B87-3233DA0EE92A}"/>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1">
            <a:extLst>
              <a:ext uri="{FF2B5EF4-FFF2-40B4-BE49-F238E27FC236}">
                <a16:creationId xmlns:a16="http://schemas.microsoft.com/office/drawing/2014/main" id="{3637694B-9C66-BECA-3BAD-FD4F43C47D90}"/>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 name="Picture 2" descr="A red background with white text&#10;&#10;AI-generated content may be incorrect.">
            <a:extLst>
              <a:ext uri="{FF2B5EF4-FFF2-40B4-BE49-F238E27FC236}">
                <a16:creationId xmlns:a16="http://schemas.microsoft.com/office/drawing/2014/main" id="{3540A773-B861-E721-2738-B291E0A67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8045" y="312218"/>
            <a:ext cx="4695909" cy="6233564"/>
          </a:xfrm>
          <a:prstGeom prst="rect">
            <a:avLst/>
          </a:prstGeom>
        </p:spPr>
      </p:pic>
    </p:spTree>
    <p:extLst>
      <p:ext uri="{BB962C8B-B14F-4D97-AF65-F5344CB8AC3E}">
        <p14:creationId xmlns:p14="http://schemas.microsoft.com/office/powerpoint/2010/main" val="1669233125"/>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E293C68-E59F-075B-A70F-49B26DE1E52C}"/>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5E6BF25D-36FF-E909-080A-384AB450C8F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A810F4B5-ABC1-C68C-F649-171FFD7A0745}"/>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326B3C3A-EDA9-9BF2-4704-7B87547D2DAF}"/>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E819BB6B-39AB-B9F7-FBC3-5EC1F60204B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45B00AC0-9920-6889-D76C-6691F3A4F871}"/>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CAA4DB56-E129-97C0-0FA6-FB63C430CF2B}"/>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5D23B094-4090-A4F6-1D7A-7C571B938809}"/>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81B56EA5-C636-E7F3-6ED4-0259142CADBC}"/>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610E1F92-8DCB-39A8-6856-5657BAAFAB5E}"/>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B20A3B27-10E2-8978-F001-0D1ADA22350F}"/>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17CA48EC-C6E0-AAE2-C6BE-FDBD66A0D7D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4256759"/>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0161E8-214E-ADEB-93BF-11BDACF63ECD}"/>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96AFCE0C-637C-95AC-F78B-F97685DCC8F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1">
            <a:extLst>
              <a:ext uri="{FF2B5EF4-FFF2-40B4-BE49-F238E27FC236}">
                <a16:creationId xmlns:a16="http://schemas.microsoft.com/office/drawing/2014/main" id="{D4284E59-9907-E3C3-2B84-E38C71C1B9A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 name="Picture 3" descr="A red and white text&#10;&#10;AI-generated content may be incorrect.">
            <a:extLst>
              <a:ext uri="{FF2B5EF4-FFF2-40B4-BE49-F238E27FC236}">
                <a16:creationId xmlns:a16="http://schemas.microsoft.com/office/drawing/2014/main" id="{D314E84A-6640-AD77-5D6B-74FD1AA76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4458" y="227809"/>
            <a:ext cx="4823083" cy="6402381"/>
          </a:xfrm>
          <a:prstGeom prst="rect">
            <a:avLst/>
          </a:prstGeom>
        </p:spPr>
      </p:pic>
    </p:spTree>
    <p:extLst>
      <p:ext uri="{BB962C8B-B14F-4D97-AF65-F5344CB8AC3E}">
        <p14:creationId xmlns:p14="http://schemas.microsoft.com/office/powerpoint/2010/main" val="2064048091"/>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B540E0-8D31-1DF4-BE6C-502DE5C3E8A5}"/>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9A1A7D61-4F6C-C5A6-D81D-1E7C397FE613}"/>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FA17F59-2CFC-8C73-D0BB-AE6A3F28E9C1}"/>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859F740E-BC14-0510-1AA1-CF3FBCF3EDA5}"/>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D31A0608-CFFE-CB7E-93D8-CF501C095AD1}"/>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7B8DE0B0-9323-C1AA-35EA-0CF5338EF996}"/>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2ED300D-EA1E-11F0-1114-77093EA2D335}"/>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3C868D94-FE1E-B350-CAE7-A51B6350519F}"/>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ADD219C7-C865-4CD3-E7B2-E150C3F84D5B}"/>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0C0E356-2441-E6DF-0AE2-165FCF74433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F3B7BA06-64C0-5B15-C740-78F7B503AB17}"/>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9BA75566-EC37-9A11-9035-23326E37680D}"/>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4835563"/>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B8CD6D5-E217-D202-AA89-1381BF5C5979}"/>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ADBFED63-C63E-9900-C20F-F919F3BE4F14}"/>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B7FA2C73-843F-0E96-02ED-013741CE62ED}"/>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F401295A-4E84-19AC-1776-E0C220317E0D}"/>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9212E02E-7381-957D-1E2B-4C60AA189556}"/>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FF3C6405-632B-CAFA-207F-4BACFC6D3F7B}"/>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56A61FA5-F61E-D624-4252-CBD9125B4A2A}"/>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FCDC5060-951D-6934-4EF5-53D05C7659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6253E565-EE2A-B21A-27BF-37C3BAFACDAB}"/>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A920495E-413A-F996-2718-4AD9CA3CF349}"/>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28BC56E8-EB9B-0730-EF9F-559D51136049}"/>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51993DA-97B2-5C7E-8452-78B2D0378686}"/>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9190480"/>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B7CD45B-8492-6B29-0919-1F0218B1A6D8}"/>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81E7AE31-3BFE-18F6-C9D4-0BD6410FB52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1">
            <a:extLst>
              <a:ext uri="{FF2B5EF4-FFF2-40B4-BE49-F238E27FC236}">
                <a16:creationId xmlns:a16="http://schemas.microsoft.com/office/drawing/2014/main" id="{1C840C91-1B35-39A8-F9AC-6D4C1FC6751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 name="Picture 2" descr="A red and white text&#10;&#10;AI-generated content may be incorrect.">
            <a:extLst>
              <a:ext uri="{FF2B5EF4-FFF2-40B4-BE49-F238E27FC236}">
                <a16:creationId xmlns:a16="http://schemas.microsoft.com/office/drawing/2014/main" id="{BBD529E8-6614-A941-4220-37FAAFF56C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1040" y="263095"/>
            <a:ext cx="4769920" cy="6331810"/>
          </a:xfrm>
          <a:prstGeom prst="rect">
            <a:avLst/>
          </a:prstGeom>
        </p:spPr>
      </p:pic>
    </p:spTree>
    <p:extLst>
      <p:ext uri="{BB962C8B-B14F-4D97-AF65-F5344CB8AC3E}">
        <p14:creationId xmlns:p14="http://schemas.microsoft.com/office/powerpoint/2010/main" val="2719890100"/>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83AC22-FF28-A7A8-3830-EB5BF7FDB2F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930ACCDE-2177-FC15-1687-ADB8DFD3CDBE}"/>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4E266132-5FA7-A6E1-CCD5-B4936313D8EE}"/>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F3E755CF-A4AB-9ABC-5AE3-30AA73BA55F8}"/>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5EB20A1B-CEDC-8FD1-DD62-F6D75D1916A9}"/>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3349B62A-4B34-D783-2346-016533F0C7FD}"/>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8A09DA3E-1A67-3B9C-3F98-0A44C56AC361}"/>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CA1C2E07-4315-4EEB-593E-102E0C8780AA}"/>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48802635-A7F0-465A-C424-6E970F090795}"/>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955F60B2-0A9F-49A4-405E-70366D285F9B}"/>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FB2FA472-C4A6-E500-8C0B-B1C65DC720F3}"/>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7DA7BF13-C547-5366-310F-77BB61ABF64F}"/>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47D81B5C-FA7C-7381-BA6F-36E6B288BCDB}"/>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436537"/>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04C1C0-D999-C8B7-4E63-BE532B002607}"/>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B91249BD-20A7-EAD8-7F41-EADC79DD2BD3}"/>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E9CAE50-14FC-2514-F261-D58BC6008F5C}"/>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B165D94B-D4C9-57C0-C278-DE178C936045}"/>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FB68AD75-3571-74DA-BC5C-B737C50BE148}"/>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C068BC35-7876-B3BC-0D15-B7DE77CF9428}"/>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9330FC90-2364-F2E0-A2E6-87E0BDE2AC8B}"/>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45D5B87D-E181-BBAA-F3E1-89ACB87261A3}"/>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1F418466-EE2B-CD17-41E8-06004A7CB403}"/>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4A609E20-025B-C4B1-75B3-C26CD15D2A0F}"/>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210F3B28-B7F0-87F6-48CC-7756340AC44C}"/>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DD139BDB-876B-8BD9-41C8-15CD6B26367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23EE070B-8F0D-1AF7-0FAC-D360D3E867FC}"/>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AB7676E0-E45B-457B-AB43-A45427A232C8}"/>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856464"/>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EEF82D3-5C07-BE6B-80F6-DA2CDCDC9F7B}"/>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19A29BC4-D230-D581-1A3D-3E71B17EF53E}"/>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90C52DD5-9026-8ADB-4077-453D18849592}"/>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9CD27DB7-4634-A8B6-72DB-5852163D40D6}"/>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2C9770F6-3706-29D3-4F86-B90336D35D9F}"/>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E05BD8FE-ADB3-FE8C-8B99-6B202BDA39A1}"/>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446050F6-B634-859B-FBB4-529A4AE40022}"/>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E778D36D-53E7-846D-4A39-C4ACED514D46}"/>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7666165C-6613-55DC-EF1B-E4878DF1D653}"/>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7B231EFD-42D1-CF3C-4A4D-FFC5714709EF}"/>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r>
              <a:rPr lang="en-US" sz="2800" b="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F7FB7E6B-4356-208D-48B3-2C1FB5C73949}"/>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A456A62F-7AC7-E01B-E918-0E5C98B6CC94}"/>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D77335A2-BD01-9E4A-4073-25295F69B4C9}"/>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5A2359BE-167C-9E5B-AC78-054B02152F17}"/>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5825559"/>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1FD7510-FA54-258F-D757-CDBFC5F5BE73}"/>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B7A6B720-E5F2-4706-0D7E-CD706C0D1ADA}"/>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B0D2AB0F-0FC0-248A-5418-7A61988E1CB8}"/>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92308D0-CCD1-8DCE-FCD2-F4A093F1A2E1}"/>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29E9410D-AF50-99E7-08ED-D59739D43691}"/>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230A454D-0F77-6C14-4579-96651BCC73CA}"/>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BC39F4B2-BDEC-1A07-CA24-A7F7FD925B03}"/>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81511454-1A06-3E82-42D3-A80BD6888705}"/>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23F92E66-49F2-FF07-C7AB-683533E20BD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FB2A8443-6534-7A7C-41EE-5A23296A491B}"/>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B6903E1C-C3D9-1639-088D-E7B4DA7D848E}"/>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9C0C4BC2-5B8A-5D11-3FA5-DCFF95B13A4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C91287C5-8AE3-67D5-7D31-A9B7EB30568E}"/>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81FEFB12-025B-2EE9-8F36-4C337E690B85}"/>
              </a:ext>
            </a:extLst>
          </p:cNvPr>
          <p:cNvSpPr/>
          <p:nvPr/>
        </p:nvSpPr>
        <p:spPr>
          <a:xfrm>
            <a:off x="6949255" y="4333639"/>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5491CD2B-E8A2-EBA9-5D47-4D67567F0B7D}"/>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4893302"/>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BE92C45-3C69-6F12-72B3-80B14C1584F8}"/>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60E4101A-4637-D241-2C88-0D7AD31751EA}"/>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1">
            <a:extLst>
              <a:ext uri="{FF2B5EF4-FFF2-40B4-BE49-F238E27FC236}">
                <a16:creationId xmlns:a16="http://schemas.microsoft.com/office/drawing/2014/main" id="{733E23A2-763D-EFC5-392D-0047FD456A01}"/>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4" name="Picture 3" descr="A red background with white text&#10;&#10;AI-generated content may be incorrect.">
            <a:extLst>
              <a:ext uri="{FF2B5EF4-FFF2-40B4-BE49-F238E27FC236}">
                <a16:creationId xmlns:a16="http://schemas.microsoft.com/office/drawing/2014/main" id="{25FD373E-6F7F-61FD-3492-FF0115FE6E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9059" y="233916"/>
            <a:ext cx="4813882" cy="6390167"/>
          </a:xfrm>
          <a:prstGeom prst="rect">
            <a:avLst/>
          </a:prstGeom>
        </p:spPr>
      </p:pic>
    </p:spTree>
    <p:extLst>
      <p:ext uri="{BB962C8B-B14F-4D97-AF65-F5344CB8AC3E}">
        <p14:creationId xmlns:p14="http://schemas.microsoft.com/office/powerpoint/2010/main" val="1497483152"/>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48742F-734B-0482-16BE-7FF136CE76C9}"/>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6CDC7591-837B-99CD-709E-CBAD725FD1FA}"/>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8" name="Rectangle 21">
            <a:extLst>
              <a:ext uri="{FF2B5EF4-FFF2-40B4-BE49-F238E27FC236}">
                <a16:creationId xmlns:a16="http://schemas.microsoft.com/office/drawing/2014/main" id="{221C55BF-0AB4-12B0-9691-20E7D4583FB6}"/>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 name="Picture 2" descr="A red background with white text&#10;&#10;AI-generated content may be incorrect.">
            <a:extLst>
              <a:ext uri="{FF2B5EF4-FFF2-40B4-BE49-F238E27FC236}">
                <a16:creationId xmlns:a16="http://schemas.microsoft.com/office/drawing/2014/main" id="{80CE9263-BDDE-FAD3-91F8-80F03B5C4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6869" y="241347"/>
            <a:ext cx="3838261" cy="6375306"/>
          </a:xfrm>
          <a:prstGeom prst="rect">
            <a:avLst/>
          </a:prstGeom>
        </p:spPr>
      </p:pic>
    </p:spTree>
    <p:extLst>
      <p:ext uri="{BB962C8B-B14F-4D97-AF65-F5344CB8AC3E}">
        <p14:creationId xmlns:p14="http://schemas.microsoft.com/office/powerpoint/2010/main" val="1228233282"/>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SESSION </a:t>
            </a:r>
            <a:r>
              <a:rPr lang="en-US" sz="5400" dirty="0">
                <a:solidFill>
                  <a:schemeClr val="accent4">
                    <a:lumMod val="75000"/>
                  </a:schemeClr>
                </a:solidFill>
                <a:latin typeface="Arial" panose="020B0604020202020204" pitchFamily="34" charset="0"/>
                <a:ea typeface="Times New Roman" panose="02020603050405020304" pitchFamily="18" charset="0"/>
              </a:rPr>
              <a:t>FIVE</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5400" dirty="0">
                <a:solidFill>
                  <a:schemeClr val="accent4">
                    <a:lumMod val="75000"/>
                  </a:schemeClr>
                </a:solidFill>
                <a:latin typeface="Arial" panose="020B0604020202020204" pitchFamily="34" charset="0"/>
                <a:ea typeface="Times New Roman" panose="02020603050405020304" pitchFamily="18" charset="0"/>
              </a:rPr>
              <a:t>DESTINY</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6781550"/>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QUESTION 3: DESTINY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IS THERE LIFE AFTER DEATH, AND IF THERE IS, HOW CAN I EXPERIENCE IT?  </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59504033"/>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F8BDF8-D7B8-82F4-99FB-F2876FE712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2FEEB99-FB77-7B95-C849-670CB0489858}"/>
              </a:ext>
            </a:extLst>
          </p:cNvPr>
          <p:cNvSpPr txBox="1"/>
          <p:nvPr/>
        </p:nvSpPr>
        <p:spPr>
          <a:xfrm>
            <a:off x="290077" y="452416"/>
            <a:ext cx="11378381" cy="6093976"/>
          </a:xfrm>
          <a:prstGeom prst="rect">
            <a:avLst/>
          </a:prstGeom>
          <a:noFill/>
        </p:spPr>
        <p:txBody>
          <a:bodyPr wrap="square" rtlCol="0">
            <a:spAutoFit/>
          </a:bodyPr>
          <a:lstStyle/>
          <a:p>
            <a:pPr>
              <a:tabLst>
                <a:tab pos="228600" algn="l"/>
              </a:tabLst>
            </a:pPr>
            <a:r>
              <a:rPr lang="en-US" sz="3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We’ve all wondered if there is life after death. Why? We have a desire to live forever. We desire for there to be a life to come. If there is a God and there is a Heaven where He lives, how can this become my destiny. I need a way to experience this new life. I need help in coming back to life in Heaven. I need someone who has the power himself to come back to life. My belief in what he did and my belief in his ability to also bring me back to life in heaven is required for me to live in Heaven with God. How can I come to believe that Jesus came back to life and is capable to also bring me back to life in Heaven? This sounds like a stretch for many to believe. We can believe with confidence that Jesus did come back to life. How? </a:t>
            </a:r>
          </a:p>
          <a:p>
            <a:pPr marL="342900" marR="0" lvl="0" indent="-342900">
              <a:spcBef>
                <a:spcPts val="0"/>
              </a:spcBef>
              <a:spcAft>
                <a:spcPts val="0"/>
              </a:spcAft>
              <a:buFont typeface="Symbol" panose="05050102010706020507" pitchFamily="18" charset="2"/>
              <a:buChar char=""/>
              <a:tabLst>
                <a:tab pos="228600" algn="l"/>
              </a:tabLst>
            </a:pPr>
            <a:endParaRPr lang="en-US" sz="3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91501006"/>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1077218"/>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0011020"/>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1569660"/>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disciples died for </a:t>
            </a:r>
            <a:r>
              <a:rPr lang="en-US" sz="3200" u="sng" dirty="0">
                <a:solidFill>
                  <a:schemeClr val="accent4">
                    <a:lumMod val="75000"/>
                  </a:schemeClr>
                </a:solidFill>
                <a:effectLst/>
                <a:latin typeface="Arial" panose="020B0604020202020204" pitchFamily="34" charset="0"/>
                <a:ea typeface="Times New Roman" panose="02020603050405020304" pitchFamily="18" charset="0"/>
              </a:rPr>
              <a:t>their beliefs</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08713857"/>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2554545"/>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disciples died for </a:t>
            </a:r>
            <a:r>
              <a:rPr lang="en-US" sz="3200" u="sng" dirty="0">
                <a:solidFill>
                  <a:schemeClr val="accent4">
                    <a:lumMod val="75000"/>
                  </a:schemeClr>
                </a:solidFill>
                <a:effectLst/>
                <a:latin typeface="Arial" panose="020B0604020202020204" pitchFamily="34" charset="0"/>
                <a:ea typeface="Times New Roman" panose="02020603050405020304" pitchFamily="18" charset="0"/>
              </a:rPr>
              <a:t>their beliefs</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conversion of skeptics. James, the brother of Jesus (John 7:5) and Paul.</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1411651"/>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2308324"/>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bg1"/>
              </a:solidFill>
              <a:latin typeface="Arial" panose="020B0604020202020204" pitchFamily="34"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2800" dirty="0">
                <a:solidFill>
                  <a:schemeClr val="bg1"/>
                </a:solidFill>
                <a:latin typeface="Arial" panose="020B0604020202020204" pitchFamily="34" charset="0"/>
                <a:ea typeface="Times New Roman" panose="02020603050405020304" pitchFamily="18" charset="0"/>
              </a:rPr>
              <a:t>The disciples died for </a:t>
            </a:r>
            <a:r>
              <a:rPr lang="en-US" sz="2800" u="sng" dirty="0">
                <a:solidFill>
                  <a:schemeClr val="accent4">
                    <a:lumMod val="75000"/>
                  </a:schemeClr>
                </a:solidFill>
                <a:latin typeface="Arial" panose="020B0604020202020204" pitchFamily="34" charset="0"/>
                <a:ea typeface="Times New Roman" panose="02020603050405020304" pitchFamily="18" charset="0"/>
              </a:rPr>
              <a:t>their beliefs</a:t>
            </a:r>
            <a:r>
              <a:rPr lang="en-US" sz="2800" dirty="0">
                <a:solidFill>
                  <a:schemeClr val="bg1"/>
                </a:solidFill>
                <a:latin typeface="Arial" panose="020B0604020202020204" pitchFamily="34" charset="0"/>
                <a:ea typeface="Times New Roman" panose="02020603050405020304" pitchFamily="18" charset="0"/>
              </a:rPr>
              <a:t>. </a:t>
            </a:r>
            <a:endParaRPr lang="en-US" sz="28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2800" dirty="0">
                <a:solidFill>
                  <a:schemeClr val="bg1"/>
                </a:solidFill>
                <a:latin typeface="Arial" panose="020B0604020202020204" pitchFamily="34" charset="0"/>
                <a:ea typeface="Times New Roman" panose="02020603050405020304" pitchFamily="18" charset="0"/>
              </a:rPr>
              <a:t>The conversion of skeptics. James, the brother of Jesus (John 7:5) and Paul.</a:t>
            </a:r>
            <a:endPar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Courier New" panose="02070309020205020404" pitchFamily="49" charset="0"/>
              <a:buChar char="o"/>
              <a:tabLst>
                <a:tab pos="228600" algn="l"/>
              </a:tabLst>
            </a:pPr>
            <a:r>
              <a:rPr lang="en-US" sz="2800" dirty="0">
                <a:solidFill>
                  <a:schemeClr val="bg1"/>
                </a:solidFill>
                <a:effectLst/>
                <a:latin typeface="Arial" panose="020B0604020202020204" pitchFamily="34" charset="0"/>
                <a:ea typeface="Times New Roman" panose="02020603050405020304" pitchFamily="18" charset="0"/>
              </a:rPr>
              <a:t>Changes to key </a:t>
            </a:r>
            <a:r>
              <a:rPr lang="en-US" sz="2800" u="sng" dirty="0">
                <a:solidFill>
                  <a:schemeClr val="accent4">
                    <a:lumMod val="75000"/>
                  </a:schemeClr>
                </a:solidFill>
                <a:effectLst/>
                <a:latin typeface="Arial" panose="020B0604020202020204" pitchFamily="34" charset="0"/>
                <a:ea typeface="Times New Roman" panose="02020603050405020304" pitchFamily="18" charset="0"/>
              </a:rPr>
              <a:t>social structures</a:t>
            </a:r>
            <a:r>
              <a:rPr lang="en-US" sz="28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8366691"/>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ACF486-676F-6C70-A68D-E5135B050C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571176-C989-AA48-803C-6AA7F2CBF440}"/>
              </a:ext>
            </a:extLst>
          </p:cNvPr>
          <p:cNvSpPr txBox="1"/>
          <p:nvPr/>
        </p:nvSpPr>
        <p:spPr>
          <a:xfrm>
            <a:off x="290077" y="452416"/>
            <a:ext cx="11378381" cy="5262979"/>
          </a:xfrm>
          <a:prstGeom prst="rect">
            <a:avLst/>
          </a:prstGeom>
          <a:noFill/>
        </p:spPr>
        <p:txBody>
          <a:bodyPr wrap="square" rtlCol="0">
            <a:spAutoFit/>
          </a:bodyPr>
          <a:lstStyle/>
          <a:p>
            <a:pPr marR="0" lvl="0">
              <a:spcBef>
                <a:spcPts val="0"/>
              </a:spcBef>
              <a:spcAft>
                <a:spcPts val="0"/>
              </a:spcAft>
              <a:tabLst>
                <a:tab pos="228600" algn="l"/>
              </a:tabLst>
            </a:pPr>
            <a:r>
              <a:rPr lang="en-US" sz="2800" dirty="0">
                <a:solidFill>
                  <a:schemeClr val="bg1"/>
                </a:solidFill>
                <a:effectLst/>
                <a:latin typeface="Arial" panose="020B0604020202020204" pitchFamily="34" charset="0"/>
                <a:ea typeface="Times New Roman" panose="02020603050405020304" pitchFamily="18" charset="0"/>
              </a:rPr>
              <a:t>They no longer believed they needed to offer an animal sacrifice to atone for their sins. They now believed that Jesus was the final sacrifice. They no longer believed that you were connected to God through obeying the commandments. We are incapable to always follow the law and can’t earn a relationship with God. They no longer worshipped on the Sabbath, but began worshipping on Sunday acknowledging the day of the week that Jesus rose from the dead.  They no longer believed that God was one person, but expressed who He is in three persons – The Father, Son, and Holy Spirit. They no longer believed that the Messiah was going to be a political leader who would destroy the Roman empire. They believed that he would save the world from their sins through his death and resurrection. </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09966964"/>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4031873"/>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latin typeface="Arial" panose="020B0604020202020204" pitchFamily="34" charset="0"/>
                <a:ea typeface="Times New Roman" panose="02020603050405020304" pitchFamily="18" charset="0"/>
              </a:rPr>
              <a:t>The disciples died for </a:t>
            </a:r>
            <a:r>
              <a:rPr lang="en-US" sz="3200" u="sng" dirty="0">
                <a:solidFill>
                  <a:schemeClr val="accent4">
                    <a:lumMod val="75000"/>
                  </a:schemeClr>
                </a:solidFill>
                <a:latin typeface="Arial" panose="020B0604020202020204" pitchFamily="34" charset="0"/>
                <a:ea typeface="Times New Roman" panose="02020603050405020304" pitchFamily="18" charset="0"/>
              </a:rPr>
              <a:t>their beliefs</a:t>
            </a:r>
            <a:r>
              <a:rPr lang="en-US" sz="3200" dirty="0">
                <a:solidFill>
                  <a:schemeClr val="bg1"/>
                </a:solidFill>
                <a:latin typeface="Arial" panose="020B0604020202020204" pitchFamily="34" charset="0"/>
                <a:ea typeface="Times New Roman" panose="02020603050405020304" pitchFamily="18" charset="0"/>
              </a:rPr>
              <a:t>. </a:t>
            </a:r>
            <a:endParaRPr lang="en-US" sz="32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latin typeface="Arial" panose="020B0604020202020204" pitchFamily="34" charset="0"/>
                <a:ea typeface="Times New Roman" panose="02020603050405020304" pitchFamily="18" charset="0"/>
              </a:rPr>
              <a:t>The conversion of skeptics. James, the brother of Jesus (John 7:5) and Paul.</a:t>
            </a:r>
            <a:endPar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Courier New" panose="02070309020205020404" pitchFamily="49" charset="0"/>
              <a:buChar char="o"/>
              <a:tabLst>
                <a:tab pos="228600" algn="l"/>
              </a:tabLst>
            </a:pPr>
            <a:r>
              <a:rPr lang="en-US" sz="3200" dirty="0">
                <a:solidFill>
                  <a:schemeClr val="bg1"/>
                </a:solidFill>
                <a:latin typeface="Arial" panose="020B0604020202020204" pitchFamily="34" charset="0"/>
                <a:ea typeface="Times New Roman" panose="02020603050405020304" pitchFamily="18" charset="0"/>
              </a:rPr>
              <a:t>Changes to key </a:t>
            </a:r>
            <a:r>
              <a:rPr lang="en-US" sz="3200" u="sng" dirty="0">
                <a:solidFill>
                  <a:schemeClr val="accent4">
                    <a:lumMod val="75000"/>
                  </a:schemeClr>
                </a:solidFill>
                <a:latin typeface="Arial" panose="020B0604020202020204" pitchFamily="34" charset="0"/>
                <a:ea typeface="Times New Roman" panose="02020603050405020304" pitchFamily="18" charset="0"/>
              </a:rPr>
              <a:t>social structures</a:t>
            </a:r>
            <a:r>
              <a:rPr lang="en-US" sz="3200" dirty="0">
                <a:solidFill>
                  <a:schemeClr val="bg1"/>
                </a:solidFill>
                <a:latin typeface="Arial" panose="020B0604020202020204" pitchFamily="34"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Communion and </a:t>
            </a:r>
            <a:r>
              <a:rPr lang="en-US" sz="3200" u="sng" dirty="0">
                <a:solidFill>
                  <a:schemeClr val="accent4">
                    <a:lumMod val="75000"/>
                  </a:schemeClr>
                </a:solidFill>
                <a:effectLst/>
                <a:latin typeface="Arial" panose="020B0604020202020204" pitchFamily="34" charset="0"/>
                <a:ea typeface="Times New Roman" panose="02020603050405020304" pitchFamily="18" charset="0"/>
              </a:rPr>
              <a:t>Baptism</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97632152"/>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016758"/>
          </a:xfrm>
          <a:prstGeom prst="rect">
            <a:avLst/>
          </a:prstGeom>
          <a:noFill/>
        </p:spPr>
        <p:txBody>
          <a:bodyPr wrap="square" rtlCol="0">
            <a:spAutoFit/>
          </a:bodyPr>
          <a:lstStyle/>
          <a:p>
            <a:pPr marL="342900" marR="0" lvl="0" indent="-342900">
              <a:spcBef>
                <a:spcPts val="0"/>
              </a:spcBef>
              <a:spcAft>
                <a:spcPts val="0"/>
              </a:spcAft>
              <a:buFont typeface="Symbol" panose="05050102010706020507" pitchFamily="18" charset="2"/>
              <a:buChar char=""/>
              <a:tabLst>
                <a:tab pos="228600" algn="l"/>
              </a:tabLst>
            </a:pPr>
            <a:r>
              <a:rPr lang="en-US" sz="3200" dirty="0">
                <a:solidFill>
                  <a:schemeClr val="accent4">
                    <a:lumMod val="75000"/>
                  </a:schemeClr>
                </a:solidFill>
                <a:effectLst/>
                <a:latin typeface="Arial" panose="020B0604020202020204" pitchFamily="34" charset="0"/>
                <a:ea typeface="Times New Roman" panose="02020603050405020304" pitchFamily="18" charset="0"/>
              </a:rPr>
              <a:t>Five Evidences of Reality</a:t>
            </a:r>
            <a:endParaRPr lang="en-US" sz="32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latin typeface="Arial" panose="020B0604020202020204" pitchFamily="34" charset="0"/>
                <a:ea typeface="Times New Roman" panose="02020603050405020304" pitchFamily="18" charset="0"/>
              </a:rPr>
              <a:t>The disciples died for </a:t>
            </a:r>
            <a:r>
              <a:rPr lang="en-US" sz="3200" u="sng" dirty="0">
                <a:solidFill>
                  <a:schemeClr val="accent4">
                    <a:lumMod val="75000"/>
                  </a:schemeClr>
                </a:solidFill>
                <a:latin typeface="Arial" panose="020B0604020202020204" pitchFamily="34" charset="0"/>
                <a:ea typeface="Times New Roman" panose="02020603050405020304" pitchFamily="18" charset="0"/>
              </a:rPr>
              <a:t>their beliefs</a:t>
            </a:r>
            <a:r>
              <a:rPr lang="en-US" sz="3200" dirty="0">
                <a:solidFill>
                  <a:schemeClr val="bg1"/>
                </a:solidFill>
                <a:latin typeface="Arial" panose="020B0604020202020204" pitchFamily="34" charset="0"/>
                <a:ea typeface="Times New Roman" panose="02020603050405020304" pitchFamily="18" charset="0"/>
              </a:rPr>
              <a:t>. </a:t>
            </a:r>
            <a:endParaRPr lang="en-US" sz="32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latin typeface="Arial" panose="020B0604020202020204" pitchFamily="34" charset="0"/>
                <a:ea typeface="Times New Roman" panose="02020603050405020304" pitchFamily="18" charset="0"/>
              </a:rPr>
              <a:t>The conversion of skeptics. James, the brother of Jesus (John 7:5) and Paul.</a:t>
            </a:r>
            <a:endPar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Courier New" panose="02070309020205020404" pitchFamily="49" charset="0"/>
              <a:buChar char="o"/>
              <a:tabLst>
                <a:tab pos="228600" algn="l"/>
              </a:tabLst>
            </a:pPr>
            <a:r>
              <a:rPr lang="en-US" sz="3200" dirty="0">
                <a:solidFill>
                  <a:schemeClr val="bg1"/>
                </a:solidFill>
                <a:latin typeface="Arial" panose="020B0604020202020204" pitchFamily="34" charset="0"/>
                <a:ea typeface="Times New Roman" panose="02020603050405020304" pitchFamily="18" charset="0"/>
              </a:rPr>
              <a:t>Changes to key </a:t>
            </a:r>
            <a:r>
              <a:rPr lang="en-US" sz="3200" u="sng" dirty="0">
                <a:solidFill>
                  <a:schemeClr val="accent4">
                    <a:lumMod val="75000"/>
                  </a:schemeClr>
                </a:solidFill>
                <a:latin typeface="Arial" panose="020B0604020202020204" pitchFamily="34" charset="0"/>
                <a:ea typeface="Times New Roman" panose="02020603050405020304" pitchFamily="18" charset="0"/>
              </a:rPr>
              <a:t>social structures</a:t>
            </a:r>
            <a:r>
              <a:rPr lang="en-US" sz="3200" dirty="0">
                <a:solidFill>
                  <a:schemeClr val="bg1"/>
                </a:solidFill>
                <a:latin typeface="Arial" panose="020B0604020202020204" pitchFamily="34" charset="0"/>
                <a:ea typeface="Times New Roman" panose="02020603050405020304" pitchFamily="18" charset="0"/>
              </a:rPr>
              <a:t>. </a:t>
            </a:r>
            <a:endParaRPr lang="en-US" sz="3600" dirty="0">
              <a:solidFill>
                <a:schemeClr val="bg1"/>
              </a:solidFill>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latin typeface="Arial" panose="020B0604020202020204" pitchFamily="34" charset="0"/>
                <a:ea typeface="Times New Roman" panose="02020603050405020304" pitchFamily="18" charset="0"/>
              </a:rPr>
              <a:t>Communion and </a:t>
            </a:r>
            <a:r>
              <a:rPr lang="en-US" sz="3200" u="sng" dirty="0">
                <a:solidFill>
                  <a:schemeClr val="accent4">
                    <a:lumMod val="75000"/>
                  </a:schemeClr>
                </a:solidFill>
                <a:latin typeface="Arial" panose="020B0604020202020204" pitchFamily="34" charset="0"/>
                <a:ea typeface="Times New Roman" panose="02020603050405020304" pitchFamily="18" charset="0"/>
              </a:rPr>
              <a:t>Baptism</a:t>
            </a:r>
            <a:r>
              <a:rPr lang="en-US" sz="3200" dirty="0">
                <a:solidFill>
                  <a:schemeClr val="bg1"/>
                </a:solidFill>
                <a:latin typeface="Arial" panose="020B0604020202020204" pitchFamily="34" charset="0"/>
                <a:ea typeface="Times New Roman" panose="02020603050405020304" pitchFamily="18" charset="0"/>
              </a:rPr>
              <a:t>. </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emergence of the church marked by the following of a belief.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862303"/>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3539430"/>
          </a:xfrm>
          <a:prstGeom prst="rect">
            <a:avLst/>
          </a:prstGeom>
          <a:noFill/>
        </p:spPr>
        <p:txBody>
          <a:bodyPr wrap="square" rtlCol="0">
            <a:spAutoFit/>
          </a:bodyPr>
          <a:lstStyle/>
          <a:p>
            <a:pPr marL="0" marR="0">
              <a:spcBef>
                <a:spcPts val="0"/>
              </a:spcBef>
              <a:spcAft>
                <a:spcPts val="0"/>
              </a:spcAft>
              <a:tabLst>
                <a:tab pos="228600" algn="l"/>
              </a:tabLst>
            </a:pPr>
            <a:r>
              <a:rPr lang="en-US" sz="3200" i="1" dirty="0">
                <a:solidFill>
                  <a:schemeClr val="bg1"/>
                </a:solidFill>
                <a:effectLst/>
                <a:latin typeface="Arial" panose="020B0604020202020204" pitchFamily="34" charset="0"/>
                <a:ea typeface="Times New Roman" panose="02020603050405020304" pitchFamily="18" charset="0"/>
              </a:rPr>
              <a:t>For what I received I passed on to you as of first importance: that Christ died for our sins according to the Scriptures, </a:t>
            </a:r>
            <a:r>
              <a:rPr lang="en-US" sz="3200" b="1" i="1" baseline="30000" dirty="0">
                <a:solidFill>
                  <a:schemeClr val="bg1"/>
                </a:solidFill>
                <a:effectLst/>
                <a:latin typeface="Arial" panose="020B0604020202020204" pitchFamily="34" charset="0"/>
                <a:ea typeface="Times New Roman" panose="02020603050405020304" pitchFamily="18" charset="0"/>
              </a:rPr>
              <a:t>4</a:t>
            </a:r>
            <a:r>
              <a:rPr lang="en-US" sz="3200" i="1" dirty="0">
                <a:solidFill>
                  <a:schemeClr val="bg1"/>
                </a:solidFill>
                <a:effectLst/>
                <a:latin typeface="Arial" panose="020B0604020202020204" pitchFamily="34" charset="0"/>
                <a:ea typeface="Times New Roman" panose="02020603050405020304" pitchFamily="18" charset="0"/>
              </a:rPr>
              <a:t>that he was buried, that he was raised on the third day according to the Scriptures…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1 Corinthians 15:3-4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72389341"/>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509200"/>
          </a:xfrm>
          <a:prstGeom prst="rect">
            <a:avLst/>
          </a:prstGeom>
          <a:noFill/>
        </p:spPr>
        <p:txBody>
          <a:bodyPr wrap="square" rtlCol="0">
            <a:spAutoFit/>
          </a:bodyPr>
          <a:lstStyle/>
          <a:p>
            <a:pPr marL="0" marR="0">
              <a:spcBef>
                <a:spcPts val="0"/>
              </a:spcBef>
              <a:spcAft>
                <a:spcPts val="0"/>
              </a:spcAft>
              <a:tabLst>
                <a:tab pos="228600" algn="l"/>
              </a:tabLst>
            </a:pPr>
            <a:r>
              <a:rPr lang="en-US" sz="3200" i="1" dirty="0">
                <a:solidFill>
                  <a:schemeClr val="bg1"/>
                </a:solidFill>
                <a:effectLst/>
                <a:latin typeface="Arial" panose="020B0604020202020204" pitchFamily="34" charset="0"/>
                <a:ea typeface="Times New Roman" panose="02020603050405020304" pitchFamily="18" charset="0"/>
              </a:rPr>
              <a:t>For what I received I passed on to you as of first importance: that Christ died for our sins according to the Scriptures, </a:t>
            </a:r>
            <a:r>
              <a:rPr lang="en-US" sz="3200" b="1" i="1" baseline="30000" dirty="0">
                <a:solidFill>
                  <a:schemeClr val="bg1"/>
                </a:solidFill>
                <a:effectLst/>
                <a:latin typeface="Arial" panose="020B0604020202020204" pitchFamily="34" charset="0"/>
                <a:ea typeface="Times New Roman" panose="02020603050405020304" pitchFamily="18" charset="0"/>
              </a:rPr>
              <a:t>4</a:t>
            </a:r>
            <a:r>
              <a:rPr lang="en-US" sz="3200" i="1" dirty="0">
                <a:solidFill>
                  <a:schemeClr val="bg1"/>
                </a:solidFill>
                <a:effectLst/>
                <a:latin typeface="Arial" panose="020B0604020202020204" pitchFamily="34" charset="0"/>
                <a:ea typeface="Times New Roman" panose="02020603050405020304" pitchFamily="18" charset="0"/>
              </a:rPr>
              <a:t>that he was buried, that he was raised on the third day according to the Scriptures…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1 Corinthians 15:3-4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beliefs were -  </a:t>
            </a:r>
            <a:r>
              <a:rPr lang="en-US" sz="3200" i="1" dirty="0">
                <a:solidFill>
                  <a:schemeClr val="bg1"/>
                </a:solidFill>
                <a:effectLst/>
                <a:latin typeface="Arial" panose="020B0604020202020204" pitchFamily="34" charset="0"/>
                <a:ea typeface="Times New Roman" panose="02020603050405020304" pitchFamily="18" charset="0"/>
              </a:rPr>
              <a:t>We believe Christ died for our sins. We believe he was buried. We believed that he was raised again on the third day</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40285175"/>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290077" y="452416"/>
            <a:ext cx="11378381" cy="5509200"/>
          </a:xfrm>
          <a:prstGeom prst="rect">
            <a:avLst/>
          </a:prstGeom>
          <a:noFill/>
        </p:spPr>
        <p:txBody>
          <a:bodyPr wrap="square" rtlCol="0">
            <a:spAutoFit/>
          </a:bodyPr>
          <a:lstStyle/>
          <a:p>
            <a:pPr marL="0" marR="0">
              <a:spcBef>
                <a:spcPts val="0"/>
              </a:spcBef>
              <a:spcAft>
                <a:spcPts val="0"/>
              </a:spcAft>
              <a:tabLst>
                <a:tab pos="228600" algn="l"/>
              </a:tabLst>
            </a:pPr>
            <a:r>
              <a:rPr lang="en-US" sz="3200" i="1" dirty="0">
                <a:solidFill>
                  <a:schemeClr val="bg1"/>
                </a:solidFill>
                <a:effectLst/>
                <a:latin typeface="Arial" panose="020B0604020202020204" pitchFamily="34" charset="0"/>
                <a:ea typeface="Times New Roman" panose="02020603050405020304" pitchFamily="18" charset="0"/>
              </a:rPr>
              <a:t>For what I received I passed on to you as of first importance: that Christ died for our sins according to the Scriptures, </a:t>
            </a:r>
            <a:r>
              <a:rPr lang="en-US" sz="3200" b="1" i="1" baseline="30000" dirty="0">
                <a:solidFill>
                  <a:schemeClr val="bg1"/>
                </a:solidFill>
                <a:effectLst/>
                <a:latin typeface="Arial" panose="020B0604020202020204" pitchFamily="34" charset="0"/>
                <a:ea typeface="Times New Roman" panose="02020603050405020304" pitchFamily="18" charset="0"/>
              </a:rPr>
              <a:t>4</a:t>
            </a:r>
            <a:r>
              <a:rPr lang="en-US" sz="3200" i="1" dirty="0">
                <a:solidFill>
                  <a:schemeClr val="bg1"/>
                </a:solidFill>
                <a:effectLst/>
                <a:latin typeface="Arial" panose="020B0604020202020204" pitchFamily="34" charset="0"/>
                <a:ea typeface="Times New Roman" panose="02020603050405020304" pitchFamily="18" charset="0"/>
              </a:rPr>
              <a:t>that he was buried, that he was raised on the third day according to the Scriptures…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1 Corinthians 15:3-4</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The beliefs were -  </a:t>
            </a:r>
            <a:r>
              <a:rPr lang="en-US" sz="3200" i="1" dirty="0">
                <a:solidFill>
                  <a:schemeClr val="bg1"/>
                </a:solidFill>
                <a:effectLst/>
                <a:latin typeface="Arial" panose="020B0604020202020204" pitchFamily="34" charset="0"/>
                <a:ea typeface="Times New Roman" panose="02020603050405020304" pitchFamily="18" charset="0"/>
              </a:rPr>
              <a:t>We believe Christ died for our sins. We believe he was buried. We believed that he was raised again on the third day</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228600" algn="l"/>
              </a:tabLst>
            </a:pP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67891805"/>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8D220A-AA00-F9DC-3FB3-EC3F8C6963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D97A4F-E1F6-39AA-8506-00DAAF2FAF0D}"/>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RESURRECTION EVIDENCE</a:t>
            </a:r>
            <a:endParaRPr lang="en-US" sz="3200" dirty="0">
              <a:solidFill>
                <a:schemeClr val="bg1"/>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05371028"/>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2E022BC-1D77-053E-3DAE-7352830981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F4D910-DECE-27CF-898E-779C24450DE4}"/>
              </a:ext>
            </a:extLst>
          </p:cNvPr>
          <p:cNvSpPr txBox="1"/>
          <p:nvPr/>
        </p:nvSpPr>
        <p:spPr>
          <a:xfrm>
            <a:off x="406809" y="2397948"/>
            <a:ext cx="11378381" cy="2062103"/>
          </a:xfrm>
          <a:prstGeom prst="rect">
            <a:avLst/>
          </a:prstGeom>
          <a:noFill/>
        </p:spPr>
        <p:txBody>
          <a:bodyPr wrap="square" rtlCol="0">
            <a:spAutoFit/>
          </a:bodyPr>
          <a:lstStyle/>
          <a:p>
            <a:pPr>
              <a:tabLst>
                <a:tab pos="228600" algn="l"/>
              </a:tabLs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Remember, it is because of Jesus’ resurrection and coming back to life that we can also come back to life in Heaven after our death. It gives hope of a new life to come.</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30701031"/>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107932"/>
          </a:xfrm>
          <a:prstGeom prst="rect">
            <a:avLst/>
          </a:prstGeom>
          <a:noFill/>
        </p:spPr>
        <p:txBody>
          <a:bodyPr wrap="square" rtlCol="0">
            <a:spAutoFit/>
          </a:bodyPr>
          <a:lstStyle/>
          <a:p>
            <a:pPr marL="0" marR="0">
              <a:lnSpc>
                <a:spcPct val="107000"/>
              </a:lnSpc>
              <a:spcBef>
                <a:spcPts val="0"/>
              </a:spcBef>
              <a:spcAft>
                <a:spcPts val="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Why is eternity important? </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8105729"/>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34871"/>
          </a:xfrm>
          <a:prstGeom prst="rect">
            <a:avLst/>
          </a:prstGeom>
          <a:noFill/>
        </p:spPr>
        <p:txBody>
          <a:bodyPr wrap="square" rtlCol="0">
            <a:spAutoFit/>
          </a:bodyPr>
          <a:lstStyle/>
          <a:p>
            <a:pPr marL="0" marR="0">
              <a:lnSpc>
                <a:spcPct val="107000"/>
              </a:lnSpc>
              <a:spcBef>
                <a:spcPts val="0"/>
              </a:spcBef>
              <a:spcAft>
                <a:spcPts val="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Why is eternity important? </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all need something. </a:t>
            </a:r>
          </a:p>
        </p:txBody>
      </p:sp>
    </p:spTree>
    <p:extLst>
      <p:ext uri="{BB962C8B-B14F-4D97-AF65-F5344CB8AC3E}">
        <p14:creationId xmlns:p14="http://schemas.microsoft.com/office/powerpoint/2010/main" val="2388126482"/>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704523"/>
          </a:xfrm>
          <a:prstGeom prst="rect">
            <a:avLst/>
          </a:prstGeom>
          <a:noFill/>
        </p:spPr>
        <p:txBody>
          <a:bodyPr wrap="square" rtlCol="0">
            <a:spAutoFit/>
          </a:bodyPr>
          <a:lstStyle/>
          <a:p>
            <a:pPr marL="0" marR="0">
              <a:lnSpc>
                <a:spcPct val="107000"/>
              </a:lnSpc>
              <a:spcBef>
                <a:spcPts val="0"/>
              </a:spcBef>
              <a:spcAft>
                <a:spcPts val="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Why is eternity important? </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all need something. </a:t>
            </a:r>
          </a:p>
          <a:p>
            <a:pPr marR="0">
              <a:lnSpc>
                <a:spcPct val="107000"/>
              </a:lnSpc>
              <a:spcBef>
                <a:spcPts val="0"/>
              </a:spcBef>
              <a:spcAft>
                <a:spcPts val="0"/>
              </a:spcAft>
            </a:pPr>
            <a:endPar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all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need hope</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37270687"/>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20133"/>
            <a:ext cx="11378381" cy="2182072"/>
          </a:xfrm>
          <a:prstGeom prst="rect">
            <a:avLst/>
          </a:prstGeom>
          <a:noFill/>
        </p:spPr>
        <p:txBody>
          <a:bodyPr wrap="square" rtlCol="0">
            <a:spAutoFit/>
          </a:bodyPr>
          <a:lstStyle/>
          <a:p>
            <a:pPr marL="0" marR="0">
              <a:lnSpc>
                <a:spcPct val="107000"/>
              </a:lnSpc>
              <a:spcBef>
                <a:spcPts val="0"/>
              </a:spcBef>
              <a:spcAft>
                <a:spcPts val="0"/>
              </a:spcAft>
            </a:pPr>
            <a:r>
              <a:rPr lang="en-US" sz="3200" b="0" i="1" dirty="0">
                <a:solidFill>
                  <a:schemeClr val="bg1"/>
                </a:solidFill>
                <a:effectLst/>
                <a:latin typeface="system-ui"/>
              </a:rPr>
              <a:t>But in your hearts revere Christ as Lord. Always be prepared to give an answer to everyone who asks you to give the reason for the </a:t>
            </a:r>
            <a:r>
              <a:rPr lang="en-US" sz="3200" b="1" i="1" dirty="0">
                <a:solidFill>
                  <a:schemeClr val="accent4">
                    <a:lumMod val="75000"/>
                  </a:schemeClr>
                </a:solidFill>
                <a:effectLst/>
                <a:latin typeface="system-ui"/>
              </a:rPr>
              <a:t>hope</a:t>
            </a:r>
            <a:r>
              <a:rPr lang="en-US" sz="3200" b="0" i="1" dirty="0">
                <a:solidFill>
                  <a:schemeClr val="bg1"/>
                </a:solidFill>
                <a:effectLst/>
                <a:latin typeface="system-ui"/>
              </a:rPr>
              <a:t> that you have. But do this with gentleness and respect</a:t>
            </a:r>
          </a:p>
          <a:p>
            <a:pPr marL="0" marR="0">
              <a:lnSpc>
                <a:spcPct val="107000"/>
              </a:lnSpc>
              <a:spcBef>
                <a:spcPts val="0"/>
              </a:spcBef>
              <a:spcAft>
                <a:spcPts val="0"/>
              </a:spcAft>
            </a:pPr>
            <a:r>
              <a:rPr lang="en-US" sz="3200" kern="100" dirty="0">
                <a:solidFill>
                  <a:schemeClr val="bg1"/>
                </a:solidFill>
                <a:latin typeface="system-ui"/>
                <a:ea typeface="Aptos" panose="020B0004020202020204" pitchFamily="34" charset="0"/>
                <a:cs typeface="Times New Roman" panose="02020603050405020304" pitchFamily="18" charset="0"/>
              </a:rPr>
              <a:t>1 Peter 3:15</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24618093"/>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Do you have hope</a:t>
            </a:r>
            <a:r>
              <a:rPr lang="en-US" sz="3200"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 </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7214152"/>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algn="ctr">
              <a:lnSpc>
                <a:spcPct val="107000"/>
              </a:lnSpc>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“What do we place our hope in?”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93118686"/>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147"/>
            <a:ext cx="11378381" cy="1123706"/>
          </a:xfrm>
          <a:prstGeom prst="rect">
            <a:avLst/>
          </a:prstGeom>
          <a:noFill/>
        </p:spPr>
        <p:txBody>
          <a:bodyPr wrap="square" rtlCol="0">
            <a:spAutoFit/>
          </a:bodyPr>
          <a:lstStyle/>
          <a:p>
            <a:pPr algn="ctr">
              <a:lnSpc>
                <a:spcPct val="107000"/>
              </a:lnSpc>
            </a:pPr>
            <a:r>
              <a:rPr lang="en-US" sz="3200" dirty="0">
                <a:solidFill>
                  <a:schemeClr val="bg1"/>
                </a:solidFill>
                <a:effectLst/>
                <a:latin typeface="Arial" panose="020B0604020202020204" pitchFamily="34" charset="0"/>
                <a:ea typeface="Aptos" panose="020B0004020202020204" pitchFamily="34" charset="0"/>
              </a:rPr>
              <a:t>“</a:t>
            </a:r>
            <a:r>
              <a:rPr lang="en-US" sz="3200" b="1" i="1" dirty="0">
                <a:solidFill>
                  <a:schemeClr val="bg1"/>
                </a:solidFill>
                <a:effectLst/>
                <a:latin typeface="Arial" panose="020B0604020202020204" pitchFamily="34" charset="0"/>
                <a:ea typeface="Aptos" panose="020B0004020202020204" pitchFamily="34" charset="0"/>
              </a:rPr>
              <a:t>Hope is the feeling that what </a:t>
            </a:r>
            <a:r>
              <a:rPr lang="en-US" sz="3200" b="1" i="1" u="sng" dirty="0">
                <a:solidFill>
                  <a:schemeClr val="accent4">
                    <a:lumMod val="75000"/>
                  </a:schemeClr>
                </a:solidFill>
                <a:effectLst/>
                <a:latin typeface="Arial" panose="020B0604020202020204" pitchFamily="34" charset="0"/>
                <a:ea typeface="Aptos" panose="020B0004020202020204" pitchFamily="34" charset="0"/>
              </a:rPr>
              <a:t>is wanted</a:t>
            </a:r>
            <a:r>
              <a:rPr lang="en-US" sz="3200" b="1" i="1" dirty="0">
                <a:solidFill>
                  <a:schemeClr val="accent4">
                    <a:lumMod val="75000"/>
                  </a:schemeClr>
                </a:solidFill>
                <a:effectLst/>
                <a:latin typeface="Arial" panose="020B0604020202020204" pitchFamily="34" charset="0"/>
                <a:ea typeface="Aptos" panose="020B0004020202020204" pitchFamily="34" charset="0"/>
              </a:rPr>
              <a:t> </a:t>
            </a:r>
            <a:r>
              <a:rPr lang="en-US" sz="3200" b="1" i="1" dirty="0">
                <a:solidFill>
                  <a:schemeClr val="bg1"/>
                </a:solidFill>
                <a:effectLst/>
                <a:latin typeface="Arial" panose="020B0604020202020204" pitchFamily="34" charset="0"/>
                <a:ea typeface="Aptos" panose="020B0004020202020204" pitchFamily="34" charset="0"/>
              </a:rPr>
              <a:t>can be had or that events will turn out for the best</a:t>
            </a:r>
            <a:r>
              <a:rPr lang="en-US" sz="3200" dirty="0">
                <a:solidFill>
                  <a:schemeClr val="bg1"/>
                </a:solidFill>
                <a:effectLst/>
                <a:latin typeface="Arial" panose="020B0604020202020204" pitchFamily="34" charset="0"/>
                <a:ea typeface="Aptos" panose="020B0004020202020204" pitchFamily="34"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93888293"/>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1.	HOPE IS ABOUT THE FUTURE</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24228572"/>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2.	HOPE IS A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FEELING</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92465161"/>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79CEB20-2250-3AA5-6CAA-9A1D7C394E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9149571-7260-449E-0A57-5918EF5F2840}"/>
              </a:ext>
            </a:extLst>
          </p:cNvPr>
          <p:cNvSpPr txBox="1"/>
          <p:nvPr/>
        </p:nvSpPr>
        <p:spPr>
          <a:xfrm>
            <a:off x="406809" y="2867147"/>
            <a:ext cx="11378381" cy="112370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We put these together and understand that hope is a feeling that we have about the future!</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73947710"/>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5DCEDD-095D-4C37-8F48-3F5CB7717C7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950883-BFDB-F4E4-87D4-1F68D1FAA96F}"/>
              </a:ext>
            </a:extLst>
          </p:cNvPr>
          <p:cNvSpPr txBox="1"/>
          <p:nvPr/>
        </p:nvSpPr>
        <p:spPr>
          <a:xfrm>
            <a:off x="406809" y="3130617"/>
            <a:ext cx="11378381" cy="596766"/>
          </a:xfrm>
          <a:prstGeom prst="rect">
            <a:avLst/>
          </a:prstGeom>
          <a:noFill/>
        </p:spPr>
        <p:txBody>
          <a:bodyPr wrap="square" rtlCol="0">
            <a:spAutoFit/>
          </a:bodyPr>
          <a:lstStyle/>
          <a:p>
            <a:pPr marL="0" marR="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Where does hope come from?</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76390654"/>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147"/>
            <a:ext cx="11378381" cy="1123706"/>
          </a:xfrm>
          <a:prstGeom prst="rect">
            <a:avLst/>
          </a:prstGeom>
          <a:noFill/>
        </p:spPr>
        <p:txBody>
          <a:bodyPr wrap="square" rtlCol="0">
            <a:spAutoFit/>
          </a:bodyPr>
          <a:lstStyle/>
          <a:p>
            <a:pPr marR="0" lvl="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3.	HOPE COMES FROM THE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ACTIONS PERFORMED</a:t>
            </a: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 THAT LEAD TO THE DEDSIRED FUTURE</a:t>
            </a:r>
            <a:endParaRPr lang="en-US" sz="3200"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0706388"/>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79545" y="2890391"/>
            <a:ext cx="11378381" cy="1077218"/>
          </a:xfrm>
          <a:prstGeom prst="rect">
            <a:avLst/>
          </a:prstGeom>
          <a:noFill/>
        </p:spPr>
        <p:txBody>
          <a:bodyPr wrap="square" rtlCol="0">
            <a:spAutoFit/>
          </a:bodyPr>
          <a:lstStyle/>
          <a:p>
            <a:pPr marL="0" marR="0"/>
            <a:r>
              <a:rPr lang="en-US" sz="3200" dirty="0">
                <a:solidFill>
                  <a:schemeClr val="bg1"/>
                </a:solidFill>
                <a:effectLst/>
                <a:latin typeface="Arial" panose="020B0604020202020204" pitchFamily="34" charset="0"/>
                <a:ea typeface="Times New Roman" panose="02020603050405020304" pitchFamily="18" charset="0"/>
              </a:rPr>
              <a:t>Have we done what is needed to experience the future that we desire?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6506386"/>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R="0" lvl="0" algn="ctr">
              <a:lnSpc>
                <a:spcPct val="107000"/>
              </a:lnSpc>
              <a:spcBef>
                <a:spcPts val="0"/>
              </a:spcBef>
              <a:spcAft>
                <a:spcPts val="0"/>
              </a:spcAft>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4.	HOPE REQUIRES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BELIEF</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52540110"/>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4269567"/>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have the hope of a good ending to the story because of our belief in what someone did for us that we cannot do. God provided a Savior who took our punishment for our sins and was resurrected to provide a way for us to come back to life in Heaven after our death. Because of Jesus’ resurrection, we have the hope of a better future in Heaven. </a:t>
            </a:r>
            <a:r>
              <a:rPr lang="en-US" sz="3200" dirty="0">
                <a:solidFill>
                  <a:schemeClr val="bg1"/>
                </a:solidFill>
                <a:latin typeface="Arial" panose="020B0604020202020204" pitchFamily="34" charset="0"/>
                <a:ea typeface="Times New Roman" panose="02020603050405020304" pitchFamily="18" charset="0"/>
                <a:cs typeface="Arial" panose="020B0604020202020204" pitchFamily="34" charset="0"/>
              </a:rPr>
              <a:t>This world isn’t the end of my story!</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endPar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22666190"/>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E3E0D42-926E-D65D-AC30-4BD35124CCD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ACB7E6-98C6-8E37-73B4-14D144725AE7}"/>
              </a:ext>
            </a:extLst>
          </p:cNvPr>
          <p:cNvSpPr txBox="1"/>
          <p:nvPr/>
        </p:nvSpPr>
        <p:spPr>
          <a:xfrm>
            <a:off x="406809" y="2875034"/>
            <a:ext cx="11378381" cy="1107932"/>
          </a:xfrm>
          <a:prstGeom prst="rect">
            <a:avLst/>
          </a:prstGeom>
          <a:noFill/>
        </p:spPr>
        <p:txBody>
          <a:bodyPr wrap="square" rtlCol="0">
            <a:spAutoFit/>
          </a:bodyPr>
          <a:lstStyle/>
          <a:p>
            <a:pPr algn="ct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BELIEVE THIS WORLD ISN’T THE END OF </a:t>
            </a:r>
          </a:p>
          <a:p>
            <a:pPr algn="ct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STORY!</a:t>
            </a:r>
          </a:p>
        </p:txBody>
      </p:sp>
    </p:spTree>
    <p:extLst>
      <p:ext uri="{BB962C8B-B14F-4D97-AF65-F5344CB8AC3E}">
        <p14:creationId xmlns:p14="http://schemas.microsoft.com/office/powerpoint/2010/main" val="9721220"/>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7147"/>
            <a:ext cx="11378381" cy="596766"/>
          </a:xfrm>
          <a:prstGeom prst="rect">
            <a:avLst/>
          </a:prstGeom>
          <a:noFill/>
        </p:spPr>
        <p:txBody>
          <a:bodyPr wrap="square" rtlCol="0">
            <a:spAutoFit/>
          </a:bodyPr>
          <a:lstStyle/>
          <a:p>
            <a:pPr algn="ctr">
              <a:lnSpc>
                <a:spcPct val="107000"/>
              </a:lnSpc>
            </a:pPr>
            <a:r>
              <a:rPr lang="en-US" sz="3200" b="1" kern="100" dirty="0">
                <a:solidFill>
                  <a:schemeClr val="accent4">
                    <a:lumMod val="75000"/>
                  </a:schemeClr>
                </a:solidFill>
                <a:latin typeface="Arial" panose="020B0604020202020204" pitchFamily="34" charset="0"/>
                <a:ea typeface="Aptos" panose="020B0004020202020204" pitchFamily="34" charset="0"/>
                <a:cs typeface="Times New Roman" panose="02020603050405020304" pitchFamily="18" charset="0"/>
              </a:rPr>
              <a:t>5.  WE CAN </a:t>
            </a:r>
            <a:r>
              <a:rPr lang="en-US" sz="3200" b="1" u="sng" kern="100" dirty="0">
                <a:solidFill>
                  <a:schemeClr val="accent4">
                    <a:lumMod val="75000"/>
                  </a:schemeClr>
                </a:solidFill>
                <a:latin typeface="Arial" panose="020B0604020202020204" pitchFamily="34" charset="0"/>
                <a:ea typeface="Aptos" panose="020B0004020202020204" pitchFamily="34" charset="0"/>
                <a:cs typeface="Times New Roman" panose="02020603050405020304" pitchFamily="18" charset="0"/>
              </a:rPr>
              <a:t>MAINTAIN HOPE</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74283014"/>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2182072"/>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If I am limited as to what I can do to change the future, to maintain hope, I must partner with someone who is capable to do what I am incapable of doing.</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89863953"/>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3762890"/>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If I am limited as to what I can do to change the future, to maintain hope, I must partner with someone who is capable to do what I am incapable of doing.</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maintain hope when we believe in a world without pain and suffering.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2677534"/>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4816768"/>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If I am limited as to what I can do to change the future, to maintain hope, I must partner with someone who is capable to do what I am incapable of doing.</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maintain hope when we believe in a world without pain and suffering.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 maintain our hope when we know we are going to be with the one we love. </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7000"/>
              </a:lnSpc>
              <a:buFont typeface="Arial" panose="020B0604020202020204" pitchFamily="34" charset="0"/>
              <a:buChar char="•"/>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26427469"/>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3235950"/>
          </a:xfrm>
          <a:prstGeom prst="rect">
            <a:avLst/>
          </a:prstGeom>
          <a:noFill/>
        </p:spPr>
        <p:txBody>
          <a:bodyPr wrap="square" rtlCol="0">
            <a:spAutoFit/>
          </a:bodyPr>
          <a:lstStyle/>
          <a:p>
            <a:pPr>
              <a:lnSpc>
                <a:spcPct val="107000"/>
              </a:lnSpc>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We’re looking in the future to a time when we are with God who loves us unconditionally, in a place where there are no problems that need anyone’s help. We’re looking toward a time of being at peace with the one we care for the most. This gives us hope.</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pP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94432053"/>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0617"/>
            <a:ext cx="11378381" cy="596766"/>
          </a:xfrm>
          <a:prstGeom prst="rect">
            <a:avLst/>
          </a:prstGeom>
          <a:noFill/>
        </p:spPr>
        <p:txBody>
          <a:bodyPr wrap="square" rtlCol="0">
            <a:spAutoFit/>
          </a:bodyPr>
          <a:lstStyle/>
          <a:p>
            <a:pPr marR="0" lvl="0" algn="ctr">
              <a:lnSpc>
                <a:spcPct val="107000"/>
              </a:lnSpc>
              <a:spcBef>
                <a:spcPts val="0"/>
              </a:spcBef>
              <a:spcAft>
                <a:spcPts val="0"/>
              </a:spcAft>
            </a:pPr>
            <a:r>
              <a:rPr lang="en-US" sz="3200" b="1" kern="100" dirty="0">
                <a:solidFill>
                  <a:schemeClr val="accent4">
                    <a:lumMod val="75000"/>
                  </a:schemeClr>
                </a:solidFill>
                <a:latin typeface="Arial" panose="020B0604020202020204" pitchFamily="34" charset="0"/>
                <a:ea typeface="Aptos" panose="020B0004020202020204" pitchFamily="34" charset="0"/>
                <a:cs typeface="Times New Roman" panose="02020603050405020304" pitchFamily="18" charset="0"/>
              </a:rPr>
              <a:t>6.  </a:t>
            </a:r>
            <a:r>
              <a:rPr lang="en-US" sz="3200" b="1"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HOPE HAPPENS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Times New Roman" panose="02020603050405020304" pitchFamily="18" charset="0"/>
              </a:rPr>
              <a:t>IN COMMUNITY</a:t>
            </a:r>
            <a:endParaRPr lang="en-US" sz="3200" u="sng" kern="100" dirty="0">
              <a:solidFill>
                <a:schemeClr val="accent4">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56191103"/>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707606"/>
            <a:ext cx="11378381" cy="2554545"/>
          </a:xfrm>
          <a:prstGeom prst="rect">
            <a:avLst/>
          </a:prstGeom>
          <a:noFill/>
        </p:spPr>
        <p:txBody>
          <a:bodyPr wrap="square" rtlCol="0">
            <a:spAutoFit/>
          </a:bodyPr>
          <a:lstStyle/>
          <a:p>
            <a:pPr marL="0" marR="0" algn="just">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see hope through others. We see how they respond to the difficulties of life with confidence. We want the hope that others have! </a:t>
            </a:r>
          </a:p>
          <a:p>
            <a:pPr marL="0" marR="0" algn="just">
              <a:buNone/>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endPar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098433890"/>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7CAF1D-2ADB-85F9-51C3-E00ED1E40E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403B82-DD60-FA3F-735C-C77F46DD86AB}"/>
              </a:ext>
            </a:extLst>
          </p:cNvPr>
          <p:cNvSpPr txBox="1"/>
          <p:nvPr/>
        </p:nvSpPr>
        <p:spPr>
          <a:xfrm>
            <a:off x="406809" y="707606"/>
            <a:ext cx="11378381" cy="4524315"/>
          </a:xfrm>
          <a:prstGeom prst="rect">
            <a:avLst/>
          </a:prstGeom>
          <a:noFill/>
        </p:spPr>
        <p:txBody>
          <a:bodyPr wrap="square" rtlCol="0">
            <a:spAutoFit/>
          </a:bodyPr>
          <a:lstStyle/>
          <a:p>
            <a:pPr marL="0" marR="0" algn="just">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see hope through others. We see how they respond to the difficulties of life with confidence. We want the hope that others have! </a:t>
            </a:r>
          </a:p>
          <a:p>
            <a:pPr marL="0" marR="0" algn="just">
              <a:buNone/>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0" algn="just"/>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is why Christians can be powerful influences leading people to come to know God personally. We don’t lose our joy because we know in the end, God is up to something good and we’ll be in a much better place than we are today. </a:t>
            </a:r>
          </a:p>
          <a:p>
            <a:endPar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636777172"/>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39E76C8-0079-D312-D9FD-D60FF6F483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B16209-5F7A-E0CE-8E2C-F52F35B8C660}"/>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WE ALL NEED HOPE</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50120096"/>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4130195"/>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3" name="Picture 2" descr="A blue and yellow background with white speech bubbles and a question mark and light bulb&#10;&#10;AI-generated content may be incorrect.">
            <a:extLst>
              <a:ext uri="{FF2B5EF4-FFF2-40B4-BE49-F238E27FC236}">
                <a16:creationId xmlns:a16="http://schemas.microsoft.com/office/drawing/2014/main" id="{E803BE0E-A708-16F2-E114-6E5F16507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675" y="-14330"/>
            <a:ext cx="5358270" cy="6872330"/>
          </a:xfrm>
          <a:prstGeom prst="rect">
            <a:avLst/>
          </a:prstGeom>
        </p:spPr>
      </p:pic>
      <p:sp>
        <p:nvSpPr>
          <p:cNvPr id="2" name="TextBox 1">
            <a:extLst>
              <a:ext uri="{FF2B5EF4-FFF2-40B4-BE49-F238E27FC236}">
                <a16:creationId xmlns:a16="http://schemas.microsoft.com/office/drawing/2014/main" id="{0A9F708D-662B-6B6A-9B6B-8194A788AEB3}"/>
              </a:ext>
            </a:extLst>
          </p:cNvPr>
          <p:cNvSpPr txBox="1"/>
          <p:nvPr/>
        </p:nvSpPr>
        <p:spPr>
          <a:xfrm>
            <a:off x="4014423" y="6047509"/>
            <a:ext cx="3688773" cy="707886"/>
          </a:xfrm>
          <a:prstGeom prst="rect">
            <a:avLst/>
          </a:prstGeom>
          <a:noFill/>
        </p:spPr>
        <p:txBody>
          <a:bodyPr wrap="square" rtlCol="0">
            <a:spAutoFit/>
          </a:bodyPr>
          <a:lstStyle/>
          <a:p>
            <a:pPr algn="ctr"/>
            <a:r>
              <a:rPr lang="en-US" sz="4000" b="1" dirty="0">
                <a:solidFill>
                  <a:schemeClr val="bg1"/>
                </a:solidFill>
              </a:rPr>
              <a:t>MEANING</a:t>
            </a:r>
          </a:p>
        </p:txBody>
      </p:sp>
      <p:sp>
        <p:nvSpPr>
          <p:cNvPr id="4" name="TextBox 3">
            <a:extLst>
              <a:ext uri="{FF2B5EF4-FFF2-40B4-BE49-F238E27FC236}">
                <a16:creationId xmlns:a16="http://schemas.microsoft.com/office/drawing/2014/main" id="{94891A75-FDE7-A5E4-404D-F32405385E23}"/>
              </a:ext>
            </a:extLst>
          </p:cNvPr>
          <p:cNvSpPr txBox="1"/>
          <p:nvPr/>
        </p:nvSpPr>
        <p:spPr>
          <a:xfrm>
            <a:off x="3927832" y="102605"/>
            <a:ext cx="3688773" cy="707886"/>
          </a:xfrm>
          <a:prstGeom prst="rect">
            <a:avLst/>
          </a:prstGeom>
          <a:noFill/>
        </p:spPr>
        <p:txBody>
          <a:bodyPr wrap="square" rtlCol="0">
            <a:spAutoFit/>
          </a:bodyPr>
          <a:lstStyle/>
          <a:p>
            <a:pPr algn="ctr"/>
            <a:r>
              <a:rPr lang="en-US" sz="4000" b="1" dirty="0">
                <a:solidFill>
                  <a:schemeClr val="bg1"/>
                </a:solidFill>
              </a:rPr>
              <a:t>SESSION SIX</a:t>
            </a:r>
          </a:p>
        </p:txBody>
      </p:sp>
    </p:spTree>
    <p:extLst>
      <p:ext uri="{BB962C8B-B14F-4D97-AF65-F5344CB8AC3E}">
        <p14:creationId xmlns:p14="http://schemas.microsoft.com/office/powerpoint/2010/main" val="2165334122"/>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5786372"/>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3927075"/>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3603446"/>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123513"/>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8103957"/>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65045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5118636"/>
      </p:ext>
    </p:extLst>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128194"/>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4199129"/>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3699476"/>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32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5913376"/>
      </p:ext>
    </p:extLst>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6080324"/>
      </p:ext>
    </p:extLst>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1849266"/>
      </p:ext>
    </p:extLst>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r>
              <a:rPr lang="en-US" sz="2800" b="1"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9810760"/>
      </p:ext>
    </p:extLst>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31E47-EBD4-5048-A234-3B8D72EA6C4F}"/>
            </a:ext>
          </a:extLst>
        </p:cNvPr>
        <p:cNvGrpSpPr/>
        <p:nvPr/>
      </p:nvGrpSpPr>
      <p:grpSpPr>
        <a:xfrm>
          <a:off x="0" y="0"/>
          <a:ext cx="0" cy="0"/>
          <a:chOff x="0" y="0"/>
          <a:chExt cx="0" cy="0"/>
        </a:xfrm>
      </p:grpSpPr>
      <p:sp>
        <p:nvSpPr>
          <p:cNvPr id="4" name="Text Box 45">
            <a:extLst>
              <a:ext uri="{FF2B5EF4-FFF2-40B4-BE49-F238E27FC236}">
                <a16:creationId xmlns:a16="http://schemas.microsoft.com/office/drawing/2014/main" id="{8DA5CF9F-6879-5181-376B-184673A57B07}"/>
              </a:ext>
            </a:extLst>
          </p:cNvPr>
          <p:cNvSpPr txBox="1">
            <a:spLocks noChangeArrowheads="1"/>
          </p:cNvSpPr>
          <p:nvPr/>
        </p:nvSpPr>
        <p:spPr bwMode="auto">
          <a:xfrm>
            <a:off x="5781472" y="1643975"/>
            <a:ext cx="1990928" cy="186284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gn="ctr">
              <a:lnSpc>
                <a:spcPct val="107000"/>
              </a:lnSpc>
              <a:spcBef>
                <a:spcPts val="0"/>
              </a:spcBef>
              <a:spcAft>
                <a:spcPts val="800"/>
              </a:spcAft>
            </a:pP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Rectangle 13">
            <a:extLst>
              <a:ext uri="{FF2B5EF4-FFF2-40B4-BE49-F238E27FC236}">
                <a16:creationId xmlns:a16="http://schemas.microsoft.com/office/drawing/2014/main" id="{D4E05349-1C4A-9B18-E9FD-E249324720A7}"/>
              </a:ext>
            </a:extLst>
          </p:cNvPr>
          <p:cNvSpPr>
            <a:spLocks noChangeArrowheads="1"/>
          </p:cNvSpPr>
          <p:nvPr/>
        </p:nvSpPr>
        <p:spPr bwMode="auto">
          <a:xfrm>
            <a:off x="-6427193" y="2923557"/>
            <a:ext cx="34130185" cy="1286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a:extLst>
              <a:ext uri="{FF2B5EF4-FFF2-40B4-BE49-F238E27FC236}">
                <a16:creationId xmlns:a16="http://schemas.microsoft.com/office/drawing/2014/main" id="{23AAB0CD-4C31-9D42-2F61-AD479E5432B9}"/>
              </a:ext>
            </a:extLst>
          </p:cNvPr>
          <p:cNvSpPr/>
          <p:nvPr/>
        </p:nvSpPr>
        <p:spPr>
          <a:xfrm>
            <a:off x="3109608" y="1576851"/>
            <a:ext cx="5972783" cy="4541454"/>
          </a:xfrm>
          <a:prstGeom prst="rect">
            <a:avLst/>
          </a:prstGeom>
          <a:noFill/>
          <a:ln>
            <a:noFill/>
          </a:ln>
        </p:spPr>
        <p:txBody>
          <a:bodyPr/>
          <a:lstStyle/>
          <a:p>
            <a:endParaRPr lang="en-US"/>
          </a:p>
        </p:txBody>
      </p:sp>
      <p:sp>
        <p:nvSpPr>
          <p:cNvPr id="10" name="Text Box 187">
            <a:extLst>
              <a:ext uri="{FF2B5EF4-FFF2-40B4-BE49-F238E27FC236}">
                <a16:creationId xmlns:a16="http://schemas.microsoft.com/office/drawing/2014/main" id="{4C1C9F74-52CC-1AA4-10A6-558FA85CF97B}"/>
              </a:ext>
            </a:extLst>
          </p:cNvPr>
          <p:cNvSpPr txBox="1">
            <a:spLocks noChangeArrowheads="1"/>
          </p:cNvSpPr>
          <p:nvPr/>
        </p:nvSpPr>
        <p:spPr bwMode="auto">
          <a:xfrm>
            <a:off x="3221708" y="544132"/>
            <a:ext cx="5119528" cy="78585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4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GOD</a:t>
            </a:r>
            <a:endParaRPr lang="en-US" sz="4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 Box 188">
            <a:extLst>
              <a:ext uri="{FF2B5EF4-FFF2-40B4-BE49-F238E27FC236}">
                <a16:creationId xmlns:a16="http://schemas.microsoft.com/office/drawing/2014/main" id="{D7FC4291-DB39-90F7-174D-3EC874B3F460}"/>
              </a:ext>
            </a:extLst>
          </p:cNvPr>
          <p:cNvSpPr txBox="1">
            <a:spLocks noChangeArrowheads="1"/>
          </p:cNvSpPr>
          <p:nvPr/>
        </p:nvSpPr>
        <p:spPr bwMode="auto">
          <a:xfrm>
            <a:off x="2971802" y="5465479"/>
            <a:ext cx="2809672"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Religion</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 Box 189">
            <a:extLst>
              <a:ext uri="{FF2B5EF4-FFF2-40B4-BE49-F238E27FC236}">
                <a16:creationId xmlns:a16="http://schemas.microsoft.com/office/drawing/2014/main" id="{5FECAA3C-841E-43F6-58CF-9C8F1DCF300E}"/>
              </a:ext>
            </a:extLst>
          </p:cNvPr>
          <p:cNvSpPr txBox="1">
            <a:spLocks noChangeArrowheads="1"/>
          </p:cNvSpPr>
          <p:nvPr/>
        </p:nvSpPr>
        <p:spPr bwMode="auto">
          <a:xfrm>
            <a:off x="5710366" y="5507037"/>
            <a:ext cx="2956556" cy="65973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600" b="1"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Relationship</a:t>
            </a:r>
            <a:endParaRPr lang="en-US" sz="36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 Box 190">
            <a:extLst>
              <a:ext uri="{FF2B5EF4-FFF2-40B4-BE49-F238E27FC236}">
                <a16:creationId xmlns:a16="http://schemas.microsoft.com/office/drawing/2014/main" id="{B54FF73A-3B01-CBC3-45E1-080C4FA31354}"/>
              </a:ext>
            </a:extLst>
          </p:cNvPr>
          <p:cNvSpPr txBox="1">
            <a:spLocks noChangeArrowheads="1"/>
          </p:cNvSpPr>
          <p:nvPr/>
        </p:nvSpPr>
        <p:spPr bwMode="auto">
          <a:xfrm>
            <a:off x="2883441" y="2485569"/>
            <a:ext cx="2986392" cy="184807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Law</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(punishment)</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(death)</a:t>
            </a:r>
            <a:br>
              <a:rPr lang="en-US"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b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91">
            <a:extLst>
              <a:ext uri="{FF2B5EF4-FFF2-40B4-BE49-F238E27FC236}">
                <a16:creationId xmlns:a16="http://schemas.microsoft.com/office/drawing/2014/main" id="{87DBF0C5-02E1-AD27-2416-6A8603115798}"/>
              </a:ext>
            </a:extLst>
          </p:cNvPr>
          <p:cNvSpPr txBox="1">
            <a:spLocks noChangeArrowheads="1"/>
          </p:cNvSpPr>
          <p:nvPr/>
        </p:nvSpPr>
        <p:spPr bwMode="auto">
          <a:xfrm>
            <a:off x="5994786" y="2523283"/>
            <a:ext cx="2346450" cy="165064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Love</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(Savior)</a:t>
            </a:r>
            <a:b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br>
            <a:r>
              <a:rPr lang="en-US" sz="32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(Jesus)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6" name="Text Box 193">
            <a:extLst>
              <a:ext uri="{FF2B5EF4-FFF2-40B4-BE49-F238E27FC236}">
                <a16:creationId xmlns:a16="http://schemas.microsoft.com/office/drawing/2014/main" id="{6177FAA2-F4E8-44B1-FED8-2C4475CDCD20}"/>
              </a:ext>
            </a:extLst>
          </p:cNvPr>
          <p:cNvSpPr txBox="1">
            <a:spLocks noChangeArrowheads="1"/>
          </p:cNvSpPr>
          <p:nvPr/>
        </p:nvSpPr>
        <p:spPr bwMode="auto">
          <a:xfrm>
            <a:off x="6949255" y="4240611"/>
            <a:ext cx="2986392" cy="994696"/>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forgiveness</a:t>
            </a:r>
            <a:b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br>
            <a:r>
              <a:rPr lang="en-US" sz="2800" kern="100" dirty="0">
                <a:solidFill>
                  <a:schemeClr val="bg1"/>
                </a:solidFill>
                <a:latin typeface="Arial" panose="020B0604020202020204" pitchFamily="34" charset="0"/>
                <a:ea typeface="Aptos" panose="020B0004020202020204" pitchFamily="34" charset="0"/>
                <a:cs typeface="Times New Roman" panose="02020603050405020304" pitchFamily="18" charset="0"/>
              </a:rPr>
              <a:t>(accept)</a:t>
            </a:r>
            <a:endParaRPr lang="en-US"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 Box 195">
            <a:extLst>
              <a:ext uri="{FF2B5EF4-FFF2-40B4-BE49-F238E27FC236}">
                <a16:creationId xmlns:a16="http://schemas.microsoft.com/office/drawing/2014/main" id="{5DDB6B52-5DC1-9F52-9BC9-C3D80CC9B3E8}"/>
              </a:ext>
            </a:extLst>
          </p:cNvPr>
          <p:cNvSpPr txBox="1">
            <a:spLocks noChangeArrowheads="1"/>
          </p:cNvSpPr>
          <p:nvPr/>
        </p:nvSpPr>
        <p:spPr bwMode="auto">
          <a:xfrm>
            <a:off x="2436472" y="1453509"/>
            <a:ext cx="1759838" cy="722762"/>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spAutoFit/>
          </a:bodyPr>
          <a:lstStyle/>
          <a:p>
            <a:pPr marL="0" marR="0" algn="ctr">
              <a:lnSpc>
                <a:spcPct val="107000"/>
              </a:lnSpc>
              <a:spcBef>
                <a:spcPts val="0"/>
              </a:spcBef>
              <a:spcAft>
                <a:spcPts val="800"/>
              </a:spcAft>
            </a:pPr>
            <a:r>
              <a:rPr lang="en-US" sz="4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SIN</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Rectangle 21">
            <a:extLst>
              <a:ext uri="{FF2B5EF4-FFF2-40B4-BE49-F238E27FC236}">
                <a16:creationId xmlns:a16="http://schemas.microsoft.com/office/drawing/2014/main" id="{B1D80C19-6478-0F5A-C1FF-9F82BD58F3CC}"/>
              </a:ext>
            </a:extLst>
          </p:cNvPr>
          <p:cNvSpPr>
            <a:spLocks noChangeArrowheads="1"/>
          </p:cNvSpPr>
          <p:nvPr/>
        </p:nvSpPr>
        <p:spPr bwMode="auto">
          <a:xfrm flipV="1">
            <a:off x="-6427193" y="5507036"/>
            <a:ext cx="34130185" cy="61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Arrow: Down 1">
            <a:extLst>
              <a:ext uri="{FF2B5EF4-FFF2-40B4-BE49-F238E27FC236}">
                <a16:creationId xmlns:a16="http://schemas.microsoft.com/office/drawing/2014/main" id="{A3F951C4-A17F-0FAE-56FE-8229F3D6E3DD}"/>
              </a:ext>
            </a:extLst>
          </p:cNvPr>
          <p:cNvSpPr/>
          <p:nvPr/>
        </p:nvSpPr>
        <p:spPr>
          <a:xfrm>
            <a:off x="7025227" y="1576850"/>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3BC63944-6FE7-0D73-2F54-D3371D7C9720}"/>
              </a:ext>
            </a:extLst>
          </p:cNvPr>
          <p:cNvSpPr/>
          <p:nvPr/>
        </p:nvSpPr>
        <p:spPr>
          <a:xfrm>
            <a:off x="6949255" y="4333639"/>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6AD85FF1-3B0F-2ADB-CBEC-D9B9502E6172}"/>
              </a:ext>
            </a:extLst>
          </p:cNvPr>
          <p:cNvSpPr/>
          <p:nvPr/>
        </p:nvSpPr>
        <p:spPr>
          <a:xfrm rot="10800000">
            <a:off x="4232520" y="4272746"/>
            <a:ext cx="288235" cy="99776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7619262"/>
      </p:ext>
    </p:extLst>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SESSION SIX</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5400" dirty="0">
                <a:solidFill>
                  <a:schemeClr val="accent4">
                    <a:lumMod val="75000"/>
                  </a:schemeClr>
                </a:solidFill>
                <a:latin typeface="Arial" panose="020B0604020202020204" pitchFamily="34" charset="0"/>
                <a:ea typeface="Times New Roman" panose="02020603050405020304" pitchFamily="18" charset="0"/>
              </a:rPr>
              <a:t>MEANING</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10051239"/>
      </p:ext>
    </p:extLst>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B7B3029-18F1-2FA2-E746-7F109ADF33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0DD169-4CA0-8AB1-AFB1-79EDD986B4E9}"/>
              </a:ext>
            </a:extLst>
          </p:cNvPr>
          <p:cNvSpPr txBox="1"/>
          <p:nvPr/>
        </p:nvSpPr>
        <p:spPr>
          <a:xfrm>
            <a:off x="406809" y="2551837"/>
            <a:ext cx="11378381" cy="1754326"/>
          </a:xfrm>
          <a:prstGeom prst="rect">
            <a:avLst/>
          </a:prstGeom>
          <a:noFill/>
        </p:spPr>
        <p:txBody>
          <a:bodyPr wrap="square" rtlCol="0">
            <a:spAutoFit/>
          </a:bodyPr>
          <a:lstStyle/>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MEANING:</a:t>
            </a:r>
          </a:p>
          <a:p>
            <a:pPr marL="0" marR="0" algn="ctr">
              <a:spcBef>
                <a:spcPts val="0"/>
              </a:spcBef>
              <a:spcAft>
                <a:spcPts val="0"/>
              </a:spcAft>
            </a:pPr>
            <a:r>
              <a:rPr lang="en-US" sz="5400" dirty="0">
                <a:solidFill>
                  <a:schemeClr val="accent4">
                    <a:lumMod val="75000"/>
                  </a:schemeClr>
                </a:solidFill>
                <a:effectLst/>
                <a:latin typeface="Arial" panose="020B0604020202020204" pitchFamily="34" charset="0"/>
                <a:ea typeface="Times New Roman" panose="02020603050405020304" pitchFamily="18" charset="0"/>
              </a:rPr>
              <a:t>What is my purpose in life?</a:t>
            </a:r>
            <a:endParaRPr lang="en-US" sz="54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32886705"/>
      </p:ext>
    </p:extLst>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062103"/>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We’re all looking for a reason to live. We want to feel like our lives have significance. The question is – “What gives my life meaning? The good news is that when we discover it, we experience something that we all desire. What is it?</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139495"/>
      </p:ext>
    </p:extLst>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dirty="0">
                <a:solidFill>
                  <a:schemeClr val="accent4">
                    <a:lumMod val="75000"/>
                  </a:schemeClr>
                </a:solidFill>
                <a:effectLst/>
                <a:latin typeface="Arial" panose="020B0604020202020204" pitchFamily="34" charset="0"/>
                <a:ea typeface="Times New Roman" panose="02020603050405020304" pitchFamily="18" charset="0"/>
              </a:rPr>
              <a:t>We live to experience one of two feelings:</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82623260"/>
      </p:ext>
    </p:extLst>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592726"/>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0410271"/>
      </p:ext>
    </p:extLst>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11966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468273"/>
      </p:ext>
    </p:extLst>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4660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purpose is to get what makes us happy.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5674023"/>
      </p:ext>
    </p:extLst>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73544"/>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purpose is to get what makes us happy.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happens when the happiness wears off?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5917811"/>
      </p:ext>
    </p:extLst>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227422"/>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for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happiness</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Happiness is a temporary feeling.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Happiness is often dependent on our circumstances.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purpose is to get what makes us happy.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happens when the happiness wears off?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What happens when we face difficulties</a:t>
            </a: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 (my circumstances are hard)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734839"/>
      </p:ext>
    </p:extLst>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4981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7194261"/>
      </p:ext>
    </p:extLst>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230628"/>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1620691"/>
      </p:ext>
    </p:extLst>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757567"/>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their sense of identity. (I am a child of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9974781"/>
      </p:ext>
    </p:extLst>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F855EB1-F135-CB2D-8879-D743269D36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305036-DA65-FBC5-F72E-4F7D5AFE991F}"/>
              </a:ext>
            </a:extLst>
          </p:cNvPr>
          <p:cNvSpPr txBox="1"/>
          <p:nvPr/>
        </p:nvSpPr>
        <p:spPr>
          <a:xfrm>
            <a:off x="406809" y="2604094"/>
            <a:ext cx="11378381" cy="1649811"/>
          </a:xfrm>
          <a:prstGeom prst="rect">
            <a:avLst/>
          </a:prstGeom>
          <a:noFill/>
        </p:spPr>
        <p:txBody>
          <a:bodyPr wrap="square" rtlCol="0">
            <a:spAutoFit/>
          </a:bodyPr>
          <a:lstStyle/>
          <a:p>
            <a:pPr marR="0" lvl="0">
              <a:lnSpc>
                <a:spcPct val="107000"/>
              </a:lnSpc>
              <a:spcBef>
                <a:spcPts val="0"/>
              </a:spcBef>
              <a:spcAft>
                <a:spcPts val="0"/>
              </a:spcAft>
            </a:pPr>
            <a:r>
              <a:rPr lang="en-US" sz="3200" b="0" i="1" dirty="0">
                <a:solidFill>
                  <a:schemeClr val="accent4">
                    <a:lumMod val="75000"/>
                  </a:schemeClr>
                </a:solidFill>
                <a:effectLst/>
                <a:latin typeface="system-ui"/>
              </a:rPr>
              <a:t>Yet to all who did receive him, to those who believed in his name, he gave the right to become children of God…</a:t>
            </a:r>
          </a:p>
          <a:p>
            <a:pPr marR="0" lvl="0">
              <a:lnSpc>
                <a:spcPct val="107000"/>
              </a:lnSpc>
              <a:spcBef>
                <a:spcPts val="0"/>
              </a:spcBef>
              <a:spcAft>
                <a:spcPts val="0"/>
              </a:spcAft>
            </a:pPr>
            <a:r>
              <a:rPr lang="en-US" sz="3200" dirty="0">
                <a:solidFill>
                  <a:schemeClr val="accent4">
                    <a:lumMod val="75000"/>
                  </a:schemeClr>
                </a:solidFill>
                <a:latin typeface="system-ui"/>
                <a:ea typeface="Calibri" panose="020F0502020204030204" pitchFamily="34" charset="0"/>
                <a:cs typeface="Times New Roman" panose="02020603050405020304" pitchFamily="18" charset="0"/>
              </a:rPr>
              <a:t>John 1:12</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3547525"/>
      </p:ext>
    </p:extLst>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4811445"/>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their sense of identity. (I am a child of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joy when they help others have a relationship with the one they know.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8615890"/>
      </p:ext>
    </p:extLst>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5865324"/>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We live with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Joy can be a never-ending good feeling of satisfaction.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People with joy don’t rely on their circumstances for happiness, they rely on a relationship with someone who has a love for them that never fails and disappoints.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their sense of identity. (I am a child of God!)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them joy when they help others have a relationship with the one they know.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It’s their purpose to help as many people as possible to have this relationship. It’s what gives their lives meaning.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3697509"/>
      </p:ext>
    </p:extLst>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76750"/>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rPr>
              <a:t>Whatever we trust in to give our lives meaning gives us our identity. We’ve “</a:t>
            </a:r>
            <a:r>
              <a:rPr lang="en-US" sz="3200" u="sng" dirty="0">
                <a:solidFill>
                  <a:schemeClr val="accent4">
                    <a:lumMod val="75000"/>
                  </a:schemeClr>
                </a:solidFill>
                <a:effectLst/>
                <a:latin typeface="Arial" panose="020B0604020202020204" pitchFamily="34" charset="0"/>
                <a:ea typeface="Times New Roman" panose="02020603050405020304" pitchFamily="18" charset="0"/>
              </a:rPr>
              <a:t>identified</a:t>
            </a:r>
            <a:r>
              <a:rPr lang="en-US" sz="3200" dirty="0">
                <a:solidFill>
                  <a:schemeClr val="bg1"/>
                </a:solidFill>
                <a:effectLst/>
                <a:latin typeface="Arial" panose="020B0604020202020204" pitchFamily="34" charset="0"/>
                <a:ea typeface="Times New Roman" panose="02020603050405020304" pitchFamily="18" charset="0"/>
              </a:rPr>
              <a:t>” what we believe will satisfy us and we identify as one who believes in whatever or whomever it is.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3654507"/>
      </p:ext>
    </p:extLst>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6732"/>
            <a:ext cx="11378381" cy="644535"/>
          </a:xfrm>
          <a:prstGeom prst="rect">
            <a:avLst/>
          </a:prstGeom>
          <a:noFill/>
        </p:spPr>
        <p:txBody>
          <a:bodyPr wrap="square" rtlCol="0">
            <a:spAutoFit/>
          </a:bodyPr>
          <a:lstStyle/>
          <a:p>
            <a:pPr algn="ctr">
              <a:lnSpc>
                <a:spcPct val="107000"/>
              </a:lnSpc>
            </a:pPr>
            <a:r>
              <a:rPr lang="en-US" sz="3600" dirty="0">
                <a:solidFill>
                  <a:schemeClr val="accent4">
                    <a:lumMod val="75000"/>
                  </a:schemeClr>
                </a:solidFill>
                <a:effectLst/>
                <a:latin typeface="Arial" panose="020B0604020202020204" pitchFamily="34" charset="0"/>
                <a:ea typeface="Times New Roman" panose="02020603050405020304" pitchFamily="18" charset="0"/>
              </a:rPr>
              <a:t>IDENTITY</a:t>
            </a:r>
            <a:endParaRPr lang="en-US" sz="3600" dirty="0">
              <a:solidFill>
                <a:schemeClr val="accent4">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86375405"/>
      </p:ext>
    </p:extLst>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B43ABE-1D54-86E5-41E6-AC1FE8CA02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DA0084-DD62-0CBF-09FB-BBED4FE90318}"/>
              </a:ext>
            </a:extLst>
          </p:cNvPr>
          <p:cNvSpPr txBox="1"/>
          <p:nvPr/>
        </p:nvSpPr>
        <p:spPr>
          <a:xfrm>
            <a:off x="406809" y="811963"/>
            <a:ext cx="11378381" cy="2791342"/>
          </a:xfrm>
          <a:prstGeom prst="rect">
            <a:avLst/>
          </a:prstGeom>
          <a:noFill/>
        </p:spPr>
        <p:txBody>
          <a:bodyPr wrap="square" rtlCol="0">
            <a:spAutoFit/>
          </a:bodyPr>
          <a:lstStyle/>
          <a:p>
            <a:pPr marL="0" marR="0">
              <a:lnSpc>
                <a:spcPct val="107000"/>
              </a:lnSpc>
              <a:spcAft>
                <a:spcPts val="800"/>
              </a:spcAft>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One of the most significant obstacles keeping people from choosing to begin a relationship with God is their struggle with identity. Who we want to be is different than who God wants us to be!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7212366"/>
      </p:ext>
    </p:extLst>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869167"/>
            <a:ext cx="11378381" cy="1119665"/>
          </a:xfrm>
          <a:prstGeom prst="rect">
            <a:avLst/>
          </a:prstGeom>
          <a:noFill/>
        </p:spPr>
        <p:txBody>
          <a:bodyPr wrap="square" rtlCol="0">
            <a:spAutoFit/>
          </a:bodyPr>
          <a:lstStyle/>
          <a:p>
            <a:pPr algn="ctr">
              <a:lnSpc>
                <a:spcPct val="107000"/>
              </a:lnSpc>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1.	WE CAN UNDERSTAND WHAT MAKES UP OUR IDENTITY. </a:t>
            </a:r>
            <a:endParaRPr lang="en-US" sz="3200"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7266555"/>
      </p:ext>
    </p:extLst>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0775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are certain aspects of our identity…</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8343460"/>
      </p:ext>
    </p:extLst>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63469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are certain aspects of our identity…</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what gives us a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reason to live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4121071"/>
      </p:ext>
    </p:extLst>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16163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are certain aspects of our identity…</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what gives us a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reason to live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us a sense of purpose.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115343"/>
      </p:ext>
    </p:extLst>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3688574"/>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There are certain aspects of our identity…</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what makes us feel alive.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is what gives us a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reason to live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gives us a sense of purpose.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It results in a good feeling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happiness or joy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2143487"/>
      </p:ext>
    </p:extLst>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08837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It’s influenced by two factors: </a:t>
            </a:r>
            <a:endParaRPr lang="en-US" sz="3200" dirty="0">
              <a:solidFill>
                <a:schemeClr val="bg1"/>
              </a:solidFill>
              <a:effectLst/>
              <a:latin typeface="Times New Roman" panose="02020603050405020304" pitchFamily="18" charset="0"/>
              <a:ea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9512099"/>
      </p:ext>
    </p:extLst>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10775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It’s influenced by two factors: </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we feel we should be and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7700472"/>
      </p:ext>
    </p:extLst>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63469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It’s influenced by two factors: </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we feel we should be and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Who our community tells us we should be.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265166"/>
      </p:ext>
    </p:extLst>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2554545"/>
          </a:xfrm>
          <a:prstGeom prst="rect">
            <a:avLst/>
          </a:prstGeom>
          <a:noFill/>
        </p:spPr>
        <p:txBody>
          <a:bodyPr wrap="square" rtlCol="0">
            <a:spAutoFit/>
          </a:bodyPr>
          <a:lstStyle/>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As societies have changed, the definition of who we should be has changed. The reason for this shift comes from the influence of those who desire to live in a way that a society has previously determined to be unacceptable. We begin judging ourselves by what we believe others expect us to be.</a:t>
            </a:r>
          </a:p>
        </p:txBody>
      </p:sp>
    </p:spTree>
    <p:extLst>
      <p:ext uri="{BB962C8B-B14F-4D97-AF65-F5344CB8AC3E}">
        <p14:creationId xmlns:p14="http://schemas.microsoft.com/office/powerpoint/2010/main" val="3223273827"/>
      </p:ext>
    </p:extLst>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2637"/>
            <a:ext cx="11378381" cy="592726"/>
          </a:xfrm>
          <a:prstGeom prst="rect">
            <a:avLst/>
          </a:prstGeom>
          <a:noFill/>
        </p:spPr>
        <p:txBody>
          <a:bodyPr wrap="square" rtlCol="0">
            <a:spAutoFit/>
          </a:bodyPr>
          <a:lstStyle/>
          <a:p>
            <a:pPr algn="ctr">
              <a:lnSpc>
                <a:spcPct val="107000"/>
              </a:lnSpc>
            </a:pPr>
            <a:r>
              <a:rPr lang="en-US" sz="3200"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OUR IDENTITY CAN BE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IN CRISIS</a:t>
            </a:r>
            <a:endParaRPr lang="en-US" sz="3200" u="sng" dirty="0">
              <a:solidFill>
                <a:schemeClr val="accent4">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277498"/>
      </p:ext>
    </p:extLst>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811963"/>
            <a:ext cx="11378381" cy="1649811"/>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If we don’t measure up to the expectations of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a community</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we find ourselves in identity crisis.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5576981"/>
      </p:ext>
    </p:extLst>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B64750-977D-A1BD-3222-53DFF6791B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1EF0F9-6E64-5607-5B5F-4EC3D133279F}"/>
              </a:ext>
            </a:extLst>
          </p:cNvPr>
          <p:cNvSpPr txBox="1"/>
          <p:nvPr/>
        </p:nvSpPr>
        <p:spPr>
          <a:xfrm>
            <a:off x="406809" y="811963"/>
            <a:ext cx="11378381" cy="1649811"/>
          </a:xfrm>
          <a:prstGeom prst="rect">
            <a:avLst/>
          </a:prstGeom>
          <a:noFill/>
        </p:spPr>
        <p:txBody>
          <a:bodyPr wrap="square" rtlCol="0">
            <a:spAutoFit/>
          </a:bodyPr>
          <a:lstStyle/>
          <a:p>
            <a:pPr>
              <a:lnSpc>
                <a:spcPct val="107000"/>
              </a:lnSpc>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beliefs are in conflict with what those in the community believe. We are judged for not changing our beliefs. </a:t>
            </a:r>
          </a:p>
          <a:p>
            <a:pPr marR="0" lvl="0">
              <a:lnSpc>
                <a:spcPct val="107000"/>
              </a:lnSpc>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83751089"/>
      </p:ext>
    </p:extLst>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502686"/>
            <a:ext cx="11378381" cy="1110176"/>
          </a:xfrm>
          <a:prstGeom prst="rect">
            <a:avLst/>
          </a:prstGeom>
          <a:noFill/>
        </p:spPr>
        <p:txBody>
          <a:bodyPr wrap="square" rtlCol="0">
            <a:spAutoFit/>
          </a:bodyPr>
          <a:lstStyle/>
          <a:p>
            <a:pPr marL="457200" indent="-457200">
              <a:lnSpc>
                <a:spcPct val="107000"/>
              </a:lnSpc>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in crisis when who we are doesn’t match who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God wants us to be</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51289058"/>
      </p:ext>
    </p:extLst>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8E722AD-1A34-6A89-01B5-AC667CC9DDA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190D81-8866-1418-E7C1-777631FE19D3}"/>
              </a:ext>
            </a:extLst>
          </p:cNvPr>
          <p:cNvSpPr txBox="1"/>
          <p:nvPr/>
        </p:nvSpPr>
        <p:spPr>
          <a:xfrm>
            <a:off x="406809" y="502686"/>
            <a:ext cx="11378381" cy="2164567"/>
          </a:xfrm>
          <a:prstGeom prst="rect">
            <a:avLst/>
          </a:prstGeom>
          <a:noFill/>
        </p:spPr>
        <p:txBody>
          <a:bodyPr wrap="square" rtlCol="0">
            <a:spAutoFit/>
          </a:bodyPr>
          <a:lstStyle/>
          <a:p>
            <a:pPr>
              <a:lnSpc>
                <a:spcPct val="107000"/>
              </a:lnSpc>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We find our value in living the way we want rather than living the way God wants us to live. We are in conflict with God. How do we solve this crisis? </a:t>
            </a:r>
            <a:endPar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nSpc>
                <a:spcPct val="107000"/>
              </a:lnSpc>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88496754"/>
      </p:ext>
    </p:extLst>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584775"/>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8850405"/>
      </p:ext>
    </p:extLst>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2139047"/>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1731292"/>
      </p:ext>
    </p:extLst>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4773743"/>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Understand that I have a desire to be someone whom God did not create me to be or wants me to be but I believe that God knows what is best for me and He wants what is best for me which leads me to work to shift my desire to please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2207945"/>
      </p:ext>
    </p:extLst>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5827621"/>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Understand that I have a desire to be someone whom God did not create me to be or wants me to be but I believe that God knows what is best for me and He wants what is best for me which leads me to work to shift my desire to please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Include God in my life, but only in areas of my life where I am in agreement with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9874581"/>
      </p:ext>
    </p:extLst>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B2AE1BD-7BC3-2CCB-A6F8-D8C01F18D1D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382E02-793A-1A46-C098-104A0AD4E7EA}"/>
              </a:ext>
            </a:extLst>
          </p:cNvPr>
          <p:cNvSpPr txBox="1"/>
          <p:nvPr/>
        </p:nvSpPr>
        <p:spPr>
          <a:xfrm>
            <a:off x="406809" y="251720"/>
            <a:ext cx="11378381" cy="6357766"/>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This crisis is solved in one of three ways….</a:t>
            </a: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To exclude who God created us to be and wants us to be and be who we want to be separate from Him, believing that I know what is best for myself.</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Understand that I have a desire to be someone whom God did not create me to be or wants me to be but I believe that God knows what is best for me and He wants what is best for me which leads me to work to shift my desire to please Him.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Include God in my life, but only in areas of my life where I am in agreement with Him. </a:t>
            </a:r>
          </a:p>
          <a:p>
            <a:pPr marR="0" lvl="0">
              <a:lnSpc>
                <a:spcPct val="107000"/>
              </a:lnSpc>
              <a:spcBef>
                <a:spcPts val="0"/>
              </a:spcBef>
              <a:spcAft>
                <a:spcPts val="0"/>
              </a:spcAft>
            </a:pPr>
            <a:r>
              <a:rPr lang="en-US" sz="3200" dirty="0">
                <a:solidFill>
                  <a:schemeClr val="bg1"/>
                </a:solidFill>
                <a:latin typeface="Arial" panose="020B0604020202020204" pitchFamily="34" charset="0"/>
                <a:ea typeface="Calibri" panose="020F0502020204030204" pitchFamily="34" charset="0"/>
                <a:cs typeface="Times New Roman" panose="02020603050405020304" pitchFamily="18" charset="0"/>
              </a:rPr>
              <a:t>- If I do this, can He really be my God?</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6377969"/>
      </p:ext>
    </p:extLst>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61175"/>
            <a:ext cx="11378381" cy="107721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better answer this, we need to define God. Who is God?...</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19279"/>
      </p:ext>
    </p:extLst>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CE3F5E1-EEA9-A576-B27F-3E918FBBDD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3CC4F0E-4A29-43D5-295E-07572FE83DC3}"/>
              </a:ext>
            </a:extLst>
          </p:cNvPr>
          <p:cNvSpPr txBox="1"/>
          <p:nvPr/>
        </p:nvSpPr>
        <p:spPr>
          <a:xfrm>
            <a:off x="406809" y="251720"/>
            <a:ext cx="11378381" cy="1569660"/>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any deified person, object or activity</a:t>
            </a:r>
            <a:r>
              <a:rPr lang="en-US" sz="3200"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2763398"/>
      </p:ext>
    </p:extLst>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2554545"/>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any deified person, object or activity</a:t>
            </a:r>
            <a:r>
              <a:rPr lang="en-US" sz="3200"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Deity</a:t>
            </a:r>
            <a:r>
              <a:rPr lang="en-US" sz="3200" i="1" dirty="0">
                <a:solidFill>
                  <a:schemeClr val="bg1"/>
                </a:solidFill>
                <a:effectLst/>
                <a:latin typeface="Arial" panose="020B0604020202020204" pitchFamily="34" charset="0"/>
                <a:ea typeface="Times New Roman" panose="02020603050405020304" pitchFamily="18" charset="0"/>
              </a:rPr>
              <a:t> = a person, thing or activity that is revered</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9149345"/>
      </p:ext>
    </p:extLst>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3539430"/>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any deified person, object or activity</a:t>
            </a:r>
            <a:r>
              <a:rPr lang="en-US" sz="3200" dirty="0">
                <a:solidFill>
                  <a:schemeClr val="bg1"/>
                </a:solidFill>
                <a:effectLst/>
                <a:latin typeface="Arial" panose="020B0604020202020204" pitchFamily="34" charset="0"/>
                <a:ea typeface="Times New Roman" panose="02020603050405020304" pitchFamily="18" charset="0"/>
              </a:rPr>
              <a: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Deity</a:t>
            </a:r>
            <a:r>
              <a:rPr lang="en-US" sz="3200" i="1" dirty="0">
                <a:solidFill>
                  <a:schemeClr val="bg1"/>
                </a:solidFill>
                <a:effectLst/>
                <a:latin typeface="Arial" panose="020B0604020202020204" pitchFamily="34" charset="0"/>
                <a:ea typeface="Times New Roman" panose="02020603050405020304" pitchFamily="18" charset="0"/>
              </a:rPr>
              <a:t> = a person, thing or activity that is revered</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God = a person, object or activity that we value the most that is placed in the </a:t>
            </a:r>
            <a:r>
              <a:rPr lang="en-US" sz="3200" i="1" u="sng" dirty="0">
                <a:solidFill>
                  <a:schemeClr val="accent4">
                    <a:lumMod val="75000"/>
                  </a:schemeClr>
                </a:solidFill>
                <a:effectLst/>
                <a:latin typeface="Arial" panose="020B0604020202020204" pitchFamily="34" charset="0"/>
                <a:ea typeface="Times New Roman" panose="02020603050405020304" pitchFamily="18" charset="0"/>
              </a:rPr>
              <a:t>position of highest importance</a:t>
            </a:r>
            <a:r>
              <a:rPr lang="en-US" sz="3200" dirty="0">
                <a:solidFill>
                  <a:schemeClr val="bg1"/>
                </a:solidFill>
                <a:effectLst/>
                <a:latin typeface="Arial" panose="020B0604020202020204" pitchFamily="34" charset="0"/>
                <a:ea typeface="Times New Roman" panose="02020603050405020304" pitchFamily="18" charset="0"/>
              </a:rPr>
              <a:t>.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3771958"/>
      </p:ext>
    </p:extLst>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36612"/>
            <a:ext cx="11378381" cy="584775"/>
          </a:xfrm>
          <a:prstGeom prst="rect">
            <a:avLst/>
          </a:prstGeom>
          <a:noFill/>
        </p:spPr>
        <p:txBody>
          <a:bodyPr wrap="square" rtlCol="0">
            <a:spAutoFit/>
          </a:bodyPr>
          <a:lstStyle/>
          <a:p>
            <a:pPr algn="ct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can we learn from this?</a:t>
            </a:r>
          </a:p>
        </p:txBody>
      </p:sp>
    </p:spTree>
    <p:extLst>
      <p:ext uri="{BB962C8B-B14F-4D97-AF65-F5344CB8AC3E}">
        <p14:creationId xmlns:p14="http://schemas.microsoft.com/office/powerpoint/2010/main" val="3772659157"/>
      </p:ext>
    </p:extLst>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D7CDFF-99CB-7E58-1F2A-35FD750157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709AB1-C08E-E957-C726-BDDCE303A036}"/>
              </a:ext>
            </a:extLst>
          </p:cNvPr>
          <p:cNvSpPr txBox="1"/>
          <p:nvPr/>
        </p:nvSpPr>
        <p:spPr>
          <a:xfrm>
            <a:off x="406809" y="251720"/>
            <a:ext cx="11378381" cy="1111715"/>
          </a:xfrm>
          <a:prstGeom prst="rect">
            <a:avLst/>
          </a:prstGeom>
          <a:noFill/>
        </p:spPr>
        <p:txBody>
          <a:bodyPr wrap="square" rtlCol="0">
            <a:sp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“god” is a part of our identity.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237022"/>
      </p:ext>
    </p:extLst>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2165593"/>
          </a:xfrm>
          <a:prstGeom prst="rect">
            <a:avLst/>
          </a:prstGeom>
          <a:noFill/>
        </p:spPr>
        <p:txBody>
          <a:bodyPr wrap="square" rtlCol="0">
            <a:sp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“god” is a part of our identity.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determined by who or what we value the most.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9795325"/>
      </p:ext>
    </p:extLst>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51720"/>
            <a:ext cx="11378381" cy="3219471"/>
          </a:xfrm>
          <a:prstGeom prst="rect">
            <a:avLst/>
          </a:prstGeom>
          <a:noFill/>
        </p:spPr>
        <p:txBody>
          <a:bodyPr wrap="square" rtlCol="0">
            <a:spAutoFit/>
          </a:bodyPr>
          <a:lstStyle/>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“god” is a part of our identity.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Our identity is determined by who or what we value the most.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This person or thing becomes the defining element of who we are.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8925840"/>
      </p:ext>
    </p:extLst>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1A06BD-AF5C-5FF9-CA10-C9EDB2DF4C3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BAFB54-4174-4CE4-30EA-CB640F07CE46}"/>
              </a:ext>
            </a:extLst>
          </p:cNvPr>
          <p:cNvSpPr txBox="1"/>
          <p:nvPr/>
        </p:nvSpPr>
        <p:spPr>
          <a:xfrm>
            <a:off x="406809" y="2890391"/>
            <a:ext cx="11378381" cy="107721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Living for a god other than the true God can satisfy us until we are faced with a situation that our god can’t solve. </a:t>
            </a:r>
          </a:p>
        </p:txBody>
      </p:sp>
    </p:spTree>
    <p:extLst>
      <p:ext uri="{BB962C8B-B14F-4D97-AF65-F5344CB8AC3E}">
        <p14:creationId xmlns:p14="http://schemas.microsoft.com/office/powerpoint/2010/main" val="3411441761"/>
      </p:ext>
    </p:extLst>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6509098-96FD-6439-8C75-5A2172FFCA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8C20DB-8A7B-CFD3-69D9-CC423D47E386}"/>
              </a:ext>
            </a:extLst>
          </p:cNvPr>
          <p:cNvSpPr txBox="1"/>
          <p:nvPr/>
        </p:nvSpPr>
        <p:spPr>
          <a:xfrm>
            <a:off x="406809" y="580449"/>
            <a:ext cx="11378381" cy="1569660"/>
          </a:xfrm>
          <a:prstGeom prst="rect">
            <a:avLst/>
          </a:prstGeom>
          <a:noFill/>
        </p:spPr>
        <p:txBody>
          <a:bodyPr wrap="square" rtlCol="0">
            <a:spAutoFit/>
          </a:bodyPr>
          <a:lstStyle/>
          <a:p>
            <a:pPr marL="457200" marR="34290" indent="-457200">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Our identity is in crisis if our god doesn’t </a:t>
            </a:r>
            <a:r>
              <a:rPr lang="en-US" sz="3200" b="1" u="sng"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do what we need our god to do for us</a:t>
            </a: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a:t>
            </a:r>
          </a:p>
          <a:p>
            <a:pPr marL="0" marR="34290"/>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91376051"/>
      </p:ext>
    </p:extLst>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077218"/>
          </a:xfrm>
          <a:prstGeom prst="rect">
            <a:avLst/>
          </a:prstGeom>
          <a:noFill/>
        </p:spPr>
        <p:txBody>
          <a:bodyPr wrap="square" rtlCol="0">
            <a:spAutoFit/>
          </a:bodyPr>
          <a:lstStyle/>
          <a:p>
            <a:pPr marL="0" marR="0">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Desires</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p>
          <a:p>
            <a:pPr marL="0" marR="0">
              <a:spcBef>
                <a:spcPts val="0"/>
              </a:spcBef>
              <a:spcAft>
                <a:spcPts val="0"/>
              </a:spcAf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34610208"/>
      </p:ext>
    </p:extLst>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53ED9F-B9CF-6C12-1825-D14C70EF426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48426E2-0AD7-E1C9-B1A5-F057B223490E}"/>
              </a:ext>
            </a:extLst>
          </p:cNvPr>
          <p:cNvSpPr txBox="1"/>
          <p:nvPr/>
        </p:nvSpPr>
        <p:spPr>
          <a:xfrm>
            <a:off x="406809" y="446274"/>
            <a:ext cx="11378381" cy="2092817"/>
          </a:xfrm>
          <a:prstGeom prst="rect">
            <a:avLst/>
          </a:prstGeom>
          <a:noFill/>
        </p:spPr>
        <p:txBody>
          <a:bodyPr wrap="square" rtlCol="0">
            <a:spAutoFit/>
          </a:bodyPr>
          <a:lstStyle/>
          <a:p>
            <a:pPr marL="0" marR="0">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Desires</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p>
          <a:p>
            <a:pPr marL="0" marR="0">
              <a:spcBef>
                <a:spcPts val="0"/>
              </a:spcBef>
              <a:spcAft>
                <a:spcPts val="0"/>
              </a:spcAf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lnSpc>
                <a:spcPct val="107000"/>
              </a:lnSpc>
              <a:buFont typeface="Courier New" panose="02070309020205020404" pitchFamily="49" charset="0"/>
              <a:buChar char="o"/>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We desire to be </a:t>
            </a:r>
            <a:r>
              <a:rPr lang="en-US" sz="3200" u="sng"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protected</a:t>
            </a: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resulting in our desire for a solution to our problems. This gives us hope. </a:t>
            </a:r>
          </a:p>
        </p:txBody>
      </p:sp>
    </p:spTree>
    <p:extLst>
      <p:ext uri="{BB962C8B-B14F-4D97-AF65-F5344CB8AC3E}">
        <p14:creationId xmlns:p14="http://schemas.microsoft.com/office/powerpoint/2010/main" val="850439211"/>
      </p:ext>
    </p:extLst>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5E6448-2197-61C5-1CB1-285E38377E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454FEF-0952-B640-68C1-59E5549948CF}"/>
              </a:ext>
            </a:extLst>
          </p:cNvPr>
          <p:cNvSpPr txBox="1"/>
          <p:nvPr/>
        </p:nvSpPr>
        <p:spPr>
          <a:xfrm>
            <a:off x="406809" y="446274"/>
            <a:ext cx="11378381" cy="2619756"/>
          </a:xfrm>
          <a:prstGeom prst="rect">
            <a:avLst/>
          </a:prstGeom>
          <a:noFill/>
        </p:spPr>
        <p:txBody>
          <a:bodyPr wrap="square" rtlCol="0">
            <a:spAutoFit/>
          </a:bodyPr>
          <a:lstStyle/>
          <a:p>
            <a:pPr marL="0" marR="0">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Desires</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p>
          <a:p>
            <a:pPr marL="0" marR="0">
              <a:spcBef>
                <a:spcPts val="0"/>
              </a:spcBef>
              <a:spcAft>
                <a:spcPts val="0"/>
              </a:spcAf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lnSpc>
                <a:spcPct val="107000"/>
              </a:lnSpc>
              <a:spcAft>
                <a:spcPts val="800"/>
              </a:spcAft>
              <a:buFont typeface="Courier New" panose="02070309020205020404" pitchFamily="49" charset="0"/>
              <a:buChar char="o"/>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We desire </a:t>
            </a:r>
            <a:r>
              <a:rPr lang="en-US" sz="3200" u="sng"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significance</a:t>
            </a: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resulting in our having a reason to live that makes the world a better place. This gives us purpose. </a:t>
            </a:r>
          </a:p>
        </p:txBody>
      </p:sp>
    </p:spTree>
    <p:extLst>
      <p:ext uri="{BB962C8B-B14F-4D97-AF65-F5344CB8AC3E}">
        <p14:creationId xmlns:p14="http://schemas.microsoft.com/office/powerpoint/2010/main" val="846998270"/>
      </p:ext>
    </p:extLst>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62B5A30-5DF9-79AA-DAEB-2067439025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BEF7C3-E043-0AA3-3FFE-F0705A609F04}"/>
              </a:ext>
            </a:extLst>
          </p:cNvPr>
          <p:cNvSpPr txBox="1"/>
          <p:nvPr/>
        </p:nvSpPr>
        <p:spPr>
          <a:xfrm>
            <a:off x="406809" y="446274"/>
            <a:ext cx="11378381" cy="3146695"/>
          </a:xfrm>
          <a:prstGeom prst="rect">
            <a:avLst/>
          </a:prstGeom>
          <a:noFill/>
        </p:spPr>
        <p:txBody>
          <a:bodyPr wrap="square" rtlCol="0">
            <a:spAutoFit/>
          </a:bodyPr>
          <a:lstStyle/>
          <a:p>
            <a:pPr marL="0" marR="0">
              <a:spcBef>
                <a:spcPts val="0"/>
              </a:spcBef>
              <a:spcAft>
                <a:spcPts val="0"/>
              </a:spcAf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Desires</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p>
          <a:p>
            <a:pPr marL="0" marR="0">
              <a:spcBef>
                <a:spcPts val="0"/>
              </a:spcBef>
              <a:spcAft>
                <a:spcPts val="0"/>
              </a:spcAf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a:lnSpc>
                <a:spcPct val="107000"/>
              </a:lnSpc>
              <a:spcAft>
                <a:spcPts val="800"/>
              </a:spcAft>
              <a:buFont typeface="Courier New" panose="02070309020205020404" pitchFamily="49" charset="0"/>
              <a:buChar char="o"/>
            </a:pP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We desire to be </a:t>
            </a:r>
            <a:r>
              <a:rPr lang="en-US" sz="3200" u="sng"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loved</a:t>
            </a:r>
            <a:r>
              <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even when we don’t deserve it resulting in our need for a relationship with someone who loves us unconditionally that no one can take away. This gives us joy. </a:t>
            </a:r>
          </a:p>
        </p:txBody>
      </p:sp>
    </p:spTree>
    <p:extLst>
      <p:ext uri="{BB962C8B-B14F-4D97-AF65-F5344CB8AC3E}">
        <p14:creationId xmlns:p14="http://schemas.microsoft.com/office/powerpoint/2010/main" val="52982896"/>
      </p:ext>
    </p:extLst>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077218"/>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With these in mind, we answer some god questions….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0951604"/>
      </p:ext>
    </p:extLst>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077218"/>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44632"/>
      </p:ext>
    </p:extLst>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2096600"/>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solve your problems?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3013071"/>
      </p:ext>
    </p:extLst>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677417"/>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solve your problems? </a:t>
            </a: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give you a sense of significance by making you feel that what you do for your god matters?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0794647"/>
      </p:ext>
    </p:extLst>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5258234"/>
          </a:xfrm>
          <a:prstGeom prst="rect">
            <a:avLst/>
          </a:prstGeom>
          <a:noFill/>
        </p:spPr>
        <p:txBody>
          <a:bodyPr wrap="square" rtlCol="0">
            <a:spAutoFit/>
          </a:bodyPr>
          <a:lstStyle/>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The God Questions….</a:t>
            </a:r>
          </a:p>
          <a:p>
            <a:pPr marL="0" marR="0">
              <a:spcBef>
                <a:spcPts val="0"/>
              </a:spcBef>
              <a:spcAft>
                <a:spcPts val="0"/>
              </a:spcAft>
            </a:pPr>
            <a:endParaRPr lang="en-US" sz="3200" dirty="0">
              <a:solidFill>
                <a:schemeClr val="bg1"/>
              </a:solidFill>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solve your problems? </a:t>
            </a:r>
          </a:p>
          <a:p>
            <a:pPr marR="0" lvl="0">
              <a:lnSpc>
                <a:spcPct val="107000"/>
              </a:lnSpc>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give you a sense of significance by making you feel that what you do for your god matters? </a:t>
            </a:r>
          </a:p>
          <a:p>
            <a:pPr marL="342900" marR="0" lvl="0" indent="-342900">
              <a:lnSpc>
                <a:spcPct val="107000"/>
              </a:lnSpc>
              <a:spcBef>
                <a:spcPts val="0"/>
              </a:spcBef>
              <a:spcAft>
                <a:spcPts val="0"/>
              </a:spcAft>
              <a:buFont typeface="Courier New" panose="02070309020205020404" pitchFamily="49" charset="0"/>
              <a:buChar char="o"/>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Does your god love you back even when you don’t deserve it?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2724649"/>
      </p:ext>
    </p:extLst>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3B30C78-C551-2678-33F5-F1CD0E8D07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8D28780-4795-6CE1-4EF9-61CC8B237F70}"/>
              </a:ext>
            </a:extLst>
          </p:cNvPr>
          <p:cNvSpPr txBox="1"/>
          <p:nvPr/>
        </p:nvSpPr>
        <p:spPr>
          <a:xfrm>
            <a:off x="406809" y="3136612"/>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THE GOD QUESTIONS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38072818"/>
      </p:ext>
    </p:extLst>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539430"/>
          </a:xfrm>
          <a:prstGeom prst="rect">
            <a:avLst/>
          </a:prstGeom>
          <a:noFill/>
        </p:spPr>
        <p:txBody>
          <a:bodyPr wrap="square" rtlCol="0">
            <a:spAutoFit/>
          </a:bodyPr>
          <a:lstStyle/>
          <a:p>
            <a:r>
              <a:rPr lang="en-US" sz="3200" dirty="0">
                <a:solidFill>
                  <a:schemeClr val="bg1"/>
                </a:solidFill>
                <a:effectLst/>
                <a:latin typeface="Arial" panose="020B0604020202020204" pitchFamily="34" charset="0"/>
                <a:ea typeface="Times New Roman" panose="02020603050405020304" pitchFamily="18" charset="0"/>
              </a:rPr>
              <a:t>We are all the same. It is the process of our searching for our identity that leads us to whomever or whatever our god becomes. It is this same process that has led people to find their identity in being a child of the God who created them. They have determined that He meets all of their desires. They also believe that He wants what’s best for them. </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997225"/>
      </p:ext>
    </p:extLst>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569660"/>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I’m in identity crisis if I’m not living for what God </a:t>
            </a:r>
            <a:r>
              <a:rPr lang="en-US" sz="3200" u="sng" dirty="0">
                <a:solidFill>
                  <a:schemeClr val="accent4">
                    <a:lumMod val="75000"/>
                  </a:schemeClr>
                </a:solidFill>
                <a:effectLst/>
                <a:latin typeface="Arial" panose="020B0604020202020204" pitchFamily="34" charset="0"/>
                <a:ea typeface="Calibri" panose="020F0502020204030204" pitchFamily="34" charset="0"/>
                <a:cs typeface="Times New Roman" panose="02020603050405020304" pitchFamily="18" charset="0"/>
              </a:rPr>
              <a:t>created me to live for</a:t>
            </a:r>
            <a:r>
              <a:rPr lang="en-US" sz="32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spcBef>
                <a:spcPts val="0"/>
              </a:spcBef>
              <a:spcAft>
                <a:spcPts val="0"/>
              </a:spcAft>
              <a:buFont typeface="Arial" panose="020B0604020202020204" pitchFamily="34" charset="0"/>
              <a:buChar char="•"/>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2667695"/>
      </p:ext>
    </p:extLst>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3046988"/>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Dear friends, let us love one another, for love comes from God. Everyone who loves has been born of God and knows God. </a:t>
            </a:r>
            <a:r>
              <a:rPr lang="en-US" sz="3200" i="1" baseline="30000" dirty="0">
                <a:solidFill>
                  <a:schemeClr val="bg1"/>
                </a:solidFill>
                <a:effectLst/>
                <a:latin typeface="Arial" panose="020B0604020202020204" pitchFamily="34" charset="0"/>
                <a:ea typeface="Times New Roman" panose="02020603050405020304" pitchFamily="18" charset="0"/>
              </a:rPr>
              <a:t>8 </a:t>
            </a:r>
            <a:r>
              <a:rPr lang="en-US" sz="3200" i="1" dirty="0">
                <a:solidFill>
                  <a:schemeClr val="bg1"/>
                </a:solidFill>
                <a:effectLst/>
                <a:latin typeface="Arial" panose="020B0604020202020204" pitchFamily="34" charset="0"/>
                <a:ea typeface="Times New Roman" panose="02020603050405020304" pitchFamily="18" charset="0"/>
              </a:rPr>
              <a:t>Whoever does not love does not know God, because God is love.</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1 John 4:7-8</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2698800"/>
      </p:ext>
    </p:extLst>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446274"/>
            <a:ext cx="11378381" cy="1569660"/>
          </a:xfrm>
          <a:prstGeom prst="rect">
            <a:avLst/>
          </a:prstGeom>
          <a:noFill/>
        </p:spPr>
        <p:txBody>
          <a:bodyPr wrap="square" rtlCol="0">
            <a:spAutoFit/>
          </a:bodyPr>
          <a:lstStyle/>
          <a:p>
            <a:pPr marL="0" marR="0">
              <a:spcBef>
                <a:spcPts val="0"/>
              </a:spcBef>
              <a:spcAft>
                <a:spcPts val="0"/>
              </a:spcAft>
            </a:pPr>
            <a:r>
              <a:rPr lang="en-US" sz="3200" i="1" dirty="0">
                <a:solidFill>
                  <a:schemeClr val="bg1"/>
                </a:solidFill>
                <a:effectLst/>
                <a:latin typeface="Arial" panose="020B0604020202020204" pitchFamily="34" charset="0"/>
                <a:ea typeface="Times New Roman" panose="02020603050405020304" pitchFamily="18" charset="0"/>
              </a:rPr>
              <a:t>For the Son of Man came to seek and to save the lost.</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3200" dirty="0">
                <a:solidFill>
                  <a:schemeClr val="bg1"/>
                </a:solidFill>
                <a:effectLst/>
                <a:latin typeface="Arial" panose="020B0604020202020204" pitchFamily="34" charset="0"/>
                <a:ea typeface="Times New Roman" panose="02020603050405020304" pitchFamily="18" charset="0"/>
              </a:rPr>
              <a:t>Luke 19:10</a:t>
            </a:r>
            <a:endParaRPr lang="en-US" sz="3200" dirty="0">
              <a:solidFill>
                <a:schemeClr val="bg1"/>
              </a:solidFill>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4297675"/>
      </p:ext>
    </p:extLst>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3105834"/>
            <a:ext cx="11378381" cy="646331"/>
          </a:xfrm>
          <a:prstGeom prst="rect">
            <a:avLst/>
          </a:prstGeom>
          <a:noFill/>
        </p:spPr>
        <p:txBody>
          <a:bodyPr wrap="square" rtlCol="0">
            <a:spAutoFit/>
          </a:bodyPr>
          <a:lstStyle/>
          <a:p>
            <a:pPr algn="ctr"/>
            <a:r>
              <a:rPr lang="en-US" sz="3600" dirty="0">
                <a:solidFill>
                  <a:schemeClr val="bg1"/>
                </a:solidFill>
                <a:effectLst/>
                <a:latin typeface="Arial" panose="020B0604020202020204" pitchFamily="34" charset="0"/>
                <a:ea typeface="Times New Roman" panose="02020603050405020304" pitchFamily="18" charset="0"/>
              </a:rPr>
              <a:t>My purpose is to </a:t>
            </a:r>
            <a:r>
              <a:rPr lang="en-US" sz="3600" u="sng" dirty="0">
                <a:solidFill>
                  <a:schemeClr val="accent4">
                    <a:lumMod val="75000"/>
                  </a:schemeClr>
                </a:solidFill>
                <a:effectLst/>
                <a:latin typeface="Arial" panose="020B0604020202020204" pitchFamily="34" charset="0"/>
                <a:ea typeface="Times New Roman" panose="02020603050405020304" pitchFamily="18" charset="0"/>
              </a:rPr>
              <a:t>seek and to save the lost</a:t>
            </a:r>
            <a:r>
              <a:rPr lang="en-US" sz="3600" dirty="0">
                <a:solidFill>
                  <a:schemeClr val="bg1"/>
                </a:solidFill>
                <a:effectLst/>
                <a:latin typeface="Arial" panose="020B0604020202020204" pitchFamily="34" charset="0"/>
                <a:ea typeface="Times New Roman" panose="02020603050405020304" pitchFamily="18" charset="0"/>
              </a:rPr>
              <a:t>!</a:t>
            </a:r>
            <a:endParaRPr lang="en-US" sz="36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1329900"/>
      </p:ext>
    </p:extLst>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A39EFA-63F4-639F-5EF9-336940F466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3A41BA0-5085-E63F-E689-88A8CEACEDE6}"/>
              </a:ext>
            </a:extLst>
          </p:cNvPr>
          <p:cNvSpPr txBox="1"/>
          <p:nvPr/>
        </p:nvSpPr>
        <p:spPr>
          <a:xfrm>
            <a:off x="406809"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IDENTITY – (MEANING)</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94904072"/>
      </p:ext>
    </p:extLst>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A46B644-89D1-C3DA-02E2-5A4B78B620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0BCE5C-5B29-BA5A-390E-125972A673C3}"/>
              </a:ext>
            </a:extLst>
          </p:cNvPr>
          <p:cNvSpPr txBox="1"/>
          <p:nvPr/>
        </p:nvSpPr>
        <p:spPr>
          <a:xfrm>
            <a:off x="406809" y="446274"/>
            <a:ext cx="11378381" cy="5016758"/>
          </a:xfrm>
          <a:prstGeom prst="rect">
            <a:avLst/>
          </a:prstGeom>
          <a:noFill/>
        </p:spPr>
        <p:txBody>
          <a:bodyPr wrap="square" rtlCol="0">
            <a:spAutoFit/>
          </a:bodyPr>
          <a:lstStyle/>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have spent much time discovering truth. Remember, we use the physical and the spiritual. The physical is researched through science and historical events. We look at evidence and come to conclusions about the best possible explanations. The spiritual is a gut level feeling of what we believe to be true after looking at all of the evidence. What is your gut telling you? There are certain gut level feelings that we have which lead us to come to know God. There are five of them. We’ll call them beliefs. </a:t>
            </a: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6544732"/>
      </p:ext>
    </p:extLst>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642D481-4F65-41A9-B000-D2017F9921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F4F7AF-3429-DC72-B21C-DF27DE39CC10}"/>
              </a:ext>
            </a:extLst>
          </p:cNvPr>
          <p:cNvSpPr txBox="1"/>
          <p:nvPr/>
        </p:nvSpPr>
        <p:spPr>
          <a:xfrm>
            <a:off x="406809" y="446274"/>
            <a:ext cx="11378381" cy="2062103"/>
          </a:xfrm>
          <a:prstGeom prst="rect">
            <a:avLst/>
          </a:prstGeom>
          <a:noFill/>
        </p:spPr>
        <p:txBody>
          <a:bodyPr wrap="square" rtlCol="0">
            <a:spAutoFit/>
          </a:bodyPr>
          <a:lstStyle/>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be identified with God, we need to have certain beliefs. We can ask those we are telling about Christ if they share these beliefs?</a:t>
            </a:r>
          </a:p>
          <a:p>
            <a:pPr marL="0" marR="0">
              <a:spcBef>
                <a:spcPts val="0"/>
              </a:spcBef>
              <a:spcAft>
                <a:spcPts val="0"/>
              </a:spcAft>
            </a:pPr>
            <a:endParaRPr lang="en-US" sz="32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92989522"/>
      </p:ext>
    </p:extLst>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20C6F4-D915-6EAC-F046-29AEC046BB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4C5B6A-05AC-61F1-42DE-E3E6B8F4ABE3}"/>
              </a:ext>
            </a:extLst>
          </p:cNvPr>
          <p:cNvSpPr txBox="1"/>
          <p:nvPr/>
        </p:nvSpPr>
        <p:spPr>
          <a:xfrm>
            <a:off x="406809" y="446274"/>
            <a:ext cx="11378381" cy="3539430"/>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God exists (God Exists)?</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After looking at all of the evidence, do you believe that someone created the universe and that we are not an accident? Do you believe there is someone who is separate from nature who has power over all things?</a:t>
            </a:r>
          </a:p>
        </p:txBody>
      </p:sp>
    </p:spTree>
    <p:extLst>
      <p:ext uri="{BB962C8B-B14F-4D97-AF65-F5344CB8AC3E}">
        <p14:creationId xmlns:p14="http://schemas.microsoft.com/office/powerpoint/2010/main" val="2520677775"/>
      </p:ext>
    </p:extLst>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3E8AD4-1AF5-9D46-853A-0CBEEBC93E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C0A7D0-4C0A-8E56-9849-EFF2945CD04D}"/>
              </a:ext>
            </a:extLst>
          </p:cNvPr>
          <p:cNvSpPr txBox="1"/>
          <p:nvPr/>
        </p:nvSpPr>
        <p:spPr>
          <a:xfrm>
            <a:off x="406809" y="446274"/>
            <a:ext cx="11378381" cy="3046988"/>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you have missed the mark and sinned (I have sinned)?</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know deep down what is right and wrong and that you don’t measure up to who you were created to be – always good and loving? </a:t>
            </a:r>
          </a:p>
        </p:txBody>
      </p:sp>
    </p:spTree>
    <p:extLst>
      <p:ext uri="{BB962C8B-B14F-4D97-AF65-F5344CB8AC3E}">
        <p14:creationId xmlns:p14="http://schemas.microsoft.com/office/powerpoint/2010/main" val="3112179294"/>
      </p:ext>
    </p:extLst>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1598F0-371C-9CAF-A4ED-7A3FD399C5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89E9ED-C641-A8CC-F68B-BA95B6B40946}"/>
              </a:ext>
            </a:extLst>
          </p:cNvPr>
          <p:cNvSpPr txBox="1"/>
          <p:nvPr/>
        </p:nvSpPr>
        <p:spPr>
          <a:xfrm>
            <a:off x="406809" y="446274"/>
            <a:ext cx="11378381" cy="3046988"/>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you can never obey enough rules to earn a relationship with God because you know you will fail (I can’t earn it)?</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know that you are not perfect and will not always do what is </a:t>
            </a:r>
            <a:r>
              <a:rPr lang="en-US" sz="32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right?</a:t>
            </a:r>
            <a:r>
              <a:rPr lang="en-US" sz="1800" dirty="0" err="1">
                <a:effectLst/>
                <a:latin typeface="Times New Roman" panose="02020603050405020304" pitchFamily="18" charset="0"/>
                <a:ea typeface="Times New Roman" panose="02020603050405020304" pitchFamily="18" charset="0"/>
              </a:rPr>
              <a:t>right</a:t>
            </a:r>
            <a:r>
              <a:rPr lang="en-US" sz="18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4251071251"/>
      </p:ext>
    </p:extLst>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8890988-C887-BFCF-11D7-91BFDFFCA25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38629D-7AC7-B466-C89A-CA5CD711D4D7}"/>
              </a:ext>
            </a:extLst>
          </p:cNvPr>
          <p:cNvSpPr txBox="1"/>
          <p:nvPr/>
        </p:nvSpPr>
        <p:spPr>
          <a:xfrm>
            <a:off x="406809" y="446274"/>
            <a:ext cx="11378381" cy="3046988"/>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God still loves you and wants to have a relationship with you (God wants me)?</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believe that God sending Jesus to show His love for you is proof that He wants a relationship with you? </a:t>
            </a:r>
          </a:p>
        </p:txBody>
      </p:sp>
    </p:spTree>
    <p:extLst>
      <p:ext uri="{BB962C8B-B14F-4D97-AF65-F5344CB8AC3E}">
        <p14:creationId xmlns:p14="http://schemas.microsoft.com/office/powerpoint/2010/main" val="1422427516"/>
      </p:ext>
    </p:extLst>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CCFBBB-D09D-40A7-BBBC-AB4AED5AC9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00D559-26A0-42CC-B4D6-DA5A9B9C574D}"/>
              </a:ext>
            </a:extLst>
          </p:cNvPr>
          <p:cNvSpPr txBox="1"/>
          <p:nvPr/>
        </p:nvSpPr>
        <p:spPr>
          <a:xfrm>
            <a:off x="406809" y="446274"/>
            <a:ext cx="11378381" cy="4524315"/>
          </a:xfrm>
          <a:prstGeom prst="rect">
            <a:avLst/>
          </a:prstGeom>
          <a:noFill/>
        </p:spPr>
        <p:txBody>
          <a:bodyPr wrap="square" rtlCol="0">
            <a:spAutoFit/>
          </a:bodyPr>
          <a:lstStyle/>
          <a:p>
            <a:pPr marL="0" marR="34290">
              <a:buNone/>
              <a:tabLst>
                <a:tab pos="228600" algn="l"/>
              </a:tabLst>
            </a:pPr>
            <a:r>
              <a:rPr lang="en-US" sz="32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THE 5 BELIEFS QUESTIONS</a:t>
            </a:r>
            <a:endParaRPr lang="en-US" sz="32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buNone/>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marR="34290" lvl="0" indent="-342900">
              <a:buFont typeface="Courier New" panose="02070309020205020404" pitchFamily="49" charset="0"/>
              <a:buChar char="o"/>
              <a:tabLst>
                <a:tab pos="228600" algn="l"/>
              </a:tabLst>
            </a:pPr>
            <a:r>
              <a:rPr lang="en-US" sz="32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 you believe that Jesus is the way to have a relationship with God (Jesus is the way)?</a:t>
            </a: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Do you believe that he came to earth to show you how to live, take the punishment for your sin and come back to life to provide a way for you to also come back to life in Heaven after your death? Do you believe you experience this through being forgiven for your sins by accepting what Jesus did for you? </a:t>
            </a:r>
          </a:p>
        </p:txBody>
      </p:sp>
    </p:spTree>
    <p:extLst>
      <p:ext uri="{BB962C8B-B14F-4D97-AF65-F5344CB8AC3E}">
        <p14:creationId xmlns:p14="http://schemas.microsoft.com/office/powerpoint/2010/main" val="2126717289"/>
      </p:ext>
    </p:extLst>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DCA1BCC-B108-2D93-5CC5-D6A5B3179E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F7464A-D768-CF14-7E51-D6C985DDA69E}"/>
              </a:ext>
            </a:extLst>
          </p:cNvPr>
          <p:cNvSpPr txBox="1"/>
          <p:nvPr/>
        </p:nvSpPr>
        <p:spPr>
          <a:xfrm>
            <a:off x="406809" y="446274"/>
            <a:ext cx="11378381" cy="3539430"/>
          </a:xfrm>
          <a:prstGeom prst="rect">
            <a:avLst/>
          </a:prstGeom>
          <a:noFill/>
        </p:spPr>
        <p:txBody>
          <a:bodyPr wrap="square" rtlCol="0">
            <a:spAutoFit/>
          </a:bodyPr>
          <a:lstStyle/>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If they answer “YES” to these questions, they can begin their relationship with God by praying. Give them an opportunity to become a Child of God by leading them in the Prayer of Salvation:</a:t>
            </a:r>
          </a:p>
          <a:p>
            <a:pPr marL="0" marR="34290">
              <a:buNone/>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12436328"/>
      </p:ext>
    </p:extLst>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AF95064-F963-7627-2FD7-04EB578F93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680EAE6-67EC-73CE-CED5-C486BF48E72C}"/>
              </a:ext>
            </a:extLst>
          </p:cNvPr>
          <p:cNvSpPr txBox="1"/>
          <p:nvPr/>
        </p:nvSpPr>
        <p:spPr>
          <a:xfrm>
            <a:off x="406809" y="446274"/>
            <a:ext cx="11378381" cy="4031873"/>
          </a:xfrm>
          <a:prstGeom prst="rect">
            <a:avLst/>
          </a:prstGeom>
          <a:noFill/>
        </p:spPr>
        <p:txBody>
          <a:bodyPr wrap="square" rtlCol="0">
            <a:spAutoFit/>
          </a:bodyPr>
          <a:lstStyle/>
          <a:p>
            <a:pPr marL="0" marR="34290">
              <a:buNone/>
            </a:pP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Dear God, I ADMIT that I have sinned and ask for your forgiveness. I BELIEVE that Jesus died on the cross to take the punishment for my sins and was resurrected to provide a way for me to live forever with you in Heaven. I COMMIT to follow Jesus as the Lord of my life as I live to become like him. I pray this in Jesus’ name. Amen.  </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84282742"/>
      </p:ext>
    </p:extLst>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197C953-D5C3-C696-6056-8C234484C74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91A2DC-82EF-473E-5F85-4F5B487173AB}"/>
              </a:ext>
            </a:extLst>
          </p:cNvPr>
          <p:cNvSpPr txBox="1"/>
          <p:nvPr/>
        </p:nvSpPr>
        <p:spPr>
          <a:xfrm>
            <a:off x="271727"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THE 5 BELIEFS</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20003281"/>
      </p:ext>
    </p:extLst>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20EC5AD-916C-AB3B-7B48-52B0F62FE6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565C65B-7BB2-30AB-FE9F-1EDC680575A9}"/>
              </a:ext>
            </a:extLst>
          </p:cNvPr>
          <p:cNvSpPr txBox="1"/>
          <p:nvPr/>
        </p:nvSpPr>
        <p:spPr>
          <a:xfrm>
            <a:off x="406809" y="2644170"/>
            <a:ext cx="11378381" cy="1569660"/>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REMEMBER – THIS IS A GRAPHIC!</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I ACCEPT</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09822585"/>
      </p:ext>
    </p:extLst>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962B48-0454-1D32-5990-FBCAB9AB36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77EED5-CEB0-B084-2265-01FBA467C035}"/>
              </a:ext>
            </a:extLst>
          </p:cNvPr>
          <p:cNvSpPr txBox="1"/>
          <p:nvPr/>
        </p:nvSpPr>
        <p:spPr>
          <a:xfrm>
            <a:off x="406809" y="446274"/>
            <a:ext cx="11378381" cy="1210524"/>
          </a:xfrm>
          <a:prstGeom prst="rect">
            <a:avLst/>
          </a:prstGeom>
          <a:noFill/>
        </p:spPr>
        <p:txBody>
          <a:bodyPr wrap="square" rtlCol="0">
            <a:spAutoFit/>
          </a:bodyPr>
          <a:lstStyle/>
          <a:p>
            <a:pPr marL="0" marR="0">
              <a:lnSpc>
                <a:spcPct val="107000"/>
              </a:lnSpc>
              <a:spcAft>
                <a:spcPts val="800"/>
              </a:spcAft>
              <a:buNone/>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WHAT DO I DO IF THEY BECOME A CHRISTIAN?</a:t>
            </a:r>
            <a:endParaRPr lang="en-US" sz="3200"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15930520"/>
      </p:ext>
    </p:extLst>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F28153-BA1B-EE3E-BD55-270B21E28D0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8B9F14-2562-C792-4788-D8438BB7D252}"/>
              </a:ext>
            </a:extLst>
          </p:cNvPr>
          <p:cNvSpPr txBox="1"/>
          <p:nvPr/>
        </p:nvSpPr>
        <p:spPr>
          <a:xfrm>
            <a:off x="406809" y="446274"/>
            <a:ext cx="11378381" cy="3527248"/>
          </a:xfrm>
          <a:prstGeom prst="rect">
            <a:avLst/>
          </a:prstGeom>
          <a:noFill/>
        </p:spPr>
        <p:txBody>
          <a:bodyPr wrap="square" rtlCol="0">
            <a:spAutoFit/>
          </a:bodyPr>
          <a:lstStyle/>
          <a:p>
            <a:pPr marL="0" marR="0">
              <a:lnSpc>
                <a:spcPct val="107000"/>
              </a:lnSpc>
              <a:spcAft>
                <a:spcPts val="800"/>
              </a:spcAft>
              <a:buNone/>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WHAT DO I DO IF THEY BECOME A CHRISTIAN?</a:t>
            </a:r>
            <a:endParaRPr lang="en-US" sz="3200"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endPar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We want to help new believers begin their relationship with God in a good way. To do this, we want to encourage them to take specific actions. Encourage them to…</a:t>
            </a:r>
            <a:endPar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25134714"/>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529D8B-78AF-C780-9506-25FF7D718F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2A8753-146B-996E-7442-6CF86887799F}"/>
              </a:ext>
            </a:extLst>
          </p:cNvPr>
          <p:cNvSpPr txBox="1"/>
          <p:nvPr/>
        </p:nvSpPr>
        <p:spPr>
          <a:xfrm>
            <a:off x="406809" y="446274"/>
            <a:ext cx="11378381" cy="2473369"/>
          </a:xfrm>
          <a:prstGeom prst="rect">
            <a:avLst/>
          </a:prstGeom>
          <a:noFill/>
        </p:spPr>
        <p:txBody>
          <a:bodyPr wrap="square" rtlCol="0">
            <a:spAutoFit/>
          </a:bodyPr>
          <a:lstStyle/>
          <a:p>
            <a:pPr marL="0" marR="0">
              <a:lnSpc>
                <a:spcPct val="107000"/>
              </a:lnSpc>
              <a:spcAft>
                <a:spcPts val="800"/>
              </a:spcAft>
              <a:buNone/>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WHAT DO I DO IF THEY BECOME A CHRISTIAN?</a:t>
            </a:r>
            <a:endParaRPr lang="en-US" sz="3200"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marL="457200" marR="0" indent="-457200">
              <a:lnSpc>
                <a:spcPct val="107000"/>
              </a:lnSpc>
              <a:spcAft>
                <a:spcPts val="80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Tell others about their new relationship with God.</a:t>
            </a:r>
            <a:endParaRPr lang="en-US" sz="3200"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marL="0" marR="0">
              <a:buNone/>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36000808"/>
      </p:ext>
    </p:extLst>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E24BE1-F07C-1282-81B3-E0259C2498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28F8AE-3523-247F-1B81-3758CFE1D27F}"/>
              </a:ext>
            </a:extLst>
          </p:cNvPr>
          <p:cNvSpPr txBox="1"/>
          <p:nvPr/>
        </p:nvSpPr>
        <p:spPr>
          <a:xfrm>
            <a:off x="406809" y="446274"/>
            <a:ext cx="11378381" cy="3000309"/>
          </a:xfrm>
          <a:prstGeom prst="rect">
            <a:avLst/>
          </a:prstGeom>
          <a:noFill/>
        </p:spPr>
        <p:txBody>
          <a:bodyPr wrap="square" rtlCol="0">
            <a:spAutoFit/>
          </a:bodyPr>
          <a:lstStyle/>
          <a:p>
            <a:pPr marL="0" marR="0">
              <a:lnSpc>
                <a:spcPct val="107000"/>
              </a:lnSpc>
              <a:spcAft>
                <a:spcPts val="800"/>
              </a:spcAft>
              <a:buNone/>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WHAT DO I DO IF THEY BECOME A CHRISTIAN?</a:t>
            </a:r>
            <a:endParaRPr lang="en-US" sz="3200"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marL="457200" marR="0" indent="-457200">
              <a:lnSpc>
                <a:spcPct val="107000"/>
              </a:lnSpc>
              <a:spcAft>
                <a:spcPts val="80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Connect with a church that will help them grow as a new Christian.</a:t>
            </a:r>
            <a:endParaRPr lang="en-US" sz="3200"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marL="0" marR="0">
              <a:buNone/>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09856348"/>
      </p:ext>
    </p:extLst>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8EFF9D3-0A7F-4E7E-E517-62A4229DC2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BBBBDC-7556-DD1A-94DF-9E348F428121}"/>
              </a:ext>
            </a:extLst>
          </p:cNvPr>
          <p:cNvSpPr txBox="1"/>
          <p:nvPr/>
        </p:nvSpPr>
        <p:spPr>
          <a:xfrm>
            <a:off x="406809" y="446274"/>
            <a:ext cx="11378381" cy="4054187"/>
          </a:xfrm>
          <a:prstGeom prst="rect">
            <a:avLst/>
          </a:prstGeom>
          <a:noFill/>
        </p:spPr>
        <p:txBody>
          <a:bodyPr wrap="square" rtlCol="0">
            <a:spAutoFit/>
          </a:bodyPr>
          <a:lstStyle/>
          <a:p>
            <a:pPr marL="0" marR="0">
              <a:lnSpc>
                <a:spcPct val="107000"/>
              </a:lnSpc>
              <a:spcAft>
                <a:spcPts val="800"/>
              </a:spcAft>
              <a:buNone/>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WHAT DO I DO IF THEY BECOME A CHRISTIAN?</a:t>
            </a:r>
            <a:endParaRPr lang="en-US" sz="3200"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marL="457200" marR="0" indent="-457200">
              <a:lnSpc>
                <a:spcPct val="107000"/>
              </a:lnSpc>
              <a:spcAft>
                <a:spcPts val="80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Obey Jesus’s instruction to be baptized letting people know of their belief in the loving life Jesus lived, his death and burial for their sins and his resurrection providing eternal life for them in Heaven.</a:t>
            </a:r>
            <a:endParaRPr lang="en-US" sz="3200"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marL="0" marR="0">
              <a:buNone/>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42060654"/>
      </p:ext>
    </p:extLst>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11B4CE-20B0-160E-C7A8-B48C587F930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AF1755-0605-3E33-2E76-8CFDC18995A4}"/>
              </a:ext>
            </a:extLst>
          </p:cNvPr>
          <p:cNvSpPr txBox="1"/>
          <p:nvPr/>
        </p:nvSpPr>
        <p:spPr>
          <a:xfrm>
            <a:off x="406809" y="446274"/>
            <a:ext cx="11378381" cy="3000309"/>
          </a:xfrm>
          <a:prstGeom prst="rect">
            <a:avLst/>
          </a:prstGeom>
          <a:noFill/>
        </p:spPr>
        <p:txBody>
          <a:bodyPr wrap="square" rtlCol="0">
            <a:spAutoFit/>
          </a:bodyPr>
          <a:lstStyle/>
          <a:p>
            <a:pPr marL="0" marR="0">
              <a:lnSpc>
                <a:spcPct val="107000"/>
              </a:lnSpc>
              <a:spcAft>
                <a:spcPts val="800"/>
              </a:spcAft>
              <a:buNone/>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WHAT DO I DO IF THEY BECOME A CHRISTIAN?</a:t>
            </a:r>
            <a:endParaRPr lang="en-US" sz="3200"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marL="457200" marR="0" indent="-457200">
              <a:lnSpc>
                <a:spcPct val="107000"/>
              </a:lnSpc>
              <a:spcAft>
                <a:spcPts val="80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Begin to grow in their relationship with God by reading the Bible and talking to Him through prayer.</a:t>
            </a:r>
            <a:endParaRPr lang="en-US" sz="3200"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marL="0" marR="0">
              <a:buNone/>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01571690"/>
      </p:ext>
    </p:extLst>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EEC1C6-D8DD-65EF-FB42-E364984143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B5ED61F-36D8-BB23-E098-B63974331BA2}"/>
              </a:ext>
            </a:extLst>
          </p:cNvPr>
          <p:cNvSpPr txBox="1"/>
          <p:nvPr/>
        </p:nvSpPr>
        <p:spPr>
          <a:xfrm>
            <a:off x="406809" y="446274"/>
            <a:ext cx="11378381" cy="3000309"/>
          </a:xfrm>
          <a:prstGeom prst="rect">
            <a:avLst/>
          </a:prstGeom>
          <a:noFill/>
        </p:spPr>
        <p:txBody>
          <a:bodyPr wrap="square" rtlCol="0">
            <a:spAutoFit/>
          </a:bodyPr>
          <a:lstStyle/>
          <a:p>
            <a:pPr marL="0" marR="0">
              <a:lnSpc>
                <a:spcPct val="107000"/>
              </a:lnSpc>
              <a:spcAft>
                <a:spcPts val="800"/>
              </a:spcAft>
              <a:buNone/>
            </a:pPr>
            <a:r>
              <a:rPr lang="en-US" sz="3200" b="1"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rPr>
              <a:t>WHAT DO I DO IF THEY BECOME A CHRISTIAN?</a:t>
            </a:r>
            <a:endParaRPr lang="en-US" sz="3200" kern="100" dirty="0">
              <a:solidFill>
                <a:schemeClr val="accent4">
                  <a:lumMod val="75000"/>
                </a:schemeClr>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07000"/>
              </a:lnSpc>
              <a:spcAft>
                <a:spcPts val="800"/>
              </a:spcAft>
              <a:buNone/>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a:p>
            <a:pPr marL="457200" marR="0" indent="-457200">
              <a:lnSpc>
                <a:spcPct val="107000"/>
              </a:lnSpc>
              <a:spcAft>
                <a:spcPts val="800"/>
              </a:spcAft>
              <a:buFont typeface="Arial" panose="020B0604020202020204" pitchFamily="34" charset="0"/>
              <a:buChar char="•"/>
            </a:pPr>
            <a:r>
              <a:rPr lang="en-US" sz="3200" b="1"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Engage in showing God’s love to others by helping those who are in need.</a:t>
            </a:r>
            <a:endParaRPr lang="en-US" sz="3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buNone/>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22691839"/>
      </p:ext>
    </p:extLst>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EF686E-C286-A9EB-9A76-5ECBA63592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F77C53-FAFB-FFD6-69D7-6F440495EAA6}"/>
              </a:ext>
            </a:extLst>
          </p:cNvPr>
          <p:cNvSpPr txBox="1"/>
          <p:nvPr/>
        </p:nvSpPr>
        <p:spPr>
          <a:xfrm>
            <a:off x="271727" y="2890391"/>
            <a:ext cx="11378381" cy="1077218"/>
          </a:xfrm>
          <a:prstGeom prst="rect">
            <a:avLst/>
          </a:prstGeom>
          <a:noFill/>
        </p:spPr>
        <p:txBody>
          <a:bodyPr wrap="square" rtlCol="0">
            <a:spAutoFit/>
          </a:bodyPr>
          <a:lstStyle/>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REMINDER GRAPHIC ON WEBSITE:</a:t>
            </a:r>
          </a:p>
          <a:p>
            <a:pPr marL="0" marR="0" algn="ctr">
              <a:spcBef>
                <a:spcPts val="0"/>
              </a:spcBef>
              <a:spcAft>
                <a:spcPts val="0"/>
              </a:spcAft>
            </a:pPr>
            <a:r>
              <a:rPr lang="en-US" sz="3200" b="1" dirty="0">
                <a:solidFill>
                  <a:schemeClr val="accent4">
                    <a:lumMod val="75000"/>
                  </a:schemeClr>
                </a:solidFill>
                <a:latin typeface="Arial" panose="020B0604020202020204" pitchFamily="34" charset="0"/>
                <a:ea typeface="Times New Roman" panose="02020603050405020304" pitchFamily="18" charset="0"/>
              </a:rPr>
              <a:t>WHAT NOW?</a:t>
            </a:r>
            <a:endParaRPr lang="en-US" sz="3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12861545"/>
      </p:ext>
    </p:extLst>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E9C87F-D4A5-CECB-F717-DE6FD548EAB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B76569-5B61-8862-59FA-C424818A590A}"/>
              </a:ext>
            </a:extLst>
          </p:cNvPr>
          <p:cNvSpPr txBox="1"/>
          <p:nvPr/>
        </p:nvSpPr>
        <p:spPr>
          <a:xfrm>
            <a:off x="406809" y="3044279"/>
            <a:ext cx="11378381" cy="769441"/>
          </a:xfrm>
          <a:prstGeom prst="rect">
            <a:avLst/>
          </a:prstGeom>
          <a:noFill/>
        </p:spPr>
        <p:txBody>
          <a:bodyPr wrap="square" rtlCol="0">
            <a:spAutoFit/>
          </a:bodyPr>
          <a:lstStyle/>
          <a:p>
            <a:pPr marL="0" marR="34290" algn="ctr">
              <a:buNone/>
              <a:tabLst>
                <a:tab pos="228600" algn="l"/>
              </a:tabLst>
            </a:pPr>
            <a:r>
              <a:rPr lang="en-US" sz="44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Are You Ready?</a:t>
            </a:r>
          </a:p>
        </p:txBody>
      </p:sp>
    </p:spTree>
    <p:extLst>
      <p:ext uri="{BB962C8B-B14F-4D97-AF65-F5344CB8AC3E}">
        <p14:creationId xmlns:p14="http://schemas.microsoft.com/office/powerpoint/2010/main" val="1353572306"/>
      </p:ext>
    </p:extLst>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2758959-30D0-FEA1-DDF6-006F1DDFAF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444D26-FE4B-C546-115A-B0E9EB931C0D}"/>
              </a:ext>
            </a:extLst>
          </p:cNvPr>
          <p:cNvSpPr txBox="1"/>
          <p:nvPr/>
        </p:nvSpPr>
        <p:spPr>
          <a:xfrm>
            <a:off x="406809" y="446274"/>
            <a:ext cx="11378381" cy="2554545"/>
          </a:xfrm>
          <a:prstGeom prst="rect">
            <a:avLst/>
          </a:prstGeom>
          <a:noFill/>
        </p:spPr>
        <p:txBody>
          <a:bodyPr wrap="square" rtlCol="0">
            <a:spAutoFit/>
          </a:bodyPr>
          <a:lstStyle/>
          <a:p>
            <a:pPr marR="34290">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Are you ready to share the Good News about Jesus with others? Hopefully, this course has prepared you. Let’s end by remembering the scripture which is the foundation of this study…</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9509974"/>
      </p:ext>
    </p:extLst>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093A04-66DF-4839-8776-EA96F9EB87A9}"/>
              </a:ext>
            </a:extLst>
          </p:cNvPr>
          <p:cNvSpPr txBox="1"/>
          <p:nvPr/>
        </p:nvSpPr>
        <p:spPr>
          <a:xfrm>
            <a:off x="406809" y="2397948"/>
            <a:ext cx="11378381" cy="2062103"/>
          </a:xfrm>
          <a:prstGeom prst="rect">
            <a:avLst/>
          </a:prstGeom>
          <a:noFill/>
        </p:spPr>
        <p:txBody>
          <a:bodyPr wrap="square" rtlCol="0">
            <a:spAutoFit/>
          </a:bodyPr>
          <a:lstStyle/>
          <a:p>
            <a:pPr algn="ctr"/>
            <a:r>
              <a:rPr lang="en-US" sz="3200" b="0" i="1" dirty="0">
                <a:solidFill>
                  <a:schemeClr val="bg1"/>
                </a:solidFill>
                <a:effectLst/>
                <a:latin typeface="system-ui"/>
              </a:rPr>
              <a:t>But in your hearts revere Christ as Lord. Always be prepared to give an answer to everyone who asks you to give the reason for the hope that you have. But do this with gentleness and respect…</a:t>
            </a:r>
          </a:p>
          <a:p>
            <a:pPr algn="ctr"/>
            <a:r>
              <a:rPr lang="en-US" sz="3200" dirty="0">
                <a:solidFill>
                  <a:schemeClr val="bg1"/>
                </a:solidFill>
                <a:latin typeface="system-ui"/>
                <a:ea typeface="Times New Roman" panose="02020603050405020304" pitchFamily="18" charset="0"/>
              </a:rPr>
              <a:t>1 Peter 3:15</a:t>
            </a:r>
          </a:p>
        </p:txBody>
      </p:sp>
    </p:spTree>
    <p:extLst>
      <p:ext uri="{BB962C8B-B14F-4D97-AF65-F5344CB8AC3E}">
        <p14:creationId xmlns:p14="http://schemas.microsoft.com/office/powerpoint/2010/main" val="1868069418"/>
      </p:ext>
    </p:extLst>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ED9DAE-F415-4DD2-C564-1E07C25554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19873E3-14A1-1906-6FA3-DFAF929178C0}"/>
              </a:ext>
            </a:extLst>
          </p:cNvPr>
          <p:cNvSpPr txBox="1"/>
          <p:nvPr/>
        </p:nvSpPr>
        <p:spPr>
          <a:xfrm>
            <a:off x="313291" y="2890391"/>
            <a:ext cx="11378381" cy="1077218"/>
          </a:xfrm>
          <a:prstGeom prst="rect">
            <a:avLst/>
          </a:prstGeom>
          <a:noFill/>
        </p:spPr>
        <p:txBody>
          <a:bodyPr wrap="square" rtlCol="0">
            <a:spAutoFit/>
          </a:bodyPr>
          <a:lstStyle/>
          <a:p>
            <a:pPr marR="34290" algn="ctr">
              <a:tabLst>
                <a:tab pos="228600" algn="l"/>
              </a:tabLst>
            </a:pPr>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Jesus made a strong statement about the need for us to share Good News. The Bible teaches…</a:t>
            </a:r>
          </a:p>
        </p:txBody>
      </p:sp>
    </p:spTree>
    <p:extLst>
      <p:ext uri="{BB962C8B-B14F-4D97-AF65-F5344CB8AC3E}">
        <p14:creationId xmlns:p14="http://schemas.microsoft.com/office/powerpoint/2010/main" val="3567852216"/>
      </p:ext>
    </p:extLst>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26041F-15FC-E836-A1AF-35FFFC4AC5B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B29C39-2D3B-F753-CE88-6C72ACF2783F}"/>
              </a:ext>
            </a:extLst>
          </p:cNvPr>
          <p:cNvSpPr txBox="1"/>
          <p:nvPr/>
        </p:nvSpPr>
        <p:spPr>
          <a:xfrm>
            <a:off x="406809" y="446274"/>
            <a:ext cx="11378381" cy="5016758"/>
          </a:xfrm>
          <a:prstGeom prst="rect">
            <a:avLst/>
          </a:prstGeom>
          <a:noFill/>
        </p:spPr>
        <p:txBody>
          <a:bodyPr wrap="square" rtlCol="0">
            <a:spAutoFit/>
          </a:bodyPr>
          <a:lstStyle/>
          <a:p>
            <a:pPr marL="0" marR="34290">
              <a:buNone/>
            </a:pP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Jesus went through all the towns and villages, teaching in their synagogues, proclaiming the good news of the kingdom and healing every disease and sickness. </a:t>
            </a:r>
            <a:r>
              <a:rPr lang="en-US" sz="3200" i="1"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36 </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he saw the crowds, he had compassion on them, because they were harassed and helpless, like sheep without a shepherd. </a:t>
            </a:r>
            <a:r>
              <a:rPr lang="en-US" sz="3200" i="1"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37 </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Then he said to his disciples, “The harvest is plentiful but the workers are few. </a:t>
            </a:r>
            <a:r>
              <a:rPr lang="en-US" sz="3200" i="1" baseline="30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38 </a:t>
            </a:r>
            <a:r>
              <a:rPr lang="en-US" sz="32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Ask the Lord of the harvest, therefore, to send out workers into his harvest field.”</a:t>
            </a: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r>
              <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Matthew 9:35-38</a:t>
            </a:r>
          </a:p>
          <a:p>
            <a:pPr marL="0" marR="34290">
              <a:buNone/>
              <a:tabLst>
                <a:tab pos="228600" algn="l"/>
              </a:tabLst>
            </a:pPr>
            <a:endParaRPr lang="en-US" sz="3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10168433"/>
      </p:ext>
    </p:extLst>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4C2A29F-47DE-A528-21D8-55986A3389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AF2C61-C7F2-BBC4-9CDB-42BEC58B5142}"/>
              </a:ext>
            </a:extLst>
          </p:cNvPr>
          <p:cNvSpPr txBox="1"/>
          <p:nvPr/>
        </p:nvSpPr>
        <p:spPr>
          <a:xfrm>
            <a:off x="406809" y="2828835"/>
            <a:ext cx="11378381" cy="1200329"/>
          </a:xfrm>
          <a:prstGeom prst="rect">
            <a:avLst/>
          </a:prstGeom>
          <a:noFill/>
        </p:spPr>
        <p:txBody>
          <a:bodyPr wrap="square" rtlCol="0">
            <a:spAutoFit/>
          </a:bodyPr>
          <a:lstStyle/>
          <a:p>
            <a:pPr marL="0" marR="34290" algn="ctr">
              <a:buNone/>
            </a:pP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It’s time to go into the field and share </a:t>
            </a:r>
            <a:endPar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0" marR="34290" algn="ctr"/>
            <a:r>
              <a:rPr lang="en-US" sz="3600" b="1"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rPr>
              <a:t>GOOD NEWS!</a:t>
            </a:r>
            <a:endParaRPr lang="en-US" sz="3600" dirty="0">
              <a:solidFill>
                <a:schemeClr val="accent4">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74261771"/>
      </p:ext>
    </p:extLst>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1670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9532</TotalTime>
  <Words>15156</Words>
  <Application>Microsoft Office PowerPoint</Application>
  <PresentationFormat>Widescreen</PresentationFormat>
  <Paragraphs>1401</Paragraphs>
  <Slides>502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502</vt:i4>
      </vt:variant>
    </vt:vector>
  </HeadingPairs>
  <TitlesOfParts>
    <vt:vector size="513" baseType="lpstr">
      <vt:lpstr>Aptos</vt:lpstr>
      <vt:lpstr>Arial</vt:lpstr>
      <vt:lpstr>Calibri</vt:lpstr>
      <vt:lpstr>Calibri Light</vt:lpstr>
      <vt:lpstr>Courier New</vt:lpstr>
      <vt:lpstr>Symbol</vt:lpstr>
      <vt:lpstr>system-ui</vt:lpstr>
      <vt:lpstr>Times New Roman</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Passmore</dc:creator>
  <cp:lastModifiedBy>Tim Passmore</cp:lastModifiedBy>
  <cp:revision>295</cp:revision>
  <dcterms:created xsi:type="dcterms:W3CDTF">2017-08-09T13:14:20Z</dcterms:created>
  <dcterms:modified xsi:type="dcterms:W3CDTF">2025-11-06T13:38:32Z</dcterms:modified>
</cp:coreProperties>
</file>