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9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4" r:id="rId3"/>
    <p:sldMasterId id="2147483686" r:id="rId4"/>
    <p:sldMasterId id="2147483722" r:id="rId5"/>
    <p:sldMasterId id="2147483748" r:id="rId6"/>
    <p:sldMasterId id="2147483760" r:id="rId7"/>
    <p:sldMasterId id="2147483784" r:id="rId8"/>
    <p:sldMasterId id="2147483799" r:id="rId9"/>
    <p:sldMasterId id="2147483827" r:id="rId10"/>
  </p:sldMasterIdLst>
  <p:notesMasterIdLst>
    <p:notesMasterId r:id="rId30"/>
  </p:notesMasterIdLst>
  <p:handoutMasterIdLst>
    <p:handoutMasterId r:id="rId31"/>
  </p:handoutMasterIdLst>
  <p:sldIdLst>
    <p:sldId id="725" r:id="rId11"/>
    <p:sldId id="727" r:id="rId12"/>
    <p:sldId id="698" r:id="rId13"/>
    <p:sldId id="726" r:id="rId14"/>
    <p:sldId id="697" r:id="rId15"/>
    <p:sldId id="700" r:id="rId16"/>
    <p:sldId id="708" r:id="rId17"/>
    <p:sldId id="715" r:id="rId18"/>
    <p:sldId id="714" r:id="rId19"/>
    <p:sldId id="717" r:id="rId20"/>
    <p:sldId id="701" r:id="rId21"/>
    <p:sldId id="719" r:id="rId22"/>
    <p:sldId id="724" r:id="rId23"/>
    <p:sldId id="723" r:id="rId24"/>
    <p:sldId id="704" r:id="rId25"/>
    <p:sldId id="702" r:id="rId26"/>
    <p:sldId id="699" r:id="rId27"/>
    <p:sldId id="729" r:id="rId28"/>
    <p:sldId id="720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cLean, Mark" initials="MM" lastIdx="21" clrIdx="6">
    <p:extLst>
      <p:ext uri="{19B8F6BF-5375-455C-9EA6-DF929625EA0E}">
        <p15:presenceInfo xmlns:p15="http://schemas.microsoft.com/office/powerpoint/2012/main" userId="S::mark.mclean@accenture.com::6bff34e9-f9db-4306-9cd2-823bc009d1c5" providerId="AD"/>
      </p:ext>
    </p:extLst>
  </p:cmAuthor>
  <p:cmAuthor id="1" name="Whittaker, Kerri-Anne" initials="WK" lastIdx="3" clrIdx="0">
    <p:extLst>
      <p:ext uri="{19B8F6BF-5375-455C-9EA6-DF929625EA0E}">
        <p15:presenceInfo xmlns:p15="http://schemas.microsoft.com/office/powerpoint/2012/main" userId="Whittaker, Kerri-Anne" providerId="None"/>
      </p:ext>
    </p:extLst>
  </p:cmAuthor>
  <p:cmAuthor id="8" name="Zeitoun, Francis" initials="ZF" lastIdx="23" clrIdx="7">
    <p:extLst>
      <p:ext uri="{19B8F6BF-5375-455C-9EA6-DF929625EA0E}">
        <p15:presenceInfo xmlns:p15="http://schemas.microsoft.com/office/powerpoint/2012/main" userId="S-1-5-21-1287501387-3249052258-898514827-1579801" providerId="AD"/>
      </p:ext>
    </p:extLst>
  </p:cmAuthor>
  <p:cmAuthor id="2" name="Hurlock, Elisha" initials="HE" lastIdx="18" clrIdx="1">
    <p:extLst>
      <p:ext uri="{19B8F6BF-5375-455C-9EA6-DF929625EA0E}">
        <p15:presenceInfo xmlns:p15="http://schemas.microsoft.com/office/powerpoint/2012/main" userId="Hurlock, Elisha" providerId="None"/>
      </p:ext>
    </p:extLst>
  </p:cmAuthor>
  <p:cmAuthor id="3" name="Porteous, Jason" initials="PJ" lastIdx="7" clrIdx="2">
    <p:extLst>
      <p:ext uri="{19B8F6BF-5375-455C-9EA6-DF929625EA0E}">
        <p15:presenceInfo xmlns:p15="http://schemas.microsoft.com/office/powerpoint/2012/main" userId="Porteous, Jason" providerId="None"/>
      </p:ext>
    </p:extLst>
  </p:cmAuthor>
  <p:cmAuthor id="4" name="Lavoie, Richard" initials="LR" lastIdx="6" clrIdx="3">
    <p:extLst>
      <p:ext uri="{19B8F6BF-5375-455C-9EA6-DF929625EA0E}">
        <p15:presenceInfo xmlns:p15="http://schemas.microsoft.com/office/powerpoint/2012/main" userId="Lavoie, Richard" providerId="None"/>
      </p:ext>
    </p:extLst>
  </p:cmAuthor>
  <p:cmAuthor id="5" name="Porteous, Jason" initials="PJ [2]" lastIdx="8" clrIdx="4">
    <p:extLst>
      <p:ext uri="{19B8F6BF-5375-455C-9EA6-DF929625EA0E}">
        <p15:presenceInfo xmlns:p15="http://schemas.microsoft.com/office/powerpoint/2012/main" userId="S::jason.porteous@accenture.com::9326beab-57a8-498b-825a-9c4f272c7918" providerId="AD"/>
      </p:ext>
    </p:extLst>
  </p:cmAuthor>
  <p:cmAuthor id="6" name="McGrath, A." initials="MA" lastIdx="8" clrIdx="5">
    <p:extLst>
      <p:ext uri="{19B8F6BF-5375-455C-9EA6-DF929625EA0E}">
        <p15:presenceInfo xmlns:p15="http://schemas.microsoft.com/office/powerpoint/2012/main" userId="S::a.mcgrath@accenture.com::eafdc0ff-cd0c-48a0-9f1c-da9f858e87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42C"/>
    <a:srgbClr val="1B676B"/>
    <a:srgbClr val="3F805F"/>
    <a:srgbClr val="FF0000"/>
    <a:srgbClr val="773CA4"/>
    <a:srgbClr val="A5A5A5"/>
    <a:srgbClr val="4C216D"/>
    <a:srgbClr val="2A69A2"/>
    <a:srgbClr val="155457"/>
    <a:srgbClr val="916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85079" autoAdjust="0"/>
  </p:normalViewPr>
  <p:slideViewPr>
    <p:cSldViewPr snapToGrid="0">
      <p:cViewPr varScale="1">
        <p:scale>
          <a:sx n="58" d="100"/>
          <a:sy n="58" d="100"/>
        </p:scale>
        <p:origin x="105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714045B-FA09-4D9F-ADD5-8B6EB979C4A9}" type="datetimeFigureOut">
              <a:rPr lang="en-CA" smtClean="0"/>
              <a:t>2021-12-16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DF8DE4-5C42-42EA-BB9D-31FDA1109AB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1983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A84ED6-40A0-40E1-88F1-221FD8541103}" type="datetimeFigureOut">
              <a:rPr lang="en-CA" smtClean="0"/>
              <a:t>2021-12-16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E75D7F-104B-4D34-A20E-659AD30F31D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57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0751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4151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9639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B3DBE0-A578-4B93-9123-6A137084843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327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94570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2139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3252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4002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75D7F-104B-4D34-A20E-659AD30F31D2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4571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7991" y="1109484"/>
            <a:ext cx="6629400" cy="2387600"/>
          </a:xfrm>
          <a:prstGeom prst="rect">
            <a:avLst/>
          </a:prstGeom>
        </p:spPr>
        <p:txBody>
          <a:bodyPr anchor="b"/>
          <a:lstStyle>
            <a:lvl1pPr algn="l">
              <a:defRPr sz="54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CA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br>
              <a:rPr lang="en-CA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50pt Italic - White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7991" y="3614917"/>
            <a:ext cx="66294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0" i="0">
                <a:solidFill>
                  <a:srgbClr val="1B676B"/>
                </a:solidFill>
                <a:latin typeface="+mn-lt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CA" sz="2400" b="1" dirty="0">
                <a:solidFill>
                  <a:srgbClr val="1B67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Sub-title Arial 24pt</a:t>
            </a:r>
            <a:r>
              <a:rPr lang="en-CA" sz="2400" b="1" baseline="0" dirty="0">
                <a:solidFill>
                  <a:srgbClr val="1B67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 – R: 23 G: 103 B:107</a:t>
            </a:r>
            <a:endParaRPr lang="en-CA" sz="2400" b="1" dirty="0">
              <a:solidFill>
                <a:srgbClr val="1B67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4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2732"/>
            <a:ext cx="3932237" cy="12846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508831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59173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82EDC6E-392D-FB4B-A766-9C46F4A157A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7D82DC2-EE7A-8749-A9AF-4385AE504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6" y="1030968"/>
            <a:ext cx="6574972" cy="631825"/>
          </a:xfrm>
          <a:prstGeom prst="rect">
            <a:avLst/>
          </a:prstGeom>
        </p:spPr>
        <p:txBody>
          <a:bodyPr anchor="t"/>
          <a:lstStyle>
            <a:lvl1pPr algn="ctr">
              <a:defRPr sz="3600" b="1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874A638-5859-3B4F-B09D-335F2618A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6286" y="2198915"/>
            <a:ext cx="6574971" cy="374468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lang="en-US" sz="3200" baseline="0" dirty="0" smtClean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CEF97BCF-E0F3-774B-92C0-03EED4659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086" y="618580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31496"/>
      </p:ext>
    </p:extLst>
  </p:cSld>
  <p:clrMapOvr>
    <a:masterClrMapping/>
  </p:clrMapOvr>
  <p:hf hdr="0" ftr="0" dt="0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90B25-6062-EB4D-B285-C9788D3DA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95794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EE46E-3F9E-BD47-AA82-959570030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81227"/>
            <a:ext cx="5181600" cy="39494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FCE8F-FA82-2E42-99BE-FE3740A18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81227"/>
            <a:ext cx="5181600" cy="39494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58480"/>
      </p:ext>
    </p:extLst>
  </p:cSld>
  <p:clrMapOvr>
    <a:masterClrMapping/>
  </p:clrMapOvr>
  <p:hf hdr="0" ftr="0" dt="0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51CC-E76B-A34F-9474-8BD276F6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23706"/>
            <a:ext cx="10515600" cy="8239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0B41A-D8E0-6147-92BC-A25E5A8C6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133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AFF63-8C62-F046-9D01-5378AF793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03070"/>
            <a:ext cx="5157787" cy="31881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FA6A6-70FA-8746-A0C4-930F866E6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13388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9D209-E135-CF44-8CDD-91C58B25C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03070"/>
            <a:ext cx="5183188" cy="31881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60736"/>
      </p:ext>
    </p:extLst>
  </p:cSld>
  <p:clrMapOvr>
    <a:masterClrMapping/>
  </p:clrMapOvr>
  <p:hf hdr="0" ftr="0" dt="0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68D1-822C-D14A-A684-727BD649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63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548D77-1BA8-B648-9092-BB481076C5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252FB-DA7F-5547-9BFC-49BE5A176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3ED7A-090C-D843-9370-9246C31DB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FC02F1-47C0-7143-8E95-B2D6E3EFD0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510079"/>
      </p:ext>
    </p:extLst>
  </p:cSld>
  <p:clrMapOvr>
    <a:masterClrMapping/>
  </p:clrMapOvr>
  <p:hf hdr="0" ftr="0" dt="0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28DC5-FDD6-F240-95CD-CD4448619B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8DFFB-32D4-DA46-9A68-2A743588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182F0-11EA-184D-AD13-16B1F065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FC02F1-47C0-7143-8E95-B2D6E3EFD0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67281"/>
      </p:ext>
    </p:extLst>
  </p:cSld>
  <p:clrMapOvr>
    <a:masterClrMapping/>
  </p:clrMapOvr>
  <p:hf hdr="0" ftr="0" dt="0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C2EBA-6BF6-6F43-9AFC-38C15D77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93321"/>
            <a:ext cx="3932237" cy="117565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3B283-A8AC-1C44-BD34-6749F63E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BE21C-04C3-E749-A2F1-CE2A3855F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16628"/>
            <a:ext cx="3932237" cy="34523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860498"/>
      </p:ext>
    </p:extLst>
  </p:cSld>
  <p:clrMapOvr>
    <a:masterClrMapping/>
  </p:clrMapOvr>
  <p:hf hdr="0" ftr="0" dt="0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9BEA-4C8C-A24E-B73C-E91A6F8B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28451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1B89F-4156-4F47-807F-18CF36771A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59610-5D28-984A-9733-E0FDB40DE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47257"/>
            <a:ext cx="3932237" cy="33217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6699001"/>
      </p:ext>
    </p:extLst>
  </p:cSld>
  <p:clrMapOvr>
    <a:masterClrMapping/>
  </p:clrMapOvr>
  <p:hf hdr="0" ftr="0" dt="0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2E07-64BB-AF4B-B95A-87E7D0790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7887"/>
            <a:ext cx="10515600" cy="9938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F357F-04BA-1B44-AB93-E6CE747ED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166257"/>
            <a:ext cx="10515600" cy="38023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98046"/>
      </p:ext>
    </p:extLst>
  </p:cSld>
  <p:clrMapOvr>
    <a:masterClrMapping/>
  </p:clrMapOvr>
  <p:hf hdr="0" ftr="0" dt="0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DC1618-975C-D54F-AC0B-5ABCCB9F6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936171"/>
            <a:ext cx="2628900" cy="505097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A3542-BB3F-D446-834A-032D37BDC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36171"/>
            <a:ext cx="7734300" cy="50509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1584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8" y="1362077"/>
            <a:ext cx="10392013" cy="460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3433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0485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6" y="746976"/>
            <a:ext cx="7400523" cy="52156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47435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7633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3352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1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6023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362075"/>
            <a:ext cx="5058013" cy="47692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0" cy="47692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224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412962"/>
            <a:ext cx="503578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2352683"/>
            <a:ext cx="5035789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352683"/>
            <a:ext cx="5183188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61788" y="250892"/>
            <a:ext cx="10392013" cy="979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2256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4627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633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4755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50014"/>
            <a:ext cx="3932237" cy="120739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3"/>
            <a:ext cx="6172200" cy="530053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31782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0307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2732"/>
            <a:ext cx="3932237" cy="128466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5368186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399"/>
            <a:ext cx="3932237" cy="4021233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Click to edit Master text </a:t>
            </a:r>
            <a:r>
              <a:rPr lang="en-US" dirty="0" err="1"/>
              <a:t>stylesù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0411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8" y="1362077"/>
            <a:ext cx="10392013" cy="47692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37865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3843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6" y="746976"/>
            <a:ext cx="7400523" cy="53843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5829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19399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361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19399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-540228" y="6516397"/>
            <a:ext cx="56327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baseline="0" dirty="0" smtClean="0">
                <a:solidFill>
                  <a:srgbClr val="1B676B"/>
                </a:solidFill>
              </a:rPr>
              <a:t>*** Draft concepts are provided for discussion and are subject to change ***</a:t>
            </a:r>
            <a:endParaRPr lang="en-CA" sz="1400" dirty="0">
              <a:solidFill>
                <a:srgbClr val="1B67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766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2749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7914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2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6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68195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362075"/>
            <a:ext cx="5058013" cy="4591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0" cy="4591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240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6193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412962"/>
            <a:ext cx="503578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2352683"/>
            <a:ext cx="5035789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352683"/>
            <a:ext cx="5183188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61788" y="250894"/>
            <a:ext cx="10392013" cy="979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41836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77798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64170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50016"/>
            <a:ext cx="3932237" cy="120739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5"/>
            <a:ext cx="6172200" cy="501104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01383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2732"/>
            <a:ext cx="3932237" cy="128466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5088318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69397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8" y="1362077"/>
            <a:ext cx="10392013" cy="460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41103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0485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6" y="746976"/>
            <a:ext cx="7400523" cy="52156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42845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9"/>
            <a:ext cx="9144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889" indent="0" algn="ctr">
              <a:buNone/>
              <a:defRPr sz="1500"/>
            </a:lvl2pPr>
            <a:lvl3pPr marL="685776" indent="0" algn="ctr">
              <a:buNone/>
              <a:defRPr sz="1350"/>
            </a:lvl3pPr>
            <a:lvl4pPr marL="1028665" indent="0" algn="ctr">
              <a:buNone/>
              <a:defRPr sz="1200"/>
            </a:lvl4pPr>
            <a:lvl5pPr marL="1371553" indent="0" algn="ctr">
              <a:buNone/>
              <a:defRPr sz="1200"/>
            </a:lvl5pPr>
            <a:lvl6pPr marL="1714441" indent="0" algn="ctr">
              <a:buNone/>
              <a:defRPr sz="1200"/>
            </a:lvl6pPr>
            <a:lvl7pPr marL="2057329" indent="0" algn="ctr">
              <a:buNone/>
              <a:defRPr sz="1200"/>
            </a:lvl7pPr>
            <a:lvl8pPr marL="2400218" indent="0" algn="ctr">
              <a:buNone/>
              <a:defRPr sz="1200"/>
            </a:lvl8pPr>
            <a:lvl9pPr marL="2743106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6753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1591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CDE6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2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4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1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76385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9" y="1362075"/>
            <a:ext cx="5058013" cy="47692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1" cy="47692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20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9" y="1412962"/>
            <a:ext cx="503578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9" indent="0">
              <a:buNone/>
              <a:defRPr sz="1500" b="1"/>
            </a:lvl2pPr>
            <a:lvl3pPr marL="685776" indent="0">
              <a:buNone/>
              <a:defRPr sz="1350" b="1"/>
            </a:lvl3pPr>
            <a:lvl4pPr marL="1028665" indent="0">
              <a:buNone/>
              <a:defRPr sz="1200" b="1"/>
            </a:lvl4pPr>
            <a:lvl5pPr marL="1371553" indent="0">
              <a:buNone/>
              <a:defRPr sz="1200" b="1"/>
            </a:lvl5pPr>
            <a:lvl6pPr marL="1714441" indent="0">
              <a:buNone/>
              <a:defRPr sz="1200" b="1"/>
            </a:lvl6pPr>
            <a:lvl7pPr marL="2057329" indent="0">
              <a:buNone/>
              <a:defRPr sz="1200" b="1"/>
            </a:lvl7pPr>
            <a:lvl8pPr marL="2400218" indent="0">
              <a:buNone/>
              <a:defRPr sz="1200" b="1"/>
            </a:lvl8pPr>
            <a:lvl9pPr marL="274310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9" y="2352684"/>
            <a:ext cx="5035789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9" indent="0">
              <a:buNone/>
              <a:defRPr sz="1500" b="1"/>
            </a:lvl2pPr>
            <a:lvl3pPr marL="685776" indent="0">
              <a:buNone/>
              <a:defRPr sz="1350" b="1"/>
            </a:lvl3pPr>
            <a:lvl4pPr marL="1028665" indent="0">
              <a:buNone/>
              <a:defRPr sz="1200" b="1"/>
            </a:lvl4pPr>
            <a:lvl5pPr marL="1371553" indent="0">
              <a:buNone/>
              <a:defRPr sz="1200" b="1"/>
            </a:lvl5pPr>
            <a:lvl6pPr marL="1714441" indent="0">
              <a:buNone/>
              <a:defRPr sz="1200" b="1"/>
            </a:lvl6pPr>
            <a:lvl7pPr marL="2057329" indent="0">
              <a:buNone/>
              <a:defRPr sz="1200" b="1"/>
            </a:lvl7pPr>
            <a:lvl8pPr marL="2400218" indent="0">
              <a:buNone/>
              <a:defRPr sz="1200" b="1"/>
            </a:lvl8pPr>
            <a:lvl9pPr marL="274310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4" y="2352684"/>
            <a:ext cx="5183188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61789" y="250893"/>
            <a:ext cx="10392013" cy="979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77299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439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805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50014"/>
            <a:ext cx="3932237" cy="120739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850014"/>
            <a:ext cx="6172200" cy="530053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4031782"/>
          </a:xfrm>
        </p:spPr>
        <p:txBody>
          <a:bodyPr/>
          <a:lstStyle>
            <a:lvl1pPr marL="0" indent="0">
              <a:buNone/>
              <a:defRPr sz="1200"/>
            </a:lvl1pPr>
            <a:lvl2pPr marL="342889" indent="0">
              <a:buNone/>
              <a:defRPr sz="1050"/>
            </a:lvl2pPr>
            <a:lvl3pPr marL="685776" indent="0">
              <a:buNone/>
              <a:defRPr sz="900"/>
            </a:lvl3pPr>
            <a:lvl4pPr marL="1028665" indent="0">
              <a:buNone/>
              <a:defRPr sz="750"/>
            </a:lvl4pPr>
            <a:lvl5pPr marL="1371553" indent="0">
              <a:buNone/>
              <a:defRPr sz="750"/>
            </a:lvl5pPr>
            <a:lvl6pPr marL="1714441" indent="0">
              <a:buNone/>
              <a:defRPr sz="750"/>
            </a:lvl6pPr>
            <a:lvl7pPr marL="2057329" indent="0">
              <a:buNone/>
              <a:defRPr sz="750"/>
            </a:lvl7pPr>
            <a:lvl8pPr marL="2400218" indent="0">
              <a:buNone/>
              <a:defRPr sz="750"/>
            </a:lvl8pPr>
            <a:lvl9pPr marL="274310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6646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772732"/>
            <a:ext cx="3932237" cy="128466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772732"/>
            <a:ext cx="6172200" cy="5368186"/>
          </a:xfrm>
        </p:spPr>
        <p:txBody>
          <a:bodyPr/>
          <a:lstStyle>
            <a:lvl1pPr marL="0" indent="0">
              <a:buNone/>
              <a:defRPr sz="2400"/>
            </a:lvl1pPr>
            <a:lvl2pPr marL="342889" indent="0">
              <a:buNone/>
              <a:defRPr sz="2100"/>
            </a:lvl2pPr>
            <a:lvl3pPr marL="685776" indent="0">
              <a:buNone/>
              <a:defRPr sz="1800"/>
            </a:lvl3pPr>
            <a:lvl4pPr marL="1028665" indent="0">
              <a:buNone/>
              <a:defRPr sz="1500"/>
            </a:lvl4pPr>
            <a:lvl5pPr marL="1371553" indent="0">
              <a:buNone/>
              <a:defRPr sz="1500"/>
            </a:lvl5pPr>
            <a:lvl6pPr marL="1714441" indent="0">
              <a:buNone/>
              <a:defRPr sz="1500"/>
            </a:lvl6pPr>
            <a:lvl7pPr marL="2057329" indent="0">
              <a:buNone/>
              <a:defRPr sz="1500"/>
            </a:lvl7pPr>
            <a:lvl8pPr marL="2400218" indent="0">
              <a:buNone/>
              <a:defRPr sz="1500"/>
            </a:lvl8pPr>
            <a:lvl9pPr marL="2743106" indent="0">
              <a:buNone/>
              <a:defRPr sz="15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9" y="2057400"/>
            <a:ext cx="3932237" cy="4021233"/>
          </a:xfrm>
        </p:spPr>
        <p:txBody>
          <a:bodyPr/>
          <a:lstStyle>
            <a:lvl1pPr marL="0" indent="0">
              <a:buNone/>
              <a:defRPr sz="1200"/>
            </a:lvl1pPr>
            <a:lvl2pPr marL="342889" indent="0">
              <a:buNone/>
              <a:defRPr sz="1050"/>
            </a:lvl2pPr>
            <a:lvl3pPr marL="685776" indent="0">
              <a:buNone/>
              <a:defRPr sz="900"/>
            </a:lvl3pPr>
            <a:lvl4pPr marL="1028665" indent="0">
              <a:buNone/>
              <a:defRPr sz="750"/>
            </a:lvl4pPr>
            <a:lvl5pPr marL="1371553" indent="0">
              <a:buNone/>
              <a:defRPr sz="750"/>
            </a:lvl5pPr>
            <a:lvl6pPr marL="1714441" indent="0">
              <a:buNone/>
              <a:defRPr sz="750"/>
            </a:lvl6pPr>
            <a:lvl7pPr marL="2057329" indent="0">
              <a:buNone/>
              <a:defRPr sz="750"/>
            </a:lvl7pPr>
            <a:lvl8pPr marL="2400218" indent="0">
              <a:buNone/>
              <a:defRPr sz="750"/>
            </a:lvl8pPr>
            <a:lvl9pPr marL="2743106" indent="0">
              <a:buNone/>
              <a:defRPr sz="750"/>
            </a:lvl9pPr>
          </a:lstStyle>
          <a:p>
            <a:pPr lvl="0"/>
            <a:r>
              <a:rPr lang="en-US" dirty="0"/>
              <a:t>Click to edit Master text </a:t>
            </a:r>
            <a:r>
              <a:rPr lang="en-US" dirty="0" err="1"/>
              <a:t>stylesù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0841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9" y="1362078"/>
            <a:ext cx="10392013" cy="47692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1875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3843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7" y="746977"/>
            <a:ext cx="7400523" cy="53843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2435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317500"/>
            <a:ext cx="11188700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577883" y="1658680"/>
            <a:ext cx="4112468" cy="472307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3771770" algn="r"/>
              </a:tabLst>
              <a:defRPr sz="1800">
                <a:solidFill>
                  <a:schemeClr val="accent3"/>
                </a:solidFill>
              </a:defRPr>
            </a:lvl1pPr>
            <a:lvl2pPr>
              <a:tabLst>
                <a:tab pos="3771770" algn="r"/>
              </a:tabLst>
              <a:defRPr/>
            </a:lvl2pPr>
            <a:lvl3pPr>
              <a:tabLst>
                <a:tab pos="3771770" algn="r"/>
              </a:tabLst>
              <a:defRPr/>
            </a:lvl3pPr>
            <a:lvl4pPr>
              <a:tabLst>
                <a:tab pos="3771770" algn="r"/>
              </a:tabLst>
              <a:defRPr/>
            </a:lvl4pPr>
            <a:lvl5pPr>
              <a:tabLst>
                <a:tab pos="377177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01651" y="1665288"/>
            <a:ext cx="6506348" cy="4716462"/>
          </a:xfrm>
          <a:prstGeom prst="rect">
            <a:avLst/>
          </a:prstGeom>
        </p:spPr>
        <p:txBody>
          <a:bodyPr/>
          <a:lstStyle>
            <a:lvl1pPr>
              <a:tabLst>
                <a:tab pos="3771770" algn="r"/>
              </a:tabLst>
              <a:defRPr/>
            </a:lvl1pPr>
            <a:lvl2pPr>
              <a:tabLst>
                <a:tab pos="3771770" algn="r"/>
              </a:tabLst>
              <a:defRPr/>
            </a:lvl2pPr>
            <a:lvl3pPr>
              <a:tabLst>
                <a:tab pos="3771770" algn="r"/>
              </a:tabLst>
              <a:defRPr/>
            </a:lvl3pPr>
            <a:lvl4pPr>
              <a:tabLst>
                <a:tab pos="3771770" algn="r"/>
              </a:tabLst>
              <a:defRPr/>
            </a:lvl4pPr>
            <a:lvl5pPr>
              <a:tabLst>
                <a:tab pos="377177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4" y="651600"/>
            <a:ext cx="1118869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6480" y="6477006"/>
            <a:ext cx="256032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488">
                <a:solidFill>
                  <a:schemeClr val="tx1"/>
                </a:solidFill>
              </a:defRPr>
            </a:lvl1pPr>
          </a:lstStyle>
          <a:p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77017" y="6477006"/>
            <a:ext cx="235107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488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smtClean="0">
                <a:solidFill>
                  <a:prstClr val="black"/>
                </a:solidFill>
              </a:rPr>
              <a:pPr/>
              <a:t>‹#›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82826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36615"/>
            <a:ext cx="10972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24" name="Rectangle 6"/>
          <p:cNvSpPr txBox="1">
            <a:spLocks noChangeArrowheads="1"/>
          </p:cNvSpPr>
          <p:nvPr userDrawn="1"/>
        </p:nvSpPr>
        <p:spPr bwMode="auto">
          <a:xfrm>
            <a:off x="8737600" y="638175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defTabSz="914391">
              <a:defRPr/>
            </a:pPr>
            <a:fld id="{C08ACC6B-761E-44E5-B80B-A19261193283}" type="slidenum">
              <a:rPr lang="en-US" smtClean="0">
                <a:solidFill>
                  <a:srgbClr val="FFFFFF"/>
                </a:solidFill>
              </a:rPr>
              <a:pPr defTabSz="914391"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10741" y="6266005"/>
            <a:ext cx="443061" cy="365125"/>
          </a:xfrm>
        </p:spPr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362075"/>
            <a:ext cx="5058013" cy="4591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0" cy="4591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57466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7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12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1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20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362075"/>
            <a:ext cx="5058013" cy="47692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0" cy="47692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95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412962"/>
            <a:ext cx="503578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2352683"/>
            <a:ext cx="5035789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352683"/>
            <a:ext cx="5183188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61788" y="250892"/>
            <a:ext cx="10392013" cy="979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97323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567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2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50014"/>
            <a:ext cx="3932237" cy="120739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3"/>
            <a:ext cx="6172200" cy="530053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31782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449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2732"/>
            <a:ext cx="3932237" cy="128466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5368186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399"/>
            <a:ext cx="3932237" cy="4021233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Click to edit Master text </a:t>
            </a:r>
            <a:r>
              <a:rPr lang="en-US" dirty="0" err="1"/>
              <a:t>stylesù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91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8" y="1362077"/>
            <a:ext cx="10392013" cy="47692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6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412962"/>
            <a:ext cx="50357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2352681"/>
            <a:ext cx="5035789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352681"/>
            <a:ext cx="5183188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61788" y="250890"/>
            <a:ext cx="10392013" cy="979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7894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3843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6" y="746976"/>
            <a:ext cx="7400523" cy="53843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309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2794382"/>
            <a:ext cx="9144000" cy="715581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341632"/>
          </a:xfrm>
        </p:spPr>
        <p:txBody>
          <a:bodyPr/>
          <a:lstStyle>
            <a:lvl1pPr marL="0" indent="0" algn="l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81541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5908"/>
            <a:ext cx="10972800" cy="5493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2075"/>
            <a:ext cx="10972800" cy="141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27102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009775"/>
            <a:ext cx="10515600" cy="7155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4"/>
            <a:ext cx="10515600" cy="34163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76515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362075"/>
            <a:ext cx="5058013" cy="141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0" cy="141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09537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895242"/>
            <a:ext cx="5035789" cy="3416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2352683"/>
            <a:ext cx="5035789" cy="1419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900005"/>
            <a:ext cx="5183188" cy="3416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352683"/>
            <a:ext cx="5183188" cy="1419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51592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2024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08419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32675"/>
            <a:ext cx="3932237" cy="42473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3"/>
            <a:ext cx="6172200" cy="158556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58532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48778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32668"/>
            <a:ext cx="3932237" cy="42473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424732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399"/>
            <a:ext cx="3932237" cy="258532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 dirty="0"/>
              <a:t>Click to edit Master text </a:t>
            </a:r>
            <a:r>
              <a:rPr lang="en-US" dirty="0" err="1"/>
              <a:t>stylesù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020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45431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70704" y="1362077"/>
            <a:ext cx="1511696" cy="47692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11965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18495" y="746975"/>
            <a:ext cx="641714" cy="53843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60803" y="746976"/>
            <a:ext cx="1511696" cy="53843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65341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02811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18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1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1968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362075"/>
            <a:ext cx="5058013" cy="4591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2075"/>
            <a:ext cx="5181600" cy="45910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4404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412962"/>
            <a:ext cx="50357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2352681"/>
            <a:ext cx="5035789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352681"/>
            <a:ext cx="5183188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61788" y="250890"/>
            <a:ext cx="10392013" cy="979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310504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193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050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50012"/>
            <a:ext cx="3932237" cy="120739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1"/>
            <a:ext cx="6172200" cy="50110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78049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2732"/>
            <a:ext cx="3932237" cy="12846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508831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119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8" y="1362077"/>
            <a:ext cx="10392013" cy="460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0888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0485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6" y="746976"/>
            <a:ext cx="7400523" cy="52156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769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651600"/>
            <a:ext cx="1116234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01651" y="317500"/>
            <a:ext cx="11162349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01651" y="1665289"/>
            <a:ext cx="11165416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6480" y="6477001"/>
            <a:ext cx="256032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650">
                <a:solidFill>
                  <a:schemeClr val="tx1"/>
                </a:solidFill>
              </a:defRPr>
            </a:lvl1pPr>
          </a:lstStyle>
          <a:p>
            <a:endParaRPr lang="en-C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77016" y="6477001"/>
            <a:ext cx="235107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650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442561787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8000" y="651600"/>
            <a:ext cx="111360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8000" y="295683"/>
            <a:ext cx="11136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21439" y="2052000"/>
            <a:ext cx="11145628" cy="4069013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  <a:endParaRPr lang="en-CA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28000" y="1700214"/>
            <a:ext cx="11136001" cy="357187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21441" y="6121014"/>
            <a:ext cx="11145627" cy="25664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10740" y="6266004"/>
            <a:ext cx="443061" cy="365125"/>
          </a:xfrm>
        </p:spPr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3202055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977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39546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887317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19399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39151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872617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75234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45915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1788" y="1562400"/>
            <a:ext cx="5058013" cy="439072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62400"/>
            <a:ext cx="5181600" cy="439072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38855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47286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412962"/>
            <a:ext cx="5035789" cy="43772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1788" y="1935805"/>
            <a:ext cx="5035789" cy="404114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0479" y="1417725"/>
            <a:ext cx="5183188" cy="43295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2747" y="1935805"/>
            <a:ext cx="5183188" cy="404114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61788" y="250890"/>
            <a:ext cx="10392013" cy="58796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38855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1525154" y="0"/>
            <a:ext cx="895445" cy="640080"/>
            <a:chOff x="8482821" y="0"/>
            <a:chExt cx="889380" cy="640080"/>
          </a:xfrm>
        </p:grpSpPr>
        <p:sp>
          <p:nvSpPr>
            <p:cNvPr id="13" name="Isosceles Triangle 12"/>
            <p:cNvSpPr/>
            <p:nvPr/>
          </p:nvSpPr>
          <p:spPr>
            <a:xfrm rot="10800000">
              <a:off x="8509000" y="0"/>
              <a:ext cx="635000" cy="640080"/>
            </a:xfrm>
            <a:prstGeom prst="triangle">
              <a:avLst>
                <a:gd name="adj" fmla="val 0"/>
              </a:avLst>
            </a:prstGeom>
            <a:solidFill>
              <a:srgbClr val="C00000">
                <a:alpha val="32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endParaRPr lang="en-US" sz="700" b="1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2672751">
              <a:off x="8482821" y="114371"/>
              <a:ext cx="889380" cy="2077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CA" sz="700" dirty="0">
                  <a:solidFill>
                    <a:srgbClr val="C00000"/>
                  </a:solidFill>
                  <a:cs typeface="Arial" panose="020B0604020202020204" pitchFamily="34" charset="0"/>
                </a:rPr>
                <a:t>DRAFT</a:t>
              </a:r>
              <a:endParaRPr lang="en-US" sz="7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590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50012"/>
            <a:ext cx="3932237" cy="120739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1"/>
            <a:ext cx="6172200" cy="50110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109709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38855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75078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737747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50012"/>
            <a:ext cx="3932237" cy="120739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50011"/>
            <a:ext cx="6172200" cy="501104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525574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2732"/>
            <a:ext cx="3932237" cy="12846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2732"/>
            <a:ext cx="6172200" cy="508831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939718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1788" y="1562401"/>
            <a:ext cx="10392013" cy="4441236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61787" y="838855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63260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1787" y="838855"/>
            <a:ext cx="10392013" cy="42386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5395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904357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46975"/>
            <a:ext cx="2628900" cy="50485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976" y="746976"/>
            <a:ext cx="7400523" cy="5215674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225684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0E59-6C4D-4CCB-859B-CCBC73E7C25B}" type="datetime1">
              <a:rPr lang="en-CA" smtClean="0">
                <a:solidFill>
                  <a:prstClr val="black">
                    <a:tint val="75000"/>
                  </a:prstClr>
                </a:solidFill>
              </a:rPr>
              <a:t>2021-12-16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81092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9368B3C-23A7-E546-95AB-99EC15A5741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8D8178-A893-294D-B70A-8390AAAF5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792922"/>
            <a:ext cx="6715760" cy="3226117"/>
          </a:xfrm>
          <a:prstGeom prst="rect">
            <a:avLst/>
          </a:prstGeom>
        </p:spPr>
        <p:txBody>
          <a:bodyPr anchor="t"/>
          <a:lstStyle>
            <a:lvl1pPr algn="l">
              <a:defRPr sz="4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55785"/>
      </p:ext>
    </p:extLst>
  </p:cSld>
  <p:clrMapOvr>
    <a:masterClrMapping/>
  </p:clrMapOvr>
  <p:hf hdr="0" ftr="0" dt="0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05BEF15-6459-8947-B4EB-3859B753F93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BC0373-372F-964C-9D34-DE9CDBCB8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9" y="968829"/>
            <a:ext cx="11261271" cy="721859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4549-C78B-FD45-B464-DDBF7F55C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9" y="1948543"/>
            <a:ext cx="11261271" cy="3940628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04A079E3-56FA-A444-B5DE-E31E5864E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086" y="618580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9732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100000">
              <a:srgbClr val="539546"/>
            </a:gs>
            <a:gs pos="0">
              <a:srgbClr val="BCD531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spect="1"/>
          </p:cNvSpPr>
          <p:nvPr userDrawn="1"/>
        </p:nvSpPr>
        <p:spPr>
          <a:xfrm>
            <a:off x="7021598" y="-14978"/>
            <a:ext cx="5172019" cy="6887955"/>
          </a:xfrm>
          <a:custGeom>
            <a:avLst/>
            <a:gdLst>
              <a:gd name="connsiteX0" fmla="*/ 0 w 4148488"/>
              <a:gd name="connsiteY0" fmla="*/ 0 h 6858000"/>
              <a:gd name="connsiteX1" fmla="*/ 4148488 w 4148488"/>
              <a:gd name="connsiteY1" fmla="*/ 0 h 6858000"/>
              <a:gd name="connsiteX2" fmla="*/ 4148488 w 4148488"/>
              <a:gd name="connsiteY2" fmla="*/ 6858000 h 6858000"/>
              <a:gd name="connsiteX3" fmla="*/ 0 w 4148488"/>
              <a:gd name="connsiteY3" fmla="*/ 6858000 h 6858000"/>
              <a:gd name="connsiteX4" fmla="*/ 0 w 4148488"/>
              <a:gd name="connsiteY4" fmla="*/ 0 h 6858000"/>
              <a:gd name="connsiteX0" fmla="*/ 1251285 w 4148488"/>
              <a:gd name="connsiteY0" fmla="*/ 0 h 6858000"/>
              <a:gd name="connsiteX1" fmla="*/ 4148488 w 4148488"/>
              <a:gd name="connsiteY1" fmla="*/ 0 h 6858000"/>
              <a:gd name="connsiteX2" fmla="*/ 4148488 w 4148488"/>
              <a:gd name="connsiteY2" fmla="*/ 6858000 h 6858000"/>
              <a:gd name="connsiteX3" fmla="*/ 0 w 4148488"/>
              <a:gd name="connsiteY3" fmla="*/ 6858000 h 6858000"/>
              <a:gd name="connsiteX4" fmla="*/ 1251285 w 4148488"/>
              <a:gd name="connsiteY4" fmla="*/ 0 h 6858000"/>
              <a:gd name="connsiteX0" fmla="*/ 1251285 w 5120917"/>
              <a:gd name="connsiteY0" fmla="*/ 0 h 6858000"/>
              <a:gd name="connsiteX1" fmla="*/ 5120917 w 5120917"/>
              <a:gd name="connsiteY1" fmla="*/ 0 h 6858000"/>
              <a:gd name="connsiteX2" fmla="*/ 4148488 w 5120917"/>
              <a:gd name="connsiteY2" fmla="*/ 6858000 h 6858000"/>
              <a:gd name="connsiteX3" fmla="*/ 0 w 5120917"/>
              <a:gd name="connsiteY3" fmla="*/ 6858000 h 6858000"/>
              <a:gd name="connsiteX4" fmla="*/ 1251285 w 5120917"/>
              <a:gd name="connsiteY4" fmla="*/ 0 h 6858000"/>
              <a:gd name="connsiteX0" fmla="*/ 1251285 w 5120918"/>
              <a:gd name="connsiteY0" fmla="*/ 0 h 6858000"/>
              <a:gd name="connsiteX1" fmla="*/ 5120917 w 5120918"/>
              <a:gd name="connsiteY1" fmla="*/ 0 h 6858000"/>
              <a:gd name="connsiteX2" fmla="*/ 5120918 w 5120918"/>
              <a:gd name="connsiteY2" fmla="*/ 6841141 h 6858000"/>
              <a:gd name="connsiteX3" fmla="*/ 0 w 5120918"/>
              <a:gd name="connsiteY3" fmla="*/ 6858000 h 6858000"/>
              <a:gd name="connsiteX4" fmla="*/ 1251285 w 5120918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0918" h="6858000">
                <a:moveTo>
                  <a:pt x="1251285" y="0"/>
                </a:moveTo>
                <a:lnTo>
                  <a:pt x="5120917" y="0"/>
                </a:lnTo>
                <a:cubicBezTo>
                  <a:pt x="5120917" y="2280380"/>
                  <a:pt x="5120918" y="4560761"/>
                  <a:pt x="5120918" y="6841141"/>
                </a:cubicBezTo>
                <a:lnTo>
                  <a:pt x="0" y="6858000"/>
                </a:lnTo>
                <a:lnTo>
                  <a:pt x="1251285" y="0"/>
                </a:lnTo>
                <a:close/>
              </a:path>
            </a:pathLst>
          </a:cu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5" y="322470"/>
            <a:ext cx="4212131" cy="3453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92" y="5805415"/>
            <a:ext cx="2332133" cy="668147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7493373" y="5708594"/>
            <a:ext cx="4423071" cy="830997"/>
            <a:chOff x="7871257" y="5825800"/>
            <a:chExt cx="5441748" cy="1022385"/>
          </a:xfrm>
        </p:grpSpPr>
        <p:sp>
          <p:nvSpPr>
            <p:cNvPr id="2" name="TextBox 1"/>
            <p:cNvSpPr txBox="1"/>
            <p:nvPr userDrawn="1"/>
          </p:nvSpPr>
          <p:spPr>
            <a:xfrm>
              <a:off x="7871257" y="5825800"/>
              <a:ext cx="2455771" cy="1022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4800" i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CARM</a:t>
              </a:r>
            </a:p>
          </p:txBody>
        </p:sp>
        <p:sp>
          <p:nvSpPr>
            <p:cNvPr id="3" name="TextBox 2"/>
            <p:cNvSpPr txBox="1"/>
            <p:nvPr userDrawn="1"/>
          </p:nvSpPr>
          <p:spPr>
            <a:xfrm>
              <a:off x="10421694" y="5978368"/>
              <a:ext cx="2891311" cy="7194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i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CBSA Assessment</a:t>
              </a:r>
              <a:r>
                <a:rPr lang="en-CA" sz="16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</a:t>
              </a:r>
              <a:br>
                <a:rPr lang="en-CA" sz="16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CA" sz="16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Revenue Management</a:t>
              </a:r>
              <a:endParaRPr lang="en-CA" sz="1600" i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10355485" y="5944920"/>
              <a:ext cx="0" cy="788580"/>
            </a:xfrm>
            <a:prstGeom prst="line">
              <a:avLst/>
            </a:prstGeom>
            <a:ln w="38100">
              <a:solidFill>
                <a:srgbClr val="1B67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noFill/>
          <a:ln w="25400">
            <a:solidFill>
              <a:srgbClr val="549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41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E7441A-BBA3-7547-B7D4-E2334D5BA630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86BAC668-BC2C-E04C-994C-FA7534B21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2086" y="618580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ACC6B-761E-44E5-B80B-A192611932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5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8" y="250890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362075"/>
            <a:ext cx="10392013" cy="465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0927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0" y="6092747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61788" y="6013691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0" dirty="0">
                <a:solidFill>
                  <a:srgbClr val="5395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241656" y="6075247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i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CBSA Assessment</a:t>
            </a:r>
            <a:r>
              <a:rPr lang="en-CA" sz="100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br>
              <a:rPr lang="en-CA" sz="100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100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Management</a:t>
            </a:r>
            <a:endParaRPr lang="en-CA" sz="1000" i="0" dirty="0">
              <a:solidFill>
                <a:srgbClr val="539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213959" y="6059339"/>
            <a:ext cx="0" cy="411410"/>
          </a:xfrm>
          <a:prstGeom prst="line">
            <a:avLst/>
          </a:prstGeom>
          <a:ln w="38100">
            <a:solidFill>
              <a:srgbClr val="1B67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22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B676B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B676B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B676B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8" y="250892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362075"/>
            <a:ext cx="10392013" cy="4769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2660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0" y="6266004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46286" y="6270972"/>
            <a:ext cx="2562609" cy="400110"/>
            <a:chOff x="1113355" y="6030053"/>
            <a:chExt cx="2494298" cy="519259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1113355" y="6030053"/>
              <a:ext cx="916191" cy="5192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i="0" dirty="0">
                  <a:solidFill>
                    <a:srgbClr val="539546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CARM</a:t>
              </a:r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2356003" y="6094740"/>
              <a:ext cx="1251650" cy="439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800" i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CBSA Assessment</a:t>
              </a:r>
              <a:r>
                <a:rPr lang="en-CA" sz="8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</a:t>
              </a:r>
              <a:br>
                <a:rPr lang="en-CA" sz="8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CA" sz="8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Revenue Management</a:t>
              </a:r>
              <a:endParaRPr lang="en-CA" sz="800" i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Straight Connector 15"/>
            <p:cNvCxnSpPr/>
            <p:nvPr userDrawn="1"/>
          </p:nvCxnSpPr>
          <p:spPr>
            <a:xfrm>
              <a:off x="2328052" y="6116688"/>
              <a:ext cx="0" cy="372151"/>
            </a:xfrm>
            <a:prstGeom prst="line">
              <a:avLst/>
            </a:prstGeom>
            <a:ln w="28575">
              <a:solidFill>
                <a:srgbClr val="1B67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547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98" r:id="rId12"/>
    <p:sldLayoutId id="2147483813" r:id="rId1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B676B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B676B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8" y="250894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362075"/>
            <a:ext cx="10392013" cy="465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0927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0" y="6092751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61789" y="6013691"/>
            <a:ext cx="97654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i="0" dirty="0">
                <a:solidFill>
                  <a:srgbClr val="5395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241657" y="6075249"/>
            <a:ext cx="120898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750" i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CBSA Assessment</a:t>
            </a:r>
            <a:r>
              <a:rPr lang="en-CA" sz="75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br>
              <a:rPr lang="en-CA" sz="75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75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Management</a:t>
            </a:r>
            <a:endParaRPr lang="en-CA" sz="750" i="0" dirty="0">
              <a:solidFill>
                <a:srgbClr val="539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213959" y="6059339"/>
            <a:ext cx="0" cy="411410"/>
          </a:xfrm>
          <a:prstGeom prst="line">
            <a:avLst/>
          </a:prstGeom>
          <a:ln w="38100">
            <a:solidFill>
              <a:srgbClr val="1B67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42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B676B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B676B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9" y="250893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9" y="1362075"/>
            <a:ext cx="10392013" cy="4769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26600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1" y="6266005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46285" y="6270979"/>
            <a:ext cx="2562610" cy="400110"/>
            <a:chOff x="1113355" y="6030053"/>
            <a:chExt cx="2494298" cy="519259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1113355" y="6030053"/>
              <a:ext cx="916191" cy="5192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CARM</a:t>
              </a:r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2356003" y="6094740"/>
              <a:ext cx="1251650" cy="439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8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CBSA Assessment and </a:t>
              </a:r>
              <a:br>
                <a:rPr lang="en-CA" sz="8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CA" sz="8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Revenue Management</a:t>
              </a:r>
            </a:p>
          </p:txBody>
        </p:sp>
        <p:cxnSp>
          <p:nvCxnSpPr>
            <p:cNvPr id="16" name="Straight Connector 15"/>
            <p:cNvCxnSpPr/>
            <p:nvPr userDrawn="1"/>
          </p:nvCxnSpPr>
          <p:spPr>
            <a:xfrm>
              <a:off x="2328052" y="6116688"/>
              <a:ext cx="0" cy="372151"/>
            </a:xfrm>
            <a:prstGeom prst="line">
              <a:avLst/>
            </a:prstGeom>
            <a:ln w="28575">
              <a:solidFill>
                <a:srgbClr val="1B67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64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hf hdr="0" ftr="0" dt="0"/>
  <p:txStyles>
    <p:titleStyle>
      <a:lvl1pPr algn="l" defTabSz="685776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171444" indent="-171444" algn="l" defTabSz="68577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B676B"/>
          </a:solidFill>
          <a:latin typeface="+mn-lt"/>
          <a:ea typeface="+mn-ea"/>
          <a:cs typeface="+mn-cs"/>
        </a:defRPr>
      </a:lvl1pPr>
      <a:lvl2pPr marL="514332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2pPr>
      <a:lvl3pPr marL="857220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B676B"/>
          </a:solidFill>
          <a:latin typeface="+mn-lt"/>
          <a:ea typeface="+mn-ea"/>
          <a:cs typeface="+mn-cs"/>
        </a:defRPr>
      </a:lvl3pPr>
      <a:lvl4pPr marL="1200109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4pPr>
      <a:lvl5pPr marL="1542998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5pPr>
      <a:lvl6pPr marL="1885885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74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62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49" indent="-171444" algn="l" defTabSz="68577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9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6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3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29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18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06" algn="l" defTabSz="68577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8" y="250892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362075"/>
            <a:ext cx="10392013" cy="4769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2660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0" y="6266004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46286" y="6270972"/>
            <a:ext cx="2562609" cy="400110"/>
            <a:chOff x="1113355" y="6030053"/>
            <a:chExt cx="2494298" cy="519259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1113355" y="6030053"/>
              <a:ext cx="916191" cy="5192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CARM</a:t>
              </a:r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2356003" y="6094740"/>
              <a:ext cx="1251650" cy="439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8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CBSA Assessment and </a:t>
              </a:r>
              <a:br>
                <a:rPr lang="en-CA" sz="8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CA" sz="80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Revenue Management</a:t>
              </a:r>
            </a:p>
          </p:txBody>
        </p:sp>
        <p:cxnSp>
          <p:nvCxnSpPr>
            <p:cNvPr id="16" name="Straight Connector 15"/>
            <p:cNvCxnSpPr/>
            <p:nvPr userDrawn="1"/>
          </p:nvCxnSpPr>
          <p:spPr>
            <a:xfrm>
              <a:off x="2328052" y="6116688"/>
              <a:ext cx="0" cy="372151"/>
            </a:xfrm>
            <a:prstGeom prst="line">
              <a:avLst/>
            </a:prstGeom>
            <a:ln w="28575">
              <a:solidFill>
                <a:srgbClr val="1B67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532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B676B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B676B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5908"/>
            <a:ext cx="10972800" cy="54938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62075"/>
            <a:ext cx="10972800" cy="141936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2660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39339" y="6266004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46286" y="6270972"/>
            <a:ext cx="2562609" cy="400110"/>
            <a:chOff x="1113355" y="6030053"/>
            <a:chExt cx="2494298" cy="519259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1113355" y="6030053"/>
              <a:ext cx="916191" cy="5192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i="0" dirty="0">
                  <a:solidFill>
                    <a:srgbClr val="539546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CARM</a:t>
              </a:r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2356003" y="6094740"/>
              <a:ext cx="1251650" cy="439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800" i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CBSA Assessment</a:t>
              </a:r>
              <a:r>
                <a:rPr lang="en-CA" sz="8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</a:t>
              </a:r>
              <a:br>
                <a:rPr lang="en-CA" sz="8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CA" sz="800" i="0" baseline="0" dirty="0">
                  <a:solidFill>
                    <a:srgbClr val="53954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Revenue Management</a:t>
              </a:r>
              <a:endParaRPr lang="en-CA" sz="800" i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Straight Connector 15"/>
            <p:cNvCxnSpPr/>
            <p:nvPr userDrawn="1"/>
          </p:nvCxnSpPr>
          <p:spPr>
            <a:xfrm>
              <a:off x="2328052" y="6116688"/>
              <a:ext cx="0" cy="372151"/>
            </a:xfrm>
            <a:prstGeom prst="line">
              <a:avLst/>
            </a:prstGeom>
            <a:ln w="28575">
              <a:solidFill>
                <a:srgbClr val="1B676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Table 9"/>
          <p:cNvGraphicFramePr>
            <a:graphicFrameLocks noGrp="1"/>
          </p:cNvGraphicFramePr>
          <p:nvPr userDrawn="1"/>
        </p:nvGraphicFramePr>
        <p:xfrm>
          <a:off x="7957707" y="195966"/>
          <a:ext cx="35862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240">
                  <a:extLst>
                    <a:ext uri="{9D8B030D-6E8A-4147-A177-3AD203B41FA5}">
                      <a16:colId xmlns:a16="http://schemas.microsoft.com/office/drawing/2014/main" val="92343657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en-CA" sz="800" b="0" dirty="0">
                          <a:solidFill>
                            <a:sysClr val="windowText" lastClr="000000"/>
                          </a:solidFill>
                        </a:rPr>
                        <a:t>Table</a:t>
                      </a:r>
                      <a:r>
                        <a:rPr lang="en-CA" sz="800" b="0" baseline="0" dirty="0">
                          <a:solidFill>
                            <a:sysClr val="windowText" lastClr="000000"/>
                          </a:solidFill>
                        </a:rPr>
                        <a:t> of Contents Tracker Placeholder</a:t>
                      </a:r>
                    </a:p>
                  </a:txBody>
                  <a:tcPr marL="121920" marR="121920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57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52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B676B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B676B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B676B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8" y="250890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362075"/>
            <a:ext cx="10392013" cy="465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0927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0" y="6092747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961788" y="6013691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241656" y="6075247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CBSA Assessment and </a:t>
            </a:r>
            <a:br>
              <a:rPr lang="en-CA" sz="100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100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Management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213959" y="6059339"/>
            <a:ext cx="0" cy="411410"/>
          </a:xfrm>
          <a:prstGeom prst="line">
            <a:avLst/>
          </a:prstGeom>
          <a:ln w="38100">
            <a:solidFill>
              <a:srgbClr val="1B67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>
            <p:custDataLst>
              <p:tags r:id="rId15"/>
            </p:custDataLst>
          </p:nvPr>
        </p:nvGrpSpPr>
        <p:grpSpPr>
          <a:xfrm>
            <a:off x="11550761" y="0"/>
            <a:ext cx="889380" cy="640080"/>
            <a:chOff x="8482821" y="0"/>
            <a:chExt cx="889380" cy="640080"/>
          </a:xfrm>
        </p:grpSpPr>
        <p:sp>
          <p:nvSpPr>
            <p:cNvPr id="10" name="Isosceles Triangle 9"/>
            <p:cNvSpPr/>
            <p:nvPr/>
          </p:nvSpPr>
          <p:spPr>
            <a:xfrm rot="10800000">
              <a:off x="8509000" y="0"/>
              <a:ext cx="635000" cy="640080"/>
            </a:xfrm>
            <a:prstGeom prst="triangle">
              <a:avLst>
                <a:gd name="adj" fmla="val 0"/>
              </a:avLst>
            </a:prstGeom>
            <a:solidFill>
              <a:srgbClr val="C00000">
                <a:alpha val="32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endParaRPr lang="en-US" sz="7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2672751">
              <a:off x="8482821" y="114371"/>
              <a:ext cx="889380" cy="2077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CA" sz="700" dirty="0">
                  <a:solidFill>
                    <a:srgbClr val="C00000"/>
                  </a:solidFill>
                  <a:cs typeface="Arial" panose="020B0604020202020204" pitchFamily="34" charset="0"/>
                </a:rPr>
                <a:t>DRAFT</a:t>
              </a:r>
              <a:endParaRPr lang="en-US" sz="700" dirty="0"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641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B676B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B676B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B676B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676B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788" y="250890"/>
            <a:ext cx="10392013" cy="5879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788" y="1562400"/>
            <a:ext cx="10392013" cy="4451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547" y="60927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10740" y="6092747"/>
            <a:ext cx="44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91CE-38FE-4C5A-9F38-5EAC919184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61788" y="6013691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0" dirty="0">
                <a:solidFill>
                  <a:srgbClr val="5395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241656" y="6075247"/>
            <a:ext cx="1545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i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CBSA Assessment</a:t>
            </a:r>
            <a:r>
              <a:rPr lang="en-CA" sz="100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br>
              <a:rPr lang="en-CA" sz="100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1000" i="0" baseline="0" dirty="0">
                <a:solidFill>
                  <a:srgbClr val="539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Management</a:t>
            </a:r>
            <a:endParaRPr lang="en-CA" sz="1000" i="0" dirty="0">
              <a:solidFill>
                <a:srgbClr val="539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213959" y="6059339"/>
            <a:ext cx="0" cy="411410"/>
          </a:xfrm>
          <a:prstGeom prst="line">
            <a:avLst/>
          </a:prstGeom>
          <a:ln w="38100">
            <a:solidFill>
              <a:srgbClr val="1B67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 userDrawn="1"/>
        </p:nvGrpSpPr>
        <p:grpSpPr>
          <a:xfrm rot="16200000">
            <a:off x="-127682" y="-99899"/>
            <a:ext cx="895445" cy="640080"/>
            <a:chOff x="8482821" y="0"/>
            <a:chExt cx="889380" cy="640080"/>
          </a:xfrm>
        </p:grpSpPr>
        <p:sp>
          <p:nvSpPr>
            <p:cNvPr id="16" name="Isosceles Triangle 15"/>
            <p:cNvSpPr/>
            <p:nvPr/>
          </p:nvSpPr>
          <p:spPr>
            <a:xfrm rot="10800000">
              <a:off x="8509000" y="0"/>
              <a:ext cx="635000" cy="640080"/>
            </a:xfrm>
            <a:prstGeom prst="triangle">
              <a:avLst>
                <a:gd name="adj" fmla="val 0"/>
              </a:avLst>
            </a:prstGeom>
            <a:solidFill>
              <a:srgbClr val="C00000">
                <a:alpha val="32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88900" tIns="88900" rIns="88900" bIns="88900" rtlCol="0" anchor="ctr"/>
            <a:lstStyle/>
            <a:p>
              <a:pPr algn="ctr">
                <a:lnSpc>
                  <a:spcPct val="106000"/>
                </a:lnSpc>
                <a:buFont typeface="Wingdings 2" pitchFamily="18" charset="2"/>
                <a:buNone/>
              </a:pPr>
              <a:endParaRPr lang="en-US" sz="700" b="1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2672751">
              <a:off x="8482821" y="114371"/>
              <a:ext cx="889380" cy="2077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CA" sz="700" dirty="0">
                  <a:solidFill>
                    <a:srgbClr val="C00000"/>
                  </a:solidFill>
                  <a:cs typeface="Arial" panose="020B0604020202020204" pitchFamily="34" charset="0"/>
                </a:rPr>
                <a:t>DRAFT</a:t>
              </a:r>
              <a:endParaRPr lang="en-US" sz="7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343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B676B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bsa-ut.isvcs.net/contact-dev/prod-snapshot/csform-formulairesc-eng.html" TargetMode="External"/><Relationship Id="rId7" Type="http://schemas.openxmlformats.org/officeDocument/2006/relationships/hyperlink" Target="mailto:CBSA.CARM_Engagement-Engagement_de_la_GCRA.ASFC@cbsa-asfc.gc.ca" TargetMode="External"/><Relationship Id="rId2" Type="http://schemas.openxmlformats.org/officeDocument/2006/relationships/hyperlink" Target="https://www.cbsa-asfc.gc.ca/prog/carm-gcra/menu-eng.html" TargetMode="External"/><Relationship Id="rId1" Type="http://schemas.openxmlformats.org/officeDocument/2006/relationships/slideLayout" Target="../slideLayouts/slideLayout99.xml"/><Relationship Id="rId6" Type="http://schemas.openxmlformats.org/officeDocument/2006/relationships/hyperlink" Target="https://www.linkedin.com/groups/13800060/" TargetMode="External"/><Relationship Id="rId5" Type="http://schemas.openxmlformats.org/officeDocument/2006/relationships/hyperlink" Target="https://drive.google.com/drive/folders/1-0UX6OcMsRtC7CXTaDQQLpzlQGzTrrHa" TargetMode="External"/><Relationship Id="rId4" Type="http://schemas.openxmlformats.org/officeDocument/2006/relationships/hyperlink" Target="https://ccp-pcc.cbsa-asfc.cloud-nuage.canada.ca/en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BSA_CIA_Unit-Unite_MOAG.ASFC@cbsa-asfc.gc.ca" TargetMode="External"/><Relationship Id="rId1" Type="http://schemas.openxmlformats.org/officeDocument/2006/relationships/slideLayout" Target="../slideLayouts/slideLayout10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9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81EA-7479-CC44-AA3A-4E7A4A041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399" y="1792922"/>
            <a:ext cx="6973677" cy="3226117"/>
          </a:xfrm>
        </p:spPr>
        <p:txBody>
          <a:bodyPr/>
          <a:lstStyle/>
          <a:p>
            <a:pPr algn="ctr"/>
            <a:r>
              <a:rPr lang="en-CA" dirty="0" smtClean="0"/>
              <a:t>CSA </a:t>
            </a:r>
            <a:r>
              <a:rPr lang="en-CA" dirty="0"/>
              <a:t>Importer – CARM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sz="3600" dirty="0" smtClean="0"/>
              <a:t>Introductory Program </a:t>
            </a:r>
            <a:r>
              <a:rPr lang="en-CA" sz="3600" dirty="0"/>
              <a:t>Engagement </a:t>
            </a:r>
            <a:r>
              <a:rPr lang="en-CA" sz="3600" dirty="0" smtClean="0"/>
              <a:t>Session</a:t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221995"/>
            <a:ext cx="4770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Presented: December 16, 2021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6864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1B676B"/>
                </a:solidFill>
              </a:rPr>
              <a:t>New CSA Importer CAD – Type TT</a:t>
            </a:r>
            <a:endParaRPr lang="en-CA" dirty="0">
              <a:solidFill>
                <a:srgbClr val="1B676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690688"/>
            <a:ext cx="11261271" cy="3940628"/>
          </a:xfrm>
        </p:spPr>
        <p:txBody>
          <a:bodyPr/>
          <a:lstStyle/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B3 is replaced by Commercial Accounting Declaration (CAD) submitted via EDI or CARM Client Portal  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New CSA Importer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Trusted Trader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CAD (Type TT) – unique features not available to non-CSA Importers:</a:t>
            </a:r>
          </a:p>
          <a:p>
            <a:pPr lvl="1"/>
            <a:r>
              <a:rPr lang="en-CA" sz="2000" b="1" dirty="0" smtClean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 shipments can be consolidated onto a single TT type </a:t>
            </a:r>
          </a:p>
          <a:p>
            <a:pPr lvl="1"/>
            <a:r>
              <a:rPr lang="en-CA" sz="2000" b="1" dirty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CSA clearances and other release types can be combined in a consolidate </a:t>
            </a:r>
            <a:r>
              <a:rPr lang="en-CA" sz="2000" b="1" dirty="0" smtClean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importers can use F type CAD for CLVS, or can use a TT type CAD for CLVS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shipments 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importers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continue to use C type CAD for release, accounting and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payment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at FPOA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(e.g.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hand carried goods)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2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7087E-B0AB-44AC-906D-0B7BB238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788" y="1300163"/>
            <a:ext cx="9760981" cy="41205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401" y="1884938"/>
            <a:ext cx="5422939" cy="33734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84727" y="1884938"/>
            <a:ext cx="5191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Importer no longer required to calculate amounts 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payable, from CADs, corrections, and adjustments </a:t>
            </a:r>
            <a:endParaRPr lang="en-CA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CARM system will calculate amounts               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post amounts owning to 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the importer’s </a:t>
            </a: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 </a:t>
            </a:r>
          </a:p>
          <a:p>
            <a:endParaRPr lang="en-CA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importer is no longer required to self assess </a:t>
            </a: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interest.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Interest 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calculated by the CARM system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000" dirty="0"/>
          </a:p>
          <a:p>
            <a:endParaRPr lang="en-CA" sz="2000" dirty="0"/>
          </a:p>
          <a:p>
            <a:endParaRPr lang="en-CA" dirty="0"/>
          </a:p>
        </p:txBody>
      </p:sp>
      <p:sp>
        <p:nvSpPr>
          <p:cNvPr id="20" name="Rectangle 19"/>
          <p:cNvSpPr/>
          <p:nvPr/>
        </p:nvSpPr>
        <p:spPr>
          <a:xfrm>
            <a:off x="2091844" y="918746"/>
            <a:ext cx="7425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3200" dirty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Accounting for Imported Goods (CAD</a:t>
            </a:r>
            <a:r>
              <a:rPr lang="en-CA" sz="3200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cont.</a:t>
            </a:r>
            <a:endParaRPr lang="en-CA" sz="3200" dirty="0">
              <a:solidFill>
                <a:srgbClr val="1B676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5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1B676B"/>
                </a:solidFill>
              </a:rPr>
              <a:t>New EXTENDED Accounting/Billing Options</a:t>
            </a:r>
            <a:endParaRPr lang="en-CA" dirty="0">
              <a:solidFill>
                <a:srgbClr val="1B676B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502336"/>
              </p:ext>
            </p:extLst>
          </p:nvPr>
        </p:nvGraphicFramePr>
        <p:xfrm>
          <a:off x="735144" y="1583127"/>
          <a:ext cx="10814240" cy="38464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8115">
                  <a:extLst>
                    <a:ext uri="{9D8B030D-6E8A-4147-A177-3AD203B41FA5}">
                      <a16:colId xmlns:a16="http://schemas.microsoft.com/office/drawing/2014/main" val="464305567"/>
                    </a:ext>
                  </a:extLst>
                </a:gridCol>
                <a:gridCol w="4059665">
                  <a:extLst>
                    <a:ext uri="{9D8B030D-6E8A-4147-A177-3AD203B41FA5}">
                      <a16:colId xmlns:a16="http://schemas.microsoft.com/office/drawing/2014/main" val="4226941942"/>
                    </a:ext>
                  </a:extLst>
                </a:gridCol>
                <a:gridCol w="4176460">
                  <a:extLst>
                    <a:ext uri="{9D8B030D-6E8A-4147-A177-3AD203B41FA5}">
                      <a16:colId xmlns:a16="http://schemas.microsoft.com/office/drawing/2014/main" val="3022377052"/>
                    </a:ext>
                  </a:extLst>
                </a:gridCol>
              </a:tblGrid>
              <a:tr h="3164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Timing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CARM CSA Option 1</a:t>
                      </a:r>
                      <a:endParaRPr lang="en-CA" sz="16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>
                          <a:effectLst/>
                        </a:rPr>
                        <a:t>CARM CSA Option 2</a:t>
                      </a:r>
                      <a:endParaRPr lang="en-C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9525" marT="9525" marB="0" anchor="ctr"/>
                </a:tc>
                <a:extLst>
                  <a:ext uri="{0D108BD9-81ED-4DB2-BD59-A6C34878D82A}">
                    <a16:rowId xmlns:a16="http://schemas.microsoft.com/office/drawing/2014/main" val="1041882987"/>
                  </a:ext>
                </a:extLst>
              </a:tr>
              <a:tr h="5654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Accounting Period (CAD)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For all goods released in month 1, CAD due on or before payment due date.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>
                          <a:effectLst/>
                        </a:rPr>
                        <a:t>For all goods released between the 18</a:t>
                      </a:r>
                      <a:r>
                        <a:rPr lang="en-CA" sz="1600" kern="1200" baseline="30000">
                          <a:effectLst/>
                        </a:rPr>
                        <a:t>th</a:t>
                      </a:r>
                      <a:r>
                        <a:rPr lang="en-CA" sz="1600" kern="1200">
                          <a:effectLst/>
                        </a:rPr>
                        <a:t> of month 1 to the 17</a:t>
                      </a:r>
                      <a:r>
                        <a:rPr lang="en-CA" sz="1600" kern="1200" baseline="30000">
                          <a:effectLst/>
                        </a:rPr>
                        <a:t>th</a:t>
                      </a:r>
                      <a:r>
                        <a:rPr lang="en-CA" sz="1600" kern="1200">
                          <a:effectLst/>
                        </a:rPr>
                        <a:t> of month 2, CAD due on or before  payment due date.</a:t>
                      </a:r>
                      <a:endParaRPr lang="en-C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72763239"/>
                  </a:ext>
                </a:extLst>
              </a:tr>
              <a:tr h="5654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 Billing Period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All goods </a:t>
                      </a:r>
                      <a:r>
                        <a:rPr lang="en-CA" sz="1600" kern="1200" dirty="0" smtClean="0">
                          <a:effectLst/>
                        </a:rPr>
                        <a:t>released </a:t>
                      </a:r>
                      <a:r>
                        <a:rPr lang="en-CA" sz="1600" kern="1200" dirty="0">
                          <a:effectLst/>
                        </a:rPr>
                        <a:t>in month 1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>
                          <a:effectLst/>
                        </a:rPr>
                        <a:t>All goods released between the 18</a:t>
                      </a:r>
                      <a:r>
                        <a:rPr lang="en-CA" sz="1600" kern="1200" baseline="30000">
                          <a:effectLst/>
                        </a:rPr>
                        <a:t>th</a:t>
                      </a:r>
                      <a:r>
                        <a:rPr lang="en-CA" sz="1600" kern="1200">
                          <a:effectLst/>
                        </a:rPr>
                        <a:t> of month 1 to the 17</a:t>
                      </a:r>
                      <a:r>
                        <a:rPr lang="en-CA" sz="1600" kern="1200" baseline="30000">
                          <a:effectLst/>
                        </a:rPr>
                        <a:t>th</a:t>
                      </a:r>
                      <a:r>
                        <a:rPr lang="en-CA" sz="1600" kern="1200">
                          <a:effectLst/>
                        </a:rPr>
                        <a:t> of month 2</a:t>
                      </a:r>
                      <a:endParaRPr lang="en-C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1383765"/>
                  </a:ext>
                </a:extLst>
              </a:tr>
              <a:tr h="5654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Payment due </a:t>
                      </a:r>
                      <a:r>
                        <a:rPr lang="en-CA" sz="1600" kern="1200" dirty="0" smtClean="0">
                          <a:effectLst/>
                        </a:rPr>
                        <a:t>date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10 </a:t>
                      </a:r>
                      <a:r>
                        <a:rPr lang="en-CA" sz="1600" kern="1200" dirty="0" smtClean="0">
                          <a:effectLst/>
                        </a:rPr>
                        <a:t>weekdays* </a:t>
                      </a:r>
                      <a:r>
                        <a:rPr lang="en-CA" sz="1600" kern="1200" dirty="0">
                          <a:effectLst/>
                        </a:rPr>
                        <a:t>after the 17</a:t>
                      </a:r>
                      <a:r>
                        <a:rPr lang="en-CA" sz="1600" kern="1200" baseline="30000" dirty="0">
                          <a:effectLst/>
                        </a:rPr>
                        <a:t>th</a:t>
                      </a:r>
                      <a:r>
                        <a:rPr lang="en-CA" sz="1600" kern="1200" dirty="0">
                          <a:effectLst/>
                        </a:rPr>
                        <a:t> of month 2 </a:t>
                      </a:r>
                      <a:endParaRPr lang="en-CA" sz="1600" dirty="0">
                        <a:effectLst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10 </a:t>
                      </a:r>
                      <a:r>
                        <a:rPr lang="en-CA" sz="1600" kern="1200" dirty="0" smtClean="0">
                          <a:effectLst/>
                        </a:rPr>
                        <a:t>weekdays* </a:t>
                      </a:r>
                      <a:r>
                        <a:rPr lang="en-CA" sz="1600" kern="1200" dirty="0">
                          <a:effectLst/>
                        </a:rPr>
                        <a:t>after the 17</a:t>
                      </a:r>
                      <a:r>
                        <a:rPr lang="en-CA" sz="1600" kern="1200" baseline="30000" dirty="0">
                          <a:effectLst/>
                        </a:rPr>
                        <a:t>th</a:t>
                      </a:r>
                      <a:r>
                        <a:rPr lang="en-CA" sz="1600" kern="1200" dirty="0">
                          <a:effectLst/>
                        </a:rPr>
                        <a:t> of month 2 </a:t>
                      </a:r>
                      <a:endParaRPr lang="en-CA" sz="1600" dirty="0">
                        <a:effectLst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763606890"/>
                  </a:ext>
                </a:extLst>
              </a:tr>
              <a:tr h="5654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Min/Max CAD&amp;PMT</a:t>
                      </a:r>
                      <a:endParaRPr lang="en-CA" sz="16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(calendar days)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31-62 days from release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>
                          <a:effectLst/>
                        </a:rPr>
                        <a:t>15-45 days from release</a:t>
                      </a:r>
                      <a:endParaRPr lang="en-C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82189317"/>
                  </a:ext>
                </a:extLst>
              </a:tr>
              <a:tr h="5654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Example: goods released July 1.</a:t>
                      </a:r>
                      <a:endParaRPr lang="en-CA" sz="16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CAD&amp;PMT due date: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August 31**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effectLst/>
                        </a:rPr>
                        <a:t>July 31**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16240131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35144" y="5542892"/>
            <a:ext cx="108142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b="1" i="0" u="none" strike="noStrike" cap="none" normalizeH="0" baseline="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kumimoji="0" lang="en-CA" altLang="en-US" b="0" i="0" u="none" strike="noStrike" cap="none" normalizeH="0" baseline="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*Weekdays is defined as Monday to Friday, inclusive of holidays.</a:t>
            </a:r>
            <a:endParaRPr kumimoji="0" lang="en-CA" altLang="en-US" b="0" i="0" u="none" strike="noStrike" cap="none" normalizeH="0" baseline="0" dirty="0" smtClean="0">
              <a:ln>
                <a:noFill/>
              </a:ln>
              <a:solidFill>
                <a:srgbClr val="3F805F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b="0" i="0" u="none" strike="noStrike" cap="none" normalizeH="0" baseline="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**In the example, the payment due date, 10 weekdays after 17</a:t>
            </a:r>
            <a:r>
              <a:rPr kumimoji="0" lang="en-CA" altLang="en-US" b="0" i="0" u="none" strike="noStrike" cap="none" normalizeH="0" baseline="3000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kumimoji="0" lang="en-CA" altLang="en-US" b="0" i="0" u="none" strike="noStrike" cap="none" normalizeH="0" baseline="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month 2, falls on 31</a:t>
            </a:r>
            <a:r>
              <a:rPr kumimoji="0" lang="en-CA" altLang="en-US" b="0" i="0" u="none" strike="noStrike" cap="none" normalizeH="0" baseline="3000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kumimoji="0" lang="en-CA" altLang="en-US" b="0" i="0" u="none" strike="noStrike" cap="none" normalizeH="0" baseline="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month</a:t>
            </a:r>
            <a:r>
              <a:rPr kumimoji="0" lang="en-CA" altLang="en-US" sz="1100" b="0" i="0" u="none" strike="noStrike" cap="none" normalizeH="0" baseline="0" dirty="0" smtClean="0">
                <a:ln>
                  <a:noFill/>
                </a:ln>
                <a:solidFill>
                  <a:srgbClr val="3F80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CA" altLang="en-US" sz="1800" b="0" i="0" u="none" strike="noStrike" cap="none" normalizeH="0" baseline="0" dirty="0" smtClean="0">
              <a:ln>
                <a:noFill/>
              </a:ln>
              <a:solidFill>
                <a:srgbClr val="3F805F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71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509973"/>
              </p:ext>
            </p:extLst>
          </p:nvPr>
        </p:nvGraphicFramePr>
        <p:xfrm>
          <a:off x="409575" y="840423"/>
          <a:ext cx="81280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39059188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59487198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4373973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5062947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83086956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799527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022822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SUN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TUES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WED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THUR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FRI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/>
                          </a:solidFill>
                        </a:rPr>
                        <a:t>SAT</a:t>
                      </a:r>
                      <a:endParaRPr lang="en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5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8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18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12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7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183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573" y="1186886"/>
            <a:ext cx="160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MONTH 1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409574" y="2720509"/>
            <a:ext cx="4030346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Pentagon 7"/>
          <p:cNvSpPr/>
          <p:nvPr/>
        </p:nvSpPr>
        <p:spPr>
          <a:xfrm>
            <a:off x="409574" y="1971526"/>
            <a:ext cx="8128001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Pentagon 8"/>
          <p:cNvSpPr/>
          <p:nvPr/>
        </p:nvSpPr>
        <p:spPr>
          <a:xfrm>
            <a:off x="2753359" y="1208773"/>
            <a:ext cx="5784215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Pentagon 9"/>
          <p:cNvSpPr/>
          <p:nvPr/>
        </p:nvSpPr>
        <p:spPr>
          <a:xfrm>
            <a:off x="409574" y="2305020"/>
            <a:ext cx="8128001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Pentagon 10"/>
          <p:cNvSpPr/>
          <p:nvPr/>
        </p:nvSpPr>
        <p:spPr>
          <a:xfrm>
            <a:off x="409574" y="1554699"/>
            <a:ext cx="8128001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82450"/>
              </p:ext>
            </p:extLst>
          </p:nvPr>
        </p:nvGraphicFramePr>
        <p:xfrm>
          <a:off x="2464976" y="3344007"/>
          <a:ext cx="8335103" cy="2806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729">
                  <a:extLst>
                    <a:ext uri="{9D8B030D-6E8A-4147-A177-3AD203B41FA5}">
                      <a16:colId xmlns:a16="http://schemas.microsoft.com/office/drawing/2014/main" val="3705439640"/>
                    </a:ext>
                  </a:extLst>
                </a:gridCol>
                <a:gridCol w="1190729">
                  <a:extLst>
                    <a:ext uri="{9D8B030D-6E8A-4147-A177-3AD203B41FA5}">
                      <a16:colId xmlns:a16="http://schemas.microsoft.com/office/drawing/2014/main" val="3333397554"/>
                    </a:ext>
                  </a:extLst>
                </a:gridCol>
                <a:gridCol w="1190729">
                  <a:extLst>
                    <a:ext uri="{9D8B030D-6E8A-4147-A177-3AD203B41FA5}">
                      <a16:colId xmlns:a16="http://schemas.microsoft.com/office/drawing/2014/main" val="3750429111"/>
                    </a:ext>
                  </a:extLst>
                </a:gridCol>
                <a:gridCol w="1190729">
                  <a:extLst>
                    <a:ext uri="{9D8B030D-6E8A-4147-A177-3AD203B41FA5}">
                      <a16:colId xmlns:a16="http://schemas.microsoft.com/office/drawing/2014/main" val="2349226298"/>
                    </a:ext>
                  </a:extLst>
                </a:gridCol>
                <a:gridCol w="1190729">
                  <a:extLst>
                    <a:ext uri="{9D8B030D-6E8A-4147-A177-3AD203B41FA5}">
                      <a16:colId xmlns:a16="http://schemas.microsoft.com/office/drawing/2014/main" val="4286323162"/>
                    </a:ext>
                  </a:extLst>
                </a:gridCol>
                <a:gridCol w="1190729">
                  <a:extLst>
                    <a:ext uri="{9D8B030D-6E8A-4147-A177-3AD203B41FA5}">
                      <a16:colId xmlns:a16="http://schemas.microsoft.com/office/drawing/2014/main" val="715559432"/>
                    </a:ext>
                  </a:extLst>
                </a:gridCol>
                <a:gridCol w="1190729">
                  <a:extLst>
                    <a:ext uri="{9D8B030D-6E8A-4147-A177-3AD203B41FA5}">
                      <a16:colId xmlns:a16="http://schemas.microsoft.com/office/drawing/2014/main" val="3454118244"/>
                    </a:ext>
                  </a:extLst>
                </a:gridCol>
              </a:tblGrid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SUN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MON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TUES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WED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THUR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FRI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SAT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97704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079048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5940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17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57805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18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21/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22/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23/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24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072687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25 </a:t>
                      </a:r>
                    </a:p>
                    <a:p>
                      <a:r>
                        <a:rPr lang="en-CA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SOA</a:t>
                      </a:r>
                      <a:endParaRPr lang="en-CA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26/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27/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7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28/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8</a:t>
                      </a:r>
                      <a:endParaRPr lang="en-CA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29/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30/</a:t>
                      </a:r>
                      <a:r>
                        <a:rPr lang="en-CA" dirty="0" smtClean="0">
                          <a:solidFill>
                            <a:schemeClr val="accent2"/>
                          </a:solidFill>
                        </a:rPr>
                        <a:t>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baseline="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CAD+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baseline="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PAY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31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2003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464976" y="3737428"/>
            <a:ext cx="358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MONTH 2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209280" y="5222240"/>
            <a:ext cx="1117600" cy="965860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270042" y="5141620"/>
            <a:ext cx="991318" cy="79611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37574" y="838356"/>
            <a:ext cx="365442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1B676B"/>
                </a:solidFill>
              </a:rPr>
              <a:t>New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6BA42C"/>
                </a:solidFill>
              </a:rPr>
              <a:t>Extended</a:t>
            </a:r>
            <a:r>
              <a:rPr lang="en-US" sz="2400" dirty="0" smtClean="0">
                <a:solidFill>
                  <a:srgbClr val="1B676B"/>
                </a:solidFill>
              </a:rPr>
              <a:t> Accounting/Billing Option </a:t>
            </a:r>
          </a:p>
          <a:p>
            <a:pPr algn="ctr"/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- Option “1”-</a:t>
            </a:r>
            <a:endParaRPr lang="en-CA" sz="28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73574" y="2681762"/>
            <a:ext cx="347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RELEASED (RECEIVED)</a:t>
            </a:r>
            <a:endParaRPr lang="en-C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7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536523"/>
              </p:ext>
            </p:extLst>
          </p:nvPr>
        </p:nvGraphicFramePr>
        <p:xfrm>
          <a:off x="249994" y="968829"/>
          <a:ext cx="81280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70543964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333975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75042911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34922629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28632316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1555943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54118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SUN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MON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TUES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WED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THUR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FRI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SAT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39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079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9</a:t>
                      </a:r>
                      <a:endParaRPr lang="en-CA" sz="1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11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13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14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15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16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17</a:t>
                      </a:r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18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19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57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21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22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23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24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25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26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072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27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28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29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30</a:t>
                      </a:r>
                      <a:endParaRPr lang="en-C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2003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202" y="930768"/>
            <a:ext cx="3068317" cy="611593"/>
          </a:xfrm>
        </p:spPr>
        <p:txBody>
          <a:bodyPr/>
          <a:lstStyle/>
          <a:p>
            <a:r>
              <a:rPr lang="en-US" dirty="0" smtClean="0">
                <a:solidFill>
                  <a:srgbClr val="1B676B"/>
                </a:solidFill>
              </a:rPr>
              <a:t>- Option 2 -</a:t>
            </a:r>
            <a:endParaRPr lang="en-CA" dirty="0">
              <a:solidFill>
                <a:srgbClr val="1B676B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667554"/>
              </p:ext>
            </p:extLst>
          </p:nvPr>
        </p:nvGraphicFramePr>
        <p:xfrm>
          <a:off x="3187288" y="3270370"/>
          <a:ext cx="8344315" cy="2806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045">
                  <a:extLst>
                    <a:ext uri="{9D8B030D-6E8A-4147-A177-3AD203B41FA5}">
                      <a16:colId xmlns:a16="http://schemas.microsoft.com/office/drawing/2014/main" val="3705439640"/>
                    </a:ext>
                  </a:extLst>
                </a:gridCol>
                <a:gridCol w="1192045">
                  <a:extLst>
                    <a:ext uri="{9D8B030D-6E8A-4147-A177-3AD203B41FA5}">
                      <a16:colId xmlns:a16="http://schemas.microsoft.com/office/drawing/2014/main" val="3333397554"/>
                    </a:ext>
                  </a:extLst>
                </a:gridCol>
                <a:gridCol w="1192045">
                  <a:extLst>
                    <a:ext uri="{9D8B030D-6E8A-4147-A177-3AD203B41FA5}">
                      <a16:colId xmlns:a16="http://schemas.microsoft.com/office/drawing/2014/main" val="3750429111"/>
                    </a:ext>
                  </a:extLst>
                </a:gridCol>
                <a:gridCol w="1192045">
                  <a:extLst>
                    <a:ext uri="{9D8B030D-6E8A-4147-A177-3AD203B41FA5}">
                      <a16:colId xmlns:a16="http://schemas.microsoft.com/office/drawing/2014/main" val="2349226298"/>
                    </a:ext>
                  </a:extLst>
                </a:gridCol>
                <a:gridCol w="1192045">
                  <a:extLst>
                    <a:ext uri="{9D8B030D-6E8A-4147-A177-3AD203B41FA5}">
                      <a16:colId xmlns:a16="http://schemas.microsoft.com/office/drawing/2014/main" val="4286323162"/>
                    </a:ext>
                  </a:extLst>
                </a:gridCol>
                <a:gridCol w="1192045">
                  <a:extLst>
                    <a:ext uri="{9D8B030D-6E8A-4147-A177-3AD203B41FA5}">
                      <a16:colId xmlns:a16="http://schemas.microsoft.com/office/drawing/2014/main" val="715559432"/>
                    </a:ext>
                  </a:extLst>
                </a:gridCol>
                <a:gridCol w="1192045">
                  <a:extLst>
                    <a:ext uri="{9D8B030D-6E8A-4147-A177-3AD203B41FA5}">
                      <a16:colId xmlns:a16="http://schemas.microsoft.com/office/drawing/2014/main" val="3454118244"/>
                    </a:ext>
                  </a:extLst>
                </a:gridCol>
              </a:tblGrid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SUN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MON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TUES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WED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THUR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FRI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SAT</a:t>
                      </a:r>
                      <a:endParaRPr lang="en-CA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97704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079048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5940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17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57805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18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21/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22/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23/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24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072687"/>
                  </a:ext>
                </a:extLst>
              </a:tr>
              <a:tr h="378469">
                <a:tc>
                  <a:txBody>
                    <a:bodyPr/>
                    <a:lstStyle/>
                    <a:p>
                      <a:r>
                        <a:rPr lang="en-CA" dirty="0" smtClean="0"/>
                        <a:t>25 </a:t>
                      </a:r>
                      <a:r>
                        <a:rPr lang="en-CA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SOA</a:t>
                      </a:r>
                      <a:endParaRPr lang="en-CA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26/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27/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28/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endParaRPr lang="en-CA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29/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30/</a:t>
                      </a:r>
                      <a:r>
                        <a:rPr lang="en-CA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CAD+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PAY</a:t>
                      </a:r>
                      <a:endParaRPr lang="en-CA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31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2003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9994" y="1334283"/>
            <a:ext cx="2264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MONTH 1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1187" y="3647388"/>
            <a:ext cx="2854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MONTH 2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6041714" y="2092960"/>
            <a:ext cx="2248845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Pentagon 8"/>
          <p:cNvSpPr/>
          <p:nvPr/>
        </p:nvSpPr>
        <p:spPr>
          <a:xfrm>
            <a:off x="249994" y="2438400"/>
            <a:ext cx="8040566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Pentagon 9"/>
          <p:cNvSpPr/>
          <p:nvPr/>
        </p:nvSpPr>
        <p:spPr>
          <a:xfrm>
            <a:off x="249994" y="2805284"/>
            <a:ext cx="4616646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Pentagon 10"/>
          <p:cNvSpPr/>
          <p:nvPr/>
        </p:nvSpPr>
        <p:spPr>
          <a:xfrm>
            <a:off x="7995920" y="3661146"/>
            <a:ext cx="3423920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entagon 11"/>
          <p:cNvSpPr/>
          <p:nvPr/>
        </p:nvSpPr>
        <p:spPr>
          <a:xfrm>
            <a:off x="3187288" y="4084312"/>
            <a:ext cx="8232552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Pentagon 12"/>
          <p:cNvSpPr/>
          <p:nvPr/>
        </p:nvSpPr>
        <p:spPr>
          <a:xfrm>
            <a:off x="3187288" y="4429752"/>
            <a:ext cx="7653432" cy="345440"/>
          </a:xfrm>
          <a:prstGeom prst="homePlat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4902741" y="2815418"/>
            <a:ext cx="347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RELEASED (RECEIVED</a:t>
            </a:r>
            <a:r>
              <a:rPr lang="en-C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CA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993194" y="5074274"/>
            <a:ext cx="1320800" cy="79611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8915636" y="5055666"/>
            <a:ext cx="1112284" cy="1089041"/>
          </a:xfrm>
          <a:prstGeom prst="ellipse">
            <a:avLst/>
          </a:prstGeom>
          <a:noFill/>
          <a:ln w="57150">
            <a:solidFill>
              <a:srgbClr val="773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80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23A8-C823-40C3-B055-4A0CDD9F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17" y="664030"/>
            <a:ext cx="11261271" cy="521304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Statement of Account (SOA) / Daily Notice (DN)</a:t>
            </a:r>
            <a:endParaRPr lang="en-US" b="1" dirty="0">
              <a:solidFill>
                <a:srgbClr val="1B676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7087E-B0AB-44AC-906D-0B7BB238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508" y="1185334"/>
            <a:ext cx="9760981" cy="412053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CA" sz="2000" dirty="0" smtClean="0"/>
              <a:t>CSA importers will no longer be required to generate or transmit an RSF to the CBSA</a:t>
            </a:r>
          </a:p>
          <a:p>
            <a:pPr>
              <a:lnSpc>
                <a:spcPct val="120000"/>
              </a:lnSpc>
            </a:pPr>
            <a:r>
              <a:rPr lang="en-CA" sz="2000" dirty="0" smtClean="0"/>
              <a:t>Importers </a:t>
            </a:r>
            <a:r>
              <a:rPr lang="en-CA" sz="2000" dirty="0"/>
              <a:t>will receive DN and SOA. Also viewable on </a:t>
            </a:r>
            <a:r>
              <a:rPr lang="en-CA" sz="2000" dirty="0" smtClean="0"/>
              <a:t>importer’s CCP account.</a:t>
            </a:r>
            <a:endParaRPr lang="en-CA" sz="2000" dirty="0"/>
          </a:p>
          <a:p>
            <a:pPr>
              <a:lnSpc>
                <a:spcPct val="120000"/>
              </a:lnSpc>
            </a:pPr>
            <a:r>
              <a:rPr lang="en-CA" sz="2000" dirty="0" smtClean="0"/>
              <a:t>SOA will be generated on the 25</a:t>
            </a:r>
            <a:r>
              <a:rPr lang="en-CA" sz="2000" baseline="30000" dirty="0" smtClean="0"/>
              <a:t>th</a:t>
            </a:r>
            <a:r>
              <a:rPr lang="en-CA" sz="2000" dirty="0"/>
              <a:t> </a:t>
            </a:r>
            <a:r>
              <a:rPr lang="en-CA" sz="2000" dirty="0" smtClean="0"/>
              <a:t>of each month</a:t>
            </a:r>
          </a:p>
          <a:p>
            <a:pPr>
              <a:lnSpc>
                <a:spcPct val="120000"/>
              </a:lnSpc>
            </a:pPr>
            <a:r>
              <a:rPr lang="en-CA" sz="2000" dirty="0" smtClean="0"/>
              <a:t>Currently, CSA Accounting Option 1 requires an interim </a:t>
            </a:r>
            <a:r>
              <a:rPr lang="en-CA" sz="2000" dirty="0"/>
              <a:t>p</a:t>
            </a:r>
            <a:r>
              <a:rPr lang="en-CA" sz="2000" dirty="0" smtClean="0"/>
              <a:t>ayment as the accounting and billing period are not harmonized. </a:t>
            </a:r>
          </a:p>
          <a:p>
            <a:pPr>
              <a:lnSpc>
                <a:spcPct val="120000"/>
              </a:lnSpc>
            </a:pPr>
            <a:r>
              <a:rPr lang="en-CA" sz="2000" dirty="0" smtClean="0"/>
              <a:t>Under CARM interim payments are not necessary for either option since the CSA accounting and Billing periods are harmonized for each CSA option.</a:t>
            </a:r>
          </a:p>
          <a:p>
            <a:pPr>
              <a:lnSpc>
                <a:spcPct val="120000"/>
              </a:lnSpc>
            </a:pPr>
            <a:r>
              <a:rPr lang="en-CA" sz="2000" dirty="0" smtClean="0"/>
              <a:t>More than1 payment can be made in the same month.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954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23A8-C823-40C3-B055-4A0CDD9F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896" y="799497"/>
            <a:ext cx="11261271" cy="59750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Corrections, Adjustments, Mass Adjustments</a:t>
            </a:r>
            <a:endParaRPr lang="en-US" sz="3600" dirty="0">
              <a:solidFill>
                <a:srgbClr val="1B676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7087E-B0AB-44AC-906D-0B7BB238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788" y="1300163"/>
            <a:ext cx="9760981" cy="41205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CA" sz="2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correction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is a change to a CAD that occurs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to the payment due date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interest on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corrections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Depending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on CARM CSA accounting/billing option chosen, and CAD date, the CSA importer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have up to 62 days, interest free to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will reduce the number of adjustments required and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interest</a:t>
            </a:r>
          </a:p>
          <a:p>
            <a:pPr marL="457200" lvl="1" indent="0"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adjustment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 is a change to a CAD that occurs from the payment due date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onward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Consolidated TT type CADs improves ability to consolidate accounting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Consolidated TT type CADs can be amended with a single correction or adjustment</a:t>
            </a:r>
          </a:p>
          <a:p>
            <a:r>
              <a:rPr lang="en-C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Mass adjustment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function can be used to </a:t>
            </a:r>
            <a:r>
              <a:rPr lang="en-CA" b="1" dirty="0">
                <a:latin typeface="Calibri" panose="020F0502020204030204" pitchFamily="34" charset="0"/>
                <a:cs typeface="Calibri" panose="020F0502020204030204" pitchFamily="34" charset="0"/>
              </a:rPr>
              <a:t>bundle </a:t>
            </a:r>
            <a:r>
              <a:rPr lang="en-C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changes across multiple CADs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23A8-C823-40C3-B055-4A0CDD9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 on CSA Importer ECCRDs</a:t>
            </a:r>
            <a:endParaRPr lang="en-US" b="1" dirty="0">
              <a:solidFill>
                <a:srgbClr val="1B676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7087E-B0AB-44AC-906D-0B7BB238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788" y="1299991"/>
            <a:ext cx="9760981" cy="4120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ECCRD Chapters 17, 24 &amp; 26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Electronic requirements and business rules for CARM CSA are found in the following ECCRDs: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Ch. 17 covers Trade Chain Partner List uploads and updates, CSA Clearance (CSA data set), RNS Notices and OGD/OGA Requirements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Ch. 24 covers Daily Notices (CADs posting), SOA, Payment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Ch. 26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covers CADs, corrections and adjustments, consolidated CADs, consolidated adjustments and mass adjustments.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importers must be familiar will all these ECCRDs as they all include CSA content.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7" y="2460573"/>
            <a:ext cx="11261271" cy="721859"/>
          </a:xfrm>
        </p:spPr>
        <p:txBody>
          <a:bodyPr/>
          <a:lstStyle/>
          <a:p>
            <a:pPr algn="l"/>
            <a:r>
              <a:rPr lang="en-CA" b="1" dirty="0" smtClean="0">
                <a:solidFill>
                  <a:srgbClr val="6BA42C"/>
                </a:solidFill>
              </a:rPr>
              <a:t>Thank You!</a:t>
            </a:r>
            <a:endParaRPr lang="en-CA" b="1" dirty="0">
              <a:solidFill>
                <a:srgbClr val="6BA42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3061246"/>
            <a:ext cx="11261271" cy="2964981"/>
          </a:xfrm>
        </p:spPr>
        <p:txBody>
          <a:bodyPr/>
          <a:lstStyle/>
          <a:p>
            <a:pPr marL="12700" lvl="0" indent="0">
              <a:lnSpc>
                <a:spcPct val="100000"/>
              </a:lnSpc>
              <a:spcBef>
                <a:spcPts val="700"/>
              </a:spcBef>
              <a:buNone/>
              <a:defRPr/>
            </a:pPr>
            <a:r>
              <a:rPr lang="en-CA" sz="2000" b="1" spc="-10" dirty="0">
                <a:solidFill>
                  <a:prstClr val="black"/>
                </a:solidFill>
                <a:latin typeface="Calibri" panose="020F0502020204030204"/>
                <a:cs typeface="Calibri"/>
              </a:rPr>
              <a:t>For more</a:t>
            </a:r>
            <a:r>
              <a:rPr lang="en-CA" sz="2000" b="1" spc="-5" dirty="0">
                <a:solidFill>
                  <a:prstClr val="black"/>
                </a:solidFill>
                <a:latin typeface="Calibri" panose="020F0502020204030204"/>
                <a:cs typeface="Calibri"/>
              </a:rPr>
              <a:t> </a:t>
            </a:r>
            <a:r>
              <a:rPr lang="en-CA" sz="2000" b="1" spc="-5" dirty="0" smtClean="0">
                <a:solidFill>
                  <a:prstClr val="black"/>
                </a:solidFill>
                <a:latin typeface="Calibri" panose="020F0502020204030204"/>
                <a:cs typeface="Calibri"/>
              </a:rPr>
              <a:t>information about CARM:</a:t>
            </a:r>
            <a:endParaRPr lang="en-CA" sz="2000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pPr marL="299085" lvl="0" indent="-28638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lang="en-CA" sz="1600" spc="-5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</a:t>
            </a:r>
            <a:r>
              <a:rPr lang="en-CA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CA" sz="1600" dirty="0">
                <a:solidFill>
                  <a:srgbClr val="0462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16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CARM section of the CBSA</a:t>
            </a:r>
            <a:r>
              <a:rPr lang="en-CA" sz="1600" u="heavy" spc="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r>
              <a:rPr lang="en-CA" sz="1600" u="heavy" spc="-10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website</a:t>
            </a:r>
            <a:endParaRPr lang="en-CA" sz="1600" u="heavy" spc="-10" dirty="0" smtClean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1600" dirty="0">
                <a:latin typeface="Calibri" panose="020F0502020204030204" pitchFamily="34" charset="0"/>
                <a:cs typeface="Calibri" panose="020F0502020204030204" pitchFamily="34" charset="0"/>
              </a:rPr>
              <a:t>CARM Client Support </a:t>
            </a:r>
            <a:r>
              <a:rPr lang="en-CA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Unit </a:t>
            </a:r>
            <a:r>
              <a:rPr lang="en-CA" sz="1600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</a:t>
            </a:r>
            <a:r>
              <a:rPr lang="en-CA" sz="16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://</a:t>
            </a:r>
            <a:r>
              <a:rPr lang="en-CA" sz="1600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cbsa-ut.isvcs.net/contact-dev/prod-snapshot/csform-formulairesc-eng.html</a:t>
            </a:r>
            <a:endParaRPr lang="en-CA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9085" indent="-286385"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lang="en-CA" sz="1600" spc="-5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the </a:t>
            </a:r>
            <a:r>
              <a:rPr lang="en-CA" sz="1600" spc="-5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CARM Client Portal</a:t>
            </a:r>
            <a:endParaRPr lang="en-CA" sz="1600" spc="-1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9085" lvl="0" indent="-286385"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lang="en-CA" sz="1600" spc="-1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the </a:t>
            </a:r>
            <a:r>
              <a:rPr lang="en-CA" sz="1600" spc="-1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CARM Google Drive</a:t>
            </a:r>
            <a:r>
              <a:rPr lang="en-CA" sz="1600" spc="-1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resources</a:t>
            </a:r>
          </a:p>
          <a:p>
            <a:pPr marL="299085" indent="-286385"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lang="en-CA" sz="1600" spc="-1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 the </a:t>
            </a:r>
            <a:r>
              <a:rPr lang="en-CA" sz="1600" spc="-1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CARM L</a:t>
            </a:r>
            <a:r>
              <a:rPr lang="en-CA" sz="1600" spc="-5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inkedIn Group</a:t>
            </a:r>
            <a:r>
              <a:rPr lang="en-CA" sz="1600" spc="-5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the latest news</a:t>
            </a:r>
          </a:p>
          <a:p>
            <a:pPr marL="299085" indent="-286385"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lang="en-CA" sz="1600" spc="-1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 Email:</a:t>
            </a:r>
            <a:r>
              <a:rPr lang="en-CA" sz="1600" spc="15" dirty="0">
                <a:solidFill>
                  <a:srgbClr val="0462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1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CBSA.CARM_Engagement-Engagement_de_la_GCRA.ASFC@cbsa-asfc.gc.ca</a:t>
            </a:r>
            <a:endParaRPr lang="en-CA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9085" indent="-286385"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lang="en-CA" sz="1600" spc="-5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 the email distribution list by emailing </a:t>
            </a:r>
            <a:r>
              <a:rPr lang="en-CA" sz="16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CBSA.CARM_Engagement-Engagement_de_la_GCRA.ASFC@cbsa-asfc.gc.ca</a:t>
            </a:r>
            <a:endParaRPr lang="en-CA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506550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9310" y="1471643"/>
            <a:ext cx="10181947" cy="631825"/>
          </a:xfrm>
        </p:spPr>
        <p:txBody>
          <a:bodyPr/>
          <a:lstStyle/>
          <a:p>
            <a:r>
              <a:rPr lang="en-CA" dirty="0" smtClean="0"/>
              <a:t>CSA Importer – CARM Engagement Sessions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116286" y="2529421"/>
            <a:ext cx="6574971" cy="3744686"/>
          </a:xfrm>
        </p:spPr>
        <p:txBody>
          <a:bodyPr/>
          <a:lstStyle/>
          <a:p>
            <a:r>
              <a:rPr lang="en-CA" b="1" dirty="0" smtClean="0">
                <a:solidFill>
                  <a:schemeClr val="tx1"/>
                </a:solidFill>
              </a:rPr>
              <a:t>Contact:</a:t>
            </a:r>
          </a:p>
          <a:p>
            <a:endParaRPr lang="en-CA" sz="800" b="1" dirty="0" smtClean="0"/>
          </a:p>
          <a:p>
            <a:r>
              <a:rPr lang="en-CA" b="1" dirty="0" smtClean="0"/>
              <a:t>Commercial Program Directorate</a:t>
            </a:r>
            <a:endParaRPr lang="en-CA" b="1" dirty="0"/>
          </a:p>
          <a:p>
            <a:r>
              <a:rPr lang="en-CA" sz="2800" dirty="0" smtClean="0"/>
              <a:t>Kimberly Paradis, Manager</a:t>
            </a:r>
            <a:endParaRPr lang="en-CA" sz="2800" dirty="0"/>
          </a:p>
          <a:p>
            <a:r>
              <a:rPr lang="en-CA" sz="2000" dirty="0" smtClean="0">
                <a:hlinkClick r:id="rId2"/>
              </a:rPr>
              <a:t>CBSA_CIA_Unit-Unite_MOAG.ASFC@cbsa-asfc.gc.ca</a:t>
            </a:r>
            <a:endParaRPr lang="en-CA" sz="20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730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>
                <a:solidFill>
                  <a:srgbClr val="1B676B"/>
                </a:solidFill>
              </a:rPr>
              <a:t>Teleconference Technical Guidelines</a:t>
            </a:r>
            <a:r>
              <a:rPr lang="en-US" sz="1600" dirty="0">
                <a:solidFill>
                  <a:srgbClr val="1B676B"/>
                </a:solidFill>
              </a:rPr>
              <a:t/>
            </a:r>
            <a:br>
              <a:rPr lang="en-US" sz="1600" dirty="0">
                <a:solidFill>
                  <a:srgbClr val="1B676B"/>
                </a:solidFill>
              </a:rPr>
            </a:br>
            <a:endParaRPr lang="en-CA" dirty="0">
              <a:solidFill>
                <a:srgbClr val="1B676B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11629" y="1838374"/>
            <a:ext cx="11261271" cy="3940628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Join the WebEx information from the invitation, upon joining the meeting the call in details (phone number, meeting ID and access ID) will be provided. </a:t>
            </a:r>
            <a:endParaRPr lang="en-CA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You will be muted upon joining the meeting, to join the conversation press the unmute button at the bottom-middle of your WebEx screen. </a:t>
            </a:r>
            <a:endParaRPr lang="en-CA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If you are </a:t>
            </a:r>
            <a:r>
              <a:rPr lang="en-C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only calling in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, please mute your phone by pressing *6 and unmute your phone press *7 to join the discussion. </a:t>
            </a:r>
            <a:r>
              <a:rPr lang="en-CA" sz="2400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Once </a:t>
            </a:r>
            <a:r>
              <a:rPr lang="en-CA" sz="2400" dirty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are finished speaking, please mute your phone again by pressing *6.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CA" sz="1800" dirty="0">
              <a:solidFill>
                <a:srgbClr val="1A676B"/>
              </a:solidFill>
            </a:endParaRPr>
          </a:p>
          <a:p>
            <a:endParaRPr lang="en-CA" sz="1800" dirty="0">
              <a:solidFill>
                <a:srgbClr val="1A67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4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EB656-DA4C-4B29-9CD9-8FFA8CEFC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987" y="4231265"/>
            <a:ext cx="4304593" cy="922649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dirty="0">
                <a:solidFill>
                  <a:srgbClr val="3F805F"/>
                </a:solidFill>
              </a:rPr>
              <a:t>Today’s </a:t>
            </a:r>
            <a:r>
              <a:rPr lang="en-US" dirty="0" smtClean="0">
                <a:solidFill>
                  <a:srgbClr val="3F805F"/>
                </a:solidFill>
              </a:rPr>
              <a:t>Meeting Objectives</a:t>
            </a:r>
            <a:endParaRPr lang="en-US" dirty="0">
              <a:solidFill>
                <a:srgbClr val="3F805F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606451" y="4858378"/>
            <a:ext cx="5157787" cy="726162"/>
          </a:xfrm>
        </p:spPr>
        <p:txBody>
          <a:bodyPr/>
          <a:lstStyle/>
          <a:p>
            <a:r>
              <a:rPr lang="en-CA" sz="2000" dirty="0"/>
              <a:t>Highlight </a:t>
            </a:r>
            <a:r>
              <a:rPr lang="en-CA" sz="2000" b="1" dirty="0" smtClean="0"/>
              <a:t>KEY</a:t>
            </a:r>
            <a:r>
              <a:rPr lang="en-CA" sz="2000" dirty="0" smtClean="0"/>
              <a:t> </a:t>
            </a:r>
            <a:r>
              <a:rPr lang="en-CA" sz="2000" dirty="0"/>
              <a:t>program and </a:t>
            </a:r>
            <a:r>
              <a:rPr lang="en-CA" sz="2000" dirty="0" smtClean="0"/>
              <a:t>policy changes</a:t>
            </a:r>
            <a:endParaRPr lang="en-CA" sz="2000" dirty="0">
              <a:solidFill>
                <a:srgbClr val="3F805F"/>
              </a:solidFill>
            </a:endParaRP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38161" y="1435662"/>
            <a:ext cx="5183188" cy="540777"/>
          </a:xfrm>
        </p:spPr>
        <p:txBody>
          <a:bodyPr/>
          <a:lstStyle/>
          <a:p>
            <a:r>
              <a:rPr lang="en-CA" dirty="0" smtClean="0">
                <a:solidFill>
                  <a:srgbClr val="3F805F"/>
                </a:solidFill>
              </a:rPr>
              <a:t>Engagement Sessions</a:t>
            </a:r>
            <a:endParaRPr lang="en-CA" dirty="0">
              <a:solidFill>
                <a:srgbClr val="3F805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035616" y="2116537"/>
            <a:ext cx="8799723" cy="3630781"/>
          </a:xfrm>
        </p:spPr>
        <p:txBody>
          <a:bodyPr/>
          <a:lstStyle/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Establish a forum to engage directly with CSA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Importers on program and policy changes that will be implemented to support CARM solution.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Promote continued high-level of compliance through well articulated policy and program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changes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CSA Importer readiness for CARM implementation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Enable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business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 making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Identify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potential policy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gaps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600" dirty="0" smtClean="0">
                <a:solidFill>
                  <a:srgbClr val="1B676B"/>
                </a:solidFill>
              </a:rPr>
              <a:t>OBJECTIVES</a:t>
            </a:r>
            <a:endParaRPr lang="en-CA" sz="3600" dirty="0">
              <a:solidFill>
                <a:srgbClr val="1B676B"/>
              </a:solidFill>
            </a:endParaRPr>
          </a:p>
        </p:txBody>
      </p:sp>
      <p:sp>
        <p:nvSpPr>
          <p:cNvPr id="2" name="Frame 1"/>
          <p:cNvSpPr/>
          <p:nvPr/>
        </p:nvSpPr>
        <p:spPr>
          <a:xfrm>
            <a:off x="6270856" y="4163720"/>
            <a:ext cx="5084532" cy="1820074"/>
          </a:xfrm>
          <a:prstGeom prst="frame">
            <a:avLst>
              <a:gd name="adj1" fmla="val 661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b="1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Rules of Engagement</a:t>
            </a:r>
            <a:endParaRPr lang="en-CA" sz="3600" b="1" dirty="0">
              <a:solidFill>
                <a:srgbClr val="1B676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737118"/>
            <a:ext cx="5157787" cy="823912"/>
          </a:xfrm>
        </p:spPr>
        <p:txBody>
          <a:bodyPr/>
          <a:lstStyle/>
          <a:p>
            <a:r>
              <a:rPr lang="en-CA" dirty="0" smtClean="0">
                <a:solidFill>
                  <a:srgbClr val="3F805F"/>
                </a:solidFill>
              </a:rPr>
              <a:t>What to expect</a:t>
            </a:r>
            <a:endParaRPr lang="en-CA" dirty="0">
              <a:solidFill>
                <a:srgbClr val="3F805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Forum to engage on a policy and program level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Topic specific sessions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Transparent dialogue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Engagement on future CSA Importer  D Memo revisions (CARM)</a:t>
            </a:r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1351" y="1737118"/>
            <a:ext cx="5183188" cy="823912"/>
          </a:xfrm>
        </p:spPr>
        <p:txBody>
          <a:bodyPr/>
          <a:lstStyle/>
          <a:p>
            <a:r>
              <a:rPr lang="en-CA" dirty="0" smtClean="0">
                <a:solidFill>
                  <a:srgbClr val="3F805F"/>
                </a:solidFill>
              </a:rPr>
              <a:t>What not to expect</a:t>
            </a:r>
            <a:endParaRPr lang="en-CA" dirty="0">
              <a:solidFill>
                <a:srgbClr val="3F805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Forum to revisit or challenge decisions already made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Engagement or responses on technical aspects of the CARM solution</a:t>
            </a:r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3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23A8-C823-40C3-B055-4A0CDD9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1B676B"/>
                </a:solidFill>
              </a:rPr>
              <a:t>AGENDA</a:t>
            </a:r>
            <a:endParaRPr lang="en-US" sz="3600" dirty="0">
              <a:solidFill>
                <a:srgbClr val="1B676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7087E-B0AB-44AC-906D-0B7BB238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300" y="1690688"/>
            <a:ext cx="9874470" cy="4120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3F80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b="1" dirty="0">
                <a:solidFill>
                  <a:srgbClr val="3F80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following </a:t>
            </a:r>
            <a:r>
              <a:rPr lang="en-US" sz="2400" b="1" dirty="0" smtClean="0">
                <a:solidFill>
                  <a:srgbClr val="3F80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topics will </a:t>
            </a:r>
            <a:r>
              <a:rPr lang="en-US" sz="2400" b="1" dirty="0">
                <a:solidFill>
                  <a:srgbClr val="3F80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covered</a:t>
            </a:r>
            <a:r>
              <a:rPr lang="en-US" sz="2400" b="1" dirty="0" smtClean="0">
                <a:solidFill>
                  <a:srgbClr val="3F80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en-US" sz="1000" dirty="0" smtClean="0">
              <a:solidFill>
                <a:srgbClr val="3F805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CARM Client Portal and Program Enrollment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CSA Clearance and Release Process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New Financial Security Model</a:t>
            </a:r>
          </a:p>
          <a:p>
            <a:pPr lvl="1"/>
            <a:r>
              <a:rPr lang="en-US" b="1" dirty="0" smtClean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CSA Importer CAD (Type – TT)</a:t>
            </a:r>
          </a:p>
          <a:p>
            <a:pPr lvl="1"/>
            <a:r>
              <a:rPr lang="en-US" b="1" dirty="0" smtClean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Extended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Accounting/billing option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Corrections, Adjustments, Mass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djustments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ECCRD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Chapters 17, 24 &amp;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23A8-C823-40C3-B055-4A0CDD9F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17" y="714830"/>
            <a:ext cx="11261271" cy="495904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1B676B"/>
                </a:solidFill>
              </a:rPr>
              <a:t>CARM Client Portal &amp; Program Enrollment</a:t>
            </a:r>
            <a:endParaRPr lang="en-US" b="1" dirty="0">
              <a:solidFill>
                <a:srgbClr val="1B676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7087E-B0AB-44AC-906D-0B7BB238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788" y="1520500"/>
            <a:ext cx="10011012" cy="4406574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be the Agency’s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primary program enrollment application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centralizing, automating and streamlining commercial registration processes 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Provides new self-service options and greater visibility to importers regarding their importing activities. 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present, </a:t>
            </a:r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84% of CSA Importers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 have set up their CARM Client Portal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Full implementation of CCP will launch as part of CARM Release 2 </a:t>
            </a:r>
          </a:p>
          <a:p>
            <a:pPr lvl="1"/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membership information and forms will be migrated into CARM system by CBSA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Enrollment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PIP will continue to take place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Trusted Trader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Portal.</a:t>
            </a:r>
            <a:endParaRPr lang="en-CA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1B676B"/>
                </a:solidFill>
              </a:rPr>
              <a:t>CSA Clearance and Release Process</a:t>
            </a:r>
            <a:endParaRPr lang="en-CA" b="1" dirty="0">
              <a:solidFill>
                <a:srgbClr val="1B676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8" y="1783290"/>
            <a:ext cx="11261271" cy="3940628"/>
          </a:xfrm>
        </p:spPr>
        <p:txBody>
          <a:bodyPr/>
          <a:lstStyle/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FAST lane eligibility and benefits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Expedited CSA border clearance process 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Release benefits including:</a:t>
            </a:r>
          </a:p>
          <a:p>
            <a:pPr lvl="1"/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HS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Code exemption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on release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document (e.g., IID, PARS, RMD)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for non-regulated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goods</a:t>
            </a:r>
          </a:p>
          <a:p>
            <a:pPr lvl="1"/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Exemption from “Appraisal Quality” (AQ) for non-regulated goods</a:t>
            </a:r>
          </a:p>
          <a:p>
            <a:pPr lvl="1"/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Auto-acquittal </a:t>
            </a:r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of release transactions based on CSA importer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BN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Accounting trigger will continue to be initiated from company records and systems regardless of clearance or release process used</a:t>
            </a:r>
          </a:p>
          <a:p>
            <a:pPr marL="0" indent="0">
              <a:buNone/>
            </a:pPr>
            <a:endParaRPr lang="en-CA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7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Release Prior to Payment (RPP) Security</a:t>
            </a:r>
            <a:endParaRPr lang="en-CA" b="1" dirty="0">
              <a:solidFill>
                <a:srgbClr val="1B676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690688"/>
            <a:ext cx="11261271" cy="4247404"/>
          </a:xfrm>
        </p:spPr>
        <p:txBody>
          <a:bodyPr/>
          <a:lstStyle/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CSA Importers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must have RPP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security (bond or cash) for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all goods including CSA clearance, other releases options and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CLVS.</a:t>
            </a:r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Dependency on use of Broker security for RPP will no longer be</a:t>
            </a:r>
            <a:endParaRPr lang="en-C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Brokers will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be able to see if importer has RPP however, will </a:t>
            </a:r>
            <a:r>
              <a:rPr lang="en-CA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have visibility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the details relating to importer’s RPP (e.g., amount)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Amount of security is calculated based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accounts receivable inclusive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of GST/HST, AMPs, Interest, etc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RPP security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onitoring </a:t>
            </a:r>
            <a:r>
              <a:rPr lang="en-CA" sz="2400" dirty="0">
                <a:latin typeface="Calibri" panose="020F0502020204030204" pitchFamily="34" charset="0"/>
                <a:cs typeface="Calibri" panose="020F0502020204030204" pitchFamily="34" charset="0"/>
              </a:rPr>
              <a:t>and n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udging through CARM solution</a:t>
            </a:r>
          </a:p>
          <a:p>
            <a:endParaRPr lang="en-CA" sz="1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CA" sz="2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CA" sz="2400" dirty="0" smtClean="0">
                <a:solidFill>
                  <a:srgbClr val="1B676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sz="2400" b="1" dirty="0" smtClean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Recommendation:</a:t>
            </a:r>
            <a:r>
              <a:rPr lang="en-CA" sz="2400" dirty="0" smtClean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CSA </a:t>
            </a:r>
            <a:r>
              <a:rPr lang="en-CA" sz="2400" dirty="0">
                <a:solidFill>
                  <a:srgbClr val="6BA42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importers should review current bond amounts</a:t>
            </a:r>
          </a:p>
          <a:p>
            <a:endParaRPr lang="en-CA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C8DB64AE-B85B-4338-A272-BE4BE1F7A821}"/>
              </a:ext>
            </a:extLst>
          </p:cNvPr>
          <p:cNvSpPr/>
          <p:nvPr/>
        </p:nvSpPr>
        <p:spPr>
          <a:xfrm>
            <a:off x="783946" y="3940288"/>
            <a:ext cx="2962554" cy="215444"/>
          </a:xfrm>
          <a:prstGeom prst="rect">
            <a:avLst/>
          </a:prstGeom>
          <a:solidFill>
            <a:srgbClr val="FFFFFF"/>
          </a:solidFill>
          <a:ln w="9525" cap="sq" cmpd="sng" algn="ctr">
            <a:noFill/>
            <a:prstDash val="dash"/>
          </a:ln>
          <a:effectLst/>
        </p:spPr>
        <p:txBody>
          <a:bodyPr wrap="square" lIns="91416" tIns="0" rIns="91416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 UI Light" panose="020B0502040204020203" pitchFamily="34" charset="-122"/>
                <a:cs typeface="+mn-cs"/>
              </a:rPr>
              <a:t>RPP Security Calculation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 UI Light" panose="020B0502040204020203" pitchFamily="34" charset="-122"/>
                <a:cs typeface="+mn-cs"/>
              </a:rPr>
              <a:t>Timeframe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icrosoft YaHei UI Light" panose="020B0502040204020203" pitchFamily="34" charset="-122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04149" y="1345087"/>
            <a:ext cx="11023879" cy="2054837"/>
            <a:chOff x="704149" y="1273579"/>
            <a:chExt cx="11023879" cy="2054837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1B76E80-5186-4836-9721-597898BB4C83}"/>
                </a:ext>
              </a:extLst>
            </p:cNvPr>
            <p:cNvSpPr/>
            <p:nvPr/>
          </p:nvSpPr>
          <p:spPr>
            <a:xfrm>
              <a:off x="704149" y="1361826"/>
              <a:ext cx="11023879" cy="1966590"/>
            </a:xfrm>
            <a:prstGeom prst="rect">
              <a:avLst/>
            </a:prstGeom>
            <a:noFill/>
            <a:ln w="28575" cap="sq" cmpd="sng" algn="ctr">
              <a:solidFill>
                <a:schemeClr val="accent2"/>
              </a:solidFill>
              <a:prstDash val="solid"/>
            </a:ln>
            <a:effectLst/>
          </p:spPr>
          <p:txBody>
            <a:bodyPr tIns="182832" rtlCol="0" anchor="t"/>
            <a:lstStyle/>
            <a:p>
              <a:pPr marL="171399" marR="0" lvl="0" indent="-171399" algn="l" defTabSz="914126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 UI Light" panose="020B0502040204020203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DB64AE-B85B-4338-A272-BE4BE1F7A821}"/>
                </a:ext>
              </a:extLst>
            </p:cNvPr>
            <p:cNvSpPr/>
            <p:nvPr/>
          </p:nvSpPr>
          <p:spPr>
            <a:xfrm>
              <a:off x="783946" y="1273579"/>
              <a:ext cx="1837333" cy="215444"/>
            </a:xfrm>
            <a:prstGeom prst="rect">
              <a:avLst/>
            </a:prstGeom>
            <a:solidFill>
              <a:srgbClr val="FFFFFF"/>
            </a:solidFill>
            <a:ln w="9525" cap="sq" cmpd="sng" algn="ctr">
              <a:noFill/>
              <a:prstDash val="dash"/>
            </a:ln>
            <a:effectLst/>
          </p:spPr>
          <p:txBody>
            <a:bodyPr wrap="square" lIns="91416" tIns="0" rIns="91416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Microsoft YaHei UI Light" panose="020B0502040204020203" pitchFamily="34" charset="-122"/>
                  <a:cs typeface="+mn-cs"/>
                </a:rPr>
                <a:t>RPP Security 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Microsoft YaHei UI Light" panose="020B0502040204020203" pitchFamily="34" charset="-122"/>
                  <a:cs typeface="+mn-cs"/>
                </a:rPr>
                <a:t>Formula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 UI Light" panose="020B0502040204020203" pitchFamily="34" charset="-122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23583" y="1546978"/>
              <a:ext cx="11004445" cy="16389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Security for RPP can be 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provided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 the form of a bond or cash deposit. 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 importer’s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requirements for each are as follows: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Post a </a:t>
              </a:r>
              <a:r>
                <a:rPr kumimoji="0" lang="en-CA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bond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for 50% of their highest monthly AR with a minimum floor of $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25,000 per RM. For example,</a:t>
              </a:r>
              <a:endPara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endParaRPr>
            </a:p>
            <a:p>
              <a:pPr marL="8001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if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an importer’s highest monthly AR is $100,000, they will be required to post a 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bond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for $50,000; or,</a:t>
              </a:r>
            </a:p>
            <a:p>
              <a:pPr marL="8001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if an importer’s highest monthly AR is $20,000, they will be required to post a 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bond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for $25,000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.</a:t>
              </a:r>
              <a:endPara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endParaRPr>
            </a:p>
            <a:p>
              <a:pPr marL="800100" marR="0" lvl="1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Post a </a:t>
              </a:r>
              <a:r>
                <a:rPr kumimoji="0" lang="en-CA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cash deposit </a:t>
              </a: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for 100% of their highest monthly AR. For example, if an importer’s highest monthly AR is $5,000 or $30,000, they will be required to post a cash bond for $5,000 or $30,000, respectively</a:t>
              </a:r>
              <a:r>
                <a:rPr kumimoji="0" lang="en-CA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+mn-cs"/>
                </a:rPr>
                <a:t>. </a:t>
              </a:r>
              <a:endPara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endParaRPr>
            </a:p>
          </p:txBody>
        </p:sp>
      </p:grpSp>
      <p:sp>
        <p:nvSpPr>
          <p:cNvPr id="135" name="Slide Number Placeholder 3"/>
          <p:cNvSpPr>
            <a:spLocks noGrp="1"/>
          </p:cNvSpPr>
          <p:nvPr>
            <p:ph type="sldNum" sz="quarter" idx="4294967295"/>
            <p:custDataLst>
              <p:tags r:id="rId1"/>
            </p:custDataLst>
          </p:nvPr>
        </p:nvSpPr>
        <p:spPr>
          <a:xfrm>
            <a:off x="10910740" y="6092747"/>
            <a:ext cx="44306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0791CE-38FE-4C5A-9F38-5EAC919184DC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582" y="4158392"/>
            <a:ext cx="11004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The </a:t>
            </a:r>
            <a:r>
              <a: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current 12 month timeframes for calculating RPP security are from July 25</a:t>
            </a:r>
            <a:r>
              <a:rPr kumimoji="0" lang="en-CA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th</a:t>
            </a:r>
            <a:r>
              <a: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to July 24</a:t>
            </a:r>
            <a:r>
              <a:rPr kumimoji="0" lang="en-CA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th</a:t>
            </a:r>
            <a:r>
              <a: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, with updates required by October 15</a:t>
            </a:r>
            <a:r>
              <a:rPr kumimoji="0" lang="en-CA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th</a:t>
            </a:r>
            <a:r>
              <a:rPr kumimoji="0" lang="en-C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of each year. For consistency and simplicity, this model will continue. For importers without 12 months of history an estimation will be permitted as it is today.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79818" y="4761090"/>
            <a:ext cx="9302192" cy="678990"/>
            <a:chOff x="2375348" y="4393794"/>
            <a:chExt cx="9302192" cy="678990"/>
          </a:xfrm>
        </p:grpSpPr>
        <p:sp>
          <p:nvSpPr>
            <p:cNvPr id="65" name="Line 73"/>
            <p:cNvSpPr>
              <a:spLocks noChangeShapeType="1"/>
            </p:cNvSpPr>
            <p:nvPr/>
          </p:nvSpPr>
          <p:spPr bwMode="auto">
            <a:xfrm flipV="1">
              <a:off x="6589011" y="4696999"/>
              <a:ext cx="2954198" cy="0"/>
            </a:xfrm>
            <a:prstGeom prst="line">
              <a:avLst/>
            </a:prstGeom>
            <a:noFill/>
            <a:ln w="19050">
              <a:solidFill>
                <a:srgbClr val="1B676B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Line 82"/>
            <p:cNvSpPr>
              <a:spLocks noChangeShapeType="1"/>
            </p:cNvSpPr>
            <p:nvPr/>
          </p:nvSpPr>
          <p:spPr bwMode="auto">
            <a:xfrm>
              <a:off x="7803345" y="4561533"/>
              <a:ext cx="0" cy="276057"/>
            </a:xfrm>
            <a:prstGeom prst="line">
              <a:avLst/>
            </a:prstGeom>
            <a:noFill/>
            <a:ln w="19050">
              <a:solidFill>
                <a:srgbClr val="1B676B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Line 82"/>
            <p:cNvSpPr>
              <a:spLocks noChangeShapeType="1"/>
            </p:cNvSpPr>
            <p:nvPr/>
          </p:nvSpPr>
          <p:spPr bwMode="auto">
            <a:xfrm>
              <a:off x="9543208" y="4561533"/>
              <a:ext cx="0" cy="276057"/>
            </a:xfrm>
            <a:prstGeom prst="line">
              <a:avLst/>
            </a:prstGeom>
            <a:noFill/>
            <a:ln w="19050">
              <a:solidFill>
                <a:srgbClr val="1B676B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Freeform 220"/>
            <p:cNvSpPr>
              <a:spLocks/>
            </p:cNvSpPr>
            <p:nvPr/>
          </p:nvSpPr>
          <p:spPr bwMode="auto">
            <a:xfrm rot="19506303" flipV="1">
              <a:off x="9552516" y="4664824"/>
              <a:ext cx="375997" cy="112118"/>
            </a:xfrm>
            <a:custGeom>
              <a:avLst/>
              <a:gdLst>
                <a:gd name="T0" fmla="*/ 77 w 162"/>
                <a:gd name="T1" fmla="*/ 36 h 51"/>
                <a:gd name="T2" fmla="*/ 61 w 162"/>
                <a:gd name="T3" fmla="*/ 36 h 51"/>
                <a:gd name="T4" fmla="*/ 50 w 162"/>
                <a:gd name="T5" fmla="*/ 35 h 51"/>
                <a:gd name="T6" fmla="*/ 41 w 162"/>
                <a:gd name="T7" fmla="*/ 35 h 51"/>
                <a:gd name="T8" fmla="*/ 14 w 162"/>
                <a:gd name="T9" fmla="*/ 29 h 51"/>
                <a:gd name="T10" fmla="*/ 14 w 162"/>
                <a:gd name="T11" fmla="*/ 29 h 51"/>
                <a:gd name="T12" fmla="*/ 6 w 162"/>
                <a:gd name="T13" fmla="*/ 19 h 51"/>
                <a:gd name="T14" fmla="*/ 11 w 162"/>
                <a:gd name="T15" fmla="*/ 19 h 51"/>
                <a:gd name="T16" fmla="*/ 15 w 162"/>
                <a:gd name="T17" fmla="*/ 21 h 51"/>
                <a:gd name="T18" fmla="*/ 26 w 162"/>
                <a:gd name="T19" fmla="*/ 23 h 51"/>
                <a:gd name="T20" fmla="*/ 41 w 162"/>
                <a:gd name="T21" fmla="*/ 25 h 51"/>
                <a:gd name="T22" fmla="*/ 43 w 162"/>
                <a:gd name="T23" fmla="*/ 26 h 51"/>
                <a:gd name="T24" fmla="*/ 62 w 162"/>
                <a:gd name="T25" fmla="*/ 27 h 51"/>
                <a:gd name="T26" fmla="*/ 63 w 162"/>
                <a:gd name="T27" fmla="*/ 27 h 51"/>
                <a:gd name="T28" fmla="*/ 81 w 162"/>
                <a:gd name="T29" fmla="*/ 27 h 51"/>
                <a:gd name="T30" fmla="*/ 81 w 162"/>
                <a:gd name="T31" fmla="*/ 27 h 51"/>
                <a:gd name="T32" fmla="*/ 105 w 162"/>
                <a:gd name="T33" fmla="*/ 23 h 51"/>
                <a:gd name="T34" fmla="*/ 106 w 162"/>
                <a:gd name="T35" fmla="*/ 23 h 51"/>
                <a:gd name="T36" fmla="*/ 126 w 162"/>
                <a:gd name="T37" fmla="*/ 18 h 51"/>
                <a:gd name="T38" fmla="*/ 108 w 162"/>
                <a:gd name="T39" fmla="*/ 10 h 51"/>
                <a:gd name="T40" fmla="*/ 107 w 162"/>
                <a:gd name="T41" fmla="*/ 8 h 51"/>
                <a:gd name="T42" fmla="*/ 107 w 162"/>
                <a:gd name="T43" fmla="*/ 7 h 51"/>
                <a:gd name="T44" fmla="*/ 113 w 162"/>
                <a:gd name="T45" fmla="*/ 0 h 51"/>
                <a:gd name="T46" fmla="*/ 126 w 162"/>
                <a:gd name="T47" fmla="*/ 4 h 51"/>
                <a:gd name="T48" fmla="*/ 126 w 162"/>
                <a:gd name="T49" fmla="*/ 4 h 51"/>
                <a:gd name="T50" fmla="*/ 137 w 162"/>
                <a:gd name="T51" fmla="*/ 6 h 51"/>
                <a:gd name="T52" fmla="*/ 138 w 162"/>
                <a:gd name="T53" fmla="*/ 6 h 51"/>
                <a:gd name="T54" fmla="*/ 138 w 162"/>
                <a:gd name="T55" fmla="*/ 7 h 51"/>
                <a:gd name="T56" fmla="*/ 156 w 162"/>
                <a:gd name="T57" fmla="*/ 4 h 51"/>
                <a:gd name="T58" fmla="*/ 157 w 162"/>
                <a:gd name="T59" fmla="*/ 4 h 51"/>
                <a:gd name="T60" fmla="*/ 160 w 162"/>
                <a:gd name="T61" fmla="*/ 17 h 51"/>
                <a:gd name="T62" fmla="*/ 160 w 162"/>
                <a:gd name="T63" fmla="*/ 18 h 51"/>
                <a:gd name="T64" fmla="*/ 150 w 162"/>
                <a:gd name="T65" fmla="*/ 24 h 51"/>
                <a:gd name="T66" fmla="*/ 149 w 162"/>
                <a:gd name="T67" fmla="*/ 24 h 51"/>
                <a:gd name="T68" fmla="*/ 127 w 162"/>
                <a:gd name="T69" fmla="*/ 51 h 51"/>
                <a:gd name="T70" fmla="*/ 123 w 162"/>
                <a:gd name="T71" fmla="*/ 46 h 51"/>
                <a:gd name="T72" fmla="*/ 123 w 162"/>
                <a:gd name="T73" fmla="*/ 45 h 51"/>
                <a:gd name="T74" fmla="*/ 124 w 162"/>
                <a:gd name="T75" fmla="*/ 45 h 51"/>
                <a:gd name="T76" fmla="*/ 133 w 162"/>
                <a:gd name="T77" fmla="*/ 26 h 51"/>
                <a:gd name="T78" fmla="*/ 126 w 162"/>
                <a:gd name="T79" fmla="*/ 28 h 51"/>
                <a:gd name="T80" fmla="*/ 126 w 162"/>
                <a:gd name="T81" fmla="*/ 28 h 51"/>
                <a:gd name="T82" fmla="*/ 77 w 162"/>
                <a:gd name="T83" fmla="*/ 3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2" h="51">
                  <a:moveTo>
                    <a:pt x="77" y="36"/>
                  </a:moveTo>
                  <a:cubicBezTo>
                    <a:pt x="73" y="38"/>
                    <a:pt x="68" y="35"/>
                    <a:pt x="61" y="36"/>
                  </a:cubicBezTo>
                  <a:cubicBezTo>
                    <a:pt x="58" y="34"/>
                    <a:pt x="52" y="35"/>
                    <a:pt x="50" y="35"/>
                  </a:cubicBezTo>
                  <a:cubicBezTo>
                    <a:pt x="46" y="34"/>
                    <a:pt x="44" y="37"/>
                    <a:pt x="41" y="35"/>
                  </a:cubicBezTo>
                  <a:cubicBezTo>
                    <a:pt x="33" y="33"/>
                    <a:pt x="21" y="30"/>
                    <a:pt x="14" y="2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1" y="27"/>
                    <a:pt x="0" y="25"/>
                    <a:pt x="6" y="19"/>
                  </a:cubicBezTo>
                  <a:cubicBezTo>
                    <a:pt x="8" y="19"/>
                    <a:pt x="9" y="19"/>
                    <a:pt x="11" y="19"/>
                  </a:cubicBezTo>
                  <a:cubicBezTo>
                    <a:pt x="12" y="21"/>
                    <a:pt x="14" y="21"/>
                    <a:pt x="15" y="21"/>
                  </a:cubicBezTo>
                  <a:cubicBezTo>
                    <a:pt x="17" y="23"/>
                    <a:pt x="24" y="24"/>
                    <a:pt x="26" y="23"/>
                  </a:cubicBezTo>
                  <a:cubicBezTo>
                    <a:pt x="32" y="23"/>
                    <a:pt x="37" y="26"/>
                    <a:pt x="41" y="25"/>
                  </a:cubicBezTo>
                  <a:cubicBezTo>
                    <a:pt x="41" y="26"/>
                    <a:pt x="42" y="26"/>
                    <a:pt x="43" y="26"/>
                  </a:cubicBezTo>
                  <a:cubicBezTo>
                    <a:pt x="50" y="27"/>
                    <a:pt x="56" y="28"/>
                    <a:pt x="62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7" y="28"/>
                    <a:pt x="77" y="28"/>
                    <a:pt x="81" y="27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7" y="27"/>
                    <a:pt x="99" y="25"/>
                    <a:pt x="105" y="23"/>
                  </a:cubicBezTo>
                  <a:cubicBezTo>
                    <a:pt x="106" y="23"/>
                    <a:pt x="106" y="23"/>
                    <a:pt x="106" y="23"/>
                  </a:cubicBezTo>
                  <a:cubicBezTo>
                    <a:pt x="113" y="23"/>
                    <a:pt x="120" y="20"/>
                    <a:pt x="126" y="18"/>
                  </a:cubicBezTo>
                  <a:cubicBezTo>
                    <a:pt x="122" y="13"/>
                    <a:pt x="114" y="13"/>
                    <a:pt x="108" y="10"/>
                  </a:cubicBezTo>
                  <a:cubicBezTo>
                    <a:pt x="108" y="10"/>
                    <a:pt x="108" y="8"/>
                    <a:pt x="107" y="8"/>
                  </a:cubicBezTo>
                  <a:cubicBezTo>
                    <a:pt x="107" y="8"/>
                    <a:pt x="107" y="8"/>
                    <a:pt x="107" y="7"/>
                  </a:cubicBezTo>
                  <a:cubicBezTo>
                    <a:pt x="110" y="6"/>
                    <a:pt x="107" y="0"/>
                    <a:pt x="113" y="0"/>
                  </a:cubicBezTo>
                  <a:cubicBezTo>
                    <a:pt x="116" y="2"/>
                    <a:pt x="123" y="4"/>
                    <a:pt x="126" y="4"/>
                  </a:cubicBezTo>
                  <a:cubicBezTo>
                    <a:pt x="126" y="4"/>
                    <a:pt x="126" y="4"/>
                    <a:pt x="126" y="4"/>
                  </a:cubicBezTo>
                  <a:cubicBezTo>
                    <a:pt x="129" y="5"/>
                    <a:pt x="136" y="6"/>
                    <a:pt x="137" y="6"/>
                  </a:cubicBezTo>
                  <a:cubicBezTo>
                    <a:pt x="138" y="6"/>
                    <a:pt x="138" y="6"/>
                    <a:pt x="138" y="6"/>
                  </a:cubicBezTo>
                  <a:cubicBezTo>
                    <a:pt x="138" y="6"/>
                    <a:pt x="138" y="6"/>
                    <a:pt x="138" y="7"/>
                  </a:cubicBezTo>
                  <a:cubicBezTo>
                    <a:pt x="146" y="5"/>
                    <a:pt x="150" y="7"/>
                    <a:pt x="156" y="4"/>
                  </a:cubicBezTo>
                  <a:cubicBezTo>
                    <a:pt x="156" y="4"/>
                    <a:pt x="156" y="4"/>
                    <a:pt x="157" y="4"/>
                  </a:cubicBezTo>
                  <a:cubicBezTo>
                    <a:pt x="162" y="5"/>
                    <a:pt x="159" y="14"/>
                    <a:pt x="160" y="17"/>
                  </a:cubicBezTo>
                  <a:cubicBezTo>
                    <a:pt x="160" y="17"/>
                    <a:pt x="160" y="17"/>
                    <a:pt x="160" y="18"/>
                  </a:cubicBezTo>
                  <a:cubicBezTo>
                    <a:pt x="157" y="20"/>
                    <a:pt x="152" y="20"/>
                    <a:pt x="150" y="24"/>
                  </a:cubicBezTo>
                  <a:cubicBezTo>
                    <a:pt x="150" y="24"/>
                    <a:pt x="150" y="24"/>
                    <a:pt x="149" y="24"/>
                  </a:cubicBezTo>
                  <a:cubicBezTo>
                    <a:pt x="141" y="28"/>
                    <a:pt x="137" y="44"/>
                    <a:pt x="127" y="51"/>
                  </a:cubicBezTo>
                  <a:cubicBezTo>
                    <a:pt x="125" y="50"/>
                    <a:pt x="124" y="47"/>
                    <a:pt x="123" y="46"/>
                  </a:cubicBezTo>
                  <a:cubicBezTo>
                    <a:pt x="123" y="46"/>
                    <a:pt x="123" y="45"/>
                    <a:pt x="123" y="45"/>
                  </a:cubicBezTo>
                  <a:cubicBezTo>
                    <a:pt x="123" y="45"/>
                    <a:pt x="123" y="45"/>
                    <a:pt x="124" y="45"/>
                  </a:cubicBezTo>
                  <a:cubicBezTo>
                    <a:pt x="127" y="39"/>
                    <a:pt x="133" y="32"/>
                    <a:pt x="133" y="26"/>
                  </a:cubicBezTo>
                  <a:cubicBezTo>
                    <a:pt x="131" y="26"/>
                    <a:pt x="128" y="26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13" y="31"/>
                    <a:pt x="92" y="35"/>
                    <a:pt x="77" y="3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TextBox 43"/>
            <p:cNvSpPr txBox="1"/>
            <p:nvPr/>
          </p:nvSpPr>
          <p:spPr>
            <a:xfrm>
              <a:off x="3477264" y="4739018"/>
              <a:ext cx="3652819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Security Calculation Period for Highest Monthly AR 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213289" y="4795785"/>
              <a:ext cx="7576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July </a:t>
              </a:r>
              <a:r>
                <a:rPr kumimoji="0" lang="en-CA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  <a:r>
                <a:rPr kumimoji="0" lang="en-CA" sz="1200" b="1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</a:t>
              </a:r>
              <a:r>
                <a:rPr kumimoji="0" lang="en-CA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endParaRPr kumimoji="0" lang="en-CA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Line 73"/>
            <p:cNvSpPr>
              <a:spLocks noChangeShapeType="1"/>
            </p:cNvSpPr>
            <p:nvPr/>
          </p:nvSpPr>
          <p:spPr bwMode="auto">
            <a:xfrm rot="10800000" flipV="1">
              <a:off x="2735414" y="4697002"/>
              <a:ext cx="4143914" cy="0"/>
            </a:xfrm>
            <a:prstGeom prst="line">
              <a:avLst/>
            </a:prstGeom>
            <a:noFill/>
            <a:ln w="19050">
              <a:solidFill>
                <a:srgbClr val="1B676B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Line 82"/>
            <p:cNvSpPr>
              <a:spLocks noChangeShapeType="1"/>
            </p:cNvSpPr>
            <p:nvPr/>
          </p:nvSpPr>
          <p:spPr bwMode="auto">
            <a:xfrm rot="10800000">
              <a:off x="2738170" y="4561532"/>
              <a:ext cx="0" cy="276057"/>
            </a:xfrm>
            <a:prstGeom prst="line">
              <a:avLst/>
            </a:prstGeom>
            <a:noFill/>
            <a:ln w="19050">
              <a:solidFill>
                <a:srgbClr val="1B676B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5348" y="4795785"/>
              <a:ext cx="808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July 25</a:t>
              </a:r>
              <a:r>
                <a:rPr kumimoji="0" lang="en-CA" sz="1200" b="1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</a:t>
              </a:r>
              <a:r>
                <a:rPr kumimoji="0" lang="en-CA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endParaRPr kumimoji="0" lang="en-CA" sz="12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188855" y="4795785"/>
              <a:ext cx="730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Oct. 15</a:t>
              </a:r>
              <a:r>
                <a:rPr kumimoji="0" lang="en-CA" sz="1200" b="1" i="0" u="none" strike="noStrike" kern="0" cap="none" spc="0" normalizeH="0" baseline="30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</a:t>
              </a:r>
              <a:endParaRPr kumimoji="0" lang="en-CA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TextBox 43"/>
            <p:cNvSpPr txBox="1"/>
            <p:nvPr/>
          </p:nvSpPr>
          <p:spPr>
            <a:xfrm>
              <a:off x="9886115" y="4393794"/>
              <a:ext cx="17914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RPP bond updates required</a:t>
              </a:r>
              <a:endParaRPr kumimoji="0" lang="en-CA" sz="1200" b="1" i="1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TextBox 43"/>
            <p:cNvSpPr txBox="1"/>
            <p:nvPr/>
          </p:nvSpPr>
          <p:spPr>
            <a:xfrm>
              <a:off x="7959500" y="4739018"/>
              <a:ext cx="12408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Review Period</a:t>
              </a:r>
              <a:endParaRPr kumimoji="0" lang="en-CA" sz="1200" b="0" i="1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9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84057" y="382411"/>
            <a:ext cx="10392013" cy="97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B676B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RPP Security Formula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94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itle Page 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i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ppt_se_16_9_e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C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9_CARM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31793</TotalTime>
  <Words>1724</Words>
  <Application>Microsoft Office PowerPoint</Application>
  <PresentationFormat>Widescreen</PresentationFormat>
  <Paragraphs>332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Microsoft YaHei UI Light</vt:lpstr>
      <vt:lpstr>Arial</vt:lpstr>
      <vt:lpstr>Calibri</vt:lpstr>
      <vt:lpstr>Calibri Light</vt:lpstr>
      <vt:lpstr>Times New Roman</vt:lpstr>
      <vt:lpstr>Wingdings 2</vt:lpstr>
      <vt:lpstr>Title Page Carm</vt:lpstr>
      <vt:lpstr>CARM</vt:lpstr>
      <vt:lpstr>1_CARM</vt:lpstr>
      <vt:lpstr>2_CARM</vt:lpstr>
      <vt:lpstr>4_CARM</vt:lpstr>
      <vt:lpstr>5_CARM</vt:lpstr>
      <vt:lpstr>6_CARM</vt:lpstr>
      <vt:lpstr>8_CARM</vt:lpstr>
      <vt:lpstr>9_CARM</vt:lpstr>
      <vt:lpstr>ppt_se_16_9_eng</vt:lpstr>
      <vt:lpstr>CSA Importer – CARM   Introductory Program Engagement Session  </vt:lpstr>
      <vt:lpstr>Teleconference Technical Guidelines </vt:lpstr>
      <vt:lpstr>OBJECTIVES</vt:lpstr>
      <vt:lpstr>Rules of Engagement</vt:lpstr>
      <vt:lpstr>AGENDA</vt:lpstr>
      <vt:lpstr>CARM Client Portal &amp; Program Enrollment</vt:lpstr>
      <vt:lpstr>CSA Clearance and Release Process</vt:lpstr>
      <vt:lpstr>Release Prior to Payment (RPP) Security</vt:lpstr>
      <vt:lpstr>PowerPoint Presentation</vt:lpstr>
      <vt:lpstr>New CSA Importer CAD – Type TT</vt:lpstr>
      <vt:lpstr>PowerPoint Presentation</vt:lpstr>
      <vt:lpstr>New EXTENDED Accounting/Billing Options</vt:lpstr>
      <vt:lpstr>PowerPoint Presentation</vt:lpstr>
      <vt:lpstr>- Option 2 -</vt:lpstr>
      <vt:lpstr>Statement of Account (SOA) / Daily Notice (DN)</vt:lpstr>
      <vt:lpstr>Corrections, Adjustments, Mass Adjustments</vt:lpstr>
      <vt:lpstr>Update on CSA Importer ECCRDs</vt:lpstr>
      <vt:lpstr>Thank You!</vt:lpstr>
      <vt:lpstr>CSA Importer – CARM Engagement Sessions</vt:lpstr>
    </vt:vector>
  </TitlesOfParts>
  <Company>Government of Canada / Gouvernement du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Brousseau, Daniel</dc:creator>
  <cp:lastModifiedBy>Paradis, Kimberly</cp:lastModifiedBy>
  <cp:revision>1287</cp:revision>
  <cp:lastPrinted>2019-04-11T19:28:20Z</cp:lastPrinted>
  <dcterms:created xsi:type="dcterms:W3CDTF">2018-04-13T16:56:23Z</dcterms:created>
  <dcterms:modified xsi:type="dcterms:W3CDTF">2021-12-16T13:32:37Z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bc0f418-96a4-4caf-9d7c-ccc5ec7f9d91_Enabled">
    <vt:lpwstr>true</vt:lpwstr>
  </property>
  <property fmtid="{D5CDD505-2E9C-101B-9397-08002B2CF9AE}" pid="3" name="MSIP_Label_1bc0f418-96a4-4caf-9d7c-ccc5ec7f9d91_SetDate">
    <vt:lpwstr>2020-04-29T17:37:11Z</vt:lpwstr>
  </property>
  <property fmtid="{D5CDD505-2E9C-101B-9397-08002B2CF9AE}" pid="4" name="MSIP_Label_1bc0f418-96a4-4caf-9d7c-ccc5ec7f9d91_Method">
    <vt:lpwstr>Privileged</vt:lpwstr>
  </property>
  <property fmtid="{D5CDD505-2E9C-101B-9397-08002B2CF9AE}" pid="5" name="MSIP_Label_1bc0f418-96a4-4caf-9d7c-ccc5ec7f9d91_Name">
    <vt:lpwstr>1bc0f418-96a4-4caf-9d7c-ccc5ec7f9d91</vt:lpwstr>
  </property>
  <property fmtid="{D5CDD505-2E9C-101B-9397-08002B2CF9AE}" pid="6" name="MSIP_Label_1bc0f418-96a4-4caf-9d7c-ccc5ec7f9d91_SiteId">
    <vt:lpwstr>e0793d39-0939-496d-b129-198edd916feb</vt:lpwstr>
  </property>
  <property fmtid="{D5CDD505-2E9C-101B-9397-08002B2CF9AE}" pid="7" name="MSIP_Label_1bc0f418-96a4-4caf-9d7c-ccc5ec7f9d91_ActionId">
    <vt:lpwstr>0d4fe793-4a94-42db-b487-000083365a97</vt:lpwstr>
  </property>
  <property fmtid="{D5CDD505-2E9C-101B-9397-08002B2CF9AE}" pid="8" name="MSIP_Label_1bc0f418-96a4-4caf-9d7c-ccc5ec7f9d91_ContentBits">
    <vt:lpwstr>0</vt:lpwstr>
  </property>
</Properties>
</file>