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63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73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9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83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1B1D-96EB-49B7-80DC-2BDC3351BC2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23D0-FD1F-42C3-8F3B-4284C4B20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59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1B1D-96EB-49B7-80DC-2BDC3351BC2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23D0-FD1F-42C3-8F3B-4284C4B20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402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1B1D-96EB-49B7-80DC-2BDC3351BC2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23D0-FD1F-42C3-8F3B-4284C4B20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62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1B1D-96EB-49B7-80DC-2BDC3351BC2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23D0-FD1F-42C3-8F3B-4284C4B20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554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83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1B1D-96EB-49B7-80DC-2BDC3351BC2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23D0-FD1F-42C3-8F3B-4284C4B20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495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1B1D-96EB-49B7-80DC-2BDC3351BC2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23D0-FD1F-42C3-8F3B-4284C4B20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316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1B1D-96EB-49B7-80DC-2BDC3351BC2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23D0-FD1F-42C3-8F3B-4284C4B20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386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1283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1B1D-96EB-49B7-80DC-2BDC3351BC2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23D0-FD1F-42C3-8F3B-4284C4B20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054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1B1D-96EB-49B7-80DC-2BDC3351BC2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23D0-FD1F-42C3-8F3B-4284C4B20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045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1B1D-96EB-49B7-80DC-2BDC3351BC2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23D0-FD1F-42C3-8F3B-4284C4B20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1B1D-96EB-49B7-80DC-2BDC3351BC2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23D0-FD1F-42C3-8F3B-4284C4B20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264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Cliquez pour modifier le style du titre principal 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Modifier les styles de texte du maître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 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D1B1D-96EB-49B7-80DC-2BDC3351BC2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823D0-FD1F-42C3-8F3B-4284C4B20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33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24000" y="1902542"/>
            <a:ext cx="9144000" cy="135685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CA" sz="4300" b="1" dirty="0" smtClean="0"/>
              <a:t>À quoi vous attendre sur votre avis </a:t>
            </a:r>
          </a:p>
          <a:p>
            <a:pPr algn="ctr"/>
            <a:r>
              <a:rPr lang="fr-CA" sz="4300" b="1" dirty="0" smtClean="0"/>
              <a:t>quotidien et votre relevé de compte</a:t>
            </a:r>
            <a:endParaRPr lang="fr-CA" sz="4300" b="1" dirty="0"/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Si votre compte est en cours de rapprochement, vous pouvez trouver les éléments suivants sur votre avis quotidien et votre relevé de compte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583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/>
          <a:lstStyle/>
          <a:p>
            <a:pPr algn="ctr"/>
            <a:r>
              <a:rPr lang="fr-CA" b="1" dirty="0" smtClean="0">
                <a:solidFill>
                  <a:schemeClr val="bg1"/>
                </a:solidFill>
              </a:rPr>
              <a:t>Relevé de compte</a:t>
            </a:r>
            <a:br>
              <a:rPr lang="fr-CA" b="1" dirty="0" smtClean="0">
                <a:solidFill>
                  <a:schemeClr val="bg1"/>
                </a:solidFill>
              </a:rPr>
            </a:br>
            <a:r>
              <a:rPr lang="fr-CA" b="1" dirty="0" smtClean="0">
                <a:solidFill>
                  <a:schemeClr val="bg1"/>
                </a:solidFill>
              </a:rPr>
              <a:t>(Avant la mise à jour du compte)</a:t>
            </a:r>
            <a:endParaRPr lang="fr-CA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0307" y="1856793"/>
            <a:ext cx="6106054" cy="4464020"/>
          </a:xfrm>
          <a:prstGeom prst="rect">
            <a:avLst/>
          </a:prstGeom>
        </p:spPr>
      </p:pic>
      <p:sp>
        <p:nvSpPr>
          <p:cNvPr id="4" name="Pentagon 3"/>
          <p:cNvSpPr/>
          <p:nvPr/>
        </p:nvSpPr>
        <p:spPr>
          <a:xfrm>
            <a:off x="541175" y="2272001"/>
            <a:ext cx="2570735" cy="3922321"/>
          </a:xfrm>
          <a:prstGeom prst="homePlat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A" dirty="0" smtClean="0">
                <a:solidFill>
                  <a:schemeClr val="tx1"/>
                </a:solidFill>
              </a:rPr>
              <a:t>Il s'agit du </a:t>
            </a:r>
          </a:p>
          <a:p>
            <a:r>
              <a:rPr lang="fr-CA" dirty="0" smtClean="0">
                <a:solidFill>
                  <a:schemeClr val="tx1"/>
                </a:solidFill>
              </a:rPr>
              <a:t>dernier RC disponible, en l'occurrence celui de janvier 2021. L'ASFC a identifié ce compte comme étant un candidat à une mise à jour. Une période de mise à jour est maintenant établie.</a:t>
            </a:r>
            <a:endParaRPr lang="fr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188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192" y="0"/>
            <a:ext cx="10515600" cy="1325563"/>
          </a:xfrm>
        </p:spPr>
        <p:txBody>
          <a:bodyPr/>
          <a:lstStyle/>
          <a:p>
            <a:pPr algn="ctr"/>
            <a:r>
              <a:rPr lang="fr-CA" b="1" dirty="0" smtClean="0">
                <a:solidFill>
                  <a:schemeClr val="bg1"/>
                </a:solidFill>
              </a:rPr>
              <a:t>Avis quotidien </a:t>
            </a:r>
            <a:br>
              <a:rPr lang="fr-CA" b="1" dirty="0" smtClean="0">
                <a:solidFill>
                  <a:schemeClr val="bg1"/>
                </a:solidFill>
              </a:rPr>
            </a:br>
            <a:r>
              <a:rPr lang="fr-CA" b="1" dirty="0" smtClean="0">
                <a:solidFill>
                  <a:schemeClr val="bg1"/>
                </a:solidFill>
              </a:rPr>
              <a:t>(Écritures de mise à jour des comptes)</a:t>
            </a:r>
            <a:endParaRPr lang="fr-CA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5441" y="1957811"/>
            <a:ext cx="8096747" cy="3242804"/>
          </a:xfrm>
          <a:prstGeom prst="rect">
            <a:avLst/>
          </a:prstGeom>
        </p:spPr>
      </p:pic>
      <p:sp>
        <p:nvSpPr>
          <p:cNvPr id="4" name="Pentagon 3"/>
          <p:cNvSpPr/>
          <p:nvPr/>
        </p:nvSpPr>
        <p:spPr>
          <a:xfrm>
            <a:off x="298580" y="2085390"/>
            <a:ext cx="2593910" cy="3526972"/>
          </a:xfrm>
          <a:prstGeom prst="homePlat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A" dirty="0" smtClean="0">
                <a:solidFill>
                  <a:schemeClr val="tx1"/>
                </a:solidFill>
              </a:rPr>
              <a:t>Au début de la période de mise à jour, </a:t>
            </a:r>
            <a:r>
              <a:rPr lang="fr-CA" dirty="0" smtClean="0">
                <a:solidFill>
                  <a:schemeClr val="tx1"/>
                </a:solidFill>
              </a:rPr>
              <a:t>une </a:t>
            </a:r>
            <a:r>
              <a:rPr lang="fr-CA" dirty="0" smtClean="0">
                <a:solidFill>
                  <a:schemeClr val="tx1"/>
                </a:solidFill>
              </a:rPr>
              <a:t>ou plusieurs </a:t>
            </a:r>
            <a:r>
              <a:rPr lang="fr-CA" dirty="0" smtClean="0">
                <a:solidFill>
                  <a:schemeClr val="tx1"/>
                </a:solidFill>
              </a:rPr>
              <a:t>écritures </a:t>
            </a:r>
            <a:r>
              <a:rPr lang="fr-CA" dirty="0" smtClean="0">
                <a:solidFill>
                  <a:schemeClr val="tx1"/>
                </a:solidFill>
              </a:rPr>
              <a:t>seront visibles sur l'avis quotidien.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859624"/>
            <a:ext cx="12192000" cy="998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5" name="Rounded Rectangle 4"/>
          <p:cNvSpPr/>
          <p:nvPr/>
        </p:nvSpPr>
        <p:spPr>
          <a:xfrm>
            <a:off x="1059092" y="5907990"/>
            <a:ext cx="10129800" cy="92839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A" sz="1600" dirty="0" smtClean="0"/>
              <a:t>Si le compte est créditeur, un document K23 avec un montant débiteur sera visible sur l'avis quotidien. Ce document peut être identifié par le préfixe « AM » dans la colonne du numéro de document.</a:t>
            </a:r>
          </a:p>
          <a:p>
            <a:r>
              <a:rPr lang="fr-CA" sz="1600" dirty="0" smtClean="0"/>
              <a:t>Pour les débits, un document PMT sera enregistré, qui compensera tous les postes de débit éligibles pour la mise à jour. </a:t>
            </a:r>
            <a:endParaRPr lang="fr-CA" sz="1600" dirty="0"/>
          </a:p>
        </p:txBody>
      </p:sp>
    </p:spTree>
    <p:extLst>
      <p:ext uri="{BB962C8B-B14F-4D97-AF65-F5344CB8AC3E}">
        <p14:creationId xmlns:p14="http://schemas.microsoft.com/office/powerpoint/2010/main" val="1863911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8218" y="1386663"/>
            <a:ext cx="7105635" cy="48088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192" y="0"/>
            <a:ext cx="10515600" cy="1325563"/>
          </a:xfrm>
        </p:spPr>
        <p:txBody>
          <a:bodyPr/>
          <a:lstStyle/>
          <a:p>
            <a:pPr algn="ctr"/>
            <a:r>
              <a:rPr lang="fr-CA" b="1" dirty="0" smtClean="0">
                <a:solidFill>
                  <a:schemeClr val="bg1"/>
                </a:solidFill>
              </a:rPr>
              <a:t>Relevé de compte</a:t>
            </a:r>
            <a:br>
              <a:rPr lang="fr-CA" b="1" dirty="0" smtClean="0">
                <a:solidFill>
                  <a:schemeClr val="bg1"/>
                </a:solidFill>
              </a:rPr>
            </a:br>
            <a:r>
              <a:rPr lang="fr-CA" b="1" dirty="0" smtClean="0">
                <a:solidFill>
                  <a:schemeClr val="bg1"/>
                </a:solidFill>
              </a:rPr>
              <a:t>(Écritures de mise à jour des comptes)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4" name="Pentagon 3"/>
          <p:cNvSpPr/>
          <p:nvPr/>
        </p:nvSpPr>
        <p:spPr>
          <a:xfrm>
            <a:off x="298580" y="2141373"/>
            <a:ext cx="2984912" cy="4115254"/>
          </a:xfrm>
          <a:prstGeom prst="homePlat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A" dirty="0" smtClean="0">
                <a:solidFill>
                  <a:schemeClr val="tx1"/>
                </a:solidFill>
              </a:rPr>
              <a:t>Le relevé de compte (pour le début de la période de mise à jour) comprendra les transactions ponctuelles affichées sur l'avis quotidien. Ces éléments auront le statut « compensé » ou « payé ».</a:t>
            </a:r>
            <a:endParaRPr lang="fr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330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192" y="13540"/>
            <a:ext cx="10515600" cy="1312023"/>
          </a:xfrm>
        </p:spPr>
        <p:txBody>
          <a:bodyPr>
            <a:normAutofit/>
          </a:bodyPr>
          <a:lstStyle/>
          <a:p>
            <a:pPr algn="ctr"/>
            <a:r>
              <a:rPr lang="fr-CA" b="1" dirty="0" smtClean="0">
                <a:solidFill>
                  <a:schemeClr val="bg1"/>
                </a:solidFill>
              </a:rPr>
              <a:t>Avis quotidien </a:t>
            </a:r>
            <a:br>
              <a:rPr lang="fr-CA" b="1" dirty="0" smtClean="0">
                <a:solidFill>
                  <a:schemeClr val="bg1"/>
                </a:solidFill>
              </a:rPr>
            </a:br>
            <a:r>
              <a:rPr lang="fr-CA" b="1" dirty="0" smtClean="0">
                <a:solidFill>
                  <a:schemeClr val="bg1"/>
                </a:solidFill>
              </a:rPr>
              <a:t>(Fin de la période de mise à jour des comptes)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4" name="Pentagon 3"/>
          <p:cNvSpPr/>
          <p:nvPr/>
        </p:nvSpPr>
        <p:spPr>
          <a:xfrm>
            <a:off x="298580" y="2121416"/>
            <a:ext cx="2593910" cy="3490946"/>
          </a:xfrm>
          <a:prstGeom prst="homePlat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A" dirty="0" smtClean="0">
                <a:solidFill>
                  <a:schemeClr val="tx1"/>
                </a:solidFill>
              </a:rPr>
              <a:t>À la fin de la période de mise à jour, </a:t>
            </a:r>
            <a:r>
              <a:rPr lang="fr-CA" dirty="0" smtClean="0">
                <a:solidFill>
                  <a:schemeClr val="tx1"/>
                </a:solidFill>
              </a:rPr>
              <a:t>une </a:t>
            </a:r>
            <a:r>
              <a:rPr lang="fr-CA" dirty="0" smtClean="0">
                <a:solidFill>
                  <a:schemeClr val="tx1"/>
                </a:solidFill>
              </a:rPr>
              <a:t>ou plusieurs </a:t>
            </a:r>
            <a:r>
              <a:rPr lang="fr-CA" dirty="0" smtClean="0">
                <a:solidFill>
                  <a:schemeClr val="tx1"/>
                </a:solidFill>
              </a:rPr>
              <a:t>écritures </a:t>
            </a:r>
            <a:r>
              <a:rPr lang="fr-CA" dirty="0" smtClean="0">
                <a:solidFill>
                  <a:schemeClr val="tx1"/>
                </a:solidFill>
              </a:rPr>
              <a:t>seront visibles sur l'avis quotidien.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869822"/>
            <a:ext cx="12192000" cy="988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5" name="Rounded Rectangle 4"/>
          <p:cNvSpPr/>
          <p:nvPr/>
        </p:nvSpPr>
        <p:spPr>
          <a:xfrm>
            <a:off x="532372" y="5914104"/>
            <a:ext cx="11183240" cy="91891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A" sz="1600" dirty="0" smtClean="0"/>
              <a:t>Pour les documents K23 enregistrés au début de la période de mise à jour, il y aura un montant crédité qui compensera complètement l‘entrée initiale. Ce document sera identifié par le préfixe « AM » dans la colonne des numéros de documents.</a:t>
            </a:r>
          </a:p>
          <a:p>
            <a:r>
              <a:rPr lang="fr-CA" sz="1600" dirty="0" smtClean="0"/>
              <a:t>Pour le document PMT enregistré au début de la période de mise à jour, un débit sera enregistré, ce qui compensera le poste de crédit initialement enregistré. </a:t>
            </a:r>
            <a:endParaRPr lang="fr-CA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5801" y="2035589"/>
            <a:ext cx="7865661" cy="3311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123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192" y="0"/>
            <a:ext cx="10515600" cy="1325563"/>
          </a:xfrm>
        </p:spPr>
        <p:txBody>
          <a:bodyPr/>
          <a:lstStyle/>
          <a:p>
            <a:pPr algn="ctr"/>
            <a:r>
              <a:rPr lang="fr-CA" b="1" dirty="0" smtClean="0">
                <a:solidFill>
                  <a:schemeClr val="bg1"/>
                </a:solidFill>
              </a:rPr>
              <a:t>Relevé de compte</a:t>
            </a:r>
            <a:br>
              <a:rPr lang="fr-CA" b="1" dirty="0" smtClean="0">
                <a:solidFill>
                  <a:schemeClr val="bg1"/>
                </a:solidFill>
              </a:rPr>
            </a:br>
            <a:r>
              <a:rPr lang="fr-CA" b="1" dirty="0" smtClean="0">
                <a:solidFill>
                  <a:schemeClr val="bg1"/>
                </a:solidFill>
              </a:rPr>
              <a:t>(Fin de la période de mise à jour des comptes)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4" name="Pentagon 3"/>
          <p:cNvSpPr/>
          <p:nvPr/>
        </p:nvSpPr>
        <p:spPr>
          <a:xfrm>
            <a:off x="298579" y="2085390"/>
            <a:ext cx="3063757" cy="3526972"/>
          </a:xfrm>
          <a:prstGeom prst="homePlat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A" dirty="0" smtClean="0">
                <a:solidFill>
                  <a:schemeClr val="tx1"/>
                </a:solidFill>
              </a:rPr>
              <a:t>À la fin de la période de mise à jour, le relevé de compte comprendra l'entrée-sortie du document PMT avec le statut « compensé » ou « payé ».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046237"/>
            <a:ext cx="12192000" cy="8117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5" name="Rounded Rectangle 4"/>
          <p:cNvSpPr/>
          <p:nvPr/>
        </p:nvSpPr>
        <p:spPr>
          <a:xfrm>
            <a:off x="866192" y="6046237"/>
            <a:ext cx="10515599" cy="79015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dirty="0" smtClean="0">
                <a:solidFill>
                  <a:schemeClr val="bg1"/>
                </a:solidFill>
              </a:rPr>
              <a:t>Les documents K23 se compensent les uns les autres et ne sont pas affichés sur le relevé de compte.</a:t>
            </a:r>
          </a:p>
          <a:p>
            <a:pPr algn="ctr"/>
            <a:r>
              <a:rPr lang="fr-CA" sz="1600" dirty="0" smtClean="0">
                <a:solidFill>
                  <a:schemeClr val="bg1"/>
                </a:solidFill>
              </a:rPr>
              <a:t>*Le total des RC à payer </a:t>
            </a:r>
            <a:r>
              <a:rPr lang="fr-CA" sz="1600" dirty="0">
                <a:solidFill>
                  <a:schemeClr val="bg1"/>
                </a:solidFill>
              </a:rPr>
              <a:t>et </a:t>
            </a:r>
            <a:r>
              <a:rPr lang="fr-CA" sz="1600" dirty="0" smtClean="0">
                <a:solidFill>
                  <a:schemeClr val="bg1"/>
                </a:solidFill>
              </a:rPr>
              <a:t>des montants </a:t>
            </a:r>
            <a:r>
              <a:rPr lang="fr-CA" sz="1600" dirty="0">
                <a:solidFill>
                  <a:schemeClr val="bg1"/>
                </a:solidFill>
              </a:rPr>
              <a:t>de  </a:t>
            </a:r>
            <a:r>
              <a:rPr lang="fr-CA" sz="1600" dirty="0" smtClean="0">
                <a:solidFill>
                  <a:schemeClr val="bg1"/>
                </a:solidFill>
              </a:rPr>
              <a:t>B3 reflètera les activités de mise à jour du compte.</a:t>
            </a:r>
            <a:endParaRPr lang="fr-CA" sz="1600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2337" y="1286565"/>
            <a:ext cx="5989839" cy="4671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287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444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Relevé de compte (Avant la mise à jour du compte)</vt:lpstr>
      <vt:lpstr>Avis quotidien  (Écritures de mise à jour des comptes)</vt:lpstr>
      <vt:lpstr>Relevé de compte (Écritures de mise à jour des comptes)</vt:lpstr>
      <vt:lpstr>Avis quotidien  (Fin de la période de mise à jour des comptes)</vt:lpstr>
      <vt:lpstr>Relevé de compte (Fin de la période de mise à jour des comptes)</vt:lpstr>
    </vt:vector>
  </TitlesOfParts>
  <Company>Amazon.com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to expect on your Daily Notice and Statement of Account</dc:title>
  <dc:creator>EC2</dc:creator>
  <cp:lastModifiedBy>Savard, Chantal</cp:lastModifiedBy>
  <cp:revision>21</cp:revision>
  <cp:lastPrinted>2021-06-22T11:53:39Z</cp:lastPrinted>
  <dcterms:created xsi:type="dcterms:W3CDTF">2021-06-04T15:50:09Z</dcterms:created>
  <dcterms:modified xsi:type="dcterms:W3CDTF">2021-06-22T14:38:38Z</dcterms:modified>
</cp:coreProperties>
</file>