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notesMasterIdLst>
    <p:notesMasterId r:id="rId3"/>
  </p:notesMasterIdLst>
  <p:sldIdLst>
    <p:sldId id="257" r:id="rId2"/>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2C8C803-4322-459D-8456-674030EA73CF}" v="2" dt="2024-08-01T20:19:41.53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9" autoAdjust="0"/>
    <p:restoredTop sz="94660"/>
  </p:normalViewPr>
  <p:slideViewPr>
    <p:cSldViewPr snapToGrid="0">
      <p:cViewPr varScale="1">
        <p:scale>
          <a:sx n="111" d="100"/>
          <a:sy n="111" d="100"/>
        </p:scale>
        <p:origin x="30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tina Baker-Smith" userId="384aff7e-350a-4bfd-8a44-51da06f05310" providerId="ADAL" clId="{92C8C803-4322-459D-8456-674030EA73CF}"/>
    <pc:docChg chg="modSld">
      <pc:chgData name="Christina Baker-Smith" userId="384aff7e-350a-4bfd-8a44-51da06f05310" providerId="ADAL" clId="{92C8C803-4322-459D-8456-674030EA73CF}" dt="2024-08-01T20:22:02.178" v="20" actId="1076"/>
      <pc:docMkLst>
        <pc:docMk/>
      </pc:docMkLst>
      <pc:sldChg chg="modSp mod">
        <pc:chgData name="Christina Baker-Smith" userId="384aff7e-350a-4bfd-8a44-51da06f05310" providerId="ADAL" clId="{92C8C803-4322-459D-8456-674030EA73CF}" dt="2024-08-01T20:22:02.178" v="20" actId="1076"/>
        <pc:sldMkLst>
          <pc:docMk/>
          <pc:sldMk cId="3150749990" sldId="257"/>
        </pc:sldMkLst>
        <pc:spChg chg="mod">
          <ac:chgData name="Christina Baker-Smith" userId="384aff7e-350a-4bfd-8a44-51da06f05310" providerId="ADAL" clId="{92C8C803-4322-459D-8456-674030EA73CF}" dt="2024-08-01T20:21:53.802" v="18" actId="1076"/>
          <ac:spMkLst>
            <pc:docMk/>
            <pc:sldMk cId="3150749990" sldId="257"/>
            <ac:spMk id="8" creationId="{8187485C-B6A6-2BFA-AD5C-81C4B889713E}"/>
          </ac:spMkLst>
        </pc:spChg>
        <pc:spChg chg="mod">
          <ac:chgData name="Christina Baker-Smith" userId="384aff7e-350a-4bfd-8a44-51da06f05310" providerId="ADAL" clId="{92C8C803-4322-459D-8456-674030EA73CF}" dt="2024-08-01T20:21:56.944" v="19" actId="1076"/>
          <ac:spMkLst>
            <pc:docMk/>
            <pc:sldMk cId="3150749990" sldId="257"/>
            <ac:spMk id="15" creationId="{D9A2E267-3817-C2B3-5FC8-1FF35796219F}"/>
          </ac:spMkLst>
        </pc:spChg>
        <pc:spChg chg="mod">
          <ac:chgData name="Christina Baker-Smith" userId="384aff7e-350a-4bfd-8a44-51da06f05310" providerId="ADAL" clId="{92C8C803-4322-459D-8456-674030EA73CF}" dt="2024-08-01T20:22:02.178" v="20" actId="1076"/>
          <ac:spMkLst>
            <pc:docMk/>
            <pc:sldMk cId="3150749990" sldId="257"/>
            <ac:spMk id="21" creationId="{ACA746D3-DC9D-A4FF-63F9-3644E5186F7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810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143375" y="0"/>
            <a:ext cx="3170238" cy="481013"/>
          </a:xfrm>
          <a:prstGeom prst="rect">
            <a:avLst/>
          </a:prstGeom>
        </p:spPr>
        <p:txBody>
          <a:bodyPr vert="horz" lIns="91440" tIns="45720" rIns="91440" bIns="45720" rtlCol="0"/>
          <a:lstStyle>
            <a:lvl1pPr algn="r">
              <a:defRPr sz="1200"/>
            </a:lvl1pPr>
          </a:lstStyle>
          <a:p>
            <a:fld id="{6F432DAF-A0A9-42BE-B6DC-AD1D6CFA3832}" type="datetimeFigureOut">
              <a:rPr lang="en-US" smtClean="0"/>
              <a:t>8/1/2024</a:t>
            </a:fld>
            <a:endParaRPr lang="en-US"/>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31838" y="4621213"/>
            <a:ext cx="5851525" cy="37798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20188"/>
            <a:ext cx="3170238" cy="48101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143375" y="9120188"/>
            <a:ext cx="3170238" cy="481012"/>
          </a:xfrm>
          <a:prstGeom prst="rect">
            <a:avLst/>
          </a:prstGeom>
        </p:spPr>
        <p:txBody>
          <a:bodyPr vert="horz" lIns="91440" tIns="45720" rIns="91440" bIns="45720" rtlCol="0" anchor="b"/>
          <a:lstStyle>
            <a:lvl1pPr algn="r">
              <a:defRPr sz="1200"/>
            </a:lvl1pPr>
          </a:lstStyle>
          <a:p>
            <a:fld id="{62F56342-340A-4F3C-A158-0E0B4030BA6B}" type="slidenum">
              <a:rPr lang="en-US" smtClean="0"/>
              <a:t>‹#›</a:t>
            </a:fld>
            <a:endParaRPr lang="en-US"/>
          </a:p>
        </p:txBody>
      </p:sp>
    </p:spTree>
    <p:extLst>
      <p:ext uri="{BB962C8B-B14F-4D97-AF65-F5344CB8AC3E}">
        <p14:creationId xmlns:p14="http://schemas.microsoft.com/office/powerpoint/2010/main" val="32337219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9E4B93-81D3-C2EC-F04A-3A203F737BB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5FF2560-2916-DF52-E7A3-57975ECBA6A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3A3096B-E2E2-D33F-613F-527BB8757BDD}"/>
              </a:ext>
            </a:extLst>
          </p:cNvPr>
          <p:cNvSpPr>
            <a:spLocks noGrp="1"/>
          </p:cNvSpPr>
          <p:nvPr>
            <p:ph type="dt" sz="half" idx="10"/>
          </p:nvPr>
        </p:nvSpPr>
        <p:spPr/>
        <p:txBody>
          <a:bodyPr/>
          <a:lstStyle/>
          <a:p>
            <a:fld id="{D3BBE5C4-9659-494F-AD69-59A1A1BE3F42}" type="datetimeFigureOut">
              <a:rPr lang="en-US" smtClean="0"/>
              <a:t>8/1/2024</a:t>
            </a:fld>
            <a:endParaRPr lang="en-US" dirty="0"/>
          </a:p>
        </p:txBody>
      </p:sp>
      <p:sp>
        <p:nvSpPr>
          <p:cNvPr id="5" name="Footer Placeholder 4">
            <a:extLst>
              <a:ext uri="{FF2B5EF4-FFF2-40B4-BE49-F238E27FC236}">
                <a16:creationId xmlns:a16="http://schemas.microsoft.com/office/drawing/2014/main" id="{757C128E-B33D-6524-69E2-7039CE7AD60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A3EA1DF-3C7E-7C26-10FF-333E66B78F80}"/>
              </a:ext>
            </a:extLst>
          </p:cNvPr>
          <p:cNvSpPr>
            <a:spLocks noGrp="1"/>
          </p:cNvSpPr>
          <p:nvPr>
            <p:ph type="sldNum" sz="quarter" idx="12"/>
          </p:nvPr>
        </p:nvSpPr>
        <p:spPr/>
        <p:txBody>
          <a:bodyPr/>
          <a:lstStyle/>
          <a:p>
            <a:fld id="{E85C3A26-C3B3-4BF0-A4B9-39445D2E30A5}" type="slidenum">
              <a:rPr lang="en-US" smtClean="0"/>
              <a:t>‹#›</a:t>
            </a:fld>
            <a:endParaRPr lang="en-US" dirty="0"/>
          </a:p>
        </p:txBody>
      </p:sp>
    </p:spTree>
    <p:extLst>
      <p:ext uri="{BB962C8B-B14F-4D97-AF65-F5344CB8AC3E}">
        <p14:creationId xmlns:p14="http://schemas.microsoft.com/office/powerpoint/2010/main" val="18910187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C3754C-4232-4E39-4842-5C260AF254E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8746D07-A73A-0FE1-FC7A-1713C6A79C2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7F5859-5FDA-20B0-7AF5-F4F16016FB55}"/>
              </a:ext>
            </a:extLst>
          </p:cNvPr>
          <p:cNvSpPr>
            <a:spLocks noGrp="1"/>
          </p:cNvSpPr>
          <p:nvPr>
            <p:ph type="dt" sz="half" idx="10"/>
          </p:nvPr>
        </p:nvSpPr>
        <p:spPr/>
        <p:txBody>
          <a:bodyPr/>
          <a:lstStyle/>
          <a:p>
            <a:fld id="{D3BBE5C4-9659-494F-AD69-59A1A1BE3F42}" type="datetimeFigureOut">
              <a:rPr lang="en-US" smtClean="0"/>
              <a:t>8/1/2024</a:t>
            </a:fld>
            <a:endParaRPr lang="en-US" dirty="0"/>
          </a:p>
        </p:txBody>
      </p:sp>
      <p:sp>
        <p:nvSpPr>
          <p:cNvPr id="5" name="Footer Placeholder 4">
            <a:extLst>
              <a:ext uri="{FF2B5EF4-FFF2-40B4-BE49-F238E27FC236}">
                <a16:creationId xmlns:a16="http://schemas.microsoft.com/office/drawing/2014/main" id="{F092AC12-C14A-A8E6-8C45-DEBC403619A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F61A3B2-77FC-A13F-ABC5-469BDF716277}"/>
              </a:ext>
            </a:extLst>
          </p:cNvPr>
          <p:cNvSpPr>
            <a:spLocks noGrp="1"/>
          </p:cNvSpPr>
          <p:nvPr>
            <p:ph type="sldNum" sz="quarter" idx="12"/>
          </p:nvPr>
        </p:nvSpPr>
        <p:spPr/>
        <p:txBody>
          <a:bodyPr/>
          <a:lstStyle/>
          <a:p>
            <a:fld id="{E85C3A26-C3B3-4BF0-A4B9-39445D2E30A5}" type="slidenum">
              <a:rPr lang="en-US" smtClean="0"/>
              <a:t>‹#›</a:t>
            </a:fld>
            <a:endParaRPr lang="en-US" dirty="0"/>
          </a:p>
        </p:txBody>
      </p:sp>
    </p:spTree>
    <p:extLst>
      <p:ext uri="{BB962C8B-B14F-4D97-AF65-F5344CB8AC3E}">
        <p14:creationId xmlns:p14="http://schemas.microsoft.com/office/powerpoint/2010/main" val="21294123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1799E40-633D-D811-A2CC-320249BF06D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4AAF391-4F3B-FD2B-BC30-CF88F33CE93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4DE8E9-24C9-50A8-45DF-87BC5C79671D}"/>
              </a:ext>
            </a:extLst>
          </p:cNvPr>
          <p:cNvSpPr>
            <a:spLocks noGrp="1"/>
          </p:cNvSpPr>
          <p:nvPr>
            <p:ph type="dt" sz="half" idx="10"/>
          </p:nvPr>
        </p:nvSpPr>
        <p:spPr/>
        <p:txBody>
          <a:bodyPr/>
          <a:lstStyle/>
          <a:p>
            <a:fld id="{D3BBE5C4-9659-494F-AD69-59A1A1BE3F42}" type="datetimeFigureOut">
              <a:rPr lang="en-US" smtClean="0"/>
              <a:t>8/1/2024</a:t>
            </a:fld>
            <a:endParaRPr lang="en-US" dirty="0"/>
          </a:p>
        </p:txBody>
      </p:sp>
      <p:sp>
        <p:nvSpPr>
          <p:cNvPr id="5" name="Footer Placeholder 4">
            <a:extLst>
              <a:ext uri="{FF2B5EF4-FFF2-40B4-BE49-F238E27FC236}">
                <a16:creationId xmlns:a16="http://schemas.microsoft.com/office/drawing/2014/main" id="{C80A16BD-598B-B825-0619-CEC6277BA2B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78DBADB-CBE6-B07F-2440-2BF3A31BE92A}"/>
              </a:ext>
            </a:extLst>
          </p:cNvPr>
          <p:cNvSpPr>
            <a:spLocks noGrp="1"/>
          </p:cNvSpPr>
          <p:nvPr>
            <p:ph type="sldNum" sz="quarter" idx="12"/>
          </p:nvPr>
        </p:nvSpPr>
        <p:spPr/>
        <p:txBody>
          <a:bodyPr/>
          <a:lstStyle/>
          <a:p>
            <a:fld id="{E85C3A26-C3B3-4BF0-A4B9-39445D2E30A5}" type="slidenum">
              <a:rPr lang="en-US" smtClean="0"/>
              <a:t>‹#›</a:t>
            </a:fld>
            <a:endParaRPr lang="en-US" dirty="0"/>
          </a:p>
        </p:txBody>
      </p:sp>
    </p:spTree>
    <p:extLst>
      <p:ext uri="{BB962C8B-B14F-4D97-AF65-F5344CB8AC3E}">
        <p14:creationId xmlns:p14="http://schemas.microsoft.com/office/powerpoint/2010/main" val="259743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4BD507-AA83-5A7B-5906-ABBE3C70ADB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1F00F25-50EA-7783-126E-D0031C24FFE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3E5D9A-6FBC-43A8-582A-567B0E43FD12}"/>
              </a:ext>
            </a:extLst>
          </p:cNvPr>
          <p:cNvSpPr>
            <a:spLocks noGrp="1"/>
          </p:cNvSpPr>
          <p:nvPr>
            <p:ph type="dt" sz="half" idx="10"/>
          </p:nvPr>
        </p:nvSpPr>
        <p:spPr/>
        <p:txBody>
          <a:bodyPr/>
          <a:lstStyle/>
          <a:p>
            <a:fld id="{D3BBE5C4-9659-494F-AD69-59A1A1BE3F42}" type="datetimeFigureOut">
              <a:rPr lang="en-US" smtClean="0"/>
              <a:t>8/1/2024</a:t>
            </a:fld>
            <a:endParaRPr lang="en-US" dirty="0"/>
          </a:p>
        </p:txBody>
      </p:sp>
      <p:sp>
        <p:nvSpPr>
          <p:cNvPr id="5" name="Footer Placeholder 4">
            <a:extLst>
              <a:ext uri="{FF2B5EF4-FFF2-40B4-BE49-F238E27FC236}">
                <a16:creationId xmlns:a16="http://schemas.microsoft.com/office/drawing/2014/main" id="{C0F90570-DE4D-EB98-32CB-E2A0E78EA70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F13991A-F59F-6757-2CF3-984C7F8CA220}"/>
              </a:ext>
            </a:extLst>
          </p:cNvPr>
          <p:cNvSpPr>
            <a:spLocks noGrp="1"/>
          </p:cNvSpPr>
          <p:nvPr>
            <p:ph type="sldNum" sz="quarter" idx="12"/>
          </p:nvPr>
        </p:nvSpPr>
        <p:spPr/>
        <p:txBody>
          <a:bodyPr/>
          <a:lstStyle/>
          <a:p>
            <a:fld id="{E85C3A26-C3B3-4BF0-A4B9-39445D2E30A5}" type="slidenum">
              <a:rPr lang="en-US" smtClean="0"/>
              <a:t>‹#›</a:t>
            </a:fld>
            <a:endParaRPr lang="en-US" dirty="0"/>
          </a:p>
        </p:txBody>
      </p:sp>
    </p:spTree>
    <p:extLst>
      <p:ext uri="{BB962C8B-B14F-4D97-AF65-F5344CB8AC3E}">
        <p14:creationId xmlns:p14="http://schemas.microsoft.com/office/powerpoint/2010/main" val="38925640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9C2BEF-279A-8BFC-8D97-B00EC1428CC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DAA688B-0720-B4AC-B522-2B54F98815F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8CB2B12-2C5F-9DF2-8D02-1B4CABBF4797}"/>
              </a:ext>
            </a:extLst>
          </p:cNvPr>
          <p:cNvSpPr>
            <a:spLocks noGrp="1"/>
          </p:cNvSpPr>
          <p:nvPr>
            <p:ph type="dt" sz="half" idx="10"/>
          </p:nvPr>
        </p:nvSpPr>
        <p:spPr/>
        <p:txBody>
          <a:bodyPr/>
          <a:lstStyle/>
          <a:p>
            <a:fld id="{D3BBE5C4-9659-494F-AD69-59A1A1BE3F42}" type="datetimeFigureOut">
              <a:rPr lang="en-US" smtClean="0"/>
              <a:t>8/1/2024</a:t>
            </a:fld>
            <a:endParaRPr lang="en-US" dirty="0"/>
          </a:p>
        </p:txBody>
      </p:sp>
      <p:sp>
        <p:nvSpPr>
          <p:cNvPr id="5" name="Footer Placeholder 4">
            <a:extLst>
              <a:ext uri="{FF2B5EF4-FFF2-40B4-BE49-F238E27FC236}">
                <a16:creationId xmlns:a16="http://schemas.microsoft.com/office/drawing/2014/main" id="{1E80DC58-09DF-B562-BB55-44209812D29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0CFF3FF-DEBB-AB66-C774-D167BB390E37}"/>
              </a:ext>
            </a:extLst>
          </p:cNvPr>
          <p:cNvSpPr>
            <a:spLocks noGrp="1"/>
          </p:cNvSpPr>
          <p:nvPr>
            <p:ph type="sldNum" sz="quarter" idx="12"/>
          </p:nvPr>
        </p:nvSpPr>
        <p:spPr/>
        <p:txBody>
          <a:bodyPr/>
          <a:lstStyle/>
          <a:p>
            <a:fld id="{E85C3A26-C3B3-4BF0-A4B9-39445D2E30A5}" type="slidenum">
              <a:rPr lang="en-US" smtClean="0"/>
              <a:t>‹#›</a:t>
            </a:fld>
            <a:endParaRPr lang="en-US" dirty="0"/>
          </a:p>
        </p:txBody>
      </p:sp>
    </p:spTree>
    <p:extLst>
      <p:ext uri="{BB962C8B-B14F-4D97-AF65-F5344CB8AC3E}">
        <p14:creationId xmlns:p14="http://schemas.microsoft.com/office/powerpoint/2010/main" val="39212402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65E454-27C5-4A24-AE95-CDF836D013D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6B0E844-61B4-7056-339B-860ED66E3E1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07AC051-D99B-79A9-0ED5-DA8B94B6F97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FE371D5-109F-9383-7754-8FCD0AE50E82}"/>
              </a:ext>
            </a:extLst>
          </p:cNvPr>
          <p:cNvSpPr>
            <a:spLocks noGrp="1"/>
          </p:cNvSpPr>
          <p:nvPr>
            <p:ph type="dt" sz="half" idx="10"/>
          </p:nvPr>
        </p:nvSpPr>
        <p:spPr/>
        <p:txBody>
          <a:bodyPr/>
          <a:lstStyle/>
          <a:p>
            <a:fld id="{D3BBE5C4-9659-494F-AD69-59A1A1BE3F42}" type="datetimeFigureOut">
              <a:rPr lang="en-US" smtClean="0"/>
              <a:t>8/1/2024</a:t>
            </a:fld>
            <a:endParaRPr lang="en-US" dirty="0"/>
          </a:p>
        </p:txBody>
      </p:sp>
      <p:sp>
        <p:nvSpPr>
          <p:cNvPr id="6" name="Footer Placeholder 5">
            <a:extLst>
              <a:ext uri="{FF2B5EF4-FFF2-40B4-BE49-F238E27FC236}">
                <a16:creationId xmlns:a16="http://schemas.microsoft.com/office/drawing/2014/main" id="{20C16923-D8EE-857C-4171-B3D0D9993D2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5022624-8482-85D6-44EE-FDD00FEC5B28}"/>
              </a:ext>
            </a:extLst>
          </p:cNvPr>
          <p:cNvSpPr>
            <a:spLocks noGrp="1"/>
          </p:cNvSpPr>
          <p:nvPr>
            <p:ph type="sldNum" sz="quarter" idx="12"/>
          </p:nvPr>
        </p:nvSpPr>
        <p:spPr/>
        <p:txBody>
          <a:bodyPr/>
          <a:lstStyle/>
          <a:p>
            <a:fld id="{E85C3A26-C3B3-4BF0-A4B9-39445D2E30A5}" type="slidenum">
              <a:rPr lang="en-US" smtClean="0"/>
              <a:t>‹#›</a:t>
            </a:fld>
            <a:endParaRPr lang="en-US" dirty="0"/>
          </a:p>
        </p:txBody>
      </p:sp>
    </p:spTree>
    <p:extLst>
      <p:ext uri="{BB962C8B-B14F-4D97-AF65-F5344CB8AC3E}">
        <p14:creationId xmlns:p14="http://schemas.microsoft.com/office/powerpoint/2010/main" val="9446022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9D907-977B-7FFA-A17B-2C19A56CBE8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43AC73E-3217-D20C-0D08-0D1B4DBE9B0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B25CB24-867B-A8A4-4F89-B3F7FEB6F7A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ED7316A-3731-AEE7-34DC-4D3EF73E43E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CB16B4F-C32D-1987-668E-DA4B4848226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556FBA0-1309-2E37-7AFA-C50104836752}"/>
              </a:ext>
            </a:extLst>
          </p:cNvPr>
          <p:cNvSpPr>
            <a:spLocks noGrp="1"/>
          </p:cNvSpPr>
          <p:nvPr>
            <p:ph type="dt" sz="half" idx="10"/>
          </p:nvPr>
        </p:nvSpPr>
        <p:spPr/>
        <p:txBody>
          <a:bodyPr/>
          <a:lstStyle/>
          <a:p>
            <a:fld id="{D3BBE5C4-9659-494F-AD69-59A1A1BE3F42}" type="datetimeFigureOut">
              <a:rPr lang="en-US" smtClean="0"/>
              <a:t>8/1/2024</a:t>
            </a:fld>
            <a:endParaRPr lang="en-US" dirty="0"/>
          </a:p>
        </p:txBody>
      </p:sp>
      <p:sp>
        <p:nvSpPr>
          <p:cNvPr id="8" name="Footer Placeholder 7">
            <a:extLst>
              <a:ext uri="{FF2B5EF4-FFF2-40B4-BE49-F238E27FC236}">
                <a16:creationId xmlns:a16="http://schemas.microsoft.com/office/drawing/2014/main" id="{390E0783-5EF2-2052-63F7-266716079EC0}"/>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3E8911E1-60A2-3144-C538-09693A025E6A}"/>
              </a:ext>
            </a:extLst>
          </p:cNvPr>
          <p:cNvSpPr>
            <a:spLocks noGrp="1"/>
          </p:cNvSpPr>
          <p:nvPr>
            <p:ph type="sldNum" sz="quarter" idx="12"/>
          </p:nvPr>
        </p:nvSpPr>
        <p:spPr/>
        <p:txBody>
          <a:bodyPr/>
          <a:lstStyle/>
          <a:p>
            <a:fld id="{E85C3A26-C3B3-4BF0-A4B9-39445D2E30A5}" type="slidenum">
              <a:rPr lang="en-US" smtClean="0"/>
              <a:t>‹#›</a:t>
            </a:fld>
            <a:endParaRPr lang="en-US" dirty="0"/>
          </a:p>
        </p:txBody>
      </p:sp>
    </p:spTree>
    <p:extLst>
      <p:ext uri="{BB962C8B-B14F-4D97-AF65-F5344CB8AC3E}">
        <p14:creationId xmlns:p14="http://schemas.microsoft.com/office/powerpoint/2010/main" val="22567533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83DDE8-2F22-2826-CE3F-555EC4466BC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80558F6-9FD0-1B97-A272-D0C051B333EE}"/>
              </a:ext>
            </a:extLst>
          </p:cNvPr>
          <p:cNvSpPr>
            <a:spLocks noGrp="1"/>
          </p:cNvSpPr>
          <p:nvPr>
            <p:ph type="dt" sz="half" idx="10"/>
          </p:nvPr>
        </p:nvSpPr>
        <p:spPr/>
        <p:txBody>
          <a:bodyPr/>
          <a:lstStyle/>
          <a:p>
            <a:fld id="{D3BBE5C4-9659-494F-AD69-59A1A1BE3F42}" type="datetimeFigureOut">
              <a:rPr lang="en-US" smtClean="0"/>
              <a:t>8/1/2024</a:t>
            </a:fld>
            <a:endParaRPr lang="en-US" dirty="0"/>
          </a:p>
        </p:txBody>
      </p:sp>
      <p:sp>
        <p:nvSpPr>
          <p:cNvPr id="4" name="Footer Placeholder 3">
            <a:extLst>
              <a:ext uri="{FF2B5EF4-FFF2-40B4-BE49-F238E27FC236}">
                <a16:creationId xmlns:a16="http://schemas.microsoft.com/office/drawing/2014/main" id="{A2C2EAE8-881A-9D91-2356-A7710D5292F4}"/>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77EFAAB5-5C57-22C4-DDF4-586069524EE2}"/>
              </a:ext>
            </a:extLst>
          </p:cNvPr>
          <p:cNvSpPr>
            <a:spLocks noGrp="1"/>
          </p:cNvSpPr>
          <p:nvPr>
            <p:ph type="sldNum" sz="quarter" idx="12"/>
          </p:nvPr>
        </p:nvSpPr>
        <p:spPr/>
        <p:txBody>
          <a:bodyPr/>
          <a:lstStyle/>
          <a:p>
            <a:fld id="{E85C3A26-C3B3-4BF0-A4B9-39445D2E30A5}" type="slidenum">
              <a:rPr lang="en-US" smtClean="0"/>
              <a:t>‹#›</a:t>
            </a:fld>
            <a:endParaRPr lang="en-US" dirty="0"/>
          </a:p>
        </p:txBody>
      </p:sp>
    </p:spTree>
    <p:extLst>
      <p:ext uri="{BB962C8B-B14F-4D97-AF65-F5344CB8AC3E}">
        <p14:creationId xmlns:p14="http://schemas.microsoft.com/office/powerpoint/2010/main" val="4137720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64A3475-7269-B463-9864-B7DD023FDEBB}"/>
              </a:ext>
            </a:extLst>
          </p:cNvPr>
          <p:cNvSpPr>
            <a:spLocks noGrp="1"/>
          </p:cNvSpPr>
          <p:nvPr>
            <p:ph type="dt" sz="half" idx="10"/>
          </p:nvPr>
        </p:nvSpPr>
        <p:spPr/>
        <p:txBody>
          <a:bodyPr/>
          <a:lstStyle/>
          <a:p>
            <a:fld id="{D3BBE5C4-9659-494F-AD69-59A1A1BE3F42}" type="datetimeFigureOut">
              <a:rPr lang="en-US" smtClean="0"/>
              <a:t>8/1/2024</a:t>
            </a:fld>
            <a:endParaRPr lang="en-US" dirty="0"/>
          </a:p>
        </p:txBody>
      </p:sp>
      <p:sp>
        <p:nvSpPr>
          <p:cNvPr id="3" name="Footer Placeholder 2">
            <a:extLst>
              <a:ext uri="{FF2B5EF4-FFF2-40B4-BE49-F238E27FC236}">
                <a16:creationId xmlns:a16="http://schemas.microsoft.com/office/drawing/2014/main" id="{B7CDF2E9-4F34-FBBF-CDC5-25DF4F6269D4}"/>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F52F2C11-598D-7279-1855-CC9515D6C92C}"/>
              </a:ext>
            </a:extLst>
          </p:cNvPr>
          <p:cNvSpPr>
            <a:spLocks noGrp="1"/>
          </p:cNvSpPr>
          <p:nvPr>
            <p:ph type="sldNum" sz="quarter" idx="12"/>
          </p:nvPr>
        </p:nvSpPr>
        <p:spPr/>
        <p:txBody>
          <a:bodyPr/>
          <a:lstStyle/>
          <a:p>
            <a:fld id="{E85C3A26-C3B3-4BF0-A4B9-39445D2E30A5}" type="slidenum">
              <a:rPr lang="en-US" smtClean="0"/>
              <a:t>‹#›</a:t>
            </a:fld>
            <a:endParaRPr lang="en-US" dirty="0"/>
          </a:p>
        </p:txBody>
      </p:sp>
    </p:spTree>
    <p:extLst>
      <p:ext uri="{BB962C8B-B14F-4D97-AF65-F5344CB8AC3E}">
        <p14:creationId xmlns:p14="http://schemas.microsoft.com/office/powerpoint/2010/main" val="18117164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7086CF-30FF-8EDB-5A20-65E0D6B1CE4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4C39D4E-94EB-8565-A078-C1CC494BFBD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64C05D9-4116-DC4D-C847-41D4E83E64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C7B3F8A-E4E0-6717-A2A6-E97D5B31D387}"/>
              </a:ext>
            </a:extLst>
          </p:cNvPr>
          <p:cNvSpPr>
            <a:spLocks noGrp="1"/>
          </p:cNvSpPr>
          <p:nvPr>
            <p:ph type="dt" sz="half" idx="10"/>
          </p:nvPr>
        </p:nvSpPr>
        <p:spPr/>
        <p:txBody>
          <a:bodyPr/>
          <a:lstStyle/>
          <a:p>
            <a:fld id="{D3BBE5C4-9659-494F-AD69-59A1A1BE3F42}" type="datetimeFigureOut">
              <a:rPr lang="en-US" smtClean="0"/>
              <a:t>8/1/2024</a:t>
            </a:fld>
            <a:endParaRPr lang="en-US" dirty="0"/>
          </a:p>
        </p:txBody>
      </p:sp>
      <p:sp>
        <p:nvSpPr>
          <p:cNvPr id="6" name="Footer Placeholder 5">
            <a:extLst>
              <a:ext uri="{FF2B5EF4-FFF2-40B4-BE49-F238E27FC236}">
                <a16:creationId xmlns:a16="http://schemas.microsoft.com/office/drawing/2014/main" id="{99F9DBDA-8C7A-58B8-5859-4D68E9AE34E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0100A21-C429-9343-3DB5-122F03E98E53}"/>
              </a:ext>
            </a:extLst>
          </p:cNvPr>
          <p:cNvSpPr>
            <a:spLocks noGrp="1"/>
          </p:cNvSpPr>
          <p:nvPr>
            <p:ph type="sldNum" sz="quarter" idx="12"/>
          </p:nvPr>
        </p:nvSpPr>
        <p:spPr/>
        <p:txBody>
          <a:bodyPr/>
          <a:lstStyle/>
          <a:p>
            <a:fld id="{E85C3A26-C3B3-4BF0-A4B9-39445D2E30A5}" type="slidenum">
              <a:rPr lang="en-US" smtClean="0"/>
              <a:t>‹#›</a:t>
            </a:fld>
            <a:endParaRPr lang="en-US" dirty="0"/>
          </a:p>
        </p:txBody>
      </p:sp>
    </p:spTree>
    <p:extLst>
      <p:ext uri="{BB962C8B-B14F-4D97-AF65-F5344CB8AC3E}">
        <p14:creationId xmlns:p14="http://schemas.microsoft.com/office/powerpoint/2010/main" val="19633993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46A67B-7883-9FAF-02C0-C433A3DEE21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031E137-67C6-68B7-622D-54B7C63AC39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552555B9-1565-4409-4DF0-F844D78C4AE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94AF4CA-728D-1BF6-2B10-C00968F57C92}"/>
              </a:ext>
            </a:extLst>
          </p:cNvPr>
          <p:cNvSpPr>
            <a:spLocks noGrp="1"/>
          </p:cNvSpPr>
          <p:nvPr>
            <p:ph type="dt" sz="half" idx="10"/>
          </p:nvPr>
        </p:nvSpPr>
        <p:spPr/>
        <p:txBody>
          <a:bodyPr/>
          <a:lstStyle/>
          <a:p>
            <a:fld id="{D3BBE5C4-9659-494F-AD69-59A1A1BE3F42}" type="datetimeFigureOut">
              <a:rPr lang="en-US" smtClean="0"/>
              <a:t>8/1/2024</a:t>
            </a:fld>
            <a:endParaRPr lang="en-US" dirty="0"/>
          </a:p>
        </p:txBody>
      </p:sp>
      <p:sp>
        <p:nvSpPr>
          <p:cNvPr id="6" name="Footer Placeholder 5">
            <a:extLst>
              <a:ext uri="{FF2B5EF4-FFF2-40B4-BE49-F238E27FC236}">
                <a16:creationId xmlns:a16="http://schemas.microsoft.com/office/drawing/2014/main" id="{6A13504E-C533-8BB3-99E5-1A84AB663CB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22DFC97-9D1C-1C46-BA53-C1D8532D2497}"/>
              </a:ext>
            </a:extLst>
          </p:cNvPr>
          <p:cNvSpPr>
            <a:spLocks noGrp="1"/>
          </p:cNvSpPr>
          <p:nvPr>
            <p:ph type="sldNum" sz="quarter" idx="12"/>
          </p:nvPr>
        </p:nvSpPr>
        <p:spPr/>
        <p:txBody>
          <a:bodyPr/>
          <a:lstStyle/>
          <a:p>
            <a:fld id="{E85C3A26-C3B3-4BF0-A4B9-39445D2E30A5}" type="slidenum">
              <a:rPr lang="en-US" smtClean="0"/>
              <a:t>‹#›</a:t>
            </a:fld>
            <a:endParaRPr lang="en-US" dirty="0"/>
          </a:p>
        </p:txBody>
      </p:sp>
    </p:spTree>
    <p:extLst>
      <p:ext uri="{BB962C8B-B14F-4D97-AF65-F5344CB8AC3E}">
        <p14:creationId xmlns:p14="http://schemas.microsoft.com/office/powerpoint/2010/main" val="745797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3377115-1764-0F0C-E92A-E61BFB50E21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15F3E1E-DCD1-2FB9-24D3-25B88FD21F2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BD3F25-7DCB-1B33-9DCB-CE54CD5065A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BBE5C4-9659-494F-AD69-59A1A1BE3F42}" type="datetimeFigureOut">
              <a:rPr lang="en-US" smtClean="0"/>
              <a:t>8/1/2024</a:t>
            </a:fld>
            <a:endParaRPr lang="en-US" dirty="0"/>
          </a:p>
        </p:txBody>
      </p:sp>
      <p:sp>
        <p:nvSpPr>
          <p:cNvPr id="5" name="Footer Placeholder 4">
            <a:extLst>
              <a:ext uri="{FF2B5EF4-FFF2-40B4-BE49-F238E27FC236}">
                <a16:creationId xmlns:a16="http://schemas.microsoft.com/office/drawing/2014/main" id="{665FDE7A-7DB9-4EFA-F81B-489DC7978B6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EA57936F-BD52-8BFF-2503-75C53475D20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5C3A26-C3B3-4BF0-A4B9-39445D2E30A5}" type="slidenum">
              <a:rPr lang="en-US" smtClean="0"/>
              <a:t>‹#›</a:t>
            </a:fld>
            <a:endParaRPr lang="en-US" dirty="0"/>
          </a:p>
        </p:txBody>
      </p:sp>
    </p:spTree>
    <p:extLst>
      <p:ext uri="{BB962C8B-B14F-4D97-AF65-F5344CB8AC3E}">
        <p14:creationId xmlns:p14="http://schemas.microsoft.com/office/powerpoint/2010/main" val="26901149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87E9AC6-6A45-EF75-6380-360FD640B3E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125" y="0"/>
            <a:ext cx="1536699" cy="968508"/>
          </a:xfrm>
          <a:prstGeom prst="rect">
            <a:avLst/>
          </a:prstGeom>
        </p:spPr>
      </p:pic>
      <p:graphicFrame>
        <p:nvGraphicFramePr>
          <p:cNvPr id="10" name="Table 10">
            <a:extLst>
              <a:ext uri="{FF2B5EF4-FFF2-40B4-BE49-F238E27FC236}">
                <a16:creationId xmlns:a16="http://schemas.microsoft.com/office/drawing/2014/main" id="{0AC5C4E6-B92F-905F-B81C-D4BBB1E4C11F}"/>
              </a:ext>
            </a:extLst>
          </p:cNvPr>
          <p:cNvGraphicFramePr>
            <a:graphicFrameLocks noGrp="1"/>
          </p:cNvGraphicFramePr>
          <p:nvPr>
            <p:extLst>
              <p:ext uri="{D42A27DB-BD31-4B8C-83A1-F6EECF244321}">
                <p14:modId xmlns:p14="http://schemas.microsoft.com/office/powerpoint/2010/main" val="47341305"/>
              </p:ext>
            </p:extLst>
          </p:nvPr>
        </p:nvGraphicFramePr>
        <p:xfrm>
          <a:off x="2922998" y="2520583"/>
          <a:ext cx="5837205" cy="1933904"/>
        </p:xfrm>
        <a:graphic>
          <a:graphicData uri="http://schemas.openxmlformats.org/drawingml/2006/table">
            <a:tbl>
              <a:tblPr firstRow="1" bandRow="1">
                <a:tableStyleId>{7E9639D4-E3E2-4D34-9284-5A2195B3D0D7}</a:tableStyleId>
              </a:tblPr>
              <a:tblGrid>
                <a:gridCol w="2799010">
                  <a:extLst>
                    <a:ext uri="{9D8B030D-6E8A-4147-A177-3AD203B41FA5}">
                      <a16:colId xmlns:a16="http://schemas.microsoft.com/office/drawing/2014/main" val="3717831973"/>
                    </a:ext>
                  </a:extLst>
                </a:gridCol>
                <a:gridCol w="1373029">
                  <a:extLst>
                    <a:ext uri="{9D8B030D-6E8A-4147-A177-3AD203B41FA5}">
                      <a16:colId xmlns:a16="http://schemas.microsoft.com/office/drawing/2014/main" val="3957146073"/>
                    </a:ext>
                  </a:extLst>
                </a:gridCol>
                <a:gridCol w="1665166">
                  <a:extLst>
                    <a:ext uri="{9D8B030D-6E8A-4147-A177-3AD203B41FA5}">
                      <a16:colId xmlns:a16="http://schemas.microsoft.com/office/drawing/2014/main" val="3931542301"/>
                    </a:ext>
                  </a:extLst>
                </a:gridCol>
              </a:tblGrid>
              <a:tr h="706295">
                <a:tc>
                  <a:txBody>
                    <a:bodyPr/>
                    <a:lstStyle/>
                    <a:p>
                      <a:pPr algn="ctr"/>
                      <a:endParaRPr lang="en-US" sz="1200" dirty="0"/>
                    </a:p>
                    <a:p>
                      <a:pPr algn="ctr"/>
                      <a:endParaRPr lang="en-US" sz="1200" dirty="0"/>
                    </a:p>
                    <a:p>
                      <a:pPr algn="ctr"/>
                      <a:r>
                        <a:rPr lang="en-US" sz="1200" dirty="0"/>
                        <a:t>Income Level</a:t>
                      </a:r>
                    </a:p>
                  </a:txBody>
                  <a:tcPr/>
                </a:tc>
                <a:tc>
                  <a:txBody>
                    <a:bodyPr/>
                    <a:lstStyle/>
                    <a:p>
                      <a:pPr algn="ctr"/>
                      <a:endParaRPr lang="en-US" sz="1200" dirty="0"/>
                    </a:p>
                    <a:p>
                      <a:pPr algn="ctr"/>
                      <a:endParaRPr lang="en-US" sz="1200" dirty="0"/>
                    </a:p>
                    <a:p>
                      <a:pPr algn="ctr"/>
                      <a:r>
                        <a:rPr lang="en-US" sz="1200" dirty="0"/>
                        <a:t>1</a:t>
                      </a:r>
                      <a:r>
                        <a:rPr lang="en-US" sz="1200" baseline="30000" dirty="0"/>
                        <a:t>st</a:t>
                      </a:r>
                      <a:r>
                        <a:rPr lang="en-US" sz="1200" dirty="0"/>
                        <a:t> Child Fee</a:t>
                      </a:r>
                    </a:p>
                  </a:txBody>
                  <a:tcPr/>
                </a:tc>
                <a:tc>
                  <a:txBody>
                    <a:bodyPr/>
                    <a:lstStyle/>
                    <a:p>
                      <a:pPr algn="ctr"/>
                      <a:endParaRPr lang="en-US" sz="1200" dirty="0"/>
                    </a:p>
                    <a:p>
                      <a:pPr algn="ctr"/>
                      <a:endParaRPr lang="en-US" sz="1200" dirty="0"/>
                    </a:p>
                    <a:p>
                      <a:pPr algn="ctr"/>
                      <a:r>
                        <a:rPr lang="en-US" sz="1200" dirty="0"/>
                        <a:t>Additional Sibling Fee</a:t>
                      </a:r>
                    </a:p>
                  </a:txBody>
                  <a:tcPr/>
                </a:tc>
                <a:extLst>
                  <a:ext uri="{0D108BD9-81ED-4DB2-BD59-A6C34878D82A}">
                    <a16:rowId xmlns:a16="http://schemas.microsoft.com/office/drawing/2014/main" val="3055718407"/>
                  </a:ext>
                </a:extLst>
              </a:tr>
              <a:tr h="409203">
                <a:tc>
                  <a:txBody>
                    <a:bodyPr/>
                    <a:lstStyle/>
                    <a:p>
                      <a:r>
                        <a:rPr lang="en-US" sz="1200" dirty="0"/>
                        <a:t>Not Eligible</a:t>
                      </a:r>
                    </a:p>
                  </a:txBody>
                  <a:tcPr/>
                </a:tc>
                <a:tc>
                  <a:txBody>
                    <a:bodyPr/>
                    <a:lstStyle/>
                    <a:p>
                      <a:pPr algn="ctr"/>
                      <a:r>
                        <a:rPr lang="en-US" sz="1200" dirty="0"/>
                        <a:t>$15</a:t>
                      </a:r>
                    </a:p>
                  </a:txBody>
                  <a:tcPr/>
                </a:tc>
                <a:tc>
                  <a:txBody>
                    <a:bodyPr/>
                    <a:lstStyle/>
                    <a:p>
                      <a:pPr algn="ctr"/>
                      <a:r>
                        <a:rPr lang="en-US" sz="1200" dirty="0"/>
                        <a:t>$10</a:t>
                      </a:r>
                    </a:p>
                  </a:txBody>
                  <a:tcPr/>
                </a:tc>
                <a:extLst>
                  <a:ext uri="{0D108BD9-81ED-4DB2-BD59-A6C34878D82A}">
                    <a16:rowId xmlns:a16="http://schemas.microsoft.com/office/drawing/2014/main" val="932957119"/>
                  </a:ext>
                </a:extLst>
              </a:tr>
              <a:tr h="409203">
                <a:tc>
                  <a:txBody>
                    <a:bodyPr/>
                    <a:lstStyle/>
                    <a:p>
                      <a:r>
                        <a:rPr lang="en-US" sz="1200" dirty="0"/>
                        <a:t>Reduced</a:t>
                      </a:r>
                    </a:p>
                  </a:txBody>
                  <a:tcPr/>
                </a:tc>
                <a:tc>
                  <a:txBody>
                    <a:bodyPr/>
                    <a:lstStyle/>
                    <a:p>
                      <a:pPr algn="ctr"/>
                      <a:r>
                        <a:rPr lang="en-US" sz="1200" dirty="0"/>
                        <a:t>$12</a:t>
                      </a:r>
                    </a:p>
                  </a:txBody>
                  <a:tcPr/>
                </a:tc>
                <a:tc>
                  <a:txBody>
                    <a:bodyPr/>
                    <a:lstStyle/>
                    <a:p>
                      <a:pPr algn="ctr"/>
                      <a:r>
                        <a:rPr lang="en-US" sz="1200" dirty="0"/>
                        <a:t>$8</a:t>
                      </a:r>
                    </a:p>
                  </a:txBody>
                  <a:tcPr/>
                </a:tc>
                <a:extLst>
                  <a:ext uri="{0D108BD9-81ED-4DB2-BD59-A6C34878D82A}">
                    <a16:rowId xmlns:a16="http://schemas.microsoft.com/office/drawing/2014/main" val="2600330562"/>
                  </a:ext>
                </a:extLst>
              </a:tr>
              <a:tr h="409203">
                <a:tc>
                  <a:txBody>
                    <a:bodyPr/>
                    <a:lstStyle/>
                    <a:p>
                      <a:r>
                        <a:rPr lang="en-US" sz="1200" dirty="0"/>
                        <a:t>Free</a:t>
                      </a:r>
                    </a:p>
                  </a:txBody>
                  <a:tcPr/>
                </a:tc>
                <a:tc>
                  <a:txBody>
                    <a:bodyPr/>
                    <a:lstStyle/>
                    <a:p>
                      <a:pPr algn="ctr"/>
                      <a:r>
                        <a:rPr lang="en-US" sz="1200" dirty="0"/>
                        <a:t>$9</a:t>
                      </a:r>
                    </a:p>
                  </a:txBody>
                  <a:tcPr/>
                </a:tc>
                <a:tc>
                  <a:txBody>
                    <a:bodyPr/>
                    <a:lstStyle/>
                    <a:p>
                      <a:pPr algn="ctr"/>
                      <a:r>
                        <a:rPr lang="en-US" sz="1200" dirty="0"/>
                        <a:t>$6</a:t>
                      </a:r>
                    </a:p>
                  </a:txBody>
                  <a:tcPr/>
                </a:tc>
                <a:extLst>
                  <a:ext uri="{0D108BD9-81ED-4DB2-BD59-A6C34878D82A}">
                    <a16:rowId xmlns:a16="http://schemas.microsoft.com/office/drawing/2014/main" val="2617667709"/>
                  </a:ext>
                </a:extLst>
              </a:tr>
            </a:tbl>
          </a:graphicData>
        </a:graphic>
      </p:graphicFrame>
      <p:graphicFrame>
        <p:nvGraphicFramePr>
          <p:cNvPr id="12" name="Table 10">
            <a:extLst>
              <a:ext uri="{FF2B5EF4-FFF2-40B4-BE49-F238E27FC236}">
                <a16:creationId xmlns:a16="http://schemas.microsoft.com/office/drawing/2014/main" id="{1D64E7B8-F649-1C39-8927-B5533BC4D2CB}"/>
              </a:ext>
            </a:extLst>
          </p:cNvPr>
          <p:cNvGraphicFramePr>
            <a:graphicFrameLocks noGrp="1"/>
          </p:cNvGraphicFramePr>
          <p:nvPr>
            <p:extLst>
              <p:ext uri="{D42A27DB-BD31-4B8C-83A1-F6EECF244321}">
                <p14:modId xmlns:p14="http://schemas.microsoft.com/office/powerpoint/2010/main" val="2264808858"/>
              </p:ext>
            </p:extLst>
          </p:nvPr>
        </p:nvGraphicFramePr>
        <p:xfrm>
          <a:off x="2922998" y="719204"/>
          <a:ext cx="5837205" cy="1396128"/>
        </p:xfrm>
        <a:graphic>
          <a:graphicData uri="http://schemas.openxmlformats.org/drawingml/2006/table">
            <a:tbl>
              <a:tblPr firstRow="1" bandRow="1">
                <a:tableStyleId>{7E9639D4-E3E2-4D34-9284-5A2195B3D0D7}</a:tableStyleId>
              </a:tblPr>
              <a:tblGrid>
                <a:gridCol w="2799010">
                  <a:extLst>
                    <a:ext uri="{9D8B030D-6E8A-4147-A177-3AD203B41FA5}">
                      <a16:colId xmlns:a16="http://schemas.microsoft.com/office/drawing/2014/main" val="3717831973"/>
                    </a:ext>
                  </a:extLst>
                </a:gridCol>
                <a:gridCol w="1373029">
                  <a:extLst>
                    <a:ext uri="{9D8B030D-6E8A-4147-A177-3AD203B41FA5}">
                      <a16:colId xmlns:a16="http://schemas.microsoft.com/office/drawing/2014/main" val="3957146073"/>
                    </a:ext>
                  </a:extLst>
                </a:gridCol>
                <a:gridCol w="1665166">
                  <a:extLst>
                    <a:ext uri="{9D8B030D-6E8A-4147-A177-3AD203B41FA5}">
                      <a16:colId xmlns:a16="http://schemas.microsoft.com/office/drawing/2014/main" val="3931542301"/>
                    </a:ext>
                  </a:extLst>
                </a:gridCol>
              </a:tblGrid>
              <a:tr h="442935">
                <a:tc>
                  <a:txBody>
                    <a:bodyPr/>
                    <a:lstStyle/>
                    <a:p>
                      <a:endParaRPr lang="en-US" sz="1200" dirty="0"/>
                    </a:p>
                    <a:p>
                      <a:pPr algn="ctr"/>
                      <a:r>
                        <a:rPr lang="en-US" sz="1200" dirty="0"/>
                        <a:t>Income Level</a:t>
                      </a:r>
                    </a:p>
                  </a:txBody>
                  <a:tcPr/>
                </a:tc>
                <a:tc>
                  <a:txBody>
                    <a:bodyPr/>
                    <a:lstStyle/>
                    <a:p>
                      <a:pPr algn="ctr"/>
                      <a:endParaRPr lang="en-US" sz="1200" dirty="0"/>
                    </a:p>
                    <a:p>
                      <a:pPr algn="ctr"/>
                      <a:r>
                        <a:rPr lang="en-US" sz="1200" dirty="0"/>
                        <a:t>1</a:t>
                      </a:r>
                      <a:r>
                        <a:rPr lang="en-US" sz="1200" baseline="30000" dirty="0"/>
                        <a:t>st</a:t>
                      </a:r>
                      <a:r>
                        <a:rPr lang="en-US" sz="1200" dirty="0"/>
                        <a:t> Child Fee</a:t>
                      </a:r>
                    </a:p>
                  </a:txBody>
                  <a:tcPr/>
                </a:tc>
                <a:tc>
                  <a:txBody>
                    <a:bodyPr/>
                    <a:lstStyle/>
                    <a:p>
                      <a:pPr algn="ctr"/>
                      <a:endParaRPr lang="en-US" sz="1200" dirty="0"/>
                    </a:p>
                    <a:p>
                      <a:pPr algn="ctr"/>
                      <a:r>
                        <a:rPr lang="en-US" sz="1200" dirty="0"/>
                        <a:t>Additional Sibling Fee</a:t>
                      </a:r>
                    </a:p>
                  </a:txBody>
                  <a:tcPr/>
                </a:tc>
                <a:extLst>
                  <a:ext uri="{0D108BD9-81ED-4DB2-BD59-A6C34878D82A}">
                    <a16:rowId xmlns:a16="http://schemas.microsoft.com/office/drawing/2014/main" val="3055718407"/>
                  </a:ext>
                </a:extLst>
              </a:tr>
              <a:tr h="312976">
                <a:tc>
                  <a:txBody>
                    <a:bodyPr/>
                    <a:lstStyle/>
                    <a:p>
                      <a:r>
                        <a:rPr lang="en-US" sz="1200" dirty="0"/>
                        <a:t>Not Eligible</a:t>
                      </a:r>
                    </a:p>
                  </a:txBody>
                  <a:tcPr/>
                </a:tc>
                <a:tc>
                  <a:txBody>
                    <a:bodyPr/>
                    <a:lstStyle/>
                    <a:p>
                      <a:pPr algn="ctr"/>
                      <a:r>
                        <a:rPr lang="en-US" sz="1200" dirty="0"/>
                        <a:t>$45</a:t>
                      </a:r>
                    </a:p>
                  </a:txBody>
                  <a:tcPr/>
                </a:tc>
                <a:tc>
                  <a:txBody>
                    <a:bodyPr/>
                    <a:lstStyle/>
                    <a:p>
                      <a:pPr algn="ctr"/>
                      <a:r>
                        <a:rPr lang="en-US" sz="1200" dirty="0"/>
                        <a:t>$30</a:t>
                      </a:r>
                    </a:p>
                  </a:txBody>
                  <a:tcPr/>
                </a:tc>
                <a:extLst>
                  <a:ext uri="{0D108BD9-81ED-4DB2-BD59-A6C34878D82A}">
                    <a16:rowId xmlns:a16="http://schemas.microsoft.com/office/drawing/2014/main" val="932957119"/>
                  </a:ext>
                </a:extLst>
              </a:tr>
              <a:tr h="312976">
                <a:tc>
                  <a:txBody>
                    <a:bodyPr/>
                    <a:lstStyle/>
                    <a:p>
                      <a:r>
                        <a:rPr lang="en-US" sz="1200" dirty="0"/>
                        <a:t>Reduced</a:t>
                      </a:r>
                    </a:p>
                  </a:txBody>
                  <a:tcPr/>
                </a:tc>
                <a:tc>
                  <a:txBody>
                    <a:bodyPr/>
                    <a:lstStyle/>
                    <a:p>
                      <a:pPr algn="ctr"/>
                      <a:r>
                        <a:rPr lang="en-US" sz="1200" dirty="0"/>
                        <a:t>$36</a:t>
                      </a:r>
                    </a:p>
                  </a:txBody>
                  <a:tcPr/>
                </a:tc>
                <a:tc>
                  <a:txBody>
                    <a:bodyPr/>
                    <a:lstStyle/>
                    <a:p>
                      <a:pPr algn="ctr"/>
                      <a:r>
                        <a:rPr lang="en-US" sz="1200" dirty="0"/>
                        <a:t>$25</a:t>
                      </a:r>
                    </a:p>
                  </a:txBody>
                  <a:tcPr/>
                </a:tc>
                <a:extLst>
                  <a:ext uri="{0D108BD9-81ED-4DB2-BD59-A6C34878D82A}">
                    <a16:rowId xmlns:a16="http://schemas.microsoft.com/office/drawing/2014/main" val="2600330562"/>
                  </a:ext>
                </a:extLst>
              </a:tr>
              <a:tr h="312976">
                <a:tc>
                  <a:txBody>
                    <a:bodyPr/>
                    <a:lstStyle/>
                    <a:p>
                      <a:r>
                        <a:rPr lang="en-US" sz="1200" dirty="0"/>
                        <a:t>Free</a:t>
                      </a:r>
                    </a:p>
                  </a:txBody>
                  <a:tcPr/>
                </a:tc>
                <a:tc>
                  <a:txBody>
                    <a:bodyPr/>
                    <a:lstStyle/>
                    <a:p>
                      <a:pPr algn="ctr"/>
                      <a:r>
                        <a:rPr lang="en-US" sz="1200" dirty="0"/>
                        <a:t>$27.50</a:t>
                      </a:r>
                    </a:p>
                  </a:txBody>
                  <a:tcPr/>
                </a:tc>
                <a:tc>
                  <a:txBody>
                    <a:bodyPr/>
                    <a:lstStyle/>
                    <a:p>
                      <a:pPr algn="ctr"/>
                      <a:r>
                        <a:rPr lang="en-US" sz="1200" dirty="0"/>
                        <a:t>$15</a:t>
                      </a:r>
                    </a:p>
                  </a:txBody>
                  <a:tcPr/>
                </a:tc>
                <a:extLst>
                  <a:ext uri="{0D108BD9-81ED-4DB2-BD59-A6C34878D82A}">
                    <a16:rowId xmlns:a16="http://schemas.microsoft.com/office/drawing/2014/main" val="2617667709"/>
                  </a:ext>
                </a:extLst>
              </a:tr>
            </a:tbl>
          </a:graphicData>
        </a:graphic>
      </p:graphicFrame>
      <p:sp>
        <p:nvSpPr>
          <p:cNvPr id="14" name="TextBox 13">
            <a:extLst>
              <a:ext uri="{FF2B5EF4-FFF2-40B4-BE49-F238E27FC236}">
                <a16:creationId xmlns:a16="http://schemas.microsoft.com/office/drawing/2014/main" id="{95C0637E-2C03-8F5B-444D-8F977F1EAB19}"/>
              </a:ext>
            </a:extLst>
          </p:cNvPr>
          <p:cNvSpPr txBox="1"/>
          <p:nvPr/>
        </p:nvSpPr>
        <p:spPr>
          <a:xfrm>
            <a:off x="2823897" y="2177632"/>
            <a:ext cx="5936306" cy="311111"/>
          </a:xfrm>
          <a:prstGeom prst="rect">
            <a:avLst/>
          </a:prstGeom>
          <a:noFill/>
        </p:spPr>
        <p:txBody>
          <a:bodyPr wrap="square">
            <a:spAutoFit/>
          </a:bodyPr>
          <a:lstStyle/>
          <a:p>
            <a:pPr marL="0" marR="0" algn="ctr">
              <a:lnSpc>
                <a:spcPct val="107000"/>
              </a:lnSpc>
              <a:spcBef>
                <a:spcPts val="0"/>
              </a:spcBef>
              <a:spcAft>
                <a:spcPts val="800"/>
              </a:spcAft>
            </a:pPr>
            <a:r>
              <a:rPr lang="en-US" sz="1400" i="1" dirty="0">
                <a:effectLst/>
                <a:latin typeface="Arial Narrow" panose="020B0606020202030204" pitchFamily="34" charset="0"/>
                <a:ea typeface="Calibri" panose="020F0502020204030204" pitchFamily="34" charset="0"/>
                <a:cs typeface="Times New Roman" panose="02020603050405020304" pitchFamily="18" charset="0"/>
              </a:rPr>
              <a:t>School Year Weekly Fee- 42 weeks (2</a:t>
            </a:r>
            <a:r>
              <a:rPr lang="en-US" sz="1400" i="1" baseline="30000" dirty="0">
                <a:effectLst/>
                <a:latin typeface="Arial Narrow" panose="020B0606020202030204" pitchFamily="34" charset="0"/>
                <a:ea typeface="Calibri" panose="020F0502020204030204" pitchFamily="34" charset="0"/>
                <a:cs typeface="Times New Roman" panose="02020603050405020304" pitchFamily="18" charset="0"/>
              </a:rPr>
              <a:t>nd</a:t>
            </a:r>
            <a:r>
              <a:rPr lang="en-US" sz="1400" i="1" dirty="0">
                <a:effectLst/>
                <a:latin typeface="Arial Narrow" panose="020B0606020202030204" pitchFamily="34" charset="0"/>
                <a:ea typeface="Calibri" panose="020F0502020204030204" pitchFamily="34" charset="0"/>
                <a:cs typeface="Times New Roman" panose="02020603050405020304" pitchFamily="18" charset="0"/>
              </a:rPr>
              <a:t> week of August to 3</a:t>
            </a:r>
            <a:r>
              <a:rPr lang="en-US" sz="1400" i="1" baseline="30000" dirty="0">
                <a:effectLst/>
                <a:latin typeface="Arial Narrow" panose="020B0606020202030204" pitchFamily="34" charset="0"/>
                <a:ea typeface="Calibri" panose="020F0502020204030204" pitchFamily="34" charset="0"/>
                <a:cs typeface="Times New Roman" panose="02020603050405020304" pitchFamily="18" charset="0"/>
              </a:rPr>
              <a:t>rd</a:t>
            </a:r>
            <a:r>
              <a:rPr lang="en-US" sz="1400" i="1" dirty="0">
                <a:effectLst/>
                <a:latin typeface="Arial Narrow" panose="020B0606020202030204" pitchFamily="34" charset="0"/>
                <a:ea typeface="Calibri" panose="020F0502020204030204" pitchFamily="34" charset="0"/>
                <a:cs typeface="Times New Roman" panose="02020603050405020304" pitchFamily="18" charset="0"/>
              </a:rPr>
              <a:t> week of May)</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6" name="TextBox 15">
            <a:extLst>
              <a:ext uri="{FF2B5EF4-FFF2-40B4-BE49-F238E27FC236}">
                <a16:creationId xmlns:a16="http://schemas.microsoft.com/office/drawing/2014/main" id="{65665008-21BC-00A9-2858-BF35BCFDC999}"/>
              </a:ext>
            </a:extLst>
          </p:cNvPr>
          <p:cNvSpPr txBox="1"/>
          <p:nvPr/>
        </p:nvSpPr>
        <p:spPr>
          <a:xfrm>
            <a:off x="2873782" y="369528"/>
            <a:ext cx="5964293" cy="366511"/>
          </a:xfrm>
          <a:prstGeom prst="rect">
            <a:avLst/>
          </a:prstGeom>
          <a:noFill/>
        </p:spPr>
        <p:txBody>
          <a:bodyPr wrap="square">
            <a:spAutoFit/>
          </a:bodyPr>
          <a:lstStyle/>
          <a:p>
            <a:pPr marL="0" marR="0" algn="ctr">
              <a:lnSpc>
                <a:spcPct val="107000"/>
              </a:lnSpc>
              <a:spcBef>
                <a:spcPts val="0"/>
              </a:spcBef>
              <a:spcAft>
                <a:spcPts val="800"/>
              </a:spcAft>
            </a:pPr>
            <a:r>
              <a:rPr lang="en-US" sz="1800" i="1" dirty="0">
                <a:effectLst/>
                <a:latin typeface="Arial Narrow" panose="020B0606020202030204" pitchFamily="34" charset="0"/>
                <a:ea typeface="Calibri" panose="020F0502020204030204" pitchFamily="34" charset="0"/>
                <a:cs typeface="Times New Roman" panose="02020603050405020304" pitchFamily="18" charset="0"/>
              </a:rPr>
              <a:t> </a:t>
            </a:r>
            <a:r>
              <a:rPr lang="en-US" sz="1400" i="1" dirty="0">
                <a:effectLst/>
                <a:latin typeface="Arial Narrow" panose="020B0606020202030204" pitchFamily="34" charset="0"/>
                <a:ea typeface="Calibri" panose="020F0502020204030204" pitchFamily="34" charset="0"/>
                <a:cs typeface="Times New Roman" panose="02020603050405020304" pitchFamily="18" charset="0"/>
              </a:rPr>
              <a:t>Summer Weekly Fee – 10 weeks (4</a:t>
            </a:r>
            <a:r>
              <a:rPr lang="en-US" sz="1400" i="1" baseline="30000" dirty="0">
                <a:effectLst/>
                <a:latin typeface="Arial Narrow" panose="020B0606020202030204" pitchFamily="34" charset="0"/>
                <a:ea typeface="Calibri" panose="020F0502020204030204" pitchFamily="34" charset="0"/>
                <a:cs typeface="Times New Roman" panose="02020603050405020304" pitchFamily="18" charset="0"/>
              </a:rPr>
              <a:t>th</a:t>
            </a:r>
            <a:r>
              <a:rPr lang="en-US" sz="1400" i="1" dirty="0">
                <a:effectLst/>
                <a:latin typeface="Arial Narrow" panose="020B0606020202030204" pitchFamily="34" charset="0"/>
                <a:ea typeface="Calibri" panose="020F0502020204030204" pitchFamily="34" charset="0"/>
                <a:cs typeface="Times New Roman" panose="02020603050405020304" pitchFamily="18" charset="0"/>
              </a:rPr>
              <a:t> week of May to 1</a:t>
            </a:r>
            <a:r>
              <a:rPr lang="en-US" sz="1400" i="1" baseline="30000" dirty="0">
                <a:effectLst/>
                <a:latin typeface="Arial Narrow" panose="020B0606020202030204" pitchFamily="34" charset="0"/>
                <a:ea typeface="Calibri" panose="020F0502020204030204" pitchFamily="34" charset="0"/>
                <a:cs typeface="Times New Roman" panose="02020603050405020304" pitchFamily="18" charset="0"/>
              </a:rPr>
              <a:t>st</a:t>
            </a:r>
            <a:r>
              <a:rPr lang="en-US" sz="1400" i="1" dirty="0">
                <a:effectLst/>
                <a:latin typeface="Arial Narrow" panose="020B0606020202030204" pitchFamily="34" charset="0"/>
                <a:ea typeface="Calibri" panose="020F0502020204030204" pitchFamily="34" charset="0"/>
                <a:cs typeface="Times New Roman" panose="02020603050405020304" pitchFamily="18" charset="0"/>
              </a:rPr>
              <a:t> week of August)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8" name="TextBox 17">
            <a:extLst>
              <a:ext uri="{FF2B5EF4-FFF2-40B4-BE49-F238E27FC236}">
                <a16:creationId xmlns:a16="http://schemas.microsoft.com/office/drawing/2014/main" id="{85985856-019C-834D-C465-F47031ACBD7F}"/>
              </a:ext>
            </a:extLst>
          </p:cNvPr>
          <p:cNvSpPr txBox="1"/>
          <p:nvPr/>
        </p:nvSpPr>
        <p:spPr>
          <a:xfrm>
            <a:off x="85835" y="1033017"/>
            <a:ext cx="2738062" cy="5693866"/>
          </a:xfrm>
          <a:prstGeom prst="rect">
            <a:avLst/>
          </a:prstGeom>
          <a:noFill/>
          <a:ln>
            <a:solidFill>
              <a:schemeClr val="tx1"/>
            </a:solidFill>
          </a:ln>
        </p:spPr>
        <p:txBody>
          <a:bodyPr wrap="square">
            <a:spAutoFit/>
          </a:bodyPr>
          <a:lstStyle/>
          <a:p>
            <a:r>
              <a:rPr lang="en-US" sz="1300" b="1" dirty="0"/>
              <a:t>How do we calculate our fees?</a:t>
            </a:r>
          </a:p>
          <a:p>
            <a:r>
              <a:rPr lang="en-US" sz="1300" dirty="0"/>
              <a:t>All youth attending Boys &amp; Girls Clubs of Dumplin Valley automatically receives a scholarship to attend the Club. These scholarships are funded by donors, community members and grant funds to lower the cost of the membership fee. We work hard to keep fees as low as possible. </a:t>
            </a:r>
          </a:p>
          <a:p>
            <a:endParaRPr lang="en-US" sz="1300" b="1" i="1" dirty="0"/>
          </a:p>
          <a:p>
            <a:r>
              <a:rPr lang="en-US" sz="1300" b="1" i="1" dirty="0"/>
              <a:t>Cost Breakdown for Families</a:t>
            </a:r>
          </a:p>
          <a:p>
            <a:r>
              <a:rPr lang="en-US" sz="1300" dirty="0"/>
              <a:t>Annual Cost of Services: $2,300 per child</a:t>
            </a:r>
          </a:p>
          <a:p>
            <a:r>
              <a:rPr lang="en-US" sz="1300" dirty="0"/>
              <a:t>-- Automatic Scholarship: $1,220</a:t>
            </a:r>
          </a:p>
          <a:p>
            <a:r>
              <a:rPr lang="en-US" sz="1300" dirty="0"/>
              <a:t>= Annual Full Fee Cost to Caregiver: $1,080</a:t>
            </a:r>
          </a:p>
          <a:p>
            <a:endParaRPr lang="en-US" sz="1300" dirty="0"/>
          </a:p>
          <a:p>
            <a:r>
              <a:rPr lang="en-US" sz="1300" dirty="0"/>
              <a:t>-- Additional discount based on site type (school based, housing)</a:t>
            </a:r>
          </a:p>
          <a:p>
            <a:r>
              <a:rPr lang="en-US" sz="1300" dirty="0"/>
              <a:t>-- Income Based Scholarship: Up to 60% off</a:t>
            </a:r>
          </a:p>
          <a:p>
            <a:r>
              <a:rPr lang="en-US" sz="1300" dirty="0"/>
              <a:t>-- Sibling Discount: Up to 30% off each additional child</a:t>
            </a:r>
          </a:p>
          <a:p>
            <a:r>
              <a:rPr lang="en-US" sz="1300" dirty="0"/>
              <a:t>--Additional hardship discount: Ask staff &amp; provide information requested</a:t>
            </a:r>
          </a:p>
          <a:p>
            <a:endParaRPr lang="en-US" sz="1300" dirty="0"/>
          </a:p>
          <a:p>
            <a:r>
              <a:rPr lang="en-US" sz="1300" i="1" dirty="0"/>
              <a:t>= Final Cost to Caregiver (Discount between 50% to 90%)</a:t>
            </a:r>
          </a:p>
        </p:txBody>
      </p:sp>
      <p:sp>
        <p:nvSpPr>
          <p:cNvPr id="21" name="TextBox 20">
            <a:extLst>
              <a:ext uri="{FF2B5EF4-FFF2-40B4-BE49-F238E27FC236}">
                <a16:creationId xmlns:a16="http://schemas.microsoft.com/office/drawing/2014/main" id="{ACA746D3-DC9D-A4FF-63F9-3644E5186F7B}"/>
              </a:ext>
            </a:extLst>
          </p:cNvPr>
          <p:cNvSpPr txBox="1"/>
          <p:nvPr/>
        </p:nvSpPr>
        <p:spPr>
          <a:xfrm>
            <a:off x="8810088" y="719204"/>
            <a:ext cx="3316040" cy="5170646"/>
          </a:xfrm>
          <a:prstGeom prst="rect">
            <a:avLst/>
          </a:prstGeom>
          <a:noFill/>
          <a:ln>
            <a:solidFill>
              <a:schemeClr val="tx1"/>
            </a:solidFill>
          </a:ln>
        </p:spPr>
        <p:txBody>
          <a:bodyPr wrap="square">
            <a:spAutoFit/>
          </a:bodyPr>
          <a:lstStyle/>
          <a:p>
            <a:r>
              <a:rPr lang="en-US" sz="1300" b="1" dirty="0"/>
              <a:t>Additional Information</a:t>
            </a:r>
          </a:p>
          <a:p>
            <a:pPr marL="285750" indent="-285750">
              <a:buFont typeface="Arial" panose="020B0604020202020204" pitchFamily="34" charset="0"/>
              <a:buChar char="•"/>
            </a:pPr>
            <a:r>
              <a:rPr lang="en-US" sz="1300" dirty="0"/>
              <a:t>Enrollment or renewal takes place annually.</a:t>
            </a:r>
          </a:p>
          <a:p>
            <a:pPr marL="285750" indent="-285750">
              <a:buFont typeface="Arial" panose="020B0604020202020204" pitchFamily="34" charset="0"/>
              <a:buChar char="•"/>
            </a:pPr>
            <a:r>
              <a:rPr lang="en-US" sz="1300" dirty="0"/>
              <a:t>Single day attendance is $10 per day, per child. </a:t>
            </a:r>
          </a:p>
          <a:p>
            <a:pPr marL="285750" indent="-285750">
              <a:buFont typeface="Arial" panose="020B0604020202020204" pitchFamily="34" charset="0"/>
              <a:buChar char="•"/>
            </a:pPr>
            <a:r>
              <a:rPr lang="en-US" sz="1300" dirty="0"/>
              <a:t>If youth attend 1 day per week, the charge is $10 per child or the weekly fee, whichever is lower. If youth attend 2-5 days per week, they will be billed for a weekly fee. </a:t>
            </a:r>
          </a:p>
          <a:p>
            <a:pPr marL="285750" indent="-285750">
              <a:buFont typeface="Arial" panose="020B0604020202020204" pitchFamily="34" charset="0"/>
              <a:buChar char="•"/>
            </a:pPr>
            <a:r>
              <a:rPr lang="en-US" sz="1300" dirty="0"/>
              <a:t>Families will be billed weekly for services received. Youth will not be billed for weeks they don’t attend. The Club does not offer a daily fee.</a:t>
            </a:r>
          </a:p>
          <a:p>
            <a:pPr marL="285750" indent="-285750">
              <a:buFont typeface="Arial" panose="020B0604020202020204" pitchFamily="34" charset="0"/>
              <a:buChar char="•"/>
            </a:pPr>
            <a:r>
              <a:rPr lang="en-US" sz="1400" b="1" dirty="0"/>
              <a:t>Caregivers are asked to remain up to date on payments in order to maintain membership at the Club</a:t>
            </a:r>
            <a:r>
              <a:rPr lang="en-US" sz="1400" dirty="0"/>
              <a:t>.  </a:t>
            </a:r>
            <a:r>
              <a:rPr lang="en-US" sz="1400" i="1" dirty="0"/>
              <a:t>Families can not carry a balance of over $50 per child.</a:t>
            </a:r>
          </a:p>
          <a:p>
            <a:pPr marL="285750" indent="-285750">
              <a:buFont typeface="Arial" panose="020B0604020202020204" pitchFamily="34" charset="0"/>
              <a:buChar char="•"/>
            </a:pPr>
            <a:r>
              <a:rPr lang="en-US" sz="1300" dirty="0"/>
              <a:t>Families with a balance may not receive services until payment or progress toward payment has been made. The organization has the right to temporarily or permanently end services if there is a balance owed.</a:t>
            </a:r>
          </a:p>
        </p:txBody>
      </p:sp>
      <p:sp>
        <p:nvSpPr>
          <p:cNvPr id="2" name="TextBox 1">
            <a:extLst>
              <a:ext uri="{FF2B5EF4-FFF2-40B4-BE49-F238E27FC236}">
                <a16:creationId xmlns:a16="http://schemas.microsoft.com/office/drawing/2014/main" id="{92033767-8460-EA51-34F6-497825C9014F}"/>
              </a:ext>
            </a:extLst>
          </p:cNvPr>
          <p:cNvSpPr txBox="1"/>
          <p:nvPr/>
        </p:nvSpPr>
        <p:spPr>
          <a:xfrm>
            <a:off x="2922998" y="65366"/>
            <a:ext cx="5837203" cy="292388"/>
          </a:xfrm>
          <a:prstGeom prst="rect">
            <a:avLst/>
          </a:prstGeom>
          <a:noFill/>
          <a:ln w="19050">
            <a:solidFill>
              <a:schemeClr val="tx1"/>
            </a:solidFill>
          </a:ln>
        </p:spPr>
        <p:txBody>
          <a:bodyPr wrap="square">
            <a:spAutoFit/>
          </a:bodyPr>
          <a:lstStyle/>
          <a:p>
            <a:pPr algn="ctr"/>
            <a:r>
              <a:rPr lang="en-US" sz="1300" b="1" i="1" dirty="0"/>
              <a:t>Traditional Club Sites</a:t>
            </a:r>
          </a:p>
        </p:txBody>
      </p:sp>
      <p:sp>
        <p:nvSpPr>
          <p:cNvPr id="4" name="TextBox 3">
            <a:extLst>
              <a:ext uri="{FF2B5EF4-FFF2-40B4-BE49-F238E27FC236}">
                <a16:creationId xmlns:a16="http://schemas.microsoft.com/office/drawing/2014/main" id="{604392EE-C648-9E39-0737-C17C6D7BBD9E}"/>
              </a:ext>
            </a:extLst>
          </p:cNvPr>
          <p:cNvSpPr txBox="1"/>
          <p:nvPr/>
        </p:nvSpPr>
        <p:spPr>
          <a:xfrm>
            <a:off x="2922999" y="4486327"/>
            <a:ext cx="5837202" cy="292388"/>
          </a:xfrm>
          <a:prstGeom prst="rect">
            <a:avLst/>
          </a:prstGeom>
          <a:noFill/>
          <a:ln w="19050">
            <a:solidFill>
              <a:schemeClr val="tx1"/>
            </a:solidFill>
          </a:ln>
        </p:spPr>
        <p:txBody>
          <a:bodyPr wrap="square">
            <a:spAutoFit/>
          </a:bodyPr>
          <a:lstStyle/>
          <a:p>
            <a:pPr algn="ctr"/>
            <a:r>
              <a:rPr lang="en-US" sz="1300" b="1" i="1" dirty="0"/>
              <a:t>School Based &amp; Housing Development Sites</a:t>
            </a:r>
          </a:p>
        </p:txBody>
      </p:sp>
      <p:graphicFrame>
        <p:nvGraphicFramePr>
          <p:cNvPr id="5" name="Table 4">
            <a:extLst>
              <a:ext uri="{FF2B5EF4-FFF2-40B4-BE49-F238E27FC236}">
                <a16:creationId xmlns:a16="http://schemas.microsoft.com/office/drawing/2014/main" id="{4E62A0F4-82B0-E6DD-7450-CD5A317E6F4A}"/>
              </a:ext>
            </a:extLst>
          </p:cNvPr>
          <p:cNvGraphicFramePr>
            <a:graphicFrameLocks noGrp="1"/>
          </p:cNvGraphicFramePr>
          <p:nvPr>
            <p:extLst>
              <p:ext uri="{D42A27DB-BD31-4B8C-83A1-F6EECF244321}">
                <p14:modId xmlns:p14="http://schemas.microsoft.com/office/powerpoint/2010/main" val="1171706417"/>
              </p:ext>
            </p:extLst>
          </p:nvPr>
        </p:nvGraphicFramePr>
        <p:xfrm>
          <a:off x="2922997" y="4810555"/>
          <a:ext cx="5837202" cy="1901499"/>
        </p:xfrm>
        <a:graphic>
          <a:graphicData uri="http://schemas.openxmlformats.org/drawingml/2006/table">
            <a:tbl>
              <a:tblPr firstRow="1" bandRow="1">
                <a:tableStyleId>{7E9639D4-E3E2-4D34-9284-5A2195B3D0D7}</a:tableStyleId>
              </a:tblPr>
              <a:tblGrid>
                <a:gridCol w="3916165">
                  <a:extLst>
                    <a:ext uri="{9D8B030D-6E8A-4147-A177-3AD203B41FA5}">
                      <a16:colId xmlns:a16="http://schemas.microsoft.com/office/drawing/2014/main" val="1448990678"/>
                    </a:ext>
                  </a:extLst>
                </a:gridCol>
                <a:gridCol w="1921037">
                  <a:extLst>
                    <a:ext uri="{9D8B030D-6E8A-4147-A177-3AD203B41FA5}">
                      <a16:colId xmlns:a16="http://schemas.microsoft.com/office/drawing/2014/main" val="7099872"/>
                    </a:ext>
                  </a:extLst>
                </a:gridCol>
              </a:tblGrid>
              <a:tr h="261442">
                <a:tc>
                  <a:txBody>
                    <a:bodyPr/>
                    <a:lstStyle/>
                    <a:p>
                      <a:pPr algn="ctr"/>
                      <a:r>
                        <a:rPr lang="en-US" sz="1200" dirty="0"/>
                        <a:t># of Children (Ages 5-12)</a:t>
                      </a:r>
                    </a:p>
                  </a:txBody>
                  <a:tcPr marL="0" marR="0" marT="0" marB="0"/>
                </a:tc>
                <a:tc>
                  <a:txBody>
                    <a:bodyPr/>
                    <a:lstStyle/>
                    <a:p>
                      <a:pPr algn="ctr"/>
                      <a:r>
                        <a:rPr lang="en-US" sz="1200" dirty="0"/>
                        <a:t>Cost</a:t>
                      </a:r>
                    </a:p>
                  </a:txBody>
                  <a:tcPr/>
                </a:tc>
                <a:extLst>
                  <a:ext uri="{0D108BD9-81ED-4DB2-BD59-A6C34878D82A}">
                    <a16:rowId xmlns:a16="http://schemas.microsoft.com/office/drawing/2014/main" val="1683236561"/>
                  </a:ext>
                </a:extLst>
              </a:tr>
              <a:tr h="389993">
                <a:tc>
                  <a:txBody>
                    <a:bodyPr/>
                    <a:lstStyle/>
                    <a:p>
                      <a:r>
                        <a:rPr lang="en-US" sz="1200" dirty="0"/>
                        <a:t>One (1)</a:t>
                      </a:r>
                    </a:p>
                  </a:txBody>
                  <a:tcPr/>
                </a:tc>
                <a:tc>
                  <a:txBody>
                    <a:bodyPr/>
                    <a:lstStyle/>
                    <a:p>
                      <a:pPr algn="ctr"/>
                      <a:r>
                        <a:rPr lang="en-US" sz="1200" dirty="0"/>
                        <a:t>$100</a:t>
                      </a:r>
                    </a:p>
                  </a:txBody>
                  <a:tcPr/>
                </a:tc>
                <a:extLst>
                  <a:ext uri="{0D108BD9-81ED-4DB2-BD59-A6C34878D82A}">
                    <a16:rowId xmlns:a16="http://schemas.microsoft.com/office/drawing/2014/main" val="1149624889"/>
                  </a:ext>
                </a:extLst>
              </a:tr>
              <a:tr h="389993">
                <a:tc>
                  <a:txBody>
                    <a:bodyPr/>
                    <a:lstStyle/>
                    <a:p>
                      <a:r>
                        <a:rPr lang="en-US" sz="1200" dirty="0"/>
                        <a:t>Two (2)</a:t>
                      </a:r>
                    </a:p>
                  </a:txBody>
                  <a:tcPr/>
                </a:tc>
                <a:tc>
                  <a:txBody>
                    <a:bodyPr/>
                    <a:lstStyle/>
                    <a:p>
                      <a:pPr algn="ctr"/>
                      <a:r>
                        <a:rPr lang="en-US" sz="1200" dirty="0"/>
                        <a:t>$200</a:t>
                      </a:r>
                    </a:p>
                  </a:txBody>
                  <a:tcPr/>
                </a:tc>
                <a:extLst>
                  <a:ext uri="{0D108BD9-81ED-4DB2-BD59-A6C34878D82A}">
                    <a16:rowId xmlns:a16="http://schemas.microsoft.com/office/drawing/2014/main" val="641986728"/>
                  </a:ext>
                </a:extLst>
              </a:tr>
              <a:tr h="389993">
                <a:tc>
                  <a:txBody>
                    <a:bodyPr/>
                    <a:lstStyle/>
                    <a:p>
                      <a:r>
                        <a:rPr lang="en-US" sz="1200" dirty="0"/>
                        <a:t>Three (3)</a:t>
                      </a:r>
                    </a:p>
                  </a:txBody>
                  <a:tcPr/>
                </a:tc>
                <a:tc>
                  <a:txBody>
                    <a:bodyPr/>
                    <a:lstStyle/>
                    <a:p>
                      <a:pPr algn="ctr"/>
                      <a:r>
                        <a:rPr lang="en-US" sz="1200" dirty="0"/>
                        <a:t>$250</a:t>
                      </a:r>
                    </a:p>
                  </a:txBody>
                  <a:tcPr/>
                </a:tc>
                <a:extLst>
                  <a:ext uri="{0D108BD9-81ED-4DB2-BD59-A6C34878D82A}">
                    <a16:rowId xmlns:a16="http://schemas.microsoft.com/office/drawing/2014/main" val="1782109072"/>
                  </a:ext>
                </a:extLst>
              </a:tr>
              <a:tr h="389993">
                <a:tc gridSpan="2">
                  <a:txBody>
                    <a:bodyPr/>
                    <a:lstStyle/>
                    <a:p>
                      <a:pPr algn="ctr"/>
                      <a:r>
                        <a:rPr lang="en-US" sz="1200" dirty="0"/>
                        <a:t>Cost above is for the year</a:t>
                      </a:r>
                    </a:p>
                    <a:p>
                      <a:pPr algn="ctr"/>
                      <a:r>
                        <a:rPr lang="en-US" sz="1200" dirty="0"/>
                        <a:t>Each additional child is free</a:t>
                      </a:r>
                    </a:p>
                  </a:txBody>
                  <a:tcPr/>
                </a:tc>
                <a:tc hMerge="1">
                  <a:txBody>
                    <a:bodyPr/>
                    <a:lstStyle/>
                    <a:p>
                      <a:pPr algn="ctr"/>
                      <a:endParaRPr lang="en-US" sz="1200" dirty="0"/>
                    </a:p>
                  </a:txBody>
                  <a:tcPr/>
                </a:tc>
                <a:extLst>
                  <a:ext uri="{0D108BD9-81ED-4DB2-BD59-A6C34878D82A}">
                    <a16:rowId xmlns:a16="http://schemas.microsoft.com/office/drawing/2014/main" val="983020743"/>
                  </a:ext>
                </a:extLst>
              </a:tr>
            </a:tbl>
          </a:graphicData>
        </a:graphic>
      </p:graphicFrame>
      <p:sp>
        <p:nvSpPr>
          <p:cNvPr id="8" name="TextBox 7">
            <a:extLst>
              <a:ext uri="{FF2B5EF4-FFF2-40B4-BE49-F238E27FC236}">
                <a16:creationId xmlns:a16="http://schemas.microsoft.com/office/drawing/2014/main" id="{8187485C-B6A6-2BFA-AD5C-81C4B889713E}"/>
              </a:ext>
            </a:extLst>
          </p:cNvPr>
          <p:cNvSpPr txBox="1"/>
          <p:nvPr/>
        </p:nvSpPr>
        <p:spPr>
          <a:xfrm>
            <a:off x="8810090" y="5981919"/>
            <a:ext cx="3316039" cy="292388"/>
          </a:xfrm>
          <a:prstGeom prst="rect">
            <a:avLst/>
          </a:prstGeom>
          <a:noFill/>
          <a:ln w="19050">
            <a:solidFill>
              <a:schemeClr val="tx1"/>
            </a:solidFill>
          </a:ln>
        </p:spPr>
        <p:txBody>
          <a:bodyPr wrap="square">
            <a:spAutoFit/>
          </a:bodyPr>
          <a:lstStyle/>
          <a:p>
            <a:pPr algn="ctr"/>
            <a:r>
              <a:rPr lang="en-US" sz="1300" b="1" i="1" dirty="0"/>
              <a:t>Teens (13 and Older)</a:t>
            </a:r>
          </a:p>
        </p:txBody>
      </p:sp>
      <p:sp>
        <p:nvSpPr>
          <p:cNvPr id="15" name="TextBox 14">
            <a:extLst>
              <a:ext uri="{FF2B5EF4-FFF2-40B4-BE49-F238E27FC236}">
                <a16:creationId xmlns:a16="http://schemas.microsoft.com/office/drawing/2014/main" id="{D9A2E267-3817-C2B3-5FC8-1FF35796219F}"/>
              </a:ext>
            </a:extLst>
          </p:cNvPr>
          <p:cNvSpPr txBox="1"/>
          <p:nvPr/>
        </p:nvSpPr>
        <p:spPr>
          <a:xfrm>
            <a:off x="8810089" y="6342278"/>
            <a:ext cx="3316039" cy="292388"/>
          </a:xfrm>
          <a:prstGeom prst="rect">
            <a:avLst/>
          </a:prstGeom>
          <a:noFill/>
          <a:ln>
            <a:solidFill>
              <a:schemeClr val="tx1"/>
            </a:solidFill>
          </a:ln>
        </p:spPr>
        <p:txBody>
          <a:bodyPr wrap="square">
            <a:spAutoFit/>
          </a:bodyPr>
          <a:lstStyle/>
          <a:p>
            <a:pPr algn="ctr"/>
            <a:r>
              <a:rPr lang="en-US" sz="1300" dirty="0"/>
              <a:t>FREE</a:t>
            </a:r>
          </a:p>
        </p:txBody>
      </p:sp>
    </p:spTree>
    <p:extLst>
      <p:ext uri="{BB962C8B-B14F-4D97-AF65-F5344CB8AC3E}">
        <p14:creationId xmlns:p14="http://schemas.microsoft.com/office/powerpoint/2010/main" val="31507499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273</TotalTime>
  <Words>441</Words>
  <Application>Microsoft Office PowerPoint</Application>
  <PresentationFormat>Widescreen</PresentationFormat>
  <Paragraphs>70</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Arial Narrow</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Christina Baker-Smith</dc:creator>
  <cp:lastModifiedBy>Christina Baker-Smith</cp:lastModifiedBy>
  <cp:revision>8</cp:revision>
  <cp:lastPrinted>2023-10-14T17:21:12Z</cp:lastPrinted>
  <dcterms:created xsi:type="dcterms:W3CDTF">2022-07-17T17:05:57Z</dcterms:created>
  <dcterms:modified xsi:type="dcterms:W3CDTF">2024-08-01T20:22:03Z</dcterms:modified>
</cp:coreProperties>
</file>