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77" r:id="rId2"/>
    <p:sldId id="567" r:id="rId3"/>
    <p:sldId id="358" r:id="rId4"/>
    <p:sldId id="47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3"/>
  </p:normalViewPr>
  <p:slideViewPr>
    <p:cSldViewPr snapToGrid="0">
      <p:cViewPr varScale="1">
        <p:scale>
          <a:sx n="115" d="100"/>
          <a:sy n="115" d="100"/>
        </p:scale>
        <p:origin x="4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B995E-FCEF-572D-D627-3B3FCB84DC3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D31451C-F59D-3FA9-8051-077EE69084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01FEC84-AB12-4B43-852E-36E63D48BCF9}"/>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E6EF5827-5C18-D353-0D01-D77F7F1C4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BC299C-7A09-4254-E0D6-C9FFB8F567A6}"/>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292134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A8686-05E8-BE64-D38C-D999C5C50A9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34F264A-46C7-C2A1-A49E-CB05BCFC3F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D2DE4A-3A70-6B7D-6EAA-01FBBF3D22DB}"/>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00CC9F2F-285E-1CA1-5A9F-EDF87A315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FAB36-9943-A2C3-6592-D288C3DE0EE9}"/>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679788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FC459A-D209-5492-71AE-3FA61EF3747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AD3D501-9857-489C-DEA3-D4E3258AE39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9E50070-E243-96B0-D9A8-5D0FB18AA3C2}"/>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9950F9CB-8C2C-FEE9-C1E8-EB90571DC3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A66033-6885-D4F9-F2BE-2E8A29FD7DF4}"/>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306814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C306-F73E-CFE9-6C0E-15723F44B60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72FC16A-EA61-9E03-5776-87FE779AA4B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925ADEC-184D-819D-DC19-3C2152BA204F}"/>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5F366AEB-4E1B-28A4-7F6D-8EF8A9FCE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70E22C-4391-EB9A-71C7-FC7B8FD05444}"/>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924248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DD5D5-F78C-D35B-6A2F-7702C7AD1AA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B86C127-3977-5589-E4CE-736A1A5A7F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A10A181-734A-66E4-9E8B-1CCB9136DC87}"/>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8097964F-C7A2-BEAA-B8BC-90D95E95BF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4D3D7-7746-57CA-9D79-CE512F05EAC5}"/>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409695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30A8-832B-B572-7E7C-0C4F17401B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EC336F8-62B0-80AF-0E9A-3B3545D9E4A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E40C9F3-C9B3-E712-435D-8D726159568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8AEE853-8298-4FFA-4DDD-C0D6423A8822}"/>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6" name="Footer Placeholder 5">
            <a:extLst>
              <a:ext uri="{FF2B5EF4-FFF2-40B4-BE49-F238E27FC236}">
                <a16:creationId xmlns:a16="http://schemas.microsoft.com/office/drawing/2014/main" id="{069EB438-931F-89C0-F47A-E1EAF3FDD8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4D50D5-F85D-9BF5-C5F0-1110CF5A42AF}"/>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221086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FEE4F-6D22-DEFB-3FA0-6E41CF70A43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3D2C47A-74C7-4458-A668-456B3D2C5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ABAB6B-FFBD-7CDB-9035-D4D6B313A20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A9D3D69-5C80-249C-3C21-14B8CA3CEF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4526E7E-C416-816A-AEA2-1A473E503B7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299FE7A-745D-7CB3-C4A5-53E608B3B29B}"/>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8" name="Footer Placeholder 7">
            <a:extLst>
              <a:ext uri="{FF2B5EF4-FFF2-40B4-BE49-F238E27FC236}">
                <a16:creationId xmlns:a16="http://schemas.microsoft.com/office/drawing/2014/main" id="{F817120E-750A-6BB9-AADD-668E72C9BE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33FE92D-0EEE-7E68-F1E3-FA85C108C39E}"/>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3985259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69B56-D4DD-F19F-34A2-FFD6A661545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D1E6BB1-CEEF-5061-911A-6726DFE6BD76}"/>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4" name="Footer Placeholder 3">
            <a:extLst>
              <a:ext uri="{FF2B5EF4-FFF2-40B4-BE49-F238E27FC236}">
                <a16:creationId xmlns:a16="http://schemas.microsoft.com/office/drawing/2014/main" id="{DC59BED6-CD83-0382-2EF6-E7987BCD8D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7346E3-A57F-E53D-FC9B-46EDFB0D9C5A}"/>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2998893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9448A0-266F-D994-16FD-25EEEA80E3BA}"/>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3" name="Footer Placeholder 2">
            <a:extLst>
              <a:ext uri="{FF2B5EF4-FFF2-40B4-BE49-F238E27FC236}">
                <a16:creationId xmlns:a16="http://schemas.microsoft.com/office/drawing/2014/main" id="{5A1055FA-9ABC-0E6A-1653-B22AB0FBED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C709F9-E1B7-4CF7-7D8D-F2B312E1A1E6}"/>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7022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219B7-E0D8-B629-ECE3-598EAE0AAD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700C675-0572-0711-C830-14BE926B6E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8627B49-5348-0689-98BE-0866B72755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F0466F7-070F-E3A2-D670-AF8B150509E5}"/>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6" name="Footer Placeholder 5">
            <a:extLst>
              <a:ext uri="{FF2B5EF4-FFF2-40B4-BE49-F238E27FC236}">
                <a16:creationId xmlns:a16="http://schemas.microsoft.com/office/drawing/2014/main" id="{8BE8E50F-9395-A317-F989-95F029FFE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0B253F-4AB6-88BC-FDB0-54424FF7A66C}"/>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398032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8F9B-5150-61A4-B2E2-6B1B18CDE9A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B427961-D099-B1FC-C9DA-D6C06CB3CF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92C167-80C2-CDB2-BCE2-177D553337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B86F0EA-5F52-EC39-D163-B9E7787BB9BC}"/>
              </a:ext>
            </a:extLst>
          </p:cNvPr>
          <p:cNvSpPr>
            <a:spLocks noGrp="1"/>
          </p:cNvSpPr>
          <p:nvPr>
            <p:ph type="dt" sz="half" idx="10"/>
          </p:nvPr>
        </p:nvSpPr>
        <p:spPr/>
        <p:txBody>
          <a:bodyPr/>
          <a:lstStyle/>
          <a:p>
            <a:fld id="{409B7C9B-DD40-9B45-8DA1-03F067F20D8F}" type="datetimeFigureOut">
              <a:rPr lang="en-US" smtClean="0"/>
              <a:t>6/30/26</a:t>
            </a:fld>
            <a:endParaRPr lang="en-US"/>
          </a:p>
        </p:txBody>
      </p:sp>
      <p:sp>
        <p:nvSpPr>
          <p:cNvPr id="6" name="Footer Placeholder 5">
            <a:extLst>
              <a:ext uri="{FF2B5EF4-FFF2-40B4-BE49-F238E27FC236}">
                <a16:creationId xmlns:a16="http://schemas.microsoft.com/office/drawing/2014/main" id="{4463814A-1B48-5D01-0474-756CC3A8CE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E08B4-97DC-44A9-5232-DA095852085A}"/>
              </a:ext>
            </a:extLst>
          </p:cNvPr>
          <p:cNvSpPr>
            <a:spLocks noGrp="1"/>
          </p:cNvSpPr>
          <p:nvPr>
            <p:ph type="sldNum" sz="quarter" idx="12"/>
          </p:nvPr>
        </p:nvSpPr>
        <p:spPr/>
        <p:txBody>
          <a:bodyPr/>
          <a:lstStyle/>
          <a:p>
            <a:fld id="{B3608706-51A4-934A-A64F-5487A2FAE8F8}" type="slidenum">
              <a:rPr lang="en-US" smtClean="0"/>
              <a:t>‹#›</a:t>
            </a:fld>
            <a:endParaRPr lang="en-US"/>
          </a:p>
        </p:txBody>
      </p:sp>
    </p:spTree>
    <p:extLst>
      <p:ext uri="{BB962C8B-B14F-4D97-AF65-F5344CB8AC3E}">
        <p14:creationId xmlns:p14="http://schemas.microsoft.com/office/powerpoint/2010/main" val="629903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93AF05-FD66-243B-C5C1-9A92D5810D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D300D89-E5AE-5FD0-2F95-B89B212C60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392D28F-4EB2-FC2F-E015-E5245E8DBF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9B7C9B-DD40-9B45-8DA1-03F067F20D8F}" type="datetimeFigureOut">
              <a:rPr lang="en-US" smtClean="0"/>
              <a:t>6/30/26</a:t>
            </a:fld>
            <a:endParaRPr lang="en-US"/>
          </a:p>
        </p:txBody>
      </p:sp>
      <p:sp>
        <p:nvSpPr>
          <p:cNvPr id="5" name="Footer Placeholder 4">
            <a:extLst>
              <a:ext uri="{FF2B5EF4-FFF2-40B4-BE49-F238E27FC236}">
                <a16:creationId xmlns:a16="http://schemas.microsoft.com/office/drawing/2014/main" id="{1C9A2049-ED32-DFAB-F2F3-20BE9AB26A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18F6197-5CF1-B506-1BF6-6CEC152E37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608706-51A4-934A-A64F-5487A2FAE8F8}" type="slidenum">
              <a:rPr lang="en-US" smtClean="0"/>
              <a:t>‹#›</a:t>
            </a:fld>
            <a:endParaRPr lang="en-US"/>
          </a:p>
        </p:txBody>
      </p:sp>
    </p:spTree>
    <p:extLst>
      <p:ext uri="{BB962C8B-B14F-4D97-AF65-F5344CB8AC3E}">
        <p14:creationId xmlns:p14="http://schemas.microsoft.com/office/powerpoint/2010/main" val="1137751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curlysathletes.co.uk" TargetMode="External"/><Relationship Id="rId2" Type="http://schemas.openxmlformats.org/officeDocument/2006/relationships/hyperlink" Target="https://curlysathletes.co.uk/normanby-hall-10k"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C00D1-B07F-AC49-AA3E-795FEA88426C}"/>
              </a:ext>
            </a:extLst>
          </p:cNvPr>
          <p:cNvSpPr>
            <a:spLocks noGrp="1"/>
          </p:cNvSpPr>
          <p:nvPr>
            <p:ph type="title"/>
          </p:nvPr>
        </p:nvSpPr>
        <p:spPr>
          <a:xfrm>
            <a:off x="0" y="19723"/>
            <a:ext cx="10515600" cy="815975"/>
          </a:xfrm>
        </p:spPr>
        <p:txBody>
          <a:bodyPr>
            <a:normAutofit/>
          </a:bodyPr>
          <a:lstStyle/>
          <a:p>
            <a:r>
              <a:rPr lang="en-US" sz="2400" dirty="0"/>
              <a:t>The Normanby 10k 12</a:t>
            </a:r>
            <a:r>
              <a:rPr lang="en-US" sz="2400" baseline="30000" dirty="0"/>
              <a:t>th</a:t>
            </a:r>
            <a:r>
              <a:rPr lang="en-US" sz="2400" dirty="0"/>
              <a:t> July, 09:30-11:00 </a:t>
            </a:r>
          </a:p>
        </p:txBody>
      </p:sp>
      <p:sp>
        <p:nvSpPr>
          <p:cNvPr id="3" name="Content Placeholder 2">
            <a:extLst>
              <a:ext uri="{FF2B5EF4-FFF2-40B4-BE49-F238E27FC236}">
                <a16:creationId xmlns:a16="http://schemas.microsoft.com/office/drawing/2014/main" id="{9002DC5A-41AC-5E4A-BE1A-DCF8730BA02B}"/>
              </a:ext>
            </a:extLst>
          </p:cNvPr>
          <p:cNvSpPr>
            <a:spLocks noGrp="1"/>
          </p:cNvSpPr>
          <p:nvPr>
            <p:ph idx="1"/>
          </p:nvPr>
        </p:nvSpPr>
        <p:spPr>
          <a:xfrm>
            <a:off x="114300" y="835698"/>
            <a:ext cx="10033000" cy="5666702"/>
          </a:xfrm>
        </p:spPr>
        <p:txBody>
          <a:bodyPr>
            <a:normAutofit lnSpcReduction="10000"/>
          </a:bodyPr>
          <a:lstStyle/>
          <a:p>
            <a:pPr marL="0" indent="0">
              <a:buNone/>
            </a:pPr>
            <a:r>
              <a:rPr lang="en-US" sz="1400" dirty="0"/>
              <a:t>We’re very pleased to be back with the Normanby 10k in its 10</a:t>
            </a:r>
            <a:r>
              <a:rPr lang="en-US" sz="1400" baseline="30000" dirty="0"/>
              <a:t>th</a:t>
            </a:r>
            <a:r>
              <a:rPr lang="en-US" sz="1400" dirty="0"/>
              <a:t> year. </a:t>
            </a:r>
          </a:p>
          <a:p>
            <a:pPr marL="0" indent="0">
              <a:buNone/>
            </a:pPr>
            <a:r>
              <a:rPr lang="en-US" sz="1400" dirty="0"/>
              <a:t>Thank you for your support once again for our local running event </a:t>
            </a:r>
            <a:r>
              <a:rPr lang="en-US" sz="1400" dirty="0">
                <a:sym typeface="Wingdings" pitchFamily="2" charset="2"/>
              </a:rPr>
              <a:t></a:t>
            </a:r>
            <a:endParaRPr lang="en-US" sz="1400" dirty="0"/>
          </a:p>
          <a:p>
            <a:pPr marL="0" indent="0">
              <a:buNone/>
            </a:pPr>
            <a:r>
              <a:rPr lang="en-US" sz="1400" b="1" dirty="0"/>
              <a:t>The event: </a:t>
            </a:r>
          </a:p>
          <a:p>
            <a:pPr>
              <a:buFontTx/>
              <a:buChar char="-"/>
            </a:pPr>
            <a:r>
              <a:rPr lang="en-US" sz="1400" dirty="0"/>
              <a:t>The event is licensed under UK Athletics and we hope to see around 900 runners coming through Normanby, Thealby and Burton villages.</a:t>
            </a:r>
          </a:p>
          <a:p>
            <a:pPr>
              <a:buFontTx/>
              <a:buChar char="-"/>
            </a:pPr>
            <a:r>
              <a:rPr lang="en-US" sz="1400" dirty="0"/>
              <a:t>As always, we encourage you to come out, show off the amazing community spirit and cheer on the runners through the village. We will also be doing our bit to encourage the runners to spend time in the local area after the event </a:t>
            </a:r>
            <a:r>
              <a:rPr lang="en-US" sz="1400" dirty="0">
                <a:sym typeface="Wingdings" pitchFamily="2" charset="2"/>
              </a:rPr>
              <a:t></a:t>
            </a:r>
            <a:endParaRPr lang="en-US" sz="1400" dirty="0"/>
          </a:p>
          <a:p>
            <a:pPr>
              <a:buFontTx/>
              <a:buChar char="-"/>
            </a:pPr>
            <a:r>
              <a:rPr lang="en-US" sz="1400" dirty="0"/>
              <a:t>Expect to see a few Bumblebees as part of the run as the event continues with its Bee theme and every runner leaves with a packet of wildflower seeds to take home </a:t>
            </a:r>
            <a:r>
              <a:rPr lang="en-US" sz="1400" dirty="0">
                <a:sym typeface="Wingdings" pitchFamily="2" charset="2"/>
              </a:rPr>
              <a:t> </a:t>
            </a:r>
            <a:endParaRPr lang="en-US" sz="1400" dirty="0"/>
          </a:p>
          <a:p>
            <a:pPr>
              <a:buFontTx/>
              <a:buChar char="-"/>
            </a:pPr>
            <a:r>
              <a:rPr lang="en-US" sz="1400" dirty="0"/>
              <a:t>You can find out more about the event and download a more detailed diversion description here: </a:t>
            </a:r>
            <a:r>
              <a:rPr lang="en-US" sz="1400" dirty="0">
                <a:hlinkClick r:id="rId2"/>
              </a:rPr>
              <a:t>https://curlysathletes.co.uk/normanby-hall-10k</a:t>
            </a:r>
            <a:r>
              <a:rPr lang="en-US" sz="1400" dirty="0"/>
              <a:t> and please get in touch with queries. </a:t>
            </a:r>
            <a:r>
              <a:rPr lang="en-US" sz="1400" dirty="0">
                <a:hlinkClick r:id="rId3"/>
              </a:rPr>
              <a:t>Contact@curlysathletes.co.uk</a:t>
            </a:r>
            <a:endParaRPr lang="en-US" sz="1400" dirty="0"/>
          </a:p>
          <a:p>
            <a:pPr marL="0" indent="0">
              <a:buNone/>
            </a:pPr>
            <a:r>
              <a:rPr lang="en-US" sz="1400" b="1" dirty="0"/>
              <a:t>Road closures: </a:t>
            </a:r>
          </a:p>
          <a:p>
            <a:pPr>
              <a:buFontTx/>
              <a:buChar char="-"/>
            </a:pPr>
            <a:r>
              <a:rPr lang="en-US" sz="1400" dirty="0"/>
              <a:t>Some </a:t>
            </a:r>
            <a:r>
              <a:rPr lang="en-US" sz="1400" b="1" dirty="0"/>
              <a:t>road closures are in place from 09:15-11:00</a:t>
            </a:r>
            <a:r>
              <a:rPr lang="en-US" sz="1400" dirty="0"/>
              <a:t>, so please have a look at the following information pages to help you plan your morning. </a:t>
            </a:r>
          </a:p>
          <a:p>
            <a:pPr>
              <a:buFontTx/>
              <a:buChar char="-"/>
            </a:pPr>
            <a:r>
              <a:rPr lang="en-US" sz="1400" b="1" dirty="0"/>
              <a:t>Normanby residents </a:t>
            </a:r>
            <a:r>
              <a:rPr lang="en-US" sz="1400" dirty="0"/>
              <a:t>can exit the village via Burton direction, please take care as runners will be on the road coming from Burton direction on the opposite side of the road.</a:t>
            </a:r>
          </a:p>
          <a:p>
            <a:pPr>
              <a:buFontTx/>
              <a:buChar char="-"/>
            </a:pPr>
            <a:r>
              <a:rPr lang="en-US" sz="1400" dirty="0"/>
              <a:t>This year the </a:t>
            </a:r>
            <a:r>
              <a:rPr lang="en-US" sz="1400" b="1" dirty="0"/>
              <a:t>run will go along Wiltshire Avenue </a:t>
            </a:r>
            <a:r>
              <a:rPr lang="en-US" sz="1400" dirty="0"/>
              <a:t>rather than the high street as per previous years, so please come out and cheer on the runners </a:t>
            </a:r>
            <a:r>
              <a:rPr lang="en-US" sz="1400" dirty="0">
                <a:sym typeface="Wingdings" pitchFamily="2" charset="2"/>
              </a:rPr>
              <a:t> We have a one-way system in place for vehicles heading from the playing field to Darby road direction. </a:t>
            </a:r>
          </a:p>
          <a:p>
            <a:pPr>
              <a:buFontTx/>
              <a:buChar char="-"/>
            </a:pPr>
            <a:r>
              <a:rPr lang="en-US" sz="1400" dirty="0"/>
              <a:t>Accessing Scunthorpe is via Flixborough and accessing Normanby Park is via Thealby </a:t>
            </a:r>
            <a:r>
              <a:rPr lang="en-US" sz="1400" dirty="0">
                <a:sym typeface="Wingdings" pitchFamily="2" charset="2"/>
              </a:rPr>
              <a:t></a:t>
            </a:r>
            <a:endParaRPr lang="en-US" sz="1400" dirty="0"/>
          </a:p>
          <a:p>
            <a:pPr marL="0" indent="0">
              <a:buNone/>
            </a:pPr>
            <a:r>
              <a:rPr lang="en-US" sz="1400" dirty="0"/>
              <a:t>We apologise for any disruption and really appreciate your support. The Normanby 10k helps support the Fit Mums &amp; Friends charity. The Hedgehog Half Marathon that’s coming through the villages on the 12</a:t>
            </a:r>
            <a:r>
              <a:rPr lang="en-US" sz="1400" baseline="30000" dirty="0"/>
              <a:t>th</a:t>
            </a:r>
            <a:r>
              <a:rPr lang="en-US" sz="1400" dirty="0"/>
              <a:t> of October works with Appleby based Andrews Hedgehog Hospital.</a:t>
            </a:r>
          </a:p>
          <a:p>
            <a:pPr marL="0" indent="0">
              <a:buNone/>
            </a:pPr>
            <a:endParaRPr lang="en-US" sz="1400" dirty="0"/>
          </a:p>
          <a:p>
            <a:pPr marL="0" indent="0">
              <a:buNone/>
            </a:pPr>
            <a:endParaRPr lang="en-US" sz="1400" dirty="0"/>
          </a:p>
        </p:txBody>
      </p:sp>
      <p:pic>
        <p:nvPicPr>
          <p:cNvPr id="4" name="Picture 3" descr="A picture containing drawing, parked&#10;&#10;Description automatically generated">
            <a:extLst>
              <a:ext uri="{FF2B5EF4-FFF2-40B4-BE49-F238E27FC236}">
                <a16:creationId xmlns:a16="http://schemas.microsoft.com/office/drawing/2014/main" id="{D15D9B95-F4C8-E84E-9F77-9C3D64555CF8}"/>
              </a:ext>
            </a:extLst>
          </p:cNvPr>
          <p:cNvPicPr>
            <a:picLocks noChangeAspect="1"/>
          </p:cNvPicPr>
          <p:nvPr/>
        </p:nvPicPr>
        <p:blipFill>
          <a:blip r:embed="rId4"/>
          <a:stretch>
            <a:fillRect/>
          </a:stretch>
        </p:blipFill>
        <p:spPr>
          <a:xfrm>
            <a:off x="10046825" y="55186"/>
            <a:ext cx="1855807" cy="928804"/>
          </a:xfrm>
          <a:prstGeom prst="rect">
            <a:avLst/>
          </a:prstGeom>
        </p:spPr>
      </p:pic>
    </p:spTree>
    <p:extLst>
      <p:ext uri="{BB962C8B-B14F-4D97-AF65-F5344CB8AC3E}">
        <p14:creationId xmlns:p14="http://schemas.microsoft.com/office/powerpoint/2010/main" val="371899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map&#10;&#10;Description automatically generated">
            <a:extLst>
              <a:ext uri="{FF2B5EF4-FFF2-40B4-BE49-F238E27FC236}">
                <a16:creationId xmlns:a16="http://schemas.microsoft.com/office/drawing/2014/main" id="{E7CE4366-77C6-1D4A-972E-F6CBA60E595A}"/>
              </a:ext>
            </a:extLst>
          </p:cNvPr>
          <p:cNvPicPr>
            <a:picLocks noChangeAspect="1"/>
          </p:cNvPicPr>
          <p:nvPr/>
        </p:nvPicPr>
        <p:blipFill>
          <a:blip r:embed="rId2"/>
          <a:stretch>
            <a:fillRect/>
          </a:stretch>
        </p:blipFill>
        <p:spPr>
          <a:xfrm rot="5400000">
            <a:off x="1686474" y="-1686476"/>
            <a:ext cx="6858871" cy="10231821"/>
          </a:xfrm>
          <a:prstGeom prst="rect">
            <a:avLst/>
          </a:prstGeom>
        </p:spPr>
      </p:pic>
      <p:sp>
        <p:nvSpPr>
          <p:cNvPr id="5" name="Rectangle 4">
            <a:extLst>
              <a:ext uri="{FF2B5EF4-FFF2-40B4-BE49-F238E27FC236}">
                <a16:creationId xmlns:a16="http://schemas.microsoft.com/office/drawing/2014/main" id="{A8D5D31B-2419-8949-95E4-CACF3476F932}"/>
              </a:ext>
            </a:extLst>
          </p:cNvPr>
          <p:cNvSpPr/>
          <p:nvPr/>
        </p:nvSpPr>
        <p:spPr>
          <a:xfrm rot="5248137">
            <a:off x="1171941" y="1219041"/>
            <a:ext cx="1179343" cy="74020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n w="0"/>
                <a:solidFill>
                  <a:schemeClr val="tx1"/>
                </a:solidFill>
                <a:effectLst>
                  <a:outerShdw blurRad="38100" dist="19050" dir="2700000" algn="tl" rotWithShape="0">
                    <a:schemeClr val="dk1">
                      <a:alpha val="40000"/>
                    </a:schemeClr>
                  </a:outerShdw>
                </a:effectLst>
              </a:rPr>
              <a:t>1. Road closure 09:15-11:00 </a:t>
            </a:r>
          </a:p>
        </p:txBody>
      </p:sp>
      <p:sp>
        <p:nvSpPr>
          <p:cNvPr id="6" name="Rectangle 5">
            <a:extLst>
              <a:ext uri="{FF2B5EF4-FFF2-40B4-BE49-F238E27FC236}">
                <a16:creationId xmlns:a16="http://schemas.microsoft.com/office/drawing/2014/main" id="{34786395-E853-B647-8F41-8BDF2028E698}"/>
              </a:ext>
            </a:extLst>
          </p:cNvPr>
          <p:cNvSpPr/>
          <p:nvPr/>
        </p:nvSpPr>
        <p:spPr>
          <a:xfrm rot="5400000">
            <a:off x="2204645" y="3715995"/>
            <a:ext cx="1249286" cy="69218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ln w="0"/>
                <a:solidFill>
                  <a:schemeClr val="tx1"/>
                </a:solidFill>
                <a:effectLst>
                  <a:outerShdw blurRad="38100" dist="19050" dir="2700000" algn="tl" rotWithShape="0">
                    <a:schemeClr val="dk1">
                      <a:alpha val="40000"/>
                    </a:schemeClr>
                  </a:outerShdw>
                </a:effectLst>
              </a:rPr>
              <a:t>3. Road closure 09:15 – 11:00 </a:t>
            </a:r>
          </a:p>
        </p:txBody>
      </p:sp>
      <p:cxnSp>
        <p:nvCxnSpPr>
          <p:cNvPr id="7" name="Straight Connector 6">
            <a:extLst>
              <a:ext uri="{FF2B5EF4-FFF2-40B4-BE49-F238E27FC236}">
                <a16:creationId xmlns:a16="http://schemas.microsoft.com/office/drawing/2014/main" id="{D2456A38-FB2B-8940-9D6F-CE9CA58078EB}"/>
              </a:ext>
            </a:extLst>
          </p:cNvPr>
          <p:cNvCxnSpPr>
            <a:cxnSpLocks/>
          </p:cNvCxnSpPr>
          <p:nvPr/>
        </p:nvCxnSpPr>
        <p:spPr>
          <a:xfrm>
            <a:off x="2840271" y="2779440"/>
            <a:ext cx="155984" cy="78982"/>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8" name="Left Arrow 7">
            <a:extLst>
              <a:ext uri="{FF2B5EF4-FFF2-40B4-BE49-F238E27FC236}">
                <a16:creationId xmlns:a16="http://schemas.microsoft.com/office/drawing/2014/main" id="{63493E18-2CCC-7D4C-A65A-443E0D39596E}"/>
              </a:ext>
            </a:extLst>
          </p:cNvPr>
          <p:cNvSpPr/>
          <p:nvPr/>
        </p:nvSpPr>
        <p:spPr>
          <a:xfrm rot="5248137">
            <a:off x="-109341" y="1750548"/>
            <a:ext cx="1687329" cy="611640"/>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ln w="0"/>
                <a:solidFill>
                  <a:schemeClr val="tx1"/>
                </a:solidFill>
                <a:effectLst>
                  <a:outerShdw blurRad="38100" dist="19050" dir="2700000" algn="tl" rotWithShape="0">
                    <a:schemeClr val="dk1">
                      <a:alpha val="40000"/>
                    </a:schemeClr>
                  </a:outerShdw>
                </a:effectLst>
              </a:rPr>
              <a:t>Access to Burton / Normanby hall &amp; golf</a:t>
            </a:r>
          </a:p>
        </p:txBody>
      </p:sp>
      <p:cxnSp>
        <p:nvCxnSpPr>
          <p:cNvPr id="9" name="Straight Arrow Connector 8">
            <a:extLst>
              <a:ext uri="{FF2B5EF4-FFF2-40B4-BE49-F238E27FC236}">
                <a16:creationId xmlns:a16="http://schemas.microsoft.com/office/drawing/2014/main" id="{D162F407-CC8E-5F49-8F75-E145855BA510}"/>
              </a:ext>
            </a:extLst>
          </p:cNvPr>
          <p:cNvCxnSpPr>
            <a:cxnSpLocks/>
          </p:cNvCxnSpPr>
          <p:nvPr/>
        </p:nvCxnSpPr>
        <p:spPr>
          <a:xfrm flipH="1" flipV="1">
            <a:off x="3653992" y="1538478"/>
            <a:ext cx="305803" cy="33013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A82DAED-6371-894F-BA93-FFD0851A7639}"/>
              </a:ext>
            </a:extLst>
          </p:cNvPr>
          <p:cNvCxnSpPr>
            <a:cxnSpLocks/>
            <a:stCxn id="6" idx="1"/>
          </p:cNvCxnSpPr>
          <p:nvPr/>
        </p:nvCxnSpPr>
        <p:spPr>
          <a:xfrm flipV="1">
            <a:off x="2829288" y="3342442"/>
            <a:ext cx="129283" cy="95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8EEE7F4-1C84-794B-BE8B-5A12FC1628F1}"/>
              </a:ext>
            </a:extLst>
          </p:cNvPr>
          <p:cNvCxnSpPr>
            <a:cxnSpLocks/>
            <a:stCxn id="5" idx="3"/>
          </p:cNvCxnSpPr>
          <p:nvPr/>
        </p:nvCxnSpPr>
        <p:spPr>
          <a:xfrm>
            <a:off x="1787652" y="2178240"/>
            <a:ext cx="963460" cy="5003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35F170E-F0B8-E64D-B117-AD77DA80FE2A}"/>
              </a:ext>
            </a:extLst>
          </p:cNvPr>
          <p:cNvCxnSpPr>
            <a:cxnSpLocks/>
            <a:stCxn id="5" idx="3"/>
          </p:cNvCxnSpPr>
          <p:nvPr/>
        </p:nvCxnSpPr>
        <p:spPr>
          <a:xfrm flipH="1">
            <a:off x="730084" y="2178240"/>
            <a:ext cx="1057568" cy="8827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Left Arrow 12">
            <a:extLst>
              <a:ext uri="{FF2B5EF4-FFF2-40B4-BE49-F238E27FC236}">
                <a16:creationId xmlns:a16="http://schemas.microsoft.com/office/drawing/2014/main" id="{BF85430F-CDA7-BC43-8E25-2B0BF558509D}"/>
              </a:ext>
            </a:extLst>
          </p:cNvPr>
          <p:cNvSpPr/>
          <p:nvPr/>
        </p:nvSpPr>
        <p:spPr>
          <a:xfrm rot="2041303">
            <a:off x="3522515" y="4452738"/>
            <a:ext cx="1495125" cy="444427"/>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ln w="0"/>
                <a:solidFill>
                  <a:schemeClr val="tx1"/>
                </a:solidFill>
                <a:effectLst>
                  <a:outerShdw blurRad="38100" dist="19050" dir="2700000" algn="tl" rotWithShape="0">
                    <a:schemeClr val="dk1">
                      <a:alpha val="40000"/>
                    </a:schemeClr>
                  </a:outerShdw>
                </a:effectLst>
              </a:rPr>
              <a:t>Access to PARK &amp; GOLF</a:t>
            </a:r>
          </a:p>
        </p:txBody>
      </p:sp>
      <p:sp>
        <p:nvSpPr>
          <p:cNvPr id="15" name="Rectangle 14">
            <a:extLst>
              <a:ext uri="{FF2B5EF4-FFF2-40B4-BE49-F238E27FC236}">
                <a16:creationId xmlns:a16="http://schemas.microsoft.com/office/drawing/2014/main" id="{01E2DD90-AB2D-D848-BE3D-6B366F59AE7F}"/>
              </a:ext>
            </a:extLst>
          </p:cNvPr>
          <p:cNvSpPr/>
          <p:nvPr/>
        </p:nvSpPr>
        <p:spPr>
          <a:xfrm rot="5248137">
            <a:off x="120481" y="3609097"/>
            <a:ext cx="1045017" cy="53428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n w="0"/>
                <a:solidFill>
                  <a:schemeClr val="tx1"/>
                </a:solidFill>
                <a:effectLst>
                  <a:outerShdw blurRad="38100" dist="19050" dir="2700000" algn="tl" rotWithShape="0">
                    <a:schemeClr val="dk1">
                      <a:alpha val="40000"/>
                    </a:schemeClr>
                  </a:outerShdw>
                </a:effectLst>
              </a:rPr>
              <a:t>Access to Pony club/chicken farm ONLY</a:t>
            </a:r>
          </a:p>
        </p:txBody>
      </p:sp>
      <p:sp>
        <p:nvSpPr>
          <p:cNvPr id="16" name="Rectangle 15">
            <a:extLst>
              <a:ext uri="{FF2B5EF4-FFF2-40B4-BE49-F238E27FC236}">
                <a16:creationId xmlns:a16="http://schemas.microsoft.com/office/drawing/2014/main" id="{876265AA-9462-A541-9A3B-B7EE0F95EC7A}"/>
              </a:ext>
            </a:extLst>
          </p:cNvPr>
          <p:cNvSpPr/>
          <p:nvPr/>
        </p:nvSpPr>
        <p:spPr>
          <a:xfrm rot="5400000">
            <a:off x="3219102" y="2066483"/>
            <a:ext cx="1404811" cy="100906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n w="0"/>
                <a:solidFill>
                  <a:schemeClr val="tx1"/>
                </a:solidFill>
                <a:effectLst>
                  <a:outerShdw blurRad="38100" dist="19050" dir="2700000" algn="tl" rotWithShape="0">
                    <a:schemeClr val="dk1">
                      <a:alpha val="40000"/>
                    </a:schemeClr>
                  </a:outerShdw>
                </a:effectLst>
              </a:rPr>
              <a:t>2. Road closure 09:15 – 11:00 / closed heading Burton to Normanby / </a:t>
            </a:r>
            <a:r>
              <a:rPr lang="en-US" sz="1000" dirty="0">
                <a:ln w="0"/>
                <a:solidFill>
                  <a:schemeClr val="tx1"/>
                </a:solidFill>
                <a:effectLst>
                  <a:outerShdw blurRad="38100" dist="19050" dir="2700000" algn="tl" rotWithShape="0">
                    <a:schemeClr val="dk1">
                      <a:alpha val="40000"/>
                    </a:schemeClr>
                  </a:outerShdw>
                </a:effectLst>
                <a:highlight>
                  <a:srgbClr val="00FF00"/>
                </a:highlight>
              </a:rPr>
              <a:t>open Normanby to Burton</a:t>
            </a:r>
          </a:p>
        </p:txBody>
      </p:sp>
      <p:cxnSp>
        <p:nvCxnSpPr>
          <p:cNvPr id="17" name="Straight Arrow Connector 16">
            <a:extLst>
              <a:ext uri="{FF2B5EF4-FFF2-40B4-BE49-F238E27FC236}">
                <a16:creationId xmlns:a16="http://schemas.microsoft.com/office/drawing/2014/main" id="{C78ACE8A-0AB4-6D49-AA5D-C5AEFCD99F1A}"/>
              </a:ext>
            </a:extLst>
          </p:cNvPr>
          <p:cNvCxnSpPr>
            <a:cxnSpLocks/>
            <a:stCxn id="6" idx="1"/>
          </p:cNvCxnSpPr>
          <p:nvPr/>
        </p:nvCxnSpPr>
        <p:spPr>
          <a:xfrm flipV="1">
            <a:off x="2829288" y="2779440"/>
            <a:ext cx="31434" cy="65800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6A5BAB8-3F00-EA4E-BF18-733E05DE3EFF}"/>
              </a:ext>
            </a:extLst>
          </p:cNvPr>
          <p:cNvCxnSpPr>
            <a:cxnSpLocks/>
            <a:stCxn id="16" idx="2"/>
          </p:cNvCxnSpPr>
          <p:nvPr/>
        </p:nvCxnSpPr>
        <p:spPr>
          <a:xfrm flipH="1">
            <a:off x="2812391" y="2571017"/>
            <a:ext cx="604583" cy="15803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DEF4E0D-C36A-3F45-BAB2-5C0AABF02ECD}"/>
              </a:ext>
            </a:extLst>
          </p:cNvPr>
          <p:cNvCxnSpPr>
            <a:cxnSpLocks/>
          </p:cNvCxnSpPr>
          <p:nvPr/>
        </p:nvCxnSpPr>
        <p:spPr>
          <a:xfrm>
            <a:off x="2977413" y="2839246"/>
            <a:ext cx="0" cy="420702"/>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0A03FD07-FE5B-0349-AA0E-5894F42F9126}"/>
              </a:ext>
            </a:extLst>
          </p:cNvPr>
          <p:cNvCxnSpPr>
            <a:cxnSpLocks/>
          </p:cNvCxnSpPr>
          <p:nvPr/>
        </p:nvCxnSpPr>
        <p:spPr>
          <a:xfrm flipV="1">
            <a:off x="2840271" y="2349117"/>
            <a:ext cx="41296" cy="379936"/>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67C4620-9CC9-CF4F-87F3-945444E1EDB5}"/>
              </a:ext>
            </a:extLst>
          </p:cNvPr>
          <p:cNvCxnSpPr>
            <a:cxnSpLocks/>
          </p:cNvCxnSpPr>
          <p:nvPr/>
        </p:nvCxnSpPr>
        <p:spPr>
          <a:xfrm flipV="1">
            <a:off x="3301400" y="1538479"/>
            <a:ext cx="265208" cy="330129"/>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CBA788C0-4CF6-4D49-8073-494A357FFDE8}"/>
              </a:ext>
            </a:extLst>
          </p:cNvPr>
          <p:cNvCxnSpPr>
            <a:cxnSpLocks/>
          </p:cNvCxnSpPr>
          <p:nvPr/>
        </p:nvCxnSpPr>
        <p:spPr>
          <a:xfrm flipV="1">
            <a:off x="2909448" y="2271814"/>
            <a:ext cx="140479" cy="77303"/>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645662C-4FDF-FB45-BF40-73DF353E5515}"/>
              </a:ext>
            </a:extLst>
          </p:cNvPr>
          <p:cNvCxnSpPr>
            <a:cxnSpLocks/>
          </p:cNvCxnSpPr>
          <p:nvPr/>
        </p:nvCxnSpPr>
        <p:spPr>
          <a:xfrm>
            <a:off x="2204322" y="2678604"/>
            <a:ext cx="574671" cy="100835"/>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E091D00F-52CF-5A48-9CF6-87073D26599E}"/>
              </a:ext>
            </a:extLst>
          </p:cNvPr>
          <p:cNvCxnSpPr>
            <a:cxnSpLocks/>
          </p:cNvCxnSpPr>
          <p:nvPr/>
        </p:nvCxnSpPr>
        <p:spPr>
          <a:xfrm flipV="1">
            <a:off x="696687" y="2679476"/>
            <a:ext cx="1490936" cy="428965"/>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518721E6-DD8C-CC41-A9FA-687A7D99F27F}"/>
              </a:ext>
            </a:extLst>
          </p:cNvPr>
          <p:cNvCxnSpPr>
            <a:cxnSpLocks/>
          </p:cNvCxnSpPr>
          <p:nvPr/>
        </p:nvCxnSpPr>
        <p:spPr>
          <a:xfrm>
            <a:off x="4643303" y="1649246"/>
            <a:ext cx="0" cy="1610702"/>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4B9DA28-C531-504A-8D97-55B9C46DE30C}"/>
              </a:ext>
            </a:extLst>
          </p:cNvPr>
          <p:cNvCxnSpPr>
            <a:cxnSpLocks/>
          </p:cNvCxnSpPr>
          <p:nvPr/>
        </p:nvCxnSpPr>
        <p:spPr>
          <a:xfrm flipH="1" flipV="1">
            <a:off x="4643303" y="3259948"/>
            <a:ext cx="72023" cy="573924"/>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41274875-7486-3D40-B6D7-93A9910C3007}"/>
              </a:ext>
            </a:extLst>
          </p:cNvPr>
          <p:cNvCxnSpPr>
            <a:cxnSpLocks/>
          </p:cNvCxnSpPr>
          <p:nvPr/>
        </p:nvCxnSpPr>
        <p:spPr>
          <a:xfrm flipH="1" flipV="1">
            <a:off x="4736926" y="3833872"/>
            <a:ext cx="37991" cy="491430"/>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20780C04-0CEC-0E4F-B0A3-18C2F79A27B6}"/>
              </a:ext>
            </a:extLst>
          </p:cNvPr>
          <p:cNvSpPr/>
          <p:nvPr/>
        </p:nvSpPr>
        <p:spPr>
          <a:xfrm rot="5400000">
            <a:off x="4924886" y="2273348"/>
            <a:ext cx="1366577" cy="1188068"/>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n w="0"/>
                <a:solidFill>
                  <a:schemeClr val="tx1"/>
                </a:solidFill>
                <a:effectLst>
                  <a:outerShdw blurRad="38100" dist="19050" dir="2700000" algn="tl" rotWithShape="0">
                    <a:schemeClr val="dk1">
                      <a:alpha val="40000"/>
                    </a:schemeClr>
                  </a:outerShdw>
                </a:effectLst>
              </a:rPr>
              <a:t>4. Road closure 09:15 – 10:30 / closed heading Thealby to Burton   / </a:t>
            </a:r>
            <a:r>
              <a:rPr lang="en-US" sz="1000" dirty="0">
                <a:ln w="0"/>
                <a:solidFill>
                  <a:schemeClr val="tx1"/>
                </a:solidFill>
                <a:effectLst>
                  <a:outerShdw blurRad="38100" dist="19050" dir="2700000" algn="tl" rotWithShape="0">
                    <a:schemeClr val="dk1">
                      <a:alpha val="40000"/>
                    </a:schemeClr>
                  </a:outerShdw>
                </a:effectLst>
                <a:highlight>
                  <a:srgbClr val="00FF00"/>
                </a:highlight>
              </a:rPr>
              <a:t>open Burton to Thealby</a:t>
            </a:r>
          </a:p>
        </p:txBody>
      </p:sp>
      <p:cxnSp>
        <p:nvCxnSpPr>
          <p:cNvPr id="97" name="Straight Connector 96">
            <a:extLst>
              <a:ext uri="{FF2B5EF4-FFF2-40B4-BE49-F238E27FC236}">
                <a16:creationId xmlns:a16="http://schemas.microsoft.com/office/drawing/2014/main" id="{9CCB21E2-0E97-2446-AB02-91A83B5A79F7}"/>
              </a:ext>
            </a:extLst>
          </p:cNvPr>
          <p:cNvCxnSpPr>
            <a:cxnSpLocks/>
          </p:cNvCxnSpPr>
          <p:nvPr/>
        </p:nvCxnSpPr>
        <p:spPr>
          <a:xfrm flipV="1">
            <a:off x="5603288" y="5277394"/>
            <a:ext cx="492712" cy="117725"/>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9FFC39B-67AE-C144-BF4B-3E7EC173E768}"/>
              </a:ext>
            </a:extLst>
          </p:cNvPr>
          <p:cNvCxnSpPr>
            <a:cxnSpLocks/>
          </p:cNvCxnSpPr>
          <p:nvPr/>
        </p:nvCxnSpPr>
        <p:spPr>
          <a:xfrm flipV="1">
            <a:off x="6837609" y="5052928"/>
            <a:ext cx="302854" cy="72669"/>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3BDDD5DE-D25D-AE4C-9B53-3CC00AF76869}"/>
              </a:ext>
            </a:extLst>
          </p:cNvPr>
          <p:cNvCxnSpPr>
            <a:cxnSpLocks/>
          </p:cNvCxnSpPr>
          <p:nvPr/>
        </p:nvCxnSpPr>
        <p:spPr>
          <a:xfrm flipH="1" flipV="1">
            <a:off x="7292863" y="5205329"/>
            <a:ext cx="884486" cy="511517"/>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9023AD6F-14CB-3F44-9BD4-0589D82A777B}"/>
              </a:ext>
            </a:extLst>
          </p:cNvPr>
          <p:cNvCxnSpPr>
            <a:cxnSpLocks/>
          </p:cNvCxnSpPr>
          <p:nvPr/>
        </p:nvCxnSpPr>
        <p:spPr>
          <a:xfrm flipV="1">
            <a:off x="8177349" y="5716846"/>
            <a:ext cx="0" cy="351588"/>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738EC5F2-3C4D-C54C-8A60-552C246A9CE8}"/>
              </a:ext>
            </a:extLst>
          </p:cNvPr>
          <p:cNvCxnSpPr>
            <a:cxnSpLocks/>
          </p:cNvCxnSpPr>
          <p:nvPr/>
        </p:nvCxnSpPr>
        <p:spPr>
          <a:xfrm>
            <a:off x="8177349" y="6068434"/>
            <a:ext cx="339634" cy="0"/>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A897AB4-6165-C542-9399-243DAB5BA580}"/>
              </a:ext>
            </a:extLst>
          </p:cNvPr>
          <p:cNvCxnSpPr>
            <a:cxnSpLocks/>
          </p:cNvCxnSpPr>
          <p:nvPr/>
        </p:nvCxnSpPr>
        <p:spPr>
          <a:xfrm flipV="1">
            <a:off x="8516983" y="5892640"/>
            <a:ext cx="611138" cy="175794"/>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2A5A738-3D6F-5442-82FC-40FABB6BF88B}"/>
              </a:ext>
            </a:extLst>
          </p:cNvPr>
          <p:cNvCxnSpPr>
            <a:cxnSpLocks/>
          </p:cNvCxnSpPr>
          <p:nvPr/>
        </p:nvCxnSpPr>
        <p:spPr>
          <a:xfrm>
            <a:off x="9061835" y="4805464"/>
            <a:ext cx="130230" cy="471930"/>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FAF1FF0B-425C-CE40-8A1D-B4DFAE49CA53}"/>
              </a:ext>
            </a:extLst>
          </p:cNvPr>
          <p:cNvCxnSpPr>
            <a:cxnSpLocks/>
          </p:cNvCxnSpPr>
          <p:nvPr/>
        </p:nvCxnSpPr>
        <p:spPr>
          <a:xfrm flipV="1">
            <a:off x="9061835" y="4153711"/>
            <a:ext cx="130230" cy="651753"/>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29A65127-96B3-664B-AD6F-180C5B609862}"/>
              </a:ext>
            </a:extLst>
          </p:cNvPr>
          <p:cNvCxnSpPr>
            <a:cxnSpLocks/>
          </p:cNvCxnSpPr>
          <p:nvPr/>
        </p:nvCxnSpPr>
        <p:spPr>
          <a:xfrm flipH="1">
            <a:off x="9190069" y="3912456"/>
            <a:ext cx="352765" cy="241255"/>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7ED08DF0-A4E4-2F42-963D-0EB26A4F66D8}"/>
              </a:ext>
            </a:extLst>
          </p:cNvPr>
          <p:cNvCxnSpPr>
            <a:cxnSpLocks/>
          </p:cNvCxnSpPr>
          <p:nvPr/>
        </p:nvCxnSpPr>
        <p:spPr>
          <a:xfrm flipV="1">
            <a:off x="9542834" y="3389942"/>
            <a:ext cx="165968" cy="522514"/>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2ACDCD3-14F0-9A40-A9D6-A293DDC6AAF9}"/>
              </a:ext>
            </a:extLst>
          </p:cNvPr>
          <p:cNvCxnSpPr>
            <a:cxnSpLocks/>
          </p:cNvCxnSpPr>
          <p:nvPr/>
        </p:nvCxnSpPr>
        <p:spPr>
          <a:xfrm flipH="1">
            <a:off x="9708802" y="2722021"/>
            <a:ext cx="88757" cy="667921"/>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922B5813-28AA-374A-AF09-E779ACB8A2F3}"/>
              </a:ext>
            </a:extLst>
          </p:cNvPr>
          <p:cNvCxnSpPr>
            <a:cxnSpLocks/>
          </p:cNvCxnSpPr>
          <p:nvPr/>
        </p:nvCxnSpPr>
        <p:spPr>
          <a:xfrm flipH="1" flipV="1">
            <a:off x="9253549" y="2234870"/>
            <a:ext cx="672384" cy="304215"/>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7148E768-D86B-D447-832A-1739F45F08DF}"/>
              </a:ext>
            </a:extLst>
          </p:cNvPr>
          <p:cNvCxnSpPr>
            <a:cxnSpLocks/>
          </p:cNvCxnSpPr>
          <p:nvPr/>
        </p:nvCxnSpPr>
        <p:spPr>
          <a:xfrm flipH="1" flipV="1">
            <a:off x="8352464" y="2005759"/>
            <a:ext cx="901085" cy="64189"/>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0512AA97-9DE1-CA46-9513-CDE668991B65}"/>
              </a:ext>
            </a:extLst>
          </p:cNvPr>
          <p:cNvCxnSpPr>
            <a:cxnSpLocks/>
          </p:cNvCxnSpPr>
          <p:nvPr/>
        </p:nvCxnSpPr>
        <p:spPr>
          <a:xfrm>
            <a:off x="8318269" y="1619624"/>
            <a:ext cx="28897" cy="368885"/>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037930BF-2E43-B048-9595-98C9BD6F3B0E}"/>
              </a:ext>
            </a:extLst>
          </p:cNvPr>
          <p:cNvCxnSpPr>
            <a:cxnSpLocks/>
          </p:cNvCxnSpPr>
          <p:nvPr/>
        </p:nvCxnSpPr>
        <p:spPr>
          <a:xfrm flipH="1" flipV="1">
            <a:off x="7633596" y="1223707"/>
            <a:ext cx="672384" cy="371532"/>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55BC69E-5CE9-3A44-98E1-3640FE0C3E20}"/>
              </a:ext>
            </a:extLst>
          </p:cNvPr>
          <p:cNvCxnSpPr>
            <a:cxnSpLocks/>
          </p:cNvCxnSpPr>
          <p:nvPr/>
        </p:nvCxnSpPr>
        <p:spPr>
          <a:xfrm flipH="1" flipV="1">
            <a:off x="7444498" y="1020010"/>
            <a:ext cx="189098" cy="180011"/>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882DDE7-9B41-1942-8CAB-94E9165FD659}"/>
              </a:ext>
            </a:extLst>
          </p:cNvPr>
          <p:cNvCxnSpPr>
            <a:cxnSpLocks/>
          </p:cNvCxnSpPr>
          <p:nvPr/>
        </p:nvCxnSpPr>
        <p:spPr>
          <a:xfrm>
            <a:off x="6673174" y="858509"/>
            <a:ext cx="771324" cy="125194"/>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97B17AC3-43D4-6D42-8FBA-910678695DE2}"/>
              </a:ext>
            </a:extLst>
          </p:cNvPr>
          <p:cNvCxnSpPr>
            <a:cxnSpLocks/>
          </p:cNvCxnSpPr>
          <p:nvPr/>
        </p:nvCxnSpPr>
        <p:spPr>
          <a:xfrm>
            <a:off x="5851982" y="916101"/>
            <a:ext cx="624895" cy="37002"/>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63B7C046-22F3-1945-B4AF-4005EFB947DB}"/>
              </a:ext>
            </a:extLst>
          </p:cNvPr>
          <p:cNvCxnSpPr>
            <a:cxnSpLocks/>
          </p:cNvCxnSpPr>
          <p:nvPr/>
        </p:nvCxnSpPr>
        <p:spPr>
          <a:xfrm>
            <a:off x="5497694" y="1361109"/>
            <a:ext cx="303685" cy="0"/>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C7F67635-C6B5-B743-9C58-AC24363A625C}"/>
              </a:ext>
            </a:extLst>
          </p:cNvPr>
          <p:cNvCxnSpPr>
            <a:cxnSpLocks/>
          </p:cNvCxnSpPr>
          <p:nvPr/>
        </p:nvCxnSpPr>
        <p:spPr>
          <a:xfrm>
            <a:off x="5849644" y="934602"/>
            <a:ext cx="0" cy="421801"/>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45BF517B-CDA9-3B46-8B65-B4A16E1C00BC}"/>
              </a:ext>
            </a:extLst>
          </p:cNvPr>
          <p:cNvCxnSpPr>
            <a:cxnSpLocks/>
          </p:cNvCxnSpPr>
          <p:nvPr/>
        </p:nvCxnSpPr>
        <p:spPr>
          <a:xfrm flipV="1">
            <a:off x="6476878" y="858509"/>
            <a:ext cx="177085" cy="94594"/>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1A18EAD9-0762-044F-A047-90CADA6A3862}"/>
              </a:ext>
            </a:extLst>
          </p:cNvPr>
          <p:cNvCxnSpPr>
            <a:cxnSpLocks/>
          </p:cNvCxnSpPr>
          <p:nvPr/>
        </p:nvCxnSpPr>
        <p:spPr>
          <a:xfrm flipV="1">
            <a:off x="9797559" y="2704007"/>
            <a:ext cx="165968" cy="18014"/>
          </a:xfrm>
          <a:prstGeom prst="line">
            <a:avLst/>
          </a:prstGeom>
          <a:ln w="38100">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163" name="Rectangle 162">
            <a:extLst>
              <a:ext uri="{FF2B5EF4-FFF2-40B4-BE49-F238E27FC236}">
                <a16:creationId xmlns:a16="http://schemas.microsoft.com/office/drawing/2014/main" id="{D6C09C26-2AE1-9945-87F4-F9791C32F60A}"/>
              </a:ext>
            </a:extLst>
          </p:cNvPr>
          <p:cNvSpPr/>
          <p:nvPr/>
        </p:nvSpPr>
        <p:spPr>
          <a:xfrm rot="21422389">
            <a:off x="702127" y="2737574"/>
            <a:ext cx="154012" cy="12878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4" name="Straight Connector 163">
            <a:extLst>
              <a:ext uri="{FF2B5EF4-FFF2-40B4-BE49-F238E27FC236}">
                <a16:creationId xmlns:a16="http://schemas.microsoft.com/office/drawing/2014/main" id="{2D6C7DF3-2357-A048-BB01-B2E5F95C25A4}"/>
              </a:ext>
            </a:extLst>
          </p:cNvPr>
          <p:cNvCxnSpPr>
            <a:cxnSpLocks/>
          </p:cNvCxnSpPr>
          <p:nvPr/>
        </p:nvCxnSpPr>
        <p:spPr>
          <a:xfrm>
            <a:off x="383719" y="2689967"/>
            <a:ext cx="171460" cy="388936"/>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E74AD5A7-0612-6549-B80D-B53D79FFFA79}"/>
              </a:ext>
            </a:extLst>
          </p:cNvPr>
          <p:cNvCxnSpPr>
            <a:cxnSpLocks/>
          </p:cNvCxnSpPr>
          <p:nvPr/>
        </p:nvCxnSpPr>
        <p:spPr>
          <a:xfrm flipH="1" flipV="1">
            <a:off x="303358" y="1538478"/>
            <a:ext cx="27881" cy="450031"/>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AACC97B8-3DED-E748-86B5-71ECE6E9A786}"/>
              </a:ext>
            </a:extLst>
          </p:cNvPr>
          <p:cNvCxnSpPr>
            <a:cxnSpLocks/>
          </p:cNvCxnSpPr>
          <p:nvPr/>
        </p:nvCxnSpPr>
        <p:spPr>
          <a:xfrm flipH="1">
            <a:off x="347938" y="456907"/>
            <a:ext cx="844723" cy="249279"/>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E78581C3-E326-CC4E-A8CC-15D919AC514B}"/>
              </a:ext>
            </a:extLst>
          </p:cNvPr>
          <p:cNvCxnSpPr>
            <a:cxnSpLocks/>
          </p:cNvCxnSpPr>
          <p:nvPr/>
        </p:nvCxnSpPr>
        <p:spPr>
          <a:xfrm>
            <a:off x="1192661" y="456907"/>
            <a:ext cx="347939" cy="9098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07BE346B-4054-8040-85A2-F79F53C626B7}"/>
              </a:ext>
            </a:extLst>
          </p:cNvPr>
          <p:cNvCxnSpPr>
            <a:cxnSpLocks/>
          </p:cNvCxnSpPr>
          <p:nvPr/>
        </p:nvCxnSpPr>
        <p:spPr>
          <a:xfrm>
            <a:off x="1786210" y="547887"/>
            <a:ext cx="696988" cy="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5720C754-D414-F04F-8F81-747723CA7DDC}"/>
              </a:ext>
            </a:extLst>
          </p:cNvPr>
          <p:cNvCxnSpPr>
            <a:cxnSpLocks/>
          </p:cNvCxnSpPr>
          <p:nvPr/>
        </p:nvCxnSpPr>
        <p:spPr>
          <a:xfrm flipV="1">
            <a:off x="1655238" y="547887"/>
            <a:ext cx="130972" cy="8629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F2781DE6-2A91-B440-BB28-7B55548D8F42}"/>
              </a:ext>
            </a:extLst>
          </p:cNvPr>
          <p:cNvCxnSpPr>
            <a:cxnSpLocks/>
          </p:cNvCxnSpPr>
          <p:nvPr/>
        </p:nvCxnSpPr>
        <p:spPr>
          <a:xfrm flipH="1" flipV="1">
            <a:off x="1540600" y="547015"/>
            <a:ext cx="114638" cy="74728"/>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0C75558D-80C7-A14E-9E71-8FBE681B2971}"/>
              </a:ext>
            </a:extLst>
          </p:cNvPr>
          <p:cNvCxnSpPr>
            <a:cxnSpLocks/>
          </p:cNvCxnSpPr>
          <p:nvPr/>
        </p:nvCxnSpPr>
        <p:spPr>
          <a:xfrm>
            <a:off x="2460690" y="550799"/>
            <a:ext cx="107918" cy="70944"/>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35F873A6-7F82-9B46-B01D-23D9685B4973}"/>
              </a:ext>
            </a:extLst>
          </p:cNvPr>
          <p:cNvCxnSpPr>
            <a:cxnSpLocks/>
          </p:cNvCxnSpPr>
          <p:nvPr/>
        </p:nvCxnSpPr>
        <p:spPr>
          <a:xfrm flipV="1">
            <a:off x="2568608" y="545544"/>
            <a:ext cx="126235" cy="76199"/>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60A3A95E-BEAC-1942-91A6-C4675B7C9193}"/>
              </a:ext>
            </a:extLst>
          </p:cNvPr>
          <p:cNvCxnSpPr>
            <a:cxnSpLocks/>
          </p:cNvCxnSpPr>
          <p:nvPr/>
        </p:nvCxnSpPr>
        <p:spPr>
          <a:xfrm flipV="1">
            <a:off x="2662365" y="544672"/>
            <a:ext cx="315048" cy="18223"/>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EC152C08-AACC-0448-9748-68845D85F362}"/>
              </a:ext>
            </a:extLst>
          </p:cNvPr>
          <p:cNvCxnSpPr>
            <a:cxnSpLocks/>
          </p:cNvCxnSpPr>
          <p:nvPr/>
        </p:nvCxnSpPr>
        <p:spPr>
          <a:xfrm flipV="1">
            <a:off x="2978057" y="553783"/>
            <a:ext cx="323343" cy="1"/>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B5B8F228-E776-1948-AA1F-488328084120}"/>
              </a:ext>
            </a:extLst>
          </p:cNvPr>
          <p:cNvCxnSpPr>
            <a:cxnSpLocks/>
          </p:cNvCxnSpPr>
          <p:nvPr/>
        </p:nvCxnSpPr>
        <p:spPr>
          <a:xfrm flipH="1" flipV="1">
            <a:off x="3301400" y="562895"/>
            <a:ext cx="74926" cy="214272"/>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2CB647C8-0595-364F-A34B-4A2E36A0D797}"/>
              </a:ext>
            </a:extLst>
          </p:cNvPr>
          <p:cNvCxnSpPr>
            <a:cxnSpLocks/>
          </p:cNvCxnSpPr>
          <p:nvPr/>
        </p:nvCxnSpPr>
        <p:spPr>
          <a:xfrm flipH="1" flipV="1">
            <a:off x="3372540" y="777167"/>
            <a:ext cx="385628" cy="9111"/>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D4E265C6-F0C5-9048-9A94-DB17BBA9CF73}"/>
              </a:ext>
            </a:extLst>
          </p:cNvPr>
          <p:cNvCxnSpPr>
            <a:cxnSpLocks/>
          </p:cNvCxnSpPr>
          <p:nvPr/>
        </p:nvCxnSpPr>
        <p:spPr>
          <a:xfrm flipH="1">
            <a:off x="3743762" y="806916"/>
            <a:ext cx="6786" cy="28958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9DC8B7ED-B3B0-8146-8C95-F8A69E436C28}"/>
              </a:ext>
            </a:extLst>
          </p:cNvPr>
          <p:cNvCxnSpPr>
            <a:cxnSpLocks/>
          </p:cNvCxnSpPr>
          <p:nvPr/>
        </p:nvCxnSpPr>
        <p:spPr>
          <a:xfrm flipV="1">
            <a:off x="3734942" y="858509"/>
            <a:ext cx="384572" cy="271071"/>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448C9DE7-5E97-2941-BECB-1F82684069C8}"/>
              </a:ext>
            </a:extLst>
          </p:cNvPr>
          <p:cNvCxnSpPr>
            <a:cxnSpLocks/>
          </p:cNvCxnSpPr>
          <p:nvPr/>
        </p:nvCxnSpPr>
        <p:spPr>
          <a:xfrm flipH="1">
            <a:off x="3049927" y="2171297"/>
            <a:ext cx="89801" cy="100517"/>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F26D31F9-4DF4-044B-92CD-23613183C0A6}"/>
              </a:ext>
            </a:extLst>
          </p:cNvPr>
          <p:cNvCxnSpPr>
            <a:cxnSpLocks/>
          </p:cNvCxnSpPr>
          <p:nvPr/>
        </p:nvCxnSpPr>
        <p:spPr>
          <a:xfrm flipV="1">
            <a:off x="4124069" y="798769"/>
            <a:ext cx="301972" cy="42952"/>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86EC04BD-7D0E-3044-A9FA-5F0E265F393A}"/>
              </a:ext>
            </a:extLst>
          </p:cNvPr>
          <p:cNvCxnSpPr>
            <a:cxnSpLocks/>
          </p:cNvCxnSpPr>
          <p:nvPr/>
        </p:nvCxnSpPr>
        <p:spPr>
          <a:xfrm flipH="1" flipV="1">
            <a:off x="4550487" y="905807"/>
            <a:ext cx="135238" cy="450595"/>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BC84257D-C21C-654D-9BB2-DBF83EE11D82}"/>
              </a:ext>
            </a:extLst>
          </p:cNvPr>
          <p:cNvCxnSpPr>
            <a:cxnSpLocks/>
          </p:cNvCxnSpPr>
          <p:nvPr/>
        </p:nvCxnSpPr>
        <p:spPr>
          <a:xfrm flipV="1">
            <a:off x="4668058" y="1345047"/>
            <a:ext cx="31235" cy="274577"/>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55321DCE-0A2E-994F-8B44-1AE4C331F652}"/>
              </a:ext>
            </a:extLst>
          </p:cNvPr>
          <p:cNvCxnSpPr>
            <a:cxnSpLocks/>
          </p:cNvCxnSpPr>
          <p:nvPr/>
        </p:nvCxnSpPr>
        <p:spPr>
          <a:xfrm flipH="1" flipV="1">
            <a:off x="4679314" y="1611041"/>
            <a:ext cx="6411" cy="1556702"/>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1A5F845E-E332-4047-9EAE-1FACCA88D1BC}"/>
              </a:ext>
            </a:extLst>
          </p:cNvPr>
          <p:cNvCxnSpPr>
            <a:cxnSpLocks/>
          </p:cNvCxnSpPr>
          <p:nvPr/>
        </p:nvCxnSpPr>
        <p:spPr>
          <a:xfrm flipH="1" flipV="1">
            <a:off x="4681098" y="3201953"/>
            <a:ext cx="90440" cy="710503"/>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A9D9B0D6-C8BD-8A4F-82A9-36467C4F4506}"/>
              </a:ext>
            </a:extLst>
          </p:cNvPr>
          <p:cNvCxnSpPr>
            <a:cxnSpLocks/>
          </p:cNvCxnSpPr>
          <p:nvPr/>
        </p:nvCxnSpPr>
        <p:spPr>
          <a:xfrm flipH="1" flipV="1">
            <a:off x="4774076" y="3912457"/>
            <a:ext cx="53290" cy="412845"/>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3E469C82-A816-3347-9153-51AF2B195CEB}"/>
              </a:ext>
            </a:extLst>
          </p:cNvPr>
          <p:cNvCxnSpPr>
            <a:cxnSpLocks/>
          </p:cNvCxnSpPr>
          <p:nvPr/>
        </p:nvCxnSpPr>
        <p:spPr>
          <a:xfrm flipH="1">
            <a:off x="4442909" y="4465791"/>
            <a:ext cx="225149" cy="13797"/>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3BC61E02-457A-5F40-A944-D05C6E760FC8}"/>
              </a:ext>
            </a:extLst>
          </p:cNvPr>
          <p:cNvCxnSpPr>
            <a:cxnSpLocks/>
          </p:cNvCxnSpPr>
          <p:nvPr/>
        </p:nvCxnSpPr>
        <p:spPr>
          <a:xfrm flipH="1">
            <a:off x="4685725" y="4335731"/>
            <a:ext cx="141641" cy="13006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2208601F-B178-E84C-A714-97AB41E8209F}"/>
              </a:ext>
            </a:extLst>
          </p:cNvPr>
          <p:cNvCxnSpPr>
            <a:cxnSpLocks/>
          </p:cNvCxnSpPr>
          <p:nvPr/>
        </p:nvCxnSpPr>
        <p:spPr>
          <a:xfrm flipH="1" flipV="1">
            <a:off x="3959795" y="3832189"/>
            <a:ext cx="500357" cy="647398"/>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0CD1EA3E-1594-5F4B-866A-69F7F1EB9A63}"/>
              </a:ext>
            </a:extLst>
          </p:cNvPr>
          <p:cNvCxnSpPr>
            <a:cxnSpLocks/>
          </p:cNvCxnSpPr>
          <p:nvPr/>
        </p:nvCxnSpPr>
        <p:spPr>
          <a:xfrm>
            <a:off x="3220744" y="3429000"/>
            <a:ext cx="730431" cy="416687"/>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D3754599-9AF2-F247-8988-9A39567AB9DE}"/>
              </a:ext>
            </a:extLst>
          </p:cNvPr>
          <p:cNvCxnSpPr>
            <a:cxnSpLocks/>
          </p:cNvCxnSpPr>
          <p:nvPr/>
        </p:nvCxnSpPr>
        <p:spPr>
          <a:xfrm flipH="1" flipV="1">
            <a:off x="2977413" y="3384451"/>
            <a:ext cx="234711" cy="52990"/>
          </a:xfrm>
          <a:prstGeom prst="line">
            <a:avLst/>
          </a:prstGeom>
          <a:ln w="38100">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55D380C-5589-0F46-A2AE-99E32F367FF1}"/>
              </a:ext>
            </a:extLst>
          </p:cNvPr>
          <p:cNvCxnSpPr>
            <a:cxnSpLocks/>
          </p:cNvCxnSpPr>
          <p:nvPr/>
        </p:nvCxnSpPr>
        <p:spPr>
          <a:xfrm flipH="1">
            <a:off x="632235" y="3146716"/>
            <a:ext cx="201210" cy="21027"/>
          </a:xfrm>
          <a:prstGeom prst="line">
            <a:avLst/>
          </a:prstGeom>
          <a:ln w="3810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1D007028-4B70-E443-8EB6-1B7B87778B67}"/>
              </a:ext>
            </a:extLst>
          </p:cNvPr>
          <p:cNvCxnSpPr>
            <a:cxnSpLocks/>
          </p:cNvCxnSpPr>
          <p:nvPr/>
        </p:nvCxnSpPr>
        <p:spPr>
          <a:xfrm>
            <a:off x="833445" y="3146716"/>
            <a:ext cx="242603" cy="685473"/>
          </a:xfrm>
          <a:prstGeom prst="line">
            <a:avLst/>
          </a:prstGeom>
          <a:ln w="38100">
            <a:solidFill>
              <a:srgbClr val="00B050"/>
            </a:solidFill>
            <a:prstDash val="sysDot"/>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12A01492-9848-A74F-869B-1D10D74BAB7A}"/>
              </a:ext>
            </a:extLst>
          </p:cNvPr>
          <p:cNvCxnSpPr>
            <a:cxnSpLocks/>
          </p:cNvCxnSpPr>
          <p:nvPr/>
        </p:nvCxnSpPr>
        <p:spPr>
          <a:xfrm flipH="1" flipV="1">
            <a:off x="1084668" y="3832189"/>
            <a:ext cx="330662" cy="321522"/>
          </a:xfrm>
          <a:prstGeom prst="line">
            <a:avLst/>
          </a:prstGeom>
          <a:ln w="38100">
            <a:solidFill>
              <a:srgbClr val="00B050"/>
            </a:solidFill>
            <a:prstDash val="sysDot"/>
          </a:ln>
        </p:spPr>
        <p:style>
          <a:lnRef idx="1">
            <a:schemeClr val="accent1"/>
          </a:lnRef>
          <a:fillRef idx="0">
            <a:schemeClr val="accent1"/>
          </a:fillRef>
          <a:effectRef idx="0">
            <a:schemeClr val="accent1"/>
          </a:effectRef>
          <a:fontRef idx="minor">
            <a:schemeClr val="tx1"/>
          </a:fontRef>
        </p:style>
      </p:cxnSp>
      <p:sp>
        <p:nvSpPr>
          <p:cNvPr id="264" name="Rectangle 263">
            <a:extLst>
              <a:ext uri="{FF2B5EF4-FFF2-40B4-BE49-F238E27FC236}">
                <a16:creationId xmlns:a16="http://schemas.microsoft.com/office/drawing/2014/main" id="{7D1EA26F-ED01-9C44-8D49-00F42A9621DA}"/>
              </a:ext>
            </a:extLst>
          </p:cNvPr>
          <p:cNvSpPr/>
          <p:nvPr/>
        </p:nvSpPr>
        <p:spPr>
          <a:xfrm rot="21422389">
            <a:off x="418467" y="4214259"/>
            <a:ext cx="154012" cy="1287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5" name="Straight Arrow Connector 264">
            <a:extLst>
              <a:ext uri="{FF2B5EF4-FFF2-40B4-BE49-F238E27FC236}">
                <a16:creationId xmlns:a16="http://schemas.microsoft.com/office/drawing/2014/main" id="{1A33DAC5-F41C-364E-865F-3B23A95F98D8}"/>
              </a:ext>
            </a:extLst>
          </p:cNvPr>
          <p:cNvCxnSpPr>
            <a:cxnSpLocks/>
            <a:stCxn id="92" idx="1"/>
          </p:cNvCxnSpPr>
          <p:nvPr/>
        </p:nvCxnSpPr>
        <p:spPr>
          <a:xfrm flipH="1" flipV="1">
            <a:off x="4715326" y="1649246"/>
            <a:ext cx="892849" cy="534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Straight Arrow Connector 267">
            <a:extLst>
              <a:ext uri="{FF2B5EF4-FFF2-40B4-BE49-F238E27FC236}">
                <a16:creationId xmlns:a16="http://schemas.microsoft.com/office/drawing/2014/main" id="{780285F8-B620-C345-B58E-BC2F6F7EE7A3}"/>
              </a:ext>
            </a:extLst>
          </p:cNvPr>
          <p:cNvCxnSpPr>
            <a:cxnSpLocks/>
          </p:cNvCxnSpPr>
          <p:nvPr/>
        </p:nvCxnSpPr>
        <p:spPr>
          <a:xfrm flipH="1">
            <a:off x="4827366" y="3777492"/>
            <a:ext cx="369792" cy="4702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3" name="Up Arrow 272">
            <a:extLst>
              <a:ext uri="{FF2B5EF4-FFF2-40B4-BE49-F238E27FC236}">
                <a16:creationId xmlns:a16="http://schemas.microsoft.com/office/drawing/2014/main" id="{54EAB157-E68F-5D44-A176-CE5376376A1E}"/>
              </a:ext>
            </a:extLst>
          </p:cNvPr>
          <p:cNvSpPr/>
          <p:nvPr/>
        </p:nvSpPr>
        <p:spPr>
          <a:xfrm rot="4512747">
            <a:off x="5385906" y="4244635"/>
            <a:ext cx="1130628" cy="956257"/>
          </a:xfrm>
          <a:prstGeom prst="upArrow">
            <a:avLst>
              <a:gd name="adj1" fmla="val 63678"/>
              <a:gd name="adj2" fmla="val 50000"/>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Burton Access</a:t>
            </a:r>
          </a:p>
        </p:txBody>
      </p:sp>
      <p:sp>
        <p:nvSpPr>
          <p:cNvPr id="162" name="Rectangle 161">
            <a:extLst>
              <a:ext uri="{FF2B5EF4-FFF2-40B4-BE49-F238E27FC236}">
                <a16:creationId xmlns:a16="http://schemas.microsoft.com/office/drawing/2014/main" id="{4DA63553-0F93-6249-BCB1-8CD0F5698258}"/>
              </a:ext>
            </a:extLst>
          </p:cNvPr>
          <p:cNvSpPr/>
          <p:nvPr/>
        </p:nvSpPr>
        <p:spPr>
          <a:xfrm rot="20845046">
            <a:off x="5944954" y="4629913"/>
            <a:ext cx="154012" cy="12878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Left Arrow 273">
            <a:extLst>
              <a:ext uri="{FF2B5EF4-FFF2-40B4-BE49-F238E27FC236}">
                <a16:creationId xmlns:a16="http://schemas.microsoft.com/office/drawing/2014/main" id="{A50CA8CF-06AF-D446-9BBC-6CAC8482D4B2}"/>
              </a:ext>
            </a:extLst>
          </p:cNvPr>
          <p:cNvSpPr/>
          <p:nvPr/>
        </p:nvSpPr>
        <p:spPr>
          <a:xfrm rot="5248137">
            <a:off x="3499580" y="262728"/>
            <a:ext cx="885950" cy="442524"/>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ln w="0"/>
                <a:solidFill>
                  <a:schemeClr val="tx1"/>
                </a:solidFill>
                <a:effectLst>
                  <a:outerShdw blurRad="38100" dist="19050" dir="2700000" algn="tl" rotWithShape="0">
                    <a:schemeClr val="dk1">
                      <a:alpha val="40000"/>
                    </a:schemeClr>
                  </a:outerShdw>
                </a:effectLst>
              </a:rPr>
              <a:t>Scunthorpe</a:t>
            </a:r>
          </a:p>
        </p:txBody>
      </p:sp>
      <p:sp>
        <p:nvSpPr>
          <p:cNvPr id="275" name="Rectangle 274">
            <a:extLst>
              <a:ext uri="{FF2B5EF4-FFF2-40B4-BE49-F238E27FC236}">
                <a16:creationId xmlns:a16="http://schemas.microsoft.com/office/drawing/2014/main" id="{9B9DDF4B-30CE-C942-B2FC-8E08D7D4148B}"/>
              </a:ext>
            </a:extLst>
          </p:cNvPr>
          <p:cNvSpPr/>
          <p:nvPr/>
        </p:nvSpPr>
        <p:spPr>
          <a:xfrm rot="21422389">
            <a:off x="3874170" y="116385"/>
            <a:ext cx="154012" cy="12878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1AFC71B-AF27-C0AC-5CC5-CD4E72735094}"/>
              </a:ext>
            </a:extLst>
          </p:cNvPr>
          <p:cNvSpPr/>
          <p:nvPr/>
        </p:nvSpPr>
        <p:spPr>
          <a:xfrm rot="5400000">
            <a:off x="5004801" y="-327455"/>
            <a:ext cx="1122475" cy="177738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ln w="0"/>
                <a:solidFill>
                  <a:schemeClr val="tx1"/>
                </a:solidFill>
                <a:effectLst>
                  <a:outerShdw blurRad="38100" dist="19050" dir="2700000" algn="tl" rotWithShape="0">
                    <a:schemeClr val="dk1">
                      <a:alpha val="40000"/>
                    </a:schemeClr>
                  </a:outerShdw>
                </a:effectLst>
              </a:rPr>
              <a:t>5. Wiltshire Avenue Road closure 09:15 – 11:00 / closed heading southbound direction only (towards the avenue) Normanby / </a:t>
            </a:r>
            <a:r>
              <a:rPr lang="en-US" sz="900" dirty="0">
                <a:ln w="0"/>
                <a:solidFill>
                  <a:schemeClr val="tx1"/>
                </a:solidFill>
                <a:effectLst>
                  <a:outerShdw blurRad="38100" dist="19050" dir="2700000" algn="tl" rotWithShape="0">
                    <a:schemeClr val="dk1">
                      <a:alpha val="40000"/>
                    </a:schemeClr>
                  </a:outerShdw>
                </a:effectLst>
                <a:highlight>
                  <a:srgbClr val="00FF00"/>
                </a:highlight>
              </a:rPr>
              <a:t>Open to Darby Road direction</a:t>
            </a:r>
          </a:p>
        </p:txBody>
      </p:sp>
      <p:cxnSp>
        <p:nvCxnSpPr>
          <p:cNvPr id="3" name="Straight Arrow Connector 2">
            <a:extLst>
              <a:ext uri="{FF2B5EF4-FFF2-40B4-BE49-F238E27FC236}">
                <a16:creationId xmlns:a16="http://schemas.microsoft.com/office/drawing/2014/main" id="{C1471005-E13F-E7BB-09FE-A398CD204D8F}"/>
              </a:ext>
            </a:extLst>
          </p:cNvPr>
          <p:cNvCxnSpPr>
            <a:cxnSpLocks/>
          </p:cNvCxnSpPr>
          <p:nvPr/>
        </p:nvCxnSpPr>
        <p:spPr>
          <a:xfrm flipH="1">
            <a:off x="4637925" y="1147749"/>
            <a:ext cx="53643" cy="21336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9EA985E9-8B88-6FE1-7A6A-AB4E2D7C8F9A}"/>
              </a:ext>
            </a:extLst>
          </p:cNvPr>
          <p:cNvCxnSpPr>
            <a:cxnSpLocks/>
          </p:cNvCxnSpPr>
          <p:nvPr/>
        </p:nvCxnSpPr>
        <p:spPr>
          <a:xfrm flipH="1">
            <a:off x="3810767" y="1110015"/>
            <a:ext cx="852811" cy="1770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BCC89E5-7C6C-1CB1-6F08-5B3E2FD7B00B}"/>
              </a:ext>
            </a:extLst>
          </p:cNvPr>
          <p:cNvCxnSpPr>
            <a:cxnSpLocks/>
          </p:cNvCxnSpPr>
          <p:nvPr/>
        </p:nvCxnSpPr>
        <p:spPr>
          <a:xfrm flipH="1">
            <a:off x="3665032" y="1260695"/>
            <a:ext cx="366373" cy="174897"/>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F1E3B2B-3025-C73E-CBCC-D5318CFD73D2}"/>
              </a:ext>
            </a:extLst>
          </p:cNvPr>
          <p:cNvCxnSpPr>
            <a:cxnSpLocks/>
          </p:cNvCxnSpPr>
          <p:nvPr/>
        </p:nvCxnSpPr>
        <p:spPr>
          <a:xfrm>
            <a:off x="4031405" y="1240990"/>
            <a:ext cx="404152" cy="10577"/>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0E321FD-100C-DC55-4DB1-4B8551C56368}"/>
              </a:ext>
            </a:extLst>
          </p:cNvPr>
          <p:cNvCxnSpPr>
            <a:cxnSpLocks/>
          </p:cNvCxnSpPr>
          <p:nvPr/>
        </p:nvCxnSpPr>
        <p:spPr>
          <a:xfrm flipH="1" flipV="1">
            <a:off x="4404504" y="1254020"/>
            <a:ext cx="238799" cy="91027"/>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5CFA0FBB-295C-2909-A9F4-C4B9187A4EB3}"/>
              </a:ext>
            </a:extLst>
          </p:cNvPr>
          <p:cNvSpPr/>
          <p:nvPr/>
        </p:nvSpPr>
        <p:spPr>
          <a:xfrm rot="21422389">
            <a:off x="3657215" y="4228239"/>
            <a:ext cx="154012" cy="12878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8470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5984"/>
            <a:ext cx="5750082" cy="4972998"/>
          </a:xfrm>
        </p:spPr>
        <p:txBody>
          <a:bodyPr>
            <a:normAutofit/>
          </a:bodyPr>
          <a:lstStyle/>
          <a:p>
            <a:r>
              <a:rPr lang="en-US" sz="1400" b="1" dirty="0">
                <a:latin typeface="+mn-lt"/>
              </a:rPr>
              <a:t>Access is via Thealby throughout</a:t>
            </a:r>
            <a:br>
              <a:rPr lang="en-US" sz="1400" dirty="0">
                <a:latin typeface="+mn-lt"/>
              </a:rPr>
            </a:br>
            <a:br>
              <a:rPr lang="en-US" sz="1400" dirty="0">
                <a:latin typeface="+mn-lt"/>
              </a:rPr>
            </a:br>
            <a:r>
              <a:rPr lang="en-US" sz="1400" b="1" dirty="0">
                <a:latin typeface="+mn-lt"/>
              </a:rPr>
              <a:t>Approaching Normanby from Scunthorpe – </a:t>
            </a:r>
            <a:br>
              <a:rPr lang="en-US" sz="1400" b="1" dirty="0">
                <a:latin typeface="+mn-lt"/>
              </a:rPr>
            </a:br>
            <a:br>
              <a:rPr lang="en-US" sz="1400" b="1" dirty="0">
                <a:latin typeface="+mn-lt"/>
              </a:rPr>
            </a:br>
            <a:r>
              <a:rPr lang="en-US" sz="1400" dirty="0">
                <a:latin typeface="+mn-lt"/>
              </a:rPr>
              <a:t>Turn left before Normanby Park Wall Side at Lodge Lane sign posted to Flixborough (signposted diversion / Flixborough). </a:t>
            </a:r>
            <a:br>
              <a:rPr lang="en-US" sz="1400" dirty="0">
                <a:latin typeface="+mn-lt"/>
              </a:rPr>
            </a:br>
            <a:r>
              <a:rPr lang="en-US" sz="1400" dirty="0">
                <a:latin typeface="+mn-lt"/>
              </a:rPr>
              <a:t>Head through Flixborough and just after the church take a right turn and head to Burton upon Stather, at the end of Flixborough road junction turn left and then a quick right turn onto Barnston Way, at the end of Barnston Way turn left onto Burton High </a:t>
            </a:r>
            <a:r>
              <a:rPr lang="en-US" sz="1400" dirty="0" err="1">
                <a:latin typeface="+mn-lt"/>
              </a:rPr>
              <a:t>st</a:t>
            </a:r>
            <a:r>
              <a:rPr lang="en-US" sz="1400" dirty="0">
                <a:latin typeface="+mn-lt"/>
              </a:rPr>
              <a:t> (proceed with caution as runners will be on this road) follow this road all the way out of Burton. </a:t>
            </a:r>
            <a:br>
              <a:rPr lang="en-US" sz="1400" dirty="0">
                <a:latin typeface="+mn-lt"/>
              </a:rPr>
            </a:br>
            <a:r>
              <a:rPr lang="en-US" sz="1400" dirty="0">
                <a:latin typeface="+mn-lt"/>
              </a:rPr>
              <a:t>Once you enter Thealby Village take the first right hand road (again proceed with caution as runners will be coming out of this junction turning left) This will lead you to the park car park or the golf club. </a:t>
            </a:r>
            <a:br>
              <a:rPr lang="en-US" sz="1400" dirty="0">
                <a:latin typeface="+mn-lt"/>
              </a:rPr>
            </a:br>
            <a:br>
              <a:rPr lang="en-US" sz="1400" dirty="0">
                <a:latin typeface="+mn-lt"/>
              </a:rPr>
            </a:br>
            <a:r>
              <a:rPr lang="en-US" sz="1400" b="1" dirty="0">
                <a:latin typeface="+mn-lt"/>
              </a:rPr>
              <a:t>Leaving Normanby Park / Golf club </a:t>
            </a:r>
            <a:r>
              <a:rPr lang="en-US" sz="1400" dirty="0">
                <a:latin typeface="+mn-lt"/>
              </a:rPr>
              <a:t>– Only right turn available DO NOT TURN LEFT as the road is closed and you will be turn around. You can then head to Winterton to town or via Thealby / Burton / Flixborough (the reverse of the above route)</a:t>
            </a:r>
            <a:endParaRPr lang="en-US" sz="1400" b="1" dirty="0">
              <a:latin typeface="+mn-lt"/>
            </a:endParaRPr>
          </a:p>
        </p:txBody>
      </p:sp>
      <p:sp>
        <p:nvSpPr>
          <p:cNvPr id="22" name="Title 1"/>
          <p:cNvSpPr txBox="1">
            <a:spLocks/>
          </p:cNvSpPr>
          <p:nvPr/>
        </p:nvSpPr>
        <p:spPr>
          <a:xfrm>
            <a:off x="-1" y="13203"/>
            <a:ext cx="575008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Accessing Normanby Hall and the Golf Course </a:t>
            </a:r>
          </a:p>
          <a:p>
            <a:r>
              <a:rPr lang="en-US" sz="1800" b="1" dirty="0"/>
              <a:t>Sunday 12</a:t>
            </a:r>
            <a:r>
              <a:rPr lang="en-US" sz="1800" b="1" baseline="30000" dirty="0"/>
              <a:t>th</a:t>
            </a:r>
            <a:r>
              <a:rPr lang="en-US" sz="1800" b="1" dirty="0"/>
              <a:t> July 09:15-11:00</a:t>
            </a:r>
          </a:p>
          <a:p>
            <a:r>
              <a:rPr lang="en-US" sz="1800" b="1" dirty="0">
                <a:latin typeface="+mn-lt"/>
              </a:rPr>
              <a:t>THE NORMANBY 10K</a:t>
            </a:r>
            <a:endParaRPr lang="en-US" sz="1200" dirty="0">
              <a:latin typeface="+mn-lt"/>
            </a:endParaRPr>
          </a:p>
        </p:txBody>
      </p:sp>
      <p:pic>
        <p:nvPicPr>
          <p:cNvPr id="5" name="Picture 4" descr="A picture containing drawing, parked&#10;&#10;Description automatically generated">
            <a:extLst>
              <a:ext uri="{FF2B5EF4-FFF2-40B4-BE49-F238E27FC236}">
                <a16:creationId xmlns:a16="http://schemas.microsoft.com/office/drawing/2014/main" id="{7C9DEEB1-0BB0-6140-909D-C31447C608AA}"/>
              </a:ext>
            </a:extLst>
          </p:cNvPr>
          <p:cNvPicPr>
            <a:picLocks noChangeAspect="1"/>
          </p:cNvPicPr>
          <p:nvPr/>
        </p:nvPicPr>
        <p:blipFill>
          <a:blip r:embed="rId2"/>
          <a:stretch>
            <a:fillRect/>
          </a:stretch>
        </p:blipFill>
        <p:spPr>
          <a:xfrm>
            <a:off x="11080518" y="-17752"/>
            <a:ext cx="1111481" cy="556280"/>
          </a:xfrm>
          <a:prstGeom prst="rect">
            <a:avLst/>
          </a:prstGeom>
        </p:spPr>
      </p:pic>
      <p:sp>
        <p:nvSpPr>
          <p:cNvPr id="40" name="Title 1">
            <a:extLst>
              <a:ext uri="{FF2B5EF4-FFF2-40B4-BE49-F238E27FC236}">
                <a16:creationId xmlns:a16="http://schemas.microsoft.com/office/drawing/2014/main" id="{42DD8994-0C01-644A-AC82-B00F55DDB547}"/>
              </a:ext>
            </a:extLst>
          </p:cNvPr>
          <p:cNvSpPr txBox="1">
            <a:spLocks/>
          </p:cNvSpPr>
          <p:nvPr/>
        </p:nvSpPr>
        <p:spPr>
          <a:xfrm>
            <a:off x="5750082" y="538527"/>
            <a:ext cx="5750082" cy="61532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1400" dirty="0">
                <a:latin typeface="+mn-lt"/>
              </a:rPr>
            </a:br>
            <a:r>
              <a:rPr lang="en-US" sz="1400" b="1" dirty="0">
                <a:latin typeface="+mn-lt"/>
              </a:rPr>
              <a:t>Access is via Flixborough (but can also be via Thealby to Winterton)</a:t>
            </a:r>
            <a:br>
              <a:rPr lang="en-US" sz="1400" b="1" dirty="0">
                <a:latin typeface="+mn-lt"/>
              </a:rPr>
            </a:br>
            <a:br>
              <a:rPr lang="en-US" sz="1400" b="1" dirty="0">
                <a:latin typeface="+mn-lt"/>
              </a:rPr>
            </a:br>
            <a:r>
              <a:rPr lang="en-US" sz="1400" b="1" dirty="0">
                <a:latin typeface="+mn-lt"/>
              </a:rPr>
              <a:t>You will be unable to leave the village via Normanby and the road will be closed after the Playing fields area.</a:t>
            </a:r>
          </a:p>
          <a:p>
            <a:endParaRPr lang="en-US" sz="1400" b="1" dirty="0">
              <a:latin typeface="+mn-lt"/>
            </a:endParaRPr>
          </a:p>
          <a:p>
            <a:r>
              <a:rPr lang="en-US" sz="1400" b="1" dirty="0">
                <a:latin typeface="+mn-lt"/>
              </a:rPr>
              <a:t>All roads in Burton village remain open but please take care as runners (and a bumblebee) will be passing through from around 09:20-11:00</a:t>
            </a:r>
          </a:p>
          <a:p>
            <a:endParaRPr lang="en-US" sz="1400" b="1" dirty="0">
              <a:latin typeface="+mn-lt"/>
            </a:endParaRPr>
          </a:p>
          <a:p>
            <a:r>
              <a:rPr lang="en-US" sz="1400" dirty="0">
                <a:latin typeface="+mn-lt"/>
              </a:rPr>
              <a:t>Turn down Flixborough road next to Burton Junior School (this can also be accessed via Barnston Way) Turn left before Barnston Way to continue on Flixborough Rd.</a:t>
            </a:r>
          </a:p>
          <a:p>
            <a:r>
              <a:rPr lang="en-US" sz="1400" dirty="0">
                <a:latin typeface="+mn-lt"/>
              </a:rPr>
              <a:t>You will then leave Burton and continue on Flixborough Rd which becomes Burton Rd and takes you into Flixborough village.</a:t>
            </a:r>
          </a:p>
          <a:p>
            <a:r>
              <a:rPr lang="en-US" sz="1400" dirty="0">
                <a:latin typeface="+mn-lt"/>
              </a:rPr>
              <a:t>Turn left at the junction as this will take you down High St and Lodge Lane, leaving Flixborough.</a:t>
            </a:r>
          </a:p>
          <a:p>
            <a:r>
              <a:rPr lang="en-US" sz="1400" dirty="0">
                <a:latin typeface="+mn-lt"/>
              </a:rPr>
              <a:t>As you arrive at the next junction turn right and this will take you to Scunthorpe via the B1430 Normanby Rd</a:t>
            </a:r>
          </a:p>
          <a:p>
            <a:endParaRPr lang="en-US" sz="1400" dirty="0">
              <a:latin typeface="+mn-lt"/>
            </a:endParaRPr>
          </a:p>
          <a:p>
            <a:r>
              <a:rPr lang="en-US" sz="1400" b="1" dirty="0">
                <a:latin typeface="+mn-lt"/>
              </a:rPr>
              <a:t>This is also the route to access The Pony Club, Cricket Club &amp; Farms</a:t>
            </a:r>
            <a:r>
              <a:rPr lang="en-US" sz="1400" dirty="0">
                <a:latin typeface="+mn-lt"/>
              </a:rPr>
              <a:t> at the South Lodge entrance of Normanby Hall). At the junction with Normanby road you would instead turn left. However this is a </a:t>
            </a:r>
            <a:r>
              <a:rPr lang="en-US" sz="1400" b="1" dirty="0">
                <a:solidFill>
                  <a:srgbClr val="FF0000"/>
                </a:solidFill>
                <a:latin typeface="+mn-lt"/>
              </a:rPr>
              <a:t>controlled access only</a:t>
            </a:r>
            <a:r>
              <a:rPr lang="en-US" sz="1400" b="1" dirty="0">
                <a:latin typeface="+mn-lt"/>
              </a:rPr>
              <a:t> </a:t>
            </a:r>
            <a:r>
              <a:rPr lang="en-US" sz="1400" dirty="0">
                <a:latin typeface="+mn-lt"/>
              </a:rPr>
              <a:t>so you will need to interact the the TM team in order to do this. The road is manned and coned further down to prevent access to Normanby so please only use to access these areas. The same applies if accessing from Scunthorpe direction for these sites. </a:t>
            </a:r>
          </a:p>
          <a:p>
            <a:endParaRPr lang="en-US" sz="1400" b="1" dirty="0">
              <a:latin typeface="+mn-lt"/>
            </a:endParaRPr>
          </a:p>
        </p:txBody>
      </p:sp>
      <p:sp>
        <p:nvSpPr>
          <p:cNvPr id="41" name="Title 1">
            <a:extLst>
              <a:ext uri="{FF2B5EF4-FFF2-40B4-BE49-F238E27FC236}">
                <a16:creationId xmlns:a16="http://schemas.microsoft.com/office/drawing/2014/main" id="{41F8336A-BE25-7643-B470-B70B0AC5AB49}"/>
              </a:ext>
            </a:extLst>
          </p:cNvPr>
          <p:cNvSpPr txBox="1">
            <a:spLocks/>
          </p:cNvSpPr>
          <p:nvPr/>
        </p:nvSpPr>
        <p:spPr>
          <a:xfrm>
            <a:off x="5750081" y="13203"/>
            <a:ext cx="479322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Accessing Scunthorpe from Burton </a:t>
            </a:r>
          </a:p>
          <a:p>
            <a:r>
              <a:rPr lang="en-US" sz="1800" b="1" dirty="0"/>
              <a:t>Sunday 12</a:t>
            </a:r>
            <a:r>
              <a:rPr lang="en-US" sz="1800" b="1" baseline="30000" dirty="0"/>
              <a:t>th</a:t>
            </a:r>
            <a:r>
              <a:rPr lang="en-US" sz="1800" b="1" dirty="0"/>
              <a:t> July 09:15-11:00</a:t>
            </a:r>
          </a:p>
          <a:p>
            <a:r>
              <a:rPr lang="en-US" sz="1800" b="1" dirty="0">
                <a:latin typeface="+mn-lt"/>
              </a:rPr>
              <a:t>THE NORMANBY 10K</a:t>
            </a:r>
            <a:endParaRPr lang="en-US" sz="1200" dirty="0">
              <a:latin typeface="+mn-lt"/>
            </a:endParaRPr>
          </a:p>
        </p:txBody>
      </p:sp>
    </p:spTree>
    <p:extLst>
      <p:ext uri="{BB962C8B-B14F-4D97-AF65-F5344CB8AC3E}">
        <p14:creationId xmlns:p14="http://schemas.microsoft.com/office/powerpoint/2010/main" val="275995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txBox="1">
            <a:spLocks/>
          </p:cNvSpPr>
          <p:nvPr/>
        </p:nvSpPr>
        <p:spPr>
          <a:xfrm>
            <a:off x="3" y="4866"/>
            <a:ext cx="3402416" cy="13471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Access for Burton from Scunthorpe direction </a:t>
            </a:r>
          </a:p>
          <a:p>
            <a:r>
              <a:rPr lang="en-US" sz="1800" b="1" dirty="0"/>
              <a:t>12</a:t>
            </a:r>
            <a:r>
              <a:rPr lang="en-US" sz="1800" b="1" baseline="30000" dirty="0"/>
              <a:t>th</a:t>
            </a:r>
            <a:r>
              <a:rPr lang="en-US" sz="1800" b="1" dirty="0"/>
              <a:t> July 09:15-11:00</a:t>
            </a:r>
          </a:p>
          <a:p>
            <a:r>
              <a:rPr lang="en-US" sz="1800" b="1" dirty="0">
                <a:latin typeface="+mn-lt"/>
              </a:rPr>
              <a:t>THE NORMANBY 10K</a:t>
            </a:r>
            <a:endParaRPr lang="en-US" sz="1200" dirty="0">
              <a:latin typeface="+mn-lt"/>
            </a:endParaRPr>
          </a:p>
        </p:txBody>
      </p:sp>
      <p:sp>
        <p:nvSpPr>
          <p:cNvPr id="35" name="Title 1">
            <a:extLst>
              <a:ext uri="{FF2B5EF4-FFF2-40B4-BE49-F238E27FC236}">
                <a16:creationId xmlns:a16="http://schemas.microsoft.com/office/drawing/2014/main" id="{3DD7A327-3550-D04B-A9F8-1758EFCAB858}"/>
              </a:ext>
            </a:extLst>
          </p:cNvPr>
          <p:cNvSpPr txBox="1">
            <a:spLocks/>
          </p:cNvSpPr>
          <p:nvPr/>
        </p:nvSpPr>
        <p:spPr>
          <a:xfrm>
            <a:off x="3745956" y="114754"/>
            <a:ext cx="3824425" cy="11273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Access for Burton from Winterton direction</a:t>
            </a:r>
          </a:p>
          <a:p>
            <a:r>
              <a:rPr lang="en-US" sz="1800" b="1" dirty="0"/>
              <a:t>12</a:t>
            </a:r>
            <a:r>
              <a:rPr lang="en-US" sz="1800" b="1" baseline="30000" dirty="0"/>
              <a:t>th</a:t>
            </a:r>
            <a:r>
              <a:rPr lang="en-US" sz="1800" b="1" dirty="0"/>
              <a:t> July 09:15-10:30</a:t>
            </a:r>
          </a:p>
          <a:p>
            <a:r>
              <a:rPr lang="en-US" sz="1800" b="1" dirty="0">
                <a:latin typeface="+mn-lt"/>
              </a:rPr>
              <a:t>THE NORMANBY 10K</a:t>
            </a:r>
            <a:endParaRPr lang="en-US" sz="1200" dirty="0">
              <a:latin typeface="+mn-lt"/>
            </a:endParaRPr>
          </a:p>
        </p:txBody>
      </p:sp>
      <p:sp>
        <p:nvSpPr>
          <p:cNvPr id="38" name="Title 1">
            <a:extLst>
              <a:ext uri="{FF2B5EF4-FFF2-40B4-BE49-F238E27FC236}">
                <a16:creationId xmlns:a16="http://schemas.microsoft.com/office/drawing/2014/main" id="{A01A0B68-B1A5-594E-A0D5-BFC95D409A0A}"/>
              </a:ext>
            </a:extLst>
          </p:cNvPr>
          <p:cNvSpPr>
            <a:spLocks noGrp="1"/>
          </p:cNvSpPr>
          <p:nvPr>
            <p:ph type="title"/>
          </p:nvPr>
        </p:nvSpPr>
        <p:spPr>
          <a:xfrm>
            <a:off x="0" y="1130338"/>
            <a:ext cx="3508744" cy="4356061"/>
          </a:xfrm>
        </p:spPr>
        <p:txBody>
          <a:bodyPr>
            <a:normAutofit/>
          </a:bodyPr>
          <a:lstStyle/>
          <a:p>
            <a:r>
              <a:rPr lang="en-US" sz="1400" b="1" dirty="0">
                <a:latin typeface="+mn-lt"/>
              </a:rPr>
              <a:t>Approaching from Scunthorpe – </a:t>
            </a:r>
            <a:br>
              <a:rPr lang="en-US" sz="1400" b="1" dirty="0">
                <a:latin typeface="+mn-lt"/>
              </a:rPr>
            </a:br>
            <a:br>
              <a:rPr lang="en-US" sz="1400" b="1" dirty="0">
                <a:latin typeface="+mn-lt"/>
              </a:rPr>
            </a:br>
            <a:r>
              <a:rPr lang="en-US" sz="1400" dirty="0">
                <a:latin typeface="+mn-lt"/>
              </a:rPr>
              <a:t>Turn left before Normanby Park Wall Side at Lodge Lane sign posted to Flixborough (signposted diversion / Flixborough). </a:t>
            </a:r>
            <a:br>
              <a:rPr lang="en-US" sz="1400" dirty="0">
                <a:latin typeface="+mn-lt"/>
              </a:rPr>
            </a:br>
            <a:r>
              <a:rPr lang="en-US" sz="1400" dirty="0">
                <a:latin typeface="+mn-lt"/>
              </a:rPr>
              <a:t>Head through Flixborough and just after the church take a right turn and head to Burton upon Stather.</a:t>
            </a:r>
            <a:br>
              <a:rPr lang="en-US" sz="1400" dirty="0">
                <a:latin typeface="+mn-lt"/>
              </a:rPr>
            </a:br>
            <a:br>
              <a:rPr lang="en-US" sz="1400" dirty="0">
                <a:latin typeface="+mn-lt"/>
              </a:rPr>
            </a:br>
            <a:r>
              <a:rPr lang="en-US" sz="1400" dirty="0">
                <a:latin typeface="+mn-lt"/>
              </a:rPr>
              <a:t>This will then lead you straight into the village. Please take care through the village as runners will be on the roads and paths. </a:t>
            </a:r>
            <a:br>
              <a:rPr lang="en-US" sz="1400" dirty="0">
                <a:latin typeface="+mn-lt"/>
              </a:rPr>
            </a:br>
            <a:br>
              <a:rPr lang="en-US" sz="1400" dirty="0">
                <a:latin typeface="+mn-lt"/>
              </a:rPr>
            </a:br>
            <a:r>
              <a:rPr lang="en-US" sz="1400" b="1" dirty="0">
                <a:latin typeface="+mn-lt"/>
              </a:rPr>
              <a:t>Leaving Normanby Park / Golf club </a:t>
            </a:r>
            <a:r>
              <a:rPr lang="en-US" sz="1400" dirty="0">
                <a:latin typeface="+mn-lt"/>
              </a:rPr>
              <a:t>– Only right turn available DO NOT TURN LEFT as the road is closed and you will be turned around. You can then head to Winterton to town or via Thealby / Burton / Flixborough (the reverse of the above route)</a:t>
            </a:r>
            <a:endParaRPr lang="en-US" sz="1400" b="1" dirty="0">
              <a:latin typeface="+mn-lt"/>
            </a:endParaRPr>
          </a:p>
        </p:txBody>
      </p:sp>
      <p:sp>
        <p:nvSpPr>
          <p:cNvPr id="40" name="Title 1">
            <a:extLst>
              <a:ext uri="{FF2B5EF4-FFF2-40B4-BE49-F238E27FC236}">
                <a16:creationId xmlns:a16="http://schemas.microsoft.com/office/drawing/2014/main" id="{D3840A95-817E-6245-9C6A-604F5B7BBF36}"/>
              </a:ext>
            </a:extLst>
          </p:cNvPr>
          <p:cNvSpPr txBox="1">
            <a:spLocks/>
          </p:cNvSpPr>
          <p:nvPr/>
        </p:nvSpPr>
        <p:spPr>
          <a:xfrm>
            <a:off x="3745956" y="1127326"/>
            <a:ext cx="3898853" cy="57306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b="1" dirty="0">
                <a:latin typeface="+mn-lt"/>
              </a:rPr>
              <a:t>Approaching from Winterton – </a:t>
            </a:r>
            <a:br>
              <a:rPr lang="en-US" sz="1400" b="1" dirty="0">
                <a:latin typeface="+mn-lt"/>
              </a:rPr>
            </a:br>
            <a:endParaRPr lang="en-US" sz="1400" b="1" dirty="0">
              <a:latin typeface="+mn-lt"/>
            </a:endParaRPr>
          </a:p>
          <a:p>
            <a:r>
              <a:rPr lang="en-US" sz="1400" b="1" dirty="0">
                <a:latin typeface="+mn-lt"/>
              </a:rPr>
              <a:t>Down Coleby Road Hill from A1077 top Rd </a:t>
            </a:r>
          </a:p>
          <a:p>
            <a:r>
              <a:rPr lang="en-US" sz="1400" dirty="0">
                <a:latin typeface="+mn-lt"/>
              </a:rPr>
              <a:t>Turn right around ½ a mile after the bottom of the hill towards West Halton</a:t>
            </a:r>
          </a:p>
          <a:p>
            <a:r>
              <a:rPr lang="en-US" sz="1400" dirty="0">
                <a:latin typeface="+mn-lt"/>
              </a:rPr>
              <a:t>Just before you leave West Halton take the last left and head towards Alkborough</a:t>
            </a:r>
          </a:p>
          <a:p>
            <a:r>
              <a:rPr lang="en-US" sz="1400" dirty="0">
                <a:latin typeface="+mn-lt"/>
              </a:rPr>
              <a:t>Follow the road in Alkborough until you come to a Junction, at the Junction turn left and you will then head through Walcot village which then leads to Burton.</a:t>
            </a:r>
          </a:p>
          <a:p>
            <a:endParaRPr lang="en-US" sz="1400" dirty="0">
              <a:latin typeface="+mn-lt"/>
            </a:endParaRPr>
          </a:p>
          <a:p>
            <a:endParaRPr lang="en-US" sz="1400" dirty="0">
              <a:latin typeface="+mn-lt"/>
            </a:endParaRPr>
          </a:p>
          <a:p>
            <a:r>
              <a:rPr lang="en-US" sz="1400" b="1" dirty="0">
                <a:latin typeface="+mn-lt"/>
              </a:rPr>
              <a:t>Down Thealby Lane from A1077 Top Rd</a:t>
            </a:r>
          </a:p>
          <a:p>
            <a:r>
              <a:rPr lang="en-US" sz="1400" dirty="0">
                <a:latin typeface="+mn-lt"/>
              </a:rPr>
              <a:t>Turn right before Thealby towards Coleby.</a:t>
            </a:r>
          </a:p>
          <a:p>
            <a:r>
              <a:rPr lang="en-US" sz="1400" dirty="0">
                <a:latin typeface="+mn-lt"/>
              </a:rPr>
              <a:t>Head through Coleby and then turn left through West Halton</a:t>
            </a:r>
          </a:p>
          <a:p>
            <a:r>
              <a:rPr lang="en-US" sz="1400" dirty="0">
                <a:latin typeface="+mn-lt"/>
              </a:rPr>
              <a:t>Just before you leave West Halton take the last left and head towards Alkborough</a:t>
            </a:r>
          </a:p>
          <a:p>
            <a:r>
              <a:rPr lang="en-US" sz="1400" dirty="0">
                <a:latin typeface="+mn-lt"/>
              </a:rPr>
              <a:t>Follow the road in Alkborough until you come to a Junction, at the Junction turn left and you will then head through Walcot village which then leads to Burton.</a:t>
            </a:r>
          </a:p>
          <a:p>
            <a:br>
              <a:rPr lang="en-US" sz="1400" dirty="0">
                <a:latin typeface="+mn-lt"/>
              </a:rPr>
            </a:br>
            <a:r>
              <a:rPr lang="en-US" sz="1400" dirty="0">
                <a:latin typeface="+mn-lt"/>
              </a:rPr>
              <a:t>This will then lead you straight into the village. Please take care through the village as runners will be on the roads and paths. </a:t>
            </a:r>
            <a:endParaRPr lang="en-US" sz="1400" b="1" dirty="0">
              <a:latin typeface="+mn-lt"/>
            </a:endParaRPr>
          </a:p>
        </p:txBody>
      </p:sp>
      <p:pic>
        <p:nvPicPr>
          <p:cNvPr id="41" name="Picture 40" descr="A picture containing drawing, parked&#10;&#10;Description automatically generated">
            <a:extLst>
              <a:ext uri="{FF2B5EF4-FFF2-40B4-BE49-F238E27FC236}">
                <a16:creationId xmlns:a16="http://schemas.microsoft.com/office/drawing/2014/main" id="{CEADA596-83CA-1A4B-B474-D5C084A1CB03}"/>
              </a:ext>
            </a:extLst>
          </p:cNvPr>
          <p:cNvPicPr>
            <a:picLocks noChangeAspect="1"/>
          </p:cNvPicPr>
          <p:nvPr/>
        </p:nvPicPr>
        <p:blipFill>
          <a:blip r:embed="rId2"/>
          <a:stretch>
            <a:fillRect/>
          </a:stretch>
        </p:blipFill>
        <p:spPr>
          <a:xfrm>
            <a:off x="11080518" y="-17752"/>
            <a:ext cx="1111481" cy="556280"/>
          </a:xfrm>
          <a:prstGeom prst="rect">
            <a:avLst/>
          </a:prstGeom>
        </p:spPr>
      </p:pic>
      <p:sp>
        <p:nvSpPr>
          <p:cNvPr id="4" name="Title 1">
            <a:extLst>
              <a:ext uri="{FF2B5EF4-FFF2-40B4-BE49-F238E27FC236}">
                <a16:creationId xmlns:a16="http://schemas.microsoft.com/office/drawing/2014/main" id="{9FC78F9D-1A14-B5BE-96CA-4B4AC7916296}"/>
              </a:ext>
            </a:extLst>
          </p:cNvPr>
          <p:cNvSpPr txBox="1">
            <a:spLocks/>
          </p:cNvSpPr>
          <p:nvPr/>
        </p:nvSpPr>
        <p:spPr>
          <a:xfrm>
            <a:off x="7882021" y="73858"/>
            <a:ext cx="3198497" cy="11273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b="1" dirty="0"/>
              <a:t>Wiltshire Avenue – One way access closure</a:t>
            </a:r>
          </a:p>
          <a:p>
            <a:r>
              <a:rPr lang="en-US" sz="1800" b="1"/>
              <a:t>12</a:t>
            </a:r>
            <a:r>
              <a:rPr lang="en-US" sz="1800" b="1" baseline="30000"/>
              <a:t>th</a:t>
            </a:r>
            <a:r>
              <a:rPr lang="en-US" sz="1800" b="1"/>
              <a:t> </a:t>
            </a:r>
            <a:r>
              <a:rPr lang="en-US" sz="1800" b="1" dirty="0"/>
              <a:t>July 09:15-10:30</a:t>
            </a:r>
          </a:p>
          <a:p>
            <a:r>
              <a:rPr lang="en-US" sz="1800" b="1" dirty="0">
                <a:latin typeface="+mn-lt"/>
              </a:rPr>
              <a:t>THE NORMANBY 10K</a:t>
            </a:r>
            <a:endParaRPr lang="en-US" sz="1200" dirty="0">
              <a:latin typeface="+mn-lt"/>
            </a:endParaRPr>
          </a:p>
        </p:txBody>
      </p:sp>
      <p:sp>
        <p:nvSpPr>
          <p:cNvPr id="5" name="Title 1">
            <a:extLst>
              <a:ext uri="{FF2B5EF4-FFF2-40B4-BE49-F238E27FC236}">
                <a16:creationId xmlns:a16="http://schemas.microsoft.com/office/drawing/2014/main" id="{D17D1357-953B-7311-E2C5-BE3569A8D6F7}"/>
              </a:ext>
            </a:extLst>
          </p:cNvPr>
          <p:cNvSpPr txBox="1">
            <a:spLocks/>
          </p:cNvSpPr>
          <p:nvPr/>
        </p:nvSpPr>
        <p:spPr>
          <a:xfrm>
            <a:off x="7882021" y="1384150"/>
            <a:ext cx="3813793" cy="19242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b="1" dirty="0">
                <a:latin typeface="+mn-lt"/>
              </a:rPr>
              <a:t>Wiltshire Avenue Closed Access at junction with Darby Road.</a:t>
            </a:r>
          </a:p>
          <a:p>
            <a:r>
              <a:rPr lang="en-US" sz="1400" dirty="0">
                <a:latin typeface="+mn-lt"/>
              </a:rPr>
              <a:t>Access / exit for residents is available through out the run but we ask that you head through from the junction with The Avenue towards Darby Road direction. </a:t>
            </a:r>
          </a:p>
          <a:p>
            <a:r>
              <a:rPr lang="en-US" sz="1400" dirty="0">
                <a:latin typeface="+mn-lt"/>
              </a:rPr>
              <a:t>Access is full open at the Avenue end of Wiltshire Avenue and Exit is fully open at the Darby Road End</a:t>
            </a:r>
          </a:p>
        </p:txBody>
      </p:sp>
    </p:spTree>
    <p:extLst>
      <p:ext uri="{BB962C8B-B14F-4D97-AF65-F5344CB8AC3E}">
        <p14:creationId xmlns:p14="http://schemas.microsoft.com/office/powerpoint/2010/main" val="4092793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TotalTime>
  <Words>1317</Words>
  <Application>Microsoft Macintosh PowerPoint</Application>
  <PresentationFormat>Widescreen</PresentationFormat>
  <Paragraphs>67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Wingdings</vt:lpstr>
      <vt:lpstr>Office Theme</vt:lpstr>
      <vt:lpstr>The Normanby 10k 12th July, 09:30-11:00 </vt:lpstr>
      <vt:lpstr>PowerPoint Presentation</vt:lpstr>
      <vt:lpstr>Access is via Thealby throughout  Approaching Normanby from Scunthorpe –   Turn left before Normanby Park Wall Side at Lodge Lane sign posted to Flixborough (signposted diversion / Flixborough).  Head through Flixborough and just after the church take a right turn and head to Burton upon Stather, at the end of Flixborough road junction turn left and then a quick right turn onto Barnston Way, at the end of Barnston Way turn left onto Burton High st (proceed with caution as runners will be on this road) follow this road all the way out of Burton.  Once you enter Thealby Village take the first right hand road (again proceed with caution as runners will be coming out of this junction turning left) This will lead you to the park car park or the golf club.   Leaving Normanby Park / Golf club – Only right turn available DO NOT TURN LEFT as the road is closed and you will be turn around. You can then head to Winterton to town or via Thealby / Burton / Flixborough (the reverse of the above route)</vt:lpstr>
      <vt:lpstr>Approaching from Scunthorpe –   Turn left before Normanby Park Wall Side at Lodge Lane sign posted to Flixborough (signposted diversion / Flixborough).  Head through Flixborough and just after the church take a right turn and head to Burton upon Stather.  This will then lead you straight into the village. Please take care through the village as runners will be on the roads and paths.   Leaving Normanby Park / Golf club – Only right turn available DO NOT TURN LEFT as the road is closed and you will be turned around. You can then head to Winterton to town or via Thealby / Burton / Flixborough (the reverse of the above route)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Jonathan Frary</dc:creator>
  <cp:lastModifiedBy>JUSTINE R</cp:lastModifiedBy>
  <cp:revision>8</cp:revision>
  <dcterms:created xsi:type="dcterms:W3CDTF">2024-06-25T22:43:01Z</dcterms:created>
  <dcterms:modified xsi:type="dcterms:W3CDTF">2026-06-30T11:27:45Z</dcterms:modified>
</cp:coreProperties>
</file>