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5"/>
    <p:restoredTop sz="94694"/>
  </p:normalViewPr>
  <p:slideViewPr>
    <p:cSldViewPr snapToGrid="0">
      <p:cViewPr varScale="1">
        <p:scale>
          <a:sx n="121" d="100"/>
          <a:sy n="121"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7C141-3279-4DE2-85B0-C8CD6EDFEB2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3982B84-8811-4C38-BDDC-8EC507AB8C94}">
      <dgm:prSet/>
      <dgm:spPr/>
      <dgm:t>
        <a:bodyPr/>
        <a:lstStyle/>
        <a:p>
          <a:r>
            <a:rPr lang="en-US" dirty="0">
              <a:latin typeface="Baghdad" pitchFamily="2" charset="-78"/>
              <a:cs typeface="Baghdad" pitchFamily="2" charset="-78"/>
            </a:rPr>
            <a:t>Only when one has the Spirit of Truth (given to those who obey the Ten C’s John 14:15-17) will they then be able to understand what is written in the Bible, man on their own could never interpret the scriptures(hence the 45-50K denominations in counting) when they’re all inspired by God’s Spirit. </a:t>
          </a:r>
        </a:p>
      </dgm:t>
    </dgm:pt>
    <dgm:pt modelId="{8B725279-59E1-4E30-9A7F-BB4CA7C39B7B}" type="parTrans" cxnId="{432DF6A5-3C5D-4ADF-B61C-D3DF347FE4E7}">
      <dgm:prSet/>
      <dgm:spPr/>
      <dgm:t>
        <a:bodyPr/>
        <a:lstStyle/>
        <a:p>
          <a:endParaRPr lang="en-US"/>
        </a:p>
      </dgm:t>
    </dgm:pt>
    <dgm:pt modelId="{55565261-000D-4C91-9AEE-A7CFED60A346}" type="sibTrans" cxnId="{432DF6A5-3C5D-4ADF-B61C-D3DF347FE4E7}">
      <dgm:prSet/>
      <dgm:spPr/>
      <dgm:t>
        <a:bodyPr/>
        <a:lstStyle/>
        <a:p>
          <a:endParaRPr lang="en-US"/>
        </a:p>
      </dgm:t>
    </dgm:pt>
    <dgm:pt modelId="{0A6B2A3D-0A51-4F3F-AAF7-46C881AD4EF5}">
      <dgm:prSet/>
      <dgm:spPr/>
      <dgm:t>
        <a:bodyPr/>
        <a:lstStyle/>
        <a:p>
          <a:r>
            <a:rPr lang="en-US" dirty="0">
              <a:latin typeface="Baghdad" pitchFamily="2" charset="-78"/>
              <a:cs typeface="Baghdad" pitchFamily="2" charset="-78"/>
            </a:rPr>
            <a:t>2 Timothy 3:16-17 🔥All scripture is given by inspiration of God, and is profitable for doctrine🔥, for reproof, for correction, for instruction in righteousness: That the man of God may be perfect, thoroughly furnished unto all good works.</a:t>
          </a:r>
        </a:p>
      </dgm:t>
    </dgm:pt>
    <dgm:pt modelId="{6834AB9D-3A7F-4320-920A-3DC7BF043A71}" type="parTrans" cxnId="{80266045-21E0-4807-864B-2CE3EB024123}">
      <dgm:prSet/>
      <dgm:spPr/>
      <dgm:t>
        <a:bodyPr/>
        <a:lstStyle/>
        <a:p>
          <a:endParaRPr lang="en-US"/>
        </a:p>
      </dgm:t>
    </dgm:pt>
    <dgm:pt modelId="{CFEB87A3-A91A-4678-BA1D-C403BC7CA812}" type="sibTrans" cxnId="{80266045-21E0-4807-864B-2CE3EB024123}">
      <dgm:prSet/>
      <dgm:spPr/>
      <dgm:t>
        <a:bodyPr/>
        <a:lstStyle/>
        <a:p>
          <a:endParaRPr lang="en-US"/>
        </a:p>
      </dgm:t>
    </dgm:pt>
    <dgm:pt modelId="{227ECC83-D266-8148-8A61-680BEE0D3BCC}" type="pres">
      <dgm:prSet presAssocID="{0E97C141-3279-4DE2-85B0-C8CD6EDFEB2C}" presName="Name0" presStyleCnt="0">
        <dgm:presLayoutVars>
          <dgm:dir/>
          <dgm:animLvl val="lvl"/>
          <dgm:resizeHandles val="exact"/>
        </dgm:presLayoutVars>
      </dgm:prSet>
      <dgm:spPr/>
    </dgm:pt>
    <dgm:pt modelId="{37F015D5-5851-AC46-B738-AA88C9FB2C75}" type="pres">
      <dgm:prSet presAssocID="{0A6B2A3D-0A51-4F3F-AAF7-46C881AD4EF5}" presName="boxAndChildren" presStyleCnt="0"/>
      <dgm:spPr/>
    </dgm:pt>
    <dgm:pt modelId="{03EB8F60-4DE3-CB47-969B-6B098C106818}" type="pres">
      <dgm:prSet presAssocID="{0A6B2A3D-0A51-4F3F-AAF7-46C881AD4EF5}" presName="parentTextBox" presStyleLbl="node1" presStyleIdx="0" presStyleCnt="2"/>
      <dgm:spPr/>
    </dgm:pt>
    <dgm:pt modelId="{C057DC75-C715-2447-803F-698D0E5132E7}" type="pres">
      <dgm:prSet presAssocID="{55565261-000D-4C91-9AEE-A7CFED60A346}" presName="sp" presStyleCnt="0"/>
      <dgm:spPr/>
    </dgm:pt>
    <dgm:pt modelId="{A52D3993-CA34-EE47-8D33-4EABA9645561}" type="pres">
      <dgm:prSet presAssocID="{53982B84-8811-4C38-BDDC-8EC507AB8C94}" presName="arrowAndChildren" presStyleCnt="0"/>
      <dgm:spPr/>
    </dgm:pt>
    <dgm:pt modelId="{1E332FC3-A112-1A46-B856-FF39430A93EC}" type="pres">
      <dgm:prSet presAssocID="{53982B84-8811-4C38-BDDC-8EC507AB8C94}" presName="parentTextArrow" presStyleLbl="node1" presStyleIdx="1" presStyleCnt="2" custLinFactNeighborX="185" custLinFactNeighborY="-92"/>
      <dgm:spPr/>
    </dgm:pt>
  </dgm:ptLst>
  <dgm:cxnLst>
    <dgm:cxn modelId="{80266045-21E0-4807-864B-2CE3EB024123}" srcId="{0E97C141-3279-4DE2-85B0-C8CD6EDFEB2C}" destId="{0A6B2A3D-0A51-4F3F-AAF7-46C881AD4EF5}" srcOrd="1" destOrd="0" parTransId="{6834AB9D-3A7F-4320-920A-3DC7BF043A71}" sibTransId="{CFEB87A3-A91A-4678-BA1D-C403BC7CA812}"/>
    <dgm:cxn modelId="{D72A236B-EF56-2A4D-A7BD-E5E393F03310}" type="presOf" srcId="{0A6B2A3D-0A51-4F3F-AAF7-46C881AD4EF5}" destId="{03EB8F60-4DE3-CB47-969B-6B098C106818}" srcOrd="0" destOrd="0" presId="urn:microsoft.com/office/officeart/2005/8/layout/process4"/>
    <dgm:cxn modelId="{CC7EE370-9901-BE4C-9F0E-8D7E222A949C}" type="presOf" srcId="{53982B84-8811-4C38-BDDC-8EC507AB8C94}" destId="{1E332FC3-A112-1A46-B856-FF39430A93EC}" srcOrd="0" destOrd="0" presId="urn:microsoft.com/office/officeart/2005/8/layout/process4"/>
    <dgm:cxn modelId="{F6D1C89B-1BC2-8742-88DA-A4920C580194}" type="presOf" srcId="{0E97C141-3279-4DE2-85B0-C8CD6EDFEB2C}" destId="{227ECC83-D266-8148-8A61-680BEE0D3BCC}" srcOrd="0" destOrd="0" presId="urn:microsoft.com/office/officeart/2005/8/layout/process4"/>
    <dgm:cxn modelId="{432DF6A5-3C5D-4ADF-B61C-D3DF347FE4E7}" srcId="{0E97C141-3279-4DE2-85B0-C8CD6EDFEB2C}" destId="{53982B84-8811-4C38-BDDC-8EC507AB8C94}" srcOrd="0" destOrd="0" parTransId="{8B725279-59E1-4E30-9A7F-BB4CA7C39B7B}" sibTransId="{55565261-000D-4C91-9AEE-A7CFED60A346}"/>
    <dgm:cxn modelId="{AFB0D32F-E337-1F44-A092-A863E8355959}" type="presParOf" srcId="{227ECC83-D266-8148-8A61-680BEE0D3BCC}" destId="{37F015D5-5851-AC46-B738-AA88C9FB2C75}" srcOrd="0" destOrd="0" presId="urn:microsoft.com/office/officeart/2005/8/layout/process4"/>
    <dgm:cxn modelId="{AA6C6B3C-97B6-5540-B33E-0C099F36E63F}" type="presParOf" srcId="{37F015D5-5851-AC46-B738-AA88C9FB2C75}" destId="{03EB8F60-4DE3-CB47-969B-6B098C106818}" srcOrd="0" destOrd="0" presId="urn:microsoft.com/office/officeart/2005/8/layout/process4"/>
    <dgm:cxn modelId="{ED432AAE-D0D4-6E43-A1E9-2089B0B48FB3}" type="presParOf" srcId="{227ECC83-D266-8148-8A61-680BEE0D3BCC}" destId="{C057DC75-C715-2447-803F-698D0E5132E7}" srcOrd="1" destOrd="0" presId="urn:microsoft.com/office/officeart/2005/8/layout/process4"/>
    <dgm:cxn modelId="{CB22BAE3-CCFE-C647-9D4D-0C50BA748B5B}" type="presParOf" srcId="{227ECC83-D266-8148-8A61-680BEE0D3BCC}" destId="{A52D3993-CA34-EE47-8D33-4EABA9645561}" srcOrd="2" destOrd="0" presId="urn:microsoft.com/office/officeart/2005/8/layout/process4"/>
    <dgm:cxn modelId="{736ACD7B-2285-F041-A7A3-013A9CB227AC}" type="presParOf" srcId="{A52D3993-CA34-EE47-8D33-4EABA9645561}" destId="{1E332FC3-A112-1A46-B856-FF39430A93E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B8F60-4DE3-CB47-969B-6B098C106818}">
      <dsp:nvSpPr>
        <dsp:cNvPr id="0" name=""/>
        <dsp:cNvSpPr/>
      </dsp:nvSpPr>
      <dsp:spPr>
        <a:xfrm>
          <a:off x="0" y="3452179"/>
          <a:ext cx="5968097" cy="22650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ghdad" pitchFamily="2" charset="-78"/>
              <a:cs typeface="Baghdad" pitchFamily="2" charset="-78"/>
            </a:rPr>
            <a:t>2 Timothy 3:16-17 🔥All scripture is given by inspiration of God, and is profitable for doctrine🔥, for reproof, for correction, for instruction in righteousness: That the man of God may be perfect, thoroughly furnished unto all good works.</a:t>
          </a:r>
        </a:p>
      </dsp:txBody>
      <dsp:txXfrm>
        <a:off x="0" y="3452179"/>
        <a:ext cx="5968097" cy="2265003"/>
      </dsp:txXfrm>
    </dsp:sp>
    <dsp:sp modelId="{1E332FC3-A112-1A46-B856-FF39430A93EC}">
      <dsp:nvSpPr>
        <dsp:cNvPr id="0" name=""/>
        <dsp:cNvSpPr/>
      </dsp:nvSpPr>
      <dsp:spPr>
        <a:xfrm rot="10800000">
          <a:off x="0" y="0"/>
          <a:ext cx="5968097" cy="348357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aghdad" pitchFamily="2" charset="-78"/>
              <a:cs typeface="Baghdad" pitchFamily="2" charset="-78"/>
            </a:rPr>
            <a:t>Only when one has the Spirit of Truth (given to those who obey the Ten C’s John 14:15-17) will they then be able to understand what is written in the Bible, man on their own could never interpret the scriptures(hence the 45-50K denominations in counting) when they’re all inspired by God’s Spirit. </a:t>
          </a:r>
        </a:p>
      </dsp:txBody>
      <dsp:txXfrm rot="10800000">
        <a:off x="0" y="0"/>
        <a:ext cx="5968097" cy="22635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BB660-7A29-964D-A942-86803D028B44}" type="datetimeFigureOut">
              <a:rPr lang="en-US" smtClean="0"/>
              <a:t>4/19/26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ADF52-3AC5-F445-915F-06C37E647EC5}" type="slidenum">
              <a:rPr lang="en-US" smtClean="0"/>
              <a:t>‹#›</a:t>
            </a:fld>
            <a:endParaRPr lang="en-US"/>
          </a:p>
        </p:txBody>
      </p:sp>
    </p:spTree>
    <p:extLst>
      <p:ext uri="{BB962C8B-B14F-4D97-AF65-F5344CB8AC3E}">
        <p14:creationId xmlns:p14="http://schemas.microsoft.com/office/powerpoint/2010/main" val="412486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ADF52-3AC5-F445-915F-06C37E647EC5}" type="slidenum">
              <a:rPr lang="en-US" smtClean="0"/>
              <a:t>5</a:t>
            </a:fld>
            <a:endParaRPr lang="en-US"/>
          </a:p>
        </p:txBody>
      </p:sp>
    </p:spTree>
    <p:extLst>
      <p:ext uri="{BB962C8B-B14F-4D97-AF65-F5344CB8AC3E}">
        <p14:creationId xmlns:p14="http://schemas.microsoft.com/office/powerpoint/2010/main" val="47121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4/19/26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7507313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4/19/26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885236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729365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246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39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4/19/26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0308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63201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735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9391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763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540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81978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331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1310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55968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0969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2492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6685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731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5720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566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128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4/19/26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7983966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477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8605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4/19/26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5912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745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4/19/26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0994971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4/19/26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343102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4/19/26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220706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4/19/26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2823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4/19/26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645148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4/19/26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789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4/19/26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384894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4/19/26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7742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4/19/26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647474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4/19/26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007538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4/19/26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47706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4/19/26</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871274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4/19/26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17503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4/19/26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54886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4/19/26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3314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4/19/26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2400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4/19/26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980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4/19/26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30471981"/>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4/19/26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3289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3144933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4/19/26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581557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4/19/26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891277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4/19/26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01296897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4/19/26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932246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4/19/26</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2308892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4/19/26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384078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 id="2147483782" r:id="rId32"/>
    <p:sldLayoutId id="2147483783"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1" r:id="rId51"/>
    <p:sldLayoutId id="2147483802"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rykneethling/4543060842/"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thedailyenglishshow/13530295793" TargetMode="External"/><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05E4-7B1B-3BFE-BC4D-D0E3819BA064}"/>
              </a:ext>
            </a:extLst>
          </p:cNvPr>
          <p:cNvSpPr>
            <a:spLocks noGrp="1"/>
          </p:cNvSpPr>
          <p:nvPr>
            <p:ph type="ctrTitle"/>
          </p:nvPr>
        </p:nvSpPr>
        <p:spPr>
          <a:xfrm>
            <a:off x="429768" y="411480"/>
            <a:ext cx="5330952" cy="3739896"/>
          </a:xfrm>
        </p:spPr>
        <p:txBody>
          <a:bodyPr anchor="t">
            <a:normAutofit/>
          </a:bodyPr>
          <a:lstStyle/>
          <a:p>
            <a:r>
              <a:rPr lang="en-US" sz="4800" dirty="0">
                <a:latin typeface="Baghdad" pitchFamily="2" charset="-78"/>
                <a:cs typeface="Baghdad" pitchFamily="2" charset="-78"/>
              </a:rPr>
              <a:t>How to read the Bible</a:t>
            </a:r>
          </a:p>
        </p:txBody>
      </p:sp>
      <p:sp>
        <p:nvSpPr>
          <p:cNvPr id="3" name="Subtitle 2">
            <a:extLst>
              <a:ext uri="{FF2B5EF4-FFF2-40B4-BE49-F238E27FC236}">
                <a16:creationId xmlns:a16="http://schemas.microsoft.com/office/drawing/2014/main" id="{49E051DE-0CD3-FF99-0548-25974D327663}"/>
              </a:ext>
            </a:extLst>
          </p:cNvPr>
          <p:cNvSpPr>
            <a:spLocks noGrp="1"/>
          </p:cNvSpPr>
          <p:nvPr>
            <p:ph type="subTitle" idx="1"/>
          </p:nvPr>
        </p:nvSpPr>
        <p:spPr>
          <a:xfrm>
            <a:off x="429768" y="4873752"/>
            <a:ext cx="4517136" cy="1380744"/>
          </a:xfrm>
        </p:spPr>
        <p:txBody>
          <a:bodyPr anchor="b">
            <a:normAutofit/>
          </a:bodyPr>
          <a:lstStyle/>
          <a:p>
            <a:r>
              <a:rPr lang="en-US" dirty="0">
                <a:latin typeface="Baghdad" pitchFamily="2" charset="-78"/>
                <a:cs typeface="Baghdad" pitchFamily="2" charset="-78"/>
              </a:rPr>
              <a:t>Kids bible fellowship</a:t>
            </a:r>
          </a:p>
        </p:txBody>
      </p:sp>
      <p:pic>
        <p:nvPicPr>
          <p:cNvPr id="5" name="Picture Placeholder 4" descr="Open Bible with pen | My Bible left open with pen on it | Ryk Neethling ...">
            <a:extLst>
              <a:ext uri="{FF2B5EF4-FFF2-40B4-BE49-F238E27FC236}">
                <a16:creationId xmlns:a16="http://schemas.microsoft.com/office/drawing/2014/main" id="{29B04220-9FF3-2FB3-2C41-14EF5DDA9F7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0437" r="20437"/>
          <a:stretch>
            <a:fillRect/>
          </a:stretch>
        </p:blipFill>
        <p:spPr>
          <a:xfrm>
            <a:off x="6516688" y="0"/>
            <a:ext cx="5675312" cy="6399213"/>
          </a:xfrm>
        </p:spPr>
      </p:pic>
      <p:sp>
        <p:nvSpPr>
          <p:cNvPr id="6" name="TextBox 5">
            <a:extLst>
              <a:ext uri="{FF2B5EF4-FFF2-40B4-BE49-F238E27FC236}">
                <a16:creationId xmlns:a16="http://schemas.microsoft.com/office/drawing/2014/main" id="{DE294874-E0B6-6360-97D1-F075EB85D55F}"/>
              </a:ext>
            </a:extLst>
          </p:cNvPr>
          <p:cNvSpPr txBox="1"/>
          <p:nvPr/>
        </p:nvSpPr>
        <p:spPr>
          <a:xfrm>
            <a:off x="6516688" y="6399213"/>
            <a:ext cx="5675312" cy="230832"/>
          </a:xfrm>
          <a:prstGeom prst="rect">
            <a:avLst/>
          </a:prstGeom>
          <a:noFill/>
        </p:spPr>
        <p:txBody>
          <a:bodyPr wrap="square" rtlCol="0">
            <a:spAutoFit/>
          </a:bodyPr>
          <a:lstStyle/>
          <a:p>
            <a:r>
              <a:rPr lang="en-US" sz="900" dirty="0">
                <a:hlinkClick r:id="rId3" tooltip="https://www.flickr.com/photos/rykneethling/4543060842/"/>
              </a:rPr>
              <a:t>This </a:t>
            </a:r>
            <a:r>
              <a:rPr lang="en-US" sz="900" dirty="0" err="1">
                <a:hlinkClick r:id="rId3" tooltip="https://www.flickr.com/photos/rykneethling/4543060842/"/>
              </a:rPr>
              <a:t>Photo</a:t>
            </a:r>
            <a:r>
              <a:rPr lang="en-US" sz="900" dirty="0" err="1">
                <a:hlinkClick r:id="rId4" tooltip="https://creativecommons.org/licenses/by/3.0/"/>
              </a:rPr>
              <a:t>CC</a:t>
            </a:r>
            <a:r>
              <a:rPr lang="en-US" sz="900" dirty="0">
                <a:hlinkClick r:id="rId4" tooltip="https://creativecommons.org/licenses/by/3.0/"/>
              </a:rPr>
              <a:t> BY</a:t>
            </a:r>
            <a:endParaRPr lang="en-US" sz="900" dirty="0"/>
          </a:p>
        </p:txBody>
      </p:sp>
    </p:spTree>
    <p:extLst>
      <p:ext uri="{BB962C8B-B14F-4D97-AF65-F5344CB8AC3E}">
        <p14:creationId xmlns:p14="http://schemas.microsoft.com/office/powerpoint/2010/main" val="147942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2F35-7349-5215-1000-BC97281F6C94}"/>
              </a:ext>
            </a:extLst>
          </p:cNvPr>
          <p:cNvSpPr>
            <a:spLocks noGrp="1"/>
          </p:cNvSpPr>
          <p:nvPr>
            <p:ph type="title"/>
          </p:nvPr>
        </p:nvSpPr>
        <p:spPr>
          <a:xfrm>
            <a:off x="429768" y="118982"/>
            <a:ext cx="6135624" cy="1143000"/>
          </a:xfrm>
        </p:spPr>
        <p:txBody>
          <a:bodyPr anchor="b">
            <a:normAutofit/>
          </a:bodyPr>
          <a:lstStyle/>
          <a:p>
            <a:r>
              <a:rPr lang="en-US" dirty="0">
                <a:latin typeface="Baghdad" pitchFamily="2" charset="-78"/>
                <a:cs typeface="Baghdad" pitchFamily="2" charset="-78"/>
              </a:rPr>
              <a:t>Here a little, there a little…</a:t>
            </a:r>
          </a:p>
        </p:txBody>
      </p:sp>
      <p:sp>
        <p:nvSpPr>
          <p:cNvPr id="3" name="Content Placeholder 2">
            <a:extLst>
              <a:ext uri="{FF2B5EF4-FFF2-40B4-BE49-F238E27FC236}">
                <a16:creationId xmlns:a16="http://schemas.microsoft.com/office/drawing/2014/main" id="{767E2BB8-2EB4-9E1F-53CC-91956CA740C4}"/>
              </a:ext>
            </a:extLst>
          </p:cNvPr>
          <p:cNvSpPr>
            <a:spLocks noGrp="1"/>
          </p:cNvSpPr>
          <p:nvPr>
            <p:ph sz="quarter" idx="14"/>
          </p:nvPr>
        </p:nvSpPr>
        <p:spPr>
          <a:xfrm>
            <a:off x="429768" y="1454227"/>
            <a:ext cx="6135624" cy="5040548"/>
          </a:xfrm>
        </p:spPr>
        <p:txBody>
          <a:bodyPr>
            <a:normAutofit fontScale="25000" lnSpcReduction="20000"/>
          </a:bodyPr>
          <a:lstStyle/>
          <a:p>
            <a:pPr marL="0" indent="0">
              <a:lnSpc>
                <a:spcPct val="160000"/>
              </a:lnSpc>
              <a:buNone/>
            </a:pPr>
            <a:r>
              <a:rPr lang="en-US" sz="6400" dirty="0">
                <a:latin typeface="Baghdad" pitchFamily="2" charset="-78"/>
                <a:cs typeface="Baghdad" pitchFamily="2" charset="-78"/>
              </a:rPr>
              <a:t>Isaiah 28:9-11 Whom shall he teach knowledge? and whom shall he make to understand doctrine? them that are weaned from the milk, and drawn from the breasts. For precept must be upon precept, precept upon precept; line upon line, line upon line; here a little, and there a little: For with stammering lips and another tongue will he speak to this people.</a:t>
            </a:r>
          </a:p>
          <a:p>
            <a:pPr marL="0" indent="0">
              <a:lnSpc>
                <a:spcPct val="160000"/>
              </a:lnSpc>
              <a:buNone/>
            </a:pPr>
            <a:endParaRPr lang="en-US" sz="6400" dirty="0">
              <a:latin typeface="Baghdad" pitchFamily="2" charset="-78"/>
              <a:cs typeface="Baghdad" pitchFamily="2" charset="-78"/>
            </a:endParaRPr>
          </a:p>
          <a:p>
            <a:pPr marL="0" indent="0">
              <a:lnSpc>
                <a:spcPct val="160000"/>
              </a:lnSpc>
              <a:buNone/>
            </a:pPr>
            <a:r>
              <a:rPr lang="en-US" sz="6400" dirty="0">
                <a:latin typeface="Baghdad" pitchFamily="2" charset="-78"/>
                <a:cs typeface="Baghdad" pitchFamily="2" charset="-78"/>
              </a:rPr>
              <a:t>Hebrews 5:12-14 For when for the time ye ought to be teachers, ye have need that one teach you again which be the first principles of the oracles of God; and are become such as have need of milk, and not of strong meat. For every one that </a:t>
            </a:r>
            <a:r>
              <a:rPr lang="en-US" sz="6400" dirty="0" err="1">
                <a:latin typeface="Baghdad" pitchFamily="2" charset="-78"/>
                <a:cs typeface="Baghdad" pitchFamily="2" charset="-78"/>
              </a:rPr>
              <a:t>useth</a:t>
            </a:r>
            <a:r>
              <a:rPr lang="en-US" sz="6400" dirty="0">
                <a:latin typeface="Baghdad" pitchFamily="2" charset="-78"/>
                <a:cs typeface="Baghdad" pitchFamily="2" charset="-78"/>
              </a:rPr>
              <a:t> milk is </a:t>
            </a:r>
            <a:r>
              <a:rPr lang="en-US" sz="6400" dirty="0" err="1">
                <a:latin typeface="Baghdad" pitchFamily="2" charset="-78"/>
                <a:cs typeface="Baghdad" pitchFamily="2" charset="-78"/>
              </a:rPr>
              <a:t>unskilful</a:t>
            </a:r>
            <a:r>
              <a:rPr lang="en-US" sz="6400" dirty="0">
                <a:latin typeface="Baghdad" pitchFamily="2" charset="-78"/>
                <a:cs typeface="Baghdad" pitchFamily="2" charset="-78"/>
              </a:rPr>
              <a:t> in the word of righteousness: for he is a babe. But strong meat </a:t>
            </a:r>
            <a:r>
              <a:rPr lang="en-US" sz="6400" dirty="0" err="1">
                <a:latin typeface="Baghdad" pitchFamily="2" charset="-78"/>
                <a:cs typeface="Baghdad" pitchFamily="2" charset="-78"/>
              </a:rPr>
              <a:t>belongeth</a:t>
            </a:r>
            <a:r>
              <a:rPr lang="en-US" sz="6400" dirty="0">
                <a:latin typeface="Baghdad" pitchFamily="2" charset="-78"/>
                <a:cs typeface="Baghdad" pitchFamily="2" charset="-78"/>
              </a:rPr>
              <a:t> to them that are of full age, even those who by reason of use have their senses exercised to discern both good and evil.</a:t>
            </a:r>
          </a:p>
          <a:p>
            <a:pPr marL="0" indent="0">
              <a:lnSpc>
                <a:spcPct val="110000"/>
              </a:lnSpc>
              <a:buNone/>
            </a:pPr>
            <a:endParaRPr lang="en-US" sz="1300" dirty="0"/>
          </a:p>
          <a:p>
            <a:pPr marL="0" indent="0">
              <a:lnSpc>
                <a:spcPct val="110000"/>
              </a:lnSpc>
              <a:buNone/>
            </a:pPr>
            <a:br>
              <a:rPr lang="en-US" sz="1300" dirty="0"/>
            </a:br>
            <a:endParaRPr lang="en-US" sz="1300" dirty="0"/>
          </a:p>
        </p:txBody>
      </p:sp>
      <p:pic>
        <p:nvPicPr>
          <p:cNvPr id="5" name="Picture 4">
            <a:extLst>
              <a:ext uri="{FF2B5EF4-FFF2-40B4-BE49-F238E27FC236}">
                <a16:creationId xmlns:a16="http://schemas.microsoft.com/office/drawing/2014/main" id="{1AF9C114-4165-C5D0-D099-BA39F7FA3BAE}"/>
              </a:ext>
            </a:extLst>
          </p:cNvPr>
          <p:cNvPicPr>
            <a:picLocks noChangeAspect="1"/>
          </p:cNvPicPr>
          <p:nvPr/>
        </p:nvPicPr>
        <p:blipFill>
          <a:blip r:embed="rId2"/>
          <a:srcRect l="11380" r="13006" b="1"/>
          <a:stretch>
            <a:fillRect/>
          </a:stretch>
        </p:blipFill>
        <p:spPr>
          <a:xfrm>
            <a:off x="7353304" y="10"/>
            <a:ext cx="4838696" cy="639914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noFill/>
        </p:spPr>
      </p:pic>
    </p:spTree>
    <p:extLst>
      <p:ext uri="{BB962C8B-B14F-4D97-AF65-F5344CB8AC3E}">
        <p14:creationId xmlns:p14="http://schemas.microsoft.com/office/powerpoint/2010/main" val="409159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0CC2-D398-135E-9423-804919CF5CF5}"/>
              </a:ext>
            </a:extLst>
          </p:cNvPr>
          <p:cNvSpPr>
            <a:spLocks noGrp="1"/>
          </p:cNvSpPr>
          <p:nvPr>
            <p:ph type="title"/>
          </p:nvPr>
        </p:nvSpPr>
        <p:spPr>
          <a:xfrm>
            <a:off x="429768" y="0"/>
            <a:ext cx="10652760" cy="969264"/>
          </a:xfrm>
        </p:spPr>
        <p:txBody>
          <a:bodyPr anchor="ctr">
            <a:normAutofit/>
          </a:bodyPr>
          <a:lstStyle/>
          <a:p>
            <a:r>
              <a:rPr lang="en-US" dirty="0">
                <a:latin typeface="Baghdad" pitchFamily="2" charset="-78"/>
                <a:cs typeface="Baghdad" pitchFamily="2" charset="-78"/>
              </a:rPr>
              <a:t>This is why you need to test doctrine</a:t>
            </a:r>
          </a:p>
        </p:txBody>
      </p:sp>
      <p:sp>
        <p:nvSpPr>
          <p:cNvPr id="9" name="Content Placeholder 2">
            <a:extLst>
              <a:ext uri="{FF2B5EF4-FFF2-40B4-BE49-F238E27FC236}">
                <a16:creationId xmlns:a16="http://schemas.microsoft.com/office/drawing/2014/main" id="{DBD60193-54CB-A89B-846F-1A0D9D8015E9}"/>
              </a:ext>
            </a:extLst>
          </p:cNvPr>
          <p:cNvSpPr>
            <a:spLocks noGrp="1"/>
          </p:cNvSpPr>
          <p:nvPr>
            <p:ph idx="1"/>
          </p:nvPr>
        </p:nvSpPr>
        <p:spPr>
          <a:xfrm>
            <a:off x="5756148" y="739722"/>
            <a:ext cx="6090886" cy="4901184"/>
          </a:xfrm>
        </p:spPr>
        <p:txBody>
          <a:bodyPr>
            <a:normAutofit fontScale="25000" lnSpcReduction="20000"/>
          </a:bodyPr>
          <a:lstStyle/>
          <a:p>
            <a:pPr marL="0" indent="0">
              <a:lnSpc>
                <a:spcPct val="170000"/>
              </a:lnSpc>
              <a:buNone/>
            </a:pPr>
            <a:r>
              <a:rPr lang="en-US" sz="4800" dirty="0">
                <a:latin typeface="Baghdad" pitchFamily="2" charset="-78"/>
                <a:cs typeface="Baghdad" pitchFamily="2" charset="-78"/>
              </a:rPr>
              <a:t>While many doctrines at first glance seem to be good and truthful, when you read them line upon line precept upon precept and STUDY it out, you’ll see very quickly that they’re all lies. Founded upon the sand instead of Yeshua the Rock. He laid the foundation and that’s the foundation we need to make sure we’re building upon.</a:t>
            </a:r>
          </a:p>
          <a:p>
            <a:pPr marL="0" indent="0">
              <a:lnSpc>
                <a:spcPct val="170000"/>
              </a:lnSpc>
              <a:buNone/>
            </a:pPr>
            <a:r>
              <a:rPr lang="en-US" sz="4800" dirty="0">
                <a:latin typeface="Baghdad" pitchFamily="2" charset="-78"/>
                <a:cs typeface="Baghdad" pitchFamily="2" charset="-78"/>
              </a:rPr>
              <a:t>Isaiah 28:15 Because ye have said, We have made a covenant with death, and with hell are we at agreement; when the overflowing scourge shall pass through, it shall not come unto us: </a:t>
            </a:r>
            <a:r>
              <a:rPr lang="en-US" sz="4800" dirty="0">
                <a:highlight>
                  <a:srgbClr val="FFFF00"/>
                </a:highlight>
                <a:latin typeface="Baghdad" pitchFamily="2" charset="-78"/>
                <a:cs typeface="Baghdad" pitchFamily="2" charset="-78"/>
              </a:rPr>
              <a:t>for we have made lies our refuge, and under falsehood have we hid ourselves: </a:t>
            </a:r>
          </a:p>
          <a:p>
            <a:pPr marL="0" indent="0">
              <a:lnSpc>
                <a:spcPct val="170000"/>
              </a:lnSpc>
              <a:buNone/>
            </a:pPr>
            <a:r>
              <a:rPr lang="en-US" sz="4800" dirty="0">
                <a:latin typeface="Baghdad" pitchFamily="2" charset="-78"/>
                <a:cs typeface="Baghdad" pitchFamily="2" charset="-78"/>
              </a:rPr>
              <a:t>Ezekiel 13:2-3, 6-8, 10-12 Son of man, prophesy against the prophets of Israel that prophesy, and say thou unto them that </a:t>
            </a:r>
            <a:r>
              <a:rPr lang="en-US" sz="4800" dirty="0">
                <a:highlight>
                  <a:srgbClr val="FFFF00"/>
                </a:highlight>
                <a:latin typeface="Baghdad" pitchFamily="2" charset="-78"/>
                <a:cs typeface="Baghdad" pitchFamily="2" charset="-78"/>
              </a:rPr>
              <a:t>prophesy out of their own hearts</a:t>
            </a:r>
            <a:r>
              <a:rPr lang="en-US" sz="4800" dirty="0">
                <a:latin typeface="Baghdad" pitchFamily="2" charset="-78"/>
                <a:cs typeface="Baghdad" pitchFamily="2" charset="-78"/>
              </a:rPr>
              <a:t>, Hear ye the word of the </a:t>
            </a:r>
            <a:r>
              <a:rPr lang="en-US" sz="4800" cap="small" dirty="0">
                <a:latin typeface="Baghdad" pitchFamily="2" charset="-78"/>
                <a:cs typeface="Baghdad" pitchFamily="2" charset="-78"/>
              </a:rPr>
              <a:t>Lord</a:t>
            </a:r>
            <a:r>
              <a:rPr lang="en-US" sz="4800" dirty="0">
                <a:latin typeface="Baghdad" pitchFamily="2" charset="-78"/>
                <a:cs typeface="Baghdad" pitchFamily="2" charset="-78"/>
              </a:rPr>
              <a:t>; Thus saith the Lord </a:t>
            </a:r>
            <a:r>
              <a:rPr lang="en-US" sz="4800" cap="small" dirty="0">
                <a:latin typeface="Baghdad" pitchFamily="2" charset="-78"/>
                <a:cs typeface="Baghdad" pitchFamily="2" charset="-78"/>
              </a:rPr>
              <a:t>God</a:t>
            </a:r>
            <a:r>
              <a:rPr lang="en-US" sz="4800" dirty="0">
                <a:latin typeface="Baghdad" pitchFamily="2" charset="-78"/>
                <a:cs typeface="Baghdad" pitchFamily="2" charset="-78"/>
              </a:rPr>
              <a:t>; </a:t>
            </a:r>
            <a:r>
              <a:rPr lang="en-US" sz="4800" dirty="0">
                <a:highlight>
                  <a:srgbClr val="FFFF00"/>
                </a:highlight>
                <a:latin typeface="Baghdad" pitchFamily="2" charset="-78"/>
                <a:cs typeface="Baghdad" pitchFamily="2" charset="-78"/>
              </a:rPr>
              <a:t>Woe unto the foolish prophets, that follow their own spirit, and have seen nothing!</a:t>
            </a:r>
            <a:r>
              <a:rPr lang="en-US" sz="4800" dirty="0">
                <a:latin typeface="Baghdad" pitchFamily="2" charset="-78"/>
                <a:cs typeface="Baghdad" pitchFamily="2" charset="-78"/>
              </a:rPr>
              <a:t> They have seen </a:t>
            </a:r>
            <a:r>
              <a:rPr lang="en-US" sz="4800" dirty="0">
                <a:highlight>
                  <a:srgbClr val="FFFF00"/>
                </a:highlight>
                <a:latin typeface="Baghdad" pitchFamily="2" charset="-78"/>
                <a:cs typeface="Baghdad" pitchFamily="2" charset="-78"/>
              </a:rPr>
              <a:t>vanity and lying divination, saying, The </a:t>
            </a:r>
            <a:r>
              <a:rPr lang="en-US" sz="4800" cap="small" dirty="0">
                <a:highlight>
                  <a:srgbClr val="FFFF00"/>
                </a:highlight>
                <a:latin typeface="Baghdad" pitchFamily="2" charset="-78"/>
                <a:cs typeface="Baghdad" pitchFamily="2" charset="-78"/>
              </a:rPr>
              <a:t>Lord</a:t>
            </a:r>
            <a:r>
              <a:rPr lang="en-US" sz="4800" dirty="0">
                <a:highlight>
                  <a:srgbClr val="FFFF00"/>
                </a:highlight>
                <a:latin typeface="Baghdad" pitchFamily="2" charset="-78"/>
                <a:cs typeface="Baghdad" pitchFamily="2" charset="-78"/>
              </a:rPr>
              <a:t> saith: and the </a:t>
            </a:r>
            <a:r>
              <a:rPr lang="en-US" sz="4800" cap="small" dirty="0">
                <a:highlight>
                  <a:srgbClr val="FFFF00"/>
                </a:highlight>
                <a:latin typeface="Baghdad" pitchFamily="2" charset="-78"/>
                <a:cs typeface="Baghdad" pitchFamily="2" charset="-78"/>
              </a:rPr>
              <a:t>Lord</a:t>
            </a:r>
            <a:r>
              <a:rPr lang="en-US" sz="4800" dirty="0">
                <a:highlight>
                  <a:srgbClr val="FFFF00"/>
                </a:highlight>
                <a:latin typeface="Baghdad" pitchFamily="2" charset="-78"/>
                <a:cs typeface="Baghdad" pitchFamily="2" charset="-78"/>
              </a:rPr>
              <a:t> hath not sent them: </a:t>
            </a:r>
            <a:r>
              <a:rPr lang="en-US" sz="4800" dirty="0">
                <a:latin typeface="Baghdad" pitchFamily="2" charset="-78"/>
                <a:cs typeface="Baghdad" pitchFamily="2" charset="-78"/>
              </a:rPr>
              <a:t>and </a:t>
            </a:r>
            <a:r>
              <a:rPr lang="en-US" sz="4800" dirty="0">
                <a:highlight>
                  <a:srgbClr val="FFFF00"/>
                </a:highlight>
                <a:latin typeface="Baghdad" pitchFamily="2" charset="-78"/>
                <a:cs typeface="Baghdad" pitchFamily="2" charset="-78"/>
              </a:rPr>
              <a:t>they have made others to hope that they would confirm the word. </a:t>
            </a:r>
            <a:r>
              <a:rPr lang="en-US" sz="4800" dirty="0">
                <a:latin typeface="Baghdad" pitchFamily="2" charset="-78"/>
                <a:cs typeface="Baghdad" pitchFamily="2" charset="-78"/>
              </a:rPr>
              <a:t>Have ye not seen a </a:t>
            </a:r>
            <a:r>
              <a:rPr lang="en-US" sz="4800" dirty="0">
                <a:highlight>
                  <a:srgbClr val="FFFF00"/>
                </a:highlight>
                <a:latin typeface="Baghdad" pitchFamily="2" charset="-78"/>
                <a:cs typeface="Baghdad" pitchFamily="2" charset="-78"/>
              </a:rPr>
              <a:t>vain vision</a:t>
            </a:r>
            <a:r>
              <a:rPr lang="en-US" sz="4800" dirty="0">
                <a:latin typeface="Baghdad" pitchFamily="2" charset="-78"/>
                <a:cs typeface="Baghdad" pitchFamily="2" charset="-78"/>
              </a:rPr>
              <a:t>, and have ye not </a:t>
            </a:r>
            <a:r>
              <a:rPr lang="en-US" sz="4800" dirty="0">
                <a:highlight>
                  <a:srgbClr val="FFFF00"/>
                </a:highlight>
                <a:latin typeface="Baghdad" pitchFamily="2" charset="-78"/>
                <a:cs typeface="Baghdad" pitchFamily="2" charset="-78"/>
              </a:rPr>
              <a:t>spoken a lying divination</a:t>
            </a:r>
            <a:r>
              <a:rPr lang="en-US" sz="4800" dirty="0">
                <a:latin typeface="Baghdad" pitchFamily="2" charset="-78"/>
                <a:cs typeface="Baghdad" pitchFamily="2" charset="-78"/>
              </a:rPr>
              <a:t>, whereas ye say, The </a:t>
            </a:r>
            <a:r>
              <a:rPr lang="en-US" sz="4800" cap="small" dirty="0">
                <a:latin typeface="Baghdad" pitchFamily="2" charset="-78"/>
                <a:cs typeface="Baghdad" pitchFamily="2" charset="-78"/>
              </a:rPr>
              <a:t>Lord</a:t>
            </a:r>
            <a:r>
              <a:rPr lang="en-US" sz="4800" dirty="0">
                <a:latin typeface="Baghdad" pitchFamily="2" charset="-78"/>
                <a:cs typeface="Baghdad" pitchFamily="2" charset="-78"/>
              </a:rPr>
              <a:t> saith it; albeit I have not spoken. Therefore thus saith the Lord </a:t>
            </a:r>
            <a:r>
              <a:rPr lang="en-US" sz="4800" cap="small" dirty="0">
                <a:latin typeface="Baghdad" pitchFamily="2" charset="-78"/>
                <a:cs typeface="Baghdad" pitchFamily="2" charset="-78"/>
              </a:rPr>
              <a:t>God</a:t>
            </a:r>
            <a:r>
              <a:rPr lang="en-US" sz="4800" dirty="0">
                <a:latin typeface="Baghdad" pitchFamily="2" charset="-78"/>
                <a:cs typeface="Baghdad" pitchFamily="2" charset="-78"/>
              </a:rPr>
              <a:t>; </a:t>
            </a:r>
            <a:r>
              <a:rPr lang="en-US" sz="4800" dirty="0">
                <a:highlight>
                  <a:srgbClr val="FFFF00"/>
                </a:highlight>
                <a:latin typeface="Baghdad" pitchFamily="2" charset="-78"/>
                <a:cs typeface="Baghdad" pitchFamily="2" charset="-78"/>
              </a:rPr>
              <a:t>Because ye have spoken vanity, and seen lies</a:t>
            </a:r>
            <a:r>
              <a:rPr lang="en-US" sz="4800" dirty="0">
                <a:latin typeface="Baghdad" pitchFamily="2" charset="-78"/>
                <a:cs typeface="Baghdad" pitchFamily="2" charset="-78"/>
              </a:rPr>
              <a:t>, therefore, behold, I am against you, saith the Lord </a:t>
            </a:r>
            <a:r>
              <a:rPr lang="en-US" sz="4800" cap="small" dirty="0">
                <a:latin typeface="Baghdad" pitchFamily="2" charset="-78"/>
                <a:cs typeface="Baghdad" pitchFamily="2" charset="-78"/>
              </a:rPr>
              <a:t>God</a:t>
            </a:r>
            <a:r>
              <a:rPr lang="en-US" sz="4800" dirty="0">
                <a:latin typeface="Baghdad" pitchFamily="2" charset="-78"/>
                <a:cs typeface="Baghdad" pitchFamily="2" charset="-78"/>
              </a:rPr>
              <a:t>. Because, even because </a:t>
            </a:r>
            <a:r>
              <a:rPr lang="en-US" sz="4800" dirty="0">
                <a:highlight>
                  <a:srgbClr val="FFFF00"/>
                </a:highlight>
                <a:latin typeface="Baghdad" pitchFamily="2" charset="-78"/>
                <a:cs typeface="Baghdad" pitchFamily="2" charset="-78"/>
              </a:rPr>
              <a:t>they have seduced my people</a:t>
            </a:r>
            <a:r>
              <a:rPr lang="en-US" sz="4800" dirty="0">
                <a:latin typeface="Baghdad" pitchFamily="2" charset="-78"/>
                <a:cs typeface="Baghdad" pitchFamily="2" charset="-78"/>
              </a:rPr>
              <a:t>, saying, Peace; and there was no peace; and </a:t>
            </a:r>
            <a:r>
              <a:rPr lang="en-US" sz="4800" dirty="0">
                <a:highlight>
                  <a:srgbClr val="FFFF00"/>
                </a:highlight>
                <a:latin typeface="Baghdad" pitchFamily="2" charset="-78"/>
                <a:cs typeface="Baghdad" pitchFamily="2" charset="-78"/>
              </a:rPr>
              <a:t>one built up a wall, and, lo, others daubed it with </a:t>
            </a:r>
            <a:r>
              <a:rPr lang="en-US" sz="4800" dirty="0" err="1">
                <a:highlight>
                  <a:srgbClr val="FFFF00"/>
                </a:highlight>
                <a:latin typeface="Baghdad" pitchFamily="2" charset="-78"/>
                <a:cs typeface="Baghdad" pitchFamily="2" charset="-78"/>
              </a:rPr>
              <a:t>untempered</a:t>
            </a:r>
            <a:r>
              <a:rPr lang="en-US" sz="4800" dirty="0">
                <a:highlight>
                  <a:srgbClr val="FFFF00"/>
                </a:highlight>
                <a:latin typeface="Baghdad" pitchFamily="2" charset="-78"/>
                <a:cs typeface="Baghdad" pitchFamily="2" charset="-78"/>
              </a:rPr>
              <a:t> </a:t>
            </a:r>
            <a:r>
              <a:rPr lang="en-US" sz="4800" dirty="0" err="1">
                <a:highlight>
                  <a:srgbClr val="FFFF00"/>
                </a:highlight>
                <a:latin typeface="Baghdad" pitchFamily="2" charset="-78"/>
                <a:cs typeface="Baghdad" pitchFamily="2" charset="-78"/>
              </a:rPr>
              <a:t>morter</a:t>
            </a:r>
            <a:r>
              <a:rPr lang="en-US" sz="4800" dirty="0">
                <a:highlight>
                  <a:srgbClr val="FFFF00"/>
                </a:highlight>
                <a:latin typeface="Baghdad" pitchFamily="2" charset="-78"/>
                <a:cs typeface="Baghdad" pitchFamily="2" charset="-78"/>
              </a:rPr>
              <a:t>: Say unto them which daub it with </a:t>
            </a:r>
            <a:r>
              <a:rPr lang="en-US" sz="4800" dirty="0" err="1">
                <a:highlight>
                  <a:srgbClr val="FFFF00"/>
                </a:highlight>
                <a:latin typeface="Baghdad" pitchFamily="2" charset="-78"/>
                <a:cs typeface="Baghdad" pitchFamily="2" charset="-78"/>
              </a:rPr>
              <a:t>untempered</a:t>
            </a:r>
            <a:r>
              <a:rPr lang="en-US" sz="4800" dirty="0">
                <a:highlight>
                  <a:srgbClr val="FFFF00"/>
                </a:highlight>
                <a:latin typeface="Baghdad" pitchFamily="2" charset="-78"/>
                <a:cs typeface="Baghdad" pitchFamily="2" charset="-78"/>
              </a:rPr>
              <a:t> </a:t>
            </a:r>
            <a:r>
              <a:rPr lang="en-US" sz="4800" dirty="0" err="1">
                <a:highlight>
                  <a:srgbClr val="FFFF00"/>
                </a:highlight>
                <a:latin typeface="Baghdad" pitchFamily="2" charset="-78"/>
                <a:cs typeface="Baghdad" pitchFamily="2" charset="-78"/>
              </a:rPr>
              <a:t>morter</a:t>
            </a:r>
            <a:r>
              <a:rPr lang="en-US" sz="4800" dirty="0">
                <a:highlight>
                  <a:srgbClr val="FFFF00"/>
                </a:highlight>
                <a:latin typeface="Baghdad" pitchFamily="2" charset="-78"/>
                <a:cs typeface="Baghdad" pitchFamily="2" charset="-78"/>
              </a:rPr>
              <a:t>, that it shall fall</a:t>
            </a:r>
            <a:r>
              <a:rPr lang="en-US" sz="4800" dirty="0">
                <a:latin typeface="Baghdad" pitchFamily="2" charset="-78"/>
                <a:cs typeface="Baghdad" pitchFamily="2" charset="-78"/>
              </a:rPr>
              <a:t>: there shall be an overflowing shower; and ye, O great hailstones, shall fall; and a stormy wind shall rend it. </a:t>
            </a:r>
            <a:r>
              <a:rPr lang="en-US" sz="4800" dirty="0">
                <a:highlight>
                  <a:srgbClr val="FFFF00"/>
                </a:highlight>
                <a:latin typeface="Baghdad" pitchFamily="2" charset="-78"/>
                <a:cs typeface="Baghdad" pitchFamily="2" charset="-78"/>
              </a:rPr>
              <a:t>Lo, when the wall is fallen, shall it not be said unto you, Where is the daubing wherewith ye have daubed it?</a:t>
            </a:r>
          </a:p>
          <a:p>
            <a:pPr marL="0" indent="0">
              <a:lnSpc>
                <a:spcPct val="110000"/>
              </a:lnSpc>
              <a:buNone/>
            </a:pPr>
            <a:endParaRPr lang="en-US" sz="1000" dirty="0"/>
          </a:p>
          <a:p>
            <a:pPr marL="0" indent="0">
              <a:lnSpc>
                <a:spcPct val="110000"/>
              </a:lnSpc>
              <a:buNone/>
            </a:pPr>
            <a:endParaRPr lang="en-US" sz="1000" dirty="0"/>
          </a:p>
          <a:p>
            <a:pPr marL="0" indent="0">
              <a:lnSpc>
                <a:spcPct val="110000"/>
              </a:lnSpc>
              <a:buNone/>
            </a:pPr>
            <a:endParaRPr lang="en-US" sz="1000" dirty="0">
              <a:highlight>
                <a:srgbClr val="FFFF00"/>
              </a:highlight>
            </a:endParaRPr>
          </a:p>
        </p:txBody>
      </p:sp>
      <p:pic>
        <p:nvPicPr>
          <p:cNvPr id="1026" name="Picture 2" descr="Biblical Doctrine: The Lifeblood of the Christian life">
            <a:extLst>
              <a:ext uri="{FF2B5EF4-FFF2-40B4-BE49-F238E27FC236}">
                <a16:creationId xmlns:a16="http://schemas.microsoft.com/office/drawing/2014/main" id="{76AD3509-F5D4-940F-50DE-D0411B8A9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672" r="25765" b="2"/>
          <a:stretch>
            <a:fillRect/>
          </a:stretch>
        </p:blipFill>
        <p:spPr bwMode="auto">
          <a:xfrm>
            <a:off x="429768" y="1380744"/>
            <a:ext cx="5231130" cy="4901184"/>
          </a:xfrm>
          <a:prstGeom prst="rect">
            <a:avLst/>
          </a:prstGeom>
          <a:solidFill>
            <a:srgbClr val="FFFFFF"/>
          </a:solidFill>
        </p:spPr>
      </p:pic>
    </p:spTree>
    <p:extLst>
      <p:ext uri="{BB962C8B-B14F-4D97-AF65-F5344CB8AC3E}">
        <p14:creationId xmlns:p14="http://schemas.microsoft.com/office/powerpoint/2010/main" val="3472360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3710-D65B-C230-3955-2A02E888AD81}"/>
              </a:ext>
            </a:extLst>
          </p:cNvPr>
          <p:cNvSpPr>
            <a:spLocks noGrp="1"/>
          </p:cNvSpPr>
          <p:nvPr>
            <p:ph type="title"/>
          </p:nvPr>
        </p:nvSpPr>
        <p:spPr>
          <a:xfrm>
            <a:off x="429768" y="548639"/>
            <a:ext cx="4855464" cy="1453896"/>
          </a:xfrm>
        </p:spPr>
        <p:txBody>
          <a:bodyPr anchor="t">
            <a:normAutofit/>
          </a:bodyPr>
          <a:lstStyle/>
          <a:p>
            <a:r>
              <a:rPr lang="en-US" dirty="0">
                <a:latin typeface="Baghdad" pitchFamily="2" charset="-78"/>
                <a:cs typeface="Baghdad" pitchFamily="2" charset="-78"/>
              </a:rPr>
              <a:t>Why are lies their refuge? </a:t>
            </a:r>
          </a:p>
        </p:txBody>
      </p:sp>
      <p:pic>
        <p:nvPicPr>
          <p:cNvPr id="8" name="Picture 7" descr="Cheats And Liars | Drawings from Friday Joke on The Daily En… | Flickr">
            <a:extLst>
              <a:ext uri="{FF2B5EF4-FFF2-40B4-BE49-F238E27FC236}">
                <a16:creationId xmlns:a16="http://schemas.microsoft.com/office/drawing/2014/main" id="{9058C0DD-C37F-935C-6E97-2E6C0086582D}"/>
              </a:ext>
            </a:extLst>
          </p:cNvPr>
          <p:cNvPicPr>
            <a:picLocks noChangeAspect="1"/>
          </p:cNvPicPr>
          <p:nvPr/>
        </p:nvPicPr>
        <p:blipFill>
          <a:blip r:embed="rId2">
            <a:extLst>
              <a:ext uri="{837473B0-CC2E-450A-ABE3-18F120FF3D39}">
                <a1611:picAttrSrcUrl xmlns:a1611="http://schemas.microsoft.com/office/drawing/2016/11/main" r:id="rId3"/>
              </a:ext>
            </a:extLst>
          </a:blip>
          <a:srcRect l="590" r="17634"/>
          <a:stretch>
            <a:fillRect/>
          </a:stretch>
        </p:blipFill>
        <p:spPr>
          <a:xfrm>
            <a:off x="20" y="2293496"/>
            <a:ext cx="528521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noFill/>
        </p:spPr>
      </p:pic>
      <p:sp>
        <p:nvSpPr>
          <p:cNvPr id="3" name="Content Placeholder 2">
            <a:extLst>
              <a:ext uri="{FF2B5EF4-FFF2-40B4-BE49-F238E27FC236}">
                <a16:creationId xmlns:a16="http://schemas.microsoft.com/office/drawing/2014/main" id="{EE1415C5-EFE4-7E96-2650-5454A727E4EB}"/>
              </a:ext>
            </a:extLst>
          </p:cNvPr>
          <p:cNvSpPr>
            <a:spLocks noGrp="1"/>
          </p:cNvSpPr>
          <p:nvPr>
            <p:ph sz="quarter" idx="14"/>
          </p:nvPr>
        </p:nvSpPr>
        <p:spPr>
          <a:xfrm>
            <a:off x="6096000" y="134956"/>
            <a:ext cx="5585925" cy="6588087"/>
          </a:xfrm>
        </p:spPr>
        <p:txBody>
          <a:bodyPr>
            <a:normAutofit fontScale="77500" lnSpcReduction="20000"/>
          </a:bodyPr>
          <a:lstStyle/>
          <a:p>
            <a:pPr marL="0" indent="0">
              <a:lnSpc>
                <a:spcPct val="150000"/>
              </a:lnSpc>
              <a:buNone/>
            </a:pPr>
            <a:r>
              <a:rPr lang="en-US" sz="1900" dirty="0">
                <a:latin typeface="Baghdad" pitchFamily="2" charset="-78"/>
                <a:cs typeface="Baghdad" pitchFamily="2" charset="-78"/>
              </a:rPr>
              <a:t>Lies are Ephraim’s (USA) refuge because they don’t read line upon line, and because they are disobedient to His Ten Commandments that’s why Yeshua becomes a stone of stumbling unto them. So they either stumble at the apostate Christian churches (the left per </a:t>
            </a:r>
            <a:r>
              <a:rPr lang="en-US" sz="1900" dirty="0" err="1">
                <a:latin typeface="Baghdad" pitchFamily="2" charset="-78"/>
                <a:cs typeface="Baghdad" pitchFamily="2" charset="-78"/>
              </a:rPr>
              <a:t>Ezk</a:t>
            </a:r>
            <a:r>
              <a:rPr lang="en-US" sz="1900" dirty="0">
                <a:latin typeface="Baghdad" pitchFamily="2" charset="-78"/>
                <a:cs typeface="Baghdad" pitchFamily="2" charset="-78"/>
              </a:rPr>
              <a:t> 4), or they stumble at the circumcision sect Torah movement (who is the right per </a:t>
            </a:r>
            <a:r>
              <a:rPr lang="en-US" sz="1900" dirty="0" err="1">
                <a:latin typeface="Baghdad" pitchFamily="2" charset="-78"/>
                <a:cs typeface="Baghdad" pitchFamily="2" charset="-78"/>
              </a:rPr>
              <a:t>Ezk</a:t>
            </a:r>
            <a:r>
              <a:rPr lang="en-US" sz="1900" dirty="0">
                <a:latin typeface="Baghdad" pitchFamily="2" charset="-78"/>
                <a:cs typeface="Baghdad" pitchFamily="2" charset="-78"/>
              </a:rPr>
              <a:t> 4) believing in the doctrines of devils instead of the doctrine of Yeshua Messiah</a:t>
            </a:r>
            <a:r>
              <a:rPr lang="en-US" sz="1900" dirty="0"/>
              <a:t>.</a:t>
            </a:r>
          </a:p>
          <a:p>
            <a:pPr marL="0" indent="0">
              <a:lnSpc>
                <a:spcPct val="150000"/>
              </a:lnSpc>
              <a:buNone/>
            </a:pPr>
            <a:r>
              <a:rPr lang="en-US" sz="1900" dirty="0">
                <a:latin typeface="Baghdad" pitchFamily="2" charset="-78"/>
                <a:cs typeface="Baghdad" pitchFamily="2" charset="-78"/>
              </a:rPr>
              <a:t>Isaiah 28:12-13 To whom he said, This is the rest wherewith ye may cause the weary to rest; and this is the refreshing: yet they would not hear. But the word of the </a:t>
            </a:r>
            <a:r>
              <a:rPr lang="en-US" sz="1900" cap="small" dirty="0">
                <a:latin typeface="Baghdad" pitchFamily="2" charset="-78"/>
                <a:cs typeface="Baghdad" pitchFamily="2" charset="-78"/>
              </a:rPr>
              <a:t>Lord</a:t>
            </a:r>
            <a:r>
              <a:rPr lang="en-US" sz="1900" dirty="0">
                <a:latin typeface="Baghdad" pitchFamily="2" charset="-78"/>
                <a:cs typeface="Baghdad" pitchFamily="2" charset="-78"/>
              </a:rPr>
              <a:t> was unto them precept upon precept, precept upon precept; line upon line, line upon line; here a little, and there a little; that they might go, and fall backward, and be broken, and snared, and taken.</a:t>
            </a:r>
          </a:p>
          <a:p>
            <a:pPr marL="0" indent="0">
              <a:lnSpc>
                <a:spcPct val="150000"/>
              </a:lnSpc>
              <a:buNone/>
            </a:pPr>
            <a:r>
              <a:rPr lang="en-US" sz="1900" dirty="0">
                <a:latin typeface="Baghdad" pitchFamily="2" charset="-78"/>
                <a:cs typeface="Baghdad" pitchFamily="2" charset="-78"/>
              </a:rPr>
              <a:t>1 Peter 2:7-8 Unto you therefore which believe he is precious: but unto them which be disobedient, the stone which the builders disallowed, the same is made the head of the corner, And a stone of stumbling, and a rock of offence, even to them which stumble at the word, being disobedient: whereunto also they were appointed.</a:t>
            </a:r>
          </a:p>
          <a:p>
            <a:pPr marL="0" indent="0">
              <a:lnSpc>
                <a:spcPct val="110000"/>
              </a:lnSpc>
              <a:buNone/>
            </a:pPr>
            <a:endParaRPr lang="en-US" sz="1500" dirty="0"/>
          </a:p>
        </p:txBody>
      </p:sp>
    </p:spTree>
    <p:extLst>
      <p:ext uri="{BB962C8B-B14F-4D97-AF65-F5344CB8AC3E}">
        <p14:creationId xmlns:p14="http://schemas.microsoft.com/office/powerpoint/2010/main" val="328963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5A8C-420C-92E8-1275-3D53585AF8CA}"/>
              </a:ext>
            </a:extLst>
          </p:cNvPr>
          <p:cNvSpPr>
            <a:spLocks noGrp="1"/>
          </p:cNvSpPr>
          <p:nvPr>
            <p:ph type="title"/>
          </p:nvPr>
        </p:nvSpPr>
        <p:spPr>
          <a:xfrm>
            <a:off x="429767" y="640079"/>
            <a:ext cx="4032505" cy="3621024"/>
          </a:xfrm>
        </p:spPr>
        <p:txBody>
          <a:bodyPr anchor="t">
            <a:normAutofit/>
          </a:bodyPr>
          <a:lstStyle/>
          <a:p>
            <a:r>
              <a:rPr lang="en-US" dirty="0">
                <a:latin typeface="Baghdad" pitchFamily="2" charset="-78"/>
                <a:cs typeface="Baghdad" pitchFamily="2" charset="-78"/>
              </a:rPr>
              <a:t>This is why you need the holy spirit to understand the bible</a:t>
            </a:r>
          </a:p>
        </p:txBody>
      </p:sp>
      <p:graphicFrame>
        <p:nvGraphicFramePr>
          <p:cNvPr id="11" name="Content Placeholder 2">
            <a:extLst>
              <a:ext uri="{FF2B5EF4-FFF2-40B4-BE49-F238E27FC236}">
                <a16:creationId xmlns:a16="http://schemas.microsoft.com/office/drawing/2014/main" id="{8E5560D9-2A11-C143-8DD1-B73FD56F6F99}"/>
              </a:ext>
            </a:extLst>
          </p:cNvPr>
          <p:cNvGraphicFramePr>
            <a:graphicFrameLocks noGrp="1"/>
          </p:cNvGraphicFramePr>
          <p:nvPr>
            <p:ph sz="quarter" idx="13"/>
            <p:extLst>
              <p:ext uri="{D42A27DB-BD31-4B8C-83A1-F6EECF244321}">
                <p14:modId xmlns:p14="http://schemas.microsoft.com/office/powerpoint/2010/main" val="337337980"/>
              </p:ext>
            </p:extLst>
          </p:nvPr>
        </p:nvGraphicFramePr>
        <p:xfrm>
          <a:off x="5422392" y="640715"/>
          <a:ext cx="5968098" cy="571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02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4ADC-5F8A-9F12-BF64-37CB9F7A0B43}"/>
              </a:ext>
            </a:extLst>
          </p:cNvPr>
          <p:cNvSpPr>
            <a:spLocks noGrp="1"/>
          </p:cNvSpPr>
          <p:nvPr>
            <p:ph type="title"/>
          </p:nvPr>
        </p:nvSpPr>
        <p:spPr>
          <a:xfrm>
            <a:off x="429768" y="557784"/>
            <a:ext cx="3713996" cy="2212313"/>
          </a:xfrm>
        </p:spPr>
        <p:txBody>
          <a:bodyPr anchor="t">
            <a:normAutofit/>
          </a:bodyPr>
          <a:lstStyle/>
          <a:p>
            <a:r>
              <a:rPr lang="en-US" sz="3000" dirty="0">
                <a:latin typeface="Baghdad" pitchFamily="2" charset="-78"/>
                <a:cs typeface="Baghdad" pitchFamily="2" charset="-78"/>
              </a:rPr>
              <a:t>How the bible connects, with the OT &amp; NT as written in Isaiah 28:9-11</a:t>
            </a:r>
          </a:p>
        </p:txBody>
      </p:sp>
      <p:sp>
        <p:nvSpPr>
          <p:cNvPr id="2055" name="Text Placeholder 2">
            <a:extLst>
              <a:ext uri="{FF2B5EF4-FFF2-40B4-BE49-F238E27FC236}">
                <a16:creationId xmlns:a16="http://schemas.microsoft.com/office/drawing/2014/main" id="{DCB64476-E3D2-8CCD-25FD-67C4D0A05E26}"/>
              </a:ext>
            </a:extLst>
          </p:cNvPr>
          <p:cNvSpPr>
            <a:spLocks noGrp="1"/>
          </p:cNvSpPr>
          <p:nvPr>
            <p:ph type="body" sz="half" idx="2"/>
          </p:nvPr>
        </p:nvSpPr>
        <p:spPr>
          <a:xfrm>
            <a:off x="429767" y="2826137"/>
            <a:ext cx="3310128" cy="3434638"/>
          </a:xfrm>
        </p:spPr>
        <p:txBody>
          <a:bodyPr>
            <a:normAutofit fontScale="55000" lnSpcReduction="20000"/>
          </a:bodyPr>
          <a:lstStyle/>
          <a:p>
            <a:r>
              <a:rPr lang="en-US" b="1" dirty="0">
                <a:latin typeface="Baghdad" pitchFamily="2" charset="-78"/>
                <a:cs typeface="Baghdad" pitchFamily="2" charset="-78"/>
              </a:rPr>
              <a:t>~300,000 Textual Variants:</a:t>
            </a:r>
            <a:r>
              <a:rPr lang="en-US" dirty="0">
                <a:latin typeface="Baghdad" pitchFamily="2" charset="-78"/>
                <a:cs typeface="Baghdad" pitchFamily="2" charset="-78"/>
              </a:rPr>
              <a:t> Scholars, such as Professor Daniel Wallace, note there are approximately 300,000 to 400,000 textual variations (differences) among the New Testament manuscripts. However, these are generally minor differences in spelling or word order, with 98% agreement between major text families.</a:t>
            </a:r>
          </a:p>
          <a:p>
            <a:r>
              <a:rPr lang="en-US" b="1" dirty="0">
                <a:latin typeface="Baghdad" pitchFamily="2" charset="-78"/>
                <a:cs typeface="Baghdad" pitchFamily="2" charset="-78"/>
              </a:rPr>
              <a:t>~3,000 Hidden Connections:</a:t>
            </a:r>
            <a:r>
              <a:rPr lang="en-US" dirty="0">
                <a:latin typeface="Baghdad" pitchFamily="2" charset="-78"/>
                <a:cs typeface="Baghdad" pitchFamily="2" charset="-78"/>
              </a:rPr>
              <a:t> The New Testament includes approximately 350 direct quotations of the Old Testament, but scholars have documented over </a:t>
            </a:r>
            <a:r>
              <a:rPr lang="en-US" b="1" dirty="0">
                <a:latin typeface="Baghdad" pitchFamily="2" charset="-78"/>
                <a:cs typeface="Baghdad" pitchFamily="2" charset="-78"/>
              </a:rPr>
              <a:t>3,000 allusions</a:t>
            </a:r>
            <a:r>
              <a:rPr lang="en-US" dirty="0">
                <a:latin typeface="Baghdad" pitchFamily="2" charset="-78"/>
                <a:cs typeface="Baghdad" pitchFamily="2" charset="-78"/>
              </a:rPr>
              <a:t>—indirect references that connect the New Testament to the Old Testament.</a:t>
            </a:r>
          </a:p>
          <a:p>
            <a:r>
              <a:rPr lang="en-US" b="1" dirty="0">
                <a:latin typeface="Baghdad" pitchFamily="2" charset="-78"/>
                <a:cs typeface="Baghdad" pitchFamily="2" charset="-78"/>
              </a:rPr>
              <a:t>~63,000 Cross-References:</a:t>
            </a:r>
            <a:r>
              <a:rPr lang="en-US" dirty="0">
                <a:latin typeface="Baghdad" pitchFamily="2" charset="-78"/>
                <a:cs typeface="Baghdad" pitchFamily="2" charset="-78"/>
              </a:rPr>
              <a:t> The Bible is often described as having over 63,000 cross-references linking its books together from Genesis to Revelation.</a:t>
            </a:r>
          </a:p>
          <a:p>
            <a:r>
              <a:rPr lang="en-US" b="1" dirty="0">
                <a:latin typeface="Baghdad" pitchFamily="2" charset="-78"/>
                <a:cs typeface="Baghdad" pitchFamily="2" charset="-78"/>
              </a:rPr>
              <a:t>300+ Prophecies:</a:t>
            </a:r>
            <a:r>
              <a:rPr lang="en-US" dirty="0">
                <a:latin typeface="Baghdad" pitchFamily="2" charset="-78"/>
                <a:cs typeface="Baghdad" pitchFamily="2" charset="-78"/>
              </a:rPr>
              <a:t> The Old Testament contains over 300 prophecies concerning the Messiah, all of which are believed by Christians to be fulfilled by Yeshua in the New Testament.</a:t>
            </a:r>
          </a:p>
          <a:p>
            <a:r>
              <a:rPr lang="en-US" dirty="0"/>
              <a:t>Example Matthew 9:13 with Hosea 6:6-7 “I desire mercy, not sacrifice” is the gospel in a nutshell.</a:t>
            </a:r>
          </a:p>
        </p:txBody>
      </p:sp>
      <p:pic>
        <p:nvPicPr>
          <p:cNvPr id="2050" name="Picture 2" descr="Chris Harrison | BibleViz">
            <a:extLst>
              <a:ext uri="{FF2B5EF4-FFF2-40B4-BE49-F238E27FC236}">
                <a16:creationId xmlns:a16="http://schemas.microsoft.com/office/drawing/2014/main" id="{2FA47BFC-1BB0-64A5-721B-B86F14D7E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59" r="16147" b="-1"/>
          <a:stretch>
            <a:fillRect/>
          </a:stretch>
        </p:blipFill>
        <p:spPr bwMode="auto">
          <a:xfrm>
            <a:off x="4502843" y="10"/>
            <a:ext cx="7689157" cy="639914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solidFill>
            <a:srgbClr val="FFFFFF"/>
          </a:solidFill>
        </p:spPr>
      </p:pic>
    </p:spTree>
    <p:extLst>
      <p:ext uri="{BB962C8B-B14F-4D97-AF65-F5344CB8AC3E}">
        <p14:creationId xmlns:p14="http://schemas.microsoft.com/office/powerpoint/2010/main" val="394592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38AA-B13C-781B-9D64-29AEE0AF6D6E}"/>
              </a:ext>
            </a:extLst>
          </p:cNvPr>
          <p:cNvSpPr>
            <a:spLocks noGrp="1"/>
          </p:cNvSpPr>
          <p:nvPr>
            <p:ph type="title"/>
          </p:nvPr>
        </p:nvSpPr>
        <p:spPr>
          <a:xfrm>
            <a:off x="429768" y="411480"/>
            <a:ext cx="11045952" cy="1828800"/>
          </a:xfrm>
        </p:spPr>
        <p:txBody>
          <a:bodyPr anchor="t">
            <a:normAutofit/>
          </a:bodyPr>
          <a:lstStyle/>
          <a:p>
            <a:r>
              <a:rPr lang="en-US" sz="3800" dirty="0">
                <a:latin typeface="Baghdad" pitchFamily="2" charset="-78"/>
                <a:cs typeface="Baghdad" pitchFamily="2" charset="-78"/>
              </a:rPr>
              <a:t>Examples of doctrines how it’s taught vs how scripture teaches us</a:t>
            </a:r>
          </a:p>
        </p:txBody>
      </p:sp>
      <p:sp>
        <p:nvSpPr>
          <p:cNvPr id="9" name="Content Placeholder 2">
            <a:extLst>
              <a:ext uri="{FF2B5EF4-FFF2-40B4-BE49-F238E27FC236}">
                <a16:creationId xmlns:a16="http://schemas.microsoft.com/office/drawing/2014/main" id="{A219C65A-B121-99A6-CE12-6F2DFEC2D93D}"/>
              </a:ext>
            </a:extLst>
          </p:cNvPr>
          <p:cNvSpPr>
            <a:spLocks noGrp="1"/>
          </p:cNvSpPr>
          <p:nvPr>
            <p:ph sz="quarter" idx="13"/>
          </p:nvPr>
        </p:nvSpPr>
        <p:spPr>
          <a:xfrm>
            <a:off x="429767" y="1850282"/>
            <a:ext cx="7856394" cy="4374247"/>
          </a:xfrm>
        </p:spPr>
        <p:txBody>
          <a:bodyPr>
            <a:normAutofit lnSpcReduction="10000"/>
          </a:bodyPr>
          <a:lstStyle/>
          <a:p>
            <a:pPr marL="0" indent="0">
              <a:buNone/>
            </a:pPr>
            <a:r>
              <a:rPr lang="en-US" dirty="0">
                <a:latin typeface="Baghdad" pitchFamily="2" charset="-78"/>
                <a:cs typeface="Baghdad" pitchFamily="2" charset="-78"/>
              </a:rPr>
              <a:t>The feasts: in the Torah movement they teach you can do the feasts wherever and however you like because they’re the “</a:t>
            </a:r>
            <a:r>
              <a:rPr lang="en-US" dirty="0" err="1">
                <a:latin typeface="Baghdad" pitchFamily="2" charset="-78"/>
                <a:cs typeface="Baghdad" pitchFamily="2" charset="-78"/>
              </a:rPr>
              <a:t>moedims</a:t>
            </a:r>
            <a:r>
              <a:rPr lang="en-US" dirty="0">
                <a:latin typeface="Baghdad" pitchFamily="2" charset="-78"/>
                <a:cs typeface="Baghdad" pitchFamily="2" charset="-78"/>
              </a:rPr>
              <a:t>” of Yah and they’re forever. They even go as far to say that they’re rehearsing for the feasts to come in the Kingdom. But what does scripture say about it?</a:t>
            </a:r>
          </a:p>
          <a:p>
            <a:pPr marL="0" indent="0">
              <a:buNone/>
            </a:pPr>
            <a:r>
              <a:rPr lang="en-US" dirty="0">
                <a:latin typeface="Baghdad" pitchFamily="2" charset="-78"/>
                <a:cs typeface="Baghdad" pitchFamily="2" charset="-78"/>
              </a:rPr>
              <a:t>While they’re right with saying the feasts are forever and that they’re </a:t>
            </a:r>
            <a:r>
              <a:rPr lang="en-US" dirty="0" err="1">
                <a:latin typeface="Baghdad" pitchFamily="2" charset="-78"/>
                <a:cs typeface="Baghdad" pitchFamily="2" charset="-78"/>
              </a:rPr>
              <a:t>moedims</a:t>
            </a:r>
            <a:r>
              <a:rPr lang="en-US" dirty="0">
                <a:latin typeface="Baghdad" pitchFamily="2" charset="-78"/>
                <a:cs typeface="Baghdad" pitchFamily="2" charset="-78"/>
              </a:rPr>
              <a:t>, they miss the fact that there are precepts in the law &amp; the prophets that show you HOW to keep His Holy feasts.</a:t>
            </a:r>
          </a:p>
          <a:p>
            <a:pPr marL="0" indent="0">
              <a:buNone/>
            </a:pPr>
            <a:r>
              <a:rPr lang="en-US" dirty="0">
                <a:latin typeface="Baghdad" pitchFamily="2" charset="-78"/>
                <a:cs typeface="Baghdad" pitchFamily="2" charset="-78"/>
              </a:rPr>
              <a:t>First precept is forever, next is in the land when you have rest round about from all your enemies, third on the day (</a:t>
            </a:r>
            <a:r>
              <a:rPr lang="en-US" dirty="0" err="1">
                <a:latin typeface="Baghdad" pitchFamily="2" charset="-78"/>
                <a:cs typeface="Baghdad" pitchFamily="2" charset="-78"/>
              </a:rPr>
              <a:t>moedim</a:t>
            </a:r>
            <a:r>
              <a:rPr lang="en-US" dirty="0">
                <a:latin typeface="Baghdad" pitchFamily="2" charset="-78"/>
                <a:cs typeface="Baghdad" pitchFamily="2" charset="-78"/>
              </a:rPr>
              <a:t> even means appointed time), as a holy convocation (gathering together in one place), with our bridegroom Yeshua. We’re not in the times of feasting but mourning, warning, lamentation, and woe! They miss the warnings about doing what’s right in their own eyes and that if you do it’s as </a:t>
            </a:r>
            <a:r>
              <a:rPr lang="en-US" dirty="0" err="1">
                <a:latin typeface="Baghdad" pitchFamily="2" charset="-78"/>
                <a:cs typeface="Baghdad" pitchFamily="2" charset="-78"/>
              </a:rPr>
              <a:t>inquity</a:t>
            </a:r>
            <a:r>
              <a:rPr lang="en-US" dirty="0">
                <a:latin typeface="Baghdad" pitchFamily="2" charset="-78"/>
                <a:cs typeface="Baghdad" pitchFamily="2" charset="-78"/>
              </a:rPr>
              <a:t> before Him!</a:t>
            </a:r>
          </a:p>
        </p:txBody>
      </p:sp>
      <p:pic>
        <p:nvPicPr>
          <p:cNvPr id="3074" name="Picture 2" descr="Should Christians Celebrate Biblical ...">
            <a:extLst>
              <a:ext uri="{FF2B5EF4-FFF2-40B4-BE49-F238E27FC236}">
                <a16:creationId xmlns:a16="http://schemas.microsoft.com/office/drawing/2014/main" id="{B4BEEEE2-4884-0CDB-E275-F248709F8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61" y="2328415"/>
            <a:ext cx="3810000" cy="318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4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6B91-C69F-0946-E9D0-28C54BF79E5C}"/>
              </a:ext>
            </a:extLst>
          </p:cNvPr>
          <p:cNvSpPr>
            <a:spLocks noGrp="1"/>
          </p:cNvSpPr>
          <p:nvPr>
            <p:ph type="title"/>
          </p:nvPr>
        </p:nvSpPr>
        <p:spPr>
          <a:xfrm>
            <a:off x="7703257" y="238066"/>
            <a:ext cx="3951469" cy="1947672"/>
          </a:xfrm>
        </p:spPr>
        <p:txBody>
          <a:bodyPr anchor="b">
            <a:normAutofit/>
          </a:bodyPr>
          <a:lstStyle/>
          <a:p>
            <a:r>
              <a:rPr lang="en-US" dirty="0">
                <a:latin typeface="Baghdad" pitchFamily="2" charset="-78"/>
                <a:cs typeface="Baghdad" pitchFamily="2" charset="-78"/>
              </a:rPr>
              <a:t>Continuing with examples</a:t>
            </a:r>
          </a:p>
        </p:txBody>
      </p:sp>
      <p:sp>
        <p:nvSpPr>
          <p:cNvPr id="8" name="Picture Placeholder 2">
            <a:extLst>
              <a:ext uri="{FF2B5EF4-FFF2-40B4-BE49-F238E27FC236}">
                <a16:creationId xmlns:a16="http://schemas.microsoft.com/office/drawing/2014/main" id="{49E41F40-3DCA-79D4-ED28-7AA51CDCA1E4}"/>
              </a:ext>
            </a:extLst>
          </p:cNvPr>
          <p:cNvSpPr>
            <a:spLocks noGrp="1"/>
          </p:cNvSpPr>
          <p:nvPr>
            <p:ph type="pic" sz="quarter" idx="15"/>
          </p:nvPr>
        </p:nvSpPr>
        <p:spPr>
          <a:xfrm>
            <a:off x="0" y="0"/>
            <a:ext cx="3951469" cy="4076241"/>
          </a:xfrm>
        </p:spPr>
        <p:txBody>
          <a:bodyPr/>
          <a:lstStyle/>
          <a:p>
            <a:endParaRPr lang="en-US"/>
          </a:p>
        </p:txBody>
      </p:sp>
      <p:sp>
        <p:nvSpPr>
          <p:cNvPr id="10" name="Content Placeholder 3">
            <a:extLst>
              <a:ext uri="{FF2B5EF4-FFF2-40B4-BE49-F238E27FC236}">
                <a16:creationId xmlns:a16="http://schemas.microsoft.com/office/drawing/2014/main" id="{2E0717F1-1904-7C64-D24D-F87870BB44CF}"/>
              </a:ext>
            </a:extLst>
          </p:cNvPr>
          <p:cNvSpPr>
            <a:spLocks noGrp="1"/>
          </p:cNvSpPr>
          <p:nvPr>
            <p:ph sz="quarter" idx="14"/>
          </p:nvPr>
        </p:nvSpPr>
        <p:spPr>
          <a:xfrm>
            <a:off x="4186411" y="2291509"/>
            <a:ext cx="7456066" cy="3892906"/>
          </a:xfrm>
        </p:spPr>
        <p:txBody>
          <a:bodyPr>
            <a:normAutofit lnSpcReduction="10000"/>
          </a:bodyPr>
          <a:lstStyle/>
          <a:p>
            <a:pPr marL="0" indent="0">
              <a:buNone/>
            </a:pPr>
            <a:r>
              <a:rPr lang="en-US" dirty="0">
                <a:latin typeface="Baghdad" pitchFamily="2" charset="-78"/>
                <a:cs typeface="Baghdad" pitchFamily="2" charset="-78"/>
              </a:rPr>
              <a:t>New covenant: the Christians collectively as a whole agree that we’re in the New covenant based off Hebrews 8 and what Yeshua says regarding it at “the last supper”, but again what does scripture say about this?</a:t>
            </a:r>
          </a:p>
          <a:p>
            <a:pPr marL="0" indent="0">
              <a:buNone/>
            </a:pPr>
            <a:r>
              <a:rPr lang="en-US" dirty="0">
                <a:latin typeface="Baghdad" pitchFamily="2" charset="-78"/>
                <a:cs typeface="Baghdad" pitchFamily="2" charset="-78"/>
              </a:rPr>
              <a:t>Scripture shows that we can’t be in the NC yet because the NC per prophecy doesn’t start till after the millennial reign, in the NC we also won’t have to teach anyone to know the Lord for all will know Him from the least to the greatest, we will have the law written on our hearts (free will is completely taken away vs now we have the “option” to sin), it’s only made with His people Israel and Judah (they cling to the title gentiles) and Israel are those who lay ahold of His covenants of promise Ten C’s &amp; eating clean, and one last requirement is He will forgive us our sins (cast them as far as the east and west).</a:t>
            </a:r>
          </a:p>
        </p:txBody>
      </p:sp>
      <p:pic>
        <p:nvPicPr>
          <p:cNvPr id="4100" name="Picture 4" descr="THE CHURCH AND THE NEW COVENANT ...">
            <a:extLst>
              <a:ext uri="{FF2B5EF4-FFF2-40B4-BE49-F238E27FC236}">
                <a16:creationId xmlns:a16="http://schemas.microsoft.com/office/drawing/2014/main" id="{982FE8FD-2527-3F89-D88F-44A2BFBEB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37000" cy="407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0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D19C-EA4E-F335-C176-E44E8AA3DA9B}"/>
              </a:ext>
            </a:extLst>
          </p:cNvPr>
          <p:cNvSpPr>
            <a:spLocks noGrp="1"/>
          </p:cNvSpPr>
          <p:nvPr>
            <p:ph type="title"/>
          </p:nvPr>
        </p:nvSpPr>
        <p:spPr>
          <a:xfrm>
            <a:off x="429768" y="411480"/>
            <a:ext cx="11045952" cy="1828800"/>
          </a:xfrm>
        </p:spPr>
        <p:txBody>
          <a:bodyPr anchor="t">
            <a:normAutofit/>
          </a:bodyPr>
          <a:lstStyle/>
          <a:p>
            <a:r>
              <a:rPr lang="en-US" dirty="0">
                <a:latin typeface="Baghdad" pitchFamily="2" charset="-78"/>
                <a:ea typeface="Baskerville" panose="02020502070401020303" pitchFamily="18" charset="0"/>
                <a:cs typeface="Baghdad" pitchFamily="2" charset="-78"/>
              </a:rPr>
              <a:t>Wrapping it up</a:t>
            </a:r>
          </a:p>
        </p:txBody>
      </p:sp>
      <p:sp>
        <p:nvSpPr>
          <p:cNvPr id="4" name="Content Placeholder 3">
            <a:extLst>
              <a:ext uri="{FF2B5EF4-FFF2-40B4-BE49-F238E27FC236}">
                <a16:creationId xmlns:a16="http://schemas.microsoft.com/office/drawing/2014/main" id="{5797C76E-71C3-0FBE-5D8B-BC9E757788ED}"/>
              </a:ext>
            </a:extLst>
          </p:cNvPr>
          <p:cNvSpPr>
            <a:spLocks noGrp="1"/>
          </p:cNvSpPr>
          <p:nvPr>
            <p:ph sz="quarter" idx="13"/>
          </p:nvPr>
        </p:nvSpPr>
        <p:spPr>
          <a:xfrm>
            <a:off x="429768" y="1662996"/>
            <a:ext cx="5780976" cy="3858768"/>
          </a:xfrm>
        </p:spPr>
        <p:txBody>
          <a:bodyPr>
            <a:normAutofit/>
          </a:bodyPr>
          <a:lstStyle/>
          <a:p>
            <a:pPr marL="0" indent="0">
              <a:lnSpc>
                <a:spcPct val="150000"/>
              </a:lnSpc>
              <a:buNone/>
            </a:pPr>
            <a:r>
              <a:rPr lang="en-US" dirty="0">
                <a:latin typeface="Baskerville" panose="02020502070401020303" pitchFamily="18" charset="0"/>
                <a:ea typeface="Baskerville" panose="02020502070401020303" pitchFamily="18" charset="0"/>
              </a:rPr>
              <a:t>This is why you need to make sure you study to show thyself approved and test the spirits 1 John 4 to see if they’re from God or not. This includes testing doctrine to make sure it aligns with what is already written, if it doesn’t add up throw it out. We’re to have hearts for His truth and not be like the world who receives not the love the of the truth because those people will not be saved 2 Thessalonians 2.</a:t>
            </a:r>
          </a:p>
        </p:txBody>
      </p:sp>
      <p:pic>
        <p:nvPicPr>
          <p:cNvPr id="5122" name="Picture 2" descr="Test the spirits to see whether they are from God! - Divine Peace Church">
            <a:extLst>
              <a:ext uri="{FF2B5EF4-FFF2-40B4-BE49-F238E27FC236}">
                <a16:creationId xmlns:a16="http://schemas.microsoft.com/office/drawing/2014/main" id="{52977937-3592-B261-6595-936183A23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171" y="1443210"/>
            <a:ext cx="5548829" cy="541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60130"/>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TotalTime>
  <Words>1586</Words>
  <Application>Microsoft Macintosh PowerPoint</Application>
  <PresentationFormat>Widescreen</PresentationFormat>
  <Paragraphs>37</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Baghdad</vt:lpstr>
      <vt:lpstr>Baskerville</vt:lpstr>
      <vt:lpstr>Neue Haas Grotesk Text Pro</vt:lpstr>
      <vt:lpstr>Oasis</vt:lpstr>
      <vt:lpstr>How to read the Bible</vt:lpstr>
      <vt:lpstr>Here a little, there a little…</vt:lpstr>
      <vt:lpstr>This is why you need to test doctrine</vt:lpstr>
      <vt:lpstr>Why are lies their refuge? </vt:lpstr>
      <vt:lpstr>This is why you need the holy spirit to understand the bible</vt:lpstr>
      <vt:lpstr>How the bible connects, with the OT &amp; NT as written in Isaiah 28:9-11</vt:lpstr>
      <vt:lpstr>Examples of doctrines how it’s taught vs how scripture teaches us</vt:lpstr>
      <vt:lpstr>Continuing with examples</vt:lpstr>
      <vt:lpstr>Wrapping it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Arianna Palano</dc:creator>
  <cp:lastModifiedBy>Arianna Palano</cp:lastModifiedBy>
  <cp:revision>1</cp:revision>
  <dcterms:created xsi:type="dcterms:W3CDTF">2026-04-18T15:30:58Z</dcterms:created>
  <dcterms:modified xsi:type="dcterms:W3CDTF">2026-04-19T13:52:43Z</dcterms:modified>
</cp:coreProperties>
</file>