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sldIdLst>
    <p:sldId id="256" r:id="rId2"/>
    <p:sldId id="257" r:id="rId3"/>
    <p:sldId id="259" r:id="rId4"/>
    <p:sldId id="258" r:id="rId5"/>
    <p:sldId id="261" r:id="rId6"/>
    <p:sldId id="260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5859"/>
  </p:normalViewPr>
  <p:slideViewPr>
    <p:cSldViewPr snapToGrid="0">
      <p:cViewPr varScale="1">
        <p:scale>
          <a:sx n="107" d="100"/>
          <a:sy n="107" d="100"/>
        </p:scale>
        <p:origin x="73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D8E5E-745C-407D-B425-C78EBF08DF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501" y="822960"/>
            <a:ext cx="6057899" cy="5015169"/>
          </a:xfrm>
        </p:spPr>
        <p:txBody>
          <a:bodyPr anchor="t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07A4D5-56F4-4287-B174-56C55B18FD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09113" y="3003642"/>
            <a:ext cx="3522199" cy="2900274"/>
          </a:xfrm>
        </p:spPr>
        <p:txBody>
          <a:bodyPr anchor="b">
            <a:normAutofit/>
          </a:bodyPr>
          <a:lstStyle>
            <a:lvl1pPr marL="0" indent="0" algn="l">
              <a:lnSpc>
                <a:spcPct val="130000"/>
              </a:lnSpc>
              <a:buNone/>
              <a:defRPr sz="1400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EB9C19-FEE0-4852-B181-14A0DD77F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22F6-1C60-46CF-968C-BC20E470F443}" type="datetimeFigureOut">
              <a:rPr lang="en-US" smtClean="0"/>
              <a:t>12/26/24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127DDF-01B7-463C-82BC-BBF429618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B2056A-C3EE-4809-B1F3-1CEEEA266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83C2-341F-4C28-A243-1C56DDDA54D3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240FCEE-B6E2-46D0-9BB0-F45F79545E9D}"/>
              </a:ext>
            </a:extLst>
          </p:cNvPr>
          <p:cNvCxnSpPr>
            <a:cxnSpLocks/>
          </p:cNvCxnSpPr>
          <p:nvPr/>
        </p:nvCxnSpPr>
        <p:spPr>
          <a:xfrm flipH="1">
            <a:off x="571501" y="571500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BD2FB83-3783-4477-80B5-DA5BF10BAF57}"/>
              </a:ext>
            </a:extLst>
          </p:cNvPr>
          <p:cNvCxnSpPr>
            <a:cxnSpLocks/>
          </p:cNvCxnSpPr>
          <p:nvPr/>
        </p:nvCxnSpPr>
        <p:spPr>
          <a:xfrm>
            <a:off x="7742482" y="571500"/>
            <a:ext cx="0" cy="571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83EA203-71D5-49C0-9626-FFA8E46787B0}"/>
              </a:ext>
            </a:extLst>
          </p:cNvPr>
          <p:cNvCxnSpPr>
            <a:cxnSpLocks/>
          </p:cNvCxnSpPr>
          <p:nvPr/>
        </p:nvCxnSpPr>
        <p:spPr>
          <a:xfrm flipH="1">
            <a:off x="577485" y="6283518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479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99A0A-70FC-426A-8B3B-60FAF9806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F47EC6-9753-4ABC-BB66-64CCC8BA08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71499" y="2036363"/>
            <a:ext cx="11059811" cy="387077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884D9F-DC99-4B4C-98CF-178BBBB76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22F6-1C60-46CF-968C-BC20E470F443}" type="datetimeFigureOut">
              <a:rPr lang="en-US" smtClean="0"/>
              <a:t>12/26/24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7A6840-AC0B-4260-8368-08E0A22D2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A5DAB8-EC07-4CCF-96EA-5D8ACDAE6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83C2-341F-4C28-A243-1C56DDDA54D3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438F1AC-9961-4786-A189-20863DD97F68}"/>
              </a:ext>
            </a:extLst>
          </p:cNvPr>
          <p:cNvCxnSpPr>
            <a:cxnSpLocks/>
          </p:cNvCxnSpPr>
          <p:nvPr/>
        </p:nvCxnSpPr>
        <p:spPr>
          <a:xfrm flipH="1">
            <a:off x="571500" y="1780979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6733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75F678-EC03-4845-A51B-C90FA6A154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77953" y="797251"/>
            <a:ext cx="2483929" cy="528378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4A8B4D-A39F-4528-975A-9C84BEE778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66094" y="797251"/>
            <a:ext cx="8101072" cy="528378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5E4A23-6984-4AD1-A51D-600EDC263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22F6-1C60-46CF-968C-BC20E470F443}" type="datetimeFigureOut">
              <a:rPr lang="en-US" smtClean="0"/>
              <a:t>12/26/24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273E28-C341-49CC-BAAB-0C0D19821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26D54A-8E86-4026-8DD0-5B0979BB8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83C2-341F-4C28-A243-1C56DDDA54D3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CB05DA4-DF32-4D7A-9E4D-36309C90C5BB}"/>
              </a:ext>
            </a:extLst>
          </p:cNvPr>
          <p:cNvCxnSpPr>
            <a:cxnSpLocks/>
          </p:cNvCxnSpPr>
          <p:nvPr/>
        </p:nvCxnSpPr>
        <p:spPr>
          <a:xfrm flipH="1">
            <a:off x="566094" y="577110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7CC7262-4997-41E4-976D-BA82E148280F}"/>
              </a:ext>
            </a:extLst>
          </p:cNvPr>
          <p:cNvCxnSpPr>
            <a:cxnSpLocks/>
          </p:cNvCxnSpPr>
          <p:nvPr/>
        </p:nvCxnSpPr>
        <p:spPr>
          <a:xfrm flipV="1">
            <a:off x="8875226" y="571500"/>
            <a:ext cx="0" cy="57114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F5063B5-E478-4C41-AD40-49A39AE07429}"/>
              </a:ext>
            </a:extLst>
          </p:cNvPr>
          <p:cNvCxnSpPr>
            <a:cxnSpLocks/>
          </p:cNvCxnSpPr>
          <p:nvPr/>
        </p:nvCxnSpPr>
        <p:spPr>
          <a:xfrm flipH="1">
            <a:off x="577485" y="6283518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8752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B2ED8-7F53-4C03-A740-493E50798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611087-99A9-4100-B5F7-520880DE32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499" y="2075688"/>
            <a:ext cx="11059811" cy="39109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7B4B20-1A65-4A26-B11E-6095083A1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22F6-1C60-46CF-968C-BC20E470F443}" type="datetimeFigureOut">
              <a:rPr lang="en-US" smtClean="0"/>
              <a:t>12/26/24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0D52D3-E985-4FEB-89B9-57C754711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EA751A-C72D-47C1-A7A6-E8510A40C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83C2-341F-4C28-A243-1C56DDDA5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642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81F78-07BF-45A9-92D4-E4E0A1E88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914255"/>
            <a:ext cx="6867115" cy="5009471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CC2A83-A380-4828-BC68-C065C8BC5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39817" y="914399"/>
            <a:ext cx="2370268" cy="2670273"/>
          </a:xfrm>
        </p:spPr>
        <p:txBody>
          <a:bodyPr anchor="t">
            <a:normAutofit/>
          </a:bodyPr>
          <a:lstStyle>
            <a:lvl1pPr marL="0" indent="0">
              <a:lnSpc>
                <a:spcPct val="130000"/>
              </a:lnSpc>
              <a:buNone/>
              <a:defRPr sz="1400" cap="all" spc="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F92B2F-8804-4195-A779-F5C67C25C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22F6-1C60-46CF-968C-BC20E470F443}" type="datetimeFigureOut">
              <a:rPr lang="en-US" smtClean="0"/>
              <a:t>12/26/24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099C26-4411-4833-A917-A45E62D56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68C7C7-F862-434D-A87A-DECE9FD2E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83C2-341F-4C28-A243-1C56DDDA54D3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40BAA4B-C4C0-40C1-8DC8-B4E2F8A68E12}"/>
              </a:ext>
            </a:extLst>
          </p:cNvPr>
          <p:cNvCxnSpPr>
            <a:cxnSpLocks/>
          </p:cNvCxnSpPr>
          <p:nvPr/>
        </p:nvCxnSpPr>
        <p:spPr>
          <a:xfrm>
            <a:off x="8872625" y="571500"/>
            <a:ext cx="0" cy="571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C0A2259-2540-4B32-A999-2B46A6790E3D}"/>
              </a:ext>
            </a:extLst>
          </p:cNvPr>
          <p:cNvCxnSpPr>
            <a:cxnSpLocks/>
          </p:cNvCxnSpPr>
          <p:nvPr/>
        </p:nvCxnSpPr>
        <p:spPr>
          <a:xfrm flipH="1">
            <a:off x="566094" y="571500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CEFB0ED-3F76-4403-AD0B-E738DD9D8CB6}"/>
              </a:ext>
            </a:extLst>
          </p:cNvPr>
          <p:cNvCxnSpPr>
            <a:cxnSpLocks/>
          </p:cNvCxnSpPr>
          <p:nvPr/>
        </p:nvCxnSpPr>
        <p:spPr>
          <a:xfrm flipH="1">
            <a:off x="577485" y="6283518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5299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6BD5F-CF53-4DD5-B8C5-27BBA2BB8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709684"/>
            <a:ext cx="11049000" cy="1057160"/>
          </a:xfr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76C2E1-5D5E-409F-BEE8-F48CE86F55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9447" y="2074990"/>
            <a:ext cx="5181600" cy="41019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BBF823-1BFB-4CF0-BAF4-D660C8F1AF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47082" y="2074990"/>
            <a:ext cx="5181600" cy="41019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FF816E-EE02-44A4-8B81-B324ECFD7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22F6-1C60-46CF-968C-BC20E470F443}" type="datetimeFigureOut">
              <a:rPr lang="en-US" smtClean="0"/>
              <a:t>12/26/24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34D9E4-A693-44D2-A3E8-E3AABC905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4F669F-4B8E-415D-A9BF-AD451F452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83C2-341F-4C28-A243-1C56DDDA54D3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20AF959-FCDC-4B92-9324-06A06C0D56F2}"/>
              </a:ext>
            </a:extLst>
          </p:cNvPr>
          <p:cNvCxnSpPr>
            <a:cxnSpLocks/>
          </p:cNvCxnSpPr>
          <p:nvPr/>
        </p:nvCxnSpPr>
        <p:spPr>
          <a:xfrm flipV="1">
            <a:off x="6101405" y="1883336"/>
            <a:ext cx="0" cy="439965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0471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F85E5-82C4-4BAE-B2B0-A078ABD6C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469" y="699118"/>
            <a:ext cx="11025062" cy="1063601"/>
          </a:xfr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2D15C7-F445-40F7-88F6-FD6526269C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3468" y="2022883"/>
            <a:ext cx="5230469" cy="564079"/>
          </a:xfrm>
        </p:spPr>
        <p:txBody>
          <a:bodyPr anchor="ctr">
            <a:normAutofit/>
          </a:bodyPr>
          <a:lstStyle>
            <a:lvl1pPr marL="0" indent="0">
              <a:buNone/>
              <a:defRPr sz="16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652C35-AA8E-4154-8A78-7DE9590E1F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3469" y="2866031"/>
            <a:ext cx="5157787" cy="32276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57EAC6-567C-4A4A-BB10-57EC14B97D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41470" y="2022883"/>
            <a:ext cx="5183188" cy="564080"/>
          </a:xfrm>
        </p:spPr>
        <p:txBody>
          <a:bodyPr anchor="ctr">
            <a:normAutofit/>
          </a:bodyPr>
          <a:lstStyle>
            <a:lvl1pPr marL="0" indent="0">
              <a:buNone/>
              <a:defRPr sz="16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9A083F-AD60-4437-B32A-44035D78AF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41470" y="2866031"/>
            <a:ext cx="5183188" cy="32276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DBF86F-3266-4551-B680-06F401FFE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22F6-1C60-46CF-968C-BC20E470F443}" type="datetimeFigureOut">
              <a:rPr lang="en-US" smtClean="0"/>
              <a:t>12/26/24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55B38FE-80F9-4582-B2E1-B067C288D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47BEF32-F637-47A1-9ED3-AFC4F79F3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83C2-341F-4C28-A243-1C56DDDA54D3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0C508D4-7C99-4B8D-BCDE-F0001BD345D9}"/>
              </a:ext>
            </a:extLst>
          </p:cNvPr>
          <p:cNvCxnSpPr>
            <a:cxnSpLocks/>
          </p:cNvCxnSpPr>
          <p:nvPr/>
        </p:nvCxnSpPr>
        <p:spPr>
          <a:xfrm flipV="1">
            <a:off x="6101405" y="1883336"/>
            <a:ext cx="0" cy="43996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49BF61B-7951-48F4-982B-9401A483FFBF}"/>
              </a:ext>
            </a:extLst>
          </p:cNvPr>
          <p:cNvCxnSpPr>
            <a:cxnSpLocks/>
          </p:cNvCxnSpPr>
          <p:nvPr/>
        </p:nvCxnSpPr>
        <p:spPr>
          <a:xfrm flipH="1">
            <a:off x="577485" y="2738598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786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A94CB-6BE5-4B9E-B0A6-54F83B201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717452"/>
            <a:ext cx="11049000" cy="1161836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E8643C-1A5D-4F23-B0D7-5B46F5E45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22F6-1C60-46CF-968C-BC20E470F443}" type="datetimeFigureOut">
              <a:rPr lang="en-US" smtClean="0"/>
              <a:t>12/26/24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1A3394-78CC-43B0-9762-5E826F8BB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347F0A-1980-4E13-AB22-AE3B8AA44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83C2-341F-4C28-A243-1C56DDDA54D3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E9D858B-8A9C-4235-B151-81C99A3D20D2}"/>
              </a:ext>
            </a:extLst>
          </p:cNvPr>
          <p:cNvCxnSpPr>
            <a:cxnSpLocks/>
          </p:cNvCxnSpPr>
          <p:nvPr/>
        </p:nvCxnSpPr>
        <p:spPr>
          <a:xfrm flipH="1">
            <a:off x="577485" y="571500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C7798B-3ECB-4076-8955-A82116BB0D25}"/>
              </a:ext>
            </a:extLst>
          </p:cNvPr>
          <p:cNvCxnSpPr>
            <a:cxnSpLocks/>
          </p:cNvCxnSpPr>
          <p:nvPr/>
        </p:nvCxnSpPr>
        <p:spPr>
          <a:xfrm flipH="1">
            <a:off x="577485" y="6283518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5115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C61D85-3E72-406F-AB26-B4ED94918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22F6-1C60-46CF-968C-BC20E470F443}" type="datetimeFigureOut">
              <a:rPr lang="en-US" smtClean="0"/>
              <a:t>12/26/24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9C831E-4321-467E-9090-C89C48CF2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8A9556-B3D8-4403-835F-11AE2D409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83C2-341F-4C28-A243-1C56DDDA5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455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0AA48-D521-423D-B185-6490EF57B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201" y="810344"/>
            <a:ext cx="3478084" cy="1408062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64E6DD-DDD2-4ED6-B8A9-A8B6D7656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9809" y="931232"/>
            <a:ext cx="6700679" cy="507936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F08F5E-AD33-4ACF-84C9-78B0FF6BE3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1500" y="2578608"/>
            <a:ext cx="3478783" cy="34172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D7604E-7DD4-4497-B325-74F899E8A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22F6-1C60-46CF-968C-BC20E470F443}" type="datetimeFigureOut">
              <a:rPr lang="en-US" smtClean="0"/>
              <a:t>12/26/24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02BEED-A8F6-4256-9539-4434694AA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EA1AA6-EE0B-48FD-A7DE-6CEE6A8C7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83C2-341F-4C28-A243-1C56DDDA54D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3F35B32-9A23-4805-94A6-96826D202139}"/>
              </a:ext>
            </a:extLst>
          </p:cNvPr>
          <p:cNvCxnSpPr>
            <a:cxnSpLocks/>
          </p:cNvCxnSpPr>
          <p:nvPr/>
        </p:nvCxnSpPr>
        <p:spPr>
          <a:xfrm flipH="1">
            <a:off x="571500" y="571500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62BA7DA-3944-40D4-91CD-40CA24DBB79B}"/>
              </a:ext>
            </a:extLst>
          </p:cNvPr>
          <p:cNvCxnSpPr>
            <a:cxnSpLocks/>
          </p:cNvCxnSpPr>
          <p:nvPr/>
        </p:nvCxnSpPr>
        <p:spPr>
          <a:xfrm flipV="1">
            <a:off x="4419601" y="571500"/>
            <a:ext cx="0" cy="571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BEA0B78-39E7-4039-B8BE-4F425688C6DF}"/>
              </a:ext>
            </a:extLst>
          </p:cNvPr>
          <p:cNvCxnSpPr>
            <a:cxnSpLocks/>
          </p:cNvCxnSpPr>
          <p:nvPr/>
        </p:nvCxnSpPr>
        <p:spPr>
          <a:xfrm flipH="1">
            <a:off x="571501" y="2406845"/>
            <a:ext cx="38481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D68B99C-0744-42EE-9713-AB0CEC3F5D85}"/>
              </a:ext>
            </a:extLst>
          </p:cNvPr>
          <p:cNvCxnSpPr>
            <a:cxnSpLocks/>
          </p:cNvCxnSpPr>
          <p:nvPr/>
        </p:nvCxnSpPr>
        <p:spPr>
          <a:xfrm flipH="1">
            <a:off x="577485" y="6283518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6691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12732-5D39-4B30-A499-D51BABC88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499" y="802204"/>
            <a:ext cx="3478787" cy="1408062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AF5AEC-77BC-4A52-8A56-C6479CA6A2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723467" y="847384"/>
            <a:ext cx="6907844" cy="521681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0A9240-8762-4C7D-AF22-A844CB2EC8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1498" y="2574906"/>
            <a:ext cx="3478787" cy="343571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995685-E45D-4E74-8B78-D3B8E85C4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22F6-1C60-46CF-968C-BC20E470F443}" type="datetimeFigureOut">
              <a:rPr lang="en-US" smtClean="0"/>
              <a:t>12/26/24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1FCBA3-0FF5-47C2-901A-645F6185D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030381-5320-46AD-A0B9-7C04B3E5A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83C2-341F-4C28-A243-1C56DDDA54D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357A432-D933-402A-8657-216EE20450EE}"/>
              </a:ext>
            </a:extLst>
          </p:cNvPr>
          <p:cNvCxnSpPr>
            <a:cxnSpLocks/>
          </p:cNvCxnSpPr>
          <p:nvPr/>
        </p:nvCxnSpPr>
        <p:spPr>
          <a:xfrm flipH="1">
            <a:off x="571500" y="571500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1B1E0F3-D71B-436F-A10B-B6EA7125F684}"/>
              </a:ext>
            </a:extLst>
          </p:cNvPr>
          <p:cNvCxnSpPr>
            <a:cxnSpLocks/>
          </p:cNvCxnSpPr>
          <p:nvPr/>
        </p:nvCxnSpPr>
        <p:spPr>
          <a:xfrm flipV="1">
            <a:off x="4419601" y="571500"/>
            <a:ext cx="0" cy="571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DEE64F5-2B48-4A2E-BA5E-1D37F1A7C9A3}"/>
              </a:ext>
            </a:extLst>
          </p:cNvPr>
          <p:cNvCxnSpPr>
            <a:cxnSpLocks/>
          </p:cNvCxnSpPr>
          <p:nvPr/>
        </p:nvCxnSpPr>
        <p:spPr>
          <a:xfrm flipH="1">
            <a:off x="571501" y="2406845"/>
            <a:ext cx="38481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99BF9AA-A2C8-4233-B597-EB11C6D6A0E0}"/>
              </a:ext>
            </a:extLst>
          </p:cNvPr>
          <p:cNvCxnSpPr>
            <a:cxnSpLocks/>
          </p:cNvCxnSpPr>
          <p:nvPr/>
        </p:nvCxnSpPr>
        <p:spPr>
          <a:xfrm flipH="1">
            <a:off x="577485" y="6283518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8745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9E1467D-9ED1-4211-A71E-41C91C755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689289"/>
            <a:ext cx="11049000" cy="10841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F8A6A1-C9C7-4FDF-B4DA-1E86B6A355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499" y="2075688"/>
            <a:ext cx="11059811" cy="38180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ACC44A-C635-4CD0-90E9-D9503AF4CC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036732" y="6397103"/>
            <a:ext cx="30919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spc="200" baseline="0">
                <a:solidFill>
                  <a:schemeClr val="tx1"/>
                </a:solidFill>
              </a:defRPr>
            </a:lvl1pPr>
          </a:lstStyle>
          <a:p>
            <a:fld id="{1C8322F6-1C60-46CF-968C-BC20E470F443}" type="datetimeFigureOut">
              <a:rPr lang="en-US" smtClean="0"/>
              <a:t>12/26/24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ABF682-1A47-492C-81E3-9DB0A50ECB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5782" y="639710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spc="2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CC814B-9105-44ED-98A9-D326B2E260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4553" y="6397103"/>
            <a:ext cx="7007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5EEB83C2-341F-4C28-A243-1C56DDDA54D3}" type="slidenum">
              <a:rPr lang="en-US" smtClean="0"/>
              <a:t>‹#›</a:t>
            </a:fld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6814345-41DE-42C5-8657-66C1417DF81A}"/>
              </a:ext>
            </a:extLst>
          </p:cNvPr>
          <p:cNvCxnSpPr>
            <a:cxnSpLocks/>
          </p:cNvCxnSpPr>
          <p:nvPr/>
        </p:nvCxnSpPr>
        <p:spPr>
          <a:xfrm flipH="1">
            <a:off x="566094" y="6286347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E68E419-3727-4F5E-8840-AF149B33B0B7}"/>
              </a:ext>
            </a:extLst>
          </p:cNvPr>
          <p:cNvCxnSpPr>
            <a:cxnSpLocks/>
          </p:cNvCxnSpPr>
          <p:nvPr/>
        </p:nvCxnSpPr>
        <p:spPr>
          <a:xfrm flipH="1">
            <a:off x="577485" y="1883336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519B6EC-D7AE-452F-8D0C-D11BD3377F3E}"/>
              </a:ext>
            </a:extLst>
          </p:cNvPr>
          <p:cNvCxnSpPr>
            <a:cxnSpLocks/>
          </p:cNvCxnSpPr>
          <p:nvPr/>
        </p:nvCxnSpPr>
        <p:spPr>
          <a:xfrm flipH="1">
            <a:off x="577485" y="571500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6533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spc="-100" baseline="0">
          <a:solidFill>
            <a:schemeClr val="tx1"/>
          </a:solidFill>
          <a:latin typeface="Batang" panose="02030600000101010101" pitchFamily="18" charset="-127"/>
          <a:ea typeface="Batang" panose="02030600000101010101" pitchFamily="18" charset="-127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SzPct val="80000"/>
        <a:buFont typeface="Avenir Next LT Pro Light" panose="020B03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12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defTabSz="914400" rtl="0" eaLnBrk="1" latinLnBrk="0" hangingPunct="1">
        <a:lnSpc>
          <a:spcPct val="120000"/>
        </a:lnSpc>
        <a:spcBef>
          <a:spcPts val="500"/>
        </a:spcBef>
        <a:buSzPct val="80000"/>
        <a:buFont typeface="Avenir Next LT Pro Light" panose="020B03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228600" algn="l" defTabSz="914400" rtl="0" eaLnBrk="1" latinLnBrk="0" hangingPunct="1">
        <a:lnSpc>
          <a:spcPct val="12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Janus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Ides_of_March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view-image.php?image=366853&amp;picture=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vgsilh.com/image/310690.htm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regoslife.com/tag/romantic-new-years-eve-ideas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0220DBA-8988-4873-8FCD-3FFAC3CF1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77FA83-9933-6AB6-A6DC-7AC0EEF2BB5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</a:blip>
          <a:srcRect t="18394" b="5593"/>
          <a:stretch/>
        </p:blipFill>
        <p:spPr>
          <a:xfrm>
            <a:off x="20" y="344394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D0A77DC-3F2C-2E28-AFD0-9856C004B5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1208" y="4819615"/>
            <a:ext cx="6817836" cy="1264936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New Years is Pagan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CC7E28-8E69-BF4A-2F8C-A4EA96D597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42516" y="4901919"/>
            <a:ext cx="3483615" cy="1100329"/>
          </a:xfrm>
        </p:spPr>
        <p:txBody>
          <a:bodyPr anchor="ctr">
            <a:normAutofit/>
          </a:bodyPr>
          <a:lstStyle/>
          <a:p>
            <a:r>
              <a:rPr lang="en-US" sz="1600" dirty="0">
                <a:solidFill>
                  <a:srgbClr val="FFFFFF"/>
                </a:solidFill>
              </a:rPr>
              <a:t>Kids Bible fellowship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1981B13-F880-47D1-BA19-C2C84FC754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65869" y="4610607"/>
            <a:ext cx="11054799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9889C86-81F5-4E2B-A1BF-3DC57716B5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734300" y="4614653"/>
            <a:ext cx="0" cy="1674861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D1651B2-663F-4ED2-A7D2-9D74A5DFD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61819" y="6289514"/>
            <a:ext cx="11054799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5733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5C8F6-1C14-2C66-BD0C-3689D398F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January 1</a:t>
            </a:r>
            <a:r>
              <a:rPr lang="en-US" baseline="30000" dirty="0"/>
              <a:t>st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544B6D-9D13-7E33-B85D-5711D1F6AA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0" i="0" dirty="0">
                <a:solidFill>
                  <a:srgbClr val="001D35"/>
                </a:solidFill>
                <a:effectLst/>
              </a:rPr>
              <a:t>January 1st is celebrated as the start of the New Year for a number of reasons, including its connection to the Roman god Janus and the January Kalends.</a:t>
            </a:r>
          </a:p>
          <a:p>
            <a:pPr marL="0" indent="0">
              <a:buNone/>
            </a:pPr>
            <a:r>
              <a:rPr lang="en-US" sz="2800" b="1" i="0" dirty="0">
                <a:solidFill>
                  <a:srgbClr val="001D35"/>
                </a:solidFill>
                <a:effectLst/>
              </a:rPr>
              <a:t>Janus</a:t>
            </a:r>
            <a:endParaRPr lang="en-US" sz="2800" b="0" i="0" dirty="0">
              <a:solidFill>
                <a:srgbClr val="001D35"/>
              </a:solidFill>
              <a:effectLst/>
            </a:endParaRPr>
          </a:p>
          <a:p>
            <a:pPr algn="l"/>
            <a:r>
              <a:rPr lang="en-US" b="0" i="0" dirty="0">
                <a:solidFill>
                  <a:srgbClr val="1F1F1F"/>
                </a:solidFill>
                <a:effectLst/>
              </a:rPr>
              <a:t>The Romans made January 1 their new year dedicated to Janus, the Roman God of doorways and New beginnings.</a:t>
            </a:r>
            <a:endParaRPr lang="en-US" b="0" i="0" dirty="0">
              <a:effectLst/>
            </a:endParaRPr>
          </a:p>
          <a:p>
            <a:r>
              <a:rPr lang="en-US" b="0" i="0" dirty="0">
                <a:solidFill>
                  <a:srgbClr val="3D3939"/>
                </a:solidFill>
                <a:effectLst/>
              </a:rPr>
              <a:t>Janus represented the middle ground between both concrete and abstract dualities such as life/death, beginning/end, youth/adulthood, rural/urban, war/peace, and barbarism/civilization.</a:t>
            </a:r>
          </a:p>
          <a:p>
            <a:r>
              <a:rPr lang="en-US" dirty="0">
                <a:solidFill>
                  <a:srgbClr val="3D3939"/>
                </a:solidFill>
              </a:rPr>
              <a:t>The god who has two faces.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951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240FCEE-B6E2-46D0-9BB0-F45F79545E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1501" y="571500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BD2FB83-3783-4477-80B5-DA5BF10BA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742482" y="571500"/>
            <a:ext cx="0" cy="571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83EA203-71D5-49C0-9626-FFA8E46787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7485" y="6283518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60220DBA-8988-4873-8FCD-3FFAC3CF1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drawing of a person's head&#10;&#10;Description automatically generated">
            <a:extLst>
              <a:ext uri="{FF2B5EF4-FFF2-40B4-BE49-F238E27FC236}">
                <a16:creationId xmlns:a16="http://schemas.microsoft.com/office/drawing/2014/main" id="{ACF15C6A-DBE8-2AC5-4B1E-CD3B79A5F4F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9507" r="-1" b="28320"/>
          <a:stretch/>
        </p:blipFill>
        <p:spPr>
          <a:xfrm rot="10800000" flipV="1">
            <a:off x="20" y="10"/>
            <a:ext cx="12191979" cy="68579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6DB779-8CBF-9C98-7313-12DDE92D3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822961"/>
            <a:ext cx="7213092" cy="447571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800" dirty="0">
                <a:solidFill>
                  <a:srgbClr val="FFFFFF"/>
                </a:solidFill>
              </a:rPr>
              <a:t>Janus 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A8CB1B5-064D-4590-A7F2-70C604854D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60238" y="571500"/>
            <a:ext cx="11060262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5C0F619-4F98-49B2-B92F-39B242F38F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65869" y="6287848"/>
            <a:ext cx="11060263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8482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BAF395E-7D52-496C-ACDD-468AEC1ADF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ED08F4-AB05-C115-A21B-AD4CD3692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786384"/>
            <a:ext cx="3509192" cy="2008193"/>
          </a:xfrm>
        </p:spPr>
        <p:txBody>
          <a:bodyPr anchor="t">
            <a:normAutofit/>
          </a:bodyPr>
          <a:lstStyle/>
          <a:p>
            <a:r>
              <a:rPr lang="en-US" dirty="0"/>
              <a:t>January Kalends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6BAADB1-054E-4A82-8D07-643BD1F433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68602" y="576201"/>
            <a:ext cx="110547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B5B492-D177-1258-5BA2-1EAE15953F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2" y="3066892"/>
            <a:ext cx="3276598" cy="2856476"/>
          </a:xfrm>
        </p:spPr>
        <p:txBody>
          <a:bodyPr anchor="b">
            <a:normAutofit/>
          </a:bodyPr>
          <a:lstStyle/>
          <a:p>
            <a:r>
              <a:rPr lang="en-US" sz="1800" b="0" i="0">
                <a:effectLst/>
              </a:rPr>
              <a:t>A celebratory season that lasted for centuries, the January Kalends marked the New Year and was when Roman consuls began their terms of office. </a:t>
            </a:r>
          </a:p>
          <a:p>
            <a:r>
              <a:rPr lang="en-US" sz="1800" b="0" i="0">
                <a:effectLst/>
              </a:rPr>
              <a:t>The word "calendar" comes from the January Kalends.</a:t>
            </a:r>
          </a:p>
          <a:p>
            <a:endParaRPr lang="en-US" sz="1800">
              <a:latin typeface="+mj-lt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3121654-FB13-441C-AB60-76710D9170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419600" y="588336"/>
            <a:ext cx="0" cy="56981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7ED67084-48A3-CC3D-7396-57C185C18C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-1" b="633"/>
          <a:stretch/>
        </p:blipFill>
        <p:spPr>
          <a:xfrm>
            <a:off x="4699208" y="849338"/>
            <a:ext cx="6921292" cy="5158038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58D2D3E-B980-4D6F-BBFB-DF7A3A9472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1500" y="6286500"/>
            <a:ext cx="110547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23861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5D28D120-1389-4B3F-BECB-0949DCCAC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782" y="0"/>
            <a:ext cx="1219878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E58F34-0A9D-7AEF-B7BB-26CF389DD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786384"/>
            <a:ext cx="3656083" cy="2665614"/>
          </a:xfrm>
        </p:spPr>
        <p:txBody>
          <a:bodyPr anchor="t">
            <a:normAutofit/>
          </a:bodyPr>
          <a:lstStyle/>
          <a:p>
            <a:r>
              <a:rPr lang="en-US" dirty="0"/>
              <a:t>January Kalends Continued…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927055D-9ECF-487E-91DD-FFA84AB92D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1333" y="571500"/>
            <a:ext cx="110547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person wearing a mask and holding a glass of champagne&#10;&#10;Description automatically generated">
            <a:extLst>
              <a:ext uri="{FF2B5EF4-FFF2-40B4-BE49-F238E27FC236}">
                <a16:creationId xmlns:a16="http://schemas.microsoft.com/office/drawing/2014/main" id="{BE85EC4A-743B-9E22-6449-A88DFC2D10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578" r="-2" b="26165"/>
          <a:stretch/>
        </p:blipFill>
        <p:spPr>
          <a:xfrm>
            <a:off x="571333" y="4287886"/>
            <a:ext cx="3568900" cy="172307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2D7A5B-A984-B06A-5D71-11F73222BA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1765" y="989350"/>
            <a:ext cx="6699544" cy="5021609"/>
          </a:xfrm>
        </p:spPr>
        <p:txBody>
          <a:bodyPr anchor="t">
            <a:normAutofit fontScale="925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1500" b="1" i="0" dirty="0">
                <a:effectLst/>
              </a:rPr>
              <a:t>Civic Rituals</a:t>
            </a:r>
            <a:endParaRPr lang="en-US" sz="1500" b="0" i="0" dirty="0">
              <a:effectLst/>
            </a:endParaRPr>
          </a:p>
          <a:p>
            <a:pPr fontAlgn="ctr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500" b="0" i="0" dirty="0">
                <a:effectLst/>
              </a:rPr>
              <a:t>These included a procession of consuls, gifts to the domestic gods, and exchanging gifts. 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500" b="1" i="0" dirty="0">
                <a:effectLst/>
              </a:rPr>
              <a:t>Masquerades</a:t>
            </a:r>
            <a:endParaRPr lang="en-US" sz="1500" b="0" i="0" dirty="0">
              <a:effectLst/>
            </a:endParaRPr>
          </a:p>
          <a:p>
            <a:pPr fontAlgn="ctr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500" b="0" i="0" dirty="0">
                <a:effectLst/>
              </a:rPr>
              <a:t>These involved masks, animal masks, cross-dressing, and mocking the gods. Some say the masquerades were a precursor to the Feast of Fools. 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500" b="1" i="0" dirty="0" err="1">
                <a:effectLst/>
              </a:rPr>
              <a:t>Ludi</a:t>
            </a:r>
            <a:r>
              <a:rPr lang="en-US" sz="1500" b="1" i="0" dirty="0">
                <a:effectLst/>
              </a:rPr>
              <a:t> </a:t>
            </a:r>
            <a:r>
              <a:rPr lang="en-US" sz="1500" b="1" i="0" dirty="0" err="1">
                <a:effectLst/>
              </a:rPr>
              <a:t>Saturnales</a:t>
            </a:r>
            <a:endParaRPr lang="en-US" sz="1500" b="0" i="0" dirty="0">
              <a:effectLst/>
            </a:endParaRPr>
          </a:p>
          <a:p>
            <a:pPr fontAlgn="ctr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500" b="0" i="0" dirty="0">
                <a:effectLst/>
              </a:rPr>
              <a:t>This was a grand ceremony that included theatrical performances, games, and festivities. It was dedicated to Saturn, the god of agriculture and harvest. 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500" b="1" i="0" dirty="0">
                <a:effectLst/>
              </a:rPr>
              <a:t>Sacrifices to Janus</a:t>
            </a:r>
            <a:endParaRPr lang="en-US" sz="1500" b="0" i="0" dirty="0">
              <a:effectLst/>
            </a:endParaRPr>
          </a:p>
          <a:p>
            <a:pPr fontAlgn="ctr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500" b="0" i="0" dirty="0">
                <a:effectLst/>
              </a:rPr>
              <a:t>Sacrifices were offered to Janus, the god of beginnings and ends, to seek his favor and protection for the coming year. 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500" b="1" i="0" dirty="0">
                <a:effectLst/>
              </a:rPr>
              <a:t>House Preparation</a:t>
            </a:r>
            <a:endParaRPr lang="en-US" sz="1500" b="0" i="0" dirty="0">
              <a:effectLst/>
            </a:endParaRPr>
          </a:p>
          <a:p>
            <a:pPr fontAlgn="ctr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500" b="0" i="0" dirty="0">
                <a:effectLst/>
              </a:rPr>
              <a:t>Before the Kalends, people would sweep their homes clean, extinguish fires, and light new candles. 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500" b="1" i="0" dirty="0">
                <a:effectLst/>
              </a:rPr>
              <a:t>New Year's Eve </a:t>
            </a:r>
            <a:r>
              <a:rPr lang="en-US" sz="1500" b="1" dirty="0"/>
              <a:t>Ri</a:t>
            </a:r>
            <a:r>
              <a:rPr lang="en-US" sz="1500" b="1" i="0" dirty="0">
                <a:effectLst/>
              </a:rPr>
              <a:t>tuals</a:t>
            </a:r>
            <a:endParaRPr lang="en-US" sz="1500" b="0" i="0" dirty="0">
              <a:effectLst/>
            </a:endParaRP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500" b="0" i="0" dirty="0">
                <a:effectLst/>
              </a:rPr>
              <a:t>People would lay tables with an abundance of food and drink to ensure plenty for the year to come. </a:t>
            </a:r>
          </a:p>
          <a:p>
            <a:pPr>
              <a:lnSpc>
                <a:spcPct val="110000"/>
              </a:lnSpc>
            </a:pPr>
            <a:endParaRPr lang="en-US" sz="1100" dirty="0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0DC1883-8AF7-483D-9074-3C6D8AF57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1500" y="6286500"/>
            <a:ext cx="110547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CF89D75-E5AC-4C45-9D87-228849A4C7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422916" y="571500"/>
            <a:ext cx="0" cy="571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2EF75477-8086-4A8E-9F09-5DF9FA7DB6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6366" y="4012345"/>
            <a:ext cx="384323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2586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BAF395E-7D52-496C-ACDD-468AEC1ADF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E5508F-FDAC-A400-827C-D141DDD82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786384"/>
            <a:ext cx="3509192" cy="2008193"/>
          </a:xfrm>
        </p:spPr>
        <p:txBody>
          <a:bodyPr anchor="t">
            <a:normAutofit/>
          </a:bodyPr>
          <a:lstStyle/>
          <a:p>
            <a:r>
              <a:rPr lang="en-US" dirty="0"/>
              <a:t>Julius Caesar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6BAADB1-054E-4A82-8D07-643BD1F433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68602" y="576201"/>
            <a:ext cx="110547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43DD3E-DBC6-8973-8BCA-291B5C007B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2" y="3066892"/>
            <a:ext cx="3276598" cy="2856476"/>
          </a:xfrm>
        </p:spPr>
        <p:txBody>
          <a:bodyPr anchor="b"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1800" dirty="0"/>
              <a:t>Julius Caesar, emperor of Pagan Rome instituted the New Years Festival of January 1</a:t>
            </a:r>
            <a:r>
              <a:rPr lang="en-US" sz="1800" baseline="30000" dirty="0"/>
              <a:t>st</a:t>
            </a:r>
            <a:endParaRPr lang="en-US" sz="1800" dirty="0"/>
          </a:p>
          <a:p>
            <a:pPr>
              <a:lnSpc>
                <a:spcPct val="110000"/>
              </a:lnSpc>
            </a:pPr>
            <a:r>
              <a:rPr lang="en-US" sz="1800" dirty="0"/>
              <a:t>In 46 B.C. Caesar adopted the Julian Calendar </a:t>
            </a:r>
          </a:p>
          <a:p>
            <a:pPr>
              <a:lnSpc>
                <a:spcPct val="110000"/>
              </a:lnSpc>
            </a:pPr>
            <a:r>
              <a:rPr lang="en-US" sz="1800" dirty="0"/>
              <a:t>January is named after the Roman God Janus</a:t>
            </a:r>
          </a:p>
          <a:p>
            <a:pPr>
              <a:lnSpc>
                <a:spcPct val="110000"/>
              </a:lnSpc>
            </a:pPr>
            <a:endParaRPr lang="en-US" sz="1800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3121654-FB13-441C-AB60-76710D9170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419600" y="588336"/>
            <a:ext cx="0" cy="56981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aphic 4">
            <a:extLst>
              <a:ext uri="{FF2B5EF4-FFF2-40B4-BE49-F238E27FC236}">
                <a16:creationId xmlns:a16="http://schemas.microsoft.com/office/drawing/2014/main" id="{3901097F-DF8D-99EA-EF64-3CA59DE3E8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123776" y="850792"/>
            <a:ext cx="6080053" cy="5203842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58D2D3E-B980-4D6F-BBFB-DF7A3A9472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1500" y="6286500"/>
            <a:ext cx="110547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83968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AF395E-7D52-496C-ACDD-468AEC1ADF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lock tower with fireworks in the background&#10;&#10;Description automatically generated">
            <a:extLst>
              <a:ext uri="{FF2B5EF4-FFF2-40B4-BE49-F238E27FC236}">
                <a16:creationId xmlns:a16="http://schemas.microsoft.com/office/drawing/2014/main" id="{56EE33A6-66B3-5101-8AF1-29F23DF7E04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1360" b="468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578566-17F1-4B0C-2A0C-1A481759B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734" y="822960"/>
            <a:ext cx="5425025" cy="4977011"/>
          </a:xfrm>
        </p:spPr>
        <p:txBody>
          <a:bodyPr anchor="t">
            <a:normAutofit/>
          </a:bodyPr>
          <a:lstStyle/>
          <a:p>
            <a:r>
              <a:rPr lang="en-US" sz="6000">
                <a:solidFill>
                  <a:srgbClr val="FFFFFF"/>
                </a:solidFill>
              </a:rPr>
              <a:t>New Year’s: The god of Beginnings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6BAADB1-054E-4A82-8D07-643BD1F433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68602" y="576201"/>
            <a:ext cx="11054799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3121654-FB13-441C-AB60-76710D9170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725760" y="571500"/>
            <a:ext cx="0" cy="5702865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50E779-5348-FFCB-CA78-FAD44ECFB8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42513" y="948751"/>
            <a:ext cx="3480887" cy="4966512"/>
          </a:xfrm>
        </p:spPr>
        <p:txBody>
          <a:bodyPr anchor="b">
            <a:normAutofit/>
          </a:bodyPr>
          <a:lstStyle/>
          <a:p>
            <a:r>
              <a:rPr lang="en-US" sz="1800" b="0" i="0">
                <a:solidFill>
                  <a:srgbClr val="FFFFFF"/>
                </a:solidFill>
                <a:effectLst/>
              </a:rPr>
              <a:t>Beware lest any man spoil you through philosophy and vain deceit, after </a:t>
            </a:r>
            <a:r>
              <a:rPr lang="en-US" sz="1800" i="0">
                <a:solidFill>
                  <a:srgbClr val="FFFFFF"/>
                </a:solidFill>
                <a:effectLst/>
              </a:rPr>
              <a:t>the </a:t>
            </a:r>
            <a:r>
              <a:rPr lang="en-US" sz="1800" b="1" i="0">
                <a:solidFill>
                  <a:srgbClr val="FFFFFF"/>
                </a:solidFill>
                <a:effectLst/>
              </a:rPr>
              <a:t>tradition of men</a:t>
            </a:r>
            <a:r>
              <a:rPr lang="en-US" sz="1800" b="0" i="0">
                <a:solidFill>
                  <a:srgbClr val="FFFFFF"/>
                </a:solidFill>
                <a:effectLst/>
              </a:rPr>
              <a:t>, after the rudiments of the world, and not after Messiah.</a:t>
            </a:r>
          </a:p>
          <a:p>
            <a:endParaRPr lang="en-US" sz="180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1800">
                <a:solidFill>
                  <a:srgbClr val="FFFFFF"/>
                </a:solidFill>
              </a:rPr>
              <a:t>Colossians 2:8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58D2D3E-B980-4D6F-BBFB-DF7A3A9472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68602" y="6287813"/>
            <a:ext cx="11054799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5780470"/>
      </p:ext>
    </p:extLst>
  </p:cSld>
  <p:clrMapOvr>
    <a:masterClrMapping/>
  </p:clrMapOvr>
</p:sld>
</file>

<file path=ppt/theme/theme1.xml><?xml version="1.0" encoding="utf-8"?>
<a:theme xmlns:a="http://schemas.openxmlformats.org/drawingml/2006/main" name="AlignmentVTI">
  <a:themeElements>
    <a:clrScheme name="AnalogousFromDarkSeedLeftStep">
      <a:dk1>
        <a:srgbClr val="000000"/>
      </a:dk1>
      <a:lt1>
        <a:srgbClr val="FFFFFF"/>
      </a:lt1>
      <a:dk2>
        <a:srgbClr val="1A2C2F"/>
      </a:dk2>
      <a:lt2>
        <a:srgbClr val="F1F3F0"/>
      </a:lt2>
      <a:accent1>
        <a:srgbClr val="C629E7"/>
      </a:accent1>
      <a:accent2>
        <a:srgbClr val="6E25D7"/>
      </a:accent2>
      <a:accent3>
        <a:srgbClr val="2C2DE7"/>
      </a:accent3>
      <a:accent4>
        <a:srgbClr val="1768D5"/>
      </a:accent4>
      <a:accent5>
        <a:srgbClr val="26BBD7"/>
      </a:accent5>
      <a:accent6>
        <a:srgbClr val="15C396"/>
      </a:accent6>
      <a:hlink>
        <a:srgbClr val="3E93BC"/>
      </a:hlink>
      <a:folHlink>
        <a:srgbClr val="7F7F7F"/>
      </a:folHlink>
    </a:clrScheme>
    <a:fontScheme name="Custom 1">
      <a:majorFont>
        <a:latin typeface="Batang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ignmentVTI" id="{606D7720-FAA0-4ADC-B967-3239DA8ECA1A}" vid="{10074623-6FCC-4A3C-AAA5-58644BD8FF1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793</TotalTime>
  <Words>374</Words>
  <Application>Microsoft Macintosh PowerPoint</Application>
  <PresentationFormat>Widescreen</PresentationFormat>
  <Paragraphs>33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Batang</vt:lpstr>
      <vt:lpstr>Arial</vt:lpstr>
      <vt:lpstr>Avenir Next LT Pro Light</vt:lpstr>
      <vt:lpstr>AlignmentVTI</vt:lpstr>
      <vt:lpstr>New Years is Pagan</vt:lpstr>
      <vt:lpstr>January 1st </vt:lpstr>
      <vt:lpstr>Janus </vt:lpstr>
      <vt:lpstr>January Kalends</vt:lpstr>
      <vt:lpstr>January Kalends Continued…</vt:lpstr>
      <vt:lpstr>Julius Caesar</vt:lpstr>
      <vt:lpstr>New Year’s: The god of Beginnings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Years is Pagan</dc:title>
  <dc:creator>agoss</dc:creator>
  <cp:lastModifiedBy>agoss</cp:lastModifiedBy>
  <cp:revision>1</cp:revision>
  <dcterms:created xsi:type="dcterms:W3CDTF">2024-12-27T02:31:43Z</dcterms:created>
  <dcterms:modified xsi:type="dcterms:W3CDTF">2024-12-27T15:45:27Z</dcterms:modified>
</cp:coreProperties>
</file>