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oboto"/>
      <p:regular r:id="rId15"/>
      <p:bold r:id="rId16"/>
      <p:italic r:id="rId17"/>
      <p:boldItalic r:id="rId18"/>
    </p:embeddedFont>
    <p:embeddedFont>
      <p:font typeface="Merriweather"/>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bold.fntdata"/><Relationship Id="rId11" Type="http://schemas.openxmlformats.org/officeDocument/2006/relationships/slide" Target="slides/slide6.xml"/><Relationship Id="rId22" Type="http://schemas.openxmlformats.org/officeDocument/2006/relationships/font" Target="fonts/Merriweather-boldItalic.fntdata"/><Relationship Id="rId10" Type="http://schemas.openxmlformats.org/officeDocument/2006/relationships/slide" Target="slides/slide5.xml"/><Relationship Id="rId21" Type="http://schemas.openxmlformats.org/officeDocument/2006/relationships/font" Target="fonts/Merriweather-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notesMaster" Target="notesMasters/notesMaster1.xml"/><Relationship Id="rId19" Type="http://schemas.openxmlformats.org/officeDocument/2006/relationships/font" Target="fonts/Merriweather-regular.fntdata"/><Relationship Id="rId6" Type="http://schemas.openxmlformats.org/officeDocument/2006/relationships/slide" Target="slides/slide1.xml"/><Relationship Id="rId18"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6d3adb34e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6d3adb34e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6d3adb34e9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6d3adb34e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6d3adb34e9_0_7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6d3adb34e9_0_7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6d3adb34e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6d3adb34e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6d3adb34e9_0_7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6d3adb34e9_0_7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6d3adb34e9_0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6d3adb34e9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6d3adb34e9_0_7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6d3adb34e9_0_7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6d3adb34e9_0_7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6d3adb34e9_0_7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hyperlink" Target="https://www.google.com/search?sca_esv=172630996eefad6e&amp;cs=1&amp;sxsrf=AE3TifP3_GtafXlHWWK70V_b-QYRLFBhXA%3A1751670995530&amp;q=Prayer+to+Saint+Joseph&amp;sa=X&amp;ved=2ahUKEwiK_bf7qqSOAxUZhIkEHZZtG1QQxccNegQIKhAB&amp;mstk=AUtExfCTOSE5_A8mchEdHONpM4ISBPzIDM1cFvlF8zC3JeksLvggvX2ZV2djJ11eVASbK8-VJbXL3u1uorKMoBjsXh09LCO-yoFWjjEdgHqKOYcG4a9kJe7WnPi-XOWC4P_3XXoQy8xW_k_fc2GvVTNgUiBDYQ1ejy-STy4zSxJCghI1tnYZ-hKuaT0Qmt71WoNS_cGF4C8njXY3JPQuJBFMkRSkX6dWBMfT47DkYxyNKo8k0q12OKSG9dMRMpc34WaVCcLj8b-90IFuuWWr-zFTFSHNMmRfIBKUDTyRmkAjrimcLQ&amp;csui=3" TargetMode="External"/><Relationship Id="rId4" Type="http://schemas.openxmlformats.org/officeDocument/2006/relationships/hyperlink" Target="https://www.google.com/search?sca_esv=172630996eefad6e&amp;cs=1&amp;sxsrf=AE3TifP3_GtafXlHWWK70V_b-QYRLFBhXA%3A1751670995530&amp;q=Prayer+to+Saint+Anthony&amp;sa=X&amp;ved=2ahUKEwiK_bf7qqSOAxUZhIkEHZZtG1QQxccNegQILxAB&amp;mstk=AUtExfCTOSE5_A8mchEdHONpM4ISBPzIDM1cFvlF8zC3JeksLvggvX2ZV2djJ11eVASbK8-VJbXL3u1uorKMoBjsXh09LCO-yoFWjjEdgHqKOYcG4a9kJe7WnPi-XOWC4P_3XXoQy8xW_k_fc2GvVTNgUiBDYQ1ejy-STy4zSxJCghI1tnYZ-hKuaT0Qmt71WoNS_cGF4C8njXY3JPQuJBFMkRSkX6dWBMfT47DkYxyNKo8k0q12OKSG9dMRMpc34WaVCcLj8b-90IFuuWWr-zFTFSHNMmRfIBKUDTyRmkAjrimcLQ&amp;csui=3" TargetMode="External"/><Relationship Id="rId5" Type="http://schemas.openxmlformats.org/officeDocument/2006/relationships/hyperlink" Target="https://www.google.com/search?sca_esv=172630996eefad6e&amp;cs=1&amp;sxsrf=AE3TifP3_GtafXlHWWK70V_b-QYRLFBhXA%3A1751670995530&amp;q=Prayer+to+Saint+Michael+the+Archangel&amp;sa=X&amp;ved=2ahUKEwiK_bf7qqSOAxUZhIkEHZZtG1QQxccNegQILBAB&amp;mstk=AUtExfCTOSE5_A8mchEdHONpM4ISBPzIDM1cFvlF8zC3JeksLvggvX2ZV2djJ11eVASbK8-VJbXL3u1uorKMoBjsXh09LCO-yoFWjjEdgHqKOYcG4a9kJe7WnPi-XOWC4P_3XXoQy8xW_k_fc2GvVTNgUiBDYQ1ejy-STy4zSxJCghI1tnYZ-hKuaT0Qmt71WoNS_cGF4C8njXY3JPQuJBFMkRSkX6dWBMfT47DkYxyNKo8k0q12OKSG9dMRMpc34WaVCcLj8b-90IFuuWWr-zFTFSHNMmRfIBKUDTyRmkAjrimcLQ&amp;csui=3" TargetMode="External"/><Relationship Id="rId6"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hyperlink" Target="https://www.vaticannews.va/en/prayers/the-magnificat.html" TargetMode="External"/><Relationship Id="rId4" Type="http://schemas.openxmlformats.org/officeDocument/2006/relationships/hyperlink" Target="https://www.usccb.org/how-to-pray-the-rosary" TargetMode="External"/><Relationship Id="rId10" Type="http://schemas.openxmlformats.org/officeDocument/2006/relationships/image" Target="../media/image1.jpg"/><Relationship Id="rId9" Type="http://schemas.openxmlformats.org/officeDocument/2006/relationships/hyperlink" Target="https://www.thecatholiccrusade.com/total-consecration.html" TargetMode="External"/><Relationship Id="rId5" Type="http://schemas.openxmlformats.org/officeDocument/2006/relationships/hyperlink" Target="https://www.usccb.org/prayers/angelus" TargetMode="External"/><Relationship Id="rId6" Type="http://schemas.openxmlformats.org/officeDocument/2006/relationships/hyperlink" Target="https://www.sistersofcarmel.com/brown-scapular-information.php" TargetMode="External"/><Relationship Id="rId7" Type="http://schemas.openxmlformats.org/officeDocument/2006/relationships/hyperlink" Target="https://miraculousmedal.org/the-message/a-medal-that-changed-the-world/" TargetMode="External"/><Relationship Id="rId8" Type="http://schemas.openxmlformats.org/officeDocument/2006/relationships/hyperlink" Target="https://hallow.com/blog/7-sorrow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990"/>
              <a:buNone/>
            </a:pPr>
            <a:r>
              <a:rPr lang="en" sz="3140"/>
              <a:t>Praying to Mary and the Saints VS. Biblical Prayer: Yeshua as Our Only Mediator</a:t>
            </a:r>
            <a:endParaRPr sz="3140"/>
          </a:p>
        </p:txBody>
      </p:sp>
      <p:sp>
        <p:nvSpPr>
          <p:cNvPr id="65" name="Google Shape;65;p13"/>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latin typeface="Merriweather"/>
                <a:ea typeface="Merriweather"/>
                <a:cs typeface="Merriweather"/>
                <a:sym typeface="Merriweather"/>
              </a:rPr>
              <a:t>Kids Bible Fellowship</a:t>
            </a:r>
            <a:endParaRPr>
              <a:latin typeface="Merriweather"/>
              <a:ea typeface="Merriweather"/>
              <a:cs typeface="Merriweather"/>
              <a:sym typeface="Merriweath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Catholics Beliefs </a:t>
            </a:r>
            <a:endParaRPr/>
          </a:p>
        </p:txBody>
      </p:sp>
      <p:sp>
        <p:nvSpPr>
          <p:cNvPr id="71" name="Google Shape;71;p14"/>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279400" lvl="0" marL="457200" rtl="0" algn="l">
              <a:lnSpc>
                <a:spcPct val="117500"/>
              </a:lnSpc>
              <a:spcBef>
                <a:spcPts val="0"/>
              </a:spcBef>
              <a:spcAft>
                <a:spcPts val="0"/>
              </a:spcAft>
              <a:buSzPts val="800"/>
              <a:buFont typeface="Merriweather"/>
              <a:buChar char="●"/>
            </a:pPr>
            <a:r>
              <a:rPr lang="en" sz="800">
                <a:latin typeface="Merriweather"/>
                <a:ea typeface="Merriweather"/>
                <a:cs typeface="Merriweather"/>
                <a:sym typeface="Merriweather"/>
              </a:rPr>
              <a:t>Catholics believe that Mary and the ‘Saints’ can intercede on their behalf with God, acting as powerful intercessors. </a:t>
            </a:r>
            <a:endParaRPr sz="800">
              <a:latin typeface="Merriweather"/>
              <a:ea typeface="Merriweather"/>
              <a:cs typeface="Merriweather"/>
              <a:sym typeface="Merriweather"/>
            </a:endParaRPr>
          </a:p>
          <a:p>
            <a:pPr indent="-279400" lvl="0" marL="457200" rtl="0" algn="l">
              <a:lnSpc>
                <a:spcPct val="117500"/>
              </a:lnSpc>
              <a:spcBef>
                <a:spcPts val="0"/>
              </a:spcBef>
              <a:spcAft>
                <a:spcPts val="0"/>
              </a:spcAft>
              <a:buSzPts val="800"/>
              <a:buFont typeface="Merriweather"/>
              <a:buChar char="●"/>
            </a:pPr>
            <a:r>
              <a:rPr lang="en" sz="800">
                <a:latin typeface="Merriweather"/>
                <a:ea typeface="Merriweather"/>
                <a:cs typeface="Merriweather"/>
                <a:sym typeface="Merriweather"/>
              </a:rPr>
              <a:t>The Catholic Church has a formal process, called canonization, to officially declare someone a ‘Saint.’ This process involves investigation into the person's life, writings, and miracles attributed to their intercession. </a:t>
            </a:r>
            <a:r>
              <a:rPr lang="en" sz="800">
                <a:latin typeface="Merriweather"/>
                <a:ea typeface="Merriweather"/>
                <a:cs typeface="Merriweather"/>
                <a:sym typeface="Merriweather"/>
              </a:rPr>
              <a:t>Catholics choose a ‘Saint’ whose life or virtues resonate with them. </a:t>
            </a:r>
            <a:endParaRPr sz="800">
              <a:latin typeface="Merriweather"/>
              <a:ea typeface="Merriweather"/>
              <a:cs typeface="Merriweather"/>
              <a:sym typeface="Merriweather"/>
            </a:endParaRPr>
          </a:p>
          <a:p>
            <a:pPr indent="-279400" lvl="1" marL="914400" rtl="0" algn="l">
              <a:lnSpc>
                <a:spcPct val="117500"/>
              </a:lnSpc>
              <a:spcBef>
                <a:spcPts val="0"/>
              </a:spcBef>
              <a:spcAft>
                <a:spcPts val="0"/>
              </a:spcAft>
              <a:buSzPts val="800"/>
              <a:buChar char="○"/>
            </a:pPr>
            <a:r>
              <a:rPr b="1" lang="en" sz="800" u="sng">
                <a:latin typeface="Merriweather"/>
                <a:ea typeface="Merriweather"/>
                <a:cs typeface="Merriweather"/>
                <a:sym typeface="Merriweather"/>
                <a:hlinkClick r:id="rId3"/>
              </a:rPr>
              <a:t>Prayer to Saint Joseph</a:t>
            </a:r>
            <a:r>
              <a:rPr b="1" lang="en" sz="800">
                <a:latin typeface="Merriweather"/>
                <a:ea typeface="Merriweather"/>
                <a:cs typeface="Merriweather"/>
                <a:sym typeface="Merriweather"/>
              </a:rPr>
              <a:t>: </a:t>
            </a:r>
            <a:r>
              <a:rPr lang="en" sz="800">
                <a:latin typeface="Merriweather"/>
                <a:ea typeface="Merriweather"/>
                <a:cs typeface="Merriweather"/>
                <a:sym typeface="Merriweather"/>
              </a:rPr>
              <a:t>Many Catholics pray to ‘St. Joseph,’ particularly for protection and guidance in family life and work. </a:t>
            </a:r>
            <a:endParaRPr sz="800">
              <a:latin typeface="Merriweather"/>
              <a:ea typeface="Merriweather"/>
              <a:cs typeface="Merriweather"/>
              <a:sym typeface="Merriweather"/>
            </a:endParaRPr>
          </a:p>
          <a:p>
            <a:pPr indent="-279400" lvl="1" marL="914400" rtl="0" algn="l">
              <a:lnSpc>
                <a:spcPct val="117500"/>
              </a:lnSpc>
              <a:spcBef>
                <a:spcPts val="0"/>
              </a:spcBef>
              <a:spcAft>
                <a:spcPts val="0"/>
              </a:spcAft>
              <a:buSzPts val="800"/>
              <a:buChar char="○"/>
            </a:pPr>
            <a:r>
              <a:rPr b="1" lang="en" sz="800" u="sng">
                <a:latin typeface="Merriweather"/>
                <a:ea typeface="Merriweather"/>
                <a:cs typeface="Merriweather"/>
                <a:sym typeface="Merriweather"/>
                <a:hlinkClick r:id="rId4"/>
              </a:rPr>
              <a:t>Prayer to Saint Anthony</a:t>
            </a:r>
            <a:r>
              <a:rPr b="1" lang="en" sz="800">
                <a:latin typeface="Merriweather"/>
                <a:ea typeface="Merriweather"/>
                <a:cs typeface="Merriweather"/>
                <a:sym typeface="Merriweather"/>
              </a:rPr>
              <a:t>:</a:t>
            </a:r>
            <a:r>
              <a:rPr lang="en" sz="800">
                <a:latin typeface="Merriweather"/>
                <a:ea typeface="Merriweather"/>
                <a:cs typeface="Merriweather"/>
                <a:sym typeface="Merriweather"/>
              </a:rPr>
              <a:t> This prayer is often used to ask for help in finding lost items or for guidance in difficult situations.</a:t>
            </a:r>
            <a:endParaRPr sz="800">
              <a:latin typeface="Merriweather"/>
              <a:ea typeface="Merriweather"/>
              <a:cs typeface="Merriweather"/>
              <a:sym typeface="Merriweather"/>
            </a:endParaRPr>
          </a:p>
          <a:p>
            <a:pPr indent="-279400" lvl="1" marL="914400" rtl="0" algn="l">
              <a:lnSpc>
                <a:spcPct val="117500"/>
              </a:lnSpc>
              <a:spcBef>
                <a:spcPts val="0"/>
              </a:spcBef>
              <a:spcAft>
                <a:spcPts val="0"/>
              </a:spcAft>
              <a:buSzPts val="800"/>
              <a:buChar char="○"/>
            </a:pPr>
            <a:r>
              <a:rPr b="1" lang="en" sz="800" u="sng">
                <a:latin typeface="Merriweather"/>
                <a:ea typeface="Merriweather"/>
                <a:cs typeface="Merriweather"/>
                <a:sym typeface="Merriweather"/>
                <a:hlinkClick r:id="rId5"/>
              </a:rPr>
              <a:t>Prayer to Saint Michael the Archangel</a:t>
            </a:r>
            <a:r>
              <a:rPr b="1" lang="en" sz="800">
                <a:latin typeface="Merriweather"/>
                <a:ea typeface="Merriweather"/>
                <a:cs typeface="Merriweather"/>
                <a:sym typeface="Merriweather"/>
              </a:rPr>
              <a:t>:</a:t>
            </a:r>
            <a:r>
              <a:rPr lang="en" sz="800">
                <a:latin typeface="Merriweather"/>
                <a:ea typeface="Merriweather"/>
                <a:cs typeface="Merriweather"/>
                <a:sym typeface="Merriweather"/>
              </a:rPr>
              <a:t> This prayer is for protection against evil and spiritual attacks.</a:t>
            </a:r>
            <a:endParaRPr sz="800">
              <a:latin typeface="Merriweather"/>
              <a:ea typeface="Merriweather"/>
              <a:cs typeface="Merriweather"/>
              <a:sym typeface="Merriweather"/>
            </a:endParaRPr>
          </a:p>
          <a:p>
            <a:pPr indent="-279400" lvl="0" marL="457200" rtl="0" algn="l">
              <a:lnSpc>
                <a:spcPct val="95000"/>
              </a:lnSpc>
              <a:spcBef>
                <a:spcPts val="0"/>
              </a:spcBef>
              <a:spcAft>
                <a:spcPts val="0"/>
              </a:spcAft>
              <a:buSzPts val="800"/>
              <a:buFont typeface="Merriweather"/>
              <a:buChar char="●"/>
            </a:pPr>
            <a:r>
              <a:rPr lang="en" sz="800">
                <a:latin typeface="Merriweather"/>
                <a:ea typeface="Merriweather"/>
                <a:cs typeface="Merriweather"/>
                <a:sym typeface="Merriweather"/>
              </a:rPr>
              <a:t>Other Catholic practices include the Rosary and Hail Mary (prayer to Mary).</a:t>
            </a:r>
            <a:endParaRPr sz="800">
              <a:latin typeface="Merriweather"/>
              <a:ea typeface="Merriweather"/>
              <a:cs typeface="Merriweather"/>
              <a:sym typeface="Merriweather"/>
            </a:endParaRPr>
          </a:p>
          <a:p>
            <a:pPr indent="-279400" lvl="0" marL="457200" rtl="0" algn="l">
              <a:lnSpc>
                <a:spcPct val="95000"/>
              </a:lnSpc>
              <a:spcBef>
                <a:spcPts val="0"/>
              </a:spcBef>
              <a:spcAft>
                <a:spcPts val="0"/>
              </a:spcAft>
              <a:buSzPts val="800"/>
              <a:buFont typeface="Merriweather"/>
              <a:buChar char="●"/>
            </a:pPr>
            <a:r>
              <a:rPr lang="en" sz="800">
                <a:latin typeface="Merriweather"/>
                <a:ea typeface="Merriweather"/>
                <a:cs typeface="Merriweather"/>
                <a:sym typeface="Merriweather"/>
              </a:rPr>
              <a:t>Based on Tradition, not Biblical Command.</a:t>
            </a:r>
            <a:endParaRPr sz="800">
              <a:latin typeface="Merriweather"/>
              <a:ea typeface="Merriweather"/>
              <a:cs typeface="Merriweather"/>
              <a:sym typeface="Merriweather"/>
            </a:endParaRPr>
          </a:p>
          <a:p>
            <a:pPr indent="-279400" lvl="1" marL="914400" rtl="0" algn="l">
              <a:lnSpc>
                <a:spcPct val="95000"/>
              </a:lnSpc>
              <a:spcBef>
                <a:spcPts val="0"/>
              </a:spcBef>
              <a:spcAft>
                <a:spcPts val="0"/>
              </a:spcAft>
              <a:buSzPts val="800"/>
              <a:buFont typeface="Merriweather"/>
              <a:buChar char="○"/>
            </a:pPr>
            <a:r>
              <a:rPr lang="en" sz="800">
                <a:latin typeface="Merriweather"/>
                <a:ea typeface="Merriweather"/>
                <a:cs typeface="Merriweather"/>
                <a:sym typeface="Merriweather"/>
              </a:rPr>
              <a:t>Mark 7:7-9 </a:t>
            </a:r>
            <a:r>
              <a:rPr lang="en" sz="800">
                <a:latin typeface="Merriweather"/>
                <a:ea typeface="Merriweather"/>
                <a:cs typeface="Merriweather"/>
                <a:sym typeface="Merriweather"/>
              </a:rPr>
              <a:t>Howbeit in vain do they worship me, teaching for doctrines the commandments of men. For laying aside the commandment of God, ye hold the tradition of men, as the washing of pots and cups: and many other such like things ye do. And he said unto them, Full well ye reject the commandment of God, that ye may keep your own tradition.</a:t>
            </a:r>
            <a:endParaRPr sz="800">
              <a:latin typeface="Merriweather"/>
              <a:ea typeface="Merriweather"/>
              <a:cs typeface="Merriweather"/>
              <a:sym typeface="Merriweather"/>
            </a:endParaRPr>
          </a:p>
          <a:p>
            <a:pPr indent="0" lvl="0" marL="0" rtl="0" algn="l">
              <a:lnSpc>
                <a:spcPct val="95000"/>
              </a:lnSpc>
              <a:spcBef>
                <a:spcPts val="1200"/>
              </a:spcBef>
              <a:spcAft>
                <a:spcPts val="1200"/>
              </a:spcAft>
              <a:buSzPts val="275"/>
              <a:buNone/>
            </a:pPr>
            <a:r>
              <a:t/>
            </a:r>
            <a:endParaRPr sz="325"/>
          </a:p>
        </p:txBody>
      </p:sp>
      <p:pic>
        <p:nvPicPr>
          <p:cNvPr id="72" name="Google Shape;72;p14" title="Mary and Saints.png"/>
          <p:cNvPicPr preferRelativeResize="0"/>
          <p:nvPr/>
        </p:nvPicPr>
        <p:blipFill>
          <a:blip r:embed="rId6">
            <a:alphaModFix/>
          </a:blip>
          <a:stretch>
            <a:fillRect/>
          </a:stretch>
        </p:blipFill>
        <p:spPr>
          <a:xfrm>
            <a:off x="4866425" y="1598475"/>
            <a:ext cx="3965875" cy="28204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The Role of Mary in Catholicism</a:t>
            </a:r>
            <a:endParaRPr/>
          </a:p>
        </p:txBody>
      </p:sp>
      <p:sp>
        <p:nvSpPr>
          <p:cNvPr id="78" name="Google Shape;78;p15"/>
          <p:cNvSpPr txBox="1"/>
          <p:nvPr>
            <p:ph idx="2" type="body"/>
          </p:nvPr>
        </p:nvSpPr>
        <p:spPr>
          <a:xfrm>
            <a:off x="4879025" y="435800"/>
            <a:ext cx="3954000" cy="4111500"/>
          </a:xfrm>
          <a:prstGeom prst="rect">
            <a:avLst/>
          </a:prstGeom>
        </p:spPr>
        <p:txBody>
          <a:bodyPr anchorCtr="0" anchor="t" bIns="91425" lIns="91425" spcFirstLastPara="1" rIns="91425" wrap="square" tIns="91425">
            <a:normAutofit fontScale="25000" lnSpcReduction="20000"/>
          </a:bodyPr>
          <a:lstStyle/>
          <a:p>
            <a:pPr indent="-281781" lvl="0" marL="457200" rtl="0" algn="l">
              <a:spcBef>
                <a:spcPts val="800"/>
              </a:spcBef>
              <a:spcAft>
                <a:spcPts val="0"/>
              </a:spcAft>
              <a:buSzPct val="100000"/>
              <a:buChar char="●"/>
            </a:pPr>
            <a:r>
              <a:rPr lang="en" sz="3350">
                <a:latin typeface="Merriweather"/>
                <a:ea typeface="Merriweather"/>
                <a:cs typeface="Merriweather"/>
                <a:sym typeface="Merriweather"/>
              </a:rPr>
              <a:t>Mary is often referred to as the </a:t>
            </a:r>
            <a:r>
              <a:rPr b="1" lang="en" sz="3350">
                <a:latin typeface="Merriweather"/>
                <a:ea typeface="Merriweather"/>
                <a:cs typeface="Merriweather"/>
                <a:sym typeface="Merriweather"/>
              </a:rPr>
              <a:t>‘Queen of Heaven,’ ‘Mediatrix,’</a:t>
            </a:r>
            <a:r>
              <a:rPr lang="en" sz="3350">
                <a:latin typeface="Merriweather"/>
                <a:ea typeface="Merriweather"/>
                <a:cs typeface="Merriweather"/>
                <a:sym typeface="Merriweather"/>
              </a:rPr>
              <a:t> and </a:t>
            </a:r>
            <a:r>
              <a:rPr b="1" lang="en" sz="3350">
                <a:latin typeface="Merriweather"/>
                <a:ea typeface="Merriweather"/>
                <a:cs typeface="Merriweather"/>
                <a:sym typeface="Merriweather"/>
              </a:rPr>
              <a:t>‘Mother of the Church.’ </a:t>
            </a:r>
            <a:r>
              <a:rPr lang="en" sz="3350">
                <a:latin typeface="Merriweather"/>
                <a:ea typeface="Merriweather"/>
                <a:cs typeface="Merriweather"/>
                <a:sym typeface="Merriweather"/>
              </a:rPr>
              <a:t>Catholics believe she holds a special, exalted position as the </a:t>
            </a:r>
            <a:r>
              <a:rPr b="1" lang="en" sz="3350">
                <a:latin typeface="Merriweather"/>
                <a:ea typeface="Merriweather"/>
                <a:cs typeface="Merriweather"/>
                <a:sym typeface="Merriweather"/>
              </a:rPr>
              <a:t>‘Mother of God,’</a:t>
            </a:r>
            <a:r>
              <a:rPr lang="en" sz="3350">
                <a:latin typeface="Merriweather"/>
                <a:ea typeface="Merriweather"/>
                <a:cs typeface="Merriweather"/>
                <a:sym typeface="Merriweather"/>
              </a:rPr>
              <a:t> and that she has a unique relationship with Yeshua (whom they call Jesus Christ). They view her as someone who can bring their needs to Him, similar to asking a trusted friend to pray on their behalf. It is believed that Mary can </a:t>
            </a:r>
            <a:r>
              <a:rPr b="1" lang="en" sz="3350">
                <a:latin typeface="Merriweather"/>
                <a:ea typeface="Merriweather"/>
                <a:cs typeface="Merriweather"/>
                <a:sym typeface="Merriweather"/>
              </a:rPr>
              <a:t>intercede</a:t>
            </a:r>
            <a:r>
              <a:rPr lang="en" sz="3350">
                <a:latin typeface="Merriweather"/>
                <a:ea typeface="Merriweather"/>
                <a:cs typeface="Merriweather"/>
                <a:sym typeface="Merriweather"/>
              </a:rPr>
              <a:t> with her Son for believers, presenting their prayers to Him. Because of this, Catholics give Mary the </a:t>
            </a:r>
            <a:r>
              <a:rPr b="1" lang="en" sz="3350">
                <a:latin typeface="Merriweather"/>
                <a:ea typeface="Merriweather"/>
                <a:cs typeface="Merriweather"/>
                <a:sym typeface="Merriweather"/>
              </a:rPr>
              <a:t>highest honor and veneration</a:t>
            </a:r>
            <a:r>
              <a:rPr lang="en" sz="3350">
                <a:latin typeface="Merriweather"/>
                <a:ea typeface="Merriweather"/>
                <a:cs typeface="Merriweather"/>
                <a:sym typeface="Merriweather"/>
              </a:rPr>
              <a:t>, seeing her not only as the mother of Yeshua but also as a powerful model of faith and obedience.</a:t>
            </a:r>
            <a:endParaRPr sz="3350">
              <a:latin typeface="Merriweather"/>
              <a:ea typeface="Merriweather"/>
              <a:cs typeface="Merriweather"/>
              <a:sym typeface="Merriweather"/>
            </a:endParaRPr>
          </a:p>
          <a:p>
            <a:pPr indent="-281781" lvl="0" marL="457200" rtl="0" algn="l">
              <a:spcBef>
                <a:spcPts val="0"/>
              </a:spcBef>
              <a:spcAft>
                <a:spcPts val="0"/>
              </a:spcAft>
              <a:buSzPct val="100000"/>
              <a:buFont typeface="Merriweather"/>
              <a:buChar char="●"/>
            </a:pPr>
            <a:r>
              <a:rPr lang="en" sz="3350">
                <a:latin typeface="Merriweather"/>
                <a:ea typeface="Merriweather"/>
                <a:cs typeface="Merriweather"/>
                <a:sym typeface="Merriweather"/>
              </a:rPr>
              <a:t>Prayers offered to her:</a:t>
            </a:r>
            <a:endParaRPr sz="3350">
              <a:latin typeface="Merriweather"/>
              <a:ea typeface="Merriweather"/>
              <a:cs typeface="Merriweather"/>
              <a:sym typeface="Merriweather"/>
            </a:endParaRPr>
          </a:p>
          <a:p>
            <a:pPr indent="-281781" lvl="1" marL="914400" rtl="0" algn="l">
              <a:spcBef>
                <a:spcPts val="0"/>
              </a:spcBef>
              <a:spcAft>
                <a:spcPts val="0"/>
              </a:spcAft>
              <a:buSzPct val="100000"/>
              <a:buFont typeface="Merriweather"/>
              <a:buChar char="○"/>
            </a:pPr>
            <a:r>
              <a:rPr lang="en" sz="3350">
                <a:latin typeface="Merriweather"/>
                <a:ea typeface="Merriweather"/>
                <a:cs typeface="Merriweather"/>
                <a:sym typeface="Merriweather"/>
              </a:rPr>
              <a:t>Example: 'Holy Mary, Mother of God, pray for us sinners…'</a:t>
            </a:r>
            <a:endParaRPr sz="3350">
              <a:latin typeface="Merriweather"/>
              <a:ea typeface="Merriweather"/>
              <a:cs typeface="Merriweather"/>
              <a:sym typeface="Merriweather"/>
            </a:endParaRPr>
          </a:p>
          <a:p>
            <a:pPr indent="-281781" lvl="1" marL="914400" rtl="0" algn="l">
              <a:spcBef>
                <a:spcPts val="0"/>
              </a:spcBef>
              <a:spcAft>
                <a:spcPts val="0"/>
              </a:spcAft>
              <a:buSzPct val="100000"/>
              <a:buChar char="○"/>
            </a:pPr>
            <a:r>
              <a:rPr b="1" lang="en" sz="3350" u="sng">
                <a:latin typeface="Merriweather"/>
                <a:ea typeface="Merriweather"/>
                <a:cs typeface="Merriweather"/>
                <a:sym typeface="Merriweather"/>
                <a:hlinkClick r:id="rId3"/>
              </a:rPr>
              <a:t>The Magnificat</a:t>
            </a:r>
            <a:r>
              <a:rPr lang="en" sz="3350">
                <a:latin typeface="Merriweather"/>
                <a:ea typeface="Merriweather"/>
                <a:cs typeface="Merriweather"/>
                <a:sym typeface="Merriweather"/>
              </a:rPr>
              <a:t>, also referred to as the Song of Mary, is based on Mary’s response to Elizabeth during the Visitation in the Gospel of Luke.</a:t>
            </a:r>
            <a:endParaRPr sz="3350">
              <a:latin typeface="Merriweather"/>
              <a:ea typeface="Merriweather"/>
              <a:cs typeface="Merriweather"/>
              <a:sym typeface="Merriweather"/>
            </a:endParaRPr>
          </a:p>
          <a:p>
            <a:pPr indent="-281781" lvl="1" marL="914400" rtl="0" algn="l">
              <a:spcBef>
                <a:spcPts val="0"/>
              </a:spcBef>
              <a:spcAft>
                <a:spcPts val="0"/>
              </a:spcAft>
              <a:buSzPct val="100000"/>
              <a:buChar char="○"/>
            </a:pPr>
            <a:r>
              <a:rPr b="1" lang="en" sz="3350" u="sng">
                <a:latin typeface="Merriweather"/>
                <a:ea typeface="Merriweather"/>
                <a:cs typeface="Merriweather"/>
                <a:sym typeface="Merriweather"/>
                <a:hlinkClick r:id="rId4"/>
              </a:rPr>
              <a:t>The Rosary</a:t>
            </a:r>
            <a:r>
              <a:rPr lang="en" sz="3350">
                <a:latin typeface="Merriweather"/>
                <a:ea typeface="Merriweather"/>
                <a:cs typeface="Merriweather"/>
                <a:sym typeface="Merriweather"/>
              </a:rPr>
              <a:t> includes the Apostles’ Creed, Our Father, and Hail Mary prayers, as well as Scripture readings for each of the four mysteries.</a:t>
            </a:r>
            <a:endParaRPr sz="3350">
              <a:latin typeface="Merriweather"/>
              <a:ea typeface="Merriweather"/>
              <a:cs typeface="Merriweather"/>
              <a:sym typeface="Merriweather"/>
            </a:endParaRPr>
          </a:p>
          <a:p>
            <a:pPr indent="-281781" lvl="1" marL="914400" rtl="0" algn="l">
              <a:spcBef>
                <a:spcPts val="0"/>
              </a:spcBef>
              <a:spcAft>
                <a:spcPts val="0"/>
              </a:spcAft>
              <a:buSzPct val="100000"/>
              <a:buChar char="○"/>
            </a:pPr>
            <a:r>
              <a:rPr b="1" lang="en" sz="3350" u="sng">
                <a:latin typeface="Merriweather"/>
                <a:ea typeface="Merriweather"/>
                <a:cs typeface="Merriweather"/>
                <a:sym typeface="Merriweather"/>
              </a:rPr>
              <a:t>The </a:t>
            </a:r>
            <a:r>
              <a:rPr b="1" lang="en" sz="3350" u="sng">
                <a:latin typeface="Merriweather"/>
                <a:ea typeface="Merriweather"/>
                <a:cs typeface="Merriweather"/>
                <a:sym typeface="Merriweather"/>
                <a:hlinkClick r:id="rId5"/>
              </a:rPr>
              <a:t>Angelus</a:t>
            </a:r>
            <a:r>
              <a:rPr lang="en" sz="3350">
                <a:latin typeface="Merriweather"/>
                <a:ea typeface="Merriweather"/>
                <a:cs typeface="Merriweather"/>
                <a:sym typeface="Merriweather"/>
              </a:rPr>
              <a:t> prayer commemorates the Incarnation of Christ through Mary.</a:t>
            </a:r>
            <a:endParaRPr sz="3350">
              <a:latin typeface="Merriweather"/>
              <a:ea typeface="Merriweather"/>
              <a:cs typeface="Merriweather"/>
              <a:sym typeface="Merriweather"/>
            </a:endParaRPr>
          </a:p>
          <a:p>
            <a:pPr indent="-281781" lvl="1" marL="914400" rtl="0" algn="l">
              <a:spcBef>
                <a:spcPts val="0"/>
              </a:spcBef>
              <a:spcAft>
                <a:spcPts val="0"/>
              </a:spcAft>
              <a:buSzPct val="100000"/>
              <a:buChar char="○"/>
            </a:pPr>
            <a:r>
              <a:rPr b="1" lang="en" sz="3350" u="sng">
                <a:latin typeface="Merriweather"/>
                <a:ea typeface="Merriweather"/>
                <a:cs typeface="Merriweather"/>
                <a:sym typeface="Merriweather"/>
                <a:hlinkClick r:id="rId6"/>
              </a:rPr>
              <a:t>The Scapular of Our Lady of Mount Carmel</a:t>
            </a:r>
            <a:r>
              <a:rPr b="1" lang="en" sz="3350">
                <a:latin typeface="Merriweather"/>
                <a:ea typeface="Merriweather"/>
                <a:cs typeface="Merriweather"/>
                <a:sym typeface="Merriweather"/>
              </a:rPr>
              <a:t>,</a:t>
            </a:r>
            <a:r>
              <a:rPr lang="en" sz="3350">
                <a:latin typeface="Merriweather"/>
                <a:ea typeface="Merriweather"/>
                <a:cs typeface="Merriweather"/>
                <a:sym typeface="Merriweather"/>
              </a:rPr>
              <a:t> a gift to the Carmelites from Mary, the scapular is used for prayer and devotion to Mary to “venerate her, love her and trust in her protection.” </a:t>
            </a:r>
            <a:endParaRPr sz="3350">
              <a:latin typeface="Merriweather"/>
              <a:ea typeface="Merriweather"/>
              <a:cs typeface="Merriweather"/>
              <a:sym typeface="Merriweather"/>
            </a:endParaRPr>
          </a:p>
          <a:p>
            <a:pPr indent="-281781" lvl="1" marL="914400" rtl="0" algn="l">
              <a:spcBef>
                <a:spcPts val="0"/>
              </a:spcBef>
              <a:spcAft>
                <a:spcPts val="0"/>
              </a:spcAft>
              <a:buSzPct val="100000"/>
              <a:buChar char="○"/>
            </a:pPr>
            <a:r>
              <a:rPr b="1" lang="en" sz="3350" u="sng">
                <a:latin typeface="Merriweather"/>
                <a:ea typeface="Merriweather"/>
                <a:cs typeface="Merriweather"/>
                <a:sym typeface="Merriweather"/>
                <a:hlinkClick r:id="rId7"/>
              </a:rPr>
              <a:t>Miraculous Medals</a:t>
            </a:r>
            <a:r>
              <a:rPr lang="en" sz="3350">
                <a:latin typeface="Merriweather"/>
                <a:ea typeface="Merriweather"/>
                <a:cs typeface="Merriweather"/>
                <a:sym typeface="Merriweather"/>
              </a:rPr>
              <a:t>, bestow graces on those who pray for Mary’s intercession while wearing the medal.</a:t>
            </a:r>
            <a:endParaRPr sz="3350">
              <a:latin typeface="Merriweather"/>
              <a:ea typeface="Merriweather"/>
              <a:cs typeface="Merriweather"/>
              <a:sym typeface="Merriweather"/>
            </a:endParaRPr>
          </a:p>
          <a:p>
            <a:pPr indent="-281781" lvl="1" marL="914400" rtl="0" algn="l">
              <a:spcBef>
                <a:spcPts val="0"/>
              </a:spcBef>
              <a:spcAft>
                <a:spcPts val="0"/>
              </a:spcAft>
              <a:buSzPct val="100000"/>
              <a:buChar char="○"/>
            </a:pPr>
            <a:r>
              <a:rPr b="1" lang="en" sz="3350" u="sng">
                <a:latin typeface="Merriweather"/>
                <a:ea typeface="Merriweather"/>
                <a:cs typeface="Merriweather"/>
                <a:sym typeface="Merriweather"/>
                <a:hlinkClick r:id="rId8"/>
              </a:rPr>
              <a:t>Seven Sorrows of Mary</a:t>
            </a:r>
            <a:r>
              <a:rPr lang="en" sz="3350">
                <a:latin typeface="Merriweather"/>
                <a:ea typeface="Merriweather"/>
                <a:cs typeface="Merriweather"/>
                <a:sym typeface="Merriweather"/>
              </a:rPr>
              <a:t> is a devotion to Mary, ‘Our Lady of Sorrows,’ that includes seven instances from Scripture of Mary’s suffering in relation to ‘JC.’</a:t>
            </a:r>
            <a:endParaRPr sz="3350">
              <a:latin typeface="Merriweather"/>
              <a:ea typeface="Merriweather"/>
              <a:cs typeface="Merriweather"/>
              <a:sym typeface="Merriweather"/>
            </a:endParaRPr>
          </a:p>
          <a:p>
            <a:pPr indent="-281781" lvl="1" marL="914400" rtl="0" algn="l">
              <a:spcBef>
                <a:spcPts val="0"/>
              </a:spcBef>
              <a:spcAft>
                <a:spcPts val="0"/>
              </a:spcAft>
              <a:buSzPct val="100000"/>
              <a:buChar char="○"/>
            </a:pPr>
            <a:r>
              <a:rPr b="1" lang="en" sz="3350" u="sng">
                <a:latin typeface="Merriweather"/>
                <a:ea typeface="Merriweather"/>
                <a:cs typeface="Merriweather"/>
                <a:sym typeface="Merriweather"/>
                <a:hlinkClick r:id="rId9"/>
              </a:rPr>
              <a:t>Consecration to Jesus through Mary</a:t>
            </a:r>
            <a:r>
              <a:rPr lang="en" sz="3350">
                <a:latin typeface="Merriweather"/>
                <a:ea typeface="Merriweather"/>
                <a:cs typeface="Merriweather"/>
                <a:sym typeface="Merriweather"/>
              </a:rPr>
              <a:t> is a devotion where you give yourself completely to Mary, typically preceded by 33 days of devotional preparations.</a:t>
            </a:r>
            <a:endParaRPr sz="3350">
              <a:latin typeface="Merriweather"/>
              <a:ea typeface="Merriweather"/>
              <a:cs typeface="Merriweather"/>
              <a:sym typeface="Merriweather"/>
            </a:endParaRPr>
          </a:p>
          <a:p>
            <a:pPr indent="0" lvl="0" marL="914400" rtl="0" algn="l">
              <a:spcBef>
                <a:spcPts val="2800"/>
              </a:spcBef>
              <a:spcAft>
                <a:spcPts val="0"/>
              </a:spcAft>
              <a:buNone/>
            </a:pPr>
            <a:r>
              <a:t/>
            </a:r>
            <a:endParaRPr/>
          </a:p>
          <a:p>
            <a:pPr indent="0" lvl="0" marL="0" rtl="0" algn="l">
              <a:spcBef>
                <a:spcPts val="0"/>
              </a:spcBef>
              <a:spcAft>
                <a:spcPts val="1200"/>
              </a:spcAft>
              <a:buNone/>
            </a:pPr>
            <a:r>
              <a:t/>
            </a:r>
            <a:endParaRPr/>
          </a:p>
        </p:txBody>
      </p:sp>
      <p:pic>
        <p:nvPicPr>
          <p:cNvPr descr="File:Virgen de guadalupe1.jpg - Wikipedia" id="79" name="Google Shape;79;p15"/>
          <p:cNvPicPr preferRelativeResize="0"/>
          <p:nvPr/>
        </p:nvPicPr>
        <p:blipFill>
          <a:blip r:embed="rId10">
            <a:alphaModFix/>
          </a:blip>
          <a:stretch>
            <a:fillRect/>
          </a:stretch>
        </p:blipFill>
        <p:spPr>
          <a:xfrm>
            <a:off x="752325" y="1804100"/>
            <a:ext cx="2899275" cy="27432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Rosaries and Hail Mary’s are an ABOMINATION to the Father Yehovah!</a:t>
            </a:r>
            <a:endParaRPr/>
          </a:p>
        </p:txBody>
      </p:sp>
      <p:sp>
        <p:nvSpPr>
          <p:cNvPr id="85" name="Google Shape;85;p16"/>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latin typeface="Merriweather"/>
                <a:ea typeface="Merriweather"/>
                <a:cs typeface="Merriweather"/>
                <a:sym typeface="Merriweather"/>
              </a:rPr>
              <a:t>Catholics have become deaf, dumb, and blind just like their idols – as it says in Psalms 115 and 135!</a:t>
            </a:r>
            <a:endParaRPr>
              <a:latin typeface="Merriweather"/>
              <a:ea typeface="Merriweather"/>
              <a:cs typeface="Merriweather"/>
              <a:sym typeface="Merriweather"/>
            </a:endParaRPr>
          </a:p>
        </p:txBody>
      </p:sp>
      <p:sp>
        <p:nvSpPr>
          <p:cNvPr id="86" name="Google Shape;86;p16"/>
          <p:cNvSpPr txBox="1"/>
          <p:nvPr>
            <p:ph idx="2" type="body"/>
          </p:nvPr>
        </p:nvSpPr>
        <p:spPr>
          <a:xfrm>
            <a:off x="4830900" y="485400"/>
            <a:ext cx="4009200" cy="4172700"/>
          </a:xfrm>
          <a:prstGeom prst="rect">
            <a:avLst/>
          </a:prstGeom>
        </p:spPr>
        <p:txBody>
          <a:bodyPr anchorCtr="0" anchor="t" bIns="91425" lIns="91425" spcFirstLastPara="1" rIns="91425" wrap="square" tIns="91425">
            <a:noAutofit/>
          </a:bodyPr>
          <a:lstStyle/>
          <a:p>
            <a:pPr indent="-269875" lvl="0" marL="457200" rtl="0" algn="l">
              <a:spcBef>
                <a:spcPts val="0"/>
              </a:spcBef>
              <a:spcAft>
                <a:spcPts val="0"/>
              </a:spcAft>
              <a:buSzPts val="650"/>
              <a:buFont typeface="Merriweather"/>
              <a:buChar char="●"/>
            </a:pPr>
            <a:r>
              <a:rPr b="1" lang="en" sz="650">
                <a:latin typeface="Merriweather"/>
                <a:ea typeface="Merriweather"/>
                <a:cs typeface="Merriweather"/>
                <a:sym typeface="Merriweather"/>
              </a:rPr>
              <a:t>A rosary is a graven image, thus breaking the Second Commandment.</a:t>
            </a:r>
            <a:endParaRPr b="1" sz="650">
              <a:latin typeface="Merriweather"/>
              <a:ea typeface="Merriweather"/>
              <a:cs typeface="Merriweather"/>
              <a:sym typeface="Merriweather"/>
            </a:endParaRPr>
          </a:p>
          <a:p>
            <a:pPr indent="-269875" lvl="1" marL="914400" rtl="0" algn="l">
              <a:spcBef>
                <a:spcPts val="0"/>
              </a:spcBef>
              <a:spcAft>
                <a:spcPts val="0"/>
              </a:spcAft>
              <a:buSzPts val="650"/>
              <a:buChar char="○"/>
            </a:pPr>
            <a:r>
              <a:rPr lang="en" sz="650">
                <a:highlight>
                  <a:srgbClr val="FFFFFF"/>
                </a:highlight>
                <a:latin typeface="Merriweather"/>
                <a:ea typeface="Merriweather"/>
                <a:cs typeface="Merriweather"/>
                <a:sym typeface="Merriweather"/>
              </a:rPr>
              <a:t>Exodus 20:4-6</a:t>
            </a:r>
            <a:r>
              <a:rPr b="1" lang="en" sz="650">
                <a:highlight>
                  <a:srgbClr val="FFFFFF"/>
                </a:highlight>
                <a:latin typeface="Merriweather"/>
                <a:ea typeface="Merriweather"/>
                <a:cs typeface="Merriweather"/>
                <a:sym typeface="Merriweather"/>
              </a:rPr>
              <a:t> </a:t>
            </a:r>
            <a:r>
              <a:rPr lang="en" sz="650">
                <a:highlight>
                  <a:srgbClr val="FFFFFF"/>
                </a:highlight>
                <a:latin typeface="Merriweather"/>
                <a:ea typeface="Merriweather"/>
                <a:cs typeface="Merriweather"/>
                <a:sym typeface="Merriweather"/>
              </a:rPr>
              <a:t>Thou shalt not make unto thee any graven image, or any likeness of any thing that is in heaven above, or that is in the earth beneath, or that is in the water under the earth. Thou shalt not bow down thyself to them, nor serve them: for I the </a:t>
            </a:r>
            <a:r>
              <a:rPr lang="en" sz="650" cap="small">
                <a:highlight>
                  <a:srgbClr val="FFFFFF"/>
                </a:highlight>
                <a:latin typeface="Merriweather"/>
                <a:ea typeface="Merriweather"/>
                <a:cs typeface="Merriweather"/>
                <a:sym typeface="Merriweather"/>
              </a:rPr>
              <a:t>Lord</a:t>
            </a:r>
            <a:r>
              <a:rPr lang="en" sz="650">
                <a:highlight>
                  <a:srgbClr val="FFFFFF"/>
                </a:highlight>
                <a:latin typeface="Merriweather"/>
                <a:ea typeface="Merriweather"/>
                <a:cs typeface="Merriweather"/>
                <a:sym typeface="Merriweather"/>
              </a:rPr>
              <a:t> thy God am a jealous God, visiting the iniquity of the fathers upon the children unto the third and fourth generation of them that hate me; And shewing mercy unto thousands of them that love me, and keep my commandments.</a:t>
            </a:r>
            <a:endParaRPr sz="650">
              <a:highlight>
                <a:srgbClr val="FFFFFF"/>
              </a:highlight>
              <a:latin typeface="Merriweather"/>
              <a:ea typeface="Merriweather"/>
              <a:cs typeface="Merriweather"/>
              <a:sym typeface="Merriweather"/>
            </a:endParaRPr>
          </a:p>
          <a:p>
            <a:pPr indent="-269875" lvl="1" marL="914400" rtl="0" algn="l">
              <a:spcBef>
                <a:spcPts val="0"/>
              </a:spcBef>
              <a:spcAft>
                <a:spcPts val="0"/>
              </a:spcAft>
              <a:buSzPts val="650"/>
              <a:buFont typeface="Merriweather"/>
              <a:buChar char="○"/>
            </a:pPr>
            <a:r>
              <a:rPr lang="en" sz="650">
                <a:highlight>
                  <a:srgbClr val="FFFFFF"/>
                </a:highlight>
                <a:latin typeface="Merriweather"/>
                <a:ea typeface="Merriweather"/>
                <a:cs typeface="Merriweather"/>
                <a:sym typeface="Merriweather"/>
              </a:rPr>
              <a:t>Deuteronomy 5:8-10 Thou shalt not make thee any graven image, or any likeness of any thing that is in heaven above, or that is in the earth beneath, or that is in the waters beneath the earth: Thou shalt not bow down thyself unto them, nor serve them: for I the </a:t>
            </a:r>
            <a:r>
              <a:rPr lang="en" sz="650" cap="small">
                <a:highlight>
                  <a:srgbClr val="FFFFFF"/>
                </a:highlight>
                <a:latin typeface="Merriweather"/>
                <a:ea typeface="Merriweather"/>
                <a:cs typeface="Merriweather"/>
                <a:sym typeface="Merriweather"/>
              </a:rPr>
              <a:t>Lord</a:t>
            </a:r>
            <a:r>
              <a:rPr lang="en" sz="650">
                <a:highlight>
                  <a:srgbClr val="FFFFFF"/>
                </a:highlight>
                <a:latin typeface="Merriweather"/>
                <a:ea typeface="Merriweather"/>
                <a:cs typeface="Merriweather"/>
                <a:sym typeface="Merriweather"/>
              </a:rPr>
              <a:t> thy God am a jealous God, visiting the iniquity of the fathers upon the children unto the third and fourth generation of them that hate me, And shewing mercy unto thousands of them that love me and keep my commandments.</a:t>
            </a:r>
            <a:endParaRPr sz="650">
              <a:highlight>
                <a:srgbClr val="FFFFFF"/>
              </a:highlight>
              <a:latin typeface="Merriweather"/>
              <a:ea typeface="Merriweather"/>
              <a:cs typeface="Merriweather"/>
              <a:sym typeface="Merriweather"/>
            </a:endParaRPr>
          </a:p>
          <a:p>
            <a:pPr indent="-269875" lvl="0" marL="457200" rtl="0" algn="l">
              <a:spcBef>
                <a:spcPts val="0"/>
              </a:spcBef>
              <a:spcAft>
                <a:spcPts val="0"/>
              </a:spcAft>
              <a:buSzPts val="650"/>
              <a:buFont typeface="Merriweather"/>
              <a:buChar char="●"/>
            </a:pPr>
            <a:r>
              <a:rPr b="1" lang="en" sz="650">
                <a:highlight>
                  <a:srgbClr val="FFFFFF"/>
                </a:highlight>
                <a:latin typeface="Merriweather"/>
                <a:ea typeface="Merriweather"/>
                <a:cs typeface="Merriweather"/>
                <a:sym typeface="Merriweather"/>
              </a:rPr>
              <a:t>The rosary relies on repeating the same prayers over and over, but Yeshua warned us not to pray with vain repetitions, thinking we’ll be heard for our many words.</a:t>
            </a:r>
            <a:endParaRPr b="1" sz="650">
              <a:highlight>
                <a:srgbClr val="FFFFFF"/>
              </a:highlight>
              <a:latin typeface="Merriweather"/>
              <a:ea typeface="Merriweather"/>
              <a:cs typeface="Merriweather"/>
              <a:sym typeface="Merriweather"/>
            </a:endParaRPr>
          </a:p>
          <a:p>
            <a:pPr indent="-269875" lvl="1" marL="914400" rtl="0" algn="l">
              <a:spcBef>
                <a:spcPts val="0"/>
              </a:spcBef>
              <a:spcAft>
                <a:spcPts val="0"/>
              </a:spcAft>
              <a:buSzPts val="650"/>
              <a:buChar char="○"/>
            </a:pPr>
            <a:r>
              <a:rPr lang="en" sz="650">
                <a:highlight>
                  <a:srgbClr val="FFFFFF"/>
                </a:highlight>
                <a:latin typeface="Merriweather"/>
                <a:ea typeface="Merriweather"/>
                <a:cs typeface="Merriweather"/>
                <a:sym typeface="Merriweather"/>
              </a:rPr>
              <a:t>Matthew 6:7 </a:t>
            </a:r>
            <a:r>
              <a:rPr b="1" lang="en" sz="650">
                <a:highlight>
                  <a:srgbClr val="FFFFFF"/>
                </a:highlight>
                <a:latin typeface="Merriweather"/>
                <a:ea typeface="Merriweather"/>
                <a:cs typeface="Merriweather"/>
                <a:sym typeface="Merriweather"/>
              </a:rPr>
              <a:t> </a:t>
            </a:r>
            <a:r>
              <a:rPr lang="en" sz="650">
                <a:highlight>
                  <a:srgbClr val="FFFFFF"/>
                </a:highlight>
                <a:latin typeface="Merriweather"/>
                <a:ea typeface="Merriweather"/>
                <a:cs typeface="Merriweather"/>
                <a:sym typeface="Merriweather"/>
              </a:rPr>
              <a:t>But when ye pray, use not vain repetitions, as the heathen do: for they think that they shall be heard for their much speaking.</a:t>
            </a:r>
            <a:endParaRPr sz="650">
              <a:highlight>
                <a:srgbClr val="FFFFFF"/>
              </a:highlight>
              <a:latin typeface="Merriweather"/>
              <a:ea typeface="Merriweather"/>
              <a:cs typeface="Merriweather"/>
              <a:sym typeface="Merriweather"/>
            </a:endParaRPr>
          </a:p>
          <a:p>
            <a:pPr indent="-269875" lvl="0" marL="457200" rtl="0" algn="l">
              <a:spcBef>
                <a:spcPts val="0"/>
              </a:spcBef>
              <a:spcAft>
                <a:spcPts val="0"/>
              </a:spcAft>
              <a:buSzPts val="650"/>
              <a:buFont typeface="Merriweather"/>
              <a:buChar char="●"/>
            </a:pPr>
            <a:r>
              <a:rPr b="1" lang="en" sz="650">
                <a:highlight>
                  <a:srgbClr val="FFFFFF"/>
                </a:highlight>
                <a:latin typeface="Merriweather"/>
                <a:ea typeface="Merriweather"/>
                <a:cs typeface="Merriweather"/>
                <a:sym typeface="Merriweather"/>
              </a:rPr>
              <a:t>Calling on the dead, including ‘Saints’ or Mary, is biblically defined as necromancy. It's forbidden in Scripture and considered an abomination to the Most High.</a:t>
            </a:r>
            <a:endParaRPr b="1" sz="650">
              <a:highlight>
                <a:srgbClr val="FFFFFF"/>
              </a:highlight>
              <a:latin typeface="Merriweather"/>
              <a:ea typeface="Merriweather"/>
              <a:cs typeface="Merriweather"/>
              <a:sym typeface="Merriweather"/>
            </a:endParaRPr>
          </a:p>
          <a:p>
            <a:pPr indent="-269875" lvl="1" marL="914400" rtl="0" algn="l">
              <a:spcBef>
                <a:spcPts val="0"/>
              </a:spcBef>
              <a:spcAft>
                <a:spcPts val="0"/>
              </a:spcAft>
              <a:buSzPts val="650"/>
              <a:buFont typeface="Merriweather"/>
              <a:buChar char="○"/>
            </a:pPr>
            <a:r>
              <a:rPr lang="en" sz="650">
                <a:highlight>
                  <a:srgbClr val="FFFFFF"/>
                </a:highlight>
                <a:latin typeface="Merriweather"/>
                <a:ea typeface="Merriweather"/>
                <a:cs typeface="Merriweather"/>
                <a:sym typeface="Merriweather"/>
              </a:rPr>
              <a:t>Deuteronomy 18:10-12 There shall not be found among you any one that maketh his son or his daughter to pass through the fire, or that useth divination, or an observer of times, or an enchanter, or a witch. Or a charmer, or a consulter with familiar spirits, or a wizard, or a necromancer. For all that do these things are an abomination unto the </a:t>
            </a:r>
            <a:r>
              <a:rPr lang="en" sz="650" cap="small">
                <a:highlight>
                  <a:srgbClr val="FFFFFF"/>
                </a:highlight>
                <a:latin typeface="Merriweather"/>
                <a:ea typeface="Merriweather"/>
                <a:cs typeface="Merriweather"/>
                <a:sym typeface="Merriweather"/>
              </a:rPr>
              <a:t>Lord</a:t>
            </a:r>
            <a:r>
              <a:rPr lang="en" sz="650">
                <a:highlight>
                  <a:srgbClr val="FFFFFF"/>
                </a:highlight>
                <a:latin typeface="Merriweather"/>
                <a:ea typeface="Merriweather"/>
                <a:cs typeface="Merriweather"/>
                <a:sym typeface="Merriweather"/>
              </a:rPr>
              <a:t>: and because of these abominations the </a:t>
            </a:r>
            <a:r>
              <a:rPr lang="en" sz="650" cap="small">
                <a:highlight>
                  <a:srgbClr val="FFFFFF"/>
                </a:highlight>
                <a:latin typeface="Merriweather"/>
                <a:ea typeface="Merriweather"/>
                <a:cs typeface="Merriweather"/>
                <a:sym typeface="Merriweather"/>
              </a:rPr>
              <a:t>Lord</a:t>
            </a:r>
            <a:r>
              <a:rPr lang="en" sz="650">
                <a:highlight>
                  <a:srgbClr val="FFFFFF"/>
                </a:highlight>
                <a:latin typeface="Merriweather"/>
                <a:ea typeface="Merriweather"/>
                <a:cs typeface="Merriweather"/>
                <a:sym typeface="Merriweather"/>
              </a:rPr>
              <a:t> thy God doth drive them out from before thee.</a:t>
            </a:r>
            <a:endParaRPr sz="650">
              <a:highlight>
                <a:srgbClr val="FFFFFF"/>
              </a:highlight>
              <a:latin typeface="Merriweather"/>
              <a:ea typeface="Merriweather"/>
              <a:cs typeface="Merriweather"/>
              <a:sym typeface="Merriweather"/>
            </a:endParaRPr>
          </a:p>
          <a:p>
            <a:pPr indent="-269875" lvl="0" marL="457200" rtl="0" algn="l">
              <a:spcBef>
                <a:spcPts val="0"/>
              </a:spcBef>
              <a:spcAft>
                <a:spcPts val="0"/>
              </a:spcAft>
              <a:buSzPts val="650"/>
              <a:buFont typeface="Merriweather"/>
              <a:buChar char="●"/>
            </a:pPr>
            <a:r>
              <a:rPr b="1" lang="en" sz="650">
                <a:highlight>
                  <a:srgbClr val="FFFFFF"/>
                </a:highlight>
                <a:latin typeface="Merriweather"/>
                <a:ea typeface="Merriweather"/>
                <a:cs typeface="Merriweather"/>
                <a:sym typeface="Merriweather"/>
              </a:rPr>
              <a:t>Mary is DEAD! </a:t>
            </a:r>
            <a:endParaRPr b="1" sz="650">
              <a:highlight>
                <a:srgbClr val="FFFFFF"/>
              </a:highlight>
              <a:latin typeface="Merriweather"/>
              <a:ea typeface="Merriweather"/>
              <a:cs typeface="Merriweather"/>
              <a:sym typeface="Merriweather"/>
            </a:endParaRPr>
          </a:p>
          <a:p>
            <a:pPr indent="-269875" lvl="1" marL="914400" rtl="0" algn="l">
              <a:spcBef>
                <a:spcPts val="0"/>
              </a:spcBef>
              <a:spcAft>
                <a:spcPts val="0"/>
              </a:spcAft>
              <a:buSzPts val="650"/>
              <a:buFont typeface="Merriweather"/>
              <a:buChar char="○"/>
            </a:pPr>
            <a:r>
              <a:rPr lang="en" sz="650">
                <a:highlight>
                  <a:srgbClr val="FFFFFF"/>
                </a:highlight>
                <a:latin typeface="Merriweather"/>
                <a:ea typeface="Merriweather"/>
                <a:cs typeface="Merriweather"/>
                <a:sym typeface="Merriweather"/>
              </a:rPr>
              <a:t>According to 2 Esdras 7, when we die, we either go to a place of rest and peace or a place of torment—there is no in-between. Mary cannot hear prayers, nor can she intercede, just like no other person who has died. The dead are not aware of the living; they do not see, hear, or respond. Scripture makes it clear: once we pass, our end is sealed, and only the Most High has authority over the soul.</a:t>
            </a:r>
            <a:endParaRPr sz="650">
              <a:latin typeface="Merriweather"/>
              <a:ea typeface="Merriweather"/>
              <a:cs typeface="Merriweather"/>
              <a:sym typeface="Merriweather"/>
            </a:endParaRPr>
          </a:p>
        </p:txBody>
      </p:sp>
      <p:pic>
        <p:nvPicPr>
          <p:cNvPr id="87" name="Google Shape;87;p16" title="Hail Mary.png"/>
          <p:cNvPicPr preferRelativeResize="0"/>
          <p:nvPr/>
        </p:nvPicPr>
        <p:blipFill>
          <a:blip r:embed="rId3">
            <a:alphaModFix/>
          </a:blip>
          <a:stretch>
            <a:fillRect/>
          </a:stretch>
        </p:blipFill>
        <p:spPr>
          <a:xfrm>
            <a:off x="1179562" y="3629625"/>
            <a:ext cx="1967875" cy="1236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1" name="Shape 91"/>
        <p:cNvGrpSpPr/>
        <p:nvPr/>
      </p:nvGrpSpPr>
      <p:grpSpPr>
        <a:xfrm>
          <a:off x="0" y="0"/>
          <a:ext cx="0" cy="0"/>
          <a:chOff x="0" y="0"/>
          <a:chExt cx="0" cy="0"/>
        </a:xfrm>
      </p:grpSpPr>
      <p:sp>
        <p:nvSpPr>
          <p:cNvPr id="92" name="Google Shape;92;p17"/>
          <p:cNvSpPr txBox="1"/>
          <p:nvPr/>
        </p:nvSpPr>
        <p:spPr>
          <a:xfrm>
            <a:off x="3237000" y="2122100"/>
            <a:ext cx="2370300" cy="70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900">
                <a:solidFill>
                  <a:schemeClr val="accent1"/>
                </a:solidFill>
                <a:latin typeface="Merriweather"/>
                <a:ea typeface="Merriweather"/>
                <a:cs typeface="Merriweather"/>
                <a:sym typeface="Merriweather"/>
              </a:rPr>
              <a:t>Bible Verses</a:t>
            </a:r>
            <a:r>
              <a:rPr lang="en" sz="2900">
                <a:solidFill>
                  <a:schemeClr val="accent1"/>
                </a:solidFill>
                <a:latin typeface="Roboto"/>
                <a:ea typeface="Roboto"/>
                <a:cs typeface="Roboto"/>
                <a:sym typeface="Roboto"/>
              </a:rPr>
              <a:t> </a:t>
            </a:r>
            <a:endParaRPr sz="2900">
              <a:solidFill>
                <a:schemeClr val="accent1"/>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idx="1" type="subTitle"/>
          </p:nvPr>
        </p:nvSpPr>
        <p:spPr>
          <a:xfrm>
            <a:off x="462625" y="792200"/>
            <a:ext cx="3704400" cy="926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400">
                <a:latin typeface="Merriweather"/>
                <a:ea typeface="Merriweather"/>
                <a:cs typeface="Merriweather"/>
                <a:sym typeface="Merriweather"/>
              </a:rPr>
              <a:t>Who is OUR Mediator?</a:t>
            </a:r>
            <a:endParaRPr sz="3400">
              <a:latin typeface="Merriweather"/>
              <a:ea typeface="Merriweather"/>
              <a:cs typeface="Merriweather"/>
              <a:sym typeface="Merriweather"/>
            </a:endParaRPr>
          </a:p>
        </p:txBody>
      </p:sp>
      <p:sp>
        <p:nvSpPr>
          <p:cNvPr id="98" name="Google Shape;98;p18"/>
          <p:cNvSpPr txBox="1"/>
          <p:nvPr>
            <p:ph idx="2" type="body"/>
          </p:nvPr>
        </p:nvSpPr>
        <p:spPr>
          <a:xfrm>
            <a:off x="4879025" y="500925"/>
            <a:ext cx="3954000" cy="4111500"/>
          </a:xfrm>
          <a:prstGeom prst="rect">
            <a:avLst/>
          </a:prstGeom>
        </p:spPr>
        <p:txBody>
          <a:bodyPr anchorCtr="0" anchor="t" bIns="91425" lIns="91425" spcFirstLastPara="1" rIns="91425" wrap="square" tIns="91425">
            <a:normAutofit fontScale="92500" lnSpcReduction="20000"/>
          </a:bodyPr>
          <a:lstStyle/>
          <a:p>
            <a:pPr indent="0" lvl="0" marL="457200" rtl="0" algn="l">
              <a:spcBef>
                <a:spcPts val="800"/>
              </a:spcBef>
              <a:spcAft>
                <a:spcPts val="0"/>
              </a:spcAft>
              <a:buNone/>
            </a:pPr>
            <a:r>
              <a:t/>
            </a:r>
            <a:endParaRPr sz="1400">
              <a:latin typeface="Merriweather"/>
              <a:ea typeface="Merriweather"/>
              <a:cs typeface="Merriweather"/>
              <a:sym typeface="Merriweather"/>
            </a:endParaRPr>
          </a:p>
          <a:p>
            <a:pPr indent="0" lvl="0" marL="457200" rtl="0" algn="l">
              <a:spcBef>
                <a:spcPts val="800"/>
              </a:spcBef>
              <a:spcAft>
                <a:spcPts val="0"/>
              </a:spcAft>
              <a:buNone/>
            </a:pPr>
            <a:r>
              <a:t/>
            </a:r>
            <a:endParaRPr sz="1400">
              <a:latin typeface="Merriweather"/>
              <a:ea typeface="Merriweather"/>
              <a:cs typeface="Merriweather"/>
              <a:sym typeface="Merriweather"/>
            </a:endParaRPr>
          </a:p>
          <a:p>
            <a:pPr indent="-310832" lvl="0" marL="457200" rtl="0" algn="l">
              <a:spcBef>
                <a:spcPts val="800"/>
              </a:spcBef>
              <a:spcAft>
                <a:spcPts val="0"/>
              </a:spcAft>
              <a:buSzPct val="100000"/>
              <a:buFont typeface="Merriweather"/>
              <a:buChar char="●"/>
            </a:pPr>
            <a:r>
              <a:rPr lang="en" sz="1400">
                <a:latin typeface="Merriweather"/>
                <a:ea typeface="Merriweather"/>
                <a:cs typeface="Merriweather"/>
                <a:sym typeface="Merriweather"/>
              </a:rPr>
              <a:t>1 Timothy 2:5 </a:t>
            </a:r>
            <a:r>
              <a:rPr lang="en" sz="1400">
                <a:latin typeface="Merriweather"/>
                <a:ea typeface="Merriweather"/>
                <a:cs typeface="Merriweather"/>
                <a:sym typeface="Merriweather"/>
              </a:rPr>
              <a:t>For there is one God, and one mediator between God and men, the man Messiah Yeshua;</a:t>
            </a:r>
            <a:endParaRPr sz="1400">
              <a:latin typeface="Merriweather"/>
              <a:ea typeface="Merriweather"/>
              <a:cs typeface="Merriweather"/>
              <a:sym typeface="Merriweather"/>
            </a:endParaRPr>
          </a:p>
          <a:p>
            <a:pPr indent="0" lvl="0" marL="457200" rtl="0" algn="l">
              <a:spcBef>
                <a:spcPts val="800"/>
              </a:spcBef>
              <a:spcAft>
                <a:spcPts val="0"/>
              </a:spcAft>
              <a:buNone/>
            </a:pPr>
            <a:r>
              <a:t/>
            </a:r>
            <a:endParaRPr sz="1400">
              <a:latin typeface="Merriweather"/>
              <a:ea typeface="Merriweather"/>
              <a:cs typeface="Merriweather"/>
              <a:sym typeface="Merriweather"/>
            </a:endParaRPr>
          </a:p>
          <a:p>
            <a:pPr indent="-310832" lvl="0" marL="457200" rtl="0" algn="l">
              <a:spcBef>
                <a:spcPts val="800"/>
              </a:spcBef>
              <a:spcAft>
                <a:spcPts val="0"/>
              </a:spcAft>
              <a:buSzPct val="100000"/>
              <a:buFont typeface="Merriweather"/>
              <a:buChar char="●"/>
            </a:pPr>
            <a:r>
              <a:rPr lang="en" sz="1400">
                <a:latin typeface="Merriweather"/>
                <a:ea typeface="Merriweather"/>
                <a:cs typeface="Merriweather"/>
                <a:sym typeface="Merriweather"/>
              </a:rPr>
              <a:t>John 14:6 </a:t>
            </a:r>
            <a:r>
              <a:rPr lang="en" sz="1400">
                <a:highlight>
                  <a:srgbClr val="FFFFFF"/>
                </a:highlight>
                <a:latin typeface="Merriweather"/>
                <a:ea typeface="Merriweather"/>
                <a:cs typeface="Merriweather"/>
                <a:sym typeface="Merriweather"/>
              </a:rPr>
              <a:t>Yeshua saith unto him, I am the way, the truth, and the life: no man cometh unto the Father, but by me.</a:t>
            </a:r>
            <a:endParaRPr sz="1400">
              <a:highlight>
                <a:srgbClr val="FFFFFF"/>
              </a:highlight>
              <a:latin typeface="Merriweather"/>
              <a:ea typeface="Merriweather"/>
              <a:cs typeface="Merriweather"/>
              <a:sym typeface="Merriweather"/>
            </a:endParaRPr>
          </a:p>
          <a:p>
            <a:pPr indent="0" lvl="0" marL="457200" rtl="0" algn="l">
              <a:spcBef>
                <a:spcPts val="800"/>
              </a:spcBef>
              <a:spcAft>
                <a:spcPts val="0"/>
              </a:spcAft>
              <a:buNone/>
            </a:pPr>
            <a:r>
              <a:t/>
            </a:r>
            <a:endParaRPr sz="1400">
              <a:highlight>
                <a:srgbClr val="FFFFFF"/>
              </a:highlight>
              <a:latin typeface="Merriweather"/>
              <a:ea typeface="Merriweather"/>
              <a:cs typeface="Merriweather"/>
              <a:sym typeface="Merriweather"/>
            </a:endParaRPr>
          </a:p>
          <a:p>
            <a:pPr indent="-310832" lvl="0" marL="457200" rtl="0" algn="l">
              <a:spcBef>
                <a:spcPts val="0"/>
              </a:spcBef>
              <a:spcAft>
                <a:spcPts val="0"/>
              </a:spcAft>
              <a:buSzPct val="100000"/>
              <a:buFont typeface="Merriweather"/>
              <a:buChar char="●"/>
            </a:pPr>
            <a:r>
              <a:rPr lang="en" sz="1400">
                <a:latin typeface="Merriweather"/>
                <a:ea typeface="Merriweather"/>
                <a:cs typeface="Merriweather"/>
                <a:sym typeface="Merriweather"/>
              </a:rPr>
              <a:t>Romans 8:34 </a:t>
            </a:r>
            <a:r>
              <a:rPr lang="en" sz="1400">
                <a:highlight>
                  <a:srgbClr val="FFFFFF"/>
                </a:highlight>
                <a:latin typeface="Merriweather"/>
                <a:ea typeface="Merriweather"/>
                <a:cs typeface="Merriweather"/>
                <a:sym typeface="Merriweather"/>
              </a:rPr>
              <a:t>Who is he that condemneth? It is Messiah that died, yea rather, that is risen again, who is even at the right hand of God, who also maketh intercession for us.</a:t>
            </a:r>
            <a:endParaRPr sz="1400">
              <a:latin typeface="Merriweather"/>
              <a:ea typeface="Merriweather"/>
              <a:cs typeface="Merriweather"/>
              <a:sym typeface="Merriweather"/>
            </a:endParaRPr>
          </a:p>
          <a:p>
            <a:pPr indent="0" lvl="0" marL="457200" rtl="0" algn="l">
              <a:spcBef>
                <a:spcPts val="800"/>
              </a:spcBef>
              <a:spcAft>
                <a:spcPts val="0"/>
              </a:spcAft>
              <a:buNone/>
            </a:pPr>
            <a:r>
              <a:t/>
            </a:r>
            <a:endParaRPr sz="1400"/>
          </a:p>
          <a:p>
            <a:pPr indent="0" lvl="0" marL="0" rtl="0" algn="l">
              <a:spcBef>
                <a:spcPts val="0"/>
              </a:spcBef>
              <a:spcAft>
                <a:spcPts val="1200"/>
              </a:spcAft>
              <a:buNone/>
            </a:pPr>
            <a:r>
              <a:t/>
            </a:r>
            <a:endParaRPr/>
          </a:p>
        </p:txBody>
      </p:sp>
      <p:pic>
        <p:nvPicPr>
          <p:cNvPr id="99" name="Google Shape;99;p18" title="ChatGPT Image Jul 4, 2025, 11_26_45 PM.png"/>
          <p:cNvPicPr preferRelativeResize="0"/>
          <p:nvPr/>
        </p:nvPicPr>
        <p:blipFill rotWithShape="1">
          <a:blip r:embed="rId3">
            <a:alphaModFix/>
          </a:blip>
          <a:srcRect b="0" l="0" r="0" t="0"/>
          <a:stretch/>
        </p:blipFill>
        <p:spPr>
          <a:xfrm>
            <a:off x="1005700" y="2077350"/>
            <a:ext cx="2660101" cy="26182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11725" y="500925"/>
            <a:ext cx="3706500" cy="2508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1420">
                <a:solidFill>
                  <a:srgbClr val="FFFFFF"/>
                </a:solidFill>
              </a:rPr>
              <a:t>Read Matthew 6 and Luke 11 to Figure out HOW to Pray and WHO to Pray to!</a:t>
            </a:r>
            <a:endParaRPr sz="1420">
              <a:solidFill>
                <a:srgbClr val="FFFFFF"/>
              </a:solidFill>
            </a:endParaRPr>
          </a:p>
          <a:p>
            <a:pPr indent="0" lvl="0" marL="0" rtl="0" algn="l">
              <a:spcBef>
                <a:spcPts val="0"/>
              </a:spcBef>
              <a:spcAft>
                <a:spcPts val="0"/>
              </a:spcAft>
              <a:buSzPts val="990"/>
              <a:buNone/>
            </a:pPr>
            <a:r>
              <a:t/>
            </a:r>
            <a:endParaRPr sz="1300">
              <a:solidFill>
                <a:srgbClr val="FFFFFF"/>
              </a:solidFill>
            </a:endParaRPr>
          </a:p>
          <a:p>
            <a:pPr indent="-285750" lvl="0" marL="457200" rtl="0" algn="l">
              <a:lnSpc>
                <a:spcPct val="115000"/>
              </a:lnSpc>
              <a:spcBef>
                <a:spcPts val="0"/>
              </a:spcBef>
              <a:spcAft>
                <a:spcPts val="0"/>
              </a:spcAft>
              <a:buClr>
                <a:srgbClr val="FFFFFF"/>
              </a:buClr>
              <a:buSzPts val="900"/>
              <a:buFont typeface="Merriweather"/>
              <a:buChar char="●"/>
            </a:pPr>
            <a:r>
              <a:rPr lang="en" sz="900">
                <a:solidFill>
                  <a:srgbClr val="FFFFFF"/>
                </a:solidFill>
              </a:rPr>
              <a:t>You don’t need ‘Prayer Props’</a:t>
            </a:r>
            <a:endParaRPr sz="900">
              <a:solidFill>
                <a:srgbClr val="FFFFFF"/>
              </a:solidFill>
            </a:endParaRPr>
          </a:p>
          <a:p>
            <a:pPr indent="-285750" lvl="1" marL="914400" rtl="0" algn="l">
              <a:lnSpc>
                <a:spcPct val="115000"/>
              </a:lnSpc>
              <a:spcBef>
                <a:spcPts val="0"/>
              </a:spcBef>
              <a:spcAft>
                <a:spcPts val="0"/>
              </a:spcAft>
              <a:buClr>
                <a:srgbClr val="FFFFFF"/>
              </a:buClr>
              <a:buSzPts val="900"/>
              <a:buFont typeface="Merriweather"/>
              <a:buChar char="○"/>
            </a:pPr>
            <a:r>
              <a:rPr lang="en" sz="900">
                <a:solidFill>
                  <a:srgbClr val="FFFFFF"/>
                </a:solidFill>
              </a:rPr>
              <a:t>I.e., a rosary, prayer wall, beads, cross, crucifix, incense, ‘holy water’, etc.</a:t>
            </a:r>
            <a:endParaRPr sz="900">
              <a:solidFill>
                <a:srgbClr val="FFFFFF"/>
              </a:solidFill>
            </a:endParaRPr>
          </a:p>
          <a:p>
            <a:pPr indent="-285750" lvl="0" marL="457200" rtl="0" algn="l">
              <a:lnSpc>
                <a:spcPct val="115000"/>
              </a:lnSpc>
              <a:spcBef>
                <a:spcPts val="0"/>
              </a:spcBef>
              <a:spcAft>
                <a:spcPts val="0"/>
              </a:spcAft>
              <a:buClr>
                <a:srgbClr val="FFFFFF"/>
              </a:buClr>
              <a:buSzPts val="900"/>
              <a:buFont typeface="Merriweather"/>
              <a:buChar char="●"/>
            </a:pPr>
            <a:r>
              <a:rPr lang="en" sz="900">
                <a:solidFill>
                  <a:srgbClr val="FFFFFF"/>
                </a:solidFill>
              </a:rPr>
              <a:t>You don’t need Mary</a:t>
            </a:r>
            <a:endParaRPr sz="900">
              <a:solidFill>
                <a:srgbClr val="FFFFFF"/>
              </a:solidFill>
            </a:endParaRPr>
          </a:p>
          <a:p>
            <a:pPr indent="-285750" lvl="0" marL="457200" rtl="0" algn="l">
              <a:lnSpc>
                <a:spcPct val="115000"/>
              </a:lnSpc>
              <a:spcBef>
                <a:spcPts val="0"/>
              </a:spcBef>
              <a:spcAft>
                <a:spcPts val="0"/>
              </a:spcAft>
              <a:buClr>
                <a:srgbClr val="FFFFFF"/>
              </a:buClr>
              <a:buSzPts val="900"/>
              <a:buFont typeface="Merriweather"/>
              <a:buChar char="●"/>
            </a:pPr>
            <a:r>
              <a:rPr lang="en" sz="900">
                <a:solidFill>
                  <a:srgbClr val="FFFFFF"/>
                </a:solidFill>
              </a:rPr>
              <a:t>You don’t need Statues</a:t>
            </a:r>
            <a:endParaRPr sz="900">
              <a:solidFill>
                <a:srgbClr val="FFFFFF"/>
              </a:solidFill>
            </a:endParaRPr>
          </a:p>
          <a:p>
            <a:pPr indent="-285750" lvl="0" marL="457200" rtl="0" algn="l">
              <a:lnSpc>
                <a:spcPct val="115000"/>
              </a:lnSpc>
              <a:spcBef>
                <a:spcPts val="0"/>
              </a:spcBef>
              <a:spcAft>
                <a:spcPts val="0"/>
              </a:spcAft>
              <a:buClr>
                <a:srgbClr val="FFFFFF"/>
              </a:buClr>
              <a:buSzPts val="900"/>
              <a:buFont typeface="Merriweather"/>
              <a:buChar char="●"/>
            </a:pPr>
            <a:r>
              <a:rPr lang="en" sz="900">
                <a:solidFill>
                  <a:srgbClr val="FFFFFF"/>
                </a:solidFill>
              </a:rPr>
              <a:t>You don’t need ‘Saints’</a:t>
            </a:r>
            <a:endParaRPr sz="900">
              <a:solidFill>
                <a:srgbClr val="FFFFFF"/>
              </a:solidFill>
            </a:endParaRPr>
          </a:p>
          <a:p>
            <a:pPr indent="-285750" lvl="0" marL="457200" rtl="0" algn="l">
              <a:lnSpc>
                <a:spcPct val="115000"/>
              </a:lnSpc>
              <a:spcBef>
                <a:spcPts val="0"/>
              </a:spcBef>
              <a:spcAft>
                <a:spcPts val="0"/>
              </a:spcAft>
              <a:buClr>
                <a:srgbClr val="FFFFFF"/>
              </a:buClr>
              <a:buSzPts val="900"/>
              <a:buFont typeface="Merriweather"/>
              <a:buChar char="●"/>
            </a:pPr>
            <a:r>
              <a:rPr lang="en" sz="900">
                <a:solidFill>
                  <a:srgbClr val="FFFFFF"/>
                </a:solidFill>
              </a:rPr>
              <a:t>You don’t need a Church/Temple</a:t>
            </a:r>
            <a:endParaRPr sz="900">
              <a:solidFill>
                <a:srgbClr val="FFFFFF"/>
              </a:solidFill>
            </a:endParaRPr>
          </a:p>
          <a:p>
            <a:pPr indent="-285750" lvl="1" marL="914400" rtl="0" algn="l">
              <a:lnSpc>
                <a:spcPct val="115000"/>
              </a:lnSpc>
              <a:spcBef>
                <a:spcPts val="0"/>
              </a:spcBef>
              <a:spcAft>
                <a:spcPts val="0"/>
              </a:spcAft>
              <a:buClr>
                <a:srgbClr val="FFFFFF"/>
              </a:buClr>
              <a:buSzPts val="900"/>
              <a:buFont typeface="Roboto"/>
              <a:buChar char="○"/>
            </a:pPr>
            <a:r>
              <a:rPr lang="en" sz="900">
                <a:solidFill>
                  <a:srgbClr val="FFFFFF"/>
                </a:solidFill>
              </a:rPr>
              <a:t>1 Corinthians 3:16 </a:t>
            </a:r>
            <a:r>
              <a:rPr b="1" lang="en" sz="900">
                <a:solidFill>
                  <a:srgbClr val="000000"/>
                </a:solidFill>
              </a:rPr>
              <a:t> </a:t>
            </a:r>
            <a:r>
              <a:rPr lang="en" sz="900"/>
              <a:t>Know ye not that ye are the temple of God, and that the Spirit of God dwelleth in you?</a:t>
            </a:r>
            <a:endParaRPr sz="900">
              <a:solidFill>
                <a:srgbClr val="FFFFFF"/>
              </a:solidFill>
            </a:endParaRPr>
          </a:p>
          <a:p>
            <a:pPr indent="-285750" lvl="0" marL="457200" rtl="0" algn="l">
              <a:lnSpc>
                <a:spcPct val="115000"/>
              </a:lnSpc>
              <a:spcBef>
                <a:spcPts val="0"/>
              </a:spcBef>
              <a:spcAft>
                <a:spcPts val="0"/>
              </a:spcAft>
              <a:buClr>
                <a:srgbClr val="FFFFFF"/>
              </a:buClr>
              <a:buSzPts val="900"/>
              <a:buFont typeface="Merriweather"/>
              <a:buChar char="●"/>
            </a:pPr>
            <a:r>
              <a:rPr lang="en" sz="900">
                <a:solidFill>
                  <a:srgbClr val="FFFFFF"/>
                </a:solidFill>
              </a:rPr>
              <a:t>You don’t need a Priest</a:t>
            </a:r>
            <a:endParaRPr sz="900">
              <a:solidFill>
                <a:srgbClr val="FFFFFF"/>
              </a:solidFill>
            </a:endParaRPr>
          </a:p>
          <a:p>
            <a:pPr indent="0" lvl="0" marL="0" rtl="0" algn="ctr">
              <a:lnSpc>
                <a:spcPct val="115000"/>
              </a:lnSpc>
              <a:spcBef>
                <a:spcPts val="1200"/>
              </a:spcBef>
              <a:spcAft>
                <a:spcPts val="1200"/>
              </a:spcAft>
              <a:buNone/>
            </a:pPr>
            <a:r>
              <a:rPr lang="en" sz="1400">
                <a:solidFill>
                  <a:srgbClr val="FFFFFF"/>
                </a:solidFill>
              </a:rPr>
              <a:t>You need to pray to the Father, Yehovah, in His Son Yeshua’s Name!</a:t>
            </a:r>
            <a:endParaRPr sz="1400">
              <a:solidFill>
                <a:srgbClr val="FFFFFF"/>
              </a:solidFill>
            </a:endParaRPr>
          </a:p>
        </p:txBody>
      </p:sp>
      <p:sp>
        <p:nvSpPr>
          <p:cNvPr id="105" name="Google Shape;105;p19"/>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457200" rtl="0" algn="l">
              <a:spcBef>
                <a:spcPts val="0"/>
              </a:spcBef>
              <a:spcAft>
                <a:spcPts val="1200"/>
              </a:spcAft>
              <a:buNone/>
            </a:pPr>
            <a:r>
              <a:t/>
            </a:r>
            <a:endParaRPr/>
          </a:p>
        </p:txBody>
      </p:sp>
      <p:pic>
        <p:nvPicPr>
          <p:cNvPr descr="prayer (2) | Long Thiên | Flickr" id="106" name="Google Shape;106;p19"/>
          <p:cNvPicPr preferRelativeResize="0"/>
          <p:nvPr/>
        </p:nvPicPr>
        <p:blipFill>
          <a:blip r:embed="rId3">
            <a:alphaModFix/>
          </a:blip>
          <a:stretch>
            <a:fillRect/>
          </a:stretch>
        </p:blipFill>
        <p:spPr>
          <a:xfrm>
            <a:off x="4642325" y="500925"/>
            <a:ext cx="4166400" cy="4098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318825" y="1295775"/>
            <a:ext cx="3706500" cy="2508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How do </a:t>
            </a:r>
            <a:r>
              <a:rPr lang="en"/>
              <a:t>you</a:t>
            </a:r>
            <a:r>
              <a:rPr lang="en"/>
              <a:t> know your prayers are being heard?</a:t>
            </a:r>
            <a:endParaRPr/>
          </a:p>
        </p:txBody>
      </p:sp>
      <p:sp>
        <p:nvSpPr>
          <p:cNvPr id="112" name="Google Shape;112;p20"/>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307975" lvl="0" marL="457200" rtl="0" algn="l">
              <a:lnSpc>
                <a:spcPct val="105000"/>
              </a:lnSpc>
              <a:spcBef>
                <a:spcPts val="0"/>
              </a:spcBef>
              <a:spcAft>
                <a:spcPts val="0"/>
              </a:spcAft>
              <a:buSzPts val="1250"/>
              <a:buFont typeface="Merriweather"/>
              <a:buChar char="●"/>
            </a:pPr>
            <a:r>
              <a:rPr lang="en" sz="1250">
                <a:latin typeface="Merriweather"/>
                <a:ea typeface="Merriweather"/>
                <a:cs typeface="Merriweather"/>
                <a:sym typeface="Merriweather"/>
              </a:rPr>
              <a:t>Be in obedience to Yehovah!</a:t>
            </a:r>
            <a:r>
              <a:rPr b="1" lang="en" sz="1250">
                <a:latin typeface="Merriweather"/>
                <a:ea typeface="Merriweather"/>
                <a:cs typeface="Merriweather"/>
                <a:sym typeface="Merriweather"/>
              </a:rPr>
              <a:t> </a:t>
            </a:r>
            <a:r>
              <a:rPr lang="en" sz="1250">
                <a:latin typeface="Merriweather"/>
                <a:ea typeface="Merriweather"/>
                <a:cs typeface="Merriweather"/>
                <a:sym typeface="Merriweather"/>
              </a:rPr>
              <a:t>Keep the Covenants of Promise (Ephesians 2:12/Acts 15:29) – which are the Holy Covenant (Ten Commandments), Exodus 20, Deuteronomy 5, Deuteronomy 6:1-5, 1 John 5:3, and John 14:15; and the Noahic Covenant (Eating Biblically Clean), </a:t>
            </a:r>
            <a:r>
              <a:rPr lang="en" sz="1250">
                <a:latin typeface="Merriweather"/>
                <a:ea typeface="Merriweather"/>
                <a:cs typeface="Merriweather"/>
                <a:sym typeface="Merriweather"/>
              </a:rPr>
              <a:t>Genesis 6-9, Leviticus 11, and Deuteronomy 14. AND Fulfil the Royal Law (Rebuke Sin/Become a Watchmen), James 2:8-9, Leviticus 19:15-18, Mark 13:32-37, Ezekiel 2,3, and 33. You have to have clean hands and a pure heart!</a:t>
            </a:r>
            <a:endParaRPr sz="1250">
              <a:latin typeface="Merriweather"/>
              <a:ea typeface="Merriweather"/>
              <a:cs typeface="Merriweather"/>
              <a:sym typeface="Merriweather"/>
            </a:endParaRPr>
          </a:p>
          <a:p>
            <a:pPr indent="-307975" lvl="0" marL="457200" rtl="0" algn="l">
              <a:lnSpc>
                <a:spcPct val="105000"/>
              </a:lnSpc>
              <a:spcBef>
                <a:spcPts val="0"/>
              </a:spcBef>
              <a:spcAft>
                <a:spcPts val="0"/>
              </a:spcAft>
              <a:buSzPts val="1250"/>
              <a:buFont typeface="Merriweather"/>
              <a:buChar char="●"/>
            </a:pPr>
            <a:r>
              <a:rPr lang="en" sz="1250">
                <a:latin typeface="Merriweather"/>
                <a:ea typeface="Merriweather"/>
                <a:cs typeface="Merriweather"/>
                <a:sym typeface="Merriweather"/>
              </a:rPr>
              <a:t>Proverbs 28:9 </a:t>
            </a:r>
            <a:r>
              <a:rPr lang="en" sz="1250">
                <a:highlight>
                  <a:srgbClr val="FFFFFF"/>
                </a:highlight>
                <a:latin typeface="Merriweather"/>
                <a:ea typeface="Merriweather"/>
                <a:cs typeface="Merriweather"/>
                <a:sym typeface="Merriweather"/>
              </a:rPr>
              <a:t>He that turneth away his ear from hearing the law, even his prayer shall be abomination.</a:t>
            </a:r>
            <a:endParaRPr sz="1250">
              <a:highlight>
                <a:srgbClr val="FFFFFF"/>
              </a:highlight>
              <a:latin typeface="Merriweather"/>
              <a:ea typeface="Merriweather"/>
              <a:cs typeface="Merriweather"/>
              <a:sym typeface="Merriweather"/>
            </a:endParaRPr>
          </a:p>
          <a:p>
            <a:pPr indent="-307975" lvl="0" marL="457200" rtl="0" algn="l">
              <a:lnSpc>
                <a:spcPct val="105000"/>
              </a:lnSpc>
              <a:spcBef>
                <a:spcPts val="0"/>
              </a:spcBef>
              <a:spcAft>
                <a:spcPts val="0"/>
              </a:spcAft>
              <a:buSzPts val="1250"/>
              <a:buFont typeface="Merriweather"/>
              <a:buChar char="●"/>
            </a:pPr>
            <a:r>
              <a:rPr lang="en" sz="1250">
                <a:highlight>
                  <a:srgbClr val="FFFFFF"/>
                </a:highlight>
                <a:latin typeface="Merriweather"/>
                <a:ea typeface="Merriweather"/>
                <a:cs typeface="Merriweather"/>
                <a:sym typeface="Merriweather"/>
              </a:rPr>
              <a:t>John 9:31 Now we know that God heareth not sinners: but if any man be a worshipper of God, and doeth his will, him he heareth.</a:t>
            </a:r>
            <a:endParaRPr sz="1250">
              <a:highlight>
                <a:srgbClr val="FFFFFF"/>
              </a:highlight>
              <a:latin typeface="Merriweather"/>
              <a:ea typeface="Merriweather"/>
              <a:cs typeface="Merriweather"/>
              <a:sym typeface="Merriweather"/>
            </a:endParaRPr>
          </a:p>
          <a:p>
            <a:pPr indent="-307975" lvl="0" marL="457200" rtl="0" algn="l">
              <a:spcBef>
                <a:spcPts val="0"/>
              </a:spcBef>
              <a:spcAft>
                <a:spcPts val="0"/>
              </a:spcAft>
              <a:buSzPts val="1250"/>
              <a:buFont typeface="Merriweather"/>
              <a:buChar char="●"/>
            </a:pPr>
            <a:r>
              <a:rPr lang="en" sz="1250">
                <a:latin typeface="Merriweather"/>
                <a:ea typeface="Merriweather"/>
                <a:cs typeface="Merriweather"/>
                <a:sym typeface="Merriweather"/>
              </a:rPr>
              <a:t>Psalm 34:15 </a:t>
            </a:r>
            <a:r>
              <a:rPr lang="en" sz="1250">
                <a:highlight>
                  <a:srgbClr val="FFFFFF"/>
                </a:highlight>
                <a:latin typeface="Merriweather"/>
                <a:ea typeface="Merriweather"/>
                <a:cs typeface="Merriweather"/>
                <a:sym typeface="Merriweather"/>
              </a:rPr>
              <a:t>The eyes of the </a:t>
            </a:r>
            <a:r>
              <a:rPr lang="en" sz="1250" cap="small">
                <a:highlight>
                  <a:srgbClr val="FFFFFF"/>
                </a:highlight>
                <a:latin typeface="Merriweather"/>
                <a:ea typeface="Merriweather"/>
                <a:cs typeface="Merriweather"/>
                <a:sym typeface="Merriweather"/>
              </a:rPr>
              <a:t>Lord</a:t>
            </a:r>
            <a:r>
              <a:rPr lang="en" sz="1250">
                <a:highlight>
                  <a:srgbClr val="FFFFFF"/>
                </a:highlight>
                <a:latin typeface="Merriweather"/>
                <a:ea typeface="Merriweather"/>
                <a:cs typeface="Merriweather"/>
                <a:sym typeface="Merriweather"/>
              </a:rPr>
              <a:t> are upon the righteous, and his ears are open unto their cry.</a:t>
            </a:r>
            <a:endParaRPr sz="1250">
              <a:highlight>
                <a:srgbClr val="FFFFFF"/>
              </a:highlight>
              <a:latin typeface="Merriweather"/>
              <a:ea typeface="Merriweather"/>
              <a:cs typeface="Merriweather"/>
              <a:sym typeface="Merriweather"/>
            </a:endParaRPr>
          </a:p>
        </p:txBody>
      </p:sp>
      <p:pic>
        <p:nvPicPr>
          <p:cNvPr descr="Auditory Learner | Girl listening carefully for something ..." id="113" name="Google Shape;113;p20"/>
          <p:cNvPicPr preferRelativeResize="0"/>
          <p:nvPr/>
        </p:nvPicPr>
        <p:blipFill>
          <a:blip r:embed="rId3">
            <a:alphaModFix/>
          </a:blip>
          <a:stretch>
            <a:fillRect/>
          </a:stretch>
        </p:blipFill>
        <p:spPr>
          <a:xfrm>
            <a:off x="2553700" y="3786575"/>
            <a:ext cx="1609900" cy="1207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311725" y="500925"/>
            <a:ext cx="3706500" cy="25089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Scriptures </a:t>
            </a:r>
            <a:endParaRPr/>
          </a:p>
        </p:txBody>
      </p:sp>
      <p:sp>
        <p:nvSpPr>
          <p:cNvPr id="119" name="Google Shape;119;p21"/>
          <p:cNvSpPr txBox="1"/>
          <p:nvPr>
            <p:ph idx="1" type="body"/>
          </p:nvPr>
        </p:nvSpPr>
        <p:spPr>
          <a:xfrm>
            <a:off x="4658875" y="351725"/>
            <a:ext cx="4166400" cy="4098600"/>
          </a:xfrm>
          <a:prstGeom prst="rect">
            <a:avLst/>
          </a:prstGeom>
        </p:spPr>
        <p:txBody>
          <a:bodyPr anchorCtr="0" anchor="t" bIns="91425" lIns="91425" spcFirstLastPara="1" rIns="91425" wrap="square" tIns="91425">
            <a:noAutofit/>
          </a:bodyPr>
          <a:lstStyle/>
          <a:p>
            <a:pPr indent="-282575" lvl="0" marL="457200" rtl="0" algn="l">
              <a:spcBef>
                <a:spcPts val="0"/>
              </a:spcBef>
              <a:spcAft>
                <a:spcPts val="0"/>
              </a:spcAft>
              <a:buSzPts val="850"/>
              <a:buChar char="●"/>
            </a:pPr>
            <a:r>
              <a:rPr b="1" lang="en" sz="850">
                <a:latin typeface="Merriweather"/>
                <a:ea typeface="Merriweather"/>
                <a:cs typeface="Merriweather"/>
                <a:sym typeface="Merriweather"/>
              </a:rPr>
              <a:t>You have to have no blood on your hands (Ezekiel 3:18-21)!</a:t>
            </a:r>
            <a:endParaRPr b="1" sz="850">
              <a:latin typeface="Merriweather"/>
              <a:ea typeface="Merriweather"/>
              <a:cs typeface="Merriweather"/>
              <a:sym typeface="Merriweather"/>
            </a:endParaRPr>
          </a:p>
          <a:p>
            <a:pPr indent="-282575" lvl="1" marL="914400" rtl="0" algn="l">
              <a:spcBef>
                <a:spcPts val="0"/>
              </a:spcBef>
              <a:spcAft>
                <a:spcPts val="0"/>
              </a:spcAft>
              <a:buSzPts val="850"/>
              <a:buChar char="○"/>
            </a:pPr>
            <a:r>
              <a:rPr lang="en" sz="850">
                <a:latin typeface="Merriweather"/>
                <a:ea typeface="Merriweather"/>
                <a:cs typeface="Merriweather"/>
                <a:sym typeface="Merriweather"/>
              </a:rPr>
              <a:t>Isaiah 1:15 </a:t>
            </a:r>
            <a:r>
              <a:rPr b="1" lang="en" sz="850">
                <a:highlight>
                  <a:srgbClr val="FFFFFF"/>
                </a:highlight>
                <a:latin typeface="Merriweather"/>
                <a:ea typeface="Merriweather"/>
                <a:cs typeface="Merriweather"/>
                <a:sym typeface="Merriweather"/>
              </a:rPr>
              <a:t> </a:t>
            </a:r>
            <a:r>
              <a:rPr lang="en" sz="850">
                <a:highlight>
                  <a:srgbClr val="FFFFFF"/>
                </a:highlight>
                <a:latin typeface="Merriweather"/>
                <a:ea typeface="Merriweather"/>
                <a:cs typeface="Merriweather"/>
                <a:sym typeface="Merriweather"/>
              </a:rPr>
              <a:t>And when ye spread forth your hands, I will hide mine eyes from you: yea, when ye make many prayers, I will not hear: your hands are full of blood.</a:t>
            </a:r>
            <a:endParaRPr sz="850">
              <a:highlight>
                <a:srgbClr val="FFFFFF"/>
              </a:highlight>
              <a:latin typeface="Merriweather"/>
              <a:ea typeface="Merriweather"/>
              <a:cs typeface="Merriweather"/>
              <a:sym typeface="Merriweather"/>
            </a:endParaRPr>
          </a:p>
          <a:p>
            <a:pPr indent="-282575" lvl="0" marL="457200" rtl="0" algn="l">
              <a:spcBef>
                <a:spcPts val="0"/>
              </a:spcBef>
              <a:spcAft>
                <a:spcPts val="0"/>
              </a:spcAft>
              <a:buSzPts val="850"/>
              <a:buFont typeface="Merriweather"/>
              <a:buChar char="●"/>
            </a:pPr>
            <a:r>
              <a:rPr b="1" lang="en" sz="850">
                <a:highlight>
                  <a:srgbClr val="FFFFFF"/>
                </a:highlight>
                <a:latin typeface="Merriweather"/>
                <a:ea typeface="Merriweather"/>
                <a:cs typeface="Merriweather"/>
                <a:sym typeface="Merriweather"/>
              </a:rPr>
              <a:t>Yah doesn’t hear the wicked. The path of the wicked mirrors the ways of the heathen (i.e., Breaking of the Ten Commandments, Idolatry, etc.)—ways that are rooted in rebellion against God.</a:t>
            </a:r>
            <a:endParaRPr b="1" sz="850">
              <a:highlight>
                <a:srgbClr val="FFFFFF"/>
              </a:highlight>
              <a:latin typeface="Merriweather"/>
              <a:ea typeface="Merriweather"/>
              <a:cs typeface="Merriweather"/>
              <a:sym typeface="Merriweather"/>
            </a:endParaRPr>
          </a:p>
          <a:p>
            <a:pPr indent="-282575" lvl="1" marL="914400" rtl="0" algn="l">
              <a:spcBef>
                <a:spcPts val="0"/>
              </a:spcBef>
              <a:spcAft>
                <a:spcPts val="0"/>
              </a:spcAft>
              <a:buSzPts val="850"/>
              <a:buChar char="○"/>
            </a:pPr>
            <a:r>
              <a:rPr lang="en" sz="850">
                <a:highlight>
                  <a:srgbClr val="FFFFFF"/>
                </a:highlight>
                <a:latin typeface="Merriweather"/>
                <a:ea typeface="Merriweather"/>
                <a:cs typeface="Merriweather"/>
                <a:sym typeface="Merriweather"/>
              </a:rPr>
              <a:t>Proverbs 15:8 </a:t>
            </a:r>
            <a:r>
              <a:rPr b="1" lang="en" sz="850">
                <a:highlight>
                  <a:srgbClr val="FFFFFF"/>
                </a:highlight>
                <a:latin typeface="Merriweather"/>
                <a:ea typeface="Merriweather"/>
                <a:cs typeface="Merriweather"/>
                <a:sym typeface="Merriweather"/>
              </a:rPr>
              <a:t> </a:t>
            </a:r>
            <a:r>
              <a:rPr lang="en" sz="850">
                <a:highlight>
                  <a:srgbClr val="FFFFFF"/>
                </a:highlight>
                <a:latin typeface="Merriweather"/>
                <a:ea typeface="Merriweather"/>
                <a:cs typeface="Merriweather"/>
                <a:sym typeface="Merriweather"/>
              </a:rPr>
              <a:t>The sacrifice of the wicked is an abomination to the </a:t>
            </a:r>
            <a:r>
              <a:rPr lang="en" sz="850" cap="small">
                <a:highlight>
                  <a:srgbClr val="FFFFFF"/>
                </a:highlight>
                <a:latin typeface="Merriweather"/>
                <a:ea typeface="Merriweather"/>
                <a:cs typeface="Merriweather"/>
                <a:sym typeface="Merriweather"/>
              </a:rPr>
              <a:t>Lord</a:t>
            </a:r>
            <a:r>
              <a:rPr lang="en" sz="850">
                <a:highlight>
                  <a:srgbClr val="FFFFFF"/>
                </a:highlight>
                <a:latin typeface="Merriweather"/>
                <a:ea typeface="Merriweather"/>
                <a:cs typeface="Merriweather"/>
                <a:sym typeface="Merriweather"/>
              </a:rPr>
              <a:t>: but the prayer of the upright is his delight.</a:t>
            </a:r>
            <a:endParaRPr sz="850">
              <a:highlight>
                <a:srgbClr val="FFFFFF"/>
              </a:highlight>
              <a:latin typeface="Merriweather"/>
              <a:ea typeface="Merriweather"/>
              <a:cs typeface="Merriweather"/>
              <a:sym typeface="Merriweather"/>
            </a:endParaRPr>
          </a:p>
          <a:p>
            <a:pPr indent="-282575" lvl="1" marL="914400" rtl="0" algn="l">
              <a:spcBef>
                <a:spcPts val="0"/>
              </a:spcBef>
              <a:spcAft>
                <a:spcPts val="0"/>
              </a:spcAft>
              <a:buSzPts val="850"/>
              <a:buChar char="○"/>
            </a:pPr>
            <a:r>
              <a:rPr lang="en" sz="850">
                <a:highlight>
                  <a:srgbClr val="FFFFFF"/>
                </a:highlight>
                <a:latin typeface="Merriweather"/>
                <a:ea typeface="Merriweather"/>
                <a:cs typeface="Merriweather"/>
                <a:sym typeface="Merriweather"/>
              </a:rPr>
              <a:t>Proverbs 15:29 </a:t>
            </a:r>
            <a:r>
              <a:rPr b="1" lang="en" sz="850">
                <a:highlight>
                  <a:srgbClr val="FFFFFF"/>
                </a:highlight>
                <a:latin typeface="Merriweather"/>
                <a:ea typeface="Merriweather"/>
                <a:cs typeface="Merriweather"/>
                <a:sym typeface="Merriweather"/>
              </a:rPr>
              <a:t> </a:t>
            </a:r>
            <a:r>
              <a:rPr lang="en" sz="850">
                <a:highlight>
                  <a:srgbClr val="FFFFFF"/>
                </a:highlight>
                <a:latin typeface="Merriweather"/>
                <a:ea typeface="Merriweather"/>
                <a:cs typeface="Merriweather"/>
                <a:sym typeface="Merriweather"/>
              </a:rPr>
              <a:t>The </a:t>
            </a:r>
            <a:r>
              <a:rPr lang="en" sz="850" cap="small">
                <a:highlight>
                  <a:srgbClr val="FFFFFF"/>
                </a:highlight>
                <a:latin typeface="Merriweather"/>
                <a:ea typeface="Merriweather"/>
                <a:cs typeface="Merriweather"/>
                <a:sym typeface="Merriweather"/>
              </a:rPr>
              <a:t>Lord</a:t>
            </a:r>
            <a:r>
              <a:rPr lang="en" sz="850">
                <a:highlight>
                  <a:srgbClr val="FFFFFF"/>
                </a:highlight>
                <a:latin typeface="Merriweather"/>
                <a:ea typeface="Merriweather"/>
                <a:cs typeface="Merriweather"/>
                <a:sym typeface="Merriweather"/>
              </a:rPr>
              <a:t> is far from the wicked: but he heareth the prayer of the righteous.</a:t>
            </a:r>
            <a:endParaRPr sz="850">
              <a:highlight>
                <a:srgbClr val="FFFFFF"/>
              </a:highlight>
              <a:latin typeface="Merriweather"/>
              <a:ea typeface="Merriweather"/>
              <a:cs typeface="Merriweather"/>
              <a:sym typeface="Merriweather"/>
            </a:endParaRPr>
          </a:p>
          <a:p>
            <a:pPr indent="-282575" lvl="0" marL="457200" rtl="0" algn="l">
              <a:spcBef>
                <a:spcPts val="0"/>
              </a:spcBef>
              <a:spcAft>
                <a:spcPts val="0"/>
              </a:spcAft>
              <a:buSzPts val="850"/>
              <a:buFont typeface="Merriweather"/>
              <a:buChar char="●"/>
            </a:pPr>
            <a:r>
              <a:rPr b="1" lang="en" sz="850">
                <a:latin typeface="Merriweather"/>
                <a:ea typeface="Merriweather"/>
                <a:cs typeface="Merriweather"/>
                <a:sym typeface="Merriweather"/>
              </a:rPr>
              <a:t>The catholic church twisted this verse and created ‘confession’. This is where you confess your sins in a booth to an unrighteous man. This is not what God desires. What God desires is for us to become righteous. To become righteous, in the eyes of the Lord, is to keep his commandments (Psalms 119:172 and Deuteronomy 6:24-25). When we become righteous in the eyes of the Lord, He will hear our prayers. </a:t>
            </a:r>
            <a:endParaRPr b="1" sz="850">
              <a:highlight>
                <a:srgbClr val="FFFFFF"/>
              </a:highlight>
              <a:latin typeface="Merriweather"/>
              <a:ea typeface="Merriweather"/>
              <a:cs typeface="Merriweather"/>
              <a:sym typeface="Merriweather"/>
            </a:endParaRPr>
          </a:p>
          <a:p>
            <a:pPr indent="-282575" lvl="1" marL="914400" rtl="0" algn="l">
              <a:spcBef>
                <a:spcPts val="0"/>
              </a:spcBef>
              <a:spcAft>
                <a:spcPts val="0"/>
              </a:spcAft>
              <a:buSzPts val="850"/>
              <a:buFont typeface="Merriweather"/>
              <a:buChar char="○"/>
            </a:pPr>
            <a:r>
              <a:rPr lang="en" sz="850">
                <a:latin typeface="Merriweather"/>
                <a:ea typeface="Merriweather"/>
                <a:cs typeface="Merriweather"/>
                <a:sym typeface="Merriweather"/>
              </a:rPr>
              <a:t>James 5:15-18 </a:t>
            </a:r>
            <a:r>
              <a:rPr lang="en" sz="850">
                <a:highlight>
                  <a:srgbClr val="FFFFFF"/>
                </a:highlight>
                <a:latin typeface="Merriweather"/>
                <a:ea typeface="Merriweather"/>
                <a:cs typeface="Merriweather"/>
                <a:sym typeface="Merriweather"/>
              </a:rPr>
              <a:t>And the prayer of faith shall save the sick, and the Lord shall raise him up; and if he have committed sins, they shall be forgiven him. Confess your faults one to another, and pray one for another, that ye may be healed. The effectual fervent prayer of a righteous man availeth much. Elias was a man subject to like passions as we are, and he prayed earnestly that it might not rain: and it rained not on the earth by the space of three years and six months. And he prayed again, and the heaven gave rain, and the earth brought forth her fruit.</a:t>
            </a:r>
            <a:endParaRPr sz="850">
              <a:highlight>
                <a:srgbClr val="FFFFFF"/>
              </a:highlight>
              <a:latin typeface="Merriweather"/>
              <a:ea typeface="Merriweather"/>
              <a:cs typeface="Merriweather"/>
              <a:sym typeface="Merriweather"/>
            </a:endParaRPr>
          </a:p>
          <a:p>
            <a:pPr indent="0" lvl="0" marL="914400" rtl="0" algn="l">
              <a:spcBef>
                <a:spcPts val="1200"/>
              </a:spcBef>
              <a:spcAft>
                <a:spcPts val="1200"/>
              </a:spcAft>
              <a:buNone/>
            </a:pPr>
            <a:r>
              <a:t/>
            </a:r>
            <a:endParaRPr sz="800">
              <a:highlight>
                <a:srgbClr val="FFFFFF"/>
              </a:highlight>
              <a:latin typeface="Merriweather"/>
              <a:ea typeface="Merriweather"/>
              <a:cs typeface="Merriweather"/>
              <a:sym typeface="Merriweather"/>
            </a:endParaRPr>
          </a:p>
        </p:txBody>
      </p:sp>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