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Long Cang" charset="1" panose="00000500000000000000"/>
      <p:regular r:id="rId13"/>
    </p:embeddedFont>
    <p:embeddedFont>
      <p:font typeface="Space Mono" charset="1" panose="02000509040000020004"/>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EBE2"/>
        </a:solidFill>
      </p:bgPr>
    </p:bg>
    <p:spTree>
      <p:nvGrpSpPr>
        <p:cNvPr id="1" name=""/>
        <p:cNvGrpSpPr/>
        <p:nvPr/>
      </p:nvGrpSpPr>
      <p:grpSpPr>
        <a:xfrm>
          <a:off x="0" y="0"/>
          <a:ext cx="0" cy="0"/>
          <a:chOff x="0" y="0"/>
          <a:chExt cx="0" cy="0"/>
        </a:xfrm>
      </p:grpSpPr>
      <p:sp>
        <p:nvSpPr>
          <p:cNvPr name="TextBox 2" id="2"/>
          <p:cNvSpPr txBox="true"/>
          <p:nvPr/>
        </p:nvSpPr>
        <p:spPr>
          <a:xfrm rot="0">
            <a:off x="5521619" y="2173093"/>
            <a:ext cx="6080926" cy="1091640"/>
          </a:xfrm>
          <a:prstGeom prst="rect">
            <a:avLst/>
          </a:prstGeom>
        </p:spPr>
        <p:txBody>
          <a:bodyPr anchor="t" rtlCol="false" tIns="0" lIns="0" bIns="0" rIns="0">
            <a:spAutoFit/>
          </a:bodyPr>
          <a:lstStyle/>
          <a:p>
            <a:pPr algn="ctr">
              <a:lnSpc>
                <a:spcPts val="8911"/>
              </a:lnSpc>
            </a:pPr>
            <a:r>
              <a:rPr lang="en-US" sz="6365" spc="-305">
                <a:solidFill>
                  <a:srgbClr val="1D1D1D"/>
                </a:solidFill>
                <a:latin typeface="Long Cang"/>
                <a:ea typeface="Long Cang"/>
                <a:cs typeface="Long Cang"/>
                <a:sym typeface="Long Cang"/>
              </a:rPr>
              <a:t>Kids Bible fellowship</a:t>
            </a:r>
          </a:p>
        </p:txBody>
      </p:sp>
      <p:sp>
        <p:nvSpPr>
          <p:cNvPr name="TextBox 3" id="3"/>
          <p:cNvSpPr txBox="true"/>
          <p:nvPr/>
        </p:nvSpPr>
        <p:spPr>
          <a:xfrm rot="0">
            <a:off x="3476576" y="4162757"/>
            <a:ext cx="10171010" cy="2981325"/>
          </a:xfrm>
          <a:prstGeom prst="rect">
            <a:avLst/>
          </a:prstGeom>
        </p:spPr>
        <p:txBody>
          <a:bodyPr anchor="t" rtlCol="false" tIns="0" lIns="0" bIns="0" rIns="0">
            <a:spAutoFit/>
          </a:bodyPr>
          <a:lstStyle/>
          <a:p>
            <a:pPr algn="ctr" marL="0" indent="0" lvl="0">
              <a:lnSpc>
                <a:spcPts val="11735"/>
              </a:lnSpc>
              <a:spcBef>
                <a:spcPct val="0"/>
              </a:spcBef>
            </a:pPr>
            <a:r>
              <a:rPr lang="en-US" sz="9779" strike="noStrike" u="none">
                <a:solidFill>
                  <a:srgbClr val="1D1D1D"/>
                </a:solidFill>
                <a:latin typeface="Long Cang"/>
                <a:ea typeface="Long Cang"/>
                <a:cs typeface="Long Cang"/>
                <a:sym typeface="Long Cang"/>
              </a:rPr>
              <a:t>How to Receive the</a:t>
            </a:r>
          </a:p>
          <a:p>
            <a:pPr algn="ctr" marL="0" indent="0" lvl="0">
              <a:lnSpc>
                <a:spcPts val="11735"/>
              </a:lnSpc>
              <a:spcBef>
                <a:spcPct val="0"/>
              </a:spcBef>
            </a:pPr>
            <a:r>
              <a:rPr lang="en-US" sz="9779" strike="noStrike" u="none">
                <a:solidFill>
                  <a:srgbClr val="1D1D1D"/>
                </a:solidFill>
                <a:latin typeface="Long Cang"/>
                <a:ea typeface="Long Cang"/>
                <a:cs typeface="Long Cang"/>
                <a:sym typeface="Long Cang"/>
              </a:rPr>
              <a:t>Spirit of Truth</a:t>
            </a:r>
          </a:p>
        </p:txBody>
      </p:sp>
      <p:sp>
        <p:nvSpPr>
          <p:cNvPr name="Freeform 4" id="4"/>
          <p:cNvSpPr/>
          <p:nvPr/>
        </p:nvSpPr>
        <p:spPr>
          <a:xfrm flipH="false" flipV="false" rot="2817595">
            <a:off x="-976600" y="5701480"/>
            <a:ext cx="3310570" cy="4106134"/>
          </a:xfrm>
          <a:custGeom>
            <a:avLst/>
            <a:gdLst/>
            <a:ahLst/>
            <a:cxnLst/>
            <a:rect r="r" b="b" t="t" l="l"/>
            <a:pathLst>
              <a:path h="4106134" w="3310570">
                <a:moveTo>
                  <a:pt x="0" y="0"/>
                </a:moveTo>
                <a:lnTo>
                  <a:pt x="3310571" y="0"/>
                </a:lnTo>
                <a:lnTo>
                  <a:pt x="3310571" y="4106134"/>
                </a:lnTo>
                <a:lnTo>
                  <a:pt x="0" y="41061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7438278">
            <a:off x="14285608" y="-118672"/>
            <a:ext cx="6330051" cy="4502248"/>
          </a:xfrm>
          <a:custGeom>
            <a:avLst/>
            <a:gdLst/>
            <a:ahLst/>
            <a:cxnLst/>
            <a:rect r="r" b="b" t="t" l="l"/>
            <a:pathLst>
              <a:path h="4502248" w="6330051">
                <a:moveTo>
                  <a:pt x="0" y="0"/>
                </a:moveTo>
                <a:lnTo>
                  <a:pt x="6330050" y="0"/>
                </a:lnTo>
                <a:lnTo>
                  <a:pt x="6330050" y="4502249"/>
                </a:lnTo>
                <a:lnTo>
                  <a:pt x="0" y="45022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651558">
            <a:off x="2562925" y="7548631"/>
            <a:ext cx="1529396" cy="1437632"/>
          </a:xfrm>
          <a:custGeom>
            <a:avLst/>
            <a:gdLst/>
            <a:ahLst/>
            <a:cxnLst/>
            <a:rect r="r" b="b" t="t" l="l"/>
            <a:pathLst>
              <a:path h="1437632" w="1529396">
                <a:moveTo>
                  <a:pt x="0" y="0"/>
                </a:moveTo>
                <a:lnTo>
                  <a:pt x="1529396" y="0"/>
                </a:lnTo>
                <a:lnTo>
                  <a:pt x="1529396" y="1437632"/>
                </a:lnTo>
                <a:lnTo>
                  <a:pt x="0" y="1437632"/>
                </a:lnTo>
                <a:lnTo>
                  <a:pt x="0" y="0"/>
                </a:lnTo>
                <a:close/>
              </a:path>
            </a:pathLst>
          </a:custGeom>
          <a:blipFill>
            <a:blip r:embed="rId6"/>
            <a:stretch>
              <a:fillRect l="0" t="0" r="0" b="0"/>
            </a:stretch>
          </a:blipFill>
        </p:spPr>
      </p:sp>
      <p:sp>
        <p:nvSpPr>
          <p:cNvPr name="Freeform 7" id="7"/>
          <p:cNvSpPr/>
          <p:nvPr/>
        </p:nvSpPr>
        <p:spPr>
          <a:xfrm flipH="false" flipV="false" rot="-1447291">
            <a:off x="3554611" y="5703324"/>
            <a:ext cx="1529396" cy="1437632"/>
          </a:xfrm>
          <a:custGeom>
            <a:avLst/>
            <a:gdLst/>
            <a:ahLst/>
            <a:cxnLst/>
            <a:rect r="r" b="b" t="t" l="l"/>
            <a:pathLst>
              <a:path h="1437632" w="1529396">
                <a:moveTo>
                  <a:pt x="0" y="0"/>
                </a:moveTo>
                <a:lnTo>
                  <a:pt x="1529396" y="0"/>
                </a:lnTo>
                <a:lnTo>
                  <a:pt x="1529396" y="1437632"/>
                </a:lnTo>
                <a:lnTo>
                  <a:pt x="0" y="1437632"/>
                </a:lnTo>
                <a:lnTo>
                  <a:pt x="0" y="0"/>
                </a:lnTo>
                <a:close/>
              </a:path>
            </a:pathLst>
          </a:custGeom>
          <a:blipFill>
            <a:blip r:embed="rId7"/>
            <a:stretch>
              <a:fillRect l="0" t="0" r="0" b="0"/>
            </a:stretch>
          </a:blipFill>
        </p:spPr>
      </p:sp>
      <p:sp>
        <p:nvSpPr>
          <p:cNvPr name="Freeform 8" id="8"/>
          <p:cNvSpPr/>
          <p:nvPr/>
        </p:nvSpPr>
        <p:spPr>
          <a:xfrm flipH="false" flipV="false" rot="1651558">
            <a:off x="2562925" y="3057625"/>
            <a:ext cx="1529396" cy="1437632"/>
          </a:xfrm>
          <a:custGeom>
            <a:avLst/>
            <a:gdLst/>
            <a:ahLst/>
            <a:cxnLst/>
            <a:rect r="r" b="b" t="t" l="l"/>
            <a:pathLst>
              <a:path h="1437632" w="1529396">
                <a:moveTo>
                  <a:pt x="0" y="0"/>
                </a:moveTo>
                <a:lnTo>
                  <a:pt x="1529396" y="0"/>
                </a:lnTo>
                <a:lnTo>
                  <a:pt x="1529396" y="1437632"/>
                </a:lnTo>
                <a:lnTo>
                  <a:pt x="0" y="1437632"/>
                </a:lnTo>
                <a:lnTo>
                  <a:pt x="0" y="0"/>
                </a:lnTo>
                <a:close/>
              </a:path>
            </a:pathLst>
          </a:custGeom>
          <a:blipFill>
            <a:blip r:embed="rId6"/>
            <a:stretch>
              <a:fillRect l="0" t="0" r="0" b="0"/>
            </a:stretch>
          </a:blipFill>
        </p:spPr>
      </p:sp>
      <p:sp>
        <p:nvSpPr>
          <p:cNvPr name="Freeform 9" id="9"/>
          <p:cNvSpPr/>
          <p:nvPr/>
        </p:nvSpPr>
        <p:spPr>
          <a:xfrm flipH="false" flipV="false" rot="1651558">
            <a:off x="13332775" y="7662738"/>
            <a:ext cx="1529396" cy="1437632"/>
          </a:xfrm>
          <a:custGeom>
            <a:avLst/>
            <a:gdLst/>
            <a:ahLst/>
            <a:cxnLst/>
            <a:rect r="r" b="b" t="t" l="l"/>
            <a:pathLst>
              <a:path h="1437632" w="1529396">
                <a:moveTo>
                  <a:pt x="0" y="0"/>
                </a:moveTo>
                <a:lnTo>
                  <a:pt x="1529396" y="0"/>
                </a:lnTo>
                <a:lnTo>
                  <a:pt x="1529396" y="1437632"/>
                </a:lnTo>
                <a:lnTo>
                  <a:pt x="0" y="1437632"/>
                </a:lnTo>
                <a:lnTo>
                  <a:pt x="0" y="0"/>
                </a:lnTo>
                <a:close/>
              </a:path>
            </a:pathLst>
          </a:custGeom>
          <a:blipFill>
            <a:blip r:embed="rId7"/>
            <a:stretch>
              <a:fillRect l="0" t="0" r="0" b="0"/>
            </a:stretch>
          </a:blipFill>
        </p:spPr>
      </p:sp>
      <p:sp>
        <p:nvSpPr>
          <p:cNvPr name="Freeform 10" id="10"/>
          <p:cNvSpPr/>
          <p:nvPr/>
        </p:nvSpPr>
        <p:spPr>
          <a:xfrm flipH="false" flipV="false" rot="-1447291">
            <a:off x="12058807" y="5703324"/>
            <a:ext cx="1529396" cy="1437632"/>
          </a:xfrm>
          <a:custGeom>
            <a:avLst/>
            <a:gdLst/>
            <a:ahLst/>
            <a:cxnLst/>
            <a:rect r="r" b="b" t="t" l="l"/>
            <a:pathLst>
              <a:path h="1437632" w="1529396">
                <a:moveTo>
                  <a:pt x="0" y="0"/>
                </a:moveTo>
                <a:lnTo>
                  <a:pt x="1529396" y="0"/>
                </a:lnTo>
                <a:lnTo>
                  <a:pt x="1529396" y="1437632"/>
                </a:lnTo>
                <a:lnTo>
                  <a:pt x="0" y="1437632"/>
                </a:lnTo>
                <a:lnTo>
                  <a:pt x="0" y="0"/>
                </a:lnTo>
                <a:close/>
              </a:path>
            </a:pathLst>
          </a:custGeom>
          <a:blipFill>
            <a:blip r:embed="rId6"/>
            <a:stretch>
              <a:fillRect l="0" t="0" r="0" b="0"/>
            </a:stretch>
          </a:blipFill>
        </p:spPr>
      </p:sp>
      <p:sp>
        <p:nvSpPr>
          <p:cNvPr name="Freeform 11" id="11"/>
          <p:cNvSpPr/>
          <p:nvPr/>
        </p:nvSpPr>
        <p:spPr>
          <a:xfrm flipH="false" flipV="false" rot="1651558">
            <a:off x="13029283" y="3057625"/>
            <a:ext cx="1529396" cy="1437632"/>
          </a:xfrm>
          <a:custGeom>
            <a:avLst/>
            <a:gdLst/>
            <a:ahLst/>
            <a:cxnLst/>
            <a:rect r="r" b="b" t="t" l="l"/>
            <a:pathLst>
              <a:path h="1437632" w="1529396">
                <a:moveTo>
                  <a:pt x="0" y="0"/>
                </a:moveTo>
                <a:lnTo>
                  <a:pt x="1529396" y="0"/>
                </a:lnTo>
                <a:lnTo>
                  <a:pt x="1529396" y="1437632"/>
                </a:lnTo>
                <a:lnTo>
                  <a:pt x="0" y="1437632"/>
                </a:lnTo>
                <a:lnTo>
                  <a:pt x="0" y="0"/>
                </a:lnTo>
                <a:close/>
              </a:path>
            </a:pathLst>
          </a:custGeom>
          <a:blipFill>
            <a:blip r:embed="rId8"/>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EBE2"/>
        </a:solidFill>
      </p:bgPr>
    </p:bg>
    <p:spTree>
      <p:nvGrpSpPr>
        <p:cNvPr id="1" name=""/>
        <p:cNvGrpSpPr/>
        <p:nvPr/>
      </p:nvGrpSpPr>
      <p:grpSpPr>
        <a:xfrm>
          <a:off x="0" y="0"/>
          <a:ext cx="0" cy="0"/>
          <a:chOff x="0" y="0"/>
          <a:chExt cx="0" cy="0"/>
        </a:xfrm>
      </p:grpSpPr>
      <p:sp>
        <p:nvSpPr>
          <p:cNvPr name="Freeform 2" id="2"/>
          <p:cNvSpPr/>
          <p:nvPr/>
        </p:nvSpPr>
        <p:spPr>
          <a:xfrm flipH="false" flipV="false" rot="1651558">
            <a:off x="2018156" y="7548631"/>
            <a:ext cx="1529396" cy="1437632"/>
          </a:xfrm>
          <a:custGeom>
            <a:avLst/>
            <a:gdLst/>
            <a:ahLst/>
            <a:cxnLst/>
            <a:rect r="r" b="b" t="t" l="l"/>
            <a:pathLst>
              <a:path h="1437632" w="1529396">
                <a:moveTo>
                  <a:pt x="0" y="0"/>
                </a:moveTo>
                <a:lnTo>
                  <a:pt x="1529396" y="0"/>
                </a:lnTo>
                <a:lnTo>
                  <a:pt x="1529396" y="1437632"/>
                </a:lnTo>
                <a:lnTo>
                  <a:pt x="0" y="1437632"/>
                </a:lnTo>
                <a:lnTo>
                  <a:pt x="0" y="0"/>
                </a:lnTo>
                <a:close/>
              </a:path>
            </a:pathLst>
          </a:custGeom>
          <a:blipFill>
            <a:blip r:embed="rId2"/>
            <a:stretch>
              <a:fillRect l="0" t="0" r="0" b="0"/>
            </a:stretch>
          </a:blipFill>
        </p:spPr>
      </p:sp>
      <p:sp>
        <p:nvSpPr>
          <p:cNvPr name="Freeform 3" id="3"/>
          <p:cNvSpPr/>
          <p:nvPr/>
        </p:nvSpPr>
        <p:spPr>
          <a:xfrm flipH="false" flipV="false" rot="-1447291">
            <a:off x="2544274" y="5835837"/>
            <a:ext cx="1529396" cy="1437632"/>
          </a:xfrm>
          <a:custGeom>
            <a:avLst/>
            <a:gdLst/>
            <a:ahLst/>
            <a:cxnLst/>
            <a:rect r="r" b="b" t="t" l="l"/>
            <a:pathLst>
              <a:path h="1437632" w="1529396">
                <a:moveTo>
                  <a:pt x="0" y="0"/>
                </a:moveTo>
                <a:lnTo>
                  <a:pt x="1529396" y="0"/>
                </a:lnTo>
                <a:lnTo>
                  <a:pt x="1529396" y="1437632"/>
                </a:lnTo>
                <a:lnTo>
                  <a:pt x="0" y="1437632"/>
                </a:lnTo>
                <a:lnTo>
                  <a:pt x="0" y="0"/>
                </a:lnTo>
                <a:close/>
              </a:path>
            </a:pathLst>
          </a:custGeom>
          <a:blipFill>
            <a:blip r:embed="rId3"/>
            <a:stretch>
              <a:fillRect l="0" t="0" r="0" b="0"/>
            </a:stretch>
          </a:blipFill>
        </p:spPr>
      </p:sp>
      <p:sp>
        <p:nvSpPr>
          <p:cNvPr name="Freeform 4" id="4"/>
          <p:cNvSpPr/>
          <p:nvPr/>
        </p:nvSpPr>
        <p:spPr>
          <a:xfrm flipH="false" flipV="false" rot="1651558">
            <a:off x="2191889" y="3958139"/>
            <a:ext cx="1529396" cy="1437632"/>
          </a:xfrm>
          <a:custGeom>
            <a:avLst/>
            <a:gdLst/>
            <a:ahLst/>
            <a:cxnLst/>
            <a:rect r="r" b="b" t="t" l="l"/>
            <a:pathLst>
              <a:path h="1437632" w="1529396">
                <a:moveTo>
                  <a:pt x="0" y="0"/>
                </a:moveTo>
                <a:lnTo>
                  <a:pt x="1529396" y="0"/>
                </a:lnTo>
                <a:lnTo>
                  <a:pt x="1529396" y="1437632"/>
                </a:lnTo>
                <a:lnTo>
                  <a:pt x="0" y="1437632"/>
                </a:lnTo>
                <a:lnTo>
                  <a:pt x="0" y="0"/>
                </a:lnTo>
                <a:close/>
              </a:path>
            </a:pathLst>
          </a:custGeom>
          <a:blipFill>
            <a:blip r:embed="rId2"/>
            <a:stretch>
              <a:fillRect l="0" t="0" r="0" b="0"/>
            </a:stretch>
          </a:blipFill>
        </p:spPr>
      </p:sp>
      <p:sp>
        <p:nvSpPr>
          <p:cNvPr name="Freeform 5" id="5"/>
          <p:cNvSpPr/>
          <p:nvPr/>
        </p:nvSpPr>
        <p:spPr>
          <a:xfrm flipH="false" flipV="false" rot="1651558">
            <a:off x="10193010" y="7843102"/>
            <a:ext cx="1529396" cy="1437632"/>
          </a:xfrm>
          <a:custGeom>
            <a:avLst/>
            <a:gdLst/>
            <a:ahLst/>
            <a:cxnLst/>
            <a:rect r="r" b="b" t="t" l="l"/>
            <a:pathLst>
              <a:path h="1437632" w="1529396">
                <a:moveTo>
                  <a:pt x="0" y="0"/>
                </a:moveTo>
                <a:lnTo>
                  <a:pt x="1529395" y="0"/>
                </a:lnTo>
                <a:lnTo>
                  <a:pt x="1529395" y="1437632"/>
                </a:lnTo>
                <a:lnTo>
                  <a:pt x="0" y="1437632"/>
                </a:lnTo>
                <a:lnTo>
                  <a:pt x="0" y="0"/>
                </a:lnTo>
                <a:close/>
              </a:path>
            </a:pathLst>
          </a:custGeom>
          <a:blipFill>
            <a:blip r:embed="rId3"/>
            <a:stretch>
              <a:fillRect l="0" t="0" r="0" b="0"/>
            </a:stretch>
          </a:blipFill>
        </p:spPr>
      </p:sp>
      <p:sp>
        <p:nvSpPr>
          <p:cNvPr name="Freeform 6" id="6"/>
          <p:cNvSpPr/>
          <p:nvPr/>
        </p:nvSpPr>
        <p:spPr>
          <a:xfrm flipH="false" flipV="false" rot="-1447291">
            <a:off x="9799063" y="5835837"/>
            <a:ext cx="1529396" cy="1437632"/>
          </a:xfrm>
          <a:custGeom>
            <a:avLst/>
            <a:gdLst/>
            <a:ahLst/>
            <a:cxnLst/>
            <a:rect r="r" b="b" t="t" l="l"/>
            <a:pathLst>
              <a:path h="1437632" w="1529396">
                <a:moveTo>
                  <a:pt x="0" y="0"/>
                </a:moveTo>
                <a:lnTo>
                  <a:pt x="1529396" y="0"/>
                </a:lnTo>
                <a:lnTo>
                  <a:pt x="1529396" y="1437632"/>
                </a:lnTo>
                <a:lnTo>
                  <a:pt x="0" y="1437632"/>
                </a:lnTo>
                <a:lnTo>
                  <a:pt x="0" y="0"/>
                </a:lnTo>
                <a:close/>
              </a:path>
            </a:pathLst>
          </a:custGeom>
          <a:blipFill>
            <a:blip r:embed="rId2"/>
            <a:stretch>
              <a:fillRect l="0" t="0" r="0" b="0"/>
            </a:stretch>
          </a:blipFill>
        </p:spPr>
      </p:sp>
      <p:sp>
        <p:nvSpPr>
          <p:cNvPr name="Freeform 7" id="7"/>
          <p:cNvSpPr/>
          <p:nvPr/>
        </p:nvSpPr>
        <p:spPr>
          <a:xfrm flipH="false" flipV="false" rot="1651558">
            <a:off x="9512863" y="3958139"/>
            <a:ext cx="1529396" cy="1437632"/>
          </a:xfrm>
          <a:custGeom>
            <a:avLst/>
            <a:gdLst/>
            <a:ahLst/>
            <a:cxnLst/>
            <a:rect r="r" b="b" t="t" l="l"/>
            <a:pathLst>
              <a:path h="1437632" w="1529396">
                <a:moveTo>
                  <a:pt x="0" y="0"/>
                </a:moveTo>
                <a:lnTo>
                  <a:pt x="1529395" y="0"/>
                </a:lnTo>
                <a:lnTo>
                  <a:pt x="1529395" y="1437632"/>
                </a:lnTo>
                <a:lnTo>
                  <a:pt x="0" y="1437632"/>
                </a:lnTo>
                <a:lnTo>
                  <a:pt x="0" y="0"/>
                </a:lnTo>
                <a:close/>
              </a:path>
            </a:pathLst>
          </a:custGeom>
          <a:blipFill>
            <a:blip r:embed="rId4"/>
            <a:stretch>
              <a:fillRect l="0" t="0" r="0" b="0"/>
            </a:stretch>
          </a:blipFill>
        </p:spPr>
      </p:sp>
      <p:sp>
        <p:nvSpPr>
          <p:cNvPr name="Freeform 8" id="8"/>
          <p:cNvSpPr/>
          <p:nvPr/>
        </p:nvSpPr>
        <p:spPr>
          <a:xfrm flipH="false" flipV="false" rot="2817595">
            <a:off x="-1067238" y="5910135"/>
            <a:ext cx="3002810" cy="3724416"/>
          </a:xfrm>
          <a:custGeom>
            <a:avLst/>
            <a:gdLst/>
            <a:ahLst/>
            <a:cxnLst/>
            <a:rect r="r" b="b" t="t" l="l"/>
            <a:pathLst>
              <a:path h="3724416" w="3002810">
                <a:moveTo>
                  <a:pt x="0" y="0"/>
                </a:moveTo>
                <a:lnTo>
                  <a:pt x="3002810" y="0"/>
                </a:lnTo>
                <a:lnTo>
                  <a:pt x="3002810" y="3724416"/>
                </a:lnTo>
                <a:lnTo>
                  <a:pt x="0" y="37244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7438278">
            <a:off x="15127266" y="-238377"/>
            <a:ext cx="4517382" cy="3212988"/>
          </a:xfrm>
          <a:custGeom>
            <a:avLst/>
            <a:gdLst/>
            <a:ahLst/>
            <a:cxnLst/>
            <a:rect r="r" b="b" t="t" l="l"/>
            <a:pathLst>
              <a:path h="3212988" w="4517382">
                <a:moveTo>
                  <a:pt x="0" y="0"/>
                </a:moveTo>
                <a:lnTo>
                  <a:pt x="4517382" y="0"/>
                </a:lnTo>
                <a:lnTo>
                  <a:pt x="4517382" y="3212989"/>
                </a:lnTo>
                <a:lnTo>
                  <a:pt x="0" y="32129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596844">
            <a:off x="2687827" y="4132458"/>
            <a:ext cx="517776" cy="970823"/>
          </a:xfrm>
          <a:prstGeom prst="rect">
            <a:avLst/>
          </a:prstGeom>
        </p:spPr>
        <p:txBody>
          <a:bodyPr anchor="t" rtlCol="false" tIns="0" lIns="0" bIns="0" rIns="0">
            <a:spAutoFit/>
          </a:bodyPr>
          <a:lstStyle/>
          <a:p>
            <a:pPr algn="ctr">
              <a:lnSpc>
                <a:spcPts val="7964"/>
              </a:lnSpc>
            </a:pPr>
            <a:r>
              <a:rPr lang="en-US" sz="5689" spc="-273">
                <a:solidFill>
                  <a:srgbClr val="1D1D1D"/>
                </a:solidFill>
                <a:latin typeface="Long Cang"/>
                <a:ea typeface="Long Cang"/>
                <a:cs typeface="Long Cang"/>
                <a:sym typeface="Long Cang"/>
              </a:rPr>
              <a:t>01</a:t>
            </a:r>
          </a:p>
        </p:txBody>
      </p:sp>
      <p:sp>
        <p:nvSpPr>
          <p:cNvPr name="TextBox 11" id="11"/>
          <p:cNvSpPr txBox="true"/>
          <p:nvPr/>
        </p:nvSpPr>
        <p:spPr>
          <a:xfrm rot="526718">
            <a:off x="2225353" y="5912209"/>
            <a:ext cx="2487725" cy="962660"/>
          </a:xfrm>
          <a:prstGeom prst="rect">
            <a:avLst/>
          </a:prstGeom>
        </p:spPr>
        <p:txBody>
          <a:bodyPr anchor="t" rtlCol="false" tIns="0" lIns="0" bIns="0" rIns="0">
            <a:spAutoFit/>
          </a:bodyPr>
          <a:lstStyle/>
          <a:p>
            <a:pPr algn="ctr">
              <a:lnSpc>
                <a:spcPts val="7840"/>
              </a:lnSpc>
            </a:pPr>
            <a:r>
              <a:rPr lang="en-US" sz="5600" spc="-268">
                <a:solidFill>
                  <a:srgbClr val="1D1D1D"/>
                </a:solidFill>
                <a:latin typeface="Long Cang"/>
                <a:ea typeface="Long Cang"/>
                <a:cs typeface="Long Cang"/>
                <a:sym typeface="Long Cang"/>
              </a:rPr>
              <a:t>02</a:t>
            </a:r>
          </a:p>
        </p:txBody>
      </p:sp>
      <p:sp>
        <p:nvSpPr>
          <p:cNvPr name="TextBox 12" id="12"/>
          <p:cNvSpPr txBox="true"/>
          <p:nvPr/>
        </p:nvSpPr>
        <p:spPr>
          <a:xfrm rot="-489241">
            <a:off x="1453981" y="7645644"/>
            <a:ext cx="2715694" cy="962660"/>
          </a:xfrm>
          <a:prstGeom prst="rect">
            <a:avLst/>
          </a:prstGeom>
        </p:spPr>
        <p:txBody>
          <a:bodyPr anchor="t" rtlCol="false" tIns="0" lIns="0" bIns="0" rIns="0">
            <a:spAutoFit/>
          </a:bodyPr>
          <a:lstStyle/>
          <a:p>
            <a:pPr algn="ctr">
              <a:lnSpc>
                <a:spcPts val="7840"/>
              </a:lnSpc>
            </a:pPr>
            <a:r>
              <a:rPr lang="en-US" sz="5600" spc="-268">
                <a:solidFill>
                  <a:srgbClr val="1D1D1D"/>
                </a:solidFill>
                <a:latin typeface="Long Cang"/>
                <a:ea typeface="Long Cang"/>
                <a:cs typeface="Long Cang"/>
                <a:sym typeface="Long Cang"/>
              </a:rPr>
              <a:t>03</a:t>
            </a:r>
          </a:p>
        </p:txBody>
      </p:sp>
      <p:sp>
        <p:nvSpPr>
          <p:cNvPr name="TextBox 13" id="13"/>
          <p:cNvSpPr txBox="true"/>
          <p:nvPr/>
        </p:nvSpPr>
        <p:spPr>
          <a:xfrm rot="0">
            <a:off x="3966923" y="4100863"/>
            <a:ext cx="4993621" cy="828293"/>
          </a:xfrm>
          <a:prstGeom prst="rect">
            <a:avLst/>
          </a:prstGeom>
        </p:spPr>
        <p:txBody>
          <a:bodyPr anchor="t" rtlCol="false" tIns="0" lIns="0" bIns="0" rIns="0">
            <a:spAutoFit/>
          </a:bodyPr>
          <a:lstStyle/>
          <a:p>
            <a:pPr algn="just">
              <a:lnSpc>
                <a:spcPts val="3388"/>
              </a:lnSpc>
            </a:pPr>
            <a:r>
              <a:rPr lang="en-US" sz="2420">
                <a:solidFill>
                  <a:srgbClr val="1D1D1D"/>
                </a:solidFill>
                <a:latin typeface="Space Mono"/>
                <a:ea typeface="Space Mono"/>
                <a:cs typeface="Space Mono"/>
                <a:sym typeface="Space Mono"/>
              </a:rPr>
              <a:t>As we defined previously,  grace = conviction</a:t>
            </a:r>
          </a:p>
        </p:txBody>
      </p:sp>
      <p:sp>
        <p:nvSpPr>
          <p:cNvPr name="TextBox 14" id="14"/>
          <p:cNvSpPr txBox="true"/>
          <p:nvPr/>
        </p:nvSpPr>
        <p:spPr>
          <a:xfrm rot="0">
            <a:off x="4332625" y="5885626"/>
            <a:ext cx="5317737" cy="833882"/>
          </a:xfrm>
          <a:prstGeom prst="rect">
            <a:avLst/>
          </a:prstGeom>
        </p:spPr>
        <p:txBody>
          <a:bodyPr anchor="t" rtlCol="false" tIns="0" lIns="0" bIns="0" rIns="0">
            <a:spAutoFit/>
          </a:bodyPr>
          <a:lstStyle/>
          <a:p>
            <a:pPr algn="just">
              <a:lnSpc>
                <a:spcPts val="3388"/>
              </a:lnSpc>
            </a:pPr>
            <a:r>
              <a:rPr lang="en-US" sz="2420">
                <a:solidFill>
                  <a:srgbClr val="1D1D1D"/>
                </a:solidFill>
                <a:latin typeface="Space Mono"/>
                <a:ea typeface="Space Mono"/>
                <a:cs typeface="Space Mono"/>
                <a:sym typeface="Space Mono"/>
              </a:rPr>
              <a:t>Which teaches you to deny ungodliness and wordly lusts </a:t>
            </a:r>
          </a:p>
        </p:txBody>
      </p:sp>
      <p:sp>
        <p:nvSpPr>
          <p:cNvPr name="TextBox 15" id="15"/>
          <p:cNvSpPr txBox="true"/>
          <p:nvPr/>
        </p:nvSpPr>
        <p:spPr>
          <a:xfrm rot="0">
            <a:off x="3793191" y="7532965"/>
            <a:ext cx="6383425" cy="1262507"/>
          </a:xfrm>
          <a:prstGeom prst="rect">
            <a:avLst/>
          </a:prstGeom>
        </p:spPr>
        <p:txBody>
          <a:bodyPr anchor="t" rtlCol="false" tIns="0" lIns="0" bIns="0" rIns="0">
            <a:spAutoFit/>
          </a:bodyPr>
          <a:lstStyle/>
          <a:p>
            <a:pPr algn="just">
              <a:lnSpc>
                <a:spcPts val="3388"/>
              </a:lnSpc>
            </a:pPr>
            <a:r>
              <a:rPr lang="en-US" sz="2420">
                <a:solidFill>
                  <a:srgbClr val="1D1D1D"/>
                </a:solidFill>
                <a:latin typeface="Space Mono"/>
                <a:ea typeface="Space Mono"/>
                <a:cs typeface="Space Mono"/>
                <a:sym typeface="Space Mono"/>
              </a:rPr>
              <a:t>To live soberly &amp; righteously aka keep the Ten C’s and do the Royal Law</a:t>
            </a:r>
          </a:p>
        </p:txBody>
      </p:sp>
      <p:sp>
        <p:nvSpPr>
          <p:cNvPr name="TextBox 16" id="16"/>
          <p:cNvSpPr txBox="true"/>
          <p:nvPr/>
        </p:nvSpPr>
        <p:spPr>
          <a:xfrm rot="-596844">
            <a:off x="10062964" y="4132458"/>
            <a:ext cx="517776" cy="970823"/>
          </a:xfrm>
          <a:prstGeom prst="rect">
            <a:avLst/>
          </a:prstGeom>
        </p:spPr>
        <p:txBody>
          <a:bodyPr anchor="t" rtlCol="false" tIns="0" lIns="0" bIns="0" rIns="0">
            <a:spAutoFit/>
          </a:bodyPr>
          <a:lstStyle/>
          <a:p>
            <a:pPr algn="ctr">
              <a:lnSpc>
                <a:spcPts val="7964"/>
              </a:lnSpc>
            </a:pPr>
            <a:r>
              <a:rPr lang="en-US" sz="5689" spc="-273">
                <a:solidFill>
                  <a:srgbClr val="1D1D1D"/>
                </a:solidFill>
                <a:latin typeface="Long Cang"/>
                <a:ea typeface="Long Cang"/>
                <a:cs typeface="Long Cang"/>
                <a:sym typeface="Long Cang"/>
              </a:rPr>
              <a:t>04</a:t>
            </a:r>
          </a:p>
        </p:txBody>
      </p:sp>
      <p:sp>
        <p:nvSpPr>
          <p:cNvPr name="TextBox 17" id="17"/>
          <p:cNvSpPr txBox="true"/>
          <p:nvPr/>
        </p:nvSpPr>
        <p:spPr>
          <a:xfrm rot="526718">
            <a:off x="9425558" y="6016842"/>
            <a:ext cx="2487725" cy="962660"/>
          </a:xfrm>
          <a:prstGeom prst="rect">
            <a:avLst/>
          </a:prstGeom>
        </p:spPr>
        <p:txBody>
          <a:bodyPr anchor="t" rtlCol="false" tIns="0" lIns="0" bIns="0" rIns="0">
            <a:spAutoFit/>
          </a:bodyPr>
          <a:lstStyle/>
          <a:p>
            <a:pPr algn="ctr">
              <a:lnSpc>
                <a:spcPts val="7840"/>
              </a:lnSpc>
            </a:pPr>
            <a:r>
              <a:rPr lang="en-US" sz="5600" spc="-268">
                <a:solidFill>
                  <a:srgbClr val="1D1D1D"/>
                </a:solidFill>
                <a:latin typeface="Long Cang"/>
                <a:ea typeface="Long Cang"/>
                <a:cs typeface="Long Cang"/>
                <a:sym typeface="Long Cang"/>
              </a:rPr>
              <a:t>05</a:t>
            </a:r>
          </a:p>
        </p:txBody>
      </p:sp>
      <p:sp>
        <p:nvSpPr>
          <p:cNvPr name="TextBox 18" id="18"/>
          <p:cNvSpPr txBox="true"/>
          <p:nvPr/>
        </p:nvSpPr>
        <p:spPr>
          <a:xfrm rot="-489241">
            <a:off x="9610405" y="8024016"/>
            <a:ext cx="2715694" cy="962660"/>
          </a:xfrm>
          <a:prstGeom prst="rect">
            <a:avLst/>
          </a:prstGeom>
        </p:spPr>
        <p:txBody>
          <a:bodyPr anchor="t" rtlCol="false" tIns="0" lIns="0" bIns="0" rIns="0">
            <a:spAutoFit/>
          </a:bodyPr>
          <a:lstStyle/>
          <a:p>
            <a:pPr algn="ctr">
              <a:lnSpc>
                <a:spcPts val="7840"/>
              </a:lnSpc>
            </a:pPr>
            <a:r>
              <a:rPr lang="en-US" sz="5600" spc="-268">
                <a:solidFill>
                  <a:srgbClr val="1D1D1D"/>
                </a:solidFill>
                <a:latin typeface="Long Cang"/>
                <a:ea typeface="Long Cang"/>
                <a:cs typeface="Long Cang"/>
                <a:sym typeface="Long Cang"/>
              </a:rPr>
              <a:t>06</a:t>
            </a:r>
          </a:p>
        </p:txBody>
      </p:sp>
      <p:sp>
        <p:nvSpPr>
          <p:cNvPr name="TextBox 19" id="19"/>
          <p:cNvSpPr txBox="true"/>
          <p:nvPr/>
        </p:nvSpPr>
        <p:spPr>
          <a:xfrm rot="0">
            <a:off x="11287897" y="4023857"/>
            <a:ext cx="6458467" cy="1262507"/>
          </a:xfrm>
          <a:prstGeom prst="rect">
            <a:avLst/>
          </a:prstGeom>
        </p:spPr>
        <p:txBody>
          <a:bodyPr anchor="t" rtlCol="false" tIns="0" lIns="0" bIns="0" rIns="0">
            <a:spAutoFit/>
          </a:bodyPr>
          <a:lstStyle/>
          <a:p>
            <a:pPr algn="just">
              <a:lnSpc>
                <a:spcPts val="3388"/>
              </a:lnSpc>
            </a:pPr>
            <a:r>
              <a:rPr lang="en-US" sz="2420">
                <a:solidFill>
                  <a:srgbClr val="1D1D1D"/>
                </a:solidFill>
                <a:latin typeface="Space Mono"/>
                <a:ea typeface="Space Mono"/>
                <a:cs typeface="Space Mono"/>
                <a:sym typeface="Space Mono"/>
              </a:rPr>
              <a:t>This means your heart is circumcised/getting circumcised to His ways</a:t>
            </a:r>
          </a:p>
        </p:txBody>
      </p:sp>
      <p:sp>
        <p:nvSpPr>
          <p:cNvPr name="TextBox 20" id="20"/>
          <p:cNvSpPr txBox="true"/>
          <p:nvPr/>
        </p:nvSpPr>
        <p:spPr>
          <a:xfrm rot="0">
            <a:off x="11555447" y="5885626"/>
            <a:ext cx="6413482" cy="833882"/>
          </a:xfrm>
          <a:prstGeom prst="rect">
            <a:avLst/>
          </a:prstGeom>
        </p:spPr>
        <p:txBody>
          <a:bodyPr anchor="t" rtlCol="false" tIns="0" lIns="0" bIns="0" rIns="0">
            <a:spAutoFit/>
          </a:bodyPr>
          <a:lstStyle/>
          <a:p>
            <a:pPr algn="just">
              <a:lnSpc>
                <a:spcPts val="3388"/>
              </a:lnSpc>
            </a:pPr>
            <a:r>
              <a:rPr lang="en-US" sz="2420">
                <a:solidFill>
                  <a:srgbClr val="1D1D1D"/>
                </a:solidFill>
                <a:latin typeface="Space Mono"/>
                <a:ea typeface="Space Mono"/>
                <a:cs typeface="Space Mono"/>
                <a:sym typeface="Space Mono"/>
              </a:rPr>
              <a:t>“A humble contrite He won’t despise”</a:t>
            </a:r>
          </a:p>
        </p:txBody>
      </p:sp>
      <p:sp>
        <p:nvSpPr>
          <p:cNvPr name="TextBox 21" id="21"/>
          <p:cNvSpPr txBox="true"/>
          <p:nvPr/>
        </p:nvSpPr>
        <p:spPr>
          <a:xfrm rot="0">
            <a:off x="11808205" y="7533521"/>
            <a:ext cx="6372262" cy="1262507"/>
          </a:xfrm>
          <a:prstGeom prst="rect">
            <a:avLst/>
          </a:prstGeom>
        </p:spPr>
        <p:txBody>
          <a:bodyPr anchor="t" rtlCol="false" tIns="0" lIns="0" bIns="0" rIns="0">
            <a:spAutoFit/>
          </a:bodyPr>
          <a:lstStyle/>
          <a:p>
            <a:pPr algn="just">
              <a:lnSpc>
                <a:spcPts val="3388"/>
              </a:lnSpc>
            </a:pPr>
            <a:r>
              <a:rPr lang="en-US" sz="2420">
                <a:solidFill>
                  <a:srgbClr val="1D1D1D"/>
                </a:solidFill>
                <a:latin typeface="Space Mono"/>
                <a:ea typeface="Space Mono"/>
                <a:cs typeface="Space Mono"/>
                <a:sym typeface="Space Mono"/>
              </a:rPr>
              <a:t>The humble are the ones He’s going to use to preach His truth to His people</a:t>
            </a:r>
          </a:p>
        </p:txBody>
      </p:sp>
      <p:sp>
        <p:nvSpPr>
          <p:cNvPr name="TextBox 22" id="22"/>
          <p:cNvSpPr txBox="true"/>
          <p:nvPr/>
        </p:nvSpPr>
        <p:spPr>
          <a:xfrm rot="0">
            <a:off x="4546106" y="1687569"/>
            <a:ext cx="8481191" cy="1304925"/>
          </a:xfrm>
          <a:prstGeom prst="rect">
            <a:avLst/>
          </a:prstGeom>
        </p:spPr>
        <p:txBody>
          <a:bodyPr anchor="t" rtlCol="false" tIns="0" lIns="0" bIns="0" rIns="0">
            <a:spAutoFit/>
          </a:bodyPr>
          <a:lstStyle/>
          <a:p>
            <a:pPr algn="ctr" marL="0" indent="0" lvl="0">
              <a:lnSpc>
                <a:spcPts val="10213"/>
              </a:lnSpc>
              <a:spcBef>
                <a:spcPct val="0"/>
              </a:spcBef>
            </a:pPr>
            <a:r>
              <a:rPr lang="en-US" sz="8511" strike="noStrike" u="none">
                <a:solidFill>
                  <a:srgbClr val="1D1D1D"/>
                </a:solidFill>
                <a:latin typeface="Long Cang"/>
                <a:ea typeface="Long Cang"/>
                <a:cs typeface="Long Cang"/>
                <a:sym typeface="Long Cang"/>
              </a:rPr>
              <a:t>First Step is Grace</a:t>
            </a:r>
          </a:p>
        </p:txBody>
      </p:sp>
    </p:spTree>
  </p:cSld>
  <p:clrMapOvr>
    <a:masterClrMapping/>
  </p:clrMapOvr>
  <p:transition spd="fast">
    <p:wipe dir="l"/>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BD2A"/>
        </a:solidFill>
      </p:bgPr>
    </p:bg>
    <p:spTree>
      <p:nvGrpSpPr>
        <p:cNvPr id="1" name=""/>
        <p:cNvGrpSpPr/>
        <p:nvPr/>
      </p:nvGrpSpPr>
      <p:grpSpPr>
        <a:xfrm>
          <a:off x="0" y="0"/>
          <a:ext cx="0" cy="0"/>
          <a:chOff x="0" y="0"/>
          <a:chExt cx="0" cy="0"/>
        </a:xfrm>
      </p:grpSpPr>
      <p:sp>
        <p:nvSpPr>
          <p:cNvPr name="Freeform 2" id="2"/>
          <p:cNvSpPr/>
          <p:nvPr/>
        </p:nvSpPr>
        <p:spPr>
          <a:xfrm flipH="false" flipV="false" rot="-10047170">
            <a:off x="1884571" y="4890635"/>
            <a:ext cx="1379066" cy="1926518"/>
          </a:xfrm>
          <a:custGeom>
            <a:avLst/>
            <a:gdLst/>
            <a:ahLst/>
            <a:cxnLst/>
            <a:rect r="r" b="b" t="t" l="l"/>
            <a:pathLst>
              <a:path h="1926518" w="1379066">
                <a:moveTo>
                  <a:pt x="0" y="0"/>
                </a:moveTo>
                <a:lnTo>
                  <a:pt x="1379065" y="0"/>
                </a:lnTo>
                <a:lnTo>
                  <a:pt x="1379065" y="1926518"/>
                </a:lnTo>
                <a:lnTo>
                  <a:pt x="0" y="19265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903614" y="2957375"/>
            <a:ext cx="1280682" cy="1175026"/>
          </a:xfrm>
          <a:custGeom>
            <a:avLst/>
            <a:gdLst/>
            <a:ahLst/>
            <a:cxnLst/>
            <a:rect r="r" b="b" t="t" l="l"/>
            <a:pathLst>
              <a:path h="1175026" w="1280682">
                <a:moveTo>
                  <a:pt x="0" y="0"/>
                </a:moveTo>
                <a:lnTo>
                  <a:pt x="1280682" y="0"/>
                </a:lnTo>
                <a:lnTo>
                  <a:pt x="1280682" y="1175026"/>
                </a:lnTo>
                <a:lnTo>
                  <a:pt x="0" y="11750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772370" y="2692576"/>
            <a:ext cx="1309552" cy="1273539"/>
          </a:xfrm>
          <a:custGeom>
            <a:avLst/>
            <a:gdLst/>
            <a:ahLst/>
            <a:cxnLst/>
            <a:rect r="r" b="b" t="t" l="l"/>
            <a:pathLst>
              <a:path h="1273539" w="1309552">
                <a:moveTo>
                  <a:pt x="0" y="0"/>
                </a:moveTo>
                <a:lnTo>
                  <a:pt x="1309552" y="0"/>
                </a:lnTo>
                <a:lnTo>
                  <a:pt x="1309552" y="1273540"/>
                </a:lnTo>
                <a:lnTo>
                  <a:pt x="0" y="12735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693464" y="4763844"/>
            <a:ext cx="1078906" cy="1120941"/>
          </a:xfrm>
          <a:custGeom>
            <a:avLst/>
            <a:gdLst/>
            <a:ahLst/>
            <a:cxnLst/>
            <a:rect r="r" b="b" t="t" l="l"/>
            <a:pathLst>
              <a:path h="1120941" w="1078906">
                <a:moveTo>
                  <a:pt x="0" y="0"/>
                </a:moveTo>
                <a:lnTo>
                  <a:pt x="1078906" y="0"/>
                </a:lnTo>
                <a:lnTo>
                  <a:pt x="1078906" y="1120941"/>
                </a:lnTo>
                <a:lnTo>
                  <a:pt x="0" y="11209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262032">
            <a:off x="5858456" y="1089112"/>
            <a:ext cx="6558033" cy="1454132"/>
          </a:xfrm>
          <a:prstGeom prst="rect">
            <a:avLst/>
          </a:prstGeom>
        </p:spPr>
        <p:txBody>
          <a:bodyPr anchor="t" rtlCol="false" tIns="0" lIns="0" bIns="0" rIns="0">
            <a:spAutoFit/>
          </a:bodyPr>
          <a:lstStyle/>
          <a:p>
            <a:pPr algn="ctr" marL="0" indent="0" lvl="0">
              <a:lnSpc>
                <a:spcPts val="11812"/>
              </a:lnSpc>
              <a:spcBef>
                <a:spcPct val="0"/>
              </a:spcBef>
            </a:pPr>
            <a:r>
              <a:rPr lang="en-US" sz="8437" spc="-404" strike="noStrike" u="none">
                <a:solidFill>
                  <a:srgbClr val="1D1D1D"/>
                </a:solidFill>
                <a:latin typeface="Long Cang"/>
                <a:ea typeface="Long Cang"/>
                <a:cs typeface="Long Cang"/>
                <a:sym typeface="Long Cang"/>
              </a:rPr>
              <a:t>Grace part 2</a:t>
            </a:r>
          </a:p>
        </p:txBody>
      </p:sp>
      <p:sp>
        <p:nvSpPr>
          <p:cNvPr name="TextBox 7" id="7"/>
          <p:cNvSpPr txBox="true"/>
          <p:nvPr/>
        </p:nvSpPr>
        <p:spPr>
          <a:xfrm rot="-262032">
            <a:off x="1063625" y="7782140"/>
            <a:ext cx="16123693" cy="2505364"/>
          </a:xfrm>
          <a:prstGeom prst="rect">
            <a:avLst/>
          </a:prstGeom>
        </p:spPr>
        <p:txBody>
          <a:bodyPr anchor="t" rtlCol="false" tIns="0" lIns="0" bIns="0" rIns="0">
            <a:spAutoFit/>
          </a:bodyPr>
          <a:lstStyle/>
          <a:p>
            <a:pPr algn="ctr">
              <a:lnSpc>
                <a:spcPts val="3277"/>
              </a:lnSpc>
            </a:pPr>
            <a:r>
              <a:rPr lang="en-US" sz="4819" spc="-231">
                <a:solidFill>
                  <a:srgbClr val="1D1D1D"/>
                </a:solidFill>
                <a:latin typeface="Long Cang"/>
                <a:ea typeface="Long Cang"/>
                <a:cs typeface="Long Cang"/>
                <a:sym typeface="Long Cang"/>
              </a:rPr>
              <a:t>2 Tim 2:20-21 But in a great house there are not only vessels of gold and of silver, but also of wood and of earth; and some to honour, and some to dishonour. If a man therefore purge himself from these, he shall be a vessel unto honour, sanctified, and meet for the master's use, and prepared unto every good work.</a:t>
            </a:r>
          </a:p>
          <a:p>
            <a:pPr algn="ctr">
              <a:lnSpc>
                <a:spcPts val="3005"/>
              </a:lnSpc>
            </a:pPr>
          </a:p>
        </p:txBody>
      </p:sp>
      <p:sp>
        <p:nvSpPr>
          <p:cNvPr name="TextBox 8" id="8"/>
          <p:cNvSpPr txBox="true"/>
          <p:nvPr/>
        </p:nvSpPr>
        <p:spPr>
          <a:xfrm rot="0">
            <a:off x="3337293" y="2924425"/>
            <a:ext cx="11613414" cy="4352424"/>
          </a:xfrm>
          <a:prstGeom prst="rect">
            <a:avLst/>
          </a:prstGeom>
        </p:spPr>
        <p:txBody>
          <a:bodyPr anchor="t" rtlCol="false" tIns="0" lIns="0" bIns="0" rIns="0">
            <a:spAutoFit/>
          </a:bodyPr>
          <a:lstStyle/>
          <a:p>
            <a:pPr algn="ctr">
              <a:lnSpc>
                <a:spcPts val="5741"/>
              </a:lnSpc>
              <a:spcBef>
                <a:spcPct val="0"/>
              </a:spcBef>
            </a:pPr>
            <a:r>
              <a:rPr lang="en-US" sz="4101" spc="-196">
                <a:solidFill>
                  <a:srgbClr val="1D1D1D"/>
                </a:solidFill>
                <a:latin typeface="Long Cang"/>
                <a:ea typeface="Long Cang"/>
                <a:cs typeface="Long Cang"/>
                <a:sym typeface="Long Cang"/>
              </a:rPr>
              <a:t>The more you obey the grace (conviction) He puts on your heart, the more you’ll be cleansed and pruned from your sins. You’ll then be keeping the Ten Commandments which will lead to receiving the Spirit of Truth. Because you will have a cleansed vessel which allows the Spirit of Truth to dwell in you. A humble vessel ready for honorable use.</a:t>
            </a:r>
          </a:p>
        </p:txBody>
      </p:sp>
    </p:spTree>
  </p:cSld>
  <p:clrMapOvr>
    <a:masterClrMapping/>
  </p:clrMapOvr>
  <p:transition spd="fast">
    <p:wipe dir="l"/>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BE2"/>
        </a:solidFill>
      </p:bgPr>
    </p:bg>
    <p:spTree>
      <p:nvGrpSpPr>
        <p:cNvPr id="1" name=""/>
        <p:cNvGrpSpPr/>
        <p:nvPr/>
      </p:nvGrpSpPr>
      <p:grpSpPr>
        <a:xfrm>
          <a:off x="0" y="0"/>
          <a:ext cx="0" cy="0"/>
          <a:chOff x="0" y="0"/>
          <a:chExt cx="0" cy="0"/>
        </a:xfrm>
      </p:grpSpPr>
      <p:sp>
        <p:nvSpPr>
          <p:cNvPr name="Freeform 2" id="2"/>
          <p:cNvSpPr/>
          <p:nvPr/>
        </p:nvSpPr>
        <p:spPr>
          <a:xfrm flipH="false" flipV="false" rot="-1971386">
            <a:off x="146762" y="618024"/>
            <a:ext cx="3243234" cy="1497293"/>
          </a:xfrm>
          <a:custGeom>
            <a:avLst/>
            <a:gdLst/>
            <a:ahLst/>
            <a:cxnLst/>
            <a:rect r="r" b="b" t="t" l="l"/>
            <a:pathLst>
              <a:path h="1497293" w="3243234">
                <a:moveTo>
                  <a:pt x="0" y="0"/>
                </a:moveTo>
                <a:lnTo>
                  <a:pt x="3243234" y="0"/>
                </a:lnTo>
                <a:lnTo>
                  <a:pt x="3243234" y="1497293"/>
                </a:lnTo>
                <a:lnTo>
                  <a:pt x="0" y="14972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078522">
            <a:off x="287306" y="8573508"/>
            <a:ext cx="1482789" cy="2071416"/>
          </a:xfrm>
          <a:custGeom>
            <a:avLst/>
            <a:gdLst/>
            <a:ahLst/>
            <a:cxnLst/>
            <a:rect r="r" b="b" t="t" l="l"/>
            <a:pathLst>
              <a:path h="2071416" w="1482789">
                <a:moveTo>
                  <a:pt x="0" y="0"/>
                </a:moveTo>
                <a:lnTo>
                  <a:pt x="1482788" y="0"/>
                </a:lnTo>
                <a:lnTo>
                  <a:pt x="1482788" y="2071416"/>
                </a:lnTo>
                <a:lnTo>
                  <a:pt x="0" y="20714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686728">
            <a:off x="6789905" y="3545867"/>
            <a:ext cx="1123385" cy="1207941"/>
          </a:xfrm>
          <a:custGeom>
            <a:avLst/>
            <a:gdLst/>
            <a:ahLst/>
            <a:cxnLst/>
            <a:rect r="r" b="b" t="t" l="l"/>
            <a:pathLst>
              <a:path h="1207941" w="1123385">
                <a:moveTo>
                  <a:pt x="0" y="0"/>
                </a:moveTo>
                <a:lnTo>
                  <a:pt x="1123385" y="0"/>
                </a:lnTo>
                <a:lnTo>
                  <a:pt x="1123385" y="1207941"/>
                </a:lnTo>
                <a:lnTo>
                  <a:pt x="0" y="12079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0120087">
            <a:off x="16154145" y="2378889"/>
            <a:ext cx="980182" cy="1369289"/>
          </a:xfrm>
          <a:custGeom>
            <a:avLst/>
            <a:gdLst/>
            <a:ahLst/>
            <a:cxnLst/>
            <a:rect r="r" b="b" t="t" l="l"/>
            <a:pathLst>
              <a:path h="1369289" w="980182">
                <a:moveTo>
                  <a:pt x="0" y="0"/>
                </a:moveTo>
                <a:lnTo>
                  <a:pt x="980182" y="0"/>
                </a:lnTo>
                <a:lnTo>
                  <a:pt x="980182" y="1369288"/>
                </a:lnTo>
                <a:lnTo>
                  <a:pt x="0" y="13692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193728" y="3063533"/>
            <a:ext cx="5238750" cy="5238750"/>
          </a:xfrm>
          <a:custGeom>
            <a:avLst/>
            <a:gdLst/>
            <a:ahLst/>
            <a:cxnLst/>
            <a:rect r="r" b="b" t="t" l="l"/>
            <a:pathLst>
              <a:path h="5238750" w="5238750">
                <a:moveTo>
                  <a:pt x="0" y="0"/>
                </a:moveTo>
                <a:lnTo>
                  <a:pt x="5238750" y="0"/>
                </a:lnTo>
                <a:lnTo>
                  <a:pt x="5238750" y="5238750"/>
                </a:lnTo>
                <a:lnTo>
                  <a:pt x="0" y="5238750"/>
                </a:lnTo>
                <a:lnTo>
                  <a:pt x="0" y="0"/>
                </a:lnTo>
                <a:close/>
              </a:path>
            </a:pathLst>
          </a:custGeom>
          <a:blipFill>
            <a:blip r:embed="rId8"/>
            <a:stretch>
              <a:fillRect l="-1792" t="-1792" r="-1792" b="-1792"/>
            </a:stretch>
          </a:blipFill>
        </p:spPr>
      </p:sp>
      <p:sp>
        <p:nvSpPr>
          <p:cNvPr name="TextBox 7" id="7"/>
          <p:cNvSpPr txBox="true"/>
          <p:nvPr/>
        </p:nvSpPr>
        <p:spPr>
          <a:xfrm rot="0">
            <a:off x="8553450" y="1261896"/>
            <a:ext cx="8572500" cy="1801637"/>
          </a:xfrm>
          <a:prstGeom prst="rect">
            <a:avLst/>
          </a:prstGeom>
        </p:spPr>
        <p:txBody>
          <a:bodyPr anchor="t" rtlCol="false" tIns="0" lIns="0" bIns="0" rIns="0">
            <a:spAutoFit/>
          </a:bodyPr>
          <a:lstStyle/>
          <a:p>
            <a:pPr algn="ctr" marL="0" indent="0" lvl="0">
              <a:lnSpc>
                <a:spcPts val="7272"/>
              </a:lnSpc>
              <a:spcBef>
                <a:spcPct val="0"/>
              </a:spcBef>
            </a:pPr>
            <a:r>
              <a:rPr lang="en-US" sz="5194" spc="-249" strike="noStrike" u="none">
                <a:solidFill>
                  <a:srgbClr val="1D1D1D"/>
                </a:solidFill>
                <a:latin typeface="Long Cang"/>
                <a:ea typeface="Long Cang"/>
                <a:cs typeface="Long Cang"/>
                <a:sym typeface="Long Cang"/>
              </a:rPr>
              <a:t>Submission to Grace = How you Receive the Spirit of Truth</a:t>
            </a:r>
          </a:p>
        </p:txBody>
      </p:sp>
      <p:sp>
        <p:nvSpPr>
          <p:cNvPr name="TextBox 8" id="8"/>
          <p:cNvSpPr txBox="true"/>
          <p:nvPr/>
        </p:nvSpPr>
        <p:spPr>
          <a:xfrm rot="0">
            <a:off x="8271516" y="3773979"/>
            <a:ext cx="9128944" cy="6453181"/>
          </a:xfrm>
          <a:prstGeom prst="rect">
            <a:avLst/>
          </a:prstGeom>
        </p:spPr>
        <p:txBody>
          <a:bodyPr anchor="t" rtlCol="false" tIns="0" lIns="0" bIns="0" rIns="0">
            <a:spAutoFit/>
          </a:bodyPr>
          <a:lstStyle/>
          <a:p>
            <a:pPr algn="just" marL="0" indent="0" lvl="0">
              <a:lnSpc>
                <a:spcPts val="3605"/>
              </a:lnSpc>
              <a:spcBef>
                <a:spcPct val="0"/>
              </a:spcBef>
            </a:pPr>
            <a:r>
              <a:rPr lang="en-US" sz="2575" strike="noStrike" u="none">
                <a:solidFill>
                  <a:srgbClr val="1D1D1D"/>
                </a:solidFill>
                <a:latin typeface="Space Mono"/>
                <a:ea typeface="Space Mono"/>
                <a:cs typeface="Space Mono"/>
                <a:sym typeface="Space Mono"/>
              </a:rPr>
              <a:t> John 14:15-17 If ye love me, keep my commandments.And I will pray the Father, and he shall give you another Comforter, that he may abide with you for ever;</a:t>
            </a:r>
            <a:r>
              <a:rPr lang="en-US" sz="2575" strike="noStrike" u="none">
                <a:solidFill>
                  <a:srgbClr val="1D1D1D"/>
                </a:solidFill>
                <a:latin typeface="Space Mono"/>
                <a:ea typeface="Space Mono"/>
                <a:cs typeface="Space Mono"/>
                <a:sym typeface="Space Mono"/>
              </a:rPr>
              <a:t> </a:t>
            </a:r>
            <a:r>
              <a:rPr lang="en-US" sz="2575" strike="noStrike" u="none">
                <a:solidFill>
                  <a:srgbClr val="1D1D1D"/>
                </a:solidFill>
                <a:latin typeface="Space Mono"/>
                <a:ea typeface="Space Mono"/>
                <a:cs typeface="Space Mono"/>
                <a:sym typeface="Space Mono"/>
              </a:rPr>
              <a:t>Even the Spirit of truth; whom the world cannot receive, because it seeth him not, neither knoweth him: but ye know him; for he dwelleth with you, and shall be in you.</a:t>
            </a:r>
          </a:p>
          <a:p>
            <a:pPr algn="just" marL="0" indent="0" lvl="0">
              <a:lnSpc>
                <a:spcPts val="3605"/>
              </a:lnSpc>
              <a:spcBef>
                <a:spcPct val="0"/>
              </a:spcBef>
            </a:pPr>
          </a:p>
          <a:p>
            <a:pPr algn="just" marL="0" indent="0" lvl="0">
              <a:lnSpc>
                <a:spcPts val="3605"/>
              </a:lnSpc>
              <a:spcBef>
                <a:spcPct val="0"/>
              </a:spcBef>
            </a:pPr>
            <a:r>
              <a:rPr lang="en-US" sz="2575" strike="noStrike" u="none">
                <a:solidFill>
                  <a:srgbClr val="1D1D1D"/>
                </a:solidFill>
                <a:latin typeface="Space Mono"/>
                <a:ea typeface="Space Mono"/>
                <a:cs typeface="Space Mono"/>
                <a:sym typeface="Space Mono"/>
              </a:rPr>
              <a:t>Grace will cause your heart to be circumcised to submit to the Ten C’s, you won’t want to sin against Him. He works in hearts of flesh, not stone.</a:t>
            </a:r>
          </a:p>
          <a:p>
            <a:pPr algn="just" marL="0" indent="0" lvl="0">
              <a:lnSpc>
                <a:spcPts val="3745"/>
              </a:lnSpc>
              <a:spcBef>
                <a:spcPct val="0"/>
              </a:spcBef>
            </a:pPr>
          </a:p>
        </p:txBody>
      </p:sp>
    </p:spTree>
  </p:cSld>
  <p:clrMapOvr>
    <a:masterClrMapping/>
  </p:clrMapOvr>
  <p:transition spd="fast">
    <p:wipe dir="l"/>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EBE2"/>
        </a:solidFill>
      </p:bgPr>
    </p:bg>
    <p:spTree>
      <p:nvGrpSpPr>
        <p:cNvPr id="1" name=""/>
        <p:cNvGrpSpPr/>
        <p:nvPr/>
      </p:nvGrpSpPr>
      <p:grpSpPr>
        <a:xfrm>
          <a:off x="0" y="0"/>
          <a:ext cx="0" cy="0"/>
          <a:chOff x="0" y="0"/>
          <a:chExt cx="0" cy="0"/>
        </a:xfrm>
      </p:grpSpPr>
      <p:sp>
        <p:nvSpPr>
          <p:cNvPr name="TextBox 2" id="2"/>
          <p:cNvSpPr txBox="true"/>
          <p:nvPr/>
        </p:nvSpPr>
        <p:spPr>
          <a:xfrm rot="0">
            <a:off x="9913618" y="3445696"/>
            <a:ext cx="7495548" cy="1217676"/>
          </a:xfrm>
          <a:prstGeom prst="rect">
            <a:avLst/>
          </a:prstGeom>
        </p:spPr>
        <p:txBody>
          <a:bodyPr anchor="t" rtlCol="false" tIns="0" lIns="0" bIns="0" rIns="0">
            <a:spAutoFit/>
          </a:bodyPr>
          <a:lstStyle/>
          <a:p>
            <a:pPr algn="l" marL="0" indent="0" lvl="0">
              <a:lnSpc>
                <a:spcPts val="3234"/>
              </a:lnSpc>
              <a:spcBef>
                <a:spcPct val="0"/>
              </a:spcBef>
            </a:pPr>
            <a:r>
              <a:rPr lang="en-US" sz="2310">
                <a:solidFill>
                  <a:srgbClr val="1D1D1D"/>
                </a:solidFill>
                <a:latin typeface="Space Mono"/>
                <a:ea typeface="Space Mono"/>
                <a:cs typeface="Space Mono"/>
                <a:sym typeface="Space Mono"/>
              </a:rPr>
              <a:t>And I will put my spirit within you, and cause you to walk in my statutes, and ye shall keep my judgments, and do them.</a:t>
            </a:r>
          </a:p>
        </p:txBody>
      </p:sp>
      <p:sp>
        <p:nvSpPr>
          <p:cNvPr name="TextBox 3" id="3"/>
          <p:cNvSpPr txBox="true"/>
          <p:nvPr/>
        </p:nvSpPr>
        <p:spPr>
          <a:xfrm rot="0">
            <a:off x="11175027" y="2162491"/>
            <a:ext cx="4610100" cy="1168906"/>
          </a:xfrm>
          <a:prstGeom prst="rect">
            <a:avLst/>
          </a:prstGeom>
        </p:spPr>
        <p:txBody>
          <a:bodyPr anchor="t" rtlCol="false" tIns="0" lIns="0" bIns="0" rIns="0">
            <a:spAutoFit/>
          </a:bodyPr>
          <a:lstStyle/>
          <a:p>
            <a:pPr algn="ctr" marL="0" indent="0" lvl="0">
              <a:lnSpc>
                <a:spcPts val="9597"/>
              </a:lnSpc>
              <a:spcBef>
                <a:spcPct val="0"/>
              </a:spcBef>
            </a:pPr>
            <a:r>
              <a:rPr lang="en-US" sz="6855">
                <a:solidFill>
                  <a:srgbClr val="1D1D1D"/>
                </a:solidFill>
                <a:latin typeface="Long Cang"/>
                <a:ea typeface="Long Cang"/>
                <a:cs typeface="Long Cang"/>
                <a:sym typeface="Long Cang"/>
              </a:rPr>
              <a:t>Ezekiel 36:25</a:t>
            </a:r>
          </a:p>
        </p:txBody>
      </p:sp>
      <p:sp>
        <p:nvSpPr>
          <p:cNvPr name="TextBox 4" id="4"/>
          <p:cNvSpPr txBox="true"/>
          <p:nvPr/>
        </p:nvSpPr>
        <p:spPr>
          <a:xfrm rot="0">
            <a:off x="158041" y="2596636"/>
            <a:ext cx="8773703" cy="4903851"/>
          </a:xfrm>
          <a:prstGeom prst="rect">
            <a:avLst/>
          </a:prstGeom>
        </p:spPr>
        <p:txBody>
          <a:bodyPr anchor="t" rtlCol="false" tIns="0" lIns="0" bIns="0" rIns="0">
            <a:spAutoFit/>
          </a:bodyPr>
          <a:lstStyle/>
          <a:p>
            <a:pPr algn="l">
              <a:lnSpc>
                <a:spcPts val="3234"/>
              </a:lnSpc>
            </a:pPr>
            <a:r>
              <a:rPr lang="en-US" sz="2310">
                <a:solidFill>
                  <a:srgbClr val="1D1D1D"/>
                </a:solidFill>
                <a:latin typeface="Space Mono"/>
                <a:ea typeface="Space Mono"/>
                <a:cs typeface="Space Mono"/>
                <a:sym typeface="Space Mono"/>
              </a:rPr>
              <a:t>For every one that asketh receiveth; and he that seeketh findeth; and to him that knocketh it shall be opened. </a:t>
            </a:r>
            <a:r>
              <a:rPr lang="en-US" sz="2310">
                <a:solidFill>
                  <a:srgbClr val="1D1D1D"/>
                </a:solidFill>
                <a:latin typeface="Space Mono"/>
                <a:ea typeface="Space Mono"/>
                <a:cs typeface="Space Mono"/>
                <a:sym typeface="Space Mono"/>
              </a:rPr>
              <a:t>If a son shall ask bread of any of you that is a father, will he give him a stone? or if he ask a fish, will he for a fish give him a serpent? Or if he shall ask an egg, will he offer him a scorpion? If ye then, being evil, know how to give good gifts unto your children: how much more shall your heavenly Father give the Holy Spirit to them that ask him?</a:t>
            </a:r>
          </a:p>
          <a:p>
            <a:pPr algn="l" marL="0" indent="0" lvl="0">
              <a:lnSpc>
                <a:spcPts val="3234"/>
              </a:lnSpc>
              <a:spcBef>
                <a:spcPct val="0"/>
              </a:spcBef>
            </a:pPr>
          </a:p>
        </p:txBody>
      </p:sp>
      <p:sp>
        <p:nvSpPr>
          <p:cNvPr name="TextBox 5" id="5"/>
          <p:cNvSpPr txBox="true"/>
          <p:nvPr/>
        </p:nvSpPr>
        <p:spPr>
          <a:xfrm rot="0">
            <a:off x="5334000" y="738188"/>
            <a:ext cx="7620000" cy="1362075"/>
          </a:xfrm>
          <a:prstGeom prst="rect">
            <a:avLst/>
          </a:prstGeom>
        </p:spPr>
        <p:txBody>
          <a:bodyPr anchor="t" rtlCol="false" tIns="0" lIns="0" bIns="0" rIns="0">
            <a:spAutoFit/>
          </a:bodyPr>
          <a:lstStyle/>
          <a:p>
            <a:pPr algn="ctr" marL="0" indent="0" lvl="0">
              <a:lnSpc>
                <a:spcPts val="10631"/>
              </a:lnSpc>
              <a:spcBef>
                <a:spcPct val="0"/>
              </a:spcBef>
            </a:pPr>
            <a:r>
              <a:rPr lang="en-US" sz="8859" strike="noStrike" u="none">
                <a:solidFill>
                  <a:srgbClr val="1D1D1D"/>
                </a:solidFill>
                <a:latin typeface="Long Cang"/>
                <a:ea typeface="Long Cang"/>
                <a:cs typeface="Long Cang"/>
                <a:sym typeface="Long Cang"/>
              </a:rPr>
              <a:t>More Scriptures</a:t>
            </a:r>
          </a:p>
        </p:txBody>
      </p:sp>
      <p:sp>
        <p:nvSpPr>
          <p:cNvPr name="Freeform 6" id="6"/>
          <p:cNvSpPr/>
          <p:nvPr/>
        </p:nvSpPr>
        <p:spPr>
          <a:xfrm flipH="false" flipV="false" rot="-2162919">
            <a:off x="5588763" y="7877856"/>
            <a:ext cx="1890205" cy="786798"/>
          </a:xfrm>
          <a:custGeom>
            <a:avLst/>
            <a:gdLst/>
            <a:ahLst/>
            <a:cxnLst/>
            <a:rect r="r" b="b" t="t" l="l"/>
            <a:pathLst>
              <a:path h="786798" w="1890205">
                <a:moveTo>
                  <a:pt x="0" y="0"/>
                </a:moveTo>
                <a:lnTo>
                  <a:pt x="1890205" y="0"/>
                </a:lnTo>
                <a:lnTo>
                  <a:pt x="1890205" y="786798"/>
                </a:lnTo>
                <a:lnTo>
                  <a:pt x="0" y="7867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266933">
            <a:off x="10705352" y="4352102"/>
            <a:ext cx="3590900" cy="4399265"/>
          </a:xfrm>
          <a:custGeom>
            <a:avLst/>
            <a:gdLst/>
            <a:ahLst/>
            <a:cxnLst/>
            <a:rect r="r" b="b" t="t" l="l"/>
            <a:pathLst>
              <a:path h="4399265" w="3590900">
                <a:moveTo>
                  <a:pt x="0" y="0"/>
                </a:moveTo>
                <a:lnTo>
                  <a:pt x="3590900" y="0"/>
                </a:lnTo>
                <a:lnTo>
                  <a:pt x="3590900" y="4399265"/>
                </a:lnTo>
                <a:lnTo>
                  <a:pt x="0" y="43992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366439">
            <a:off x="1576948" y="1323904"/>
            <a:ext cx="3312463" cy="1552717"/>
          </a:xfrm>
          <a:custGeom>
            <a:avLst/>
            <a:gdLst/>
            <a:ahLst/>
            <a:cxnLst/>
            <a:rect r="r" b="b" t="t" l="l"/>
            <a:pathLst>
              <a:path h="1552717" w="3312463">
                <a:moveTo>
                  <a:pt x="0" y="0"/>
                </a:moveTo>
                <a:lnTo>
                  <a:pt x="3312462" y="0"/>
                </a:lnTo>
                <a:lnTo>
                  <a:pt x="3312462" y="1552717"/>
                </a:lnTo>
                <a:lnTo>
                  <a:pt x="0" y="15527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6786560" y="-150570"/>
            <a:ext cx="1881467" cy="1815615"/>
          </a:xfrm>
          <a:custGeom>
            <a:avLst/>
            <a:gdLst/>
            <a:ahLst/>
            <a:cxnLst/>
            <a:rect r="r" b="b" t="t" l="l"/>
            <a:pathLst>
              <a:path h="1815615" w="1881467">
                <a:moveTo>
                  <a:pt x="0" y="0"/>
                </a:moveTo>
                <a:lnTo>
                  <a:pt x="1881467" y="0"/>
                </a:lnTo>
                <a:lnTo>
                  <a:pt x="1881467" y="1815615"/>
                </a:lnTo>
                <a:lnTo>
                  <a:pt x="0" y="181561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232430" y="7766044"/>
            <a:ext cx="5032494" cy="2036783"/>
          </a:xfrm>
          <a:prstGeom prst="rect">
            <a:avLst/>
          </a:prstGeom>
        </p:spPr>
        <p:txBody>
          <a:bodyPr anchor="t" rtlCol="false" tIns="0" lIns="0" bIns="0" rIns="0">
            <a:spAutoFit/>
          </a:bodyPr>
          <a:lstStyle/>
          <a:p>
            <a:pPr algn="l">
              <a:lnSpc>
                <a:spcPts val="3236"/>
              </a:lnSpc>
            </a:pPr>
            <a:r>
              <a:rPr lang="en-US" sz="2311">
                <a:solidFill>
                  <a:srgbClr val="1D1D1D"/>
                </a:solidFill>
                <a:latin typeface="Space Mono"/>
                <a:ea typeface="Space Mono"/>
                <a:cs typeface="Space Mono"/>
                <a:sym typeface="Space Mono"/>
              </a:rPr>
              <a:t>And we are his witnesses of these things; and so is also the Holy Ghost, whom God hath given to them that obey him.</a:t>
            </a:r>
          </a:p>
        </p:txBody>
      </p:sp>
      <p:sp>
        <p:nvSpPr>
          <p:cNvPr name="TextBox 11" id="11"/>
          <p:cNvSpPr txBox="true"/>
          <p:nvPr/>
        </p:nvSpPr>
        <p:spPr>
          <a:xfrm rot="0">
            <a:off x="7927806" y="6890555"/>
            <a:ext cx="10418877" cy="3675083"/>
          </a:xfrm>
          <a:prstGeom prst="rect">
            <a:avLst/>
          </a:prstGeom>
        </p:spPr>
        <p:txBody>
          <a:bodyPr anchor="t" rtlCol="false" tIns="0" lIns="0" bIns="0" rIns="0">
            <a:spAutoFit/>
          </a:bodyPr>
          <a:lstStyle/>
          <a:p>
            <a:pPr algn="l">
              <a:lnSpc>
                <a:spcPts val="3236"/>
              </a:lnSpc>
            </a:pPr>
            <a:r>
              <a:rPr lang="en-US" sz="2311">
                <a:solidFill>
                  <a:srgbClr val="1D1D1D"/>
                </a:solidFill>
                <a:latin typeface="Space Mono"/>
                <a:ea typeface="Space Mono"/>
                <a:cs typeface="Space Mono"/>
                <a:sym typeface="Space Mono"/>
              </a:rPr>
              <a:t>My son, if thou wilt receive my words, and hide my commandments with thee; </a:t>
            </a:r>
            <a:r>
              <a:rPr lang="en-US" sz="2311">
                <a:solidFill>
                  <a:srgbClr val="1D1D1D"/>
                </a:solidFill>
                <a:latin typeface="Space Mono"/>
                <a:ea typeface="Space Mono"/>
                <a:cs typeface="Space Mono"/>
                <a:sym typeface="Space Mono"/>
              </a:rPr>
              <a:t>So that thou incline thine ear unto wisdom, and apply thine heart to understanding; Yea, if thou criest after knowledge, and liftest up thy voice for understanding; If thou seekest her as silver, and searchest for her as for hid treasures;Then shalt thou understand the fear of the Lord, and find the knowledge of God.</a:t>
            </a:r>
          </a:p>
          <a:p>
            <a:pPr algn="l">
              <a:lnSpc>
                <a:spcPts val="3236"/>
              </a:lnSpc>
            </a:pPr>
          </a:p>
        </p:txBody>
      </p:sp>
      <p:sp>
        <p:nvSpPr>
          <p:cNvPr name="TextBox 12" id="12"/>
          <p:cNvSpPr txBox="true"/>
          <p:nvPr/>
        </p:nvSpPr>
        <p:spPr>
          <a:xfrm rot="0">
            <a:off x="1232430" y="6634134"/>
            <a:ext cx="4602871" cy="1179535"/>
          </a:xfrm>
          <a:prstGeom prst="rect">
            <a:avLst/>
          </a:prstGeom>
        </p:spPr>
        <p:txBody>
          <a:bodyPr anchor="t" rtlCol="false" tIns="0" lIns="0" bIns="0" rIns="0">
            <a:spAutoFit/>
          </a:bodyPr>
          <a:lstStyle/>
          <a:p>
            <a:pPr algn="ctr">
              <a:lnSpc>
                <a:spcPts val="9536"/>
              </a:lnSpc>
            </a:pPr>
            <a:r>
              <a:rPr lang="en-US" sz="6811" spc="-326">
                <a:solidFill>
                  <a:srgbClr val="1D1D1D"/>
                </a:solidFill>
                <a:latin typeface="Long Cang"/>
                <a:ea typeface="Long Cang"/>
                <a:cs typeface="Long Cang"/>
                <a:sym typeface="Long Cang"/>
              </a:rPr>
              <a:t>Acts 5:32</a:t>
            </a:r>
          </a:p>
        </p:txBody>
      </p:sp>
      <p:sp>
        <p:nvSpPr>
          <p:cNvPr name="TextBox 13" id="13"/>
          <p:cNvSpPr txBox="true"/>
          <p:nvPr/>
        </p:nvSpPr>
        <p:spPr>
          <a:xfrm rot="0">
            <a:off x="10372041" y="5597474"/>
            <a:ext cx="4602871" cy="1179535"/>
          </a:xfrm>
          <a:prstGeom prst="rect">
            <a:avLst/>
          </a:prstGeom>
        </p:spPr>
        <p:txBody>
          <a:bodyPr anchor="t" rtlCol="false" tIns="0" lIns="0" bIns="0" rIns="0">
            <a:spAutoFit/>
          </a:bodyPr>
          <a:lstStyle/>
          <a:p>
            <a:pPr algn="ctr">
              <a:lnSpc>
                <a:spcPts val="9536"/>
              </a:lnSpc>
            </a:pPr>
            <a:r>
              <a:rPr lang="en-US" sz="6811" spc="-326">
                <a:solidFill>
                  <a:srgbClr val="1D1D1D"/>
                </a:solidFill>
                <a:latin typeface="Long Cang"/>
                <a:ea typeface="Long Cang"/>
                <a:cs typeface="Long Cang"/>
                <a:sym typeface="Long Cang"/>
              </a:rPr>
              <a:t>Proverbs 2:1-5</a:t>
            </a:r>
          </a:p>
        </p:txBody>
      </p:sp>
      <p:sp>
        <p:nvSpPr>
          <p:cNvPr name="TextBox 14" id="14"/>
          <p:cNvSpPr txBox="true"/>
          <p:nvPr/>
        </p:nvSpPr>
        <p:spPr>
          <a:xfrm rot="0">
            <a:off x="928129" y="1449135"/>
            <a:ext cx="4610100" cy="1168906"/>
          </a:xfrm>
          <a:prstGeom prst="rect">
            <a:avLst/>
          </a:prstGeom>
        </p:spPr>
        <p:txBody>
          <a:bodyPr anchor="t" rtlCol="false" tIns="0" lIns="0" bIns="0" rIns="0">
            <a:spAutoFit/>
          </a:bodyPr>
          <a:lstStyle/>
          <a:p>
            <a:pPr algn="ctr" marL="0" indent="0" lvl="0">
              <a:lnSpc>
                <a:spcPts val="9597"/>
              </a:lnSpc>
              <a:spcBef>
                <a:spcPct val="0"/>
              </a:spcBef>
            </a:pPr>
            <a:r>
              <a:rPr lang="en-US" sz="6855">
                <a:solidFill>
                  <a:srgbClr val="1D1D1D"/>
                </a:solidFill>
                <a:latin typeface="Long Cang"/>
                <a:ea typeface="Long Cang"/>
                <a:cs typeface="Long Cang"/>
                <a:sym typeface="Long Cang"/>
              </a:rPr>
              <a:t>Luke 11:10-13</a:t>
            </a:r>
          </a:p>
        </p:txBody>
      </p:sp>
    </p:spTree>
  </p:cSld>
  <p:clrMapOvr>
    <a:masterClrMapping/>
  </p:clrMapOvr>
  <p:transition spd="fast">
    <p:wipe dir="l"/>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BE2"/>
        </a:solidFill>
      </p:bgPr>
    </p:bg>
    <p:spTree>
      <p:nvGrpSpPr>
        <p:cNvPr id="1" name=""/>
        <p:cNvGrpSpPr/>
        <p:nvPr/>
      </p:nvGrpSpPr>
      <p:grpSpPr>
        <a:xfrm>
          <a:off x="0" y="0"/>
          <a:ext cx="0" cy="0"/>
          <a:chOff x="0" y="0"/>
          <a:chExt cx="0" cy="0"/>
        </a:xfrm>
      </p:grpSpPr>
      <p:sp>
        <p:nvSpPr>
          <p:cNvPr name="TextBox 2" id="2"/>
          <p:cNvSpPr txBox="true"/>
          <p:nvPr/>
        </p:nvSpPr>
        <p:spPr>
          <a:xfrm rot="0">
            <a:off x="6261807" y="9718341"/>
            <a:ext cx="11872230" cy="339471"/>
          </a:xfrm>
          <a:prstGeom prst="rect">
            <a:avLst/>
          </a:prstGeom>
        </p:spPr>
        <p:txBody>
          <a:bodyPr anchor="t" rtlCol="false" tIns="0" lIns="0" bIns="0" rIns="0">
            <a:spAutoFit/>
          </a:bodyPr>
          <a:lstStyle/>
          <a:p>
            <a:pPr algn="l" marL="0" indent="0" lvl="0">
              <a:lnSpc>
                <a:spcPts val="2814"/>
              </a:lnSpc>
              <a:spcBef>
                <a:spcPct val="0"/>
              </a:spcBef>
            </a:pPr>
            <a:r>
              <a:rPr lang="en-US" sz="2010">
                <a:solidFill>
                  <a:srgbClr val="1D1D1D"/>
                </a:solidFill>
                <a:latin typeface="Space Mono"/>
                <a:ea typeface="Space Mono"/>
                <a:cs typeface="Space Mono"/>
                <a:sym typeface="Space Mono"/>
              </a:rPr>
              <a:t>John 8:32 And ye shall know the truth, and the truth shall make you free.</a:t>
            </a:r>
          </a:p>
        </p:txBody>
      </p:sp>
      <p:sp>
        <p:nvSpPr>
          <p:cNvPr name="TextBox 3" id="3"/>
          <p:cNvSpPr txBox="true"/>
          <p:nvPr/>
        </p:nvSpPr>
        <p:spPr>
          <a:xfrm rot="0">
            <a:off x="2101153" y="5412231"/>
            <a:ext cx="10253287" cy="339471"/>
          </a:xfrm>
          <a:prstGeom prst="rect">
            <a:avLst/>
          </a:prstGeom>
        </p:spPr>
        <p:txBody>
          <a:bodyPr anchor="t" rtlCol="false" tIns="0" lIns="0" bIns="0" rIns="0">
            <a:spAutoFit/>
          </a:bodyPr>
          <a:lstStyle/>
          <a:p>
            <a:pPr algn="l" marL="0" indent="0" lvl="0">
              <a:lnSpc>
                <a:spcPts val="2814"/>
              </a:lnSpc>
              <a:spcBef>
                <a:spcPct val="0"/>
              </a:spcBef>
            </a:pPr>
            <a:r>
              <a:rPr lang="en-US" sz="2010">
                <a:solidFill>
                  <a:srgbClr val="1D1D1D"/>
                </a:solidFill>
                <a:latin typeface="Space Mono"/>
                <a:ea typeface="Space Mono"/>
                <a:cs typeface="Space Mono"/>
                <a:sym typeface="Space Mono"/>
              </a:rPr>
              <a:t>John 17:17 Sanctify them through thy truth: thy word is truth.</a:t>
            </a:r>
          </a:p>
        </p:txBody>
      </p:sp>
      <p:sp>
        <p:nvSpPr>
          <p:cNvPr name="TextBox 4" id="4"/>
          <p:cNvSpPr txBox="true"/>
          <p:nvPr/>
        </p:nvSpPr>
        <p:spPr>
          <a:xfrm rot="0">
            <a:off x="12661418" y="2388849"/>
            <a:ext cx="5626582" cy="3863721"/>
          </a:xfrm>
          <a:prstGeom prst="rect">
            <a:avLst/>
          </a:prstGeom>
        </p:spPr>
        <p:txBody>
          <a:bodyPr anchor="t" rtlCol="false" tIns="0" lIns="0" bIns="0" rIns="0">
            <a:spAutoFit/>
          </a:bodyPr>
          <a:lstStyle/>
          <a:p>
            <a:pPr algn="l">
              <a:lnSpc>
                <a:spcPts val="2814"/>
              </a:lnSpc>
            </a:pPr>
            <a:r>
              <a:rPr lang="en-US" sz="2010">
                <a:solidFill>
                  <a:srgbClr val="1D1D1D"/>
                </a:solidFill>
                <a:latin typeface="Space Mono"/>
                <a:ea typeface="Space Mono"/>
                <a:cs typeface="Space Mono"/>
                <a:sym typeface="Space Mono"/>
              </a:rPr>
              <a:t>-Leads you &amp; guides you into the truth</a:t>
            </a:r>
          </a:p>
          <a:p>
            <a:pPr algn="l">
              <a:lnSpc>
                <a:spcPts val="2814"/>
              </a:lnSpc>
            </a:pPr>
            <a:r>
              <a:rPr lang="en-US" sz="2010">
                <a:solidFill>
                  <a:srgbClr val="1D1D1D"/>
                </a:solidFill>
                <a:latin typeface="Space Mono"/>
                <a:ea typeface="Space Mono"/>
                <a:cs typeface="Space Mono"/>
                <a:sym typeface="Space Mono"/>
              </a:rPr>
              <a:t>-Shows you the things to come/prophecy</a:t>
            </a:r>
          </a:p>
          <a:p>
            <a:pPr algn="l">
              <a:lnSpc>
                <a:spcPts val="2814"/>
              </a:lnSpc>
            </a:pPr>
            <a:r>
              <a:rPr lang="en-US" sz="2010">
                <a:solidFill>
                  <a:srgbClr val="1D1D1D"/>
                </a:solidFill>
                <a:latin typeface="Space Mono"/>
                <a:ea typeface="Space Mono"/>
                <a:cs typeface="Space Mono"/>
                <a:sym typeface="Space Mono"/>
              </a:rPr>
              <a:t>-Sanctifies you in His truth</a:t>
            </a:r>
          </a:p>
          <a:p>
            <a:pPr algn="l">
              <a:lnSpc>
                <a:spcPts val="2814"/>
              </a:lnSpc>
            </a:pPr>
            <a:r>
              <a:rPr lang="en-US" sz="2010">
                <a:solidFill>
                  <a:srgbClr val="1D1D1D"/>
                </a:solidFill>
                <a:latin typeface="Space Mono"/>
                <a:ea typeface="Space Mono"/>
                <a:cs typeface="Space Mono"/>
                <a:sym typeface="Space Mono"/>
              </a:rPr>
              <a:t>-Sets you free</a:t>
            </a:r>
          </a:p>
          <a:p>
            <a:pPr algn="l">
              <a:lnSpc>
                <a:spcPts val="2814"/>
              </a:lnSpc>
            </a:pPr>
            <a:r>
              <a:rPr lang="en-US" sz="2010">
                <a:solidFill>
                  <a:srgbClr val="1D1D1D"/>
                </a:solidFill>
                <a:latin typeface="Space Mono"/>
                <a:ea typeface="Space Mono"/>
                <a:cs typeface="Space Mono"/>
                <a:sym typeface="Space Mono"/>
              </a:rPr>
              <a:t>-Comforts you through your trials &amp; afflictions</a:t>
            </a:r>
          </a:p>
          <a:p>
            <a:pPr algn="l">
              <a:lnSpc>
                <a:spcPts val="2814"/>
              </a:lnSpc>
            </a:pPr>
            <a:r>
              <a:rPr lang="en-US" sz="2010">
                <a:solidFill>
                  <a:srgbClr val="1D1D1D"/>
                </a:solidFill>
                <a:latin typeface="Space Mono"/>
                <a:ea typeface="Space Mono"/>
                <a:cs typeface="Space Mono"/>
                <a:sym typeface="Space Mono"/>
              </a:rPr>
              <a:t>-To reprove sin/judge righteous judgement</a:t>
            </a:r>
          </a:p>
          <a:p>
            <a:pPr algn="l" marL="0" indent="0" lvl="0">
              <a:lnSpc>
                <a:spcPts val="2814"/>
              </a:lnSpc>
              <a:spcBef>
                <a:spcPct val="0"/>
              </a:spcBef>
            </a:pPr>
          </a:p>
        </p:txBody>
      </p:sp>
      <p:sp>
        <p:nvSpPr>
          <p:cNvPr name="Freeform 5" id="5"/>
          <p:cNvSpPr/>
          <p:nvPr/>
        </p:nvSpPr>
        <p:spPr>
          <a:xfrm flipH="false" flipV="false" rot="5937251">
            <a:off x="12674511" y="5803127"/>
            <a:ext cx="1272277" cy="1777337"/>
          </a:xfrm>
          <a:custGeom>
            <a:avLst/>
            <a:gdLst/>
            <a:ahLst/>
            <a:cxnLst/>
            <a:rect r="r" b="b" t="t" l="l"/>
            <a:pathLst>
              <a:path h="1777337" w="1272277">
                <a:moveTo>
                  <a:pt x="0" y="0"/>
                </a:moveTo>
                <a:lnTo>
                  <a:pt x="1272278" y="0"/>
                </a:lnTo>
                <a:lnTo>
                  <a:pt x="1272278" y="1777337"/>
                </a:lnTo>
                <a:lnTo>
                  <a:pt x="0" y="17773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972969" y="588500"/>
            <a:ext cx="1859354" cy="1705957"/>
          </a:xfrm>
          <a:custGeom>
            <a:avLst/>
            <a:gdLst/>
            <a:ahLst/>
            <a:cxnLst/>
            <a:rect r="r" b="b" t="t" l="l"/>
            <a:pathLst>
              <a:path h="1705957" w="1859354">
                <a:moveTo>
                  <a:pt x="0" y="0"/>
                </a:moveTo>
                <a:lnTo>
                  <a:pt x="1859353" y="0"/>
                </a:lnTo>
                <a:lnTo>
                  <a:pt x="1859353" y="1705956"/>
                </a:lnTo>
                <a:lnTo>
                  <a:pt x="0" y="17059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682675">
            <a:off x="3784914" y="2093818"/>
            <a:ext cx="1346444" cy="1595786"/>
          </a:xfrm>
          <a:custGeom>
            <a:avLst/>
            <a:gdLst/>
            <a:ahLst/>
            <a:cxnLst/>
            <a:rect r="r" b="b" t="t" l="l"/>
            <a:pathLst>
              <a:path h="1595786" w="1346444">
                <a:moveTo>
                  <a:pt x="0" y="0"/>
                </a:moveTo>
                <a:lnTo>
                  <a:pt x="1346444" y="0"/>
                </a:lnTo>
                <a:lnTo>
                  <a:pt x="1346444" y="1595785"/>
                </a:lnTo>
                <a:lnTo>
                  <a:pt x="0" y="15957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3828312">
            <a:off x="1163929" y="7510161"/>
            <a:ext cx="1032796" cy="429901"/>
          </a:xfrm>
          <a:custGeom>
            <a:avLst/>
            <a:gdLst/>
            <a:ahLst/>
            <a:cxnLst/>
            <a:rect r="r" b="b" t="t" l="l"/>
            <a:pathLst>
              <a:path h="429901" w="1032796">
                <a:moveTo>
                  <a:pt x="0" y="0"/>
                </a:moveTo>
                <a:lnTo>
                  <a:pt x="1032796" y="0"/>
                </a:lnTo>
                <a:lnTo>
                  <a:pt x="1032796" y="429901"/>
                </a:lnTo>
                <a:lnTo>
                  <a:pt x="0" y="42990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3976176" y="1117319"/>
            <a:ext cx="7070766" cy="913222"/>
          </a:xfrm>
          <a:prstGeom prst="rect">
            <a:avLst/>
          </a:prstGeom>
        </p:spPr>
        <p:txBody>
          <a:bodyPr anchor="t" rtlCol="false" tIns="0" lIns="0" bIns="0" rIns="0">
            <a:spAutoFit/>
          </a:bodyPr>
          <a:lstStyle/>
          <a:p>
            <a:pPr algn="ctr">
              <a:lnSpc>
                <a:spcPts val="7429"/>
              </a:lnSpc>
            </a:pPr>
            <a:r>
              <a:rPr lang="en-US" sz="5306" spc="-254">
                <a:solidFill>
                  <a:srgbClr val="1D1D1D"/>
                </a:solidFill>
                <a:latin typeface="Long Cang"/>
                <a:ea typeface="Long Cang"/>
                <a:cs typeface="Long Cang"/>
                <a:sym typeface="Long Cang"/>
              </a:rPr>
              <a:t>Purpose of the Spirit of truth</a:t>
            </a:r>
          </a:p>
        </p:txBody>
      </p:sp>
      <p:sp>
        <p:nvSpPr>
          <p:cNvPr name="TextBox 10" id="10"/>
          <p:cNvSpPr txBox="true"/>
          <p:nvPr/>
        </p:nvSpPr>
        <p:spPr>
          <a:xfrm rot="0">
            <a:off x="383671" y="2388849"/>
            <a:ext cx="12123785" cy="3212168"/>
          </a:xfrm>
          <a:prstGeom prst="rect">
            <a:avLst/>
          </a:prstGeom>
        </p:spPr>
        <p:txBody>
          <a:bodyPr anchor="t" rtlCol="false" tIns="0" lIns="0" bIns="0" rIns="0">
            <a:spAutoFit/>
          </a:bodyPr>
          <a:lstStyle/>
          <a:p>
            <a:pPr algn="l">
              <a:lnSpc>
                <a:spcPts val="2816"/>
              </a:lnSpc>
            </a:pPr>
            <a:r>
              <a:rPr lang="en-US" sz="2011">
                <a:solidFill>
                  <a:srgbClr val="1D1D1D"/>
                </a:solidFill>
                <a:latin typeface="Space Mono"/>
                <a:ea typeface="Space Mono"/>
                <a:cs typeface="Space Mono"/>
                <a:sym typeface="Space Mono"/>
              </a:rPr>
              <a:t>John 14:23-26 Yeshua answered and said unto him, If a man love me, he will keep my words: and my Father will love him, and we will come unto him, and make our abode with him.He that loveth me not keepeth not my sayings: and the word which ye hear is not mine, but the Father's which sent me.These things have I spoken unto you, being yet present with you.But the Comforter, which is the Holy Ghost, whom the Father will send in my name, he shall teach you all things, and bring all things to your remembrance, whatsoever I have said unto you.</a:t>
            </a:r>
          </a:p>
          <a:p>
            <a:pPr algn="l">
              <a:lnSpc>
                <a:spcPts val="3236"/>
              </a:lnSpc>
            </a:pPr>
          </a:p>
        </p:txBody>
      </p:sp>
      <p:sp>
        <p:nvSpPr>
          <p:cNvPr name="TextBox 11" id="11"/>
          <p:cNvSpPr txBox="true"/>
          <p:nvPr/>
        </p:nvSpPr>
        <p:spPr>
          <a:xfrm rot="0">
            <a:off x="383671" y="6129619"/>
            <a:ext cx="13394424" cy="3493473"/>
          </a:xfrm>
          <a:prstGeom prst="rect">
            <a:avLst/>
          </a:prstGeom>
        </p:spPr>
        <p:txBody>
          <a:bodyPr anchor="t" rtlCol="false" tIns="0" lIns="0" bIns="0" rIns="0">
            <a:spAutoFit/>
          </a:bodyPr>
          <a:lstStyle/>
          <a:p>
            <a:pPr algn="r">
              <a:lnSpc>
                <a:spcPts val="2816"/>
              </a:lnSpc>
            </a:pPr>
            <a:r>
              <a:rPr lang="en-US" sz="2011">
                <a:solidFill>
                  <a:srgbClr val="1D1D1D"/>
                </a:solidFill>
                <a:latin typeface="Space Mono"/>
                <a:ea typeface="Space Mono"/>
                <a:cs typeface="Space Mono"/>
                <a:sym typeface="Space Mono"/>
              </a:rPr>
              <a:t>John 16:7-13 Nevertheless I tell you the truth; It is expedient for you that I go away: for if I go not away, the Comforter will not come unto you; but if I depart, I will send him unto you. And when he is come, he will reprove the world of sin, and of righteousness, and of judgment: Of sin, because they believe not on me; Of righteousness, because I go to my Father, and ye see me no more; Of judgment, because the prince of this world is judged. I have yet many things to say unto you, but ye cannot bear them now. Howbeit when he, the Spirit of truth, is come, he will guide you into all truth: for he shall not speak of himself; but whatsoever he shall hear, that shall he speak: and he will shew you things to come.</a:t>
            </a:r>
          </a:p>
          <a:p>
            <a:pPr algn="r">
              <a:lnSpc>
                <a:spcPts val="2676"/>
              </a:lnSpc>
            </a:pPr>
            <a:r>
              <a:rPr lang="en-US" sz="1911">
                <a:solidFill>
                  <a:srgbClr val="1D1D1D"/>
                </a:solidFill>
                <a:latin typeface="Space Mono"/>
                <a:ea typeface="Space Mono"/>
                <a:cs typeface="Space Mono"/>
                <a:sym typeface="Space Mono"/>
              </a:rPr>
              <a:t>.</a:t>
            </a:r>
          </a:p>
        </p:txBody>
      </p:sp>
    </p:spTree>
  </p:cSld>
  <p:clrMapOvr>
    <a:masterClrMapping/>
  </p:clrMapOvr>
  <p:transition spd="fast">
    <p:wipe dir="l"/>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BD2A"/>
        </a:solidFill>
      </p:bgPr>
    </p:bg>
    <p:spTree>
      <p:nvGrpSpPr>
        <p:cNvPr id="1" name=""/>
        <p:cNvGrpSpPr/>
        <p:nvPr/>
      </p:nvGrpSpPr>
      <p:grpSpPr>
        <a:xfrm>
          <a:off x="0" y="0"/>
          <a:ext cx="0" cy="0"/>
          <a:chOff x="0" y="0"/>
          <a:chExt cx="0" cy="0"/>
        </a:xfrm>
      </p:grpSpPr>
      <p:sp>
        <p:nvSpPr>
          <p:cNvPr name="TextBox 2" id="2"/>
          <p:cNvSpPr txBox="true"/>
          <p:nvPr/>
        </p:nvSpPr>
        <p:spPr>
          <a:xfrm rot="0">
            <a:off x="6806082" y="441284"/>
            <a:ext cx="4331020" cy="1617433"/>
          </a:xfrm>
          <a:prstGeom prst="rect">
            <a:avLst/>
          </a:prstGeom>
        </p:spPr>
        <p:txBody>
          <a:bodyPr anchor="t" rtlCol="false" tIns="0" lIns="0" bIns="0" rIns="0">
            <a:spAutoFit/>
          </a:bodyPr>
          <a:lstStyle/>
          <a:p>
            <a:pPr algn="ctr">
              <a:lnSpc>
                <a:spcPts val="13269"/>
              </a:lnSpc>
            </a:pPr>
            <a:r>
              <a:rPr lang="en-US" sz="9477" spc="-454">
                <a:solidFill>
                  <a:srgbClr val="1D1D1D"/>
                </a:solidFill>
                <a:latin typeface="Long Cang"/>
                <a:ea typeface="Long Cang"/>
                <a:cs typeface="Long Cang"/>
                <a:sym typeface="Long Cang"/>
              </a:rPr>
              <a:t>Conclusion</a:t>
            </a:r>
          </a:p>
        </p:txBody>
      </p:sp>
      <p:sp>
        <p:nvSpPr>
          <p:cNvPr name="Freeform 3" id="3"/>
          <p:cNvSpPr/>
          <p:nvPr/>
        </p:nvSpPr>
        <p:spPr>
          <a:xfrm flipH="false" flipV="false" rot="7093040">
            <a:off x="7498411" y="2903053"/>
            <a:ext cx="1477521" cy="2064057"/>
          </a:xfrm>
          <a:custGeom>
            <a:avLst/>
            <a:gdLst/>
            <a:ahLst/>
            <a:cxnLst/>
            <a:rect r="r" b="b" t="t" l="l"/>
            <a:pathLst>
              <a:path h="2064057" w="1477521">
                <a:moveTo>
                  <a:pt x="0" y="0"/>
                </a:moveTo>
                <a:lnTo>
                  <a:pt x="1477522" y="0"/>
                </a:lnTo>
                <a:lnTo>
                  <a:pt x="1477522" y="2064058"/>
                </a:lnTo>
                <a:lnTo>
                  <a:pt x="0" y="20640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947730">
            <a:off x="15518037" y="4580553"/>
            <a:ext cx="1546193" cy="1894264"/>
          </a:xfrm>
          <a:custGeom>
            <a:avLst/>
            <a:gdLst/>
            <a:ahLst/>
            <a:cxnLst/>
            <a:rect r="r" b="b" t="t" l="l"/>
            <a:pathLst>
              <a:path h="1894264" w="1546193">
                <a:moveTo>
                  <a:pt x="0" y="0"/>
                </a:moveTo>
                <a:lnTo>
                  <a:pt x="1546193" y="0"/>
                </a:lnTo>
                <a:lnTo>
                  <a:pt x="1546193" y="1894264"/>
                </a:lnTo>
                <a:lnTo>
                  <a:pt x="0" y="18942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936917" y="6889298"/>
            <a:ext cx="3025947" cy="1418413"/>
          </a:xfrm>
          <a:custGeom>
            <a:avLst/>
            <a:gdLst/>
            <a:ahLst/>
            <a:cxnLst/>
            <a:rect r="r" b="b" t="t" l="l"/>
            <a:pathLst>
              <a:path h="1418413" w="3025947">
                <a:moveTo>
                  <a:pt x="0" y="0"/>
                </a:moveTo>
                <a:lnTo>
                  <a:pt x="3025947" y="0"/>
                </a:lnTo>
                <a:lnTo>
                  <a:pt x="3025947" y="1418413"/>
                </a:lnTo>
                <a:lnTo>
                  <a:pt x="0" y="14184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846977" y="2222754"/>
            <a:ext cx="14594045" cy="7035546"/>
          </a:xfrm>
          <a:prstGeom prst="rect">
            <a:avLst/>
          </a:prstGeom>
        </p:spPr>
        <p:txBody>
          <a:bodyPr anchor="t" rtlCol="false" tIns="0" lIns="0" bIns="0" rIns="0">
            <a:spAutoFit/>
          </a:bodyPr>
          <a:lstStyle/>
          <a:p>
            <a:pPr algn="ctr" marL="0" indent="0" lvl="0">
              <a:lnSpc>
                <a:spcPts val="2814"/>
              </a:lnSpc>
              <a:spcBef>
                <a:spcPct val="0"/>
              </a:spcBef>
            </a:pPr>
            <a:r>
              <a:rPr lang="en-US" sz="2010">
                <a:solidFill>
                  <a:srgbClr val="1D1D1D"/>
                </a:solidFill>
                <a:latin typeface="Space Mono"/>
                <a:ea typeface="Space Mono"/>
                <a:cs typeface="Space Mono"/>
                <a:sym typeface="Space Mono"/>
              </a:rPr>
              <a:t>Many will try and tell you the way how you receive the Spirit of Truth is through prayer, but as we read in the sciptures today only those who obey the Ten Commandments and continue to abide John 15 are the ones who receive the Spirit of Truth. Everyone has grace (unless of course they’ve seared their conscience with a hot iron), but not everyone has the Spirit of Truth. This is why you’re called to test the spirits to see if they’re from God or not 1 John 4, because not all believers are preaching the doctrine of Messiah. And the way you can know one has the Spirit of Truth is if they’re keeping the Ten Commandments, doing the work of a servant, and speak according to the law &amp; testimony (prophecy) what they say will align with what is written. They will not deny the Messiah Yeshua who was sent in the flesh for us, but will boldy proclaim him (salvation) so that God’s people may be reconciled back to His covenant (Ten Commandments) and be saved. Only through entering into life through Yeshua Matthew 19:17 &amp; John 10 can one understand the scriptures that were written with men who were inspired by the Holy Spirit, therefore they’re spiritually discerned and are to be interpretted by God’s Spirit alone not our own understanding. The more you are faithful with obedience to God’s Ten C’s and stay faithful with the little that He has shown you, the more He will increase you in knowledge and wisdom, the more truth will be given to you and the more you will be pruned. And you’ll be sanctifed in Yah/His word deeply rooted in Him like a tree and will bear the fruit that He has called you to bear. If you desire to grow in understanding read His word and apply it to your life, and ask for His truth and I promise you He will show it to you so long as you’re seeking for it and Him.</a:t>
            </a:r>
          </a:p>
        </p:txBody>
      </p:sp>
    </p:spTree>
  </p:cSld>
  <p:clrMapOvr>
    <a:masterClrMapping/>
  </p:clrMapOvr>
  <p:transition spd="fast">
    <p:wipe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DAHKcwEIrW0</dc:identifier>
  <dcterms:modified xsi:type="dcterms:W3CDTF">2011-08-01T06:04:30Z</dcterms:modified>
  <cp:revision>1</cp:revision>
  <dc:title>The Holy Spirit of Truth</dc:title>
</cp:coreProperties>
</file>