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9868"/>
    <a:srgbClr val="EBCE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14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46658-AC0A-03DA-0504-8B0AF9DB04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407DBC-4D61-2226-41DD-623648B55B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388A61-D388-D464-3FBA-BAA38577305B}"/>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5" name="Footer Placeholder 4">
            <a:extLst>
              <a:ext uri="{FF2B5EF4-FFF2-40B4-BE49-F238E27FC236}">
                <a16:creationId xmlns:a16="http://schemas.microsoft.com/office/drawing/2014/main" id="{6ACAB7BA-1221-F500-38CF-AF0D9D2B9D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A6E7A-BC03-900E-6E59-1BED3EEA8861}"/>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3475176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35C0-D5CF-B1DD-E706-9AC0A96AFB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5FF1AE-171B-3A5A-5F76-07BA42F559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049B46-45BF-7FDF-8E24-084C7C76C081}"/>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5" name="Footer Placeholder 4">
            <a:extLst>
              <a:ext uri="{FF2B5EF4-FFF2-40B4-BE49-F238E27FC236}">
                <a16:creationId xmlns:a16="http://schemas.microsoft.com/office/drawing/2014/main" id="{F0B79162-3563-01FA-1800-716F8B37ED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4AA363-7A37-9252-5351-9692B8520455}"/>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2057000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47D02D-0313-F3A3-1700-D2EE70E272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F5374D-5F3B-40C1-7549-EDA4CCB371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9BE97D-3260-009F-90E6-21EC01811871}"/>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5" name="Footer Placeholder 4">
            <a:extLst>
              <a:ext uri="{FF2B5EF4-FFF2-40B4-BE49-F238E27FC236}">
                <a16:creationId xmlns:a16="http://schemas.microsoft.com/office/drawing/2014/main" id="{6838F2B4-2F01-A375-A8B6-A049D7B992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DD271E-A093-85DD-9C42-824E8DBC5138}"/>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3756587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F3841-C36A-801A-5DF3-66EC81F367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2405B0-3EFF-4AB1-36EE-810F4742A0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FF976-BAAC-429A-DB38-8C6453EA1D88}"/>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5" name="Footer Placeholder 4">
            <a:extLst>
              <a:ext uri="{FF2B5EF4-FFF2-40B4-BE49-F238E27FC236}">
                <a16:creationId xmlns:a16="http://schemas.microsoft.com/office/drawing/2014/main" id="{680BA42D-CA1A-C222-83EB-A0079FA4D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844BDA-6316-3D65-0A94-49248A569349}"/>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237469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28E67-479D-4545-D0D3-F13A37FD3A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A2E5E5-09A4-F0EA-A1C2-AE36B5FD3A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13E850-F120-3BF9-F433-219F80A1F49C}"/>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5" name="Footer Placeholder 4">
            <a:extLst>
              <a:ext uri="{FF2B5EF4-FFF2-40B4-BE49-F238E27FC236}">
                <a16:creationId xmlns:a16="http://schemas.microsoft.com/office/drawing/2014/main" id="{AC33685F-3840-B043-1289-01CB2866E0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12A11E-1D24-3934-BB7C-3309C287CC09}"/>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77863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26ADB-2B21-CD9A-7BCB-2DE693454F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95CF87-FF09-E820-0677-893361ACB8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C9958C-2DE2-3515-992F-F10246EC2F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02907E-A5AD-2033-015B-13702CDA538E}"/>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6" name="Footer Placeholder 5">
            <a:extLst>
              <a:ext uri="{FF2B5EF4-FFF2-40B4-BE49-F238E27FC236}">
                <a16:creationId xmlns:a16="http://schemas.microsoft.com/office/drawing/2014/main" id="{4FEBFEED-FEAA-F586-5907-02BF378C9B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303D0B-18B3-AEE0-49EA-C9CE0C8ADA19}"/>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1199475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446A7-4CCF-DFCB-575B-D5EE122425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D93B50-92E3-37F1-4267-D93066C1A5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4D720A-2D5F-DD3C-4111-0F59CD7955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5AF4AC-960D-C39E-717C-7A8DAFAB35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0966D0-19A9-E73E-65A2-1613B5E5CD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5C96B9-99F4-7D3F-0BE5-FA2B3E184479}"/>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8" name="Footer Placeholder 7">
            <a:extLst>
              <a:ext uri="{FF2B5EF4-FFF2-40B4-BE49-F238E27FC236}">
                <a16:creationId xmlns:a16="http://schemas.microsoft.com/office/drawing/2014/main" id="{A518943F-916E-809A-5FD7-7B23C7CC5F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95B7B4-7E98-BCC9-FBD4-43437462A4A9}"/>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1437023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66738-34BA-5A24-070B-A156402DE4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F219AC-4FED-582A-6EB0-9562721EA2AD}"/>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4" name="Footer Placeholder 3">
            <a:extLst>
              <a:ext uri="{FF2B5EF4-FFF2-40B4-BE49-F238E27FC236}">
                <a16:creationId xmlns:a16="http://schemas.microsoft.com/office/drawing/2014/main" id="{FB8F01B5-21C8-F47B-FFE2-19F3302F51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78EBA7-E905-2293-F90A-DD853A03187D}"/>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4255171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A3B35F-580F-49AF-6739-2CB0A186129C}"/>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3" name="Footer Placeholder 2">
            <a:extLst>
              <a:ext uri="{FF2B5EF4-FFF2-40B4-BE49-F238E27FC236}">
                <a16:creationId xmlns:a16="http://schemas.microsoft.com/office/drawing/2014/main" id="{6153EE25-D13C-3893-182C-055C0DFBC8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22D317-0C17-A867-69C9-1F13C7D44770}"/>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1771965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EB287-86B0-DB61-6F25-BE328A412C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EAED65-61EA-2F95-1D46-AF7D1321C7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45E51F-C0C3-E510-7A20-CEA1CBBCA4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61CF3-3527-A898-6C0E-318918C6B109}"/>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6" name="Footer Placeholder 5">
            <a:extLst>
              <a:ext uri="{FF2B5EF4-FFF2-40B4-BE49-F238E27FC236}">
                <a16:creationId xmlns:a16="http://schemas.microsoft.com/office/drawing/2014/main" id="{E6C56F37-E12B-D70F-78AD-47F125B7E0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57B44A-14AC-6C7B-504A-DD5BAE6636E2}"/>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3188901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BF121-103C-B210-F943-01DB0CA552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9EFECE-64F7-B8B1-CA94-8C13F22302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6E3630-BBB1-7F97-7094-DA668B7BF6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14C97-CC27-2927-348D-C9E9C34EDC8F}"/>
              </a:ext>
            </a:extLst>
          </p:cNvPr>
          <p:cNvSpPr>
            <a:spLocks noGrp="1"/>
          </p:cNvSpPr>
          <p:nvPr>
            <p:ph type="dt" sz="half" idx="10"/>
          </p:nvPr>
        </p:nvSpPr>
        <p:spPr/>
        <p:txBody>
          <a:bodyPr/>
          <a:lstStyle/>
          <a:p>
            <a:fld id="{E3FD17C3-52BF-4AA8-B53A-678FEE8EE034}" type="datetimeFigureOut">
              <a:rPr lang="en-US" smtClean="0"/>
              <a:t>2/19/2025</a:t>
            </a:fld>
            <a:endParaRPr lang="en-US"/>
          </a:p>
        </p:txBody>
      </p:sp>
      <p:sp>
        <p:nvSpPr>
          <p:cNvPr id="6" name="Footer Placeholder 5">
            <a:extLst>
              <a:ext uri="{FF2B5EF4-FFF2-40B4-BE49-F238E27FC236}">
                <a16:creationId xmlns:a16="http://schemas.microsoft.com/office/drawing/2014/main" id="{C5112A10-B20F-EC26-6E0B-8A8597B295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39801C-66E0-B242-6214-C9936AD5ECE4}"/>
              </a:ext>
            </a:extLst>
          </p:cNvPr>
          <p:cNvSpPr>
            <a:spLocks noGrp="1"/>
          </p:cNvSpPr>
          <p:nvPr>
            <p:ph type="sldNum" sz="quarter" idx="12"/>
          </p:nvPr>
        </p:nvSpPr>
        <p:spPr/>
        <p:txBody>
          <a:bodyPr/>
          <a:lstStyle/>
          <a:p>
            <a:fld id="{36202236-9F67-4EC9-9B64-0C035C175109}" type="slidenum">
              <a:rPr lang="en-US" smtClean="0"/>
              <a:t>‹#›</a:t>
            </a:fld>
            <a:endParaRPr lang="en-US"/>
          </a:p>
        </p:txBody>
      </p:sp>
    </p:spTree>
    <p:extLst>
      <p:ext uri="{BB962C8B-B14F-4D97-AF65-F5344CB8AC3E}">
        <p14:creationId xmlns:p14="http://schemas.microsoft.com/office/powerpoint/2010/main" val="3898154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48BF87-AE3C-403C-9720-CA59087538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B9A264-C467-0044-2573-D2D8341C58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55AB9E-64F3-5BE3-58F8-FAE10626F5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D17C3-52BF-4AA8-B53A-678FEE8EE034}" type="datetimeFigureOut">
              <a:rPr lang="en-US" smtClean="0"/>
              <a:t>2/19/2025</a:t>
            </a:fld>
            <a:endParaRPr lang="en-US"/>
          </a:p>
        </p:txBody>
      </p:sp>
      <p:sp>
        <p:nvSpPr>
          <p:cNvPr id="5" name="Footer Placeholder 4">
            <a:extLst>
              <a:ext uri="{FF2B5EF4-FFF2-40B4-BE49-F238E27FC236}">
                <a16:creationId xmlns:a16="http://schemas.microsoft.com/office/drawing/2014/main" id="{17230C19-A155-945F-420C-E7CDA3BCB7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516A00-029B-5674-0828-AD3C917DCA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02236-9F67-4EC9-9B64-0C035C175109}" type="slidenum">
              <a:rPr lang="en-US" smtClean="0"/>
              <a:t>‹#›</a:t>
            </a:fld>
            <a:endParaRPr lang="en-US"/>
          </a:p>
        </p:txBody>
      </p:sp>
    </p:spTree>
    <p:extLst>
      <p:ext uri="{BB962C8B-B14F-4D97-AF65-F5344CB8AC3E}">
        <p14:creationId xmlns:p14="http://schemas.microsoft.com/office/powerpoint/2010/main" val="2236056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kingjamesbibledictionary.com/Dictionary/schoolmaste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FBB4A-EFFA-4583-23F5-B02BBF82A24C}"/>
              </a:ext>
            </a:extLst>
          </p:cNvPr>
          <p:cNvSpPr>
            <a:spLocks noGrp="1"/>
          </p:cNvSpPr>
          <p:nvPr>
            <p:ph type="ctrTitle"/>
          </p:nvPr>
        </p:nvSpPr>
        <p:spPr>
          <a:xfrm>
            <a:off x="102002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VS</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C82BAB18-24DA-EDB1-148A-31DF0E732DE7}"/>
              </a:ext>
            </a:extLst>
          </p:cNvPr>
          <p:cNvSpPr>
            <a:spLocks noGrp="1"/>
          </p:cNvSpPr>
          <p:nvPr>
            <p:ph type="subTitle" idx="1"/>
          </p:nvPr>
        </p:nvSpPr>
        <p:spPr>
          <a:xfrm>
            <a:off x="1796382" y="1303699"/>
            <a:ext cx="9619260" cy="5015619"/>
          </a:xfrm>
        </p:spPr>
        <p:txBody>
          <a:bodyPr>
            <a:normAutofit/>
          </a:bodyPr>
          <a:lstStyle/>
          <a:p>
            <a:r>
              <a:rPr lang="en-US" dirty="0">
                <a:solidFill>
                  <a:schemeClr val="accent1">
                    <a:lumMod val="75000"/>
                  </a:schemeClr>
                </a:solidFill>
                <a:latin typeface="Verdana" panose="020B0604030504040204" pitchFamily="34" charset="0"/>
                <a:ea typeface="Verdana" panose="020B0604030504040204" pitchFamily="34" charset="0"/>
                <a:cs typeface="+mj-cs"/>
              </a:rPr>
              <a:t>STRAITISTHEGATE.NET</a:t>
            </a:r>
          </a:p>
        </p:txBody>
      </p:sp>
      <p:pic>
        <p:nvPicPr>
          <p:cNvPr id="5" name="Picture 4">
            <a:extLst>
              <a:ext uri="{FF2B5EF4-FFF2-40B4-BE49-F238E27FC236}">
                <a16:creationId xmlns:a16="http://schemas.microsoft.com/office/drawing/2014/main" id="{13B4FE5D-D1D3-DDA5-535B-A9823A2296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9311" y="1844027"/>
            <a:ext cx="3793402" cy="3793402"/>
          </a:xfrm>
          <a:prstGeom prst="rect">
            <a:avLst/>
          </a:prstGeom>
        </p:spPr>
      </p:pic>
    </p:spTree>
    <p:extLst>
      <p:ext uri="{BB962C8B-B14F-4D97-AF65-F5344CB8AC3E}">
        <p14:creationId xmlns:p14="http://schemas.microsoft.com/office/powerpoint/2010/main" val="716376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37220408-CC16-48D3-4876-3351A3FD14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A119B2-5678-B44B-0337-92883EC7B544}"/>
              </a:ext>
            </a:extLst>
          </p:cNvPr>
          <p:cNvSpPr>
            <a:spLocks noGrp="1"/>
          </p:cNvSpPr>
          <p:nvPr>
            <p:ph type="ctrTitle"/>
          </p:nvPr>
        </p:nvSpPr>
        <p:spPr>
          <a:xfrm>
            <a:off x="50699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9C01A7F3-FCE8-E29C-87A9-8771CFCD99E8}"/>
              </a:ext>
            </a:extLst>
          </p:cNvPr>
          <p:cNvSpPr>
            <a:spLocks noGrp="1"/>
          </p:cNvSpPr>
          <p:nvPr>
            <p:ph type="subTitle" idx="1"/>
          </p:nvPr>
        </p:nvSpPr>
        <p:spPr>
          <a:xfrm>
            <a:off x="506993" y="1303699"/>
            <a:ext cx="11361733" cy="5246750"/>
          </a:xfrm>
        </p:spPr>
        <p:txBody>
          <a:bodyPr>
            <a:normAutofit/>
          </a:bodyPr>
          <a:lstStyle/>
          <a:p>
            <a:endParaRPr lang="en-US" sz="2000" b="1" dirty="0">
              <a:solidFill>
                <a:schemeClr val="accent6">
                  <a:lumMod val="75000"/>
                </a:schemeClr>
              </a:solidFill>
              <a:latin typeface="Verdana" panose="020B0604030504040204" pitchFamily="34" charset="0"/>
              <a:ea typeface="Verdana" panose="020B0604030504040204" pitchFamily="34" charset="0"/>
              <a:cs typeface="+mj-cs"/>
            </a:endParaRPr>
          </a:p>
          <a:p>
            <a:endParaRPr lang="en-US" sz="2000" b="1" dirty="0">
              <a:solidFill>
                <a:schemeClr val="accent6">
                  <a:lumMod val="75000"/>
                </a:schemeClr>
              </a:solidFill>
              <a:latin typeface="Verdana" panose="020B0604030504040204" pitchFamily="34" charset="0"/>
              <a:ea typeface="Verdana" panose="020B0604030504040204" pitchFamily="34" charset="0"/>
              <a:cs typeface="+mj-cs"/>
            </a:endParaRPr>
          </a:p>
          <a:p>
            <a:r>
              <a:rPr lang="en-US" sz="2000" b="1" dirty="0">
                <a:solidFill>
                  <a:schemeClr val="accent6">
                    <a:lumMod val="75000"/>
                  </a:schemeClr>
                </a:solidFill>
                <a:latin typeface="Verdana" panose="020B0604030504040204" pitchFamily="34" charset="0"/>
                <a:ea typeface="Verdana" panose="020B0604030504040204" pitchFamily="34" charset="0"/>
                <a:cs typeface="+mj-cs"/>
              </a:rPr>
              <a:t>Questions?</a:t>
            </a:r>
          </a:p>
          <a:p>
            <a:pPr lvl="1" algn="l"/>
            <a:endParaRPr lang="en-US" sz="1600" b="1" dirty="0">
              <a:solidFill>
                <a:schemeClr val="accent6">
                  <a:lumMod val="75000"/>
                </a:schemeClr>
              </a:solidFill>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3497029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19B4E880-BA85-A9B3-3992-CBC53F9775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8FFB4F-200A-A317-9B99-F3D9DF8BC535}"/>
              </a:ext>
            </a:extLst>
          </p:cNvPr>
          <p:cNvSpPr>
            <a:spLocks noGrp="1"/>
          </p:cNvSpPr>
          <p:nvPr>
            <p:ph type="ctrTitle"/>
          </p:nvPr>
        </p:nvSpPr>
        <p:spPr>
          <a:xfrm>
            <a:off x="50699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AE556CC6-099C-68C1-D8C4-0623A199B1DE}"/>
              </a:ext>
            </a:extLst>
          </p:cNvPr>
          <p:cNvSpPr>
            <a:spLocks noGrp="1"/>
          </p:cNvSpPr>
          <p:nvPr>
            <p:ph type="subTitle" idx="1"/>
          </p:nvPr>
        </p:nvSpPr>
        <p:spPr>
          <a:xfrm>
            <a:off x="2059710" y="1303699"/>
            <a:ext cx="9619260" cy="5015619"/>
          </a:xfrm>
        </p:spPr>
        <p:txBody>
          <a:bodyPr>
            <a:normAutofit/>
          </a:bodyPr>
          <a:lstStyle/>
          <a:p>
            <a:pPr algn="l"/>
            <a:r>
              <a:rPr lang="en-US" u="sng" dirty="0">
                <a:solidFill>
                  <a:schemeClr val="bg2">
                    <a:lumMod val="50000"/>
                  </a:schemeClr>
                </a:solidFill>
                <a:latin typeface="Verdana" panose="020B0604030504040204" pitchFamily="34" charset="0"/>
                <a:ea typeface="Verdana" panose="020B0604030504040204" pitchFamily="34" charset="0"/>
                <a:cs typeface="+mj-cs"/>
              </a:rPr>
              <a:t>Outline</a:t>
            </a:r>
          </a:p>
          <a:p>
            <a:pPr marL="514350" indent="-514350" algn="l">
              <a:buAutoNum type="romanUcPeriod"/>
            </a:pPr>
            <a:r>
              <a:rPr lang="en-US" dirty="0">
                <a:solidFill>
                  <a:schemeClr val="accent6">
                    <a:lumMod val="75000"/>
                  </a:schemeClr>
                </a:solidFill>
                <a:latin typeface="Verdana" panose="020B0604030504040204" pitchFamily="34" charset="0"/>
                <a:ea typeface="Verdana" panose="020B0604030504040204" pitchFamily="34" charset="0"/>
                <a:cs typeface="+mj-cs"/>
              </a:rPr>
              <a:t>Importance of Hearing God’s Voice</a:t>
            </a:r>
          </a:p>
          <a:p>
            <a:pPr marL="514350" indent="-514350" algn="l">
              <a:buAutoNum type="romanUcPeriod"/>
            </a:pPr>
            <a:r>
              <a:rPr lang="en-US" dirty="0">
                <a:solidFill>
                  <a:srgbClr val="E69868"/>
                </a:solidFill>
                <a:latin typeface="Verdana" panose="020B0604030504040204" pitchFamily="34" charset="0"/>
                <a:ea typeface="Verdana" panose="020B0604030504040204" pitchFamily="34" charset="0"/>
                <a:cs typeface="+mj-cs"/>
              </a:rPr>
              <a:t>What is a Covenant?</a:t>
            </a:r>
          </a:p>
          <a:p>
            <a:pPr marL="514350" indent="-514350" algn="l">
              <a:buAutoNum type="romanUcPeriod"/>
            </a:pPr>
            <a:r>
              <a:rPr lang="en-US" dirty="0">
                <a:solidFill>
                  <a:schemeClr val="accent6">
                    <a:lumMod val="75000"/>
                  </a:schemeClr>
                </a:solidFill>
                <a:latin typeface="Verdana" panose="020B0604030504040204" pitchFamily="34" charset="0"/>
                <a:ea typeface="Verdana" panose="020B0604030504040204" pitchFamily="34" charset="0"/>
                <a:cs typeface="+mj-cs"/>
              </a:rPr>
              <a:t>What is a Schoolmaster?</a:t>
            </a:r>
          </a:p>
          <a:p>
            <a:pPr marL="514350" indent="-514350" algn="l">
              <a:buAutoNum type="romanUcPeriod"/>
            </a:pPr>
            <a:r>
              <a:rPr lang="en-US" dirty="0">
                <a:solidFill>
                  <a:srgbClr val="E69868"/>
                </a:solidFill>
                <a:latin typeface="Verdana" panose="020B0604030504040204" pitchFamily="34" charset="0"/>
                <a:ea typeface="Verdana" panose="020B0604030504040204" pitchFamily="34" charset="0"/>
                <a:cs typeface="+mj-cs"/>
              </a:rPr>
              <a:t>What was the purpose of the Temple and Priests to have sacrifices? </a:t>
            </a:r>
          </a:p>
          <a:p>
            <a:pPr marL="514350" indent="-514350" algn="l">
              <a:buAutoNum type="romanUcPeriod"/>
            </a:pPr>
            <a:r>
              <a:rPr lang="en-US" dirty="0">
                <a:solidFill>
                  <a:schemeClr val="accent6">
                    <a:lumMod val="75000"/>
                  </a:schemeClr>
                </a:solidFill>
                <a:latin typeface="Verdana" panose="020B0604030504040204" pitchFamily="34" charset="0"/>
                <a:ea typeface="Verdana" panose="020B0604030504040204" pitchFamily="34" charset="0"/>
                <a:cs typeface="+mj-cs"/>
              </a:rPr>
              <a:t>What evidence is there of Two Laws Spoken?</a:t>
            </a:r>
          </a:p>
          <a:p>
            <a:pPr marL="514350" indent="-514350" algn="l">
              <a:buAutoNum type="romanUcPeriod"/>
            </a:pPr>
            <a:r>
              <a:rPr lang="en-US" dirty="0">
                <a:solidFill>
                  <a:srgbClr val="E69868"/>
                </a:solidFill>
                <a:latin typeface="Verdana" panose="020B0604030504040204" pitchFamily="34" charset="0"/>
                <a:ea typeface="Verdana" panose="020B0604030504040204" pitchFamily="34" charset="0"/>
                <a:cs typeface="+mj-cs"/>
              </a:rPr>
              <a:t>Other Laws written in the Torah</a:t>
            </a:r>
          </a:p>
          <a:p>
            <a:pPr marL="514350" indent="-514350" algn="l">
              <a:buAutoNum type="romanUcPeriod"/>
            </a:pPr>
            <a:r>
              <a:rPr lang="en-US" dirty="0">
                <a:solidFill>
                  <a:schemeClr val="accent6">
                    <a:lumMod val="75000"/>
                  </a:schemeClr>
                </a:solidFill>
                <a:latin typeface="Verdana" panose="020B0604030504040204" pitchFamily="34" charset="0"/>
                <a:ea typeface="Verdana" panose="020B0604030504040204" pitchFamily="34" charset="0"/>
                <a:cs typeface="+mj-cs"/>
              </a:rPr>
              <a:t>Scripture that explains when sacrificial law ended and what is now required to serve God.</a:t>
            </a:r>
          </a:p>
        </p:txBody>
      </p:sp>
    </p:spTree>
    <p:extLst>
      <p:ext uri="{BB962C8B-B14F-4D97-AF65-F5344CB8AC3E}">
        <p14:creationId xmlns:p14="http://schemas.microsoft.com/office/powerpoint/2010/main" val="3004847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ADB925C3-D69C-9203-9EA0-969460F3A3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07C084-65B8-DDFA-5DF0-44A98C1BA980}"/>
              </a:ext>
            </a:extLst>
          </p:cNvPr>
          <p:cNvSpPr>
            <a:spLocks noGrp="1"/>
          </p:cNvSpPr>
          <p:nvPr>
            <p:ph type="ctrTitle"/>
          </p:nvPr>
        </p:nvSpPr>
        <p:spPr>
          <a:xfrm>
            <a:off x="50699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3376A3C1-E658-3F90-DB4E-FC6C191EE844}"/>
              </a:ext>
            </a:extLst>
          </p:cNvPr>
          <p:cNvSpPr>
            <a:spLocks noGrp="1"/>
          </p:cNvSpPr>
          <p:nvPr>
            <p:ph type="subTitle" idx="1"/>
          </p:nvPr>
        </p:nvSpPr>
        <p:spPr>
          <a:xfrm>
            <a:off x="506994" y="1303699"/>
            <a:ext cx="11171976" cy="5015619"/>
          </a:xfrm>
        </p:spPr>
        <p:txBody>
          <a:bodyPr>
            <a:normAutofit/>
          </a:bodyPr>
          <a:lstStyle/>
          <a:p>
            <a:pPr marL="514350" indent="-514350" algn="l">
              <a:buFont typeface="+mj-lt"/>
              <a:buAutoNum type="alphaUcPeriod"/>
            </a:pPr>
            <a:r>
              <a:rPr lang="en-US" sz="1800" b="1" dirty="0">
                <a:solidFill>
                  <a:schemeClr val="accent6">
                    <a:lumMod val="75000"/>
                  </a:schemeClr>
                </a:solidFill>
                <a:latin typeface="Verdana" panose="020B0604030504040204" pitchFamily="34" charset="0"/>
                <a:ea typeface="Verdana" panose="020B0604030504040204" pitchFamily="34" charset="0"/>
                <a:cs typeface="+mj-cs"/>
              </a:rPr>
              <a:t>Importance of Hearing God’s Voice</a:t>
            </a:r>
          </a:p>
          <a:p>
            <a:pPr marL="800100" lvl="1" indent="-342900" algn="l">
              <a:buFont typeface="Arial" panose="020B0604020202020204" pitchFamily="34" charset="0"/>
              <a:buChar char="•"/>
            </a:pPr>
            <a:r>
              <a:rPr lang="en-US" sz="1600" dirty="0">
                <a:solidFill>
                  <a:schemeClr val="accent6">
                    <a:lumMod val="75000"/>
                  </a:schemeClr>
                </a:solidFill>
                <a:latin typeface="Verdana" panose="020B0604030504040204" pitchFamily="34" charset="0"/>
                <a:ea typeface="Verdana" panose="020B0604030504040204" pitchFamily="34" charset="0"/>
                <a:cs typeface="+mj-cs"/>
              </a:rPr>
              <a:t>From the beginning, God has wanted his creation (man), made in his own image, to hear his voice, obey his voice, and for man to dwell with him and have relationship with him and act as a steward to the rest of His creation.  Eve unfortunately listened to the serpent and Adam listened to his wife instead of obeying God’s voice. Therefore, they were both thrust out of the Garden of Eden and God established the curse of death upon them and all of humanity, for at least up to the end of 6 prophetic Days (where a Day to God is like 1000 years - 2 Peter 3:4-13, Psalm 90, Gen 6:3, Epistle of Barnabus 15, Isa 46:10-11, Gen 3:19, Isaiah 65, 1 Cor 15:22-24, also Day of the Lord).</a:t>
            </a:r>
          </a:p>
          <a:p>
            <a:pPr marL="800100" lvl="1" indent="-342900" algn="l">
              <a:buFont typeface="Arial" panose="020B0604020202020204" pitchFamily="34" charset="0"/>
              <a:buChar char="•"/>
            </a:pPr>
            <a:endParaRPr lang="en-US" sz="1600" dirty="0">
              <a:solidFill>
                <a:schemeClr val="accent6">
                  <a:lumMod val="75000"/>
                </a:schemeClr>
              </a:solidFill>
              <a:latin typeface="Verdana" panose="020B0604030504040204" pitchFamily="34" charset="0"/>
              <a:ea typeface="Verdana" panose="020B0604030504040204" pitchFamily="34" charset="0"/>
              <a:cs typeface="+mj-cs"/>
            </a:endParaRPr>
          </a:p>
          <a:p>
            <a:pPr marL="800100" lvl="1" indent="-342900" algn="l">
              <a:buFont typeface="Arial" panose="020B0604020202020204" pitchFamily="34" charset="0"/>
              <a:buChar char="•"/>
            </a:pPr>
            <a:r>
              <a:rPr lang="en-US" sz="1600" dirty="0">
                <a:solidFill>
                  <a:schemeClr val="accent6">
                    <a:lumMod val="75000"/>
                  </a:schemeClr>
                </a:solidFill>
                <a:latin typeface="Verdana" panose="020B0604030504040204" pitchFamily="34" charset="0"/>
                <a:ea typeface="Verdana" panose="020B0604030504040204" pitchFamily="34" charset="0"/>
                <a:cs typeface="+mj-cs"/>
              </a:rPr>
              <a:t>Noah and Abraham are two big examples of servants of God whose obedience was counted for righteousness, and this act of believing and hearing is commended and held as the standard of Faith. Read Gen 6:9-22 and 7, Gen 12, Gen 22, Gen 26:5,Gen 27, Heb 11.</a:t>
            </a:r>
          </a:p>
          <a:p>
            <a:pPr marL="800100" lvl="1" indent="-342900" algn="l">
              <a:buFont typeface="Arial" panose="020B0604020202020204" pitchFamily="34" charset="0"/>
              <a:buChar char="•"/>
            </a:pPr>
            <a:endParaRPr lang="en-US" sz="1600" dirty="0">
              <a:solidFill>
                <a:schemeClr val="accent6">
                  <a:lumMod val="75000"/>
                </a:schemeClr>
              </a:solidFill>
              <a:latin typeface="Verdana" panose="020B0604030504040204" pitchFamily="34" charset="0"/>
              <a:ea typeface="Verdana" panose="020B0604030504040204" pitchFamily="34" charset="0"/>
              <a:cs typeface="+mj-cs"/>
            </a:endParaRPr>
          </a:p>
          <a:p>
            <a:pPr marL="800100" lvl="1" indent="-342900" algn="l">
              <a:buFont typeface="Arial" panose="020B0604020202020204" pitchFamily="34" charset="0"/>
              <a:buChar char="•"/>
            </a:pPr>
            <a:r>
              <a:rPr lang="en-US" sz="1600" dirty="0">
                <a:solidFill>
                  <a:schemeClr val="accent6">
                    <a:lumMod val="75000"/>
                  </a:schemeClr>
                </a:solidFill>
                <a:latin typeface="Verdana" panose="020B0604030504040204" pitchFamily="34" charset="0"/>
                <a:ea typeface="Verdana" panose="020B0604030504040204" pitchFamily="34" charset="0"/>
                <a:cs typeface="+mj-cs"/>
              </a:rPr>
              <a:t>God led Israel out of Egypt, across the wilderness and brought them to Horeb to establish his Holy Covenant by His voice.  Read Exo 19-20, </a:t>
            </a: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4-5, </a:t>
            </a: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8, </a:t>
            </a: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13, </a:t>
            </a: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18:15-22.</a:t>
            </a:r>
          </a:p>
          <a:p>
            <a:pPr marL="800100" lvl="1" indent="-342900" algn="l">
              <a:buFont typeface="Arial" panose="020B0604020202020204" pitchFamily="34" charset="0"/>
              <a:buChar char="•"/>
            </a:pPr>
            <a:endParaRPr lang="en-US" sz="1600" dirty="0">
              <a:solidFill>
                <a:schemeClr val="accent6">
                  <a:lumMod val="75000"/>
                </a:schemeClr>
              </a:solidFill>
              <a:latin typeface="Verdana" panose="020B0604030504040204" pitchFamily="34" charset="0"/>
              <a:ea typeface="Verdana" panose="020B0604030504040204" pitchFamily="34" charset="0"/>
              <a:cs typeface="+mj-cs"/>
            </a:endParaRPr>
          </a:p>
          <a:p>
            <a:pPr marL="800100" lvl="1" indent="-342900" algn="l">
              <a:buFont typeface="Arial" panose="020B0604020202020204" pitchFamily="34" charset="0"/>
              <a:buChar char="•"/>
            </a:pPr>
            <a:r>
              <a:rPr lang="en-US" sz="1600" dirty="0">
                <a:solidFill>
                  <a:schemeClr val="accent6">
                    <a:lumMod val="75000"/>
                  </a:schemeClr>
                </a:solidFill>
                <a:latin typeface="Verdana" panose="020B0604030504040204" pitchFamily="34" charset="0"/>
                <a:ea typeface="Verdana" panose="020B0604030504040204" pitchFamily="34" charset="0"/>
                <a:cs typeface="+mj-cs"/>
              </a:rPr>
              <a:t>Other scripture on Obeying God’s Voice: </a:t>
            </a: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30, 1 Sam 12, 2 Kings 17:7-41, 2 Kings 18:1-12,  Jer 7:19-34, Jer 11, John 5:25-28, John 10 – sheep obey, John 18:37, Rev 1:3, Rev 3:20, Rev 14:12, Rev 12:17, Rev 19:10, Rev 21:3, Rev 22:14.</a:t>
            </a:r>
          </a:p>
        </p:txBody>
      </p:sp>
    </p:spTree>
    <p:extLst>
      <p:ext uri="{BB962C8B-B14F-4D97-AF65-F5344CB8AC3E}">
        <p14:creationId xmlns:p14="http://schemas.microsoft.com/office/powerpoint/2010/main" val="112543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06095EF0-705F-72D1-E6D1-C9F4C9ABFF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CD7C61-1DAA-F269-25D2-0A521AB19F47}"/>
              </a:ext>
            </a:extLst>
          </p:cNvPr>
          <p:cNvSpPr>
            <a:spLocks noGrp="1"/>
          </p:cNvSpPr>
          <p:nvPr>
            <p:ph type="ctrTitle"/>
          </p:nvPr>
        </p:nvSpPr>
        <p:spPr>
          <a:xfrm>
            <a:off x="506994" y="81215"/>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4384E786-EAD6-3E0C-1471-4FDC638E5E22}"/>
              </a:ext>
            </a:extLst>
          </p:cNvPr>
          <p:cNvSpPr>
            <a:spLocks noGrp="1"/>
          </p:cNvSpPr>
          <p:nvPr>
            <p:ph type="subTitle" idx="1"/>
          </p:nvPr>
        </p:nvSpPr>
        <p:spPr>
          <a:xfrm>
            <a:off x="506994" y="869133"/>
            <a:ext cx="11171976" cy="5907652"/>
          </a:xfrm>
        </p:spPr>
        <p:txBody>
          <a:bodyPr>
            <a:normAutofit fontScale="40000" lnSpcReduction="20000"/>
          </a:bodyPr>
          <a:lstStyle/>
          <a:p>
            <a:pPr marL="914400" indent="-914400" algn="l">
              <a:buFont typeface="+mj-lt"/>
              <a:buAutoNum type="alphaUcPeriod"/>
            </a:pPr>
            <a:r>
              <a:rPr lang="en-US" sz="4500" b="1" dirty="0">
                <a:solidFill>
                  <a:schemeClr val="accent6">
                    <a:lumMod val="75000"/>
                  </a:schemeClr>
                </a:solidFill>
                <a:latin typeface="Verdana" panose="020B0604030504040204" pitchFamily="34" charset="0"/>
                <a:ea typeface="Verdana" panose="020B0604030504040204" pitchFamily="34" charset="0"/>
                <a:cs typeface="+mj-cs"/>
              </a:rPr>
              <a:t>What is a Covenant?</a:t>
            </a:r>
          </a:p>
          <a:p>
            <a:pPr marL="0" marR="0" algn="l">
              <a:lnSpc>
                <a:spcPct val="107000"/>
              </a:lnSpc>
              <a:spcAft>
                <a:spcPts val="800"/>
              </a:spcAft>
            </a:pPr>
            <a:r>
              <a:rPr lang="en-US" sz="3400" kern="100" dirty="0">
                <a:solidFill>
                  <a:schemeClr val="accent6">
                    <a:lumMod val="75000"/>
                  </a:schemeClr>
                </a:solidFill>
                <a:effectLst/>
                <a:latin typeface="Verdana" panose="020B0604030504040204" pitchFamily="34" charset="0"/>
                <a:ea typeface="Verdana" panose="020B0604030504040204" pitchFamily="34" charset="0"/>
                <a:cs typeface="Times New Roman" panose="02020603050405020304" pitchFamily="18" charset="0"/>
              </a:rPr>
              <a:t>	A legal agreement, a blood oath, between two or more parties.  Considered eternally binding (Gen 9).  The 	Agreement contains first principles and presiding tenants that both parties agree to follow.  A Covenant often is 	only annulled by manner of death by one or more parties.  The principle is the same as a marriage Covenant 	between Husband and Wife. The “two become one flesh”, and “what God brings together let no man separate 	(Mat 19:4-6).”</a:t>
            </a:r>
          </a:p>
          <a:p>
            <a:pPr marL="914400" marR="0" indent="-914400" algn="l">
              <a:lnSpc>
                <a:spcPct val="107000"/>
              </a:lnSpc>
              <a:spcAft>
                <a:spcPts val="800"/>
              </a:spcAft>
              <a:buFont typeface="+mj-lt"/>
              <a:buAutoNum type="alphaUcPeriod" startAt="2"/>
            </a:pPr>
            <a:r>
              <a:rPr lang="en-US" sz="4500" b="1" kern="100" dirty="0">
                <a:solidFill>
                  <a:schemeClr val="accent6">
                    <a:lumMod val="75000"/>
                  </a:schemeClr>
                </a:solidFill>
                <a:latin typeface="Verdana" panose="020B0604030504040204" pitchFamily="34" charset="0"/>
                <a:ea typeface="Verdana" panose="020B0604030504040204" pitchFamily="34" charset="0"/>
                <a:cs typeface="Times New Roman" panose="02020603050405020304" pitchFamily="18" charset="0"/>
              </a:rPr>
              <a:t>What is a Statute?</a:t>
            </a:r>
          </a:p>
          <a:p>
            <a:pPr algn="l">
              <a:lnSpc>
                <a:spcPct val="107000"/>
              </a:lnSpc>
              <a:spcAft>
                <a:spcPts val="800"/>
              </a:spcAft>
            </a:pPr>
            <a:r>
              <a:rPr lang="en-US" sz="3500" kern="100" dirty="0">
                <a:solidFill>
                  <a:schemeClr val="accent6">
                    <a:lumMod val="75000"/>
                  </a:schemeClr>
                </a:solidFill>
                <a:effectLst/>
                <a:latin typeface="Verdana" panose="020B0604030504040204" pitchFamily="34" charset="0"/>
                <a:ea typeface="Verdana" panose="020B0604030504040204" pitchFamily="34" charset="0"/>
                <a:cs typeface="Times New Roman" panose="02020603050405020304" pitchFamily="18" charset="0"/>
              </a:rPr>
              <a:t>	A State Law that contains rules, regulations and judgements passed by a legislative body as “violation of 	crimes,” as defined by the Statute (1 Tim 1:9).  Considered temporary and subject to periodic ratification.  	Usually written to uphold the first principles of the Covenant and aids the enforcement and adherence to it as 	well as added laws, rules and regulations.  </a:t>
            </a:r>
          </a:p>
          <a:p>
            <a:pPr marL="914400" indent="-914400" algn="l">
              <a:lnSpc>
                <a:spcPct val="107000"/>
              </a:lnSpc>
              <a:spcAft>
                <a:spcPts val="800"/>
              </a:spcAft>
              <a:buFont typeface="+mj-lt"/>
              <a:buAutoNum type="alphaUcPeriod" startAt="3"/>
            </a:pPr>
            <a:r>
              <a:rPr lang="en-US" sz="4500" b="1" kern="100" dirty="0">
                <a:solidFill>
                  <a:schemeClr val="accent6">
                    <a:lumMod val="75000"/>
                  </a:schemeClr>
                </a:solidFill>
                <a:latin typeface="Verdana" panose="020B0604030504040204" pitchFamily="34" charset="0"/>
                <a:ea typeface="Verdana" panose="020B0604030504040204" pitchFamily="34" charset="0"/>
                <a:cs typeface="Times New Roman" panose="02020603050405020304" pitchFamily="18" charset="0"/>
              </a:rPr>
              <a:t>What is an Ordinance? </a:t>
            </a:r>
          </a:p>
          <a:p>
            <a:pPr algn="l">
              <a:lnSpc>
                <a:spcPct val="107000"/>
              </a:lnSpc>
              <a:spcAft>
                <a:spcPts val="800"/>
              </a:spcAft>
            </a:pPr>
            <a:r>
              <a:rPr lang="en-US" sz="3500" kern="100" dirty="0">
                <a:solidFill>
                  <a:schemeClr val="accent6">
                    <a:lumMod val="75000"/>
                  </a:schemeClr>
                </a:solidFill>
                <a:latin typeface="Verdana" panose="020B0604030504040204" pitchFamily="34" charset="0"/>
                <a:ea typeface="Verdana" panose="020B0604030504040204" pitchFamily="34" charset="0"/>
                <a:cs typeface="Times New Roman" panose="02020603050405020304" pitchFamily="18" charset="0"/>
              </a:rPr>
              <a:t>	A local Law.  Otherwise, the same as a Statute. </a:t>
            </a:r>
          </a:p>
          <a:p>
            <a:pPr marL="914400" indent="-914400" algn="l">
              <a:lnSpc>
                <a:spcPct val="107000"/>
              </a:lnSpc>
              <a:spcAft>
                <a:spcPts val="800"/>
              </a:spcAft>
              <a:buFont typeface="+mj-lt"/>
              <a:buAutoNum type="alphaUcPeriod" startAt="4"/>
            </a:pPr>
            <a:r>
              <a:rPr lang="en-US" sz="4500" b="1" kern="100" dirty="0">
                <a:solidFill>
                  <a:schemeClr val="accent6">
                    <a:lumMod val="75000"/>
                  </a:schemeClr>
                </a:solidFill>
                <a:effectLst/>
                <a:latin typeface="Verdana" panose="020B0604030504040204" pitchFamily="34" charset="0"/>
                <a:ea typeface="Verdana" panose="020B0604030504040204" pitchFamily="34" charset="0"/>
                <a:cs typeface="Times New Roman" panose="02020603050405020304" pitchFamily="18" charset="0"/>
              </a:rPr>
              <a:t>Testimony</a:t>
            </a:r>
          </a:p>
          <a:p>
            <a:pPr algn="l">
              <a:lnSpc>
                <a:spcPct val="107000"/>
              </a:lnSpc>
              <a:spcAft>
                <a:spcPts val="800"/>
              </a:spcAft>
            </a:pPr>
            <a:r>
              <a:rPr lang="en-US" sz="3500" kern="100" dirty="0">
                <a:solidFill>
                  <a:schemeClr val="accent6">
                    <a:lumMod val="75000"/>
                  </a:schemeClr>
                </a:solidFill>
                <a:effectLst/>
                <a:latin typeface="Verdana" panose="020B0604030504040204" pitchFamily="34" charset="0"/>
                <a:ea typeface="Verdana" panose="020B0604030504040204" pitchFamily="34" charset="0"/>
                <a:cs typeface="Times New Roman" panose="02020603050405020304" pitchFamily="18" charset="0"/>
              </a:rPr>
              <a:t>	Personal witness to an event or vision, or a formal statement given as evidence to a court, that is used in 	support the upholding of Truth.  Two types: Expert Witness and Peer Witness.  In the Bible a testimony is the 	“Spirit of Prophecy” (Rev 19:10)  And prophecy is the telling or interpretation of a vision of a future event yet to 	occur. Testimonies spoken are a witness of God’s Promises made and kept and the veracity of his Word overall.    </a:t>
            </a:r>
          </a:p>
          <a:p>
            <a:pPr algn="l">
              <a:lnSpc>
                <a:spcPct val="107000"/>
              </a:lnSpc>
              <a:spcAft>
                <a:spcPts val="800"/>
              </a:spcAft>
            </a:pPr>
            <a:endParaRPr lang="en-US" sz="1600" kern="100" dirty="0">
              <a:solidFill>
                <a:schemeClr val="accent6">
                  <a:lumMod val="75000"/>
                </a:schemeClr>
              </a:solidFill>
              <a:effectLst/>
              <a:latin typeface="Verdana" panose="020B0604030504040204" pitchFamily="34" charset="0"/>
              <a:ea typeface="Verdana" panose="020B0604030504040204" pitchFamily="34" charset="0"/>
              <a:cs typeface="Times New Roman" panose="02020603050405020304" pitchFamily="18" charset="0"/>
            </a:endParaRPr>
          </a:p>
          <a:p>
            <a:pPr marL="0" marR="0" algn="l">
              <a:lnSpc>
                <a:spcPct val="107000"/>
              </a:lnSpc>
              <a:spcAft>
                <a:spcPts val="800"/>
              </a:spcAft>
            </a:pPr>
            <a:r>
              <a:rPr lang="en-US" sz="1600" kern="100" dirty="0">
                <a:solidFill>
                  <a:schemeClr val="accent6">
                    <a:lumMod val="75000"/>
                  </a:schemeClr>
                </a:solidFill>
                <a:effectLst/>
                <a:latin typeface="Verdana" panose="020B0604030504040204" pitchFamily="34" charset="0"/>
                <a:ea typeface="Verdana" panose="020B0604030504040204" pitchFamily="34" charset="0"/>
                <a:cs typeface="Times New Roman" panose="02020603050405020304" pitchFamily="18" charset="0"/>
              </a:rPr>
              <a:t> </a:t>
            </a:r>
          </a:p>
        </p:txBody>
      </p:sp>
    </p:spTree>
    <p:extLst>
      <p:ext uri="{BB962C8B-B14F-4D97-AF65-F5344CB8AC3E}">
        <p14:creationId xmlns:p14="http://schemas.microsoft.com/office/powerpoint/2010/main" val="2227341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20EDE829-8F77-99B7-BE4E-FE5C43F514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60622F-8233-3D91-69FA-3649F52AE3FC}"/>
              </a:ext>
            </a:extLst>
          </p:cNvPr>
          <p:cNvSpPr>
            <a:spLocks noGrp="1"/>
          </p:cNvSpPr>
          <p:nvPr>
            <p:ph type="ctrTitle"/>
          </p:nvPr>
        </p:nvSpPr>
        <p:spPr>
          <a:xfrm>
            <a:off x="50699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468EFE67-793B-E7E2-5964-C1C5D7A4735B}"/>
              </a:ext>
            </a:extLst>
          </p:cNvPr>
          <p:cNvSpPr>
            <a:spLocks noGrp="1"/>
          </p:cNvSpPr>
          <p:nvPr>
            <p:ph type="subTitle" idx="1"/>
          </p:nvPr>
        </p:nvSpPr>
        <p:spPr>
          <a:xfrm>
            <a:off x="506994" y="1303699"/>
            <a:ext cx="7122242" cy="5015619"/>
          </a:xfrm>
        </p:spPr>
        <p:txBody>
          <a:bodyPr>
            <a:normAutofit/>
          </a:bodyPr>
          <a:lstStyle/>
          <a:p>
            <a:pPr marL="514350" indent="-514350" algn="l">
              <a:buFont typeface="+mj-lt"/>
              <a:buAutoNum type="alphaUcPeriod"/>
            </a:pPr>
            <a:r>
              <a:rPr lang="en-US" b="1" dirty="0">
                <a:solidFill>
                  <a:schemeClr val="accent6">
                    <a:lumMod val="75000"/>
                  </a:schemeClr>
                </a:solidFill>
                <a:latin typeface="Verdana" panose="020B0604030504040204" pitchFamily="34" charset="0"/>
                <a:ea typeface="Verdana" panose="020B0604030504040204" pitchFamily="34" charset="0"/>
                <a:cs typeface="+mj-cs"/>
              </a:rPr>
              <a:t>  </a:t>
            </a:r>
            <a:r>
              <a:rPr lang="en-US" sz="2000" b="1" dirty="0">
                <a:solidFill>
                  <a:schemeClr val="accent6">
                    <a:lumMod val="75000"/>
                  </a:schemeClr>
                </a:solidFill>
                <a:latin typeface="Verdana" panose="020B0604030504040204" pitchFamily="34" charset="0"/>
                <a:ea typeface="Verdana" panose="020B0604030504040204" pitchFamily="34" charset="0"/>
                <a:cs typeface="+mj-cs"/>
              </a:rPr>
              <a:t>What was/is a Schoolmaster?</a:t>
            </a:r>
          </a:p>
          <a:p>
            <a:pPr marL="800100" lvl="1" indent="-342900" algn="l">
              <a:buFont typeface="Arial" panose="020B0604020202020204" pitchFamily="34" charset="0"/>
              <a:buChar char="•"/>
            </a:pPr>
            <a:r>
              <a:rPr lang="en-US" sz="1600" dirty="0">
                <a:solidFill>
                  <a:schemeClr val="accent6">
                    <a:lumMod val="75000"/>
                  </a:schemeClr>
                </a:solidFill>
                <a:latin typeface="Verdana" panose="020B0604030504040204" pitchFamily="34" charset="0"/>
                <a:ea typeface="Verdana" panose="020B0604030504040204" pitchFamily="34" charset="0"/>
                <a:cs typeface="+mj-cs"/>
              </a:rPr>
              <a:t>One that disciplines or directs. </a:t>
            </a:r>
            <a:r>
              <a:rPr lang="en-US" sz="1600" b="0" i="0" dirty="0">
                <a:solidFill>
                  <a:schemeClr val="accent6">
                    <a:lumMod val="75000"/>
                  </a:schemeClr>
                </a:solidFill>
                <a:effectLst/>
                <a:latin typeface="Verdana" panose="020B0604030504040204" pitchFamily="34" charset="0"/>
                <a:ea typeface="Verdana" panose="020B0604030504040204" pitchFamily="34" charset="0"/>
              </a:rPr>
              <a:t>The law so designated by Paul (</a:t>
            </a:r>
            <a:r>
              <a:rPr lang="en-US" sz="1600" b="0" i="0" u="none" strike="noStrike" dirty="0">
                <a:solidFill>
                  <a:schemeClr val="accent6">
                    <a:lumMod val="75000"/>
                  </a:schemeClr>
                </a:solidFill>
                <a:effectLst/>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Galatians 3:24, 25</a:t>
            </a:r>
            <a:r>
              <a:rPr lang="en-US" sz="1600" b="0" i="0" dirty="0">
                <a:solidFill>
                  <a:schemeClr val="accent6">
                    <a:lumMod val="75000"/>
                  </a:schemeClr>
                </a:solidFill>
                <a:effectLst/>
                <a:latin typeface="Verdana" panose="020B0604030504040204" pitchFamily="34" charset="0"/>
                <a:ea typeface="Verdana" panose="020B0604030504040204" pitchFamily="34" charset="0"/>
              </a:rPr>
              <a:t>). As so used, the word does not mean teacher, but pedagogue (shortened into the modern page), i.e., one who was entrusted with the supervision of a family, taking them to and from the school, being responsible for their safety and manners. Hence the pedagogue was stern and severe in his discipline, often standing behind students reciting the Torah and carrying a whip or a stick to issue minor corporal punishment. Thus, the law was a pedagogue to the Jews, with a view to Christ, i.e., to prepare for faith in Christ by producing convictions of guilt and helplessness. The office of the pedagogue ceased when "faith came", i.e., the object of that faith, the seed, which is Christ.</a:t>
            </a:r>
            <a:endParaRPr lang="en-US" sz="1600" b="0" i="0" dirty="0">
              <a:solidFill>
                <a:schemeClr val="accent6">
                  <a:lumMod val="75000"/>
                </a:schemeClr>
              </a:solidFill>
              <a:effectLst/>
              <a:latin typeface="Verdana" panose="020B0604030504040204" pitchFamily="34" charset="0"/>
              <a:ea typeface="Verdana" panose="020B0604030504040204" pitchFamily="34" charset="0"/>
              <a:cs typeface="+mj-cs"/>
            </a:endParaRPr>
          </a:p>
          <a:p>
            <a:pPr marL="400050" indent="-400050" algn="l">
              <a:buFont typeface="+mj-lt"/>
              <a:buAutoNum type="alphaUcPeriod"/>
            </a:pPr>
            <a:r>
              <a:rPr lang="en-US" sz="2000" b="1" i="0" dirty="0">
                <a:solidFill>
                  <a:schemeClr val="accent6">
                    <a:lumMod val="75000"/>
                  </a:schemeClr>
                </a:solidFill>
                <a:effectLst/>
                <a:latin typeface="Verdana" panose="020B0604030504040204" pitchFamily="34" charset="0"/>
                <a:ea typeface="Verdana" panose="020B0604030504040204" pitchFamily="34" charset="0"/>
              </a:rPr>
              <a:t> 	Recognitions of Clement </a:t>
            </a:r>
          </a:p>
          <a:p>
            <a:pPr algn="l"/>
            <a:r>
              <a:rPr lang="en-US" sz="2000" b="1" dirty="0">
                <a:solidFill>
                  <a:schemeClr val="accent6">
                    <a:lumMod val="75000"/>
                  </a:schemeClr>
                </a:solidFill>
                <a:latin typeface="Verdana" panose="020B0604030504040204" pitchFamily="34" charset="0"/>
                <a:ea typeface="Verdana" panose="020B0604030504040204" pitchFamily="34" charset="0"/>
              </a:rPr>
              <a:t>	</a:t>
            </a:r>
            <a:r>
              <a:rPr lang="en-US" sz="2000" b="1" i="0" dirty="0">
                <a:solidFill>
                  <a:schemeClr val="accent6">
                    <a:lumMod val="75000"/>
                  </a:schemeClr>
                </a:solidFill>
                <a:effectLst/>
                <a:latin typeface="Verdana" panose="020B0604030504040204" pitchFamily="34" charset="0"/>
                <a:ea typeface="Verdana" panose="020B0604030504040204" pitchFamily="34" charset="0"/>
              </a:rPr>
              <a:t>Chapters 35-39 – The words of Peter</a:t>
            </a:r>
          </a:p>
        </p:txBody>
      </p:sp>
      <p:pic>
        <p:nvPicPr>
          <p:cNvPr id="5" name="Picture 4">
            <a:extLst>
              <a:ext uri="{FF2B5EF4-FFF2-40B4-BE49-F238E27FC236}">
                <a16:creationId xmlns:a16="http://schemas.microsoft.com/office/drawing/2014/main" id="{EA43D905-64AC-A640-38F4-705054456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6570" y="1460717"/>
            <a:ext cx="3962400" cy="2840736"/>
          </a:xfrm>
          <a:prstGeom prst="rect">
            <a:avLst/>
          </a:prstGeom>
        </p:spPr>
      </p:pic>
    </p:spTree>
    <p:extLst>
      <p:ext uri="{BB962C8B-B14F-4D97-AF65-F5344CB8AC3E}">
        <p14:creationId xmlns:p14="http://schemas.microsoft.com/office/powerpoint/2010/main" val="324277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C22244F1-F2C9-398B-64DD-725AA6EB1C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B1146A-A07C-91B7-6787-5E6A6A6C6D6A}"/>
              </a:ext>
            </a:extLst>
          </p:cNvPr>
          <p:cNvSpPr>
            <a:spLocks noGrp="1"/>
          </p:cNvSpPr>
          <p:nvPr>
            <p:ph type="ctrTitle"/>
          </p:nvPr>
        </p:nvSpPr>
        <p:spPr>
          <a:xfrm>
            <a:off x="50699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96C74F49-A032-F646-5586-2E6F0B3A434F}"/>
              </a:ext>
            </a:extLst>
          </p:cNvPr>
          <p:cNvSpPr>
            <a:spLocks noGrp="1"/>
          </p:cNvSpPr>
          <p:nvPr>
            <p:ph type="subTitle" idx="1"/>
          </p:nvPr>
        </p:nvSpPr>
        <p:spPr>
          <a:xfrm>
            <a:off x="506994" y="1303699"/>
            <a:ext cx="11171976" cy="5401901"/>
          </a:xfrm>
        </p:spPr>
        <p:txBody>
          <a:bodyPr>
            <a:normAutofit/>
          </a:bodyPr>
          <a:lstStyle/>
          <a:p>
            <a:pPr marL="457200" indent="-457200" algn="l">
              <a:buFont typeface="+mj-lt"/>
              <a:buAutoNum type="alphaUcPeriod"/>
            </a:pPr>
            <a:r>
              <a:rPr lang="en-US" sz="2000" b="1" dirty="0">
                <a:solidFill>
                  <a:schemeClr val="accent6">
                    <a:lumMod val="75000"/>
                  </a:schemeClr>
                </a:solidFill>
                <a:latin typeface="Verdana" panose="020B0604030504040204" pitchFamily="34" charset="0"/>
                <a:ea typeface="Verdana" panose="020B0604030504040204" pitchFamily="34" charset="0"/>
                <a:cs typeface="+mj-cs"/>
              </a:rPr>
              <a:t>What was the purpose of the Temple Priests to perform sacrifices? </a:t>
            </a:r>
          </a:p>
          <a:p>
            <a:pPr lvl="1" algn="l"/>
            <a:r>
              <a:rPr lang="en-US" sz="1600" dirty="0">
                <a:solidFill>
                  <a:schemeClr val="accent6">
                    <a:lumMod val="75000"/>
                  </a:schemeClr>
                </a:solidFill>
                <a:latin typeface="Verdana" panose="020B0604030504040204" pitchFamily="34" charset="0"/>
                <a:ea typeface="Verdana" panose="020B0604030504040204" pitchFamily="34" charset="0"/>
                <a:cs typeface="+mj-cs"/>
              </a:rPr>
              <a:t>As we read in Recognitions of Clement, the Temple was established to serve God for a temporary time in order to show Israel, by the head and seed of Aaron, how to atone for the sin of Israel when they made a Golden Calf and broke the Holy Covenant that was established by God’s voice.  The Temple system was a punishment (or “schoolmaster”) forcing them to do continual and painstaking rituals and sacrifices, with the blood of beasts sprinkled upon the mercy seat or burned in fire.  The temple had a long history of being overthrown and torn down to demonstrate to Israel this is not how God wants His people to worship Him, but impress upon them how much easier it is to simply </a:t>
            </a:r>
          </a:p>
          <a:p>
            <a:pPr lvl="1"/>
            <a:r>
              <a:rPr lang="en-US" sz="1600" dirty="0">
                <a:solidFill>
                  <a:schemeClr val="accent6">
                    <a:lumMod val="75000"/>
                  </a:schemeClr>
                </a:solidFill>
                <a:latin typeface="Verdana" panose="020B0604030504040204" pitchFamily="34" charset="0"/>
                <a:ea typeface="Verdana" panose="020B0604030504040204" pitchFamily="34" charset="0"/>
                <a:cs typeface="+mj-cs"/>
              </a:rPr>
              <a:t>Obey His Voice! </a:t>
            </a:r>
          </a:p>
          <a:p>
            <a:pPr lvl="1"/>
            <a:endParaRPr lang="en-US" sz="1600" dirty="0">
              <a:solidFill>
                <a:schemeClr val="accent6">
                  <a:lumMod val="75000"/>
                </a:schemeClr>
              </a:solidFill>
              <a:latin typeface="Verdana" panose="020B0604030504040204" pitchFamily="34" charset="0"/>
              <a:ea typeface="Verdana" panose="020B0604030504040204" pitchFamily="34" charset="0"/>
              <a:cs typeface="+mj-cs"/>
            </a:endParaRPr>
          </a:p>
          <a:p>
            <a:pPr marL="800100" lvl="1" indent="-342900" algn="l">
              <a:buFont typeface="Arial" panose="020B0604020202020204" pitchFamily="34" charset="0"/>
              <a:buChar char="•"/>
            </a:pPr>
            <a:r>
              <a:rPr lang="en-US" sz="1600" dirty="0">
                <a:solidFill>
                  <a:schemeClr val="accent6">
                    <a:lumMod val="75000"/>
                  </a:schemeClr>
                </a:solidFill>
                <a:latin typeface="Verdana" panose="020B0604030504040204" pitchFamily="34" charset="0"/>
                <a:ea typeface="Verdana" panose="020B0604030504040204" pitchFamily="34" charset="0"/>
                <a:cs typeface="+mj-cs"/>
              </a:rPr>
              <a:t>Aaron shall “Bear the Iniquity” Read Ex 28:38-43, Leviticus 10:17, </a:t>
            </a: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9:20-24, Psalm 106:23, Exo 27:21, Num 1:53, Num 14, Num 18:1, Isa 24</a:t>
            </a:r>
          </a:p>
          <a:p>
            <a:pPr marL="800100" lvl="1" indent="-342900" algn="l">
              <a:buFont typeface="Arial" panose="020B0604020202020204" pitchFamily="34" charset="0"/>
              <a:buChar char="•"/>
            </a:pP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5:22 “He added no more”, Exodus 40:19-20 “Two Tables of Stone inside the Ark”</a:t>
            </a:r>
          </a:p>
          <a:p>
            <a:pPr marL="800100" lvl="1" indent="-342900" algn="l">
              <a:buFont typeface="Arial" panose="020B0604020202020204" pitchFamily="34" charset="0"/>
              <a:buChar char="•"/>
            </a:pP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29:21-27 – “Lord shall separate him unto evil out of all the tribes of Israel, according to the curses of the Covenant that are written in the book of the law.”</a:t>
            </a:r>
          </a:p>
          <a:p>
            <a:pPr marL="800100" lvl="1" indent="-342900" algn="l">
              <a:buFont typeface="Arial" panose="020B0604020202020204" pitchFamily="34" charset="0"/>
              <a:buChar char="•"/>
            </a:pP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30 (Read all) “If thou shalt hearken unto the voice to keep His commandments (in stone) and his statutes which are written in this book of the law (of Moses).  </a:t>
            </a:r>
          </a:p>
          <a:p>
            <a:pPr marL="800100" lvl="1" indent="-342900" algn="l">
              <a:buFont typeface="Arial" panose="020B0604020202020204" pitchFamily="34" charset="0"/>
              <a:buChar char="•"/>
            </a:pPr>
            <a:r>
              <a:rPr lang="en-US" sz="1600"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600" dirty="0">
                <a:solidFill>
                  <a:schemeClr val="accent6">
                    <a:lumMod val="75000"/>
                  </a:schemeClr>
                </a:solidFill>
                <a:latin typeface="Verdana" panose="020B0604030504040204" pitchFamily="34" charset="0"/>
                <a:ea typeface="Verdana" panose="020B0604030504040204" pitchFamily="34" charset="0"/>
                <a:cs typeface="+mj-cs"/>
              </a:rPr>
              <a:t> 31:24-26 – “Book placed on the side of the Ark as a witness against them until they were finished”</a:t>
            </a:r>
          </a:p>
          <a:p>
            <a:pPr marL="800100" lvl="1" indent="-342900" algn="l">
              <a:buFont typeface="Arial" panose="020B0604020202020204" pitchFamily="34" charset="0"/>
              <a:buChar char="•"/>
            </a:pPr>
            <a:r>
              <a:rPr lang="en-US" sz="1600" dirty="0">
                <a:solidFill>
                  <a:schemeClr val="accent6">
                    <a:lumMod val="75000"/>
                  </a:schemeClr>
                </a:solidFill>
                <a:latin typeface="Verdana" panose="020B0604030504040204" pitchFamily="34" charset="0"/>
                <a:ea typeface="Verdana" panose="020B0604030504040204" pitchFamily="34" charset="0"/>
                <a:cs typeface="+mj-cs"/>
              </a:rPr>
              <a:t>Study the difference the Allegory of Hagar and Sarah, of Flesh vs Spirit, of writing on the heart.</a:t>
            </a:r>
          </a:p>
        </p:txBody>
      </p:sp>
    </p:spTree>
    <p:extLst>
      <p:ext uri="{BB962C8B-B14F-4D97-AF65-F5344CB8AC3E}">
        <p14:creationId xmlns:p14="http://schemas.microsoft.com/office/powerpoint/2010/main" val="2323146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576E4C00-0936-4CEA-5482-887839E832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F4C8DF-6709-982D-26DE-DEB783338CA0}"/>
              </a:ext>
            </a:extLst>
          </p:cNvPr>
          <p:cNvSpPr>
            <a:spLocks noGrp="1"/>
          </p:cNvSpPr>
          <p:nvPr>
            <p:ph type="ctrTitle"/>
          </p:nvPr>
        </p:nvSpPr>
        <p:spPr>
          <a:xfrm>
            <a:off x="50699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AEF59FE1-1A9E-9D1A-A673-C82D06334566}"/>
              </a:ext>
            </a:extLst>
          </p:cNvPr>
          <p:cNvSpPr>
            <a:spLocks noGrp="1"/>
          </p:cNvSpPr>
          <p:nvPr>
            <p:ph type="subTitle" idx="1"/>
          </p:nvPr>
        </p:nvSpPr>
        <p:spPr>
          <a:xfrm>
            <a:off x="506993" y="1303699"/>
            <a:ext cx="11361733" cy="5246750"/>
          </a:xfrm>
        </p:spPr>
        <p:txBody>
          <a:bodyPr>
            <a:normAutofit/>
          </a:bodyPr>
          <a:lstStyle/>
          <a:p>
            <a:pPr marL="457200" indent="-457200" algn="l">
              <a:buFont typeface="+mj-lt"/>
              <a:buAutoNum type="alphaUcPeriod"/>
            </a:pPr>
            <a:r>
              <a:rPr lang="en-US" sz="2000" b="1" dirty="0">
                <a:solidFill>
                  <a:schemeClr val="accent6">
                    <a:lumMod val="75000"/>
                  </a:schemeClr>
                </a:solidFill>
                <a:latin typeface="Verdana" panose="020B0604030504040204" pitchFamily="34" charset="0"/>
                <a:ea typeface="Verdana" panose="020B0604030504040204" pitchFamily="34" charset="0"/>
                <a:cs typeface="+mj-cs"/>
              </a:rPr>
              <a:t>Other Laws Written in the Torah – 613 Mitzvah</a:t>
            </a:r>
          </a:p>
          <a:p>
            <a:pPr marL="914400" lvl="1" indent="-457200" algn="l">
              <a:buFont typeface="Arial" panose="020B0604020202020204" pitchFamily="34" charset="0"/>
              <a:buChar char="•"/>
            </a:pPr>
            <a:r>
              <a:rPr lang="en-US" sz="1400" b="1" dirty="0">
                <a:solidFill>
                  <a:schemeClr val="accent6">
                    <a:lumMod val="75000"/>
                  </a:schemeClr>
                </a:solidFill>
                <a:latin typeface="Verdana" panose="020B0604030504040204" pitchFamily="34" charset="0"/>
                <a:ea typeface="Verdana" panose="020B0604030504040204" pitchFamily="34" charset="0"/>
                <a:cs typeface="+mj-cs"/>
              </a:rPr>
              <a:t>Compiled first in 3</a:t>
            </a:r>
            <a:r>
              <a:rPr lang="en-US" sz="1400" b="1" baseline="30000" dirty="0">
                <a:solidFill>
                  <a:schemeClr val="accent6">
                    <a:lumMod val="75000"/>
                  </a:schemeClr>
                </a:solidFill>
                <a:latin typeface="Verdana" panose="020B0604030504040204" pitchFamily="34" charset="0"/>
                <a:ea typeface="Verdana" panose="020B0604030504040204" pitchFamily="34" charset="0"/>
                <a:cs typeface="+mj-cs"/>
              </a:rPr>
              <a:t>rd</a:t>
            </a:r>
            <a:r>
              <a:rPr lang="en-US" sz="1400" b="1" dirty="0">
                <a:solidFill>
                  <a:schemeClr val="accent6">
                    <a:lumMod val="75000"/>
                  </a:schemeClr>
                </a:solidFill>
                <a:latin typeface="Verdana" panose="020B0604030504040204" pitchFamily="34" charset="0"/>
                <a:ea typeface="Verdana" panose="020B0604030504040204" pitchFamily="34" charset="0"/>
                <a:cs typeface="+mj-cs"/>
              </a:rPr>
              <a:t> century AD, by Rabbi </a:t>
            </a:r>
            <a:r>
              <a:rPr lang="en-US" sz="1400" b="1" dirty="0" err="1">
                <a:solidFill>
                  <a:schemeClr val="accent6">
                    <a:lumMod val="75000"/>
                  </a:schemeClr>
                </a:solidFill>
                <a:latin typeface="Verdana" panose="020B0604030504040204" pitchFamily="34" charset="0"/>
                <a:ea typeface="Verdana" panose="020B0604030504040204" pitchFamily="34" charset="0"/>
                <a:cs typeface="+mj-cs"/>
              </a:rPr>
              <a:t>Simlai</a:t>
            </a:r>
            <a:r>
              <a:rPr lang="en-US" sz="1400" b="1" dirty="0">
                <a:solidFill>
                  <a:schemeClr val="accent6">
                    <a:lumMod val="75000"/>
                  </a:schemeClr>
                </a:solidFill>
                <a:latin typeface="Verdana" panose="020B0604030504040204" pitchFamily="34" charset="0"/>
                <a:ea typeface="Verdana" panose="020B0604030504040204" pitchFamily="34" charset="0"/>
                <a:cs typeface="+mj-cs"/>
              </a:rPr>
              <a:t>, the word Mitzvah occurs over 180 times in Masoretic text, and the laws are spread all throughout the Torah.  No where in the Bible do we obey all 613.</a:t>
            </a:r>
          </a:p>
          <a:p>
            <a:pPr marL="914400" lvl="1" indent="-457200" algn="l">
              <a:buFont typeface="Arial" panose="020B0604020202020204" pitchFamily="34" charset="0"/>
              <a:buChar char="•"/>
            </a:pPr>
            <a:r>
              <a:rPr lang="en-US" sz="1400" b="1" dirty="0">
                <a:solidFill>
                  <a:schemeClr val="accent6">
                    <a:lumMod val="75000"/>
                  </a:schemeClr>
                </a:solidFill>
                <a:latin typeface="Verdana" panose="020B0604030504040204" pitchFamily="34" charset="0"/>
                <a:ea typeface="Verdana" panose="020B0604030504040204" pitchFamily="34" charset="0"/>
                <a:cs typeface="+mj-cs"/>
              </a:rPr>
              <a:t>These laws were used to regulate the State of Israel in ancient times, and were the “law of the land”, but most do not apply to Gentiles after Christ’s crucifixion in early first century and after the destruction of the Temple in 70ad.  IF Israel simply obeyed the 10c, these would be unnecessary.</a:t>
            </a:r>
          </a:p>
          <a:p>
            <a:pPr marL="914400" lvl="1" indent="-457200" algn="l">
              <a:buFont typeface="Arial" panose="020B0604020202020204" pitchFamily="34" charset="0"/>
              <a:buChar char="•"/>
            </a:pPr>
            <a:endParaRPr lang="en-US" sz="1600" b="1" dirty="0">
              <a:solidFill>
                <a:schemeClr val="accent6">
                  <a:lumMod val="75000"/>
                </a:schemeClr>
              </a:solidFill>
              <a:latin typeface="Verdana" panose="020B0604030504040204" pitchFamily="34" charset="0"/>
              <a:ea typeface="Verdana" panose="020B0604030504040204" pitchFamily="34" charset="0"/>
              <a:cs typeface="+mj-cs"/>
            </a:endParaRPr>
          </a:p>
        </p:txBody>
      </p:sp>
      <p:graphicFrame>
        <p:nvGraphicFramePr>
          <p:cNvPr id="4" name="Table 3">
            <a:extLst>
              <a:ext uri="{FF2B5EF4-FFF2-40B4-BE49-F238E27FC236}">
                <a16:creationId xmlns:a16="http://schemas.microsoft.com/office/drawing/2014/main" id="{715F6133-A831-BC8F-382E-5529CAC221A3}"/>
              </a:ext>
            </a:extLst>
          </p:cNvPr>
          <p:cNvGraphicFramePr>
            <a:graphicFrameLocks noGrp="1"/>
          </p:cNvGraphicFramePr>
          <p:nvPr>
            <p:extLst>
              <p:ext uri="{D42A27DB-BD31-4B8C-83A1-F6EECF244321}">
                <p14:modId xmlns:p14="http://schemas.microsoft.com/office/powerpoint/2010/main" val="2885214868"/>
              </p:ext>
            </p:extLst>
          </p:nvPr>
        </p:nvGraphicFramePr>
        <p:xfrm>
          <a:off x="506992" y="2782013"/>
          <a:ext cx="11361734" cy="3703320"/>
        </p:xfrm>
        <a:graphic>
          <a:graphicData uri="http://schemas.openxmlformats.org/drawingml/2006/table">
            <a:tbl>
              <a:tblPr firstRow="1" bandRow="1">
                <a:tableStyleId>{5C22544A-7EE6-4342-B048-85BDC9FD1C3A}</a:tableStyleId>
              </a:tblPr>
              <a:tblGrid>
                <a:gridCol w="1875990">
                  <a:extLst>
                    <a:ext uri="{9D8B030D-6E8A-4147-A177-3AD203B41FA5}">
                      <a16:colId xmlns:a16="http://schemas.microsoft.com/office/drawing/2014/main" val="374995211"/>
                    </a:ext>
                  </a:extLst>
                </a:gridCol>
                <a:gridCol w="4091709">
                  <a:extLst>
                    <a:ext uri="{9D8B030D-6E8A-4147-A177-3AD203B41FA5}">
                      <a16:colId xmlns:a16="http://schemas.microsoft.com/office/drawing/2014/main" val="2869430494"/>
                    </a:ext>
                  </a:extLst>
                </a:gridCol>
                <a:gridCol w="1228436">
                  <a:extLst>
                    <a:ext uri="{9D8B030D-6E8A-4147-A177-3AD203B41FA5}">
                      <a16:colId xmlns:a16="http://schemas.microsoft.com/office/drawing/2014/main" val="1657657812"/>
                    </a:ext>
                  </a:extLst>
                </a:gridCol>
                <a:gridCol w="4165599">
                  <a:extLst>
                    <a:ext uri="{9D8B030D-6E8A-4147-A177-3AD203B41FA5}">
                      <a16:colId xmlns:a16="http://schemas.microsoft.com/office/drawing/2014/main" val="3521194654"/>
                    </a:ext>
                  </a:extLst>
                </a:gridCol>
              </a:tblGrid>
              <a:tr h="0">
                <a:tc gridSpan="4">
                  <a:txBody>
                    <a:bodyPr/>
                    <a:lstStyle/>
                    <a:p>
                      <a:pPr algn="ctr"/>
                      <a:r>
                        <a:rPr lang="en-US" dirty="0"/>
                        <a:t>Other Torah Laws</a:t>
                      </a:r>
                    </a:p>
                  </a:txBody>
                  <a:tcPr/>
                </a:tc>
                <a:tc hMerge="1">
                  <a:txBody>
                    <a:bodyPr/>
                    <a:lstStyle/>
                    <a:p>
                      <a:endParaRPr lang="en-US" dirty="0"/>
                    </a:p>
                  </a:txBody>
                  <a:tcPr/>
                </a:tc>
                <a:tc hMerge="1">
                  <a:txBody>
                    <a:bodyPr/>
                    <a:lstStyle/>
                    <a:p>
                      <a:pPr algn="ctr"/>
                      <a:endParaRPr lang="en-US" dirty="0"/>
                    </a:p>
                  </a:txBody>
                  <a:tcPr/>
                </a:tc>
                <a:tc hMerge="1">
                  <a:txBody>
                    <a:bodyPr/>
                    <a:lstStyle/>
                    <a:p>
                      <a:endParaRPr lang="en-US" dirty="0"/>
                    </a:p>
                  </a:txBody>
                  <a:tcPr/>
                </a:tc>
                <a:extLst>
                  <a:ext uri="{0D108BD9-81ED-4DB2-BD59-A6C34878D82A}">
                    <a16:rowId xmlns:a16="http://schemas.microsoft.com/office/drawing/2014/main" val="3342516147"/>
                  </a:ext>
                </a:extLst>
              </a:tr>
              <a:tr h="370840">
                <a:tc>
                  <a:txBody>
                    <a:bodyPr/>
                    <a:lstStyle/>
                    <a:p>
                      <a:r>
                        <a:rPr lang="en-US" dirty="0" err="1"/>
                        <a:t>Deut</a:t>
                      </a:r>
                      <a:r>
                        <a:rPr lang="en-US" dirty="0"/>
                        <a:t> 10:19</a:t>
                      </a:r>
                    </a:p>
                  </a:txBody>
                  <a:tcPr/>
                </a:tc>
                <a:tc>
                  <a:txBody>
                    <a:bodyPr/>
                    <a:lstStyle/>
                    <a:p>
                      <a:r>
                        <a:rPr lang="en-US" dirty="0"/>
                        <a:t>Treatment of Gentiles</a:t>
                      </a:r>
                    </a:p>
                  </a:txBody>
                  <a:tcPr/>
                </a:tc>
                <a:tc>
                  <a:txBody>
                    <a:bodyPr/>
                    <a:lstStyle/>
                    <a:p>
                      <a:r>
                        <a:rPr lang="en-US" dirty="0" err="1"/>
                        <a:t>Deut</a:t>
                      </a:r>
                      <a:r>
                        <a:rPr lang="en-US" dirty="0"/>
                        <a:t> 23</a:t>
                      </a:r>
                    </a:p>
                  </a:txBody>
                  <a:tcPr/>
                </a:tc>
                <a:tc>
                  <a:txBody>
                    <a:bodyPr/>
                    <a:lstStyle/>
                    <a:p>
                      <a:r>
                        <a:rPr lang="en-US" dirty="0"/>
                        <a:t>Do not borrow on interest</a:t>
                      </a:r>
                    </a:p>
                  </a:txBody>
                  <a:tcPr/>
                </a:tc>
                <a:extLst>
                  <a:ext uri="{0D108BD9-81ED-4DB2-BD59-A6C34878D82A}">
                    <a16:rowId xmlns:a16="http://schemas.microsoft.com/office/drawing/2014/main" val="3873186856"/>
                  </a:ext>
                </a:extLst>
              </a:tr>
              <a:tr h="370840">
                <a:tc>
                  <a:txBody>
                    <a:bodyPr/>
                    <a:lstStyle/>
                    <a:p>
                      <a:r>
                        <a:rPr lang="en-US" dirty="0"/>
                        <a:t>Ex 22”20</a:t>
                      </a:r>
                    </a:p>
                  </a:txBody>
                  <a:tcPr/>
                </a:tc>
                <a:tc>
                  <a:txBody>
                    <a:bodyPr/>
                    <a:lstStyle/>
                    <a:p>
                      <a:r>
                        <a:rPr lang="en-US" dirty="0"/>
                        <a:t>No wrong to a stranger</a:t>
                      </a:r>
                    </a:p>
                  </a:txBody>
                  <a:tcPr/>
                </a:tc>
                <a:tc>
                  <a:txBody>
                    <a:bodyPr/>
                    <a:lstStyle/>
                    <a:p>
                      <a:r>
                        <a:rPr lang="en-US" dirty="0"/>
                        <a:t>Ex 23:19</a:t>
                      </a:r>
                    </a:p>
                  </a:txBody>
                  <a:tcPr/>
                </a:tc>
                <a:tc>
                  <a:txBody>
                    <a:bodyPr/>
                    <a:lstStyle/>
                    <a:p>
                      <a:r>
                        <a:rPr lang="en-US" dirty="0"/>
                        <a:t>Don’t boil meat with milk</a:t>
                      </a:r>
                    </a:p>
                  </a:txBody>
                  <a:tcPr/>
                </a:tc>
                <a:extLst>
                  <a:ext uri="{0D108BD9-81ED-4DB2-BD59-A6C34878D82A}">
                    <a16:rowId xmlns:a16="http://schemas.microsoft.com/office/drawing/2014/main" val="420666059"/>
                  </a:ext>
                </a:extLst>
              </a:tr>
              <a:tr h="370840">
                <a:tc>
                  <a:txBody>
                    <a:bodyPr/>
                    <a:lstStyle/>
                    <a:p>
                      <a:r>
                        <a:rPr lang="en-US" dirty="0" err="1"/>
                        <a:t>Deut</a:t>
                      </a:r>
                      <a:r>
                        <a:rPr lang="en-US" dirty="0"/>
                        <a:t> 7:3 &amp; 25</a:t>
                      </a:r>
                    </a:p>
                  </a:txBody>
                  <a:tcPr/>
                </a:tc>
                <a:tc>
                  <a:txBody>
                    <a:bodyPr/>
                    <a:lstStyle/>
                    <a:p>
                      <a:r>
                        <a:rPr lang="en-US" dirty="0"/>
                        <a:t>Not to intermarry with Gentiles</a:t>
                      </a:r>
                    </a:p>
                  </a:txBody>
                  <a:tcPr/>
                </a:tc>
                <a:tc>
                  <a:txBody>
                    <a:bodyPr/>
                    <a:lstStyle/>
                    <a:p>
                      <a:r>
                        <a:rPr lang="en-US" dirty="0"/>
                        <a:t>Lev 25</a:t>
                      </a:r>
                    </a:p>
                  </a:txBody>
                  <a:tcPr/>
                </a:tc>
                <a:tc>
                  <a:txBody>
                    <a:bodyPr/>
                    <a:lstStyle/>
                    <a:p>
                      <a:r>
                        <a:rPr lang="en-US" dirty="0"/>
                        <a:t>Treatment of servants</a:t>
                      </a:r>
                    </a:p>
                  </a:txBody>
                  <a:tcPr/>
                </a:tc>
                <a:extLst>
                  <a:ext uri="{0D108BD9-81ED-4DB2-BD59-A6C34878D82A}">
                    <a16:rowId xmlns:a16="http://schemas.microsoft.com/office/drawing/2014/main" val="2646409899"/>
                  </a:ext>
                </a:extLst>
              </a:tr>
              <a:tr h="370840">
                <a:tc>
                  <a:txBody>
                    <a:bodyPr/>
                    <a:lstStyle/>
                    <a:p>
                      <a:r>
                        <a:rPr lang="en-US" dirty="0"/>
                        <a:t>Gen 1:28</a:t>
                      </a:r>
                    </a:p>
                  </a:txBody>
                  <a:tcPr/>
                </a:tc>
                <a:tc>
                  <a:txBody>
                    <a:bodyPr/>
                    <a:lstStyle/>
                    <a:p>
                      <a:r>
                        <a:rPr lang="en-US" dirty="0"/>
                        <a:t>Be Fruitful and Multiply</a:t>
                      </a:r>
                    </a:p>
                  </a:txBody>
                  <a:tcPr/>
                </a:tc>
                <a:tc>
                  <a:txBody>
                    <a:bodyPr/>
                    <a:lstStyle/>
                    <a:p>
                      <a:r>
                        <a:rPr lang="en-US" dirty="0"/>
                        <a:t>Num 27</a:t>
                      </a:r>
                    </a:p>
                  </a:txBody>
                  <a:tcPr/>
                </a:tc>
                <a:tc>
                  <a:txBody>
                    <a:bodyPr/>
                    <a:lstStyle/>
                    <a:p>
                      <a:r>
                        <a:rPr lang="en-US" dirty="0"/>
                        <a:t>Adjudication of </a:t>
                      </a:r>
                      <a:r>
                        <a:rPr lang="en-US" dirty="0" err="1"/>
                        <a:t>Inheritences</a:t>
                      </a:r>
                      <a:endParaRPr lang="en-US" dirty="0"/>
                    </a:p>
                  </a:txBody>
                  <a:tcPr/>
                </a:tc>
                <a:extLst>
                  <a:ext uri="{0D108BD9-81ED-4DB2-BD59-A6C34878D82A}">
                    <a16:rowId xmlns:a16="http://schemas.microsoft.com/office/drawing/2014/main" val="3796689341"/>
                  </a:ext>
                </a:extLst>
              </a:tr>
              <a:tr h="370840">
                <a:tc>
                  <a:txBody>
                    <a:bodyPr/>
                    <a:lstStyle/>
                    <a:p>
                      <a:r>
                        <a:rPr lang="en-US" dirty="0" err="1"/>
                        <a:t>Deut</a:t>
                      </a:r>
                      <a:r>
                        <a:rPr lang="en-US" dirty="0"/>
                        <a:t> 15:7</a:t>
                      </a:r>
                    </a:p>
                  </a:txBody>
                  <a:tcPr/>
                </a:tc>
                <a:tc>
                  <a:txBody>
                    <a:bodyPr/>
                    <a:lstStyle/>
                    <a:p>
                      <a:r>
                        <a:rPr lang="en-US" dirty="0"/>
                        <a:t>Not to refrain maintaining a poor man</a:t>
                      </a:r>
                    </a:p>
                  </a:txBody>
                  <a:tcPr/>
                </a:tc>
                <a:tc>
                  <a:txBody>
                    <a:bodyPr/>
                    <a:lstStyle/>
                    <a:p>
                      <a:r>
                        <a:rPr lang="en-US" dirty="0" err="1"/>
                        <a:t>Deut</a:t>
                      </a:r>
                      <a:r>
                        <a:rPr lang="en-US" dirty="0"/>
                        <a:t> 13</a:t>
                      </a:r>
                    </a:p>
                  </a:txBody>
                  <a:tcPr/>
                </a:tc>
                <a:tc>
                  <a:txBody>
                    <a:bodyPr/>
                    <a:lstStyle/>
                    <a:p>
                      <a:r>
                        <a:rPr lang="en-US" dirty="0"/>
                        <a:t>Examine a Witness</a:t>
                      </a:r>
                    </a:p>
                  </a:txBody>
                  <a:tcPr/>
                </a:tc>
                <a:extLst>
                  <a:ext uri="{0D108BD9-81ED-4DB2-BD59-A6C34878D82A}">
                    <a16:rowId xmlns:a16="http://schemas.microsoft.com/office/drawing/2014/main" val="3019717145"/>
                  </a:ext>
                </a:extLst>
              </a:tr>
              <a:tr h="370840">
                <a:tc>
                  <a:txBody>
                    <a:bodyPr/>
                    <a:lstStyle/>
                    <a:p>
                      <a:r>
                        <a:rPr lang="en-US" dirty="0" err="1"/>
                        <a:t>Deut</a:t>
                      </a:r>
                      <a:r>
                        <a:rPr lang="en-US" dirty="0"/>
                        <a:t> 24:5</a:t>
                      </a:r>
                    </a:p>
                  </a:txBody>
                  <a:tcPr/>
                </a:tc>
                <a:tc>
                  <a:txBody>
                    <a:bodyPr/>
                    <a:lstStyle/>
                    <a:p>
                      <a:r>
                        <a:rPr lang="en-US" dirty="0"/>
                        <a:t>Bridegroom is exempt from service</a:t>
                      </a:r>
                    </a:p>
                  </a:txBody>
                  <a:tcPr/>
                </a:tc>
                <a:tc>
                  <a:txBody>
                    <a:bodyPr/>
                    <a:lstStyle/>
                    <a:p>
                      <a:r>
                        <a:rPr lang="en-US" dirty="0" err="1"/>
                        <a:t>Deut</a:t>
                      </a:r>
                      <a:r>
                        <a:rPr lang="en-US" dirty="0"/>
                        <a:t> 17</a:t>
                      </a:r>
                    </a:p>
                  </a:txBody>
                  <a:tcPr/>
                </a:tc>
                <a:tc>
                  <a:txBody>
                    <a:bodyPr/>
                    <a:lstStyle/>
                    <a:p>
                      <a:r>
                        <a:rPr lang="en-US" dirty="0"/>
                        <a:t>Don’t rebel against orders of a court</a:t>
                      </a:r>
                    </a:p>
                  </a:txBody>
                  <a:tcPr/>
                </a:tc>
                <a:extLst>
                  <a:ext uri="{0D108BD9-81ED-4DB2-BD59-A6C34878D82A}">
                    <a16:rowId xmlns:a16="http://schemas.microsoft.com/office/drawing/2014/main" val="693230986"/>
                  </a:ext>
                </a:extLst>
              </a:tr>
              <a:tr h="370840">
                <a:tc>
                  <a:txBody>
                    <a:bodyPr/>
                    <a:lstStyle/>
                    <a:p>
                      <a:r>
                        <a:rPr lang="en-US" dirty="0"/>
                        <a:t>Lev 18</a:t>
                      </a:r>
                    </a:p>
                  </a:txBody>
                  <a:tcPr/>
                </a:tc>
                <a:tc>
                  <a:txBody>
                    <a:bodyPr/>
                    <a:lstStyle/>
                    <a:p>
                      <a:r>
                        <a:rPr lang="en-US" dirty="0"/>
                        <a:t>No incest or vile relations with anything</a:t>
                      </a:r>
                    </a:p>
                  </a:txBody>
                  <a:tcPr/>
                </a:tc>
                <a:tc>
                  <a:txBody>
                    <a:bodyPr/>
                    <a:lstStyle/>
                    <a:p>
                      <a:r>
                        <a:rPr lang="en-US" dirty="0" err="1"/>
                        <a:t>Deut</a:t>
                      </a:r>
                      <a:r>
                        <a:rPr lang="en-US" dirty="0"/>
                        <a:t> 22</a:t>
                      </a:r>
                    </a:p>
                  </a:txBody>
                  <a:tcPr/>
                </a:tc>
                <a:tc>
                  <a:txBody>
                    <a:bodyPr/>
                    <a:lstStyle/>
                    <a:p>
                      <a:r>
                        <a:rPr lang="en-US" dirty="0"/>
                        <a:t>Death Penalty</a:t>
                      </a:r>
                    </a:p>
                  </a:txBody>
                  <a:tcPr/>
                </a:tc>
                <a:extLst>
                  <a:ext uri="{0D108BD9-81ED-4DB2-BD59-A6C34878D82A}">
                    <a16:rowId xmlns:a16="http://schemas.microsoft.com/office/drawing/2014/main" val="2356434579"/>
                  </a:ext>
                </a:extLst>
              </a:tr>
              <a:tr h="370840">
                <a:tc>
                  <a:txBody>
                    <a:bodyPr/>
                    <a:lstStyle/>
                    <a:p>
                      <a:r>
                        <a:rPr lang="en-US" dirty="0" err="1"/>
                        <a:t>Deut</a:t>
                      </a:r>
                      <a:r>
                        <a:rPr lang="en-US" dirty="0"/>
                        <a:t> 14 &amp; Lev 11</a:t>
                      </a:r>
                    </a:p>
                  </a:txBody>
                  <a:tcPr/>
                </a:tc>
                <a:tc>
                  <a:txBody>
                    <a:bodyPr/>
                    <a:lstStyle/>
                    <a:p>
                      <a:r>
                        <a:rPr lang="en-US" dirty="0"/>
                        <a:t>Dietary Law</a:t>
                      </a:r>
                    </a:p>
                  </a:txBody>
                  <a:tcPr/>
                </a:tc>
                <a:tc>
                  <a:txBody>
                    <a:bodyPr/>
                    <a:lstStyle/>
                    <a:p>
                      <a:r>
                        <a:rPr lang="en-US" dirty="0"/>
                        <a:t>Lev 7</a:t>
                      </a:r>
                    </a:p>
                  </a:txBody>
                  <a:tcPr/>
                </a:tc>
                <a:tc>
                  <a:txBody>
                    <a:bodyPr/>
                    <a:lstStyle/>
                    <a:p>
                      <a:r>
                        <a:rPr lang="en-US" dirty="0"/>
                        <a:t>Guilt and peace offerings</a:t>
                      </a:r>
                    </a:p>
                  </a:txBody>
                  <a:tcPr/>
                </a:tc>
                <a:extLst>
                  <a:ext uri="{0D108BD9-81ED-4DB2-BD59-A6C34878D82A}">
                    <a16:rowId xmlns:a16="http://schemas.microsoft.com/office/drawing/2014/main" val="2701303419"/>
                  </a:ext>
                </a:extLst>
              </a:tr>
              <a:tr h="370840">
                <a:tc>
                  <a:txBody>
                    <a:bodyPr/>
                    <a:lstStyle/>
                    <a:p>
                      <a:r>
                        <a:rPr lang="en-US" dirty="0"/>
                        <a:t>Lev 7:26</a:t>
                      </a:r>
                    </a:p>
                  </a:txBody>
                  <a:tcPr/>
                </a:tc>
                <a:tc>
                  <a:txBody>
                    <a:bodyPr/>
                    <a:lstStyle/>
                    <a:p>
                      <a:r>
                        <a:rPr lang="en-US" dirty="0"/>
                        <a:t>Don’t eat the blood</a:t>
                      </a:r>
                    </a:p>
                  </a:txBody>
                  <a:tcPr/>
                </a:tc>
                <a:tc>
                  <a:txBody>
                    <a:bodyPr/>
                    <a:lstStyle/>
                    <a:p>
                      <a:r>
                        <a:rPr lang="en-US" dirty="0"/>
                        <a:t>Lev 13</a:t>
                      </a:r>
                    </a:p>
                  </a:txBody>
                  <a:tcPr/>
                </a:tc>
                <a:tc>
                  <a:txBody>
                    <a:bodyPr/>
                    <a:lstStyle/>
                    <a:p>
                      <a:r>
                        <a:rPr lang="en-US" dirty="0"/>
                        <a:t>Clean and unclean rules</a:t>
                      </a:r>
                    </a:p>
                  </a:txBody>
                  <a:tcPr/>
                </a:tc>
                <a:extLst>
                  <a:ext uri="{0D108BD9-81ED-4DB2-BD59-A6C34878D82A}">
                    <a16:rowId xmlns:a16="http://schemas.microsoft.com/office/drawing/2014/main" val="3316708459"/>
                  </a:ext>
                </a:extLst>
              </a:tr>
            </a:tbl>
          </a:graphicData>
        </a:graphic>
      </p:graphicFrame>
    </p:spTree>
    <p:extLst>
      <p:ext uri="{BB962C8B-B14F-4D97-AF65-F5344CB8AC3E}">
        <p14:creationId xmlns:p14="http://schemas.microsoft.com/office/powerpoint/2010/main" val="2589560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90B4EF8B-B7F3-448F-DAF0-B25DC53158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61E89C-0B18-5CF0-6C51-F6E62671AB3E}"/>
              </a:ext>
            </a:extLst>
          </p:cNvPr>
          <p:cNvSpPr>
            <a:spLocks noGrp="1"/>
          </p:cNvSpPr>
          <p:nvPr>
            <p:ph type="ctrTitle"/>
          </p:nvPr>
        </p:nvSpPr>
        <p:spPr>
          <a:xfrm>
            <a:off x="50699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3836FFE3-3750-2D57-DA03-44AB6A5B9753}"/>
              </a:ext>
            </a:extLst>
          </p:cNvPr>
          <p:cNvSpPr>
            <a:spLocks noGrp="1"/>
          </p:cNvSpPr>
          <p:nvPr>
            <p:ph type="subTitle" idx="1"/>
          </p:nvPr>
        </p:nvSpPr>
        <p:spPr>
          <a:xfrm>
            <a:off x="506993" y="1303699"/>
            <a:ext cx="11361733" cy="5246750"/>
          </a:xfrm>
        </p:spPr>
        <p:txBody>
          <a:bodyPr>
            <a:normAutofit/>
          </a:bodyPr>
          <a:lstStyle/>
          <a:p>
            <a:pPr marL="457200" indent="-457200" algn="l">
              <a:buFont typeface="+mj-lt"/>
              <a:buAutoNum type="alphaUcPeriod"/>
            </a:pPr>
            <a:r>
              <a:rPr lang="en-US" sz="2000" b="1" dirty="0">
                <a:solidFill>
                  <a:schemeClr val="accent6">
                    <a:lumMod val="75000"/>
                  </a:schemeClr>
                </a:solidFill>
                <a:latin typeface="Verdana" panose="020B0604030504040204" pitchFamily="34" charset="0"/>
                <a:ea typeface="Verdana" panose="020B0604030504040204" pitchFamily="34" charset="0"/>
                <a:cs typeface="+mj-cs"/>
              </a:rPr>
              <a:t>Other Laws Written in the Torah – 613 Mitzvah</a:t>
            </a:r>
          </a:p>
          <a:p>
            <a:pPr marL="914400" lvl="1" indent="-457200" algn="l">
              <a:buFont typeface="Arial" panose="020B0604020202020204" pitchFamily="34" charset="0"/>
              <a:buChar char="•"/>
            </a:pPr>
            <a:r>
              <a:rPr lang="en-US" sz="1400" b="1" dirty="0">
                <a:solidFill>
                  <a:schemeClr val="accent6">
                    <a:lumMod val="75000"/>
                  </a:schemeClr>
                </a:solidFill>
                <a:latin typeface="Verdana" panose="020B0604030504040204" pitchFamily="34" charset="0"/>
                <a:ea typeface="Verdana" panose="020B0604030504040204" pitchFamily="34" charset="0"/>
                <a:cs typeface="+mj-cs"/>
              </a:rPr>
              <a:t>Compiled first in 3</a:t>
            </a:r>
            <a:r>
              <a:rPr lang="en-US" sz="1400" b="1" baseline="30000" dirty="0">
                <a:solidFill>
                  <a:schemeClr val="accent6">
                    <a:lumMod val="75000"/>
                  </a:schemeClr>
                </a:solidFill>
                <a:latin typeface="Verdana" panose="020B0604030504040204" pitchFamily="34" charset="0"/>
                <a:ea typeface="Verdana" panose="020B0604030504040204" pitchFamily="34" charset="0"/>
                <a:cs typeface="+mj-cs"/>
              </a:rPr>
              <a:t>rd</a:t>
            </a:r>
            <a:r>
              <a:rPr lang="en-US" sz="1400" b="1" dirty="0">
                <a:solidFill>
                  <a:schemeClr val="accent6">
                    <a:lumMod val="75000"/>
                  </a:schemeClr>
                </a:solidFill>
                <a:latin typeface="Verdana" panose="020B0604030504040204" pitchFamily="34" charset="0"/>
                <a:ea typeface="Verdana" panose="020B0604030504040204" pitchFamily="34" charset="0"/>
                <a:cs typeface="+mj-cs"/>
              </a:rPr>
              <a:t> century AD, by Rabbi </a:t>
            </a:r>
            <a:r>
              <a:rPr lang="en-US" sz="1400" b="1" dirty="0" err="1">
                <a:solidFill>
                  <a:schemeClr val="accent6">
                    <a:lumMod val="75000"/>
                  </a:schemeClr>
                </a:solidFill>
                <a:latin typeface="Verdana" panose="020B0604030504040204" pitchFamily="34" charset="0"/>
                <a:ea typeface="Verdana" panose="020B0604030504040204" pitchFamily="34" charset="0"/>
                <a:cs typeface="+mj-cs"/>
              </a:rPr>
              <a:t>Simlai</a:t>
            </a:r>
            <a:r>
              <a:rPr lang="en-US" sz="1400" b="1" dirty="0">
                <a:solidFill>
                  <a:schemeClr val="accent6">
                    <a:lumMod val="75000"/>
                  </a:schemeClr>
                </a:solidFill>
                <a:latin typeface="Verdana" panose="020B0604030504040204" pitchFamily="34" charset="0"/>
                <a:ea typeface="Verdana" panose="020B0604030504040204" pitchFamily="34" charset="0"/>
                <a:cs typeface="+mj-cs"/>
              </a:rPr>
              <a:t>, the word Mitzvah occurs over 180 times in Masoretic text, and the laws are spread all throughout the Torah.  No where in the Bible do we obey all 613.</a:t>
            </a:r>
          </a:p>
          <a:p>
            <a:pPr marL="914400" lvl="1" indent="-457200" algn="l">
              <a:buFont typeface="Arial" panose="020B0604020202020204" pitchFamily="34" charset="0"/>
              <a:buChar char="•"/>
            </a:pPr>
            <a:r>
              <a:rPr lang="en-US" sz="1400" b="1" dirty="0">
                <a:solidFill>
                  <a:schemeClr val="accent6">
                    <a:lumMod val="75000"/>
                  </a:schemeClr>
                </a:solidFill>
                <a:latin typeface="Verdana" panose="020B0604030504040204" pitchFamily="34" charset="0"/>
                <a:ea typeface="Verdana" panose="020B0604030504040204" pitchFamily="34" charset="0"/>
                <a:cs typeface="+mj-cs"/>
              </a:rPr>
              <a:t>These laws were used to regulate the State of Israel in ancient times, and were the “law of the land”, but most do not apply to Gentiles after Christ’s crucifixion in early first century and after the destruction of the Temple in 70ad.  IF Israel simply obeyed the 10c, these would be unnecessary.</a:t>
            </a:r>
          </a:p>
          <a:p>
            <a:pPr marL="914400" lvl="1" indent="-457200" algn="l">
              <a:buFont typeface="Arial" panose="020B0604020202020204" pitchFamily="34" charset="0"/>
              <a:buChar char="•"/>
            </a:pPr>
            <a:endParaRPr lang="en-US" sz="1600" b="1" dirty="0">
              <a:solidFill>
                <a:schemeClr val="accent6">
                  <a:lumMod val="75000"/>
                </a:schemeClr>
              </a:solidFill>
              <a:latin typeface="Verdana" panose="020B0604030504040204" pitchFamily="34" charset="0"/>
              <a:ea typeface="Verdana" panose="020B0604030504040204" pitchFamily="34" charset="0"/>
              <a:cs typeface="+mj-cs"/>
            </a:endParaRPr>
          </a:p>
        </p:txBody>
      </p:sp>
      <p:graphicFrame>
        <p:nvGraphicFramePr>
          <p:cNvPr id="4" name="Table 3">
            <a:extLst>
              <a:ext uri="{FF2B5EF4-FFF2-40B4-BE49-F238E27FC236}">
                <a16:creationId xmlns:a16="http://schemas.microsoft.com/office/drawing/2014/main" id="{54EB0F96-3FE0-C3C9-C149-F96418D4D319}"/>
              </a:ext>
            </a:extLst>
          </p:cNvPr>
          <p:cNvGraphicFramePr>
            <a:graphicFrameLocks noGrp="1"/>
          </p:cNvGraphicFramePr>
          <p:nvPr/>
        </p:nvGraphicFramePr>
        <p:xfrm>
          <a:off x="506992" y="2782013"/>
          <a:ext cx="11361734" cy="3703320"/>
        </p:xfrm>
        <a:graphic>
          <a:graphicData uri="http://schemas.openxmlformats.org/drawingml/2006/table">
            <a:tbl>
              <a:tblPr firstRow="1" bandRow="1">
                <a:tableStyleId>{5C22544A-7EE6-4342-B048-85BDC9FD1C3A}</a:tableStyleId>
              </a:tblPr>
              <a:tblGrid>
                <a:gridCol w="1875990">
                  <a:extLst>
                    <a:ext uri="{9D8B030D-6E8A-4147-A177-3AD203B41FA5}">
                      <a16:colId xmlns:a16="http://schemas.microsoft.com/office/drawing/2014/main" val="374995211"/>
                    </a:ext>
                  </a:extLst>
                </a:gridCol>
                <a:gridCol w="4091709">
                  <a:extLst>
                    <a:ext uri="{9D8B030D-6E8A-4147-A177-3AD203B41FA5}">
                      <a16:colId xmlns:a16="http://schemas.microsoft.com/office/drawing/2014/main" val="2869430494"/>
                    </a:ext>
                  </a:extLst>
                </a:gridCol>
                <a:gridCol w="1228436">
                  <a:extLst>
                    <a:ext uri="{9D8B030D-6E8A-4147-A177-3AD203B41FA5}">
                      <a16:colId xmlns:a16="http://schemas.microsoft.com/office/drawing/2014/main" val="1657657812"/>
                    </a:ext>
                  </a:extLst>
                </a:gridCol>
                <a:gridCol w="4165599">
                  <a:extLst>
                    <a:ext uri="{9D8B030D-6E8A-4147-A177-3AD203B41FA5}">
                      <a16:colId xmlns:a16="http://schemas.microsoft.com/office/drawing/2014/main" val="3521194654"/>
                    </a:ext>
                  </a:extLst>
                </a:gridCol>
              </a:tblGrid>
              <a:tr h="0">
                <a:tc gridSpan="4">
                  <a:txBody>
                    <a:bodyPr/>
                    <a:lstStyle/>
                    <a:p>
                      <a:pPr algn="ctr"/>
                      <a:r>
                        <a:rPr lang="en-US" dirty="0"/>
                        <a:t>Other Torah Laws</a:t>
                      </a:r>
                    </a:p>
                  </a:txBody>
                  <a:tcPr/>
                </a:tc>
                <a:tc hMerge="1">
                  <a:txBody>
                    <a:bodyPr/>
                    <a:lstStyle/>
                    <a:p>
                      <a:endParaRPr lang="en-US" dirty="0"/>
                    </a:p>
                  </a:txBody>
                  <a:tcPr/>
                </a:tc>
                <a:tc hMerge="1">
                  <a:txBody>
                    <a:bodyPr/>
                    <a:lstStyle/>
                    <a:p>
                      <a:pPr algn="ctr"/>
                      <a:endParaRPr lang="en-US" dirty="0"/>
                    </a:p>
                  </a:txBody>
                  <a:tcPr/>
                </a:tc>
                <a:tc hMerge="1">
                  <a:txBody>
                    <a:bodyPr/>
                    <a:lstStyle/>
                    <a:p>
                      <a:endParaRPr lang="en-US" dirty="0"/>
                    </a:p>
                  </a:txBody>
                  <a:tcPr/>
                </a:tc>
                <a:extLst>
                  <a:ext uri="{0D108BD9-81ED-4DB2-BD59-A6C34878D82A}">
                    <a16:rowId xmlns:a16="http://schemas.microsoft.com/office/drawing/2014/main" val="3342516147"/>
                  </a:ext>
                </a:extLst>
              </a:tr>
              <a:tr h="370840">
                <a:tc>
                  <a:txBody>
                    <a:bodyPr/>
                    <a:lstStyle/>
                    <a:p>
                      <a:r>
                        <a:rPr lang="en-US" dirty="0" err="1"/>
                        <a:t>Deut</a:t>
                      </a:r>
                      <a:r>
                        <a:rPr lang="en-US" dirty="0"/>
                        <a:t> 10:19</a:t>
                      </a:r>
                    </a:p>
                  </a:txBody>
                  <a:tcPr/>
                </a:tc>
                <a:tc>
                  <a:txBody>
                    <a:bodyPr/>
                    <a:lstStyle/>
                    <a:p>
                      <a:r>
                        <a:rPr lang="en-US" dirty="0"/>
                        <a:t>Treatment of Gentiles</a:t>
                      </a:r>
                    </a:p>
                  </a:txBody>
                  <a:tcPr/>
                </a:tc>
                <a:tc>
                  <a:txBody>
                    <a:bodyPr/>
                    <a:lstStyle/>
                    <a:p>
                      <a:r>
                        <a:rPr lang="en-US" dirty="0" err="1"/>
                        <a:t>Deut</a:t>
                      </a:r>
                      <a:r>
                        <a:rPr lang="en-US" dirty="0"/>
                        <a:t> 23</a:t>
                      </a:r>
                    </a:p>
                  </a:txBody>
                  <a:tcPr/>
                </a:tc>
                <a:tc>
                  <a:txBody>
                    <a:bodyPr/>
                    <a:lstStyle/>
                    <a:p>
                      <a:r>
                        <a:rPr lang="en-US" dirty="0"/>
                        <a:t>Do not borrow on interest</a:t>
                      </a:r>
                    </a:p>
                  </a:txBody>
                  <a:tcPr/>
                </a:tc>
                <a:extLst>
                  <a:ext uri="{0D108BD9-81ED-4DB2-BD59-A6C34878D82A}">
                    <a16:rowId xmlns:a16="http://schemas.microsoft.com/office/drawing/2014/main" val="3873186856"/>
                  </a:ext>
                </a:extLst>
              </a:tr>
              <a:tr h="370840">
                <a:tc>
                  <a:txBody>
                    <a:bodyPr/>
                    <a:lstStyle/>
                    <a:p>
                      <a:r>
                        <a:rPr lang="en-US" dirty="0"/>
                        <a:t>Ex 22”20</a:t>
                      </a:r>
                    </a:p>
                  </a:txBody>
                  <a:tcPr/>
                </a:tc>
                <a:tc>
                  <a:txBody>
                    <a:bodyPr/>
                    <a:lstStyle/>
                    <a:p>
                      <a:r>
                        <a:rPr lang="en-US" dirty="0"/>
                        <a:t>No wrong to a stranger</a:t>
                      </a:r>
                    </a:p>
                  </a:txBody>
                  <a:tcPr/>
                </a:tc>
                <a:tc>
                  <a:txBody>
                    <a:bodyPr/>
                    <a:lstStyle/>
                    <a:p>
                      <a:r>
                        <a:rPr lang="en-US" dirty="0"/>
                        <a:t>Ex 23:19</a:t>
                      </a:r>
                    </a:p>
                  </a:txBody>
                  <a:tcPr/>
                </a:tc>
                <a:tc>
                  <a:txBody>
                    <a:bodyPr/>
                    <a:lstStyle/>
                    <a:p>
                      <a:r>
                        <a:rPr lang="en-US" dirty="0"/>
                        <a:t>Don’t boil meat with milk</a:t>
                      </a:r>
                    </a:p>
                  </a:txBody>
                  <a:tcPr/>
                </a:tc>
                <a:extLst>
                  <a:ext uri="{0D108BD9-81ED-4DB2-BD59-A6C34878D82A}">
                    <a16:rowId xmlns:a16="http://schemas.microsoft.com/office/drawing/2014/main" val="420666059"/>
                  </a:ext>
                </a:extLst>
              </a:tr>
              <a:tr h="370840">
                <a:tc>
                  <a:txBody>
                    <a:bodyPr/>
                    <a:lstStyle/>
                    <a:p>
                      <a:r>
                        <a:rPr lang="en-US" dirty="0" err="1"/>
                        <a:t>Deut</a:t>
                      </a:r>
                      <a:r>
                        <a:rPr lang="en-US" dirty="0"/>
                        <a:t> 7:3 &amp; 25</a:t>
                      </a:r>
                    </a:p>
                  </a:txBody>
                  <a:tcPr/>
                </a:tc>
                <a:tc>
                  <a:txBody>
                    <a:bodyPr/>
                    <a:lstStyle/>
                    <a:p>
                      <a:r>
                        <a:rPr lang="en-US" dirty="0"/>
                        <a:t>Not to intermarry with Gentiles</a:t>
                      </a:r>
                    </a:p>
                  </a:txBody>
                  <a:tcPr/>
                </a:tc>
                <a:tc>
                  <a:txBody>
                    <a:bodyPr/>
                    <a:lstStyle/>
                    <a:p>
                      <a:r>
                        <a:rPr lang="en-US" dirty="0"/>
                        <a:t>Lev 25</a:t>
                      </a:r>
                    </a:p>
                  </a:txBody>
                  <a:tcPr/>
                </a:tc>
                <a:tc>
                  <a:txBody>
                    <a:bodyPr/>
                    <a:lstStyle/>
                    <a:p>
                      <a:r>
                        <a:rPr lang="en-US" dirty="0"/>
                        <a:t>Treatment of servants</a:t>
                      </a:r>
                    </a:p>
                  </a:txBody>
                  <a:tcPr/>
                </a:tc>
                <a:extLst>
                  <a:ext uri="{0D108BD9-81ED-4DB2-BD59-A6C34878D82A}">
                    <a16:rowId xmlns:a16="http://schemas.microsoft.com/office/drawing/2014/main" val="2646409899"/>
                  </a:ext>
                </a:extLst>
              </a:tr>
              <a:tr h="370840">
                <a:tc>
                  <a:txBody>
                    <a:bodyPr/>
                    <a:lstStyle/>
                    <a:p>
                      <a:r>
                        <a:rPr lang="en-US" dirty="0"/>
                        <a:t>Gen 1:28</a:t>
                      </a:r>
                    </a:p>
                  </a:txBody>
                  <a:tcPr/>
                </a:tc>
                <a:tc>
                  <a:txBody>
                    <a:bodyPr/>
                    <a:lstStyle/>
                    <a:p>
                      <a:r>
                        <a:rPr lang="en-US" dirty="0"/>
                        <a:t>Be Fruitful and Multiply</a:t>
                      </a:r>
                    </a:p>
                  </a:txBody>
                  <a:tcPr/>
                </a:tc>
                <a:tc>
                  <a:txBody>
                    <a:bodyPr/>
                    <a:lstStyle/>
                    <a:p>
                      <a:r>
                        <a:rPr lang="en-US" dirty="0"/>
                        <a:t>Num 27</a:t>
                      </a:r>
                    </a:p>
                  </a:txBody>
                  <a:tcPr/>
                </a:tc>
                <a:tc>
                  <a:txBody>
                    <a:bodyPr/>
                    <a:lstStyle/>
                    <a:p>
                      <a:r>
                        <a:rPr lang="en-US" dirty="0"/>
                        <a:t>Adjudication of </a:t>
                      </a:r>
                      <a:r>
                        <a:rPr lang="en-US" dirty="0" err="1"/>
                        <a:t>Inheritences</a:t>
                      </a:r>
                      <a:endParaRPr lang="en-US" dirty="0"/>
                    </a:p>
                  </a:txBody>
                  <a:tcPr/>
                </a:tc>
                <a:extLst>
                  <a:ext uri="{0D108BD9-81ED-4DB2-BD59-A6C34878D82A}">
                    <a16:rowId xmlns:a16="http://schemas.microsoft.com/office/drawing/2014/main" val="3796689341"/>
                  </a:ext>
                </a:extLst>
              </a:tr>
              <a:tr h="370840">
                <a:tc>
                  <a:txBody>
                    <a:bodyPr/>
                    <a:lstStyle/>
                    <a:p>
                      <a:r>
                        <a:rPr lang="en-US" dirty="0" err="1"/>
                        <a:t>Deut</a:t>
                      </a:r>
                      <a:r>
                        <a:rPr lang="en-US" dirty="0"/>
                        <a:t> 15:7</a:t>
                      </a:r>
                    </a:p>
                  </a:txBody>
                  <a:tcPr/>
                </a:tc>
                <a:tc>
                  <a:txBody>
                    <a:bodyPr/>
                    <a:lstStyle/>
                    <a:p>
                      <a:r>
                        <a:rPr lang="en-US" dirty="0"/>
                        <a:t>Not to refrain maintaining a poor man</a:t>
                      </a:r>
                    </a:p>
                  </a:txBody>
                  <a:tcPr/>
                </a:tc>
                <a:tc>
                  <a:txBody>
                    <a:bodyPr/>
                    <a:lstStyle/>
                    <a:p>
                      <a:r>
                        <a:rPr lang="en-US" dirty="0" err="1"/>
                        <a:t>Deut</a:t>
                      </a:r>
                      <a:r>
                        <a:rPr lang="en-US" dirty="0"/>
                        <a:t> 13</a:t>
                      </a:r>
                    </a:p>
                  </a:txBody>
                  <a:tcPr/>
                </a:tc>
                <a:tc>
                  <a:txBody>
                    <a:bodyPr/>
                    <a:lstStyle/>
                    <a:p>
                      <a:r>
                        <a:rPr lang="en-US" dirty="0"/>
                        <a:t>Examine a Witness</a:t>
                      </a:r>
                    </a:p>
                  </a:txBody>
                  <a:tcPr/>
                </a:tc>
                <a:extLst>
                  <a:ext uri="{0D108BD9-81ED-4DB2-BD59-A6C34878D82A}">
                    <a16:rowId xmlns:a16="http://schemas.microsoft.com/office/drawing/2014/main" val="3019717145"/>
                  </a:ext>
                </a:extLst>
              </a:tr>
              <a:tr h="370840">
                <a:tc>
                  <a:txBody>
                    <a:bodyPr/>
                    <a:lstStyle/>
                    <a:p>
                      <a:r>
                        <a:rPr lang="en-US" dirty="0" err="1"/>
                        <a:t>Deut</a:t>
                      </a:r>
                      <a:r>
                        <a:rPr lang="en-US" dirty="0"/>
                        <a:t> 24:5</a:t>
                      </a:r>
                    </a:p>
                  </a:txBody>
                  <a:tcPr/>
                </a:tc>
                <a:tc>
                  <a:txBody>
                    <a:bodyPr/>
                    <a:lstStyle/>
                    <a:p>
                      <a:r>
                        <a:rPr lang="en-US" dirty="0"/>
                        <a:t>Bridegroom is exempt from service</a:t>
                      </a:r>
                    </a:p>
                  </a:txBody>
                  <a:tcPr/>
                </a:tc>
                <a:tc>
                  <a:txBody>
                    <a:bodyPr/>
                    <a:lstStyle/>
                    <a:p>
                      <a:r>
                        <a:rPr lang="en-US" dirty="0" err="1"/>
                        <a:t>Deut</a:t>
                      </a:r>
                      <a:r>
                        <a:rPr lang="en-US" dirty="0"/>
                        <a:t> 17</a:t>
                      </a:r>
                    </a:p>
                  </a:txBody>
                  <a:tcPr/>
                </a:tc>
                <a:tc>
                  <a:txBody>
                    <a:bodyPr/>
                    <a:lstStyle/>
                    <a:p>
                      <a:r>
                        <a:rPr lang="en-US" dirty="0"/>
                        <a:t>Don’t rebel against orders of a court</a:t>
                      </a:r>
                    </a:p>
                  </a:txBody>
                  <a:tcPr/>
                </a:tc>
                <a:extLst>
                  <a:ext uri="{0D108BD9-81ED-4DB2-BD59-A6C34878D82A}">
                    <a16:rowId xmlns:a16="http://schemas.microsoft.com/office/drawing/2014/main" val="693230986"/>
                  </a:ext>
                </a:extLst>
              </a:tr>
              <a:tr h="370840">
                <a:tc>
                  <a:txBody>
                    <a:bodyPr/>
                    <a:lstStyle/>
                    <a:p>
                      <a:r>
                        <a:rPr lang="en-US" dirty="0"/>
                        <a:t>Lev 18</a:t>
                      </a:r>
                    </a:p>
                  </a:txBody>
                  <a:tcPr/>
                </a:tc>
                <a:tc>
                  <a:txBody>
                    <a:bodyPr/>
                    <a:lstStyle/>
                    <a:p>
                      <a:r>
                        <a:rPr lang="en-US" dirty="0"/>
                        <a:t>No incest or vile relations with anything</a:t>
                      </a:r>
                    </a:p>
                  </a:txBody>
                  <a:tcPr/>
                </a:tc>
                <a:tc>
                  <a:txBody>
                    <a:bodyPr/>
                    <a:lstStyle/>
                    <a:p>
                      <a:r>
                        <a:rPr lang="en-US" dirty="0" err="1"/>
                        <a:t>Deut</a:t>
                      </a:r>
                      <a:r>
                        <a:rPr lang="en-US" dirty="0"/>
                        <a:t> 22</a:t>
                      </a:r>
                    </a:p>
                  </a:txBody>
                  <a:tcPr/>
                </a:tc>
                <a:tc>
                  <a:txBody>
                    <a:bodyPr/>
                    <a:lstStyle/>
                    <a:p>
                      <a:r>
                        <a:rPr lang="en-US" dirty="0"/>
                        <a:t>Death Penalty</a:t>
                      </a:r>
                    </a:p>
                  </a:txBody>
                  <a:tcPr/>
                </a:tc>
                <a:extLst>
                  <a:ext uri="{0D108BD9-81ED-4DB2-BD59-A6C34878D82A}">
                    <a16:rowId xmlns:a16="http://schemas.microsoft.com/office/drawing/2014/main" val="2356434579"/>
                  </a:ext>
                </a:extLst>
              </a:tr>
              <a:tr h="370840">
                <a:tc>
                  <a:txBody>
                    <a:bodyPr/>
                    <a:lstStyle/>
                    <a:p>
                      <a:r>
                        <a:rPr lang="en-US" dirty="0" err="1"/>
                        <a:t>Deut</a:t>
                      </a:r>
                      <a:r>
                        <a:rPr lang="en-US" dirty="0"/>
                        <a:t> 14 &amp; Lev 11</a:t>
                      </a:r>
                    </a:p>
                  </a:txBody>
                  <a:tcPr/>
                </a:tc>
                <a:tc>
                  <a:txBody>
                    <a:bodyPr/>
                    <a:lstStyle/>
                    <a:p>
                      <a:r>
                        <a:rPr lang="en-US" dirty="0"/>
                        <a:t>Dietary Law</a:t>
                      </a:r>
                    </a:p>
                  </a:txBody>
                  <a:tcPr/>
                </a:tc>
                <a:tc>
                  <a:txBody>
                    <a:bodyPr/>
                    <a:lstStyle/>
                    <a:p>
                      <a:r>
                        <a:rPr lang="en-US" dirty="0"/>
                        <a:t>Lev 7</a:t>
                      </a:r>
                    </a:p>
                  </a:txBody>
                  <a:tcPr/>
                </a:tc>
                <a:tc>
                  <a:txBody>
                    <a:bodyPr/>
                    <a:lstStyle/>
                    <a:p>
                      <a:r>
                        <a:rPr lang="en-US" dirty="0"/>
                        <a:t>Guilt and peace offerings</a:t>
                      </a:r>
                    </a:p>
                  </a:txBody>
                  <a:tcPr/>
                </a:tc>
                <a:extLst>
                  <a:ext uri="{0D108BD9-81ED-4DB2-BD59-A6C34878D82A}">
                    <a16:rowId xmlns:a16="http://schemas.microsoft.com/office/drawing/2014/main" val="2701303419"/>
                  </a:ext>
                </a:extLst>
              </a:tr>
              <a:tr h="370840">
                <a:tc>
                  <a:txBody>
                    <a:bodyPr/>
                    <a:lstStyle/>
                    <a:p>
                      <a:r>
                        <a:rPr lang="en-US" dirty="0"/>
                        <a:t>Lev 7:26</a:t>
                      </a:r>
                    </a:p>
                  </a:txBody>
                  <a:tcPr/>
                </a:tc>
                <a:tc>
                  <a:txBody>
                    <a:bodyPr/>
                    <a:lstStyle/>
                    <a:p>
                      <a:r>
                        <a:rPr lang="en-US" dirty="0"/>
                        <a:t>Don’t eat the blood</a:t>
                      </a:r>
                    </a:p>
                  </a:txBody>
                  <a:tcPr/>
                </a:tc>
                <a:tc>
                  <a:txBody>
                    <a:bodyPr/>
                    <a:lstStyle/>
                    <a:p>
                      <a:r>
                        <a:rPr lang="en-US" dirty="0"/>
                        <a:t>Lev 13</a:t>
                      </a:r>
                    </a:p>
                  </a:txBody>
                  <a:tcPr/>
                </a:tc>
                <a:tc>
                  <a:txBody>
                    <a:bodyPr/>
                    <a:lstStyle/>
                    <a:p>
                      <a:r>
                        <a:rPr lang="en-US" dirty="0"/>
                        <a:t>Clean and unclean rules</a:t>
                      </a:r>
                    </a:p>
                  </a:txBody>
                  <a:tcPr/>
                </a:tc>
                <a:extLst>
                  <a:ext uri="{0D108BD9-81ED-4DB2-BD59-A6C34878D82A}">
                    <a16:rowId xmlns:a16="http://schemas.microsoft.com/office/drawing/2014/main" val="3316708459"/>
                  </a:ext>
                </a:extLst>
              </a:tr>
            </a:tbl>
          </a:graphicData>
        </a:graphic>
      </p:graphicFrame>
    </p:spTree>
    <p:extLst>
      <p:ext uri="{BB962C8B-B14F-4D97-AF65-F5344CB8AC3E}">
        <p14:creationId xmlns:p14="http://schemas.microsoft.com/office/powerpoint/2010/main" val="1244922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a:extLst>
            <a:ext uri="{FF2B5EF4-FFF2-40B4-BE49-F238E27FC236}">
              <a16:creationId xmlns:a16="http://schemas.microsoft.com/office/drawing/2014/main" id="{C9C3112A-48A1-1BAA-6EAE-63B8C407B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22B10C-8ED4-AC3A-4B85-C730A115F827}"/>
              </a:ext>
            </a:extLst>
          </p:cNvPr>
          <p:cNvSpPr>
            <a:spLocks noGrp="1"/>
          </p:cNvSpPr>
          <p:nvPr>
            <p:ph type="ctrTitle"/>
          </p:nvPr>
        </p:nvSpPr>
        <p:spPr>
          <a:xfrm>
            <a:off x="506994" y="307551"/>
            <a:ext cx="11171976" cy="996148"/>
          </a:xfrm>
        </p:spPr>
        <p:txBody>
          <a:bodyPr anchor="ctr">
            <a:normAutofit/>
          </a:bodyPr>
          <a:lstStyle/>
          <a:p>
            <a:r>
              <a:rPr lang="en-US" sz="4000" dirty="0">
                <a:solidFill>
                  <a:schemeClr val="accent6">
                    <a:lumMod val="75000"/>
                  </a:schemeClr>
                </a:solidFill>
                <a:latin typeface="Arial Black" panose="020B0A04020102020204" pitchFamily="34" charset="0"/>
              </a:rPr>
              <a:t>Law of God </a:t>
            </a:r>
            <a:r>
              <a:rPr lang="en-US" sz="4000" dirty="0">
                <a:solidFill>
                  <a:schemeClr val="bg2">
                    <a:lumMod val="50000"/>
                  </a:schemeClr>
                </a:solidFill>
                <a:latin typeface="Arial Black" panose="020B0A04020102020204" pitchFamily="34" charset="0"/>
              </a:rPr>
              <a:t>or</a:t>
            </a:r>
            <a:r>
              <a:rPr lang="en-US" sz="4000" dirty="0">
                <a:solidFill>
                  <a:srgbClr val="E69868"/>
                </a:solidFill>
                <a:latin typeface="Arial Black" panose="020B0A04020102020204" pitchFamily="34" charset="0"/>
              </a:rPr>
              <a:t> Law of Moses</a:t>
            </a:r>
          </a:p>
        </p:txBody>
      </p:sp>
      <p:sp>
        <p:nvSpPr>
          <p:cNvPr id="3" name="Subtitle 2">
            <a:extLst>
              <a:ext uri="{FF2B5EF4-FFF2-40B4-BE49-F238E27FC236}">
                <a16:creationId xmlns:a16="http://schemas.microsoft.com/office/drawing/2014/main" id="{19B9D93F-8384-7A5B-9AF2-370F65A32CDA}"/>
              </a:ext>
            </a:extLst>
          </p:cNvPr>
          <p:cNvSpPr>
            <a:spLocks noGrp="1"/>
          </p:cNvSpPr>
          <p:nvPr>
            <p:ph type="subTitle" idx="1"/>
          </p:nvPr>
        </p:nvSpPr>
        <p:spPr>
          <a:xfrm>
            <a:off x="506993" y="1303699"/>
            <a:ext cx="11361733" cy="5246750"/>
          </a:xfrm>
        </p:spPr>
        <p:txBody>
          <a:bodyPr>
            <a:normAutofit/>
          </a:bodyPr>
          <a:lstStyle/>
          <a:p>
            <a:pPr marL="457200" indent="-457200" algn="l">
              <a:buFont typeface="+mj-lt"/>
              <a:buAutoNum type="alphaUcPeriod"/>
            </a:pPr>
            <a:r>
              <a:rPr lang="en-US" sz="2000" b="1" dirty="0">
                <a:solidFill>
                  <a:schemeClr val="accent6">
                    <a:lumMod val="75000"/>
                  </a:schemeClr>
                </a:solidFill>
                <a:latin typeface="Verdana" panose="020B0604030504040204" pitchFamily="34" charset="0"/>
                <a:ea typeface="Verdana" panose="020B0604030504040204" pitchFamily="34" charset="0"/>
                <a:cs typeface="+mj-cs"/>
              </a:rPr>
              <a:t>What is required after Sacrificial Law ended, by Christ’s Testimony</a:t>
            </a:r>
          </a:p>
          <a:p>
            <a:pPr lvl="1" algn="l"/>
            <a:endParaRPr lang="en-US" sz="1400" b="1" dirty="0">
              <a:solidFill>
                <a:schemeClr val="accent6">
                  <a:lumMod val="75000"/>
                </a:schemeClr>
              </a:solidFill>
              <a:latin typeface="Verdana" panose="020B0604030504040204" pitchFamily="34" charset="0"/>
              <a:ea typeface="Verdana" panose="020B0604030504040204" pitchFamily="34" charset="0"/>
              <a:cs typeface="+mj-cs"/>
            </a:endParaRPr>
          </a:p>
          <a:p>
            <a:pPr lvl="1" algn="l"/>
            <a:r>
              <a:rPr lang="en-US" sz="1400" b="1" dirty="0">
                <a:solidFill>
                  <a:schemeClr val="accent6">
                    <a:lumMod val="75000"/>
                  </a:schemeClr>
                </a:solidFill>
                <a:latin typeface="Verdana" panose="020B0604030504040204" pitchFamily="34" charset="0"/>
                <a:ea typeface="Verdana" panose="020B0604030504040204" pitchFamily="34" charset="0"/>
                <a:cs typeface="+mj-cs"/>
              </a:rPr>
              <a:t>What was finished? (sacrificial law): Deu 29:1, Deu 31:24-26, </a:t>
            </a:r>
            <a:r>
              <a:rPr lang="en-US" sz="1400" b="1" dirty="0" err="1">
                <a:solidFill>
                  <a:schemeClr val="accent6">
                    <a:lumMod val="75000"/>
                  </a:schemeClr>
                </a:solidFill>
                <a:latin typeface="Verdana" panose="020B0604030504040204" pitchFamily="34" charset="0"/>
                <a:ea typeface="Verdana" panose="020B0604030504040204" pitchFamily="34" charset="0"/>
                <a:cs typeface="+mj-cs"/>
              </a:rPr>
              <a:t>Ez</a:t>
            </a:r>
            <a:r>
              <a:rPr lang="en-US" sz="1400" b="1" dirty="0">
                <a:solidFill>
                  <a:schemeClr val="accent6">
                    <a:lumMod val="75000"/>
                  </a:schemeClr>
                </a:solidFill>
                <a:latin typeface="Verdana" panose="020B0604030504040204" pitchFamily="34" charset="0"/>
                <a:ea typeface="Verdana" panose="020B0604030504040204" pitchFamily="34" charset="0"/>
                <a:cs typeface="+mj-cs"/>
              </a:rPr>
              <a:t> 20:25, Col 2:14, Gal 3:19, Hosea 6:6, </a:t>
            </a:r>
          </a:p>
          <a:p>
            <a:pPr lvl="1" algn="l"/>
            <a:r>
              <a:rPr lang="en-US" sz="1400" b="1" dirty="0">
                <a:solidFill>
                  <a:schemeClr val="accent6">
                    <a:lumMod val="75000"/>
                  </a:schemeClr>
                </a:solidFill>
                <a:latin typeface="Verdana" panose="020B0604030504040204" pitchFamily="34" charset="0"/>
                <a:ea typeface="Verdana" panose="020B0604030504040204" pitchFamily="34" charset="0"/>
                <a:cs typeface="+mj-cs"/>
              </a:rPr>
              <a:t>Heb 9,10 &amp; 13</a:t>
            </a:r>
          </a:p>
          <a:p>
            <a:pPr lvl="1" algn="l"/>
            <a:endParaRPr lang="en-US" sz="1400" b="1" dirty="0">
              <a:solidFill>
                <a:schemeClr val="accent6">
                  <a:lumMod val="75000"/>
                </a:schemeClr>
              </a:solidFill>
              <a:latin typeface="Verdana" panose="020B0604030504040204" pitchFamily="34" charset="0"/>
              <a:ea typeface="Verdana" panose="020B0604030504040204" pitchFamily="34" charset="0"/>
              <a:cs typeface="+mj-cs"/>
            </a:endParaRPr>
          </a:p>
          <a:p>
            <a:pPr lvl="1" algn="l"/>
            <a:r>
              <a:rPr lang="en-US" sz="1400" b="1" dirty="0">
                <a:solidFill>
                  <a:schemeClr val="accent6">
                    <a:lumMod val="75000"/>
                  </a:schemeClr>
                </a:solidFill>
                <a:latin typeface="Verdana" panose="020B0604030504040204" pitchFamily="34" charset="0"/>
                <a:ea typeface="Verdana" panose="020B0604030504040204" pitchFamily="34" charset="0"/>
                <a:cs typeface="+mj-cs"/>
              </a:rPr>
              <a:t>What was refreshed? (Holy Covenant): </a:t>
            </a:r>
            <a:r>
              <a:rPr lang="en-US" sz="1400" b="1"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400" b="1" dirty="0">
                <a:solidFill>
                  <a:schemeClr val="accent6">
                    <a:lumMod val="75000"/>
                  </a:schemeClr>
                </a:solidFill>
                <a:latin typeface="Verdana" panose="020B0604030504040204" pitchFamily="34" charset="0"/>
                <a:ea typeface="Verdana" panose="020B0604030504040204" pitchFamily="34" charset="0"/>
                <a:cs typeface="+mj-cs"/>
              </a:rPr>
              <a:t> 18: 15-22, Deu 4-8, </a:t>
            </a:r>
            <a:r>
              <a:rPr lang="en-US" sz="1400" b="1" dirty="0" err="1">
                <a:solidFill>
                  <a:schemeClr val="accent6">
                    <a:lumMod val="75000"/>
                  </a:schemeClr>
                </a:solidFill>
                <a:latin typeface="Verdana" panose="020B0604030504040204" pitchFamily="34" charset="0"/>
                <a:ea typeface="Verdana" panose="020B0604030504040204" pitchFamily="34" charset="0"/>
                <a:cs typeface="+mj-cs"/>
              </a:rPr>
              <a:t>Psa</a:t>
            </a:r>
            <a:r>
              <a:rPr lang="en-US" sz="1400" b="1" dirty="0">
                <a:solidFill>
                  <a:schemeClr val="accent6">
                    <a:lumMod val="75000"/>
                  </a:schemeClr>
                </a:solidFill>
                <a:latin typeface="Verdana" panose="020B0604030504040204" pitchFamily="34" charset="0"/>
                <a:ea typeface="Verdana" panose="020B0604030504040204" pitchFamily="34" charset="0"/>
                <a:cs typeface="+mj-cs"/>
              </a:rPr>
              <a:t> 103:17-20, Isa 28:10, Isa 30:15, </a:t>
            </a:r>
          </a:p>
          <a:p>
            <a:pPr lvl="1" algn="l"/>
            <a:r>
              <a:rPr lang="en-US" sz="1400" b="1" dirty="0">
                <a:solidFill>
                  <a:schemeClr val="accent6">
                    <a:lumMod val="75000"/>
                  </a:schemeClr>
                </a:solidFill>
                <a:latin typeface="Verdana" panose="020B0604030504040204" pitchFamily="34" charset="0"/>
                <a:ea typeface="Verdana" panose="020B0604030504040204" pitchFamily="34" charset="0"/>
                <a:cs typeface="+mj-cs"/>
              </a:rPr>
              <a:t>Matt 5:17-20, John 14: 15-16, Acts 3:19-26, Acts 7, 1 John 5:2-3, Rev 12:17, Rev 14:12, Rev 21:3, Rev 22:14, Rom 10, Isa 52:7, Isa 61:1</a:t>
            </a:r>
          </a:p>
          <a:p>
            <a:pPr lvl="1" algn="l"/>
            <a:endParaRPr lang="en-US" sz="1400" b="1" dirty="0">
              <a:solidFill>
                <a:schemeClr val="accent6">
                  <a:lumMod val="75000"/>
                </a:schemeClr>
              </a:solidFill>
              <a:latin typeface="Verdana" panose="020B0604030504040204" pitchFamily="34" charset="0"/>
              <a:ea typeface="Verdana" panose="020B0604030504040204" pitchFamily="34" charset="0"/>
              <a:cs typeface="+mj-cs"/>
            </a:endParaRPr>
          </a:p>
          <a:p>
            <a:pPr lvl="1" algn="l"/>
            <a:r>
              <a:rPr lang="en-US" sz="1400" b="1" dirty="0">
                <a:solidFill>
                  <a:schemeClr val="accent6">
                    <a:lumMod val="75000"/>
                  </a:schemeClr>
                </a:solidFill>
                <a:latin typeface="Verdana" panose="020B0604030504040204" pitchFamily="34" charset="0"/>
                <a:ea typeface="Verdana" panose="020B0604030504040204" pitchFamily="34" charset="0"/>
                <a:cs typeface="+mj-cs"/>
              </a:rPr>
              <a:t>2 Greatest Commandments: Love God (</a:t>
            </a:r>
            <a:r>
              <a:rPr lang="en-US" sz="1400" b="1" dirty="0" err="1">
                <a:solidFill>
                  <a:schemeClr val="accent6">
                    <a:lumMod val="75000"/>
                  </a:schemeClr>
                </a:solidFill>
                <a:latin typeface="Verdana" panose="020B0604030504040204" pitchFamily="34" charset="0"/>
                <a:ea typeface="Verdana" panose="020B0604030504040204" pitchFamily="34" charset="0"/>
                <a:cs typeface="+mj-cs"/>
              </a:rPr>
              <a:t>Deut</a:t>
            </a:r>
            <a:r>
              <a:rPr lang="en-US" sz="1400" b="1" dirty="0">
                <a:solidFill>
                  <a:schemeClr val="accent6">
                    <a:lumMod val="75000"/>
                  </a:schemeClr>
                </a:solidFill>
                <a:latin typeface="Verdana" panose="020B0604030504040204" pitchFamily="34" charset="0"/>
                <a:ea typeface="Verdana" panose="020B0604030504040204" pitchFamily="34" charset="0"/>
                <a:cs typeface="+mj-cs"/>
              </a:rPr>
              <a:t> 6) and Love your neighbor (Leviticus 19)</a:t>
            </a:r>
          </a:p>
          <a:p>
            <a:pPr marL="742950" lvl="1" indent="-285750" algn="l">
              <a:buFont typeface="Arial" panose="020B0604020202020204" pitchFamily="34" charset="0"/>
              <a:buChar char="•"/>
            </a:pPr>
            <a:r>
              <a:rPr lang="en-US" sz="1400" b="1" dirty="0">
                <a:solidFill>
                  <a:schemeClr val="accent6">
                    <a:lumMod val="75000"/>
                  </a:schemeClr>
                </a:solidFill>
                <a:latin typeface="Verdana" panose="020B0604030504040204" pitchFamily="34" charset="0"/>
                <a:ea typeface="Verdana" panose="020B0604030504040204" pitchFamily="34" charset="0"/>
                <a:cs typeface="+mj-cs"/>
              </a:rPr>
              <a:t>James 2:8-9, Lev 19:9-18, Ezekiel 2&amp;3&amp;33, Isa 52:8, Isa 62:6-7, Titus 1:10-14, 1 Tim 5:20, Matt 7:1-5, 1 John 3:4, 2 Peter 3:18, Phil 4:14, Gal 6:6, Psalm 34:8-19, Psalm 51:10-17, Jer 31 vs Heb 8, </a:t>
            </a:r>
          </a:p>
          <a:p>
            <a:pPr lvl="1" algn="l"/>
            <a:endParaRPr lang="en-US" sz="1400" b="1" dirty="0">
              <a:solidFill>
                <a:schemeClr val="accent6">
                  <a:lumMod val="75000"/>
                </a:schemeClr>
              </a:solidFill>
              <a:latin typeface="Verdana" panose="020B0604030504040204" pitchFamily="34" charset="0"/>
              <a:ea typeface="Verdana" panose="020B0604030504040204" pitchFamily="34" charset="0"/>
              <a:cs typeface="+mj-cs"/>
            </a:endParaRPr>
          </a:p>
          <a:p>
            <a:pPr lvl="1" algn="l"/>
            <a:r>
              <a:rPr lang="en-US" sz="1400" b="1" dirty="0">
                <a:solidFill>
                  <a:schemeClr val="accent6">
                    <a:lumMod val="75000"/>
                  </a:schemeClr>
                </a:solidFill>
                <a:latin typeface="Verdana" panose="020B0604030504040204" pitchFamily="34" charset="0"/>
                <a:ea typeface="Verdana" panose="020B0604030504040204" pitchFamily="34" charset="0"/>
                <a:cs typeface="+mj-cs"/>
              </a:rPr>
              <a:t>What was magnified and made honorable? (Royal Law): </a:t>
            </a:r>
            <a:r>
              <a:rPr lang="en-US" sz="1400" b="1" dirty="0">
                <a:solidFill>
                  <a:schemeClr val="accent6">
                    <a:lumMod val="75000"/>
                  </a:schemeClr>
                </a:solidFill>
                <a:effectLst/>
                <a:latin typeface="Verdana" panose="020B0604030504040204" pitchFamily="34" charset="0"/>
                <a:ea typeface="Verdana" panose="020B0604030504040204" pitchFamily="34" charset="0"/>
                <a:cs typeface="Times New Roman" panose="02020603050405020304" pitchFamily="18" charset="0"/>
              </a:rPr>
              <a:t>Isa 42:21-23, Mat 22:37, Lev 19:16-18, Rom 8:3-4, Rom 13:8, James 2:8-9, Jas 2:12, Jas 1:25, 1 Pet 2:9, Lev 19:18, Lev 19:34, Mat 22:39, Mrk 12:31-33, Luk 10:27-37, Rom 13:8-9</a:t>
            </a:r>
          </a:p>
          <a:p>
            <a:pPr lvl="1" algn="l"/>
            <a:endParaRPr lang="en-US" sz="1400" b="1" dirty="0">
              <a:solidFill>
                <a:schemeClr val="accent6">
                  <a:lumMod val="75000"/>
                </a:schemeClr>
              </a:solidFill>
              <a:latin typeface="Verdana" panose="020B0604030504040204" pitchFamily="34" charset="0"/>
              <a:ea typeface="Verdana" panose="020B0604030504040204" pitchFamily="34" charset="0"/>
              <a:cs typeface="Times New Roman" panose="02020603050405020304" pitchFamily="18" charset="0"/>
            </a:endParaRPr>
          </a:p>
          <a:p>
            <a:pPr lvl="1" algn="l"/>
            <a:r>
              <a:rPr lang="en-US" sz="1400" b="1" dirty="0">
                <a:solidFill>
                  <a:schemeClr val="accent6">
                    <a:lumMod val="75000"/>
                  </a:schemeClr>
                </a:solidFill>
                <a:latin typeface="Verdana" panose="020B0604030504040204" pitchFamily="34" charset="0"/>
                <a:ea typeface="Verdana" panose="020B0604030504040204" pitchFamily="34" charset="0"/>
                <a:cs typeface="Times New Roman" panose="02020603050405020304" pitchFamily="18" charset="0"/>
              </a:rPr>
              <a:t>Acts 15 – Jerusalem Council – Ephesians 2:12 “Covenants </a:t>
            </a:r>
            <a:r>
              <a:rPr lang="en-US" sz="1400" b="1">
                <a:solidFill>
                  <a:schemeClr val="accent6">
                    <a:lumMod val="75000"/>
                  </a:schemeClr>
                </a:solidFill>
                <a:latin typeface="Verdana" panose="020B0604030504040204" pitchFamily="34" charset="0"/>
                <a:ea typeface="Verdana" panose="020B0604030504040204" pitchFamily="34" charset="0"/>
                <a:cs typeface="Times New Roman" panose="02020603050405020304" pitchFamily="18" charset="0"/>
              </a:rPr>
              <a:t>of Promise”</a:t>
            </a:r>
            <a:endParaRPr lang="en-US" sz="1400" b="1" dirty="0">
              <a:solidFill>
                <a:schemeClr val="accent6">
                  <a:lumMod val="75000"/>
                </a:schemeClr>
              </a:solidFill>
              <a:latin typeface="Verdana" panose="020B0604030504040204" pitchFamily="34" charset="0"/>
              <a:ea typeface="Verdana" panose="020B0604030504040204" pitchFamily="34" charset="0"/>
              <a:cs typeface="+mj-cs"/>
            </a:endParaRPr>
          </a:p>
          <a:p>
            <a:pPr lvl="1" algn="l"/>
            <a:endParaRPr lang="en-US" sz="1400" b="1" dirty="0">
              <a:solidFill>
                <a:schemeClr val="accent6">
                  <a:lumMod val="75000"/>
                </a:schemeClr>
              </a:solidFill>
              <a:latin typeface="Verdana" panose="020B0604030504040204" pitchFamily="34" charset="0"/>
              <a:ea typeface="Verdana" panose="020B0604030504040204" pitchFamily="34" charset="0"/>
              <a:cs typeface="+mj-cs"/>
            </a:endParaRPr>
          </a:p>
          <a:p>
            <a:pPr lvl="1"/>
            <a:r>
              <a:rPr lang="en-US" sz="1600" b="1" dirty="0">
                <a:solidFill>
                  <a:schemeClr val="accent6">
                    <a:lumMod val="75000"/>
                  </a:schemeClr>
                </a:solidFill>
                <a:latin typeface="Verdana" panose="020B0604030504040204" pitchFamily="34" charset="0"/>
                <a:ea typeface="Verdana" panose="020B0604030504040204" pitchFamily="34" charset="0"/>
                <a:cs typeface="+mj-cs"/>
              </a:rPr>
              <a:t>1 John 2:1-6</a:t>
            </a:r>
          </a:p>
        </p:txBody>
      </p:sp>
    </p:spTree>
    <p:extLst>
      <p:ext uri="{BB962C8B-B14F-4D97-AF65-F5344CB8AC3E}">
        <p14:creationId xmlns:p14="http://schemas.microsoft.com/office/powerpoint/2010/main" val="3326289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4010</TotalTime>
  <Words>1951</Words>
  <Application>Microsoft Office PowerPoint</Application>
  <PresentationFormat>Widescreen</PresentationFormat>
  <Paragraphs>150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Black</vt:lpstr>
      <vt:lpstr>Calibri</vt:lpstr>
      <vt:lpstr>Calibri Light</vt:lpstr>
      <vt:lpstr>Verdana</vt:lpstr>
      <vt:lpstr>Office Theme</vt:lpstr>
      <vt:lpstr>Law of God VS Law of Moses</vt:lpstr>
      <vt:lpstr>Law of God or Law of Moses</vt:lpstr>
      <vt:lpstr>Law of God or Law of Moses</vt:lpstr>
      <vt:lpstr>Law of God or Law of Moses</vt:lpstr>
      <vt:lpstr>Law of God or Law of Moses</vt:lpstr>
      <vt:lpstr>Law of God or Law of Moses</vt:lpstr>
      <vt:lpstr>Law of God or Law of Moses</vt:lpstr>
      <vt:lpstr>Law of God or Law of Moses</vt:lpstr>
      <vt:lpstr>Law of God or Law of Moses</vt:lpstr>
      <vt:lpstr>Law of God or Law of Moses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Computer 16</dc:creator>
  <cp:lastModifiedBy>Computer 16</cp:lastModifiedBy>
  <cp:revision>21</cp:revision>
  <dcterms:created xsi:type="dcterms:W3CDTF">2024-11-15T22:16:02Z</dcterms:created>
  <dcterms:modified xsi:type="dcterms:W3CDTF">2025-02-19T22:37:27Z</dcterms:modified>
</cp:coreProperties>
</file>