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7" r:id="rId9"/>
    <p:sldId id="266" r:id="rId10"/>
    <p:sldId id="263" r:id="rId11"/>
    <p:sldId id="264"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1FF068-237B-2D60-B77F-EC550FADCAD7}" v="36" dt="2024-12-14T17:01:18.7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4660"/>
  </p:normalViewPr>
  <p:slideViewPr>
    <p:cSldViewPr snapToGrid="0">
      <p:cViewPr varScale="1">
        <p:scale>
          <a:sx n="113" d="100"/>
          <a:sy n="113" d="100"/>
        </p:scale>
        <p:origin x="27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12/15/24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atteredhope.blogspot.com/2020/12/"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flickr.com/photos/kylejones/463211561/"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hem.libretexts.org/LibreTexts/Furman_University/CHM101%3A_Chemistry_and_Global_Awareness_(Gordon)/4%3A_Valence_Electrons_and_Bonding/4.10%3A_Applications_and_Solubility_of_Covalent_Compounds"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ohsen-dayz.blogspot.com/2011/08/whos-not-crazy-these-dayz-school-kids.html" TargetMode="External"/><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http://thanhdomingo21425.wikidot.com/" TargetMode="Externa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Why do so many not know Christmas is Pagan?</a:t>
            </a:r>
          </a:p>
        </p:txBody>
      </p:sp>
      <p:sp>
        <p:nvSpPr>
          <p:cNvPr id="3" name="Subtitle 2"/>
          <p:cNvSpPr>
            <a:spLocks noGrp="1"/>
          </p:cNvSpPr>
          <p:nvPr>
            <p:ph type="subTitle" idx="1"/>
          </p:nvPr>
        </p:nvSpPr>
        <p:spPr/>
        <p:txBody>
          <a:bodyPr vert="horz" lIns="91440" tIns="45720" rIns="91440" bIns="45720" rtlCol="0" anchor="t">
            <a:normAutofit/>
          </a:bodyPr>
          <a:lstStyle/>
          <a:p>
            <a:r>
              <a:rPr lang="en-US" dirty="0"/>
              <a:t>Celebrating Christmas Will, Make You Deaf, Dumb &amp; Blind</a:t>
            </a:r>
          </a:p>
        </p:txBody>
      </p:sp>
      <p:pic>
        <p:nvPicPr>
          <p:cNvPr id="4" name="Picture 3" descr="A sign with pine cones and pinecones&#10;&#10;Description automatically generated">
            <a:extLst>
              <a:ext uri="{FF2B5EF4-FFF2-40B4-BE49-F238E27FC236}">
                <a16:creationId xmlns:a16="http://schemas.microsoft.com/office/drawing/2014/main" id="{A0ADDAAB-6464-7037-F90B-A2A0BEBB68B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803189" y="453369"/>
            <a:ext cx="10647405" cy="5992450"/>
          </a:xfrm>
          <a:prstGeom prst="rect">
            <a:avLst/>
          </a:prstGeom>
        </p:spPr>
      </p:pic>
      <p:sp>
        <p:nvSpPr>
          <p:cNvPr id="5" name="TextBox 4">
            <a:extLst>
              <a:ext uri="{FF2B5EF4-FFF2-40B4-BE49-F238E27FC236}">
                <a16:creationId xmlns:a16="http://schemas.microsoft.com/office/drawing/2014/main" id="{D7F915C1-603E-7F1A-F150-7FD5AEB5C727}"/>
              </a:ext>
            </a:extLst>
          </p:cNvPr>
          <p:cNvSpPr txBox="1"/>
          <p:nvPr/>
        </p:nvSpPr>
        <p:spPr>
          <a:xfrm>
            <a:off x="1524000" y="6002338"/>
            <a:ext cx="9144000" cy="317500"/>
          </a:xfrm>
          <a:prstGeom prst="rect">
            <a:avLst/>
          </a:prstGeom>
        </p:spPr>
        <p:txBody>
          <a:bodyPr lIns="91440" tIns="45720" rIns="91440" bIns="45720" anchor="t">
            <a:normAutofit fontScale="92500" lnSpcReduction="20000"/>
          </a:bodyPr>
          <a:lstStyle/>
          <a:p>
            <a:endParaRPr lang="en-US" dirty="0"/>
          </a:p>
        </p:txBody>
      </p:sp>
      <p:sp>
        <p:nvSpPr>
          <p:cNvPr id="7" name="TextBox 6">
            <a:extLst>
              <a:ext uri="{FF2B5EF4-FFF2-40B4-BE49-F238E27FC236}">
                <a16:creationId xmlns:a16="http://schemas.microsoft.com/office/drawing/2014/main" id="{37D993D8-CB5C-5489-B1A2-DC2A19F0CC61}"/>
              </a:ext>
            </a:extLst>
          </p:cNvPr>
          <p:cNvSpPr txBox="1"/>
          <p:nvPr/>
        </p:nvSpPr>
        <p:spPr>
          <a:xfrm>
            <a:off x="2872347" y="4998179"/>
            <a:ext cx="6709972"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0" dirty="0">
                <a:solidFill>
                  <a:srgbClr val="FF0000"/>
                </a:solidFill>
                <a:latin typeface="Snap ITC"/>
              </a:rPr>
              <a:t>FOREVER</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BC4F8-7C3F-AA44-7B79-EA3A6ADCBF92}"/>
              </a:ext>
            </a:extLst>
          </p:cNvPr>
          <p:cNvSpPr>
            <a:spLocks noGrp="1"/>
          </p:cNvSpPr>
          <p:nvPr>
            <p:ph type="title"/>
          </p:nvPr>
        </p:nvSpPr>
        <p:spPr>
          <a:xfrm>
            <a:off x="838200" y="107693"/>
            <a:ext cx="10515600" cy="1325563"/>
          </a:xfrm>
        </p:spPr>
        <p:txBody>
          <a:bodyPr/>
          <a:lstStyle/>
          <a:p>
            <a:pPr algn="ctr"/>
            <a:r>
              <a:rPr lang="en-US" sz="3600" dirty="0"/>
              <a:t>What is on December 25th?</a:t>
            </a:r>
            <a:br>
              <a:rPr lang="en-US" sz="3600" dirty="0"/>
            </a:br>
            <a:r>
              <a:rPr lang="en-US" sz="3600" dirty="0"/>
              <a:t>Does this sound familiar?</a:t>
            </a:r>
          </a:p>
        </p:txBody>
      </p:sp>
      <p:sp>
        <p:nvSpPr>
          <p:cNvPr id="3" name="Content Placeholder 2">
            <a:extLst>
              <a:ext uri="{FF2B5EF4-FFF2-40B4-BE49-F238E27FC236}">
                <a16:creationId xmlns:a16="http://schemas.microsoft.com/office/drawing/2014/main" id="{938829DF-90D3-BAD7-FB42-6F6F6FA625A0}"/>
              </a:ext>
            </a:extLst>
          </p:cNvPr>
          <p:cNvSpPr>
            <a:spLocks noGrp="1"/>
          </p:cNvSpPr>
          <p:nvPr>
            <p:ph idx="1"/>
          </p:nvPr>
        </p:nvSpPr>
        <p:spPr>
          <a:xfrm>
            <a:off x="838200" y="1433739"/>
            <a:ext cx="7489373" cy="5276624"/>
          </a:xfrm>
        </p:spPr>
        <p:txBody>
          <a:bodyPr vert="horz" lIns="91440" tIns="45720" rIns="91440" bIns="45720" rtlCol="0" anchor="t">
            <a:noAutofit/>
          </a:bodyPr>
          <a:lstStyle/>
          <a:p>
            <a:r>
              <a:rPr lang="en-US" sz="2400" dirty="0">
                <a:solidFill>
                  <a:srgbClr val="001D35"/>
                </a:solidFill>
                <a:ea typeface="+mn-lt"/>
                <a:cs typeface="+mn-lt"/>
              </a:rPr>
              <a:t>Yuletide is a term for the Christmas season, or the festive period that begins at Christmas and continues into early January. The word is a combination of the Old English words "</a:t>
            </a:r>
            <a:r>
              <a:rPr lang="en-US" sz="2400" err="1">
                <a:solidFill>
                  <a:srgbClr val="001D35"/>
                </a:solidFill>
                <a:ea typeface="+mn-lt"/>
                <a:cs typeface="+mn-lt"/>
              </a:rPr>
              <a:t>geol</a:t>
            </a:r>
            <a:r>
              <a:rPr lang="en-US" sz="2400" dirty="0">
                <a:solidFill>
                  <a:srgbClr val="001D35"/>
                </a:solidFill>
                <a:ea typeface="+mn-lt"/>
                <a:cs typeface="+mn-lt"/>
              </a:rPr>
              <a:t>" (Yule or Christmas) and "</a:t>
            </a:r>
            <a:r>
              <a:rPr lang="en-US" sz="2400" err="1">
                <a:solidFill>
                  <a:srgbClr val="001D35"/>
                </a:solidFill>
                <a:ea typeface="+mn-lt"/>
                <a:cs typeface="+mn-lt"/>
              </a:rPr>
              <a:t>tid</a:t>
            </a:r>
            <a:r>
              <a:rPr lang="en-US" sz="2400" dirty="0">
                <a:solidFill>
                  <a:srgbClr val="001D35"/>
                </a:solidFill>
                <a:ea typeface="+mn-lt"/>
                <a:cs typeface="+mn-lt"/>
              </a:rPr>
              <a:t>" (time or season). </a:t>
            </a:r>
            <a:endParaRPr lang="en-US" sz="2400"/>
          </a:p>
          <a:p>
            <a:r>
              <a:rPr lang="en-US" sz="2400" dirty="0">
                <a:solidFill>
                  <a:srgbClr val="001D35"/>
                </a:solidFill>
                <a:ea typeface="+mn-lt"/>
                <a:cs typeface="+mn-lt"/>
              </a:rPr>
              <a:t>Yuletide traditions include: singing, lighting candles, decorating homes, feasting, dancing, and sharing gifts. </a:t>
            </a:r>
            <a:endParaRPr lang="en-US" sz="2400" dirty="0"/>
          </a:p>
          <a:p>
            <a:r>
              <a:rPr lang="en-US" sz="2400" dirty="0">
                <a:solidFill>
                  <a:srgbClr val="001D35"/>
                </a:solidFill>
                <a:ea typeface="+mn-lt"/>
                <a:cs typeface="+mn-lt"/>
              </a:rPr>
              <a:t>Yuletide can also refer to a 12-day celebration that begins on the eve of the Winter Solstice and ends with the new year. In ancient times, it was a significant celebration for Pagans in Europe, and marked the return of the sun after winter. The word "Yule" comes from the Old Norse word for wheel, which symbolizes new beginnings and the cyclical nature of the planet. </a:t>
            </a:r>
            <a:endParaRPr lang="en-US" sz="2400"/>
          </a:p>
          <a:p>
            <a:pPr marL="0" indent="0">
              <a:buNone/>
            </a:pPr>
            <a:endParaRPr lang="en-US" dirty="0"/>
          </a:p>
        </p:txBody>
      </p:sp>
      <p:pic>
        <p:nvPicPr>
          <p:cNvPr id="4" name="Picture 3" descr="Yule Traditions: Pagan Winter Solstice ...">
            <a:extLst>
              <a:ext uri="{FF2B5EF4-FFF2-40B4-BE49-F238E27FC236}">
                <a16:creationId xmlns:a16="http://schemas.microsoft.com/office/drawing/2014/main" id="{AAE4AABB-0A77-95E0-A8E8-4310960BFA9C}"/>
              </a:ext>
            </a:extLst>
          </p:cNvPr>
          <p:cNvPicPr>
            <a:picLocks noChangeAspect="1"/>
          </p:cNvPicPr>
          <p:nvPr/>
        </p:nvPicPr>
        <p:blipFill>
          <a:blip r:embed="rId2"/>
          <a:stretch>
            <a:fillRect/>
          </a:stretch>
        </p:blipFill>
        <p:spPr>
          <a:xfrm>
            <a:off x="8339524" y="2010180"/>
            <a:ext cx="3665764" cy="2492828"/>
          </a:xfrm>
          <a:prstGeom prst="rect">
            <a:avLst/>
          </a:prstGeom>
        </p:spPr>
      </p:pic>
    </p:spTree>
    <p:extLst>
      <p:ext uri="{BB962C8B-B14F-4D97-AF65-F5344CB8AC3E}">
        <p14:creationId xmlns:p14="http://schemas.microsoft.com/office/powerpoint/2010/main" val="3072168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09FC8D-A732-F7EF-D94B-837B10BA6783}"/>
              </a:ext>
            </a:extLst>
          </p:cNvPr>
          <p:cNvSpPr>
            <a:spLocks noGrp="1"/>
          </p:cNvSpPr>
          <p:nvPr>
            <p:ph idx="1"/>
          </p:nvPr>
        </p:nvSpPr>
        <p:spPr>
          <a:xfrm>
            <a:off x="838200" y="713517"/>
            <a:ext cx="10515600" cy="5823850"/>
          </a:xfrm>
        </p:spPr>
        <p:txBody>
          <a:bodyPr vert="horz" lIns="91440" tIns="45720" rIns="91440" bIns="45720" rtlCol="0" anchor="t">
            <a:noAutofit/>
          </a:bodyPr>
          <a:lstStyle/>
          <a:p>
            <a:pPr>
              <a:buNone/>
            </a:pPr>
            <a:r>
              <a:rPr lang="en-US" sz="1800" dirty="0">
                <a:solidFill>
                  <a:srgbClr val="001D35"/>
                </a:solidFill>
                <a:ea typeface="+mn-lt"/>
                <a:cs typeface="+mn-lt"/>
              </a:rPr>
              <a:t>Yule is a </a:t>
            </a:r>
            <a:r>
              <a:rPr lang="en-US" sz="1800" b="1" u="sng" dirty="0">
                <a:solidFill>
                  <a:srgbClr val="001D35"/>
                </a:solidFill>
                <a:ea typeface="+mn-lt"/>
                <a:cs typeface="+mn-lt"/>
              </a:rPr>
              <a:t>Pagan celebration</a:t>
            </a:r>
            <a:r>
              <a:rPr lang="en-US" sz="1800" dirty="0">
                <a:solidFill>
                  <a:srgbClr val="001D35"/>
                </a:solidFill>
                <a:ea typeface="+mn-lt"/>
                <a:cs typeface="+mn-lt"/>
              </a:rPr>
              <a:t> of the winter solstice, which is the shortest day and longest night of the year. It's celebrated on December 21 or 22 in the Northern Hemisphere. </a:t>
            </a:r>
            <a:endParaRPr lang="en-US" sz="1800"/>
          </a:p>
          <a:p>
            <a:pPr>
              <a:buNone/>
            </a:pPr>
            <a:r>
              <a:rPr lang="en-US" sz="1800" dirty="0">
                <a:solidFill>
                  <a:srgbClr val="001D35"/>
                </a:solidFill>
                <a:ea typeface="+mn-lt"/>
                <a:cs typeface="+mn-lt"/>
              </a:rPr>
              <a:t>Yule is one of the oldest winter solstice festivals in the world, with origins in Scandinavia among the ancient Norse. The festival's themes often include light, fire, and feasting. Some modern Yule celebrations are based on ancient traditions, while others are adapted to contemporary practices. </a:t>
            </a:r>
            <a:endParaRPr lang="en-US" sz="1800"/>
          </a:p>
          <a:p>
            <a:pPr>
              <a:buNone/>
            </a:pPr>
            <a:r>
              <a:rPr lang="en-US" sz="1800" dirty="0">
                <a:solidFill>
                  <a:srgbClr val="001D35"/>
                </a:solidFill>
                <a:ea typeface="+mn-lt"/>
                <a:cs typeface="+mn-lt"/>
              </a:rPr>
              <a:t>Here are some ways to celebrate Yule:</a:t>
            </a:r>
            <a:endParaRPr lang="en-US" sz="1800"/>
          </a:p>
          <a:p>
            <a:pPr>
              <a:buFont typeface="Arial"/>
              <a:buChar char="•"/>
            </a:pPr>
            <a:r>
              <a:rPr lang="en-US" sz="1800" b="1" dirty="0">
                <a:solidFill>
                  <a:srgbClr val="001D35"/>
                </a:solidFill>
                <a:ea typeface="+mn-lt"/>
                <a:cs typeface="+mn-lt"/>
              </a:rPr>
              <a:t>Decorate</a:t>
            </a:r>
            <a:r>
              <a:rPr lang="en-US" sz="1800" dirty="0">
                <a:solidFill>
                  <a:srgbClr val="001D35"/>
                </a:solidFill>
                <a:ea typeface="+mn-lt"/>
                <a:cs typeface="+mn-lt"/>
              </a:rPr>
              <a:t>: Decorate your home with evergreen plants like holly, ivy, and mistletoe. </a:t>
            </a:r>
            <a:endParaRPr lang="en-US" sz="1800"/>
          </a:p>
          <a:p>
            <a:pPr>
              <a:buFont typeface="Arial"/>
              <a:buChar char="•"/>
            </a:pPr>
            <a:r>
              <a:rPr lang="en-US" sz="1800" b="1" dirty="0">
                <a:solidFill>
                  <a:srgbClr val="001D35"/>
                </a:solidFill>
                <a:ea typeface="+mn-lt"/>
                <a:cs typeface="+mn-lt"/>
              </a:rPr>
              <a:t>Burn a Yule log</a:t>
            </a:r>
            <a:r>
              <a:rPr lang="en-US" sz="1800" dirty="0">
                <a:solidFill>
                  <a:srgbClr val="001D35"/>
                </a:solidFill>
                <a:ea typeface="+mn-lt"/>
                <a:cs typeface="+mn-lt"/>
              </a:rPr>
              <a:t>: Traditionally, a Yule log is burned for 12 days to encourage the sun to return and bring longer, warmer days. </a:t>
            </a:r>
            <a:endParaRPr lang="en-US" sz="1800"/>
          </a:p>
          <a:p>
            <a:pPr>
              <a:buFont typeface="Arial"/>
              <a:buChar char="•"/>
            </a:pPr>
            <a:r>
              <a:rPr lang="en-US" sz="1800" b="1" dirty="0">
                <a:solidFill>
                  <a:srgbClr val="001D35"/>
                </a:solidFill>
                <a:ea typeface="+mn-lt"/>
                <a:cs typeface="+mn-lt"/>
              </a:rPr>
              <a:t>Make wreaths</a:t>
            </a:r>
            <a:r>
              <a:rPr lang="en-US" sz="1800" dirty="0">
                <a:solidFill>
                  <a:srgbClr val="001D35"/>
                </a:solidFill>
                <a:ea typeface="+mn-lt"/>
                <a:cs typeface="+mn-lt"/>
              </a:rPr>
              <a:t>: You can make wreaths by tying together sprigs of holly and ivy with a ribbon. </a:t>
            </a:r>
            <a:endParaRPr lang="en-US" sz="1800"/>
          </a:p>
          <a:p>
            <a:pPr>
              <a:buFont typeface="Arial"/>
              <a:buChar char="•"/>
            </a:pPr>
            <a:r>
              <a:rPr lang="en-US" sz="1800" b="1" dirty="0">
                <a:solidFill>
                  <a:srgbClr val="001D35"/>
                </a:solidFill>
                <a:ea typeface="+mn-lt"/>
                <a:cs typeface="+mn-lt"/>
              </a:rPr>
              <a:t>Make ornaments</a:t>
            </a:r>
            <a:r>
              <a:rPr lang="en-US" sz="1800" dirty="0">
                <a:solidFill>
                  <a:srgbClr val="001D35"/>
                </a:solidFill>
                <a:ea typeface="+mn-lt"/>
                <a:cs typeface="+mn-lt"/>
              </a:rPr>
              <a:t>: You can make simple ornaments with loved ones, using symbols and motifs that are personally significant. </a:t>
            </a:r>
            <a:endParaRPr lang="en-US" sz="1800"/>
          </a:p>
          <a:p>
            <a:pPr>
              <a:buFont typeface="Arial"/>
              <a:buChar char="•"/>
            </a:pPr>
            <a:r>
              <a:rPr lang="en-US" sz="1800" b="1" dirty="0">
                <a:solidFill>
                  <a:srgbClr val="001D35"/>
                </a:solidFill>
                <a:ea typeface="+mn-lt"/>
                <a:cs typeface="+mn-lt"/>
              </a:rPr>
              <a:t>Make a seasonal stocking</a:t>
            </a:r>
            <a:r>
              <a:rPr lang="en-US" sz="1800" dirty="0">
                <a:solidFill>
                  <a:srgbClr val="001D35"/>
                </a:solidFill>
                <a:ea typeface="+mn-lt"/>
                <a:cs typeface="+mn-lt"/>
              </a:rPr>
              <a:t>: You can make a stocking to gift to friends and family. </a:t>
            </a:r>
            <a:endParaRPr lang="en-US" sz="1800"/>
          </a:p>
          <a:p>
            <a:pPr>
              <a:buFont typeface="Arial"/>
              <a:buChar char="•"/>
            </a:pPr>
            <a:r>
              <a:rPr lang="en-US" sz="1800" b="1" dirty="0">
                <a:solidFill>
                  <a:srgbClr val="001D35"/>
                </a:solidFill>
                <a:ea typeface="+mn-lt"/>
                <a:cs typeface="+mn-lt"/>
              </a:rPr>
              <a:t>Make Sloe Gin</a:t>
            </a:r>
            <a:r>
              <a:rPr lang="en-US" sz="1800" dirty="0">
                <a:solidFill>
                  <a:srgbClr val="001D35"/>
                </a:solidFill>
                <a:ea typeface="+mn-lt"/>
                <a:cs typeface="+mn-lt"/>
              </a:rPr>
              <a:t>: You can make Sloe Gin by gathering autumnal </a:t>
            </a:r>
            <a:r>
              <a:rPr lang="en-US" sz="1800" dirty="0" err="1">
                <a:solidFill>
                  <a:srgbClr val="001D35"/>
                </a:solidFill>
                <a:ea typeface="+mn-lt"/>
                <a:cs typeface="+mn-lt"/>
              </a:rPr>
              <a:t>sloes</a:t>
            </a:r>
            <a:r>
              <a:rPr lang="en-US" sz="1800" dirty="0">
                <a:solidFill>
                  <a:srgbClr val="001D35"/>
                </a:solidFill>
                <a:ea typeface="+mn-lt"/>
                <a:cs typeface="+mn-lt"/>
              </a:rPr>
              <a:t>. </a:t>
            </a:r>
            <a:endParaRPr lang="en-US" sz="1800"/>
          </a:p>
          <a:p>
            <a:pPr>
              <a:buFont typeface="Arial"/>
              <a:buChar char="•"/>
            </a:pPr>
            <a:r>
              <a:rPr lang="en-US" sz="1800" b="1" dirty="0">
                <a:solidFill>
                  <a:srgbClr val="001D35"/>
                </a:solidFill>
                <a:ea typeface="+mn-lt"/>
                <a:cs typeface="+mn-lt"/>
              </a:rPr>
              <a:t>Write a note</a:t>
            </a:r>
            <a:r>
              <a:rPr lang="en-US" sz="1800" dirty="0">
                <a:solidFill>
                  <a:srgbClr val="001D35"/>
                </a:solidFill>
                <a:ea typeface="+mn-lt"/>
                <a:cs typeface="+mn-lt"/>
              </a:rPr>
              <a:t>: You can write a note to honor a loved one who has passed away. </a:t>
            </a:r>
            <a:endParaRPr lang="en-US" sz="1800"/>
          </a:p>
          <a:p>
            <a:pPr>
              <a:buFont typeface="Arial"/>
              <a:buChar char="•"/>
            </a:pPr>
            <a:r>
              <a:rPr lang="en-US" sz="1800" b="1" dirty="0">
                <a:solidFill>
                  <a:srgbClr val="001D35"/>
                </a:solidFill>
                <a:ea typeface="+mn-lt"/>
                <a:cs typeface="+mn-lt"/>
              </a:rPr>
              <a:t>Make a list of goals</a:t>
            </a:r>
            <a:r>
              <a:rPr lang="en-US" sz="1800" dirty="0">
                <a:solidFill>
                  <a:srgbClr val="001D35"/>
                </a:solidFill>
                <a:ea typeface="+mn-lt"/>
                <a:cs typeface="+mn-lt"/>
              </a:rPr>
              <a:t>: You can make a list of goals and aspirations for the upcoming year. </a:t>
            </a:r>
            <a:endParaRPr lang="en-US" sz="1800"/>
          </a:p>
          <a:p>
            <a:pPr marL="0" indent="0">
              <a:buNone/>
            </a:pPr>
            <a:endParaRPr lang="en-US" dirty="0"/>
          </a:p>
        </p:txBody>
      </p:sp>
    </p:spTree>
    <p:extLst>
      <p:ext uri="{BB962C8B-B14F-4D97-AF65-F5344CB8AC3E}">
        <p14:creationId xmlns:p14="http://schemas.microsoft.com/office/powerpoint/2010/main" val="323372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99B56-BB72-FC17-1569-4F7F8EB48D73}"/>
              </a:ext>
            </a:extLst>
          </p:cNvPr>
          <p:cNvSpPr>
            <a:spLocks noGrp="1"/>
          </p:cNvSpPr>
          <p:nvPr>
            <p:ph type="title"/>
          </p:nvPr>
        </p:nvSpPr>
        <p:spPr/>
        <p:txBody>
          <a:bodyPr/>
          <a:lstStyle/>
          <a:p>
            <a:r>
              <a:rPr lang="en-US" dirty="0"/>
              <a:t>I hate, I despise your feast days!</a:t>
            </a:r>
          </a:p>
        </p:txBody>
      </p:sp>
      <p:pic>
        <p:nvPicPr>
          <p:cNvPr id="4" name="Content Placeholder 3" descr="Scripture: Amos 5:21 (KJV) , &quot;I hate, I despise your feast days, and I will  not smell in your solemn assemblies.&quot;, Scripture: 1 Thessalonians 5:22  (KJV) , &quot;Abstain from all appearance of evil.&quot;, ...">
            <a:extLst>
              <a:ext uri="{FF2B5EF4-FFF2-40B4-BE49-F238E27FC236}">
                <a16:creationId xmlns:a16="http://schemas.microsoft.com/office/drawing/2014/main" id="{6E3857A6-7605-45E1-5FD7-079F9EA4C612}"/>
              </a:ext>
            </a:extLst>
          </p:cNvPr>
          <p:cNvPicPr>
            <a:picLocks noGrp="1" noChangeAspect="1"/>
          </p:cNvPicPr>
          <p:nvPr>
            <p:ph idx="1"/>
          </p:nvPr>
        </p:nvPicPr>
        <p:blipFill>
          <a:blip r:embed="rId2"/>
          <a:srcRect t="6289" r="-269" b="9638"/>
          <a:stretch/>
        </p:blipFill>
        <p:spPr>
          <a:xfrm>
            <a:off x="8486646" y="1347695"/>
            <a:ext cx="2877321" cy="4310362"/>
          </a:xfrm>
        </p:spPr>
      </p:pic>
      <p:sp>
        <p:nvSpPr>
          <p:cNvPr id="5" name="TextBox 4">
            <a:extLst>
              <a:ext uri="{FF2B5EF4-FFF2-40B4-BE49-F238E27FC236}">
                <a16:creationId xmlns:a16="http://schemas.microsoft.com/office/drawing/2014/main" id="{67D9A6F9-A41A-D6FB-E865-9554D54755D4}"/>
              </a:ext>
            </a:extLst>
          </p:cNvPr>
          <p:cNvSpPr txBox="1"/>
          <p:nvPr/>
        </p:nvSpPr>
        <p:spPr>
          <a:xfrm>
            <a:off x="934995" y="2005913"/>
            <a:ext cx="6470821"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Amo 5:21-23 </a:t>
            </a:r>
          </a:p>
          <a:p>
            <a:r>
              <a:rPr lang="en-US" dirty="0"/>
              <a:t>(21)  I hate, I despise your feast days, and I will not smell in your solemn assemblies. </a:t>
            </a:r>
          </a:p>
          <a:p>
            <a:r>
              <a:rPr lang="en-US" dirty="0"/>
              <a:t>(22)  Though ye offer me burnt offerings and your meat offerings, I will not accept them: neither will I regard the peace offerings of your fat beasts. </a:t>
            </a:r>
            <a:endParaRPr lang="en-US"/>
          </a:p>
          <a:p>
            <a:r>
              <a:rPr lang="en-US" dirty="0"/>
              <a:t>(23)  Take thou away from me the noise of thy songs; for I will not hear the melody of thy viols. </a:t>
            </a:r>
          </a:p>
          <a:p>
            <a:endParaRPr lang="en-US" dirty="0"/>
          </a:p>
          <a:p>
            <a:r>
              <a:rPr lang="en-US" b="1">
                <a:ea typeface="+mn-lt"/>
                <a:cs typeface="+mn-lt"/>
              </a:rPr>
              <a:t>Hosea 2:11</a:t>
            </a:r>
          </a:p>
          <a:p>
            <a:r>
              <a:rPr lang="en-US" dirty="0">
                <a:ea typeface="+mn-lt"/>
                <a:cs typeface="+mn-lt"/>
              </a:rPr>
              <a:t>(11) I will also cause all her mirth to cease, her feast days, her new moons, and her sabbaths, and all her solemn feasts.</a:t>
            </a:r>
            <a:endParaRPr lang="en-US"/>
          </a:p>
          <a:p>
            <a:endParaRPr lang="en-US" dirty="0"/>
          </a:p>
        </p:txBody>
      </p:sp>
    </p:spTree>
    <p:extLst>
      <p:ext uri="{BB962C8B-B14F-4D97-AF65-F5344CB8AC3E}">
        <p14:creationId xmlns:p14="http://schemas.microsoft.com/office/powerpoint/2010/main" val="1126506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useBgFill="1">
        <p:nvSpPr>
          <p:cNvPr id="10"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2" name="Rectangle 11">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3F923D6-52CC-8977-A462-6DA501AD8534}"/>
              </a:ext>
            </a:extLst>
          </p:cNvPr>
          <p:cNvSpPr txBox="1"/>
          <p:nvPr/>
        </p:nvSpPr>
        <p:spPr>
          <a:xfrm>
            <a:off x="761803" y="350196"/>
            <a:ext cx="4646904" cy="1624520"/>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Bef>
                <a:spcPct val="0"/>
              </a:spcBef>
              <a:spcAft>
                <a:spcPts val="600"/>
              </a:spcAft>
            </a:pPr>
            <a:r>
              <a:rPr lang="en-US" sz="4000">
                <a:latin typeface="+mj-lt"/>
                <a:ea typeface="+mj-ea"/>
                <a:cs typeface="+mj-cs"/>
              </a:rPr>
              <a:t>Those Who Worship Idols Are Like Them</a:t>
            </a:r>
          </a:p>
        </p:txBody>
      </p:sp>
      <p:sp>
        <p:nvSpPr>
          <p:cNvPr id="3" name="Content Placeholder 2">
            <a:extLst>
              <a:ext uri="{FF2B5EF4-FFF2-40B4-BE49-F238E27FC236}">
                <a16:creationId xmlns:a16="http://schemas.microsoft.com/office/drawing/2014/main" id="{28F35922-CE2B-19AF-9393-898C03DAAF2B}"/>
              </a:ext>
            </a:extLst>
          </p:cNvPr>
          <p:cNvSpPr>
            <a:spLocks noGrp="1"/>
          </p:cNvSpPr>
          <p:nvPr>
            <p:ph idx="1"/>
          </p:nvPr>
        </p:nvSpPr>
        <p:spPr>
          <a:xfrm>
            <a:off x="761802" y="2743200"/>
            <a:ext cx="4646905" cy="3613149"/>
          </a:xfrm>
        </p:spPr>
        <p:txBody>
          <a:bodyPr vert="horz" lIns="91440" tIns="45720" rIns="91440" bIns="45720" rtlCol="0" anchor="ctr">
            <a:normAutofit/>
          </a:bodyPr>
          <a:lstStyle/>
          <a:p>
            <a:pPr marL="0" indent="0">
              <a:buNone/>
            </a:pPr>
            <a:r>
              <a:rPr lang="en-US" sz="1700" b="1" dirty="0"/>
              <a:t>Psalm 115:4-8</a:t>
            </a:r>
            <a:endParaRPr lang="en-US" b="1" dirty="0"/>
          </a:p>
          <a:p>
            <a:pPr marL="0" indent="0">
              <a:buNone/>
            </a:pPr>
            <a:r>
              <a:rPr lang="en-US" sz="1700" dirty="0"/>
              <a:t>(4)  Their idols are silver and gold, the work of men's hands.</a:t>
            </a:r>
          </a:p>
          <a:p>
            <a:pPr marL="0" indent="0">
              <a:buNone/>
            </a:pPr>
            <a:r>
              <a:rPr lang="en-US" sz="1700" dirty="0"/>
              <a:t>(5)  They have mouths, but they speak not: eyes have they, but they see not:</a:t>
            </a:r>
          </a:p>
          <a:p>
            <a:pPr marL="0" indent="0">
              <a:buNone/>
            </a:pPr>
            <a:r>
              <a:rPr lang="en-US" sz="1700" dirty="0"/>
              <a:t>(6)  They have ears, but they hear not: noses have they, but they smell not:</a:t>
            </a:r>
          </a:p>
          <a:p>
            <a:pPr marL="0" indent="0">
              <a:buNone/>
            </a:pPr>
            <a:r>
              <a:rPr lang="en-US" sz="1700" dirty="0"/>
              <a:t>(7)  They have hands, but they handle not: feet have they, but they walk not: neither speak they through their throat.</a:t>
            </a:r>
          </a:p>
          <a:p>
            <a:pPr marL="0" indent="0">
              <a:buNone/>
            </a:pPr>
            <a:r>
              <a:rPr lang="en-US" sz="1700" dirty="0"/>
              <a:t>(8)  They that make them are like unto them; so is every one that </a:t>
            </a:r>
            <a:r>
              <a:rPr lang="en-US" sz="1700" dirty="0" err="1"/>
              <a:t>trusteth</a:t>
            </a:r>
            <a:r>
              <a:rPr lang="en-US" sz="1700" dirty="0"/>
              <a:t> in them.</a:t>
            </a:r>
          </a:p>
        </p:txBody>
      </p:sp>
      <p:pic>
        <p:nvPicPr>
          <p:cNvPr id="6" name="Picture 5">
            <a:extLst>
              <a:ext uri="{FF2B5EF4-FFF2-40B4-BE49-F238E27FC236}">
                <a16:creationId xmlns:a16="http://schemas.microsoft.com/office/drawing/2014/main" id="{0B846FDB-6731-D19B-4E89-32BCCAB0A331}"/>
              </a:ext>
            </a:extLst>
          </p:cNvPr>
          <p:cNvPicPr>
            <a:picLocks noChangeAspect="1"/>
          </p:cNvPicPr>
          <p:nvPr/>
        </p:nvPicPr>
        <p:blipFill>
          <a:blip r:embed="rId2">
            <a:extLst>
              <a:ext uri="{837473B0-CC2E-450A-ABE3-18F120FF3D39}">
                <a1611:picAttrSrcUrl xmlns:a1611="http://schemas.microsoft.com/office/drawing/2016/11/main" r:id="rId3"/>
              </a:ext>
            </a:extLst>
          </a:blip>
          <a:srcRect l="16629" r="16629"/>
          <a:stretch/>
        </p:blipFill>
        <p:spPr>
          <a:xfrm>
            <a:off x="6096000" y="1"/>
            <a:ext cx="6102825" cy="6858000"/>
          </a:xfrm>
          <a:prstGeom prst="rect">
            <a:avLst/>
          </a:prstGeom>
        </p:spPr>
      </p:pic>
    </p:spTree>
    <p:extLst>
      <p:ext uri="{BB962C8B-B14F-4D97-AF65-F5344CB8AC3E}">
        <p14:creationId xmlns:p14="http://schemas.microsoft.com/office/powerpoint/2010/main" val="3214784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7B2D2B-2279-CBA9-354B-FFAE1F15A636}"/>
              </a:ext>
            </a:extLst>
          </p:cNvPr>
          <p:cNvSpPr>
            <a:spLocks noGrp="1"/>
          </p:cNvSpPr>
          <p:nvPr>
            <p:ph idx="1"/>
          </p:nvPr>
        </p:nvSpPr>
        <p:spPr>
          <a:xfrm>
            <a:off x="838200" y="1292225"/>
            <a:ext cx="10515600" cy="4351338"/>
          </a:xfrm>
        </p:spPr>
        <p:txBody>
          <a:bodyPr vert="horz" lIns="91440" tIns="45720" rIns="91440" bIns="45720" rtlCol="0" anchor="t">
            <a:normAutofit/>
          </a:bodyPr>
          <a:lstStyle/>
          <a:p>
            <a:pPr>
              <a:buNone/>
            </a:pPr>
            <a:r>
              <a:rPr lang="en-US" b="1" dirty="0">
                <a:ea typeface="+mn-lt"/>
                <a:cs typeface="+mn-lt"/>
              </a:rPr>
              <a:t>Psalm 135:15-18</a:t>
            </a:r>
            <a:endParaRPr lang="en-US" b="1" dirty="0"/>
          </a:p>
          <a:p>
            <a:pPr>
              <a:buNone/>
            </a:pPr>
            <a:r>
              <a:rPr lang="en-US" dirty="0">
                <a:ea typeface="+mn-lt"/>
                <a:cs typeface="+mn-lt"/>
              </a:rPr>
              <a:t>(15)  The idols of the heathen are silver and gold, the work of men's hands.</a:t>
            </a:r>
            <a:endParaRPr lang="en-US" dirty="0"/>
          </a:p>
          <a:p>
            <a:pPr>
              <a:buNone/>
            </a:pPr>
            <a:r>
              <a:rPr lang="en-US" dirty="0">
                <a:ea typeface="+mn-lt"/>
                <a:cs typeface="+mn-lt"/>
              </a:rPr>
              <a:t>(16)  They have mouths, but they speak not; eyes have they, but they see not;</a:t>
            </a:r>
            <a:endParaRPr lang="en-US" dirty="0"/>
          </a:p>
          <a:p>
            <a:pPr>
              <a:buNone/>
            </a:pPr>
            <a:r>
              <a:rPr lang="en-US" dirty="0">
                <a:ea typeface="+mn-lt"/>
                <a:cs typeface="+mn-lt"/>
              </a:rPr>
              <a:t>(17)  They have ears, but they hear not; neither is there any breath in their mouths.</a:t>
            </a:r>
            <a:endParaRPr lang="en-US" dirty="0"/>
          </a:p>
          <a:p>
            <a:pPr>
              <a:buNone/>
            </a:pPr>
            <a:r>
              <a:rPr lang="en-US" dirty="0">
                <a:ea typeface="+mn-lt"/>
                <a:cs typeface="+mn-lt"/>
              </a:rPr>
              <a:t>(18)  They that make them are like unto them: so is every one that </a:t>
            </a:r>
            <a:r>
              <a:rPr lang="en-US" dirty="0" err="1">
                <a:ea typeface="+mn-lt"/>
                <a:cs typeface="+mn-lt"/>
              </a:rPr>
              <a:t>trusteth</a:t>
            </a:r>
            <a:r>
              <a:rPr lang="en-US" dirty="0">
                <a:ea typeface="+mn-lt"/>
                <a:cs typeface="+mn-lt"/>
              </a:rPr>
              <a:t> in them.</a:t>
            </a:r>
            <a:endParaRPr lang="en-US" dirty="0"/>
          </a:p>
          <a:p>
            <a:pPr marL="0" indent="0">
              <a:buNone/>
            </a:pPr>
            <a:endParaRPr lang="en-US" dirty="0"/>
          </a:p>
        </p:txBody>
      </p:sp>
    </p:spTree>
    <p:extLst>
      <p:ext uri="{BB962C8B-B14F-4D97-AF65-F5344CB8AC3E}">
        <p14:creationId xmlns:p14="http://schemas.microsoft.com/office/powerpoint/2010/main" val="1199899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26EE73-3FF0-71CE-D273-1C8AE4C3B4A6}"/>
              </a:ext>
            </a:extLst>
          </p:cNvPr>
          <p:cNvSpPr>
            <a:spLocks noGrp="1"/>
          </p:cNvSpPr>
          <p:nvPr>
            <p:ph type="title"/>
          </p:nvPr>
        </p:nvSpPr>
        <p:spPr>
          <a:xfrm>
            <a:off x="761803" y="350196"/>
            <a:ext cx="4646904" cy="1624520"/>
          </a:xfrm>
        </p:spPr>
        <p:txBody>
          <a:bodyPr anchor="ctr">
            <a:normAutofit/>
          </a:bodyPr>
          <a:lstStyle/>
          <a:p>
            <a:pPr algn="ctr"/>
            <a:r>
              <a:rPr lang="en-US" sz="4000" dirty="0"/>
              <a:t>Do Not Mix The Holy &amp; Profane</a:t>
            </a:r>
            <a:endParaRPr lang="en-US" dirty="0"/>
          </a:p>
        </p:txBody>
      </p:sp>
      <p:sp>
        <p:nvSpPr>
          <p:cNvPr id="3" name="Content Placeholder 2">
            <a:extLst>
              <a:ext uri="{FF2B5EF4-FFF2-40B4-BE49-F238E27FC236}">
                <a16:creationId xmlns:a16="http://schemas.microsoft.com/office/drawing/2014/main" id="{17F3AF4A-1B1D-AE33-67D2-69508DCD57D7}"/>
              </a:ext>
            </a:extLst>
          </p:cNvPr>
          <p:cNvSpPr>
            <a:spLocks noGrp="1"/>
          </p:cNvSpPr>
          <p:nvPr>
            <p:ph idx="1"/>
          </p:nvPr>
        </p:nvSpPr>
        <p:spPr>
          <a:xfrm>
            <a:off x="761802" y="2743200"/>
            <a:ext cx="4646905" cy="3613149"/>
          </a:xfrm>
        </p:spPr>
        <p:txBody>
          <a:bodyPr vert="horz" lIns="91440" tIns="45720" rIns="91440" bIns="45720" rtlCol="0" anchor="ctr">
            <a:normAutofit/>
          </a:bodyPr>
          <a:lstStyle/>
          <a:p>
            <a:pPr>
              <a:buNone/>
            </a:pPr>
            <a:r>
              <a:rPr lang="en-US" sz="1600" b="1" dirty="0">
                <a:ea typeface="+mn-lt"/>
                <a:cs typeface="+mn-lt"/>
              </a:rPr>
              <a:t>Ezekiel 22:26</a:t>
            </a:r>
            <a:endParaRPr lang="en-US" sz="1600" b="1" dirty="0"/>
          </a:p>
          <a:p>
            <a:pPr>
              <a:buNone/>
            </a:pPr>
            <a:r>
              <a:rPr lang="en-US" sz="1600" dirty="0">
                <a:ea typeface="+mn-lt"/>
                <a:cs typeface="+mn-lt"/>
              </a:rPr>
              <a:t>(26)  Her priests have violated my law, and have profaned mine holy things: they have put no difference between the holy and profane, neither have they shewed difference between the unclean and the clean, and have hid their eyes from my sabbaths, and I am profaned among them.</a:t>
            </a:r>
          </a:p>
          <a:p>
            <a:pPr>
              <a:buNone/>
            </a:pPr>
            <a:r>
              <a:rPr lang="en-US" sz="1600" b="1" dirty="0">
                <a:ea typeface="+mn-lt"/>
                <a:cs typeface="+mn-lt"/>
              </a:rPr>
              <a:t>Leviticus 19:1-2</a:t>
            </a:r>
            <a:endParaRPr lang="en-US" sz="1600" b="1" dirty="0"/>
          </a:p>
          <a:p>
            <a:pPr>
              <a:buNone/>
            </a:pPr>
            <a:r>
              <a:rPr lang="en-US" sz="1600" dirty="0">
                <a:ea typeface="+mn-lt"/>
                <a:cs typeface="+mn-lt"/>
              </a:rPr>
              <a:t>(1)  And the LORD </a:t>
            </a:r>
            <a:r>
              <a:rPr lang="en-US" sz="1600" dirty="0" err="1">
                <a:ea typeface="+mn-lt"/>
                <a:cs typeface="+mn-lt"/>
              </a:rPr>
              <a:t>spake</a:t>
            </a:r>
            <a:r>
              <a:rPr lang="en-US" sz="1600" dirty="0">
                <a:ea typeface="+mn-lt"/>
                <a:cs typeface="+mn-lt"/>
              </a:rPr>
              <a:t> unto Moses, saying,</a:t>
            </a:r>
            <a:endParaRPr lang="en-US" sz="1600" dirty="0"/>
          </a:p>
          <a:p>
            <a:pPr>
              <a:buNone/>
            </a:pPr>
            <a:r>
              <a:rPr lang="en-US" sz="1600" dirty="0">
                <a:ea typeface="+mn-lt"/>
                <a:cs typeface="+mn-lt"/>
              </a:rPr>
              <a:t>(2)  Speak unto all the congregation of the children of Israel, and say unto them, Ye shall be holy: for I the LORD your God am holy.</a:t>
            </a:r>
            <a:endParaRPr lang="en-US" sz="1600" dirty="0"/>
          </a:p>
        </p:txBody>
      </p:sp>
      <p:pic>
        <p:nvPicPr>
          <p:cNvPr id="5" name="Picture 4" descr="A glass with a yellow liquid&#10;&#10;Description automatically generated">
            <a:extLst>
              <a:ext uri="{FF2B5EF4-FFF2-40B4-BE49-F238E27FC236}">
                <a16:creationId xmlns:a16="http://schemas.microsoft.com/office/drawing/2014/main" id="{49B2CAF3-E696-6518-C008-F50DA6F2A09B}"/>
              </a:ext>
            </a:extLst>
          </p:cNvPr>
          <p:cNvPicPr>
            <a:picLocks noChangeAspect="1"/>
          </p:cNvPicPr>
          <p:nvPr/>
        </p:nvPicPr>
        <p:blipFill>
          <a:blip r:embed="rId2">
            <a:extLst>
              <a:ext uri="{837473B0-CC2E-450A-ABE3-18F120FF3D39}">
                <a1611:picAttrSrcUrl xmlns:a1611="http://schemas.microsoft.com/office/drawing/2016/11/main" r:id="rId3"/>
              </a:ext>
            </a:extLst>
          </a:blip>
          <a:srcRect t="7809" b="7809"/>
          <a:stretch/>
        </p:blipFill>
        <p:spPr>
          <a:xfrm>
            <a:off x="6096000" y="1"/>
            <a:ext cx="6102825" cy="6858000"/>
          </a:xfrm>
          <a:prstGeom prst="rect">
            <a:avLst/>
          </a:prstGeom>
        </p:spPr>
      </p:pic>
    </p:spTree>
    <p:extLst>
      <p:ext uri="{BB962C8B-B14F-4D97-AF65-F5344CB8AC3E}">
        <p14:creationId xmlns:p14="http://schemas.microsoft.com/office/powerpoint/2010/main" val="3435885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BF80BB-2BAE-1F0A-3E9B-F9AFF7D0B548}"/>
              </a:ext>
            </a:extLst>
          </p:cNvPr>
          <p:cNvSpPr>
            <a:spLocks noGrp="1"/>
          </p:cNvSpPr>
          <p:nvPr>
            <p:ph idx="1"/>
          </p:nvPr>
        </p:nvSpPr>
        <p:spPr>
          <a:xfrm>
            <a:off x="838200" y="1270454"/>
            <a:ext cx="10515600" cy="4351338"/>
          </a:xfrm>
        </p:spPr>
        <p:txBody>
          <a:bodyPr vert="horz" lIns="91440" tIns="45720" rIns="91440" bIns="45720" rtlCol="0" anchor="t">
            <a:normAutofit fontScale="85000" lnSpcReduction="20000"/>
          </a:bodyPr>
          <a:lstStyle/>
          <a:p>
            <a:pPr>
              <a:buNone/>
            </a:pPr>
            <a:r>
              <a:rPr lang="en-US" b="1" dirty="0">
                <a:ea typeface="+mn-lt"/>
                <a:cs typeface="+mn-lt"/>
              </a:rPr>
              <a:t>2Corinthians 6:14-18</a:t>
            </a:r>
            <a:endParaRPr lang="en-US" b="1" dirty="0"/>
          </a:p>
          <a:p>
            <a:pPr>
              <a:buNone/>
            </a:pPr>
            <a:r>
              <a:rPr lang="en-US" dirty="0">
                <a:ea typeface="+mn-lt"/>
                <a:cs typeface="+mn-lt"/>
              </a:rPr>
              <a:t>(14)  Be ye not unequally yoked together with unbelievers: for what fellowship hath righteousness with unrighteousness? and what communion hath light with darkness?</a:t>
            </a:r>
            <a:endParaRPr lang="en-US" dirty="0"/>
          </a:p>
          <a:p>
            <a:pPr>
              <a:buNone/>
            </a:pPr>
            <a:r>
              <a:rPr lang="en-US" dirty="0">
                <a:ea typeface="+mn-lt"/>
                <a:cs typeface="+mn-lt"/>
              </a:rPr>
              <a:t>(15)  And what concord hath Christ with Belial? or what part hath he that believeth with an infidel?</a:t>
            </a:r>
            <a:endParaRPr lang="en-US" dirty="0"/>
          </a:p>
          <a:p>
            <a:pPr>
              <a:buNone/>
            </a:pPr>
            <a:r>
              <a:rPr lang="en-US" dirty="0">
                <a:ea typeface="+mn-lt"/>
                <a:cs typeface="+mn-lt"/>
              </a:rPr>
              <a:t>(16)  And what agreement hath the temple of God with idols? for ye are the temple of the living God; as God hath said, I will dwell in them, and walk in them; and I will be their God, and they shall be my people.</a:t>
            </a:r>
            <a:endParaRPr lang="en-US" dirty="0"/>
          </a:p>
          <a:p>
            <a:pPr>
              <a:buNone/>
            </a:pPr>
            <a:r>
              <a:rPr lang="en-US" dirty="0">
                <a:ea typeface="+mn-lt"/>
                <a:cs typeface="+mn-lt"/>
              </a:rPr>
              <a:t>(17)  Wherefore come out from among them, and be ye separate, saith the Lord, and touch not the unclean thing; and I will receive you,</a:t>
            </a:r>
            <a:endParaRPr lang="en-US" dirty="0"/>
          </a:p>
          <a:p>
            <a:pPr>
              <a:buNone/>
            </a:pPr>
            <a:r>
              <a:rPr lang="en-US" dirty="0">
                <a:ea typeface="+mn-lt"/>
                <a:cs typeface="+mn-lt"/>
              </a:rPr>
              <a:t>(18)  And will be a Father unto you, and ye shall be my sons and daughters, saith the Lord Almighty.</a:t>
            </a:r>
            <a:endParaRPr lang="en-US" dirty="0"/>
          </a:p>
        </p:txBody>
      </p:sp>
    </p:spTree>
    <p:extLst>
      <p:ext uri="{BB962C8B-B14F-4D97-AF65-F5344CB8AC3E}">
        <p14:creationId xmlns:p14="http://schemas.microsoft.com/office/powerpoint/2010/main" val="3803106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CD3EC0-F695-E126-DAA2-A4C6428C4223}"/>
              </a:ext>
            </a:extLst>
          </p:cNvPr>
          <p:cNvSpPr>
            <a:spLocks noGrp="1"/>
          </p:cNvSpPr>
          <p:nvPr>
            <p:ph idx="1"/>
          </p:nvPr>
        </p:nvSpPr>
        <p:spPr>
          <a:xfrm>
            <a:off x="374822" y="1454922"/>
            <a:ext cx="6180438" cy="5061851"/>
          </a:xfrm>
        </p:spPr>
        <p:txBody>
          <a:bodyPr vert="horz" lIns="91440" tIns="45720" rIns="91440" bIns="45720" rtlCol="0" anchor="t">
            <a:noAutofit/>
          </a:bodyPr>
          <a:lstStyle/>
          <a:p>
            <a:pPr>
              <a:buNone/>
            </a:pPr>
            <a:r>
              <a:rPr lang="en-US" sz="1600" b="1" dirty="0">
                <a:ea typeface="+mn-lt"/>
                <a:cs typeface="+mn-lt"/>
              </a:rPr>
              <a:t>Romans 1:18-25</a:t>
            </a:r>
            <a:endParaRPr lang="en-US" sz="1600" b="1"/>
          </a:p>
          <a:p>
            <a:pPr>
              <a:buNone/>
            </a:pPr>
            <a:r>
              <a:rPr lang="en-US" sz="1400" dirty="0">
                <a:ea typeface="+mn-lt"/>
                <a:cs typeface="+mn-lt"/>
              </a:rPr>
              <a:t>(18)  For the wrath of God is revealed from heaven against all ungodliness and unrighteousness of men, who hold the truth in unrighteousness;</a:t>
            </a:r>
            <a:endParaRPr lang="en-US" sz="1400"/>
          </a:p>
          <a:p>
            <a:pPr>
              <a:buNone/>
            </a:pPr>
            <a:r>
              <a:rPr lang="en-US" sz="1400" dirty="0">
                <a:ea typeface="+mn-lt"/>
                <a:cs typeface="+mn-lt"/>
              </a:rPr>
              <a:t>(19)  Because that which may be known of God is manifest in them; for God hath shewed it unto them.</a:t>
            </a:r>
            <a:endParaRPr lang="en-US" sz="1400"/>
          </a:p>
          <a:p>
            <a:pPr>
              <a:buNone/>
            </a:pPr>
            <a:r>
              <a:rPr lang="en-US" sz="1400" dirty="0">
                <a:ea typeface="+mn-lt"/>
                <a:cs typeface="+mn-lt"/>
              </a:rPr>
              <a:t>(20)  For the invisible things of him from the creation of the world are clearly seen, being understood by the things that are made, even his eternal power and Godhead; so that they are without excuse:</a:t>
            </a:r>
            <a:endParaRPr lang="en-US" sz="1400"/>
          </a:p>
          <a:p>
            <a:pPr>
              <a:buNone/>
            </a:pPr>
            <a:r>
              <a:rPr lang="en-US" sz="1400" dirty="0">
                <a:ea typeface="+mn-lt"/>
                <a:cs typeface="+mn-lt"/>
              </a:rPr>
              <a:t>(21)  Because that, when they knew God, they glorified him not as God, neither were thankful; but became vain in their imaginations, and their foolish heart was darkened.</a:t>
            </a:r>
            <a:endParaRPr lang="en-US" sz="1400"/>
          </a:p>
          <a:p>
            <a:pPr>
              <a:buNone/>
            </a:pPr>
            <a:r>
              <a:rPr lang="en-US" sz="1400" dirty="0">
                <a:ea typeface="+mn-lt"/>
                <a:cs typeface="+mn-lt"/>
              </a:rPr>
              <a:t>(22)  Professing themselves to be wise, they became fools,</a:t>
            </a:r>
            <a:endParaRPr lang="en-US" sz="1400"/>
          </a:p>
          <a:p>
            <a:pPr>
              <a:buNone/>
            </a:pPr>
            <a:r>
              <a:rPr lang="en-US" sz="1400" dirty="0">
                <a:ea typeface="+mn-lt"/>
                <a:cs typeface="+mn-lt"/>
              </a:rPr>
              <a:t>(23)  And changed the glory of the uncorruptible God into an image made like to corruptible man, and to birds, and </a:t>
            </a:r>
            <a:r>
              <a:rPr lang="en-US" sz="1400" err="1">
                <a:ea typeface="+mn-lt"/>
                <a:cs typeface="+mn-lt"/>
              </a:rPr>
              <a:t>fourfooted</a:t>
            </a:r>
            <a:r>
              <a:rPr lang="en-US" sz="1400" dirty="0">
                <a:ea typeface="+mn-lt"/>
                <a:cs typeface="+mn-lt"/>
              </a:rPr>
              <a:t> beasts, and creeping things.</a:t>
            </a:r>
            <a:endParaRPr lang="en-US" sz="1400"/>
          </a:p>
          <a:p>
            <a:pPr>
              <a:buNone/>
            </a:pPr>
            <a:r>
              <a:rPr lang="en-US" sz="1400" dirty="0">
                <a:ea typeface="+mn-lt"/>
                <a:cs typeface="+mn-lt"/>
              </a:rPr>
              <a:t>(24)  Wherefore God also gave them up to uncleanness through the lusts of their own hearts, to </a:t>
            </a:r>
            <a:r>
              <a:rPr lang="en-US" sz="1400" err="1">
                <a:ea typeface="+mn-lt"/>
                <a:cs typeface="+mn-lt"/>
              </a:rPr>
              <a:t>dishonour</a:t>
            </a:r>
            <a:r>
              <a:rPr lang="en-US" sz="1400" dirty="0">
                <a:ea typeface="+mn-lt"/>
                <a:cs typeface="+mn-lt"/>
              </a:rPr>
              <a:t> their own bodies between themselves:</a:t>
            </a:r>
            <a:endParaRPr lang="en-US" sz="1400"/>
          </a:p>
          <a:p>
            <a:pPr>
              <a:buNone/>
            </a:pPr>
            <a:r>
              <a:rPr lang="en-US" sz="1400" dirty="0">
                <a:ea typeface="+mn-lt"/>
                <a:cs typeface="+mn-lt"/>
              </a:rPr>
              <a:t>(25)  Who changed the truth of God into a lie, and worshipped and served the creature more than the Creator, who is blessed </a:t>
            </a:r>
            <a:r>
              <a:rPr lang="en-US" sz="1400" err="1">
                <a:ea typeface="+mn-lt"/>
                <a:cs typeface="+mn-lt"/>
              </a:rPr>
              <a:t>for ever</a:t>
            </a:r>
            <a:r>
              <a:rPr lang="en-US" sz="1400" dirty="0">
                <a:ea typeface="+mn-lt"/>
                <a:cs typeface="+mn-lt"/>
              </a:rPr>
              <a:t>. Amen.</a:t>
            </a:r>
            <a:endParaRPr lang="en-US" sz="1400"/>
          </a:p>
          <a:p>
            <a:pPr marL="0" indent="0">
              <a:buNone/>
            </a:pPr>
            <a:endParaRPr lang="en-US" dirty="0"/>
          </a:p>
        </p:txBody>
      </p:sp>
      <p:sp>
        <p:nvSpPr>
          <p:cNvPr id="7" name="Title 1">
            <a:extLst>
              <a:ext uri="{FF2B5EF4-FFF2-40B4-BE49-F238E27FC236}">
                <a16:creationId xmlns:a16="http://schemas.microsoft.com/office/drawing/2014/main" id="{DE0691BA-8F79-8400-0E37-E76EB9F683A8}"/>
              </a:ext>
            </a:extLst>
          </p:cNvPr>
          <p:cNvSpPr txBox="1">
            <a:spLocks/>
          </p:cNvSpPr>
          <p:nvPr/>
        </p:nvSpPr>
        <p:spPr>
          <a:xfrm>
            <a:off x="833883" y="350196"/>
            <a:ext cx="4574824" cy="10993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a:t>Strong Delusion</a:t>
            </a:r>
          </a:p>
        </p:txBody>
      </p:sp>
      <p:pic>
        <p:nvPicPr>
          <p:cNvPr id="9" name="Picture 8" descr="A cartoon of a person with a face&#10;&#10;Description automatically generated">
            <a:extLst>
              <a:ext uri="{FF2B5EF4-FFF2-40B4-BE49-F238E27FC236}">
                <a16:creationId xmlns:a16="http://schemas.microsoft.com/office/drawing/2014/main" id="{08816890-978D-E377-9922-B4BCCD3E510E}"/>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846323" y="388950"/>
            <a:ext cx="2638867" cy="3186560"/>
          </a:xfrm>
          <a:prstGeom prst="rect">
            <a:avLst/>
          </a:prstGeom>
        </p:spPr>
      </p:pic>
      <p:pic>
        <p:nvPicPr>
          <p:cNvPr id="15" name="Picture 14" descr="A person making a face&#10;&#10;Description automatically generated">
            <a:extLst>
              <a:ext uri="{FF2B5EF4-FFF2-40B4-BE49-F238E27FC236}">
                <a16:creationId xmlns:a16="http://schemas.microsoft.com/office/drawing/2014/main" id="{2172E7DE-7BF9-BF2D-AE25-C46F010ED031}"/>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9482431" y="2371467"/>
            <a:ext cx="2649166" cy="4009768"/>
          </a:xfrm>
          <a:prstGeom prst="rect">
            <a:avLst/>
          </a:prstGeom>
        </p:spPr>
      </p:pic>
    </p:spTree>
    <p:extLst>
      <p:ext uri="{BB962C8B-B14F-4D97-AF65-F5344CB8AC3E}">
        <p14:creationId xmlns:p14="http://schemas.microsoft.com/office/powerpoint/2010/main" val="3067375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C4EE41-2400-5D8E-DDCD-373B71F06139}"/>
              </a:ext>
            </a:extLst>
          </p:cNvPr>
          <p:cNvSpPr>
            <a:spLocks noGrp="1"/>
          </p:cNvSpPr>
          <p:nvPr>
            <p:ph idx="1"/>
          </p:nvPr>
        </p:nvSpPr>
        <p:spPr>
          <a:xfrm>
            <a:off x="838200" y="1128939"/>
            <a:ext cx="10515600" cy="4351338"/>
          </a:xfrm>
        </p:spPr>
        <p:txBody>
          <a:bodyPr vert="horz" lIns="91440" tIns="45720" rIns="91440" bIns="45720" rtlCol="0" anchor="t">
            <a:normAutofit fontScale="85000" lnSpcReduction="20000"/>
          </a:bodyPr>
          <a:lstStyle/>
          <a:p>
            <a:pPr>
              <a:buNone/>
            </a:pPr>
            <a:r>
              <a:rPr lang="en-US" b="1" dirty="0">
                <a:ea typeface="+mn-lt"/>
                <a:cs typeface="+mn-lt"/>
              </a:rPr>
              <a:t>Isaiah 29:10-14</a:t>
            </a:r>
            <a:endParaRPr lang="en-US" b="1" dirty="0"/>
          </a:p>
          <a:p>
            <a:pPr>
              <a:buNone/>
            </a:pPr>
            <a:r>
              <a:rPr lang="en-US" dirty="0">
                <a:ea typeface="+mn-lt"/>
                <a:cs typeface="+mn-lt"/>
              </a:rPr>
              <a:t>(10)  For the LORD hath poured out upon you the spirit of deep sleep, and hath closed your eyes: the prophets and your rulers, the seers hath he covered.</a:t>
            </a:r>
            <a:endParaRPr lang="en-US" dirty="0"/>
          </a:p>
          <a:p>
            <a:pPr>
              <a:buNone/>
            </a:pPr>
            <a:r>
              <a:rPr lang="en-US" dirty="0">
                <a:ea typeface="+mn-lt"/>
                <a:cs typeface="+mn-lt"/>
              </a:rPr>
              <a:t>(11)  And the vision of all is become unto you as the words of a book that is sealed, which men deliver to one that is learned, saying, Read this, I pray thee: and he saith, I cannot; for it is sealed:</a:t>
            </a:r>
            <a:endParaRPr lang="en-US"/>
          </a:p>
          <a:p>
            <a:pPr>
              <a:buNone/>
            </a:pPr>
            <a:r>
              <a:rPr lang="en-US" dirty="0">
                <a:ea typeface="+mn-lt"/>
                <a:cs typeface="+mn-lt"/>
              </a:rPr>
              <a:t>(12)  And the book is delivered to him that is not learned, saying, Read this, I pray thee: and he saith, I am not learned.</a:t>
            </a:r>
            <a:endParaRPr lang="en-US" dirty="0"/>
          </a:p>
          <a:p>
            <a:pPr>
              <a:buNone/>
            </a:pPr>
            <a:r>
              <a:rPr lang="en-US" dirty="0">
                <a:ea typeface="+mn-lt"/>
                <a:cs typeface="+mn-lt"/>
              </a:rPr>
              <a:t>(13)  Wherefore the Lord said, Forasmuch as this people draw near me with their mouth, and with their lips do </a:t>
            </a:r>
            <a:r>
              <a:rPr lang="en-US" dirty="0" err="1">
                <a:ea typeface="+mn-lt"/>
                <a:cs typeface="+mn-lt"/>
              </a:rPr>
              <a:t>honour</a:t>
            </a:r>
            <a:r>
              <a:rPr lang="en-US" dirty="0">
                <a:ea typeface="+mn-lt"/>
                <a:cs typeface="+mn-lt"/>
              </a:rPr>
              <a:t> me, but have removed their heart far from me, and their fear toward me is taught by the precept of men:</a:t>
            </a:r>
            <a:endParaRPr lang="en-US"/>
          </a:p>
          <a:p>
            <a:pPr>
              <a:buNone/>
            </a:pPr>
            <a:r>
              <a:rPr lang="en-US" dirty="0">
                <a:ea typeface="+mn-lt"/>
                <a:cs typeface="+mn-lt"/>
              </a:rPr>
              <a:t>(14)  Therefore, behold, I will proceed to do a </a:t>
            </a:r>
            <a:r>
              <a:rPr lang="en-US" dirty="0" err="1">
                <a:ea typeface="+mn-lt"/>
                <a:cs typeface="+mn-lt"/>
              </a:rPr>
              <a:t>marvellous</a:t>
            </a:r>
            <a:r>
              <a:rPr lang="en-US" dirty="0">
                <a:ea typeface="+mn-lt"/>
                <a:cs typeface="+mn-lt"/>
              </a:rPr>
              <a:t> work among this people, even a </a:t>
            </a:r>
            <a:r>
              <a:rPr lang="en-US" dirty="0" err="1">
                <a:ea typeface="+mn-lt"/>
                <a:cs typeface="+mn-lt"/>
              </a:rPr>
              <a:t>marvellous</a:t>
            </a:r>
            <a:r>
              <a:rPr lang="en-US" dirty="0">
                <a:ea typeface="+mn-lt"/>
                <a:cs typeface="+mn-lt"/>
              </a:rPr>
              <a:t> work and a wonder: for the wisdom of their wise men shall perish, and the understanding of their prudent men shall be hid.</a:t>
            </a:r>
            <a:endParaRPr lang="en-US"/>
          </a:p>
          <a:p>
            <a:pPr marL="0" indent="0">
              <a:buNone/>
            </a:pPr>
            <a:endParaRPr lang="en-US" dirty="0"/>
          </a:p>
        </p:txBody>
      </p:sp>
    </p:spTree>
    <p:extLst>
      <p:ext uri="{BB962C8B-B14F-4D97-AF65-F5344CB8AC3E}">
        <p14:creationId xmlns:p14="http://schemas.microsoft.com/office/powerpoint/2010/main" val="3807650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pic>
        <p:nvPicPr>
          <p:cNvPr id="5" name="Picture Placeholder 4" descr="A person decorating a christmas tree&#10;&#10;Description automatically generated">
            <a:extLst>
              <a:ext uri="{FF2B5EF4-FFF2-40B4-BE49-F238E27FC236}">
                <a16:creationId xmlns:a16="http://schemas.microsoft.com/office/drawing/2014/main" id="{D8A73F95-EBCE-A9E4-6B9A-E522C5EEEBAF}"/>
              </a:ext>
            </a:extLst>
          </p:cNvPr>
          <p:cNvPicPr>
            <a:picLocks noGrp="1" noChangeAspect="1"/>
          </p:cNvPicPr>
          <p:nvPr>
            <p:ph type="pic" idx="1"/>
          </p:nvPr>
        </p:nvPicPr>
        <p:blipFill>
          <a:blip r:embed="rId2"/>
          <a:srcRect t="6" r="753" b="55"/>
          <a:stretch/>
        </p:blipFill>
        <p:spPr>
          <a:xfrm>
            <a:off x="7996533" y="2395033"/>
            <a:ext cx="3800993" cy="3070472"/>
          </a:xfrm>
        </p:spPr>
      </p:pic>
      <p:pic>
        <p:nvPicPr>
          <p:cNvPr id="7" name="Picture Placeholder 4" descr="A christmas tree with text&#10;&#10;Description automatically generated">
            <a:extLst>
              <a:ext uri="{FF2B5EF4-FFF2-40B4-BE49-F238E27FC236}">
                <a16:creationId xmlns:a16="http://schemas.microsoft.com/office/drawing/2014/main" id="{DB4CBBA4-FB7F-7297-C3F9-CA7CF59DE307}"/>
              </a:ext>
            </a:extLst>
          </p:cNvPr>
          <p:cNvPicPr>
            <a:picLocks noChangeAspect="1"/>
          </p:cNvPicPr>
          <p:nvPr/>
        </p:nvPicPr>
        <p:blipFill>
          <a:blip r:embed="rId3"/>
          <a:srcRect l="1959" r="1959"/>
          <a:stretch/>
        </p:blipFill>
        <p:spPr>
          <a:xfrm>
            <a:off x="356529" y="1045152"/>
            <a:ext cx="4240343" cy="3401857"/>
          </a:xfrm>
          <a:prstGeom prst="rect">
            <a:avLst/>
          </a:prstGeom>
        </p:spPr>
      </p:pic>
      <p:sp>
        <p:nvSpPr>
          <p:cNvPr id="8" name="TextBox 7">
            <a:extLst>
              <a:ext uri="{FF2B5EF4-FFF2-40B4-BE49-F238E27FC236}">
                <a16:creationId xmlns:a16="http://schemas.microsoft.com/office/drawing/2014/main" id="{96245C58-A5B8-C203-B679-51F46E1DA8FE}"/>
              </a:ext>
            </a:extLst>
          </p:cNvPr>
          <p:cNvSpPr txBox="1"/>
          <p:nvPr/>
        </p:nvSpPr>
        <p:spPr>
          <a:xfrm>
            <a:off x="649585" y="187657"/>
            <a:ext cx="1114400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b="1" dirty="0"/>
              <a:t>We Don’t Worship the Christmas Tree</a:t>
            </a:r>
            <a:endParaRPr lang="en-US" b="1"/>
          </a:p>
        </p:txBody>
      </p:sp>
      <p:sp>
        <p:nvSpPr>
          <p:cNvPr id="2" name="TextBox 1">
            <a:extLst>
              <a:ext uri="{FF2B5EF4-FFF2-40B4-BE49-F238E27FC236}">
                <a16:creationId xmlns:a16="http://schemas.microsoft.com/office/drawing/2014/main" id="{93EC593A-771A-DECB-0C90-BEDAA49F367E}"/>
              </a:ext>
            </a:extLst>
          </p:cNvPr>
          <p:cNvSpPr txBox="1"/>
          <p:nvPr/>
        </p:nvSpPr>
        <p:spPr>
          <a:xfrm>
            <a:off x="4847968" y="1213022"/>
            <a:ext cx="2743200"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Hos 4:17-19</a:t>
            </a:r>
          </a:p>
          <a:p>
            <a:r>
              <a:rPr lang="en-US" dirty="0"/>
              <a:t> (17)  Ephraim is joined to idols: let him alone. </a:t>
            </a:r>
          </a:p>
          <a:p>
            <a:r>
              <a:rPr lang="en-US" dirty="0"/>
              <a:t>(18)  Their drink is sour: they have committed whoredom continually: her rulers with shame do love, Give ye. </a:t>
            </a:r>
            <a:endParaRPr lang="en-US"/>
          </a:p>
          <a:p>
            <a:r>
              <a:rPr lang="en-US" dirty="0"/>
              <a:t>(19)  The wind hath bound her up in her wings, and they shall be ashamed because of their sacrifices. </a:t>
            </a:r>
            <a:endParaRPr lang="en-US"/>
          </a:p>
        </p:txBody>
      </p:sp>
    </p:spTree>
    <p:extLst>
      <p:ext uri="{BB962C8B-B14F-4D97-AF65-F5344CB8AC3E}">
        <p14:creationId xmlns:p14="http://schemas.microsoft.com/office/powerpoint/2010/main" val="987659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3E33E8-392E-E6DF-23E6-F716099B9DBB}"/>
              </a:ext>
            </a:extLst>
          </p:cNvPr>
          <p:cNvSpPr>
            <a:spLocks noGrp="1"/>
          </p:cNvSpPr>
          <p:nvPr>
            <p:ph idx="1"/>
          </p:nvPr>
        </p:nvSpPr>
        <p:spPr>
          <a:xfrm>
            <a:off x="838200" y="229544"/>
            <a:ext cx="10515600" cy="6451985"/>
          </a:xfrm>
        </p:spPr>
        <p:txBody>
          <a:bodyPr vert="horz" lIns="91440" tIns="45720" rIns="91440" bIns="45720" rtlCol="0" anchor="t">
            <a:noAutofit/>
          </a:bodyPr>
          <a:lstStyle/>
          <a:p>
            <a:pPr>
              <a:buNone/>
            </a:pPr>
            <a:r>
              <a:rPr lang="en-US" sz="1800" b="1" dirty="0">
                <a:ea typeface="+mn-lt"/>
                <a:cs typeface="+mn-lt"/>
              </a:rPr>
              <a:t>Isaiah 44:9-20</a:t>
            </a:r>
            <a:endParaRPr lang="en-US" sz="1800" b="1"/>
          </a:p>
          <a:p>
            <a:pPr>
              <a:buNone/>
            </a:pPr>
            <a:r>
              <a:rPr lang="en-US" sz="1400" dirty="0">
                <a:ea typeface="+mn-lt"/>
                <a:cs typeface="+mn-lt"/>
              </a:rPr>
              <a:t>(9)  They that make a graven image are all of them vanity; and their delectable things shall not profit; and they are their own witnesses; they see not, nor know; that they may be ashamed.</a:t>
            </a:r>
            <a:endParaRPr lang="en-US" sz="1400"/>
          </a:p>
          <a:p>
            <a:pPr>
              <a:buNone/>
            </a:pPr>
            <a:r>
              <a:rPr lang="en-US" sz="1400" dirty="0">
                <a:ea typeface="+mn-lt"/>
                <a:cs typeface="+mn-lt"/>
              </a:rPr>
              <a:t>(10)  Who hath formed a god, or molten a graven image that is profitable for nothing?</a:t>
            </a:r>
            <a:endParaRPr lang="en-US" sz="1400"/>
          </a:p>
          <a:p>
            <a:pPr>
              <a:buNone/>
            </a:pPr>
            <a:r>
              <a:rPr lang="en-US" sz="1400" dirty="0">
                <a:ea typeface="+mn-lt"/>
                <a:cs typeface="+mn-lt"/>
              </a:rPr>
              <a:t>(11)  Behold, all his fellows shall be ashamed: and the workmen, they are of men: let them all be gathered together, let them stand up; yet they shall fear, and they shall be ashamed together.</a:t>
            </a:r>
            <a:endParaRPr lang="en-US" sz="1400"/>
          </a:p>
          <a:p>
            <a:pPr>
              <a:buNone/>
            </a:pPr>
            <a:r>
              <a:rPr lang="en-US" sz="1400" dirty="0">
                <a:ea typeface="+mn-lt"/>
                <a:cs typeface="+mn-lt"/>
              </a:rPr>
              <a:t>(12)  The smith with the tongs both worketh in the coals, and </a:t>
            </a:r>
            <a:r>
              <a:rPr lang="en-US" sz="1400" err="1">
                <a:ea typeface="+mn-lt"/>
                <a:cs typeface="+mn-lt"/>
              </a:rPr>
              <a:t>fashioneth</a:t>
            </a:r>
            <a:r>
              <a:rPr lang="en-US" sz="1400" dirty="0">
                <a:ea typeface="+mn-lt"/>
                <a:cs typeface="+mn-lt"/>
              </a:rPr>
              <a:t> it with hammers, and worketh it with the strength of his arms: yea, he is hungry, and his strength </a:t>
            </a:r>
            <a:r>
              <a:rPr lang="en-US" sz="1400" err="1">
                <a:ea typeface="+mn-lt"/>
                <a:cs typeface="+mn-lt"/>
              </a:rPr>
              <a:t>faileth</a:t>
            </a:r>
            <a:r>
              <a:rPr lang="en-US" sz="1400" dirty="0">
                <a:ea typeface="+mn-lt"/>
                <a:cs typeface="+mn-lt"/>
              </a:rPr>
              <a:t>: he </a:t>
            </a:r>
            <a:r>
              <a:rPr lang="en-US" sz="1400" err="1">
                <a:ea typeface="+mn-lt"/>
                <a:cs typeface="+mn-lt"/>
              </a:rPr>
              <a:t>drinketh</a:t>
            </a:r>
            <a:r>
              <a:rPr lang="en-US" sz="1400" dirty="0">
                <a:ea typeface="+mn-lt"/>
                <a:cs typeface="+mn-lt"/>
              </a:rPr>
              <a:t> no water, and is faint.</a:t>
            </a:r>
            <a:endParaRPr lang="en-US" sz="1400"/>
          </a:p>
          <a:p>
            <a:pPr>
              <a:buNone/>
            </a:pPr>
            <a:r>
              <a:rPr lang="en-US" sz="1400" dirty="0">
                <a:ea typeface="+mn-lt"/>
                <a:cs typeface="+mn-lt"/>
              </a:rPr>
              <a:t>(13)  The carpenter </a:t>
            </a:r>
            <a:r>
              <a:rPr lang="en-US" sz="1400" err="1">
                <a:ea typeface="+mn-lt"/>
                <a:cs typeface="+mn-lt"/>
              </a:rPr>
              <a:t>stretcheth</a:t>
            </a:r>
            <a:r>
              <a:rPr lang="en-US" sz="1400" dirty="0">
                <a:ea typeface="+mn-lt"/>
                <a:cs typeface="+mn-lt"/>
              </a:rPr>
              <a:t> out his rule; he </a:t>
            </a:r>
            <a:r>
              <a:rPr lang="en-US" sz="1400" err="1">
                <a:ea typeface="+mn-lt"/>
                <a:cs typeface="+mn-lt"/>
              </a:rPr>
              <a:t>marketh</a:t>
            </a:r>
            <a:r>
              <a:rPr lang="en-US" sz="1400" dirty="0">
                <a:ea typeface="+mn-lt"/>
                <a:cs typeface="+mn-lt"/>
              </a:rPr>
              <a:t> it out with a line; he </a:t>
            </a:r>
            <a:r>
              <a:rPr lang="en-US" sz="1400" err="1">
                <a:ea typeface="+mn-lt"/>
                <a:cs typeface="+mn-lt"/>
              </a:rPr>
              <a:t>fitteth</a:t>
            </a:r>
            <a:r>
              <a:rPr lang="en-US" sz="1400" dirty="0">
                <a:ea typeface="+mn-lt"/>
                <a:cs typeface="+mn-lt"/>
              </a:rPr>
              <a:t> it with planes, and he </a:t>
            </a:r>
            <a:r>
              <a:rPr lang="en-US" sz="1400" err="1">
                <a:ea typeface="+mn-lt"/>
                <a:cs typeface="+mn-lt"/>
              </a:rPr>
              <a:t>marketh</a:t>
            </a:r>
            <a:r>
              <a:rPr lang="en-US" sz="1400" dirty="0">
                <a:ea typeface="+mn-lt"/>
                <a:cs typeface="+mn-lt"/>
              </a:rPr>
              <a:t> it out with the compass, and maketh it after the figure of a man, according to the beauty of a man; that it may remain in the house.</a:t>
            </a:r>
            <a:endParaRPr lang="en-US" sz="1400"/>
          </a:p>
          <a:p>
            <a:pPr>
              <a:buNone/>
            </a:pPr>
            <a:r>
              <a:rPr lang="en-US" sz="1400" dirty="0">
                <a:ea typeface="+mn-lt"/>
                <a:cs typeface="+mn-lt"/>
              </a:rPr>
              <a:t>(14)  He </a:t>
            </a:r>
            <a:r>
              <a:rPr lang="en-US" sz="1400" err="1">
                <a:ea typeface="+mn-lt"/>
                <a:cs typeface="+mn-lt"/>
              </a:rPr>
              <a:t>heweth</a:t>
            </a:r>
            <a:r>
              <a:rPr lang="en-US" sz="1400" dirty="0">
                <a:ea typeface="+mn-lt"/>
                <a:cs typeface="+mn-lt"/>
              </a:rPr>
              <a:t> him down cedars, and taketh the cypress and the oak, which he </a:t>
            </a:r>
            <a:r>
              <a:rPr lang="en-US" sz="1400" err="1">
                <a:ea typeface="+mn-lt"/>
                <a:cs typeface="+mn-lt"/>
              </a:rPr>
              <a:t>strengtheneth</a:t>
            </a:r>
            <a:r>
              <a:rPr lang="en-US" sz="1400" dirty="0">
                <a:ea typeface="+mn-lt"/>
                <a:cs typeface="+mn-lt"/>
              </a:rPr>
              <a:t> for himself among the trees of the forest: he </a:t>
            </a:r>
            <a:r>
              <a:rPr lang="en-US" sz="1400" err="1">
                <a:ea typeface="+mn-lt"/>
                <a:cs typeface="+mn-lt"/>
              </a:rPr>
              <a:t>planteth</a:t>
            </a:r>
            <a:r>
              <a:rPr lang="en-US" sz="1400" dirty="0">
                <a:ea typeface="+mn-lt"/>
                <a:cs typeface="+mn-lt"/>
              </a:rPr>
              <a:t> an ash, and the rain doth nourish it.</a:t>
            </a:r>
            <a:endParaRPr lang="en-US" sz="1400"/>
          </a:p>
          <a:p>
            <a:pPr>
              <a:buNone/>
            </a:pPr>
            <a:r>
              <a:rPr lang="en-US" sz="1400" dirty="0">
                <a:ea typeface="+mn-lt"/>
                <a:cs typeface="+mn-lt"/>
              </a:rPr>
              <a:t>(15)  Then shall it be for a man to burn: for he will take thereof, and warm himself; yea, he </a:t>
            </a:r>
            <a:r>
              <a:rPr lang="en-US" sz="1400" err="1">
                <a:ea typeface="+mn-lt"/>
                <a:cs typeface="+mn-lt"/>
              </a:rPr>
              <a:t>kindleth</a:t>
            </a:r>
            <a:r>
              <a:rPr lang="en-US" sz="1400" dirty="0">
                <a:ea typeface="+mn-lt"/>
                <a:cs typeface="+mn-lt"/>
              </a:rPr>
              <a:t> it, and </a:t>
            </a:r>
            <a:r>
              <a:rPr lang="en-US" sz="1400" err="1">
                <a:ea typeface="+mn-lt"/>
                <a:cs typeface="+mn-lt"/>
              </a:rPr>
              <a:t>baketh</a:t>
            </a:r>
            <a:r>
              <a:rPr lang="en-US" sz="1400" dirty="0">
                <a:ea typeface="+mn-lt"/>
                <a:cs typeface="+mn-lt"/>
              </a:rPr>
              <a:t> bread; yea, he maketh a god, and </a:t>
            </a:r>
            <a:r>
              <a:rPr lang="en-US" sz="1400" err="1">
                <a:ea typeface="+mn-lt"/>
                <a:cs typeface="+mn-lt"/>
              </a:rPr>
              <a:t>worshippeth</a:t>
            </a:r>
            <a:r>
              <a:rPr lang="en-US" sz="1400" dirty="0">
                <a:ea typeface="+mn-lt"/>
                <a:cs typeface="+mn-lt"/>
              </a:rPr>
              <a:t> it; he maketh it a graven image, and falleth down thereto.</a:t>
            </a:r>
            <a:endParaRPr lang="en-US" sz="1400"/>
          </a:p>
          <a:p>
            <a:pPr>
              <a:buNone/>
            </a:pPr>
            <a:r>
              <a:rPr lang="en-US" sz="1400" dirty="0">
                <a:ea typeface="+mn-lt"/>
                <a:cs typeface="+mn-lt"/>
              </a:rPr>
              <a:t>(16)  He </a:t>
            </a:r>
            <a:r>
              <a:rPr lang="en-US" sz="1400" err="1">
                <a:ea typeface="+mn-lt"/>
                <a:cs typeface="+mn-lt"/>
              </a:rPr>
              <a:t>burneth</a:t>
            </a:r>
            <a:r>
              <a:rPr lang="en-US" sz="1400" dirty="0">
                <a:ea typeface="+mn-lt"/>
                <a:cs typeface="+mn-lt"/>
              </a:rPr>
              <a:t> part thereof in the fire; with part thereof he </a:t>
            </a:r>
            <a:r>
              <a:rPr lang="en-US" sz="1400" err="1">
                <a:ea typeface="+mn-lt"/>
                <a:cs typeface="+mn-lt"/>
              </a:rPr>
              <a:t>eateth</a:t>
            </a:r>
            <a:r>
              <a:rPr lang="en-US" sz="1400" dirty="0">
                <a:ea typeface="+mn-lt"/>
                <a:cs typeface="+mn-lt"/>
              </a:rPr>
              <a:t> flesh; he </a:t>
            </a:r>
            <a:r>
              <a:rPr lang="en-US" sz="1400" err="1">
                <a:ea typeface="+mn-lt"/>
                <a:cs typeface="+mn-lt"/>
              </a:rPr>
              <a:t>roasteth</a:t>
            </a:r>
            <a:r>
              <a:rPr lang="en-US" sz="1400" dirty="0">
                <a:ea typeface="+mn-lt"/>
                <a:cs typeface="+mn-lt"/>
              </a:rPr>
              <a:t> roast, and is satisfied: yea, he </a:t>
            </a:r>
            <a:r>
              <a:rPr lang="en-US" sz="1400" err="1">
                <a:ea typeface="+mn-lt"/>
                <a:cs typeface="+mn-lt"/>
              </a:rPr>
              <a:t>warmeth</a:t>
            </a:r>
            <a:r>
              <a:rPr lang="en-US" sz="1400" dirty="0">
                <a:ea typeface="+mn-lt"/>
                <a:cs typeface="+mn-lt"/>
              </a:rPr>
              <a:t> himself, and saith, Aha, I am warm, I have seen the fire:</a:t>
            </a:r>
            <a:endParaRPr lang="en-US" sz="1400"/>
          </a:p>
          <a:p>
            <a:pPr>
              <a:buNone/>
            </a:pPr>
            <a:r>
              <a:rPr lang="en-US" sz="1400" dirty="0">
                <a:ea typeface="+mn-lt"/>
                <a:cs typeface="+mn-lt"/>
              </a:rPr>
              <a:t>(17)  And the residue thereof he maketh a god, even his graven image: he falleth down unto it, and </a:t>
            </a:r>
            <a:r>
              <a:rPr lang="en-US" sz="1400" err="1">
                <a:ea typeface="+mn-lt"/>
                <a:cs typeface="+mn-lt"/>
              </a:rPr>
              <a:t>worshippeth</a:t>
            </a:r>
            <a:r>
              <a:rPr lang="en-US" sz="1400" dirty="0">
                <a:ea typeface="+mn-lt"/>
                <a:cs typeface="+mn-lt"/>
              </a:rPr>
              <a:t> it, and </a:t>
            </a:r>
            <a:r>
              <a:rPr lang="en-US" sz="1400" err="1">
                <a:ea typeface="+mn-lt"/>
                <a:cs typeface="+mn-lt"/>
              </a:rPr>
              <a:t>prayeth</a:t>
            </a:r>
            <a:r>
              <a:rPr lang="en-US" sz="1400" dirty="0">
                <a:ea typeface="+mn-lt"/>
                <a:cs typeface="+mn-lt"/>
              </a:rPr>
              <a:t> unto it, and saith, Deliver me; for thou art my god.</a:t>
            </a:r>
            <a:endParaRPr lang="en-US" sz="1400"/>
          </a:p>
          <a:p>
            <a:pPr>
              <a:buNone/>
            </a:pPr>
            <a:r>
              <a:rPr lang="en-US" sz="1400" dirty="0">
                <a:ea typeface="+mn-lt"/>
                <a:cs typeface="+mn-lt"/>
              </a:rPr>
              <a:t>(18)  They have not known nor understood: for he hath shut their eyes, that they cannot see; and their hearts, that they cannot understand.</a:t>
            </a:r>
            <a:endParaRPr lang="en-US" sz="1400"/>
          </a:p>
          <a:p>
            <a:pPr>
              <a:buNone/>
            </a:pPr>
            <a:r>
              <a:rPr lang="en-US" sz="1400" dirty="0">
                <a:ea typeface="+mn-lt"/>
                <a:cs typeface="+mn-lt"/>
              </a:rPr>
              <a:t>(19)  And none </a:t>
            </a:r>
            <a:r>
              <a:rPr lang="en-US" sz="1400" err="1">
                <a:ea typeface="+mn-lt"/>
                <a:cs typeface="+mn-lt"/>
              </a:rPr>
              <a:t>considereth</a:t>
            </a:r>
            <a:r>
              <a:rPr lang="en-US" sz="1400" dirty="0">
                <a:ea typeface="+mn-lt"/>
                <a:cs typeface="+mn-lt"/>
              </a:rPr>
              <a:t> in his heart, neither is there knowledge nor understanding to say, I have burned part of it in the fire; yea, also I have baked bread upon the coals thereof; I have roasted flesh, and eaten it: and shall I make the residue thereof an abomination? shall I fall down to the stock of a tree?</a:t>
            </a:r>
            <a:endParaRPr lang="en-US" sz="1400"/>
          </a:p>
          <a:p>
            <a:pPr>
              <a:buNone/>
            </a:pPr>
            <a:r>
              <a:rPr lang="en-US" sz="1400" dirty="0">
                <a:ea typeface="+mn-lt"/>
                <a:cs typeface="+mn-lt"/>
              </a:rPr>
              <a:t>(20)  He </a:t>
            </a:r>
            <a:r>
              <a:rPr lang="en-US" sz="1400" err="1">
                <a:ea typeface="+mn-lt"/>
                <a:cs typeface="+mn-lt"/>
              </a:rPr>
              <a:t>feedeth</a:t>
            </a:r>
            <a:r>
              <a:rPr lang="en-US" sz="1400" dirty="0">
                <a:ea typeface="+mn-lt"/>
                <a:cs typeface="+mn-lt"/>
              </a:rPr>
              <a:t> on ashes: a deceived heart hath turned him aside, that he cannot deliver his soul, nor say, Is there not a lie in my right hand?</a:t>
            </a:r>
            <a:endParaRPr lang="en-US" sz="1400" dirty="0"/>
          </a:p>
          <a:p>
            <a:pPr marL="0" indent="0">
              <a:buNone/>
            </a:pPr>
            <a:endParaRPr lang="en-US" dirty="0"/>
          </a:p>
        </p:txBody>
      </p:sp>
    </p:spTree>
    <p:extLst>
      <p:ext uri="{BB962C8B-B14F-4D97-AF65-F5344CB8AC3E}">
        <p14:creationId xmlns:p14="http://schemas.microsoft.com/office/powerpoint/2010/main" val="3500625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2094</Words>
  <Application>Microsoft Macintosh PowerPoint</Application>
  <PresentationFormat>Widescreen</PresentationFormat>
  <Paragraphs>84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Aptos Display</vt:lpstr>
      <vt:lpstr>Arial</vt:lpstr>
      <vt:lpstr>Snap ITC</vt:lpstr>
      <vt:lpstr>office theme</vt:lpstr>
      <vt:lpstr>Why do so many not know Christmas is Pagan?</vt:lpstr>
      <vt:lpstr>PowerPoint Presentation</vt:lpstr>
      <vt:lpstr>PowerPoint Presentation</vt:lpstr>
      <vt:lpstr>Do Not Mix The Holy &amp; Profane</vt:lpstr>
      <vt:lpstr>PowerPoint Presentation</vt:lpstr>
      <vt:lpstr>PowerPoint Presentation</vt:lpstr>
      <vt:lpstr>PowerPoint Presentation</vt:lpstr>
      <vt:lpstr>PowerPoint Presentation</vt:lpstr>
      <vt:lpstr>PowerPoint Presentation</vt:lpstr>
      <vt:lpstr>What is on December 25th? Does this sound familiar?</vt:lpstr>
      <vt:lpstr>PowerPoint Presentation</vt:lpstr>
      <vt:lpstr>I hate, I despise your feast days!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so many not know Christmas is Pagan?</dc:title>
  <dc:creator/>
  <cp:lastModifiedBy>agoss</cp:lastModifiedBy>
  <cp:revision>274</cp:revision>
  <dcterms:created xsi:type="dcterms:W3CDTF">2024-12-07T23:26:18Z</dcterms:created>
  <dcterms:modified xsi:type="dcterms:W3CDTF">2024-12-15T16:01:44Z</dcterms:modified>
</cp:coreProperties>
</file>