
<file path=[Content_Types].xml><?xml version="1.0" encoding="utf-8"?>
<Types xmlns="http://schemas.openxmlformats.org/package/2006/content-types">
  <Default Extension="jpeg" ContentType="image/jpeg"/>
  <Default Extension="JPG" ContentType="image/jpeg"/>
  <Default Extension="jpg!d"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72" r:id="rId8"/>
    <p:sldId id="271" r:id="rId9"/>
    <p:sldId id="270" r:id="rId10"/>
    <p:sldId id="273" r:id="rId11"/>
    <p:sldId id="262"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650"/>
  </p:normalViewPr>
  <p:slideViewPr>
    <p:cSldViewPr snapToGrid="0" snapToObjects="1">
      <p:cViewPr varScale="1">
        <p:scale>
          <a:sx n="120" d="100"/>
          <a:sy n="120" d="100"/>
        </p:scale>
        <p:origin x="15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045F1-D101-4C44-946A-4E3AE06AD57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35C9AE47-2770-4CCE-9FF3-EAE09B1765E4}">
      <dgm:prSet/>
      <dgm:spPr/>
      <dgm:t>
        <a:bodyPr/>
        <a:lstStyle/>
        <a:p>
          <a:r>
            <a:rPr lang="en-US" dirty="0">
              <a:latin typeface="Baskerville" panose="02020502070401020303" pitchFamily="18" charset="0"/>
              <a:ea typeface="Baskerville" panose="02020502070401020303" pitchFamily="18" charset="0"/>
            </a:rPr>
            <a:t>1 John 5:16 </a:t>
          </a:r>
          <a:r>
            <a:rPr lang="en-US" b="1" i="0" baseline="30000" dirty="0">
              <a:latin typeface="Baskerville" panose="02020502070401020303" pitchFamily="18" charset="0"/>
              <a:ea typeface="Baskerville" panose="02020502070401020303" pitchFamily="18" charset="0"/>
            </a:rPr>
            <a:t> </a:t>
          </a:r>
          <a:r>
            <a:rPr lang="en-US" b="0" i="0" dirty="0">
              <a:latin typeface="Baskerville" panose="02020502070401020303" pitchFamily="18" charset="0"/>
              <a:ea typeface="Baskerville" panose="02020502070401020303" pitchFamily="18" charset="0"/>
            </a:rPr>
            <a:t>If any man see his brother sin a sin which is not unto death, he shall ask, and he shall give him life for them that sin not unto death. There is a sin unto death: I do not say that he shall pray for it.</a:t>
          </a:r>
          <a:endParaRPr lang="en-US" dirty="0">
            <a:latin typeface="Baskerville" panose="02020502070401020303" pitchFamily="18" charset="0"/>
            <a:ea typeface="Baskerville" panose="02020502070401020303" pitchFamily="18" charset="0"/>
          </a:endParaRPr>
        </a:p>
      </dgm:t>
    </dgm:pt>
    <dgm:pt modelId="{0568A862-037A-43A8-B73C-F4C22AEC1CBC}" type="parTrans" cxnId="{3084D2A5-1637-438C-9B7A-E392D61322CD}">
      <dgm:prSet/>
      <dgm:spPr/>
      <dgm:t>
        <a:bodyPr/>
        <a:lstStyle/>
        <a:p>
          <a:endParaRPr lang="en-US"/>
        </a:p>
      </dgm:t>
    </dgm:pt>
    <dgm:pt modelId="{8B6890C5-375A-4661-875C-1FD07075187E}" type="sibTrans" cxnId="{3084D2A5-1637-438C-9B7A-E392D61322CD}">
      <dgm:prSet/>
      <dgm:spPr/>
      <dgm:t>
        <a:bodyPr/>
        <a:lstStyle/>
        <a:p>
          <a:endParaRPr lang="en-US"/>
        </a:p>
      </dgm:t>
    </dgm:pt>
    <dgm:pt modelId="{FE8CC019-CB0C-472D-98F4-AA03F0AD9951}">
      <dgm:prSet/>
      <dgm:spPr/>
      <dgm:t>
        <a:bodyPr/>
        <a:lstStyle/>
        <a:p>
          <a:r>
            <a:rPr lang="en-US" dirty="0">
              <a:latin typeface="Baskerville" panose="02020502070401020303" pitchFamily="18" charset="0"/>
              <a:ea typeface="Baskerville" panose="02020502070401020303" pitchFamily="18" charset="0"/>
            </a:rPr>
            <a:t>1 John 5:21 </a:t>
          </a:r>
          <a:r>
            <a:rPr lang="en-US" b="1" i="0" baseline="30000" dirty="0">
              <a:latin typeface="Baskerville" panose="02020502070401020303" pitchFamily="18" charset="0"/>
              <a:ea typeface="Baskerville" panose="02020502070401020303" pitchFamily="18" charset="0"/>
            </a:rPr>
            <a:t> </a:t>
          </a:r>
          <a:r>
            <a:rPr lang="en-US" b="0" i="0" dirty="0">
              <a:latin typeface="Baskerville" panose="02020502070401020303" pitchFamily="18" charset="0"/>
              <a:ea typeface="Baskerville" panose="02020502070401020303" pitchFamily="18" charset="0"/>
            </a:rPr>
            <a:t>Little children, keep yourselves from idols. Amen. </a:t>
          </a:r>
        </a:p>
        <a:p>
          <a:endParaRPr lang="en-US" dirty="0">
            <a:latin typeface="Baskerville" panose="02020502070401020303" pitchFamily="18" charset="0"/>
            <a:ea typeface="Baskerville" panose="02020502070401020303" pitchFamily="18" charset="0"/>
          </a:endParaRPr>
        </a:p>
      </dgm:t>
    </dgm:pt>
    <dgm:pt modelId="{9B1AB8C2-A6DC-4D01-9B8C-122069A7FBDD}" type="parTrans" cxnId="{9678E3C6-9438-4025-91AF-50BFBD0200B3}">
      <dgm:prSet/>
      <dgm:spPr/>
      <dgm:t>
        <a:bodyPr/>
        <a:lstStyle/>
        <a:p>
          <a:endParaRPr lang="en-US"/>
        </a:p>
      </dgm:t>
    </dgm:pt>
    <dgm:pt modelId="{8DD3F013-B061-4EB5-87D9-0B0FD4F77BE1}" type="sibTrans" cxnId="{9678E3C6-9438-4025-91AF-50BFBD0200B3}">
      <dgm:prSet/>
      <dgm:spPr/>
      <dgm:t>
        <a:bodyPr/>
        <a:lstStyle/>
        <a:p>
          <a:endParaRPr lang="en-US"/>
        </a:p>
      </dgm:t>
    </dgm:pt>
    <dgm:pt modelId="{822CD516-C36E-AF4F-857A-9E52626D0737}" type="pres">
      <dgm:prSet presAssocID="{285045F1-D101-4C44-946A-4E3AE06AD572}" presName="outerComposite" presStyleCnt="0">
        <dgm:presLayoutVars>
          <dgm:chMax val="5"/>
          <dgm:dir/>
          <dgm:resizeHandles val="exact"/>
        </dgm:presLayoutVars>
      </dgm:prSet>
      <dgm:spPr/>
    </dgm:pt>
    <dgm:pt modelId="{419BA68B-06C1-AC46-8EBF-CFABF8534D70}" type="pres">
      <dgm:prSet presAssocID="{285045F1-D101-4C44-946A-4E3AE06AD572}" presName="dummyMaxCanvas" presStyleCnt="0">
        <dgm:presLayoutVars/>
      </dgm:prSet>
      <dgm:spPr/>
    </dgm:pt>
    <dgm:pt modelId="{A3E0305F-C040-FE41-BFA8-F7D287593ED4}" type="pres">
      <dgm:prSet presAssocID="{285045F1-D101-4C44-946A-4E3AE06AD572}" presName="TwoNodes_1" presStyleLbl="node1" presStyleIdx="0" presStyleCnt="2">
        <dgm:presLayoutVars>
          <dgm:bulletEnabled val="1"/>
        </dgm:presLayoutVars>
      </dgm:prSet>
      <dgm:spPr/>
    </dgm:pt>
    <dgm:pt modelId="{3D117918-8884-B640-B233-B42EC8AB431B}" type="pres">
      <dgm:prSet presAssocID="{285045F1-D101-4C44-946A-4E3AE06AD572}" presName="TwoNodes_2" presStyleLbl="node1" presStyleIdx="1" presStyleCnt="2">
        <dgm:presLayoutVars>
          <dgm:bulletEnabled val="1"/>
        </dgm:presLayoutVars>
      </dgm:prSet>
      <dgm:spPr/>
    </dgm:pt>
    <dgm:pt modelId="{B16EDCA0-E6A2-FC41-9059-11D94F5673D6}" type="pres">
      <dgm:prSet presAssocID="{285045F1-D101-4C44-946A-4E3AE06AD572}" presName="TwoConn_1-2" presStyleLbl="fgAccFollowNode1" presStyleIdx="0" presStyleCnt="1">
        <dgm:presLayoutVars>
          <dgm:bulletEnabled val="1"/>
        </dgm:presLayoutVars>
      </dgm:prSet>
      <dgm:spPr/>
    </dgm:pt>
    <dgm:pt modelId="{D156D9BE-417B-DA47-AB2F-BEE088C67F67}" type="pres">
      <dgm:prSet presAssocID="{285045F1-D101-4C44-946A-4E3AE06AD572}" presName="TwoNodes_1_text" presStyleLbl="node1" presStyleIdx="1" presStyleCnt="2">
        <dgm:presLayoutVars>
          <dgm:bulletEnabled val="1"/>
        </dgm:presLayoutVars>
      </dgm:prSet>
      <dgm:spPr/>
    </dgm:pt>
    <dgm:pt modelId="{4B85B587-E81B-8A4B-ABAA-D54872F2F591}" type="pres">
      <dgm:prSet presAssocID="{285045F1-D101-4C44-946A-4E3AE06AD572}" presName="TwoNodes_2_text" presStyleLbl="node1" presStyleIdx="1" presStyleCnt="2">
        <dgm:presLayoutVars>
          <dgm:bulletEnabled val="1"/>
        </dgm:presLayoutVars>
      </dgm:prSet>
      <dgm:spPr/>
    </dgm:pt>
  </dgm:ptLst>
  <dgm:cxnLst>
    <dgm:cxn modelId="{0C3F5424-DE71-5243-8D20-38CCAB43DD30}" type="presOf" srcId="{285045F1-D101-4C44-946A-4E3AE06AD572}" destId="{822CD516-C36E-AF4F-857A-9E52626D0737}" srcOrd="0" destOrd="0" presId="urn:microsoft.com/office/officeart/2005/8/layout/vProcess5"/>
    <dgm:cxn modelId="{03852C2B-67B1-774B-9489-059C05ECC773}" type="presOf" srcId="{FE8CC019-CB0C-472D-98F4-AA03F0AD9951}" destId="{4B85B587-E81B-8A4B-ABAA-D54872F2F591}" srcOrd="1" destOrd="0" presId="urn:microsoft.com/office/officeart/2005/8/layout/vProcess5"/>
    <dgm:cxn modelId="{F3D47B6B-1B2A-D349-97C1-D5DFA9B77F9B}" type="presOf" srcId="{FE8CC019-CB0C-472D-98F4-AA03F0AD9951}" destId="{3D117918-8884-B640-B233-B42EC8AB431B}" srcOrd="0" destOrd="0" presId="urn:microsoft.com/office/officeart/2005/8/layout/vProcess5"/>
    <dgm:cxn modelId="{E8AD8A99-D835-6F40-BC2B-D5FD6B3B241A}" type="presOf" srcId="{8B6890C5-375A-4661-875C-1FD07075187E}" destId="{B16EDCA0-E6A2-FC41-9059-11D94F5673D6}" srcOrd="0" destOrd="0" presId="urn:microsoft.com/office/officeart/2005/8/layout/vProcess5"/>
    <dgm:cxn modelId="{3084D2A5-1637-438C-9B7A-E392D61322CD}" srcId="{285045F1-D101-4C44-946A-4E3AE06AD572}" destId="{35C9AE47-2770-4CCE-9FF3-EAE09B1765E4}" srcOrd="0" destOrd="0" parTransId="{0568A862-037A-43A8-B73C-F4C22AEC1CBC}" sibTransId="{8B6890C5-375A-4661-875C-1FD07075187E}"/>
    <dgm:cxn modelId="{7C5319C5-735E-5C4D-92E2-18B97C30BE56}" type="presOf" srcId="{35C9AE47-2770-4CCE-9FF3-EAE09B1765E4}" destId="{A3E0305F-C040-FE41-BFA8-F7D287593ED4}" srcOrd="0" destOrd="0" presId="urn:microsoft.com/office/officeart/2005/8/layout/vProcess5"/>
    <dgm:cxn modelId="{9678E3C6-9438-4025-91AF-50BFBD0200B3}" srcId="{285045F1-D101-4C44-946A-4E3AE06AD572}" destId="{FE8CC019-CB0C-472D-98F4-AA03F0AD9951}" srcOrd="1" destOrd="0" parTransId="{9B1AB8C2-A6DC-4D01-9B8C-122069A7FBDD}" sibTransId="{8DD3F013-B061-4EB5-87D9-0B0FD4F77BE1}"/>
    <dgm:cxn modelId="{139D35FB-8AE5-364B-A092-CE1496E69BAE}" type="presOf" srcId="{35C9AE47-2770-4CCE-9FF3-EAE09B1765E4}" destId="{D156D9BE-417B-DA47-AB2F-BEE088C67F67}" srcOrd="1" destOrd="0" presId="urn:microsoft.com/office/officeart/2005/8/layout/vProcess5"/>
    <dgm:cxn modelId="{1DF77AC0-3168-C743-AFDC-327278C2B0E8}" type="presParOf" srcId="{822CD516-C36E-AF4F-857A-9E52626D0737}" destId="{419BA68B-06C1-AC46-8EBF-CFABF8534D70}" srcOrd="0" destOrd="0" presId="urn:microsoft.com/office/officeart/2005/8/layout/vProcess5"/>
    <dgm:cxn modelId="{50CA45CB-D4A5-D040-A3D1-74B95E26E9DF}" type="presParOf" srcId="{822CD516-C36E-AF4F-857A-9E52626D0737}" destId="{A3E0305F-C040-FE41-BFA8-F7D287593ED4}" srcOrd="1" destOrd="0" presId="urn:microsoft.com/office/officeart/2005/8/layout/vProcess5"/>
    <dgm:cxn modelId="{1A2A2F35-45D0-5D49-8349-D2D3B24EF857}" type="presParOf" srcId="{822CD516-C36E-AF4F-857A-9E52626D0737}" destId="{3D117918-8884-B640-B233-B42EC8AB431B}" srcOrd="2" destOrd="0" presId="urn:microsoft.com/office/officeart/2005/8/layout/vProcess5"/>
    <dgm:cxn modelId="{354F7600-16F5-4546-BE0D-DB1479304F26}" type="presParOf" srcId="{822CD516-C36E-AF4F-857A-9E52626D0737}" destId="{B16EDCA0-E6A2-FC41-9059-11D94F5673D6}" srcOrd="3" destOrd="0" presId="urn:microsoft.com/office/officeart/2005/8/layout/vProcess5"/>
    <dgm:cxn modelId="{847B66BD-524D-8A45-A308-A90F268A470A}" type="presParOf" srcId="{822CD516-C36E-AF4F-857A-9E52626D0737}" destId="{D156D9BE-417B-DA47-AB2F-BEE088C67F67}" srcOrd="4" destOrd="0" presId="urn:microsoft.com/office/officeart/2005/8/layout/vProcess5"/>
    <dgm:cxn modelId="{AE818C2B-F8D7-3249-96D5-9C60633639BA}" type="presParOf" srcId="{822CD516-C36E-AF4F-857A-9E52626D0737}" destId="{4B85B587-E81B-8A4B-ABAA-D54872F2F59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0305F-C040-FE41-BFA8-F7D287593ED4}">
      <dsp:nvSpPr>
        <dsp:cNvPr id="0" name=""/>
        <dsp:cNvSpPr/>
      </dsp:nvSpPr>
      <dsp:spPr>
        <a:xfrm>
          <a:off x="0" y="0"/>
          <a:ext cx="6703694" cy="17769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panose="02020502070401020303" pitchFamily="18" charset="0"/>
              <a:ea typeface="Baskerville" panose="02020502070401020303" pitchFamily="18" charset="0"/>
            </a:rPr>
            <a:t>1 John 5:16 </a:t>
          </a:r>
          <a:r>
            <a:rPr lang="en-US" sz="2100" b="1" i="0" kern="1200" baseline="30000" dirty="0">
              <a:latin typeface="Baskerville" panose="02020502070401020303" pitchFamily="18" charset="0"/>
              <a:ea typeface="Baskerville" panose="02020502070401020303" pitchFamily="18" charset="0"/>
            </a:rPr>
            <a:t> </a:t>
          </a:r>
          <a:r>
            <a:rPr lang="en-US" sz="2100" b="0" i="0" kern="1200" dirty="0">
              <a:latin typeface="Baskerville" panose="02020502070401020303" pitchFamily="18" charset="0"/>
              <a:ea typeface="Baskerville" panose="02020502070401020303" pitchFamily="18" charset="0"/>
            </a:rPr>
            <a:t>If any man see his brother sin a sin which is not unto death, he shall ask, and he shall give him life for them that sin not unto death. There is a sin unto death: I do not say that he shall pray for it.</a:t>
          </a:r>
          <a:endParaRPr lang="en-US" sz="2100" kern="1200" dirty="0">
            <a:latin typeface="Baskerville" panose="02020502070401020303" pitchFamily="18" charset="0"/>
            <a:ea typeface="Baskerville" panose="02020502070401020303" pitchFamily="18" charset="0"/>
          </a:endParaRPr>
        </a:p>
      </dsp:txBody>
      <dsp:txXfrm>
        <a:off x="52046" y="52046"/>
        <a:ext cx="4867033" cy="1672902"/>
      </dsp:txXfrm>
    </dsp:sp>
    <dsp:sp modelId="{3D117918-8884-B640-B233-B42EC8AB431B}">
      <dsp:nvSpPr>
        <dsp:cNvPr id="0" name=""/>
        <dsp:cNvSpPr/>
      </dsp:nvSpPr>
      <dsp:spPr>
        <a:xfrm>
          <a:off x="1183005" y="2171881"/>
          <a:ext cx="6703694" cy="177699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Baskerville" panose="02020502070401020303" pitchFamily="18" charset="0"/>
              <a:ea typeface="Baskerville" panose="02020502070401020303" pitchFamily="18" charset="0"/>
            </a:rPr>
            <a:t>1 John 5:21 </a:t>
          </a:r>
          <a:r>
            <a:rPr lang="en-US" sz="2100" b="1" i="0" kern="1200" baseline="30000" dirty="0">
              <a:latin typeface="Baskerville" panose="02020502070401020303" pitchFamily="18" charset="0"/>
              <a:ea typeface="Baskerville" panose="02020502070401020303" pitchFamily="18" charset="0"/>
            </a:rPr>
            <a:t> </a:t>
          </a:r>
          <a:r>
            <a:rPr lang="en-US" sz="2100" b="0" i="0" kern="1200" dirty="0">
              <a:latin typeface="Baskerville" panose="02020502070401020303" pitchFamily="18" charset="0"/>
              <a:ea typeface="Baskerville" panose="02020502070401020303" pitchFamily="18" charset="0"/>
            </a:rPr>
            <a:t>Little children, keep yourselves from idols. Amen. </a:t>
          </a:r>
        </a:p>
        <a:p>
          <a:pPr marL="0" lvl="0" indent="0" algn="l" defTabSz="933450">
            <a:lnSpc>
              <a:spcPct val="90000"/>
            </a:lnSpc>
            <a:spcBef>
              <a:spcPct val="0"/>
            </a:spcBef>
            <a:spcAft>
              <a:spcPct val="35000"/>
            </a:spcAft>
            <a:buNone/>
          </a:pPr>
          <a:endParaRPr lang="en-US" sz="2100" kern="1200" dirty="0">
            <a:latin typeface="Baskerville" panose="02020502070401020303" pitchFamily="18" charset="0"/>
            <a:ea typeface="Baskerville" panose="02020502070401020303" pitchFamily="18" charset="0"/>
          </a:endParaRPr>
        </a:p>
      </dsp:txBody>
      <dsp:txXfrm>
        <a:off x="1235051" y="2223927"/>
        <a:ext cx="4261551" cy="1672902"/>
      </dsp:txXfrm>
    </dsp:sp>
    <dsp:sp modelId="{B16EDCA0-E6A2-FC41-9059-11D94F5673D6}">
      <dsp:nvSpPr>
        <dsp:cNvPr id="0" name=""/>
        <dsp:cNvSpPr/>
      </dsp:nvSpPr>
      <dsp:spPr>
        <a:xfrm>
          <a:off x="5548648" y="1396914"/>
          <a:ext cx="1155046" cy="115504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08533" y="1396914"/>
        <a:ext cx="635276" cy="86917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69805768@N00/4059610741"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otoba.wiki/t/talk/1935"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anguskirk/6767234597"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ymindoman.com/hebrews-101-bht-commandments-are-insufficie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1392079" TargetMode="External"/><Relationship Id="rId2" Type="http://schemas.openxmlformats.org/officeDocument/2006/relationships/image" Target="../media/image6.jpg!d"/><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pxhere.com/en/photo/484821" TargetMode="External"/><Relationship Id="rId4" Type="http://schemas.openxmlformats.org/officeDocument/2006/relationships/image" Target="../media/image7.jpg!d"/></Relationships>
</file>

<file path=ppt/slides/_rels/slide6.xml.rels><?xml version="1.0" encoding="UTF-8" standalone="yes"?>
<Relationships xmlns="http://schemas.openxmlformats.org/package/2006/relationships"><Relationship Id="rId3" Type="http://schemas.openxmlformats.org/officeDocument/2006/relationships/hyperlink" Target="https://www.wallpaperflare.com/jesus-god-holy-spirit-bible-gospel-book-glow-christ-wallpaper-afyag/download/1920x1080"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756429" TargetMode="External"/><Relationship Id="rId2" Type="http://schemas.openxmlformats.org/officeDocument/2006/relationships/image" Target="../media/image10.jpg!d"/><Relationship Id="rId1" Type="http://schemas.openxmlformats.org/officeDocument/2006/relationships/slideLayout" Target="../slideLayouts/slideLayout2.xml"/><Relationship Id="rId4" Type="http://schemas.openxmlformats.org/officeDocument/2006/relationships/hyperlink" Target="https://www.biblegateway.com/passage/?search=Matthew%206&amp;version=KJ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ll with religious pictures and a cross&#10;&#10;Description automatically generated">
            <a:extLst>
              <a:ext uri="{FF2B5EF4-FFF2-40B4-BE49-F238E27FC236}">
                <a16:creationId xmlns:a16="http://schemas.microsoft.com/office/drawing/2014/main" id="{A1776830-F426-9CA7-4977-CA1EA4075A62}"/>
              </a:ext>
            </a:extLst>
          </p:cNvPr>
          <p:cNvPicPr>
            <a:picLocks noChangeAspect="1"/>
          </p:cNvPicPr>
          <p:nvPr/>
        </p:nvPicPr>
        <p:blipFill>
          <a:blip r:embed="rId2"/>
          <a:srcRect t="9726" r="9091" b="13319"/>
          <a:stretch>
            <a:fillRect/>
          </a:stretch>
        </p:blipFill>
        <p:spPr>
          <a:xfrm>
            <a:off x="2642616" y="10"/>
            <a:ext cx="6501384" cy="6857990"/>
          </a:xfrm>
          <a:prstGeom prst="rect">
            <a:avLst/>
          </a:prstGeom>
        </p:spPr>
      </p:pic>
      <p:sp>
        <p:nvSpPr>
          <p:cNvPr id="19" name="Rectangle 1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1122363"/>
            <a:ext cx="3017520" cy="3204134"/>
          </a:xfrm>
        </p:spPr>
        <p:txBody>
          <a:bodyPr anchor="b">
            <a:normAutofit fontScale="90000"/>
          </a:bodyPr>
          <a:lstStyle/>
          <a:p>
            <a:pPr algn="l"/>
            <a:r>
              <a:rPr lang="en-US" sz="3900">
                <a:latin typeface="Baskerville" panose="02020502070401020303" pitchFamily="18" charset="0"/>
                <a:ea typeface="Baskerville" panose="02020502070401020303" pitchFamily="18" charset="0"/>
              </a:rPr>
              <a:t>Idolatry in Plain Sight: The Truth About Graven Images</a:t>
            </a:r>
          </a:p>
        </p:txBody>
      </p:sp>
      <p:sp>
        <p:nvSpPr>
          <p:cNvPr id="3" name="Subtitle 2"/>
          <p:cNvSpPr>
            <a:spLocks noGrp="1"/>
          </p:cNvSpPr>
          <p:nvPr>
            <p:ph type="subTitle" idx="1"/>
          </p:nvPr>
        </p:nvSpPr>
        <p:spPr>
          <a:xfrm>
            <a:off x="358485" y="4872922"/>
            <a:ext cx="3017519" cy="1208141"/>
          </a:xfrm>
        </p:spPr>
        <p:txBody>
          <a:bodyPr>
            <a:normAutofit/>
          </a:bodyPr>
          <a:lstStyle/>
          <a:p>
            <a:pPr algn="l"/>
            <a:r>
              <a:rPr lang="en-US" sz="1600" dirty="0">
                <a:latin typeface="Baskerville" panose="02020502070401020303" pitchFamily="18" charset="0"/>
                <a:ea typeface="Baskerville" panose="02020502070401020303" pitchFamily="18" charset="0"/>
              </a:rPr>
              <a:t>Kids Bible Fellowship: Exposing the Lies of the Catholic Church</a:t>
            </a:r>
          </a:p>
          <a:p>
            <a:pPr algn="l"/>
            <a:endParaRPr lang="en-US" sz="1700" dirty="0"/>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126C7-750E-C503-BDC4-C4DEDFE09B2F}"/>
              </a:ext>
            </a:extLst>
          </p:cNvPr>
          <p:cNvSpPr>
            <a:spLocks noGrp="1"/>
          </p:cNvSpPr>
          <p:nvPr>
            <p:ph type="title"/>
          </p:nvPr>
        </p:nvSpPr>
        <p:spPr>
          <a:xfrm>
            <a:off x="628650" y="365125"/>
            <a:ext cx="7886700" cy="1325563"/>
          </a:xfrm>
        </p:spPr>
        <p:txBody>
          <a:bodyPr>
            <a:normAutofit/>
          </a:bodyPr>
          <a:lstStyle/>
          <a:p>
            <a:pPr>
              <a:lnSpc>
                <a:spcPct val="90000"/>
              </a:lnSpc>
            </a:pPr>
            <a:r>
              <a:rPr lang="en-US" sz="4300">
                <a:latin typeface="Baskerville" panose="02020502070401020303" pitchFamily="18" charset="0"/>
                <a:ea typeface="Baskerville" panose="02020502070401020303" pitchFamily="18" charset="0"/>
              </a:rPr>
              <a:t>Idolatry is the SIN Leading to Death</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51703C-93E2-BACE-285C-446B136995C8}"/>
              </a:ext>
            </a:extLst>
          </p:cNvPr>
          <p:cNvGraphicFramePr>
            <a:graphicFrameLocks noGrp="1"/>
          </p:cNvGraphicFramePr>
          <p:nvPr>
            <p:ph idx="1"/>
            <p:extLst>
              <p:ext uri="{D42A27DB-BD31-4B8C-83A1-F6EECF244321}">
                <p14:modId xmlns:p14="http://schemas.microsoft.com/office/powerpoint/2010/main" val="115717341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54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anchor="b">
            <a:normAutofit/>
          </a:bodyPr>
          <a:lstStyle/>
          <a:p>
            <a:r>
              <a:rPr lang="en-US" sz="4700" dirty="0">
                <a:latin typeface="Baskerville" panose="02020502070401020303" pitchFamily="18" charset="0"/>
                <a:ea typeface="Baskerville" panose="02020502070401020303" pitchFamily="18" charset="0"/>
              </a:rPr>
              <a:t>Real Worship</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nging and cheering&#10;&#10;Description automatically generated">
            <a:extLst>
              <a:ext uri="{FF2B5EF4-FFF2-40B4-BE49-F238E27FC236}">
                <a16:creationId xmlns:a16="http://schemas.microsoft.com/office/drawing/2014/main" id="{091C9C6E-D3FA-A3B6-0D16-708988E6179C}"/>
              </a:ext>
            </a:extLst>
          </p:cNvPr>
          <p:cNvPicPr>
            <a:picLocks noChangeAspect="1"/>
          </p:cNvPicPr>
          <p:nvPr/>
        </p:nvPicPr>
        <p:blipFill>
          <a:blip r:embed="rId2">
            <a:extLst>
              <a:ext uri="{837473B0-CC2E-450A-ABE3-18F120FF3D39}">
                <a1611:picAttrSrcUrl xmlns:a1611="http://schemas.microsoft.com/office/drawing/2016/11/main" r:id="rId3"/>
              </a:ext>
            </a:extLst>
          </a:blip>
          <a:srcRect l="12126" r="35737" b="-2"/>
          <a:stretch>
            <a:fillRect/>
          </a:stretch>
        </p:blipFill>
        <p:spPr>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idx="1"/>
          </p:nvPr>
        </p:nvSpPr>
        <p:spPr>
          <a:xfrm>
            <a:off x="3679466" y="2071316"/>
            <a:ext cx="5035164" cy="4114800"/>
          </a:xfrm>
        </p:spPr>
        <p:txBody>
          <a:bodyPr anchor="t">
            <a:normAutofit/>
          </a:bodyPr>
          <a:lstStyle/>
          <a:p>
            <a:pPr>
              <a:lnSpc>
                <a:spcPct val="90000"/>
              </a:lnSpc>
            </a:pPr>
            <a:r>
              <a:rPr lang="en-US" sz="1800" dirty="0">
                <a:latin typeface="Baskerville" panose="02020502070401020303" pitchFamily="18" charset="0"/>
                <a:ea typeface="Baskerville" panose="02020502070401020303" pitchFamily="18" charset="0"/>
              </a:rPr>
              <a:t>We worship God in spirit and in truth!</a:t>
            </a:r>
          </a:p>
          <a:p>
            <a:pPr lvl="1">
              <a:lnSpc>
                <a:spcPct val="90000"/>
              </a:lnSpc>
            </a:pPr>
            <a:r>
              <a:rPr lang="en-US" sz="1800" dirty="0">
                <a:latin typeface="Baskerville" panose="02020502070401020303" pitchFamily="18" charset="0"/>
                <a:ea typeface="Baskerville" panose="02020502070401020303" pitchFamily="18" charset="0"/>
              </a:rPr>
              <a:t>John 4:22-24 </a:t>
            </a:r>
            <a:r>
              <a:rPr lang="en-US" sz="1800" b="0" i="0" dirty="0">
                <a:effectLst/>
                <a:latin typeface="Baskerville" panose="02020502070401020303" pitchFamily="18" charset="0"/>
                <a:ea typeface="Baskerville" panose="02020502070401020303" pitchFamily="18" charset="0"/>
              </a:rPr>
              <a:t>Ye worship ye know not what: we know what we worship: for salvation is of the Jews. But the hour cometh, and now is, when the true worshippers shall worship the Father in spirit and in truth: for the Father </a:t>
            </a:r>
            <a:r>
              <a:rPr lang="en-US" sz="1800" b="0" i="0" dirty="0" err="1">
                <a:effectLst/>
                <a:latin typeface="Baskerville" panose="02020502070401020303" pitchFamily="18" charset="0"/>
                <a:ea typeface="Baskerville" panose="02020502070401020303" pitchFamily="18" charset="0"/>
              </a:rPr>
              <a:t>seeketh</a:t>
            </a:r>
            <a:r>
              <a:rPr lang="en-US" sz="1800" b="0" i="0" dirty="0">
                <a:effectLst/>
                <a:latin typeface="Baskerville" panose="02020502070401020303" pitchFamily="18" charset="0"/>
                <a:ea typeface="Baskerville" panose="02020502070401020303" pitchFamily="18" charset="0"/>
              </a:rPr>
              <a:t> such to worship him. God is a Spirit: and they that worship him must worship him in spirit and in truth.</a:t>
            </a:r>
            <a:endParaRPr lang="en-US" sz="1800" dirty="0">
              <a:latin typeface="Baskerville" panose="02020502070401020303" pitchFamily="18" charset="0"/>
              <a:ea typeface="Baskerville" panose="02020502070401020303" pitchFamily="18" charset="0"/>
            </a:endParaRPr>
          </a:p>
          <a:p>
            <a:pPr>
              <a:lnSpc>
                <a:spcPct val="90000"/>
              </a:lnSpc>
            </a:pPr>
            <a:r>
              <a:rPr lang="en-US" sz="1800" dirty="0">
                <a:latin typeface="Baskerville" panose="02020502070401020303" pitchFamily="18" charset="0"/>
                <a:ea typeface="Baskerville" panose="02020502070401020303" pitchFamily="18" charset="0"/>
              </a:rPr>
              <a:t>We don’t need a statue to talk to God!</a:t>
            </a:r>
          </a:p>
          <a:p>
            <a:pPr lvl="1">
              <a:lnSpc>
                <a:spcPct val="90000"/>
              </a:lnSpc>
            </a:pPr>
            <a:r>
              <a:rPr lang="en-US" sz="1800" dirty="0" err="1">
                <a:latin typeface="Baskerville" panose="02020502070401020303" pitchFamily="18" charset="0"/>
                <a:ea typeface="Baskerville" panose="02020502070401020303" pitchFamily="18" charset="0"/>
              </a:rPr>
              <a:t>Yeshua</a:t>
            </a:r>
            <a:r>
              <a:rPr lang="en-US" sz="1800" dirty="0">
                <a:latin typeface="Baskerville" panose="02020502070401020303" pitchFamily="18" charset="0"/>
                <a:ea typeface="Baskerville" panose="02020502070401020303" pitchFamily="18" charset="0"/>
              </a:rPr>
              <a:t> is our Mediator, not Mary or a saint. </a:t>
            </a:r>
          </a:p>
          <a:p>
            <a:pPr lvl="2">
              <a:lnSpc>
                <a:spcPct val="90000"/>
              </a:lnSpc>
            </a:pPr>
            <a:r>
              <a:rPr lang="en-US" sz="1800" dirty="0">
                <a:latin typeface="Baskerville" panose="02020502070401020303" pitchFamily="18" charset="0"/>
                <a:ea typeface="Baskerville" panose="02020502070401020303" pitchFamily="18" charset="0"/>
              </a:rPr>
              <a:t>1 Timothy 2:5 </a:t>
            </a:r>
            <a:r>
              <a:rPr lang="en-US" sz="1800" b="0" i="0" dirty="0">
                <a:effectLst/>
                <a:latin typeface="Baskerville" panose="02020502070401020303" pitchFamily="18" charset="0"/>
                <a:ea typeface="Baskerville" panose="02020502070401020303" pitchFamily="18" charset="0"/>
              </a:rPr>
              <a:t>For there is one God, and one mediator between God and men, the man </a:t>
            </a:r>
            <a:r>
              <a:rPr lang="en-US" sz="1800" b="0" i="0" dirty="0" err="1">
                <a:effectLst/>
                <a:latin typeface="Baskerville" panose="02020502070401020303" pitchFamily="18" charset="0"/>
                <a:ea typeface="Baskerville" panose="02020502070401020303" pitchFamily="18" charset="0"/>
              </a:rPr>
              <a:t>Yeshua</a:t>
            </a:r>
            <a:r>
              <a:rPr lang="en-US" sz="1800" b="0" i="0" dirty="0">
                <a:effectLst/>
                <a:latin typeface="Baskerville" panose="02020502070401020303" pitchFamily="18" charset="0"/>
                <a:ea typeface="Baskerville" panose="02020502070401020303" pitchFamily="18" charset="0"/>
              </a:rPr>
              <a:t> Messiah;</a:t>
            </a:r>
            <a:endParaRPr lang="en-US" sz="1800" dirty="0">
              <a:latin typeface="Baskerville" panose="02020502070401020303" pitchFamily="18" charset="0"/>
              <a:ea typeface="Baskerville" panose="02020502070401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DE37B9C-F3AF-E729-2A3D-F3CF70A24F1E}"/>
              </a:ext>
            </a:extLst>
          </p:cNvPr>
          <p:cNvSpPr>
            <a:spLocks noGrp="1"/>
          </p:cNvSpPr>
          <p:nvPr>
            <p:ph type="title"/>
          </p:nvPr>
        </p:nvSpPr>
        <p:spPr>
          <a:xfrm>
            <a:off x="473202" y="640823"/>
            <a:ext cx="2564892" cy="5583148"/>
          </a:xfrm>
        </p:spPr>
        <p:txBody>
          <a:bodyPr anchor="ctr">
            <a:normAutofit/>
          </a:bodyPr>
          <a:lstStyle/>
          <a:p>
            <a:r>
              <a:rPr lang="en-US" sz="4700" dirty="0">
                <a:latin typeface="Baskerville" panose="02020502070401020303" pitchFamily="18" charset="0"/>
                <a:ea typeface="Baskerville" panose="02020502070401020303" pitchFamily="18" charset="0"/>
              </a:rPr>
              <a:t>Let’s Talk!</a:t>
            </a:r>
          </a:p>
        </p:txBody>
      </p:sp>
      <p:sp>
        <p:nvSpPr>
          <p:cNvPr id="1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630936"/>
            <a:ext cx="13716" cy="5590381"/>
          </a:xfrm>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5590381" fill="none" extrusionOk="0">
                <a:moveTo>
                  <a:pt x="0" y="0"/>
                </a:moveTo>
                <a:cubicBezTo>
                  <a:pt x="6519" y="-664"/>
                  <a:pt x="8288" y="665"/>
                  <a:pt x="13716" y="0"/>
                </a:cubicBezTo>
                <a:cubicBezTo>
                  <a:pt x="-9798" y="225076"/>
                  <a:pt x="41703" y="562283"/>
                  <a:pt x="13716" y="754701"/>
                </a:cubicBezTo>
                <a:cubicBezTo>
                  <a:pt x="-14271" y="947119"/>
                  <a:pt x="25509" y="1239251"/>
                  <a:pt x="13716" y="1565307"/>
                </a:cubicBezTo>
                <a:cubicBezTo>
                  <a:pt x="1923" y="1891363"/>
                  <a:pt x="2588" y="1999140"/>
                  <a:pt x="13716" y="2152297"/>
                </a:cubicBezTo>
                <a:cubicBezTo>
                  <a:pt x="24845" y="2305454"/>
                  <a:pt x="24133" y="2598333"/>
                  <a:pt x="13716" y="2906998"/>
                </a:cubicBezTo>
                <a:cubicBezTo>
                  <a:pt x="3299" y="3215663"/>
                  <a:pt x="30691" y="3327412"/>
                  <a:pt x="13716" y="3549892"/>
                </a:cubicBezTo>
                <a:cubicBezTo>
                  <a:pt x="-3259" y="3772372"/>
                  <a:pt x="33989" y="3843836"/>
                  <a:pt x="13716" y="4080978"/>
                </a:cubicBezTo>
                <a:cubicBezTo>
                  <a:pt x="-6557" y="4318120"/>
                  <a:pt x="-8378" y="4511166"/>
                  <a:pt x="13716" y="4835680"/>
                </a:cubicBezTo>
                <a:cubicBezTo>
                  <a:pt x="35810" y="5160194"/>
                  <a:pt x="-17642" y="5401748"/>
                  <a:pt x="13716" y="5590381"/>
                </a:cubicBezTo>
                <a:cubicBezTo>
                  <a:pt x="8599" y="5590092"/>
                  <a:pt x="6708" y="5590668"/>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3716" h="5590381"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4226" y="1794517"/>
                  <a:pt x="13716" y="2152297"/>
                </a:cubicBezTo>
                <a:cubicBezTo>
                  <a:pt x="-6794" y="2510077"/>
                  <a:pt x="36274" y="2594424"/>
                  <a:pt x="13716" y="2739287"/>
                </a:cubicBezTo>
                <a:cubicBezTo>
                  <a:pt x="-8842" y="2884150"/>
                  <a:pt x="22545" y="3129706"/>
                  <a:pt x="13716" y="3493988"/>
                </a:cubicBezTo>
                <a:cubicBezTo>
                  <a:pt x="4887" y="3858270"/>
                  <a:pt x="49629" y="4041447"/>
                  <a:pt x="13716" y="4304593"/>
                </a:cubicBezTo>
                <a:cubicBezTo>
                  <a:pt x="-22197" y="4567740"/>
                  <a:pt x="45055" y="5149125"/>
                  <a:pt x="13716" y="5590381"/>
                </a:cubicBezTo>
                <a:cubicBezTo>
                  <a:pt x="9649" y="5590058"/>
                  <a:pt x="6483" y="5589928"/>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557CF8D7-A82D-A79B-89A6-32465270C0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90722" y="1023545"/>
            <a:ext cx="5170932" cy="3128413"/>
          </a:xfrm>
          <a:prstGeom prst="rect">
            <a:avLst/>
          </a:prstGeom>
        </p:spPr>
      </p:pic>
      <p:sp>
        <p:nvSpPr>
          <p:cNvPr id="3" name="Content Placeholder 2"/>
          <p:cNvSpPr>
            <a:spLocks noGrp="1"/>
          </p:cNvSpPr>
          <p:nvPr>
            <p:ph idx="1"/>
          </p:nvPr>
        </p:nvSpPr>
        <p:spPr>
          <a:xfrm>
            <a:off x="3490722" y="4798577"/>
            <a:ext cx="5170932" cy="1428487"/>
          </a:xfrm>
        </p:spPr>
        <p:txBody>
          <a:bodyPr anchor="t">
            <a:normAutofit/>
          </a:bodyPr>
          <a:lstStyle/>
          <a:p>
            <a:r>
              <a:rPr lang="en-US" sz="1900" dirty="0">
                <a:latin typeface="Baskerville" panose="02020502070401020303" pitchFamily="18" charset="0"/>
                <a:ea typeface="Baskerville" panose="02020502070401020303" pitchFamily="18" charset="0"/>
              </a:rPr>
              <a:t>Why does Yah care so much about idolatry?</a:t>
            </a:r>
          </a:p>
          <a:p>
            <a:r>
              <a:rPr lang="en-US" sz="1900" dirty="0">
                <a:latin typeface="Baskerville" panose="02020502070401020303" pitchFamily="18" charset="0"/>
                <a:ea typeface="Baskerville" panose="02020502070401020303" pitchFamily="18" charset="0"/>
              </a:rPr>
              <a:t>How can we help others understand?</a:t>
            </a:r>
          </a:p>
          <a:p>
            <a:r>
              <a:rPr lang="en-US" sz="1900" dirty="0">
                <a:latin typeface="Baskerville" panose="02020502070401020303" pitchFamily="18" charset="0"/>
                <a:ea typeface="Baskerville" panose="02020502070401020303" pitchFamily="18" charset="0"/>
              </a:rPr>
              <a:t>What can we do if we see someone bowing to a statue?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348473" cy="1106424"/>
          </a:xfrm>
        </p:spPr>
        <p:txBody>
          <a:bodyPr>
            <a:normAutofit/>
          </a:bodyPr>
          <a:lstStyle/>
          <a:p>
            <a:r>
              <a:rPr lang="en-US" sz="3100" dirty="0">
                <a:latin typeface="Baskerville" panose="02020502070401020303" pitchFamily="18" charset="0"/>
                <a:ea typeface="Baskerville" panose="02020502070401020303" pitchFamily="18" charset="0"/>
              </a:rPr>
              <a:t>What Is Idolatry?</a:t>
            </a:r>
          </a:p>
        </p:txBody>
      </p:sp>
      <p:sp>
        <p:nvSpPr>
          <p:cNvPr id="24" name="Rectangle 23">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oom with a statue of a person and a candle holder&#10;&#10;Description automatically generated">
            <a:extLst>
              <a:ext uri="{FF2B5EF4-FFF2-40B4-BE49-F238E27FC236}">
                <a16:creationId xmlns:a16="http://schemas.microsoft.com/office/drawing/2014/main" id="{D479E586-B39E-B239-0F4B-8BED92A3EED3}"/>
              </a:ext>
            </a:extLst>
          </p:cNvPr>
          <p:cNvPicPr>
            <a:picLocks noChangeAspect="1"/>
          </p:cNvPicPr>
          <p:nvPr/>
        </p:nvPicPr>
        <p:blipFill>
          <a:blip r:embed="rId2"/>
          <a:srcRect t="430" r="4" b="435"/>
          <a:stretch>
            <a:fillRect/>
          </a:stretch>
        </p:blipFill>
        <p:spPr>
          <a:xfrm>
            <a:off x="322325" y="1721922"/>
            <a:ext cx="2564892" cy="4520560"/>
          </a:xfrm>
          <a:prstGeom prst="rect">
            <a:avLst/>
          </a:prstGeom>
        </p:spPr>
      </p:pic>
      <p:pic>
        <p:nvPicPr>
          <p:cNvPr id="7" name="Picture 6" descr="Statues of statues in a garden&#10;&#10;Description automatically generated">
            <a:extLst>
              <a:ext uri="{FF2B5EF4-FFF2-40B4-BE49-F238E27FC236}">
                <a16:creationId xmlns:a16="http://schemas.microsoft.com/office/drawing/2014/main" id="{86E09C81-3FC8-5F37-BB4F-3398576C4DAA}"/>
              </a:ext>
            </a:extLst>
          </p:cNvPr>
          <p:cNvPicPr>
            <a:picLocks noChangeAspect="1"/>
          </p:cNvPicPr>
          <p:nvPr/>
        </p:nvPicPr>
        <p:blipFill>
          <a:blip r:embed="rId3"/>
          <a:srcRect t="882"/>
          <a:stretch>
            <a:fillRect/>
          </a:stretch>
        </p:blipFill>
        <p:spPr>
          <a:xfrm>
            <a:off x="3170127" y="1721922"/>
            <a:ext cx="2565447" cy="4520560"/>
          </a:xfrm>
          <a:prstGeom prst="rect">
            <a:avLst/>
          </a:prstGeom>
        </p:spPr>
      </p:pic>
      <p:sp useBgFill="1">
        <p:nvSpPr>
          <p:cNvPr id="26" name="Rectangle 25">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8486" y="1721922"/>
            <a:ext cx="2706857"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232011" y="2020824"/>
            <a:ext cx="2217045" cy="3959352"/>
          </a:xfrm>
        </p:spPr>
        <p:txBody>
          <a:bodyPr anchor="ctr">
            <a:normAutofit fontScale="92500" lnSpcReduction="20000"/>
          </a:bodyPr>
          <a:lstStyle/>
          <a:p>
            <a:pPr>
              <a:lnSpc>
                <a:spcPct val="90000"/>
              </a:lnSpc>
            </a:pPr>
            <a:r>
              <a:rPr lang="en-US" sz="1600" dirty="0">
                <a:latin typeface="Baskerville" panose="02020502070401020303" pitchFamily="18" charset="0"/>
                <a:ea typeface="Baskerville" panose="02020502070401020303" pitchFamily="18" charset="0"/>
              </a:rPr>
              <a:t>Idolatry means worshipping something other than the one true God </a:t>
            </a:r>
            <a:r>
              <a:rPr lang="en-US" sz="1600" dirty="0" err="1">
                <a:latin typeface="Baskerville" panose="02020502070401020303" pitchFamily="18" charset="0"/>
                <a:ea typeface="Baskerville" panose="02020502070401020303" pitchFamily="18" charset="0"/>
              </a:rPr>
              <a:t>Yehovah</a:t>
            </a:r>
            <a:r>
              <a:rPr lang="en-US" sz="1600" dirty="0">
                <a:latin typeface="Baskerville" panose="02020502070401020303" pitchFamily="18" charset="0"/>
                <a:ea typeface="Baskerville" panose="02020502070401020303" pitchFamily="18" charset="0"/>
              </a:rPr>
              <a:t>.</a:t>
            </a:r>
          </a:p>
          <a:p>
            <a:pPr>
              <a:lnSpc>
                <a:spcPct val="90000"/>
              </a:lnSpc>
            </a:pPr>
            <a:r>
              <a:rPr lang="en-US" sz="1600" dirty="0">
                <a:latin typeface="Baskerville" panose="02020502070401020303" pitchFamily="18" charset="0"/>
                <a:ea typeface="Baskerville" panose="02020502070401020303" pitchFamily="18" charset="0"/>
              </a:rPr>
              <a:t>It can be statues, objects, people, or anything you put above Yah! </a:t>
            </a:r>
          </a:p>
          <a:p>
            <a:pPr lvl="1">
              <a:lnSpc>
                <a:spcPct val="90000"/>
              </a:lnSpc>
            </a:pPr>
            <a:r>
              <a:rPr lang="en-US" sz="1600" dirty="0">
                <a:latin typeface="Baskerville" panose="02020502070401020303" pitchFamily="18" charset="0"/>
                <a:ea typeface="Baskerville" panose="02020502070401020303" pitchFamily="18" charset="0"/>
              </a:rPr>
              <a:t>That’s why the Bible says covetousness (wanting what others have) is also idolatry. When we chase after stuff — like money, fame, toys, or approval — we are putting our earthly desires above </a:t>
            </a:r>
            <a:r>
              <a:rPr lang="en-US" sz="1600" dirty="0" err="1">
                <a:latin typeface="Baskerville" panose="02020502070401020303" pitchFamily="18" charset="0"/>
                <a:ea typeface="Baskerville" panose="02020502070401020303" pitchFamily="18" charset="0"/>
              </a:rPr>
              <a:t>Yah’s</a:t>
            </a:r>
            <a:r>
              <a:rPr lang="en-US" sz="1600" dirty="0">
                <a:latin typeface="Baskerville" panose="02020502070401020303" pitchFamily="18" charset="0"/>
                <a:ea typeface="Baskerville" panose="02020502070401020303" pitchFamily="18" charset="0"/>
              </a:rPr>
              <a:t> will.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urch with many windows&#10;&#10;Description automatically generated with medium confidence">
            <a:extLst>
              <a:ext uri="{FF2B5EF4-FFF2-40B4-BE49-F238E27FC236}">
                <a16:creationId xmlns:a16="http://schemas.microsoft.com/office/drawing/2014/main" id="{960C64FE-8E53-1449-B83C-830F8F9CF189}"/>
              </a:ext>
            </a:extLst>
          </p:cNvPr>
          <p:cNvPicPr>
            <a:picLocks noChangeAspect="1"/>
          </p:cNvPicPr>
          <p:nvPr/>
        </p:nvPicPr>
        <p:blipFill>
          <a:blip r:embed="rId2">
            <a:extLst>
              <a:ext uri="{837473B0-CC2E-450A-ABE3-18F120FF3D39}">
                <a1611:picAttrSrcUrl xmlns:a1611="http://schemas.microsoft.com/office/drawing/2016/11/main" r:id="rId3"/>
              </a:ext>
            </a:extLst>
          </a:blip>
          <a:srcRect l="13693" r="12929"/>
          <a:stretch>
            <a:fillRect/>
          </a:stretch>
        </p:blipFill>
        <p:spPr>
          <a:xfrm>
            <a:off x="2434227" y="-1"/>
            <a:ext cx="670977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2" name="Freeform: Shape 1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41754"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78320" y="1161288"/>
            <a:ext cx="2578608" cy="1239012"/>
          </a:xfrm>
        </p:spPr>
        <p:txBody>
          <a:bodyPr anchor="ctr">
            <a:normAutofit/>
          </a:bodyPr>
          <a:lstStyle/>
          <a:p>
            <a:r>
              <a:rPr lang="en-US" sz="2400" dirty="0">
                <a:latin typeface="Baskerville" panose="02020502070401020303" pitchFamily="18" charset="0"/>
                <a:ea typeface="Baskerville" panose="02020502070401020303" pitchFamily="18" charset="0"/>
              </a:rPr>
              <a:t>What Is a Graven Image?</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635" y="2443480"/>
            <a:ext cx="25374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278320" y="2718054"/>
            <a:ext cx="2579180" cy="3207258"/>
          </a:xfrm>
        </p:spPr>
        <p:txBody>
          <a:bodyPr anchor="t">
            <a:normAutofit/>
          </a:bodyPr>
          <a:lstStyle/>
          <a:p>
            <a:r>
              <a:rPr lang="en-US" sz="1500" dirty="0">
                <a:latin typeface="Baskerville" panose="02020502070401020303" pitchFamily="18" charset="0"/>
                <a:ea typeface="Baskerville" panose="02020502070401020303" pitchFamily="18" charset="0"/>
              </a:rPr>
              <a:t>A graven image is something carved or made by human hands to be worshipped.</a:t>
            </a:r>
          </a:p>
          <a:p>
            <a:r>
              <a:rPr lang="en-US" sz="1500" dirty="0">
                <a:latin typeface="Baskerville" panose="02020502070401020303" pitchFamily="18" charset="0"/>
                <a:ea typeface="Baskerville" panose="02020502070401020303" pitchFamily="18" charset="0"/>
              </a:rPr>
              <a:t>Example: statues of saints, Mary, or even ‘JC' that people pray to.</a:t>
            </a:r>
          </a:p>
          <a:p>
            <a:r>
              <a:rPr lang="en-US" sz="1500" dirty="0">
                <a:latin typeface="Baskerville" panose="02020502070401020303" pitchFamily="18" charset="0"/>
                <a:ea typeface="Baskerville" panose="02020502070401020303" pitchFamily="18" charset="0"/>
              </a:rPr>
              <a:t>Yah says NOT to make or bow down to them!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2600" dirty="0">
                <a:latin typeface="Baskerville" panose="02020502070401020303" pitchFamily="18" charset="0"/>
                <a:ea typeface="Baskerville" panose="02020502070401020303" pitchFamily="18" charset="0"/>
              </a:rPr>
              <a:t>The Second Commandment</a:t>
            </a:r>
          </a:p>
        </p:txBody>
      </p:sp>
      <p:pic>
        <p:nvPicPr>
          <p:cNvPr id="8" name="Picture 7" descr="A stone book with text on it&#10;&#10;Description automatically generated">
            <a:extLst>
              <a:ext uri="{FF2B5EF4-FFF2-40B4-BE49-F238E27FC236}">
                <a16:creationId xmlns:a16="http://schemas.microsoft.com/office/drawing/2014/main" id="{0E9C75D6-910F-C974-E9A3-17BA73DADB8A}"/>
              </a:ext>
            </a:extLst>
          </p:cNvPr>
          <p:cNvPicPr>
            <a:picLocks noChangeAspect="1"/>
          </p:cNvPicPr>
          <p:nvPr/>
        </p:nvPicPr>
        <p:blipFill>
          <a:blip r:embed="rId2">
            <a:extLst>
              <a:ext uri="{837473B0-CC2E-450A-ABE3-18F120FF3D39}">
                <a1611:picAttrSrcUrl xmlns:a1611="http://schemas.microsoft.com/office/drawing/2016/11/main" r:id="rId3"/>
              </a:ext>
            </a:extLst>
          </a:blip>
          <a:srcRect t="9671" b="29307"/>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fontScale="92500" lnSpcReduction="20000"/>
          </a:bodyPr>
          <a:lstStyle/>
          <a:p>
            <a:pPr>
              <a:lnSpc>
                <a:spcPct val="90000"/>
              </a:lnSpc>
            </a:pPr>
            <a:r>
              <a:rPr lang="en-US" sz="1400" dirty="0">
                <a:latin typeface="Baskerville" panose="02020502070401020303" pitchFamily="18" charset="0"/>
                <a:ea typeface="Baskerville" panose="02020502070401020303" pitchFamily="18" charset="0"/>
              </a:rPr>
              <a:t>Exodus 20:4-6 </a:t>
            </a:r>
            <a:r>
              <a:rPr lang="en-US" sz="1400" b="0" i="0" dirty="0">
                <a:effectLst/>
                <a:latin typeface="Baskerville" panose="02020502070401020303" pitchFamily="18" charset="0"/>
                <a:ea typeface="Baskerville" panose="02020502070401020303" pitchFamily="18" charset="0"/>
              </a:rPr>
              <a:t>Thou shalt not make unto thee any graven image, or any likeness of any thing that is in heaven above, or that is in the earth beneath, or that is in the water under the earth. Thou shalt not bow down thyself to them, nor serve them: for I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thy God am a jealous God, visiting the iniquity of the fathers upon the children unto the third and fourth generation of them that hate me; And shewing mercy unto thousands of them that love me, and keep my commandments.</a:t>
            </a:r>
          </a:p>
          <a:p>
            <a:pPr>
              <a:lnSpc>
                <a:spcPct val="90000"/>
              </a:lnSpc>
            </a:pPr>
            <a:r>
              <a:rPr lang="en-US" sz="1400" b="0" i="0" dirty="0">
                <a:effectLst/>
                <a:latin typeface="Baskerville" panose="02020502070401020303" pitchFamily="18" charset="0"/>
                <a:ea typeface="Baskerville" panose="02020502070401020303" pitchFamily="18" charset="0"/>
              </a:rPr>
              <a:t>Deuteronomy 5:8-10 Thou shalt not make thee any graven image, or any likeness of any thing that is in heaven above, or that is in the earth beneath, or that is in the waters beneath the earth: Thou shalt not bow down thyself unto them, nor serve them: for I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thy God am a jealous God, visiting the iniquity of the fathers upon the children unto the third and fourth generation of them that hate me,</a:t>
            </a:r>
            <a:r>
              <a:rPr lang="en-US" sz="1400" b="1" i="0" baseline="30000" dirty="0">
                <a:effectLst/>
                <a:latin typeface="Baskerville" panose="02020502070401020303" pitchFamily="18" charset="0"/>
                <a:ea typeface="Baskerville" panose="02020502070401020303" pitchFamily="18" charset="0"/>
              </a:rPr>
              <a:t> </a:t>
            </a:r>
            <a:r>
              <a:rPr lang="en-US" sz="1400" b="0" i="0" dirty="0">
                <a:effectLst/>
                <a:latin typeface="Baskerville" panose="02020502070401020303" pitchFamily="18" charset="0"/>
                <a:ea typeface="Baskerville" panose="02020502070401020303" pitchFamily="18" charset="0"/>
              </a:rPr>
              <a:t>And shewing mercy unto thousands of them that love me and keep my commandments.</a:t>
            </a:r>
          </a:p>
          <a:p>
            <a:pPr>
              <a:lnSpc>
                <a:spcPct val="90000"/>
              </a:lnSpc>
            </a:pPr>
            <a:r>
              <a:rPr lang="en-US" sz="1400" dirty="0">
                <a:latin typeface="Baskerville" panose="02020502070401020303" pitchFamily="18" charset="0"/>
                <a:ea typeface="Baskerville" panose="02020502070401020303" pitchFamily="18" charset="0"/>
              </a:rPr>
              <a:t>This is a BIG deal to Yah!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4435052"/>
            <a:ext cx="2320290" cy="1645920"/>
          </a:xfrm>
        </p:spPr>
        <p:txBody>
          <a:bodyPr>
            <a:normAutofit/>
          </a:bodyPr>
          <a:lstStyle/>
          <a:p>
            <a:r>
              <a:rPr lang="en-US" sz="2300">
                <a:latin typeface="Baskerville" panose="02020502070401020303" pitchFamily="18" charset="0"/>
                <a:ea typeface="Baskerville" panose="02020502070401020303" pitchFamily="18" charset="0"/>
              </a:rPr>
              <a:t>What Does the Catholic Church Do?</a:t>
            </a:r>
          </a:p>
        </p:txBody>
      </p:sp>
      <p:pic>
        <p:nvPicPr>
          <p:cNvPr id="10" name="Picture 9" descr="A gold statue of a person on a cross&#10;&#10;Description automatically generated">
            <a:extLst>
              <a:ext uri="{FF2B5EF4-FFF2-40B4-BE49-F238E27FC236}">
                <a16:creationId xmlns:a16="http://schemas.microsoft.com/office/drawing/2014/main" id="{8ED4912A-E7AB-2972-0A2A-EC00E32D222B}"/>
              </a:ext>
            </a:extLst>
          </p:cNvPr>
          <p:cNvPicPr>
            <a:picLocks noChangeAspect="1"/>
          </p:cNvPicPr>
          <p:nvPr/>
        </p:nvPicPr>
        <p:blipFill>
          <a:blip r:embed="rId2">
            <a:extLst>
              <a:ext uri="{837473B0-CC2E-450A-ABE3-18F120FF3D39}">
                <a1611:picAttrSrcUrl xmlns:a1611="http://schemas.microsoft.com/office/drawing/2016/11/main" r:id="rId3"/>
              </a:ext>
            </a:extLst>
          </a:blip>
          <a:srcRect l="569" r="1262" b="3"/>
          <a:stretch>
            <a:fillRect/>
          </a:stretch>
        </p:blipFill>
        <p:spPr>
          <a:xfrm>
            <a:off x="20" y="-6"/>
            <a:ext cx="2948920" cy="4005072"/>
          </a:xfrm>
          <a:prstGeom prst="rect">
            <a:avLst/>
          </a:prstGeom>
        </p:spPr>
      </p:pic>
      <p:pic>
        <p:nvPicPr>
          <p:cNvPr id="8" name="Picture 7" descr="A statue of a person holding a child&#10;&#10;Description automatically generated">
            <a:extLst>
              <a:ext uri="{FF2B5EF4-FFF2-40B4-BE49-F238E27FC236}">
                <a16:creationId xmlns:a16="http://schemas.microsoft.com/office/drawing/2014/main" id="{1D3EB23E-FA7C-5203-E524-1D798AC54CB2}"/>
              </a:ext>
            </a:extLst>
          </p:cNvPr>
          <p:cNvPicPr>
            <a:picLocks noChangeAspect="1"/>
          </p:cNvPicPr>
          <p:nvPr/>
        </p:nvPicPr>
        <p:blipFill>
          <a:blip r:embed="rId4">
            <a:extLst>
              <a:ext uri="{837473B0-CC2E-450A-ABE3-18F120FF3D39}">
                <a1611:picAttrSrcUrl xmlns:a1611="http://schemas.microsoft.com/office/drawing/2016/11/main" r:id="rId5"/>
              </a:ext>
            </a:extLst>
          </a:blip>
          <a:srcRect b="21228"/>
          <a:stretch>
            <a:fillRect/>
          </a:stretch>
        </p:blipFill>
        <p:spPr>
          <a:xfrm>
            <a:off x="3097530" y="6"/>
            <a:ext cx="2948940" cy="4005071"/>
          </a:xfrm>
          <a:prstGeom prst="rect">
            <a:avLst/>
          </a:prstGeom>
        </p:spPr>
      </p:pic>
      <p:sp>
        <p:nvSpPr>
          <p:cNvPr id="32" name="Rectangle 3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66010" y="525670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285199" y="4435052"/>
            <a:ext cx="5328141" cy="1645920"/>
          </a:xfrm>
        </p:spPr>
        <p:txBody>
          <a:bodyPr anchor="ctr">
            <a:normAutofit/>
          </a:bodyPr>
          <a:lstStyle/>
          <a:p>
            <a:r>
              <a:rPr lang="en-US" sz="1600" dirty="0">
                <a:latin typeface="Baskerville" panose="02020502070401020303" pitchFamily="18" charset="0"/>
                <a:ea typeface="Baskerville" panose="02020502070401020303" pitchFamily="18" charset="0"/>
              </a:rPr>
              <a:t>The Catholic Church has statues of Mary, 'saints,' and JC that people kneel before and pray to.</a:t>
            </a:r>
          </a:p>
          <a:p>
            <a:r>
              <a:rPr lang="en-US" sz="1600" dirty="0">
                <a:latin typeface="Baskerville" panose="02020502070401020303" pitchFamily="18" charset="0"/>
                <a:ea typeface="Baskerville" panose="02020502070401020303" pitchFamily="18" charset="0"/>
              </a:rPr>
              <a:t>This is idolatry, even if they say it's just 'showing respect’ or ‘honor.’</a:t>
            </a:r>
          </a:p>
        </p:txBody>
      </p:sp>
      <p:pic>
        <p:nvPicPr>
          <p:cNvPr id="12" name="Picture 11" descr="A statue of a person in a cemetery&#10;&#10;Description automatically generated">
            <a:extLst>
              <a:ext uri="{FF2B5EF4-FFF2-40B4-BE49-F238E27FC236}">
                <a16:creationId xmlns:a16="http://schemas.microsoft.com/office/drawing/2014/main" id="{F9F05071-3FC6-3EDE-2DAA-0C456DC7D633}"/>
              </a:ext>
            </a:extLst>
          </p:cNvPr>
          <p:cNvPicPr>
            <a:picLocks noChangeAspect="1"/>
          </p:cNvPicPr>
          <p:nvPr/>
        </p:nvPicPr>
        <p:blipFill>
          <a:blip r:embed="rId6"/>
          <a:stretch>
            <a:fillRect/>
          </a:stretch>
        </p:blipFill>
        <p:spPr>
          <a:xfrm>
            <a:off x="6195040" y="0"/>
            <a:ext cx="2948940" cy="40050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a:latin typeface="Baskerville" panose="02020502070401020303" pitchFamily="18" charset="0"/>
                <a:ea typeface="Baskerville" panose="02020502070401020303" pitchFamily="18" charset="0"/>
              </a:rPr>
              <a:t>What Does the Bible Say?</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5"/>
            <a:ext cx="5035164" cy="4548145"/>
          </a:xfrm>
        </p:spPr>
        <p:txBody>
          <a:bodyPr anchor="t">
            <a:normAutofit fontScale="92500" lnSpcReduction="10000"/>
          </a:bodyPr>
          <a:lstStyle/>
          <a:p>
            <a:pPr>
              <a:lnSpc>
                <a:spcPct val="90000"/>
              </a:lnSpc>
            </a:pPr>
            <a:r>
              <a:rPr lang="en-US" sz="1400" dirty="0">
                <a:latin typeface="Baskerville" panose="02020502070401020303" pitchFamily="18" charset="0"/>
                <a:ea typeface="Baskerville" panose="02020502070401020303" pitchFamily="18" charset="0"/>
              </a:rPr>
              <a:t>Deuteronomy 4:23-24 </a:t>
            </a:r>
            <a:r>
              <a:rPr lang="en-US" sz="1400" b="0" i="0" dirty="0">
                <a:effectLst/>
                <a:latin typeface="Baskerville" panose="02020502070401020303" pitchFamily="18" charset="0"/>
                <a:ea typeface="Baskerville" panose="02020502070401020303" pitchFamily="18" charset="0"/>
              </a:rPr>
              <a:t>Take heed unto yourselves, lest ye forget the covenant of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your God, which he made with you, and make you a graven image, or the likeness of any thing, which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thy God hath forbidden thee.</a:t>
            </a:r>
            <a:r>
              <a:rPr lang="en-US" sz="1400" b="1" i="0" baseline="30000" dirty="0">
                <a:effectLst/>
                <a:latin typeface="Baskerville" panose="02020502070401020303" pitchFamily="18" charset="0"/>
                <a:ea typeface="Baskerville" panose="02020502070401020303" pitchFamily="18" charset="0"/>
              </a:rPr>
              <a:t> </a:t>
            </a:r>
            <a:r>
              <a:rPr lang="en-US" sz="1400" b="0" i="0" dirty="0">
                <a:effectLst/>
                <a:latin typeface="Baskerville" panose="02020502070401020303" pitchFamily="18" charset="0"/>
                <a:ea typeface="Baskerville" panose="02020502070401020303" pitchFamily="18" charset="0"/>
              </a:rPr>
              <a:t>For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thy God is a consuming fire, even a jealous God.</a:t>
            </a:r>
          </a:p>
          <a:p>
            <a:pPr>
              <a:lnSpc>
                <a:spcPct val="90000"/>
              </a:lnSpc>
            </a:pPr>
            <a:r>
              <a:rPr lang="en-US" sz="1400" dirty="0">
                <a:latin typeface="Baskerville" panose="02020502070401020303" pitchFamily="18" charset="0"/>
                <a:ea typeface="Baskerville" panose="02020502070401020303" pitchFamily="18" charset="0"/>
              </a:rPr>
              <a:t>Psalm 106:36 </a:t>
            </a:r>
            <a:r>
              <a:rPr lang="en-US" sz="1400" b="1" i="0" baseline="30000" dirty="0">
                <a:effectLst/>
                <a:latin typeface="Baskerville" panose="02020502070401020303" pitchFamily="18" charset="0"/>
                <a:ea typeface="Baskerville" panose="02020502070401020303" pitchFamily="18" charset="0"/>
              </a:rPr>
              <a:t> </a:t>
            </a:r>
            <a:r>
              <a:rPr lang="en-US" sz="1400" b="0" i="0" dirty="0">
                <a:effectLst/>
                <a:latin typeface="Baskerville" panose="02020502070401020303" pitchFamily="18" charset="0"/>
                <a:ea typeface="Baskerville" panose="02020502070401020303" pitchFamily="18" charset="0"/>
              </a:rPr>
              <a:t>And they served their idols: which were a snare unto them.</a:t>
            </a:r>
          </a:p>
          <a:p>
            <a:pPr>
              <a:lnSpc>
                <a:spcPct val="90000"/>
              </a:lnSpc>
            </a:pPr>
            <a:r>
              <a:rPr lang="en-US" sz="1400" b="0" i="0" dirty="0">
                <a:effectLst/>
                <a:latin typeface="Baskerville" panose="02020502070401020303" pitchFamily="18" charset="0"/>
                <a:ea typeface="Baskerville" panose="02020502070401020303" pitchFamily="18" charset="0"/>
              </a:rPr>
              <a:t>Leviticus 26:1 Ye shall make you no idols nor graven image, neither rear you up a standing image, neither shall ye set up any image of stone in your land, to bow down unto it: for I am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your God.</a:t>
            </a:r>
          </a:p>
          <a:p>
            <a:pPr>
              <a:lnSpc>
                <a:spcPct val="90000"/>
              </a:lnSpc>
            </a:pPr>
            <a:r>
              <a:rPr lang="en-US" sz="1400" dirty="0">
                <a:latin typeface="Baskerville" panose="02020502070401020303" pitchFamily="18" charset="0"/>
                <a:ea typeface="Baskerville" panose="02020502070401020303" pitchFamily="18" charset="0"/>
              </a:rPr>
              <a:t>Isaiah 42:8 </a:t>
            </a:r>
            <a:r>
              <a:rPr lang="en-US" sz="1400" b="0" i="0" dirty="0">
                <a:effectLst/>
                <a:latin typeface="Baskerville" panose="02020502070401020303" pitchFamily="18" charset="0"/>
                <a:ea typeface="Baskerville" panose="02020502070401020303" pitchFamily="18" charset="0"/>
              </a:rPr>
              <a:t>I am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 that is my name: and my glory will I not give to another, neither my praise to graven images.</a:t>
            </a:r>
          </a:p>
          <a:p>
            <a:pPr>
              <a:lnSpc>
                <a:spcPct val="90000"/>
              </a:lnSpc>
            </a:pPr>
            <a:r>
              <a:rPr lang="en-US" sz="1400" dirty="0">
                <a:latin typeface="Baskerville" panose="02020502070401020303" pitchFamily="18" charset="0"/>
                <a:ea typeface="Baskerville" panose="02020502070401020303" pitchFamily="18" charset="0"/>
              </a:rPr>
              <a:t>Isaiah 42:17 </a:t>
            </a:r>
            <a:r>
              <a:rPr lang="en-US" sz="1400" b="0" i="0" dirty="0">
                <a:effectLst/>
                <a:latin typeface="Baskerville" panose="02020502070401020303" pitchFamily="18" charset="0"/>
                <a:ea typeface="Baskerville" panose="02020502070401020303" pitchFamily="18" charset="0"/>
              </a:rPr>
              <a:t>They shall be turned back, they shall be greatly ashamed, that trust in graven images, that say to the molten images, Ye are our gods.</a:t>
            </a:r>
          </a:p>
          <a:p>
            <a:pPr>
              <a:lnSpc>
                <a:spcPct val="90000"/>
              </a:lnSpc>
            </a:pPr>
            <a:r>
              <a:rPr lang="en-US" sz="1400" b="0" i="0" dirty="0">
                <a:effectLst/>
                <a:latin typeface="Baskerville" panose="02020502070401020303" pitchFamily="18" charset="0"/>
                <a:ea typeface="Baskerville" panose="02020502070401020303" pitchFamily="18" charset="0"/>
              </a:rPr>
              <a:t>Habakkuk 2:16-18 </a:t>
            </a:r>
            <a:r>
              <a:rPr lang="en-US" sz="1400" b="1" i="0" baseline="30000" dirty="0">
                <a:effectLst/>
                <a:latin typeface="Baskerville" panose="02020502070401020303" pitchFamily="18" charset="0"/>
                <a:ea typeface="Baskerville" panose="02020502070401020303" pitchFamily="18" charset="0"/>
              </a:rPr>
              <a:t> </a:t>
            </a:r>
            <a:r>
              <a:rPr lang="en-US" sz="1400" b="0" i="0" dirty="0">
                <a:effectLst/>
                <a:latin typeface="Baskerville" panose="02020502070401020303" pitchFamily="18" charset="0"/>
                <a:ea typeface="Baskerville" panose="02020502070401020303" pitchFamily="18" charset="0"/>
              </a:rPr>
              <a:t>Thou art filled with shame for glory: drink thou also, and let thy foreskin be uncovered: the cup of the </a:t>
            </a:r>
            <a:r>
              <a:rPr lang="en-US" sz="1400" b="0" i="0" cap="small" dirty="0">
                <a:effectLst/>
                <a:latin typeface="Baskerville" panose="02020502070401020303" pitchFamily="18" charset="0"/>
                <a:ea typeface="Baskerville" panose="02020502070401020303" pitchFamily="18" charset="0"/>
              </a:rPr>
              <a:t>Lord</a:t>
            </a:r>
            <a:r>
              <a:rPr lang="en-US" sz="1400" b="0" i="0" dirty="0">
                <a:effectLst/>
                <a:latin typeface="Baskerville" panose="02020502070401020303" pitchFamily="18" charset="0"/>
                <a:ea typeface="Baskerville" panose="02020502070401020303" pitchFamily="18" charset="0"/>
              </a:rPr>
              <a:t>'s right hand shall be turned unto thee, and shameful spewing shall be on thy glory. For the violence of Lebanon shall cover thee, and the spoil of beasts, which made them afraid, because of men's blood, and for the violence of the land, of the city, and of all that dwell therein. What </a:t>
            </a:r>
            <a:r>
              <a:rPr lang="en-US" sz="1400" b="0" i="0" dirty="0" err="1">
                <a:effectLst/>
                <a:latin typeface="Baskerville" panose="02020502070401020303" pitchFamily="18" charset="0"/>
                <a:ea typeface="Baskerville" panose="02020502070401020303" pitchFamily="18" charset="0"/>
              </a:rPr>
              <a:t>profiteth</a:t>
            </a:r>
            <a:r>
              <a:rPr lang="en-US" sz="1400" b="0" i="0" dirty="0">
                <a:effectLst/>
                <a:latin typeface="Baskerville" panose="02020502070401020303" pitchFamily="18" charset="0"/>
                <a:ea typeface="Baskerville" panose="02020502070401020303" pitchFamily="18" charset="0"/>
              </a:rPr>
              <a:t> the graven image that the maker thereof hath graven it; the molten image, and a teacher of lies, that the maker of his work </a:t>
            </a:r>
            <a:r>
              <a:rPr lang="en-US" sz="1400" b="0" i="0" dirty="0" err="1">
                <a:effectLst/>
                <a:latin typeface="Baskerville" panose="02020502070401020303" pitchFamily="18" charset="0"/>
                <a:ea typeface="Baskerville" panose="02020502070401020303" pitchFamily="18" charset="0"/>
              </a:rPr>
              <a:t>trusteth</a:t>
            </a:r>
            <a:r>
              <a:rPr lang="en-US" sz="1400" b="0" i="0" dirty="0">
                <a:effectLst/>
                <a:latin typeface="Baskerville" panose="02020502070401020303" pitchFamily="18" charset="0"/>
                <a:ea typeface="Baskerville" panose="02020502070401020303" pitchFamily="18" charset="0"/>
              </a:rPr>
              <a:t> therein, to make dumb idols?</a:t>
            </a:r>
          </a:p>
        </p:txBody>
      </p:sp>
      <p:pic>
        <p:nvPicPr>
          <p:cNvPr id="5" name="Picture 4" descr="A book with glowing pages&#10;&#10;Description automatically generated">
            <a:extLst>
              <a:ext uri="{FF2B5EF4-FFF2-40B4-BE49-F238E27FC236}">
                <a16:creationId xmlns:a16="http://schemas.microsoft.com/office/drawing/2014/main" id="{000998C7-D83F-478D-1054-32A19A165644}"/>
              </a:ext>
            </a:extLst>
          </p:cNvPr>
          <p:cNvPicPr>
            <a:picLocks noChangeAspect="1"/>
          </p:cNvPicPr>
          <p:nvPr/>
        </p:nvPicPr>
        <p:blipFill>
          <a:blip r:embed="rId2">
            <a:extLst>
              <a:ext uri="{837473B0-CC2E-450A-ABE3-18F120FF3D39}">
                <a1611:picAttrSrcUrl xmlns:a1611="http://schemas.microsoft.com/office/drawing/2016/11/main" r:id="rId3"/>
              </a:ext>
            </a:extLst>
          </a:blip>
          <a:srcRect l="22700" r="21923" b="2"/>
          <a:stretch>
            <a:fillRect/>
          </a:stretch>
        </p:blipFill>
        <p:spPr>
          <a:xfrm>
            <a:off x="5756743" y="2093976"/>
            <a:ext cx="2955798" cy="4096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55268-C7C5-9EE0-DA55-0FE8D0CD8F62}"/>
              </a:ext>
            </a:extLst>
          </p:cNvPr>
          <p:cNvSpPr>
            <a:spLocks noGrp="1"/>
          </p:cNvSpPr>
          <p:nvPr>
            <p:ph type="title"/>
          </p:nvPr>
        </p:nvSpPr>
        <p:spPr>
          <a:xfrm>
            <a:off x="3973321" y="329184"/>
            <a:ext cx="4688333" cy="1783080"/>
          </a:xfrm>
        </p:spPr>
        <p:txBody>
          <a:bodyPr anchor="b">
            <a:normAutofit/>
          </a:bodyPr>
          <a:lstStyle/>
          <a:p>
            <a:r>
              <a:rPr lang="en-US" sz="4700" dirty="0">
                <a:latin typeface="Baskerville" panose="02020502070401020303" pitchFamily="18" charset="0"/>
                <a:ea typeface="Baskerville" panose="02020502070401020303" pitchFamily="18" charset="0"/>
              </a:rPr>
              <a:t>The Rosary</a:t>
            </a:r>
          </a:p>
        </p:txBody>
      </p:sp>
      <p:pic>
        <p:nvPicPr>
          <p:cNvPr id="5" name="Picture 4" descr="A close-up of hands holding a bible&#10;&#10;Description automatically generated">
            <a:extLst>
              <a:ext uri="{FF2B5EF4-FFF2-40B4-BE49-F238E27FC236}">
                <a16:creationId xmlns:a16="http://schemas.microsoft.com/office/drawing/2014/main" id="{6B5A7E96-77D3-A79C-5C18-03D3CA57EA29}"/>
              </a:ext>
            </a:extLst>
          </p:cNvPr>
          <p:cNvPicPr>
            <a:picLocks noChangeAspect="1"/>
          </p:cNvPicPr>
          <p:nvPr/>
        </p:nvPicPr>
        <p:blipFill>
          <a:blip r:embed="rId2">
            <a:extLst>
              <a:ext uri="{837473B0-CC2E-450A-ABE3-18F120FF3D39}">
                <a1611:picAttrSrcUrl xmlns:a1611="http://schemas.microsoft.com/office/drawing/2016/11/main" r:id="rId3"/>
              </a:ext>
            </a:extLst>
          </a:blip>
          <a:srcRect r="26978"/>
          <a:stretch>
            <a:fill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6CFD17-EB9A-36FB-0E3B-6A6B52BF4818}"/>
              </a:ext>
            </a:extLst>
          </p:cNvPr>
          <p:cNvSpPr>
            <a:spLocks noGrp="1"/>
          </p:cNvSpPr>
          <p:nvPr>
            <p:ph idx="1"/>
          </p:nvPr>
        </p:nvSpPr>
        <p:spPr>
          <a:xfrm>
            <a:off x="3973321" y="2706624"/>
            <a:ext cx="4688333" cy="3483864"/>
          </a:xfrm>
        </p:spPr>
        <p:txBody>
          <a:bodyPr>
            <a:normAutofit/>
          </a:bodyPr>
          <a:lstStyle/>
          <a:p>
            <a:pPr>
              <a:lnSpc>
                <a:spcPct val="90000"/>
              </a:lnSpc>
            </a:pPr>
            <a:r>
              <a:rPr lang="en-US" sz="1600" dirty="0">
                <a:latin typeface="Baskerville" panose="02020502070401020303" pitchFamily="18" charset="0"/>
                <a:ea typeface="Baskerville" panose="02020502070401020303" pitchFamily="18" charset="0"/>
              </a:rPr>
              <a:t>Catholics use the rosary to ‘pray’ to Mary and usually after “confession” (confessing sins to a priest instead of God).</a:t>
            </a:r>
          </a:p>
          <a:p>
            <a:pPr lvl="1">
              <a:lnSpc>
                <a:spcPct val="90000"/>
              </a:lnSpc>
            </a:pPr>
            <a:r>
              <a:rPr lang="en-US" sz="1600" dirty="0">
                <a:latin typeface="Baskerville" panose="02020502070401020303" pitchFamily="18" charset="0"/>
                <a:ea typeface="Baskerville" panose="02020502070401020303" pitchFamily="18" charset="0"/>
              </a:rPr>
              <a:t>It is their form of devotion in reverence of her.</a:t>
            </a:r>
          </a:p>
          <a:p>
            <a:pPr>
              <a:lnSpc>
                <a:spcPct val="90000"/>
              </a:lnSpc>
            </a:pPr>
            <a:r>
              <a:rPr lang="en-US" sz="1600" dirty="0">
                <a:latin typeface="Baskerville" panose="02020502070401020303" pitchFamily="18" charset="0"/>
                <a:ea typeface="Baskerville" panose="02020502070401020303" pitchFamily="18" charset="0"/>
              </a:rPr>
              <a:t>The Messiah taught us how to pray and who to pray to in Matthew 6, Luke 11, and John 17.</a:t>
            </a:r>
          </a:p>
          <a:p>
            <a:pPr>
              <a:lnSpc>
                <a:spcPct val="90000"/>
              </a:lnSpc>
            </a:pPr>
            <a:r>
              <a:rPr lang="en-US" sz="1600" dirty="0">
                <a:latin typeface="Baskerville" panose="02020502070401020303" pitchFamily="18" charset="0"/>
                <a:ea typeface="Baskerville" panose="02020502070401020303" pitchFamily="18" charset="0"/>
              </a:rPr>
              <a:t>The Messiah never broke out rosary beads or </a:t>
            </a:r>
            <a:r>
              <a:rPr lang="en-US" sz="1600">
                <a:latin typeface="Baskerville" panose="02020502070401020303" pitchFamily="18" charset="0"/>
                <a:ea typeface="Baskerville" panose="02020502070401020303" pitchFamily="18" charset="0"/>
              </a:rPr>
              <a:t>prayer props </a:t>
            </a:r>
            <a:r>
              <a:rPr lang="en-US" sz="1600" dirty="0">
                <a:latin typeface="Baskerville" panose="02020502070401020303" pitchFamily="18" charset="0"/>
                <a:ea typeface="Baskerville" panose="02020502070401020303" pitchFamily="18" charset="0"/>
              </a:rPr>
              <a:t>to speak to the Father.</a:t>
            </a:r>
          </a:p>
          <a:p>
            <a:pPr>
              <a:lnSpc>
                <a:spcPct val="90000"/>
              </a:lnSpc>
            </a:pPr>
            <a:r>
              <a:rPr lang="en-US" sz="1600" dirty="0">
                <a:latin typeface="Baskerville" panose="02020502070401020303" pitchFamily="18" charset="0"/>
                <a:ea typeface="Baskerville" panose="02020502070401020303" pitchFamily="18" charset="0"/>
              </a:rPr>
              <a:t>Matthew 6:7 </a:t>
            </a:r>
            <a:r>
              <a:rPr lang="en-US" sz="1600" b="0" i="0" dirty="0">
                <a:effectLst/>
                <a:latin typeface="Baskerville" panose="02020502070401020303" pitchFamily="18" charset="0"/>
                <a:ea typeface="Baskerville" panose="02020502070401020303" pitchFamily="18" charset="0"/>
              </a:rPr>
              <a:t>But when ye pray, use not vain repetitions, as the heathen do: for they think that they shall be heard for their much speaking.</a:t>
            </a:r>
          </a:p>
          <a:p>
            <a:pPr marL="0" indent="0">
              <a:lnSpc>
                <a:spcPct val="90000"/>
              </a:lnSpc>
              <a:buNone/>
            </a:pPr>
            <a:br>
              <a:rPr lang="en-US" sz="1600" b="0" i="0" dirty="0">
                <a:effectLst/>
                <a:latin typeface="system-ui"/>
                <a:hlinkClick r:id="rId4" tooltip="View Full Chapter"/>
              </a:rPr>
            </a:br>
            <a:endParaRPr lang="en-US" sz="1600" dirty="0"/>
          </a:p>
        </p:txBody>
      </p:sp>
    </p:spTree>
    <p:extLst>
      <p:ext uri="{BB962C8B-B14F-4D97-AF65-F5344CB8AC3E}">
        <p14:creationId xmlns:p14="http://schemas.microsoft.com/office/powerpoint/2010/main" val="113366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8FD7E-6FE1-B902-DFC6-AA4C88C60BCC}"/>
              </a:ext>
            </a:extLst>
          </p:cNvPr>
          <p:cNvSpPr>
            <a:spLocks noGrp="1"/>
          </p:cNvSpPr>
          <p:nvPr>
            <p:ph type="title"/>
          </p:nvPr>
        </p:nvSpPr>
        <p:spPr>
          <a:xfrm>
            <a:off x="480060" y="329184"/>
            <a:ext cx="5170932" cy="1783080"/>
          </a:xfrm>
        </p:spPr>
        <p:txBody>
          <a:bodyPr anchor="b">
            <a:normAutofit/>
          </a:bodyPr>
          <a:lstStyle/>
          <a:p>
            <a:r>
              <a:rPr lang="en-US" sz="4700" dirty="0">
                <a:latin typeface="Baskerville" panose="02020502070401020303" pitchFamily="18" charset="0"/>
                <a:ea typeface="Baskerville" panose="02020502070401020303" pitchFamily="18" charset="0"/>
              </a:rPr>
              <a:t>The Cross/Crucifix is a Graven Image</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4E52CA-A61E-3480-8F3C-4253EE9D9CD7}"/>
              </a:ext>
            </a:extLst>
          </p:cNvPr>
          <p:cNvSpPr>
            <a:spLocks noGrp="1"/>
          </p:cNvSpPr>
          <p:nvPr>
            <p:ph idx="1"/>
          </p:nvPr>
        </p:nvSpPr>
        <p:spPr>
          <a:xfrm>
            <a:off x="480060" y="2706624"/>
            <a:ext cx="5170932" cy="3483864"/>
          </a:xfrm>
        </p:spPr>
        <p:txBody>
          <a:bodyPr>
            <a:normAutofit fontScale="25000" lnSpcReduction="20000"/>
          </a:bodyPr>
          <a:lstStyle/>
          <a:p>
            <a:pPr>
              <a:lnSpc>
                <a:spcPct val="90000"/>
              </a:lnSpc>
            </a:pPr>
            <a:r>
              <a:rPr lang="en-US" sz="4300" dirty="0">
                <a:latin typeface="Baskerville" panose="02020502070401020303" pitchFamily="18" charset="0"/>
                <a:ea typeface="Baskerville" panose="02020502070401020303" pitchFamily="18" charset="0"/>
              </a:rPr>
              <a:t>Yah does not like cross necklaces and using the symbol of the cross as a form of worship.</a:t>
            </a:r>
          </a:p>
          <a:p>
            <a:pPr lvl="1">
              <a:lnSpc>
                <a:spcPct val="90000"/>
              </a:lnSpc>
            </a:pPr>
            <a:r>
              <a:rPr lang="en-US" sz="4400" dirty="0">
                <a:latin typeface="Baskerville" panose="02020502070401020303" pitchFamily="18" charset="0"/>
                <a:ea typeface="Baskerville" panose="02020502070401020303" pitchFamily="18" charset="0"/>
              </a:rPr>
              <a:t>It is a pagan idol used in ancient Tammuz Worship.</a:t>
            </a:r>
          </a:p>
          <a:p>
            <a:pPr>
              <a:lnSpc>
                <a:spcPct val="90000"/>
              </a:lnSpc>
            </a:pPr>
            <a:r>
              <a:rPr lang="en-US" sz="4300" dirty="0">
                <a:latin typeface="Baskerville" panose="02020502070401020303" pitchFamily="18" charset="0"/>
                <a:ea typeface="Baskerville" panose="02020502070401020303" pitchFamily="18" charset="0"/>
              </a:rPr>
              <a:t>Hosea 2:2 </a:t>
            </a:r>
            <a:r>
              <a:rPr lang="en-US" sz="4300" b="1" i="0" baseline="30000" dirty="0">
                <a:effectLst/>
                <a:latin typeface="Baskerville" panose="02020502070401020303" pitchFamily="18" charset="0"/>
                <a:ea typeface="Baskerville" panose="02020502070401020303" pitchFamily="18" charset="0"/>
              </a:rPr>
              <a:t> </a:t>
            </a:r>
            <a:r>
              <a:rPr lang="en-US" sz="4300" b="0" i="0" dirty="0">
                <a:effectLst/>
                <a:latin typeface="Baskerville" panose="02020502070401020303" pitchFamily="18" charset="0"/>
                <a:ea typeface="Baskerville" panose="02020502070401020303" pitchFamily="18" charset="0"/>
              </a:rPr>
              <a:t>Plead with your mother, plead: for she is not my wife, neither am I her husband: let her therefore put away her whoredoms out of her sight, and her adulteries from between her breasts;</a:t>
            </a:r>
          </a:p>
          <a:p>
            <a:pPr>
              <a:lnSpc>
                <a:spcPct val="90000"/>
              </a:lnSpc>
            </a:pPr>
            <a:r>
              <a:rPr lang="en-US" sz="4300" dirty="0">
                <a:latin typeface="Baskerville" panose="02020502070401020303" pitchFamily="18" charset="0"/>
                <a:ea typeface="Baskerville" panose="02020502070401020303" pitchFamily="18" charset="0"/>
              </a:rPr>
              <a:t>Isaiah 44:9-13 </a:t>
            </a:r>
            <a:r>
              <a:rPr lang="en-US" sz="4300" b="0" i="0" dirty="0">
                <a:effectLst/>
                <a:latin typeface="Baskerville" panose="02020502070401020303" pitchFamily="18" charset="0"/>
                <a:ea typeface="Baskerville" panose="02020502070401020303" pitchFamily="18" charset="0"/>
              </a:rPr>
              <a:t>They that make a graven image are all of them vanity; and their delectable things shall not profit; and they are their own witnesses; they see not, nor know; that they may be ashamed. Who hath formed a god, or molten a graven image that is profitable for nothing? Behold, all his fellows shall be ashamed: and the workmen, they are of men: let them all be gathered together, let them stand up; yet they shall fear, and they shall be ashamed together. The smith with the tongs both worketh in the coals, and </a:t>
            </a:r>
            <a:r>
              <a:rPr lang="en-US" sz="4300" b="0" i="0" dirty="0" err="1">
                <a:effectLst/>
                <a:latin typeface="Baskerville" panose="02020502070401020303" pitchFamily="18" charset="0"/>
                <a:ea typeface="Baskerville" panose="02020502070401020303" pitchFamily="18" charset="0"/>
              </a:rPr>
              <a:t>fashioneth</a:t>
            </a:r>
            <a:r>
              <a:rPr lang="en-US" sz="4300" b="0" i="0" dirty="0">
                <a:effectLst/>
                <a:latin typeface="Baskerville" panose="02020502070401020303" pitchFamily="18" charset="0"/>
                <a:ea typeface="Baskerville" panose="02020502070401020303" pitchFamily="18" charset="0"/>
              </a:rPr>
              <a:t> it with hammers, and worketh it with the strength of his arms: yea, he is hungry, and his strength </a:t>
            </a:r>
            <a:r>
              <a:rPr lang="en-US" sz="4300" b="0" i="0" dirty="0" err="1">
                <a:effectLst/>
                <a:latin typeface="Baskerville" panose="02020502070401020303" pitchFamily="18" charset="0"/>
                <a:ea typeface="Baskerville" panose="02020502070401020303" pitchFamily="18" charset="0"/>
              </a:rPr>
              <a:t>faileth</a:t>
            </a:r>
            <a:r>
              <a:rPr lang="en-US" sz="4300" b="0" i="0" dirty="0">
                <a:effectLst/>
                <a:latin typeface="Baskerville" panose="02020502070401020303" pitchFamily="18" charset="0"/>
                <a:ea typeface="Baskerville" panose="02020502070401020303" pitchFamily="18" charset="0"/>
              </a:rPr>
              <a:t>: he </a:t>
            </a:r>
            <a:r>
              <a:rPr lang="en-US" sz="4300" b="0" i="0" dirty="0" err="1">
                <a:effectLst/>
                <a:latin typeface="Baskerville" panose="02020502070401020303" pitchFamily="18" charset="0"/>
                <a:ea typeface="Baskerville" panose="02020502070401020303" pitchFamily="18" charset="0"/>
              </a:rPr>
              <a:t>drinketh</a:t>
            </a:r>
            <a:r>
              <a:rPr lang="en-US" sz="4300" b="0" i="0" dirty="0">
                <a:effectLst/>
                <a:latin typeface="Baskerville" panose="02020502070401020303" pitchFamily="18" charset="0"/>
                <a:ea typeface="Baskerville" panose="02020502070401020303" pitchFamily="18" charset="0"/>
              </a:rPr>
              <a:t> no water, and is faint. The carpenter </a:t>
            </a:r>
            <a:r>
              <a:rPr lang="en-US" sz="4300" b="0" i="0" dirty="0" err="1">
                <a:effectLst/>
                <a:latin typeface="Baskerville" panose="02020502070401020303" pitchFamily="18" charset="0"/>
                <a:ea typeface="Baskerville" panose="02020502070401020303" pitchFamily="18" charset="0"/>
              </a:rPr>
              <a:t>stretcheth</a:t>
            </a:r>
            <a:r>
              <a:rPr lang="en-US" sz="4300" b="0" i="0" dirty="0">
                <a:effectLst/>
                <a:latin typeface="Baskerville" panose="02020502070401020303" pitchFamily="18" charset="0"/>
                <a:ea typeface="Baskerville" panose="02020502070401020303" pitchFamily="18" charset="0"/>
              </a:rPr>
              <a:t> out his rule; he </a:t>
            </a:r>
            <a:r>
              <a:rPr lang="en-US" sz="4300" b="0" i="0" dirty="0" err="1">
                <a:effectLst/>
                <a:latin typeface="Baskerville" panose="02020502070401020303" pitchFamily="18" charset="0"/>
                <a:ea typeface="Baskerville" panose="02020502070401020303" pitchFamily="18" charset="0"/>
              </a:rPr>
              <a:t>marketh</a:t>
            </a:r>
            <a:r>
              <a:rPr lang="en-US" sz="4300" b="0" i="0" dirty="0">
                <a:effectLst/>
                <a:latin typeface="Baskerville" panose="02020502070401020303" pitchFamily="18" charset="0"/>
                <a:ea typeface="Baskerville" panose="02020502070401020303" pitchFamily="18" charset="0"/>
              </a:rPr>
              <a:t> it out with a line; he </a:t>
            </a:r>
            <a:r>
              <a:rPr lang="en-US" sz="4300" b="0" i="0" dirty="0" err="1">
                <a:effectLst/>
                <a:latin typeface="Baskerville" panose="02020502070401020303" pitchFamily="18" charset="0"/>
                <a:ea typeface="Baskerville" panose="02020502070401020303" pitchFamily="18" charset="0"/>
              </a:rPr>
              <a:t>fitteth</a:t>
            </a:r>
            <a:r>
              <a:rPr lang="en-US" sz="4300" b="0" i="0" dirty="0">
                <a:effectLst/>
                <a:latin typeface="Baskerville" panose="02020502070401020303" pitchFamily="18" charset="0"/>
                <a:ea typeface="Baskerville" panose="02020502070401020303" pitchFamily="18" charset="0"/>
              </a:rPr>
              <a:t> it with planes, and he </a:t>
            </a:r>
            <a:r>
              <a:rPr lang="en-US" sz="4300" b="0" i="0" dirty="0" err="1">
                <a:effectLst/>
                <a:latin typeface="Baskerville" panose="02020502070401020303" pitchFamily="18" charset="0"/>
                <a:ea typeface="Baskerville" panose="02020502070401020303" pitchFamily="18" charset="0"/>
              </a:rPr>
              <a:t>marketh</a:t>
            </a:r>
            <a:r>
              <a:rPr lang="en-US" sz="4300" b="0" i="0" dirty="0">
                <a:effectLst/>
                <a:latin typeface="Baskerville" panose="02020502070401020303" pitchFamily="18" charset="0"/>
                <a:ea typeface="Baskerville" panose="02020502070401020303" pitchFamily="18" charset="0"/>
              </a:rPr>
              <a:t> it out with the compass, and </a:t>
            </a:r>
            <a:r>
              <a:rPr lang="en-US" sz="4300" b="0" i="0" dirty="0" err="1">
                <a:effectLst/>
                <a:latin typeface="Baskerville" panose="02020502070401020303" pitchFamily="18" charset="0"/>
                <a:ea typeface="Baskerville" panose="02020502070401020303" pitchFamily="18" charset="0"/>
              </a:rPr>
              <a:t>maketh</a:t>
            </a:r>
            <a:r>
              <a:rPr lang="en-US" sz="4300" b="0" i="0" dirty="0">
                <a:effectLst/>
                <a:latin typeface="Baskerville" panose="02020502070401020303" pitchFamily="18" charset="0"/>
                <a:ea typeface="Baskerville" panose="02020502070401020303" pitchFamily="18" charset="0"/>
              </a:rPr>
              <a:t> it after the figure of a man, according to the beauty of a man; that it may remain in the house.</a:t>
            </a:r>
          </a:p>
          <a:p>
            <a:pPr>
              <a:lnSpc>
                <a:spcPct val="90000"/>
              </a:lnSpc>
            </a:pPr>
            <a:r>
              <a:rPr lang="en-US" sz="4300" dirty="0">
                <a:latin typeface="Baskerville" panose="02020502070401020303" pitchFamily="18" charset="0"/>
                <a:ea typeface="Baskerville" panose="02020502070401020303" pitchFamily="18" charset="0"/>
              </a:rPr>
              <a:t>Deuteronomy 4:15-19</a:t>
            </a:r>
            <a:r>
              <a:rPr lang="en-US" sz="4300" b="1" i="0" baseline="30000" dirty="0">
                <a:effectLst/>
                <a:latin typeface="Baskerville" panose="02020502070401020303" pitchFamily="18" charset="0"/>
                <a:ea typeface="Baskerville" panose="02020502070401020303" pitchFamily="18" charset="0"/>
              </a:rPr>
              <a:t> </a:t>
            </a:r>
            <a:r>
              <a:rPr lang="en-US" sz="4300" b="0" i="0" dirty="0">
                <a:solidFill>
                  <a:srgbClr val="000000"/>
                </a:solidFill>
                <a:effectLst/>
                <a:latin typeface="Baskerville" panose="02020502070401020303" pitchFamily="18" charset="0"/>
                <a:ea typeface="Baskerville" panose="02020502070401020303" pitchFamily="18" charset="0"/>
              </a:rPr>
              <a:t>Take ye therefore good heed unto yourselves; for ye saw no manner of similitude on the day that the </a:t>
            </a:r>
            <a:r>
              <a:rPr lang="en-US" sz="4300" b="0" i="0" cap="small" dirty="0">
                <a:solidFill>
                  <a:srgbClr val="000000"/>
                </a:solidFill>
                <a:effectLst/>
                <a:latin typeface="Baskerville" panose="02020502070401020303" pitchFamily="18" charset="0"/>
                <a:ea typeface="Baskerville" panose="02020502070401020303" pitchFamily="18" charset="0"/>
              </a:rPr>
              <a:t>Lord</a:t>
            </a:r>
            <a:r>
              <a:rPr lang="en-US" sz="4300" b="0" i="0" dirty="0">
                <a:solidFill>
                  <a:srgbClr val="000000"/>
                </a:solidFill>
                <a:effectLst/>
                <a:latin typeface="Baskerville" panose="02020502070401020303" pitchFamily="18" charset="0"/>
                <a:ea typeface="Baskerville" panose="02020502070401020303" pitchFamily="18" charset="0"/>
              </a:rPr>
              <a:t> </a:t>
            </a:r>
            <a:r>
              <a:rPr lang="en-US" sz="4300" b="0" i="0" dirty="0" err="1">
                <a:solidFill>
                  <a:srgbClr val="000000"/>
                </a:solidFill>
                <a:effectLst/>
                <a:latin typeface="Baskerville" panose="02020502070401020303" pitchFamily="18" charset="0"/>
                <a:ea typeface="Baskerville" panose="02020502070401020303" pitchFamily="18" charset="0"/>
              </a:rPr>
              <a:t>spake</a:t>
            </a:r>
            <a:r>
              <a:rPr lang="en-US" sz="4300" b="0" i="0" dirty="0">
                <a:solidFill>
                  <a:srgbClr val="000000"/>
                </a:solidFill>
                <a:effectLst/>
                <a:latin typeface="Baskerville" panose="02020502070401020303" pitchFamily="18" charset="0"/>
                <a:ea typeface="Baskerville" panose="02020502070401020303" pitchFamily="18" charset="0"/>
              </a:rPr>
              <a:t> unto you in Horeb out of the midst of the fire: </a:t>
            </a:r>
            <a:r>
              <a:rPr lang="en-US" sz="4300" b="0" i="0" dirty="0">
                <a:effectLst/>
                <a:latin typeface="Baskerville" panose="02020502070401020303" pitchFamily="18" charset="0"/>
                <a:ea typeface="Baskerville" panose="02020502070401020303" pitchFamily="18" charset="0"/>
              </a:rPr>
              <a:t>Lest ye corrupt yourselves, and make you a graven image, the similitude of any figure, the likeness of male or female, The likeness of any beast that is on the earth, the likeness of any winged fowl that </a:t>
            </a:r>
            <a:r>
              <a:rPr lang="en-US" sz="4300" b="0" i="0" dirty="0" err="1">
                <a:effectLst/>
                <a:latin typeface="Baskerville" panose="02020502070401020303" pitchFamily="18" charset="0"/>
                <a:ea typeface="Baskerville" panose="02020502070401020303" pitchFamily="18" charset="0"/>
              </a:rPr>
              <a:t>flieth</a:t>
            </a:r>
            <a:r>
              <a:rPr lang="en-US" sz="4300" b="0" i="0" dirty="0">
                <a:effectLst/>
                <a:latin typeface="Baskerville" panose="02020502070401020303" pitchFamily="18" charset="0"/>
                <a:ea typeface="Baskerville" panose="02020502070401020303" pitchFamily="18" charset="0"/>
              </a:rPr>
              <a:t> in the air, The likeness of any thing that </a:t>
            </a:r>
            <a:r>
              <a:rPr lang="en-US" sz="4300" b="0" i="0" dirty="0" err="1">
                <a:effectLst/>
                <a:latin typeface="Baskerville" panose="02020502070401020303" pitchFamily="18" charset="0"/>
                <a:ea typeface="Baskerville" panose="02020502070401020303" pitchFamily="18" charset="0"/>
              </a:rPr>
              <a:t>creepeth</a:t>
            </a:r>
            <a:r>
              <a:rPr lang="en-US" sz="4300" b="0" i="0" dirty="0">
                <a:effectLst/>
                <a:latin typeface="Baskerville" panose="02020502070401020303" pitchFamily="18" charset="0"/>
                <a:ea typeface="Baskerville" panose="02020502070401020303" pitchFamily="18" charset="0"/>
              </a:rPr>
              <a:t> on the ground, the likeness of any fish that is in the waters beneath the earth: And lest thou lift up thine eyes unto heaven, and when thou </a:t>
            </a:r>
            <a:r>
              <a:rPr lang="en-US" sz="4300" b="0" i="0" dirty="0" err="1">
                <a:effectLst/>
                <a:latin typeface="Baskerville" panose="02020502070401020303" pitchFamily="18" charset="0"/>
                <a:ea typeface="Baskerville" panose="02020502070401020303" pitchFamily="18" charset="0"/>
              </a:rPr>
              <a:t>seest</a:t>
            </a:r>
            <a:r>
              <a:rPr lang="en-US" sz="4300" b="0" i="0" dirty="0">
                <a:effectLst/>
                <a:latin typeface="Baskerville" panose="02020502070401020303" pitchFamily="18" charset="0"/>
                <a:ea typeface="Baskerville" panose="02020502070401020303" pitchFamily="18" charset="0"/>
              </a:rPr>
              <a:t> the sun, and the moon, and the stars, even all the host of heaven, shouldest be driven to worship them, and serve them, which the </a:t>
            </a:r>
            <a:r>
              <a:rPr lang="en-US" sz="4300" b="0" i="0" cap="small" dirty="0">
                <a:effectLst/>
                <a:latin typeface="Baskerville" panose="02020502070401020303" pitchFamily="18" charset="0"/>
                <a:ea typeface="Baskerville" panose="02020502070401020303" pitchFamily="18" charset="0"/>
              </a:rPr>
              <a:t>Lord</a:t>
            </a:r>
            <a:r>
              <a:rPr lang="en-US" sz="4300" b="0" i="0" dirty="0">
                <a:effectLst/>
                <a:latin typeface="Baskerville" panose="02020502070401020303" pitchFamily="18" charset="0"/>
                <a:ea typeface="Baskerville" panose="02020502070401020303" pitchFamily="18" charset="0"/>
              </a:rPr>
              <a:t> thy God hath divided unto all nations under the whole heaven.</a:t>
            </a:r>
          </a:p>
          <a:p>
            <a:pPr>
              <a:lnSpc>
                <a:spcPct val="90000"/>
              </a:lnSpc>
            </a:pPr>
            <a:endParaRPr lang="en-US" sz="1200" dirty="0"/>
          </a:p>
        </p:txBody>
      </p:sp>
      <p:pic>
        <p:nvPicPr>
          <p:cNvPr id="5" name="Picture 4" descr="A statue of a person on a cross&#10;&#10;Description automatically generated">
            <a:extLst>
              <a:ext uri="{FF2B5EF4-FFF2-40B4-BE49-F238E27FC236}">
                <a16:creationId xmlns:a16="http://schemas.microsoft.com/office/drawing/2014/main" id="{B16B56A7-58E0-284D-A81E-A7C88EDEF66C}"/>
              </a:ext>
            </a:extLst>
          </p:cNvPr>
          <p:cNvPicPr>
            <a:picLocks noChangeAspect="1"/>
          </p:cNvPicPr>
          <p:nvPr/>
        </p:nvPicPr>
        <p:blipFill>
          <a:blip r:embed="rId2"/>
          <a:stretch>
            <a:fillRect/>
          </a:stretch>
        </p:blipFill>
        <p:spPr>
          <a:xfrm>
            <a:off x="6112685" y="329183"/>
            <a:ext cx="2581051" cy="3429969"/>
          </a:xfrm>
          <a:prstGeom prst="rect">
            <a:avLst/>
          </a:prstGeom>
        </p:spPr>
      </p:pic>
      <p:pic>
        <p:nvPicPr>
          <p:cNvPr id="7" name="Picture 6" descr="A cross with a crucifix and a rosary&#10;&#10;Description automatically generated">
            <a:extLst>
              <a:ext uri="{FF2B5EF4-FFF2-40B4-BE49-F238E27FC236}">
                <a16:creationId xmlns:a16="http://schemas.microsoft.com/office/drawing/2014/main" id="{10B75B03-77A9-1630-E065-11ADB2753587}"/>
              </a:ext>
            </a:extLst>
          </p:cNvPr>
          <p:cNvPicPr>
            <a:picLocks noChangeAspect="1"/>
          </p:cNvPicPr>
          <p:nvPr/>
        </p:nvPicPr>
        <p:blipFill>
          <a:blip r:embed="rId3"/>
          <a:stretch>
            <a:fillRect/>
          </a:stretch>
        </p:blipFill>
        <p:spPr>
          <a:xfrm>
            <a:off x="6308217" y="4079193"/>
            <a:ext cx="2176272" cy="2176272"/>
          </a:xfrm>
          <a:prstGeom prst="rect">
            <a:avLst/>
          </a:prstGeom>
        </p:spPr>
      </p:pic>
    </p:spTree>
    <p:extLst>
      <p:ext uri="{BB962C8B-B14F-4D97-AF65-F5344CB8AC3E}">
        <p14:creationId xmlns:p14="http://schemas.microsoft.com/office/powerpoint/2010/main" val="125445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F935-78D4-DAEE-E63F-09C9BA3D1E42}"/>
              </a:ext>
            </a:extLst>
          </p:cNvPr>
          <p:cNvSpPr>
            <a:spLocks noGrp="1"/>
          </p:cNvSpPr>
          <p:nvPr>
            <p:ph type="title"/>
          </p:nvPr>
        </p:nvSpPr>
        <p:spPr>
          <a:xfrm>
            <a:off x="360759" y="3752849"/>
            <a:ext cx="2468166" cy="2452687"/>
          </a:xfrm>
        </p:spPr>
        <p:txBody>
          <a:bodyPr anchor="ctr">
            <a:normAutofit/>
          </a:bodyPr>
          <a:lstStyle/>
          <a:p>
            <a:r>
              <a:rPr lang="en-US" sz="3100">
                <a:latin typeface="Baskerville" panose="02020502070401020303" pitchFamily="18" charset="0"/>
                <a:ea typeface="Baskerville" panose="02020502070401020303" pitchFamily="18" charset="0"/>
              </a:rPr>
              <a:t>Idolatry Makes People Deaf, Dumb, and Blind</a:t>
            </a:r>
          </a:p>
        </p:txBody>
      </p:sp>
      <p:pic>
        <p:nvPicPr>
          <p:cNvPr id="5" name="Picture 4" descr="A group of children with their hands covering their eyes and their eyes&#10;&#10;Description automatically generated">
            <a:extLst>
              <a:ext uri="{FF2B5EF4-FFF2-40B4-BE49-F238E27FC236}">
                <a16:creationId xmlns:a16="http://schemas.microsoft.com/office/drawing/2014/main" id="{6FC37F46-5ABE-32FC-52C9-0D26B857E9FC}"/>
              </a:ext>
            </a:extLst>
          </p:cNvPr>
          <p:cNvPicPr>
            <a:picLocks noChangeAspect="1"/>
          </p:cNvPicPr>
          <p:nvPr/>
        </p:nvPicPr>
        <p:blipFill>
          <a:blip r:embed="rId2"/>
          <a:srcRect t="35720" r="2" b="25222"/>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08E94D3-7E13-D150-372E-35A7624EC804}"/>
              </a:ext>
            </a:extLst>
          </p:cNvPr>
          <p:cNvSpPr>
            <a:spLocks noGrp="1"/>
          </p:cNvSpPr>
          <p:nvPr>
            <p:ph idx="1"/>
          </p:nvPr>
        </p:nvSpPr>
        <p:spPr>
          <a:xfrm>
            <a:off x="3169181" y="3954869"/>
            <a:ext cx="5614060" cy="2452687"/>
          </a:xfrm>
        </p:spPr>
        <p:txBody>
          <a:bodyPr anchor="ctr">
            <a:normAutofit fontScale="92500" lnSpcReduction="20000"/>
          </a:bodyPr>
          <a:lstStyle/>
          <a:p>
            <a:pPr>
              <a:lnSpc>
                <a:spcPct val="90000"/>
              </a:lnSpc>
            </a:pPr>
            <a:r>
              <a:rPr lang="en-US" sz="1700" dirty="0">
                <a:latin typeface="Baskerville" panose="02020502070401020303" pitchFamily="18" charset="0"/>
                <a:ea typeface="Baskerville" panose="02020502070401020303" pitchFamily="18" charset="0"/>
              </a:rPr>
              <a:t>Psalm 115:4-8 </a:t>
            </a:r>
            <a:r>
              <a:rPr lang="en-US" sz="1700" b="0" i="0" dirty="0">
                <a:effectLst/>
                <a:latin typeface="Baskerville" panose="02020502070401020303" pitchFamily="18" charset="0"/>
                <a:ea typeface="Baskerville" panose="02020502070401020303" pitchFamily="18" charset="0"/>
              </a:rPr>
              <a:t>Their idols are silver and gold, the work of men's hands. They have mouths, but they speak not: eyes have they, but they see not: They have ears, but they hear not: noses have they, but they smell not:</a:t>
            </a:r>
            <a:r>
              <a:rPr lang="en-US" sz="1700" b="1" i="0" baseline="30000" dirty="0">
                <a:effectLst/>
                <a:latin typeface="Baskerville" panose="02020502070401020303" pitchFamily="18" charset="0"/>
                <a:ea typeface="Baskerville" panose="02020502070401020303" pitchFamily="18" charset="0"/>
              </a:rPr>
              <a:t> </a:t>
            </a:r>
            <a:r>
              <a:rPr lang="en-US" sz="1700" b="0" i="0" dirty="0">
                <a:effectLst/>
                <a:latin typeface="Baskerville" panose="02020502070401020303" pitchFamily="18" charset="0"/>
                <a:ea typeface="Baskerville" panose="02020502070401020303" pitchFamily="18" charset="0"/>
              </a:rPr>
              <a:t>They have hands, but they handle not: feet have they, but they walk not: neither speak they through their throat. They that make them are like unto them; so is every one that </a:t>
            </a:r>
            <a:r>
              <a:rPr lang="en-US" sz="1700" b="0" i="0" dirty="0" err="1">
                <a:effectLst/>
                <a:latin typeface="Baskerville" panose="02020502070401020303" pitchFamily="18" charset="0"/>
                <a:ea typeface="Baskerville" panose="02020502070401020303" pitchFamily="18" charset="0"/>
              </a:rPr>
              <a:t>trusteth</a:t>
            </a:r>
            <a:r>
              <a:rPr lang="en-US" sz="1700" b="0" i="0" dirty="0">
                <a:effectLst/>
                <a:latin typeface="Baskerville" panose="02020502070401020303" pitchFamily="18" charset="0"/>
                <a:ea typeface="Baskerville" panose="02020502070401020303" pitchFamily="18" charset="0"/>
              </a:rPr>
              <a:t> in them.</a:t>
            </a:r>
          </a:p>
          <a:p>
            <a:pPr>
              <a:lnSpc>
                <a:spcPct val="90000"/>
              </a:lnSpc>
            </a:pPr>
            <a:r>
              <a:rPr lang="en-US" sz="1700" dirty="0">
                <a:latin typeface="Baskerville" panose="02020502070401020303" pitchFamily="18" charset="0"/>
                <a:ea typeface="Baskerville" panose="02020502070401020303" pitchFamily="18" charset="0"/>
              </a:rPr>
              <a:t>Psalm 135:15-18 </a:t>
            </a:r>
            <a:r>
              <a:rPr lang="en-US" sz="1700" b="0" i="0" dirty="0">
                <a:effectLst/>
                <a:latin typeface="Baskerville" panose="02020502070401020303" pitchFamily="18" charset="0"/>
                <a:ea typeface="Baskerville" panose="02020502070401020303" pitchFamily="18" charset="0"/>
              </a:rPr>
              <a:t>The idols of the heathen are silver and gold, the work of men's hands.</a:t>
            </a:r>
            <a:r>
              <a:rPr lang="en-US" sz="1700" b="1" i="0" baseline="30000" dirty="0">
                <a:effectLst/>
                <a:latin typeface="Baskerville" panose="02020502070401020303" pitchFamily="18" charset="0"/>
                <a:ea typeface="Baskerville" panose="02020502070401020303" pitchFamily="18" charset="0"/>
              </a:rPr>
              <a:t> </a:t>
            </a:r>
            <a:r>
              <a:rPr lang="en-US" sz="1700" b="0" i="0" dirty="0">
                <a:effectLst/>
                <a:latin typeface="Baskerville" panose="02020502070401020303" pitchFamily="18" charset="0"/>
                <a:ea typeface="Baskerville" panose="02020502070401020303" pitchFamily="18" charset="0"/>
              </a:rPr>
              <a:t>They have mouths, but they speak not; eyes have they, but they see not; </a:t>
            </a:r>
            <a:r>
              <a:rPr lang="en-US" sz="1700" b="1" i="0" baseline="30000" dirty="0">
                <a:effectLst/>
                <a:latin typeface="Baskerville" panose="02020502070401020303" pitchFamily="18" charset="0"/>
                <a:ea typeface="Baskerville" panose="02020502070401020303" pitchFamily="18" charset="0"/>
              </a:rPr>
              <a:t> </a:t>
            </a:r>
            <a:r>
              <a:rPr lang="en-US" sz="1700" b="0" i="0" dirty="0">
                <a:effectLst/>
                <a:latin typeface="Baskerville" panose="02020502070401020303" pitchFamily="18" charset="0"/>
                <a:ea typeface="Baskerville" panose="02020502070401020303" pitchFamily="18" charset="0"/>
              </a:rPr>
              <a:t>They have ears, but they hear not; neither is there any breath in their mouths. They that make them are like unto them: so is every one that </a:t>
            </a:r>
            <a:r>
              <a:rPr lang="en-US" sz="1700" b="0" i="0" dirty="0" err="1">
                <a:effectLst/>
                <a:latin typeface="Baskerville" panose="02020502070401020303" pitchFamily="18" charset="0"/>
                <a:ea typeface="Baskerville" panose="02020502070401020303" pitchFamily="18" charset="0"/>
              </a:rPr>
              <a:t>trusteth</a:t>
            </a:r>
            <a:r>
              <a:rPr lang="en-US" sz="1700" b="0" i="0" dirty="0">
                <a:effectLst/>
                <a:latin typeface="Baskerville" panose="02020502070401020303" pitchFamily="18" charset="0"/>
                <a:ea typeface="Baskerville" panose="02020502070401020303" pitchFamily="18" charset="0"/>
              </a:rPr>
              <a:t> in them.</a:t>
            </a:r>
          </a:p>
          <a:p>
            <a:pPr>
              <a:lnSpc>
                <a:spcPct val="90000"/>
              </a:lnSpc>
            </a:pPr>
            <a:endParaRPr lang="en-US" sz="1400" dirty="0"/>
          </a:p>
        </p:txBody>
      </p:sp>
    </p:spTree>
    <p:extLst>
      <p:ext uri="{BB962C8B-B14F-4D97-AF65-F5344CB8AC3E}">
        <p14:creationId xmlns:p14="http://schemas.microsoft.com/office/powerpoint/2010/main" val="177116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TotalTime>
  <Words>1687</Words>
  <Application>Microsoft Macintosh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Baskerville</vt:lpstr>
      <vt:lpstr>Calibri</vt:lpstr>
      <vt:lpstr>system-ui</vt:lpstr>
      <vt:lpstr>Office Theme</vt:lpstr>
      <vt:lpstr>Idolatry in Plain Sight: The Truth About Graven Images</vt:lpstr>
      <vt:lpstr>What Is Idolatry?</vt:lpstr>
      <vt:lpstr>What Is a Graven Image?</vt:lpstr>
      <vt:lpstr>The Second Commandment</vt:lpstr>
      <vt:lpstr>What Does the Catholic Church Do?</vt:lpstr>
      <vt:lpstr>What Does the Bible Say?</vt:lpstr>
      <vt:lpstr>The Rosary</vt:lpstr>
      <vt:lpstr>The Cross/Crucifix is a Graven Image</vt:lpstr>
      <vt:lpstr>Idolatry Makes People Deaf, Dumb, and Blind</vt:lpstr>
      <vt:lpstr>Idolatry is the SIN Leading to Death</vt:lpstr>
      <vt:lpstr>Real Worship</vt:lpstr>
      <vt:lpstr>Let’s Talk!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Idolatry in Plain Sight: The Truth About Graven Images</dc:title>
  <dc:subject/>
  <dc:creator/>
  <cp:keywords/>
  <dc:description>generated using python-pptx</dc:description>
  <cp:lastModifiedBy>apalano624@gmail.com</cp:lastModifiedBy>
  <cp:revision>3</cp:revision>
  <dcterms:created xsi:type="dcterms:W3CDTF">2013-01-27T09:14:16Z</dcterms:created>
  <dcterms:modified xsi:type="dcterms:W3CDTF">2025-06-23T00:52:21Z</dcterms:modified>
  <cp:category/>
</cp:coreProperties>
</file>