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1" r:id="rId5"/>
    <p:sldId id="262" r:id="rId6"/>
    <p:sldId id="259"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6327"/>
  </p:normalViewPr>
  <p:slideViewPr>
    <p:cSldViewPr snapToGrid="0">
      <p:cViewPr varScale="1">
        <p:scale>
          <a:sx n="88" d="100"/>
          <a:sy n="88" d="100"/>
        </p:scale>
        <p:origin x="176"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5/16/25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5/16/25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5/16/25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5/16/25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ihhinsaniyardimvakfi/8248694909/"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48946094@N04/4543060842"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chinelearningparatodos.com/tratamiento-de-clases-desbalanceada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ru/photo/127800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ssolve.com/stock-photo/Judge-banging-gavel-royalty-free-image/101-D985-20-392"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tegratedcatholiclife.org/2023/05/your-daily-bible-verses-micah-6/"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interest.co.uk/pin/corner-floral-decoration-png-clipart-image--37640248133888637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3451-22F6-0411-470E-81740D359FD0}"/>
              </a:ext>
            </a:extLst>
          </p:cNvPr>
          <p:cNvSpPr>
            <a:spLocks noGrp="1"/>
          </p:cNvSpPr>
          <p:nvPr>
            <p:ph type="ctrTitle"/>
          </p:nvPr>
        </p:nvSpPr>
        <p:spPr/>
        <p:txBody>
          <a:bodyPr>
            <a:normAutofit fontScale="90000"/>
          </a:bodyPr>
          <a:lstStyle/>
          <a:p>
            <a:r>
              <a:rPr lang="en-US" dirty="0"/>
              <a:t>What it means to judge the cause of the fatherless, orphan, widow, and poor</a:t>
            </a:r>
          </a:p>
        </p:txBody>
      </p:sp>
      <p:sp>
        <p:nvSpPr>
          <p:cNvPr id="3" name="Subtitle 2">
            <a:extLst>
              <a:ext uri="{FF2B5EF4-FFF2-40B4-BE49-F238E27FC236}">
                <a16:creationId xmlns:a16="http://schemas.microsoft.com/office/drawing/2014/main" id="{0346D504-6D9F-8D88-8B2B-73135A706516}"/>
              </a:ext>
            </a:extLst>
          </p:cNvPr>
          <p:cNvSpPr>
            <a:spLocks noGrp="1"/>
          </p:cNvSpPr>
          <p:nvPr>
            <p:ph type="subTitle" idx="1"/>
          </p:nvPr>
        </p:nvSpPr>
        <p:spPr/>
        <p:txBody>
          <a:bodyPr/>
          <a:lstStyle/>
          <a:p>
            <a:r>
              <a:rPr lang="en-US" dirty="0"/>
              <a:t>Kids Bible Fellowship</a:t>
            </a:r>
          </a:p>
        </p:txBody>
      </p:sp>
    </p:spTree>
    <p:extLst>
      <p:ext uri="{BB962C8B-B14F-4D97-AF65-F5344CB8AC3E}">
        <p14:creationId xmlns:p14="http://schemas.microsoft.com/office/powerpoint/2010/main" val="370937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young child standing in front of a group of children&#10;&#10;Description automatically generated">
            <a:extLst>
              <a:ext uri="{FF2B5EF4-FFF2-40B4-BE49-F238E27FC236}">
                <a16:creationId xmlns:a16="http://schemas.microsoft.com/office/drawing/2014/main" id="{2D694766-CF78-34DF-A818-E0ED9071EC6E}"/>
              </a:ext>
            </a:extLst>
          </p:cNvPr>
          <p:cNvPicPr>
            <a:picLocks noChangeAspect="1"/>
          </p:cNvPicPr>
          <p:nvPr/>
        </p:nvPicPr>
        <p:blipFill>
          <a:blip r:embed="rId2">
            <a:alphaModFix amt="40000"/>
            <a:extLst>
              <a:ext uri="{837473B0-CC2E-450A-ABE3-18F120FF3D39}">
                <a1611:picAttrSrcUrl xmlns:a1611="http://schemas.microsoft.com/office/drawing/2016/11/main" r:id="rId3"/>
              </a:ext>
            </a:extLst>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8C01115-BFB7-3D96-674B-6597B4AB3DE7}"/>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sz="2400">
                <a:solidFill>
                  <a:schemeClr val="tx1"/>
                </a:solidFill>
              </a:rPr>
              <a:t>The cause of the fatherless, orphan, widow, &amp; poor (spiritually &amp; literally)</a:t>
            </a:r>
          </a:p>
        </p:txBody>
      </p:sp>
      <p:sp>
        <p:nvSpPr>
          <p:cNvPr id="3" name="Content Placeholder 2">
            <a:extLst>
              <a:ext uri="{FF2B5EF4-FFF2-40B4-BE49-F238E27FC236}">
                <a16:creationId xmlns:a16="http://schemas.microsoft.com/office/drawing/2014/main" id="{8232AB98-946B-DCC4-B074-4F615EEB1FB1}"/>
              </a:ext>
            </a:extLst>
          </p:cNvPr>
          <p:cNvSpPr>
            <a:spLocks noGrp="1"/>
          </p:cNvSpPr>
          <p:nvPr>
            <p:ph idx="1"/>
          </p:nvPr>
        </p:nvSpPr>
        <p:spPr>
          <a:xfrm>
            <a:off x="2231136" y="2638044"/>
            <a:ext cx="7729728" cy="3101983"/>
          </a:xfrm>
        </p:spPr>
        <p:txBody>
          <a:bodyPr>
            <a:normAutofit lnSpcReduction="10000"/>
          </a:bodyPr>
          <a:lstStyle/>
          <a:p>
            <a:r>
              <a:rPr lang="en-US" dirty="0"/>
              <a:t>In this life there are people who have grown up fatherless or motherless, at times both or don’t even have a family at all (orphan), people who were married but have since lost their spouses (widows), people who have no homes or money (poor). But also spiritually there are people without our Heavenly Father (Fatherless), people who haven’t been adopted/grafted into the commonwealth of Israel (Orphans), people who haven’t been reconciled to our Husband Yah &amp; husbandman </a:t>
            </a:r>
            <a:r>
              <a:rPr lang="en-US" dirty="0" err="1"/>
              <a:t>Yeshua</a:t>
            </a:r>
            <a:r>
              <a:rPr lang="en-US" dirty="0"/>
              <a:t> (Widows), and people who are without the Spirit &amp; the riches you receive when He shows you His truth (Poor in Spirit). For both the literal and spiritual reasons as to why the Fatherless, orphan, widow, and poor exist the answer remains the same: all due to disobedience/sin.</a:t>
            </a:r>
          </a:p>
        </p:txBody>
      </p:sp>
      <p:sp>
        <p:nvSpPr>
          <p:cNvPr id="6" name="TextBox 5">
            <a:extLst>
              <a:ext uri="{FF2B5EF4-FFF2-40B4-BE49-F238E27FC236}">
                <a16:creationId xmlns:a16="http://schemas.microsoft.com/office/drawing/2014/main" id="{454EFEE2-A794-90BC-77F7-7C5C5C98894E}"/>
              </a:ext>
            </a:extLst>
          </p:cNvPr>
          <p:cNvSpPr txBox="1"/>
          <p:nvPr/>
        </p:nvSpPr>
        <p:spPr>
          <a:xfrm>
            <a:off x="12007270" y="6657945"/>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35754428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9615-DB1E-EB38-F8E8-B1107E7CA1A7}"/>
              </a:ext>
            </a:extLst>
          </p:cNvPr>
          <p:cNvSpPr>
            <a:spLocks noGrp="1"/>
          </p:cNvSpPr>
          <p:nvPr>
            <p:ph type="title"/>
          </p:nvPr>
        </p:nvSpPr>
        <p:spPr>
          <a:xfrm>
            <a:off x="804670" y="978776"/>
            <a:ext cx="3044953" cy="1174991"/>
          </a:xfrm>
        </p:spPr>
        <p:txBody>
          <a:bodyPr>
            <a:normAutofit/>
          </a:bodyPr>
          <a:lstStyle/>
          <a:p>
            <a:r>
              <a:rPr lang="en-US" sz="2000"/>
              <a:t>Scriptures:</a:t>
            </a:r>
          </a:p>
        </p:txBody>
      </p:sp>
      <p:sp>
        <p:nvSpPr>
          <p:cNvPr id="3" name="Content Placeholder 2">
            <a:extLst>
              <a:ext uri="{FF2B5EF4-FFF2-40B4-BE49-F238E27FC236}">
                <a16:creationId xmlns:a16="http://schemas.microsoft.com/office/drawing/2014/main" id="{48314045-A7CA-A3E0-E5C4-2A31BDC67EA1}"/>
              </a:ext>
            </a:extLst>
          </p:cNvPr>
          <p:cNvSpPr>
            <a:spLocks noGrp="1"/>
          </p:cNvSpPr>
          <p:nvPr>
            <p:ph idx="1"/>
          </p:nvPr>
        </p:nvSpPr>
        <p:spPr>
          <a:xfrm>
            <a:off x="804670" y="2640692"/>
            <a:ext cx="3044952" cy="3255252"/>
          </a:xfrm>
        </p:spPr>
        <p:txBody>
          <a:bodyPr>
            <a:normAutofit/>
          </a:bodyPr>
          <a:lstStyle/>
          <a:p>
            <a:r>
              <a:rPr lang="en-US" sz="1600"/>
              <a:t>Leviticus 26 &amp; Deuteronomy 28 these are the chapters showing what happens if you obey vs what happens if you disobey.</a:t>
            </a:r>
          </a:p>
        </p:txBody>
      </p:sp>
      <p:pic>
        <p:nvPicPr>
          <p:cNvPr id="5" name="Picture 4" descr="A pen on a book&#10;&#10;Description automatically generated">
            <a:extLst>
              <a:ext uri="{FF2B5EF4-FFF2-40B4-BE49-F238E27FC236}">
                <a16:creationId xmlns:a16="http://schemas.microsoft.com/office/drawing/2014/main" id="{83FB1022-22ED-7469-1348-ECF4BE4DF7C3}"/>
              </a:ext>
            </a:extLst>
          </p:cNvPr>
          <p:cNvPicPr>
            <a:picLocks noChangeAspect="1"/>
          </p:cNvPicPr>
          <p:nvPr/>
        </p:nvPicPr>
        <p:blipFill>
          <a:blip r:embed="rId2">
            <a:extLst>
              <a:ext uri="{837473B0-CC2E-450A-ABE3-18F120FF3D39}">
                <a1611:picAttrSrcUrl xmlns:a1611="http://schemas.microsoft.com/office/drawing/2016/11/main" r:id="rId3"/>
              </a:ext>
            </a:extLst>
          </a:blip>
          <a:srcRect l="14101" r="12532" b="-1"/>
          <a:stretch>
            <a:fillRect/>
          </a:stretch>
        </p:blipFill>
        <p:spPr>
          <a:xfrm>
            <a:off x="4654296" y="10"/>
            <a:ext cx="7537704" cy="6857990"/>
          </a:xfrm>
          <a:prstGeom prst="rect">
            <a:avLst/>
          </a:prstGeom>
        </p:spPr>
      </p:pic>
    </p:spTree>
    <p:extLst>
      <p:ext uri="{BB962C8B-B14F-4D97-AF65-F5344CB8AC3E}">
        <p14:creationId xmlns:p14="http://schemas.microsoft.com/office/powerpoint/2010/main" val="123259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0A9F4-2BFA-2908-9C2A-D076563F5B7B}"/>
              </a:ext>
            </a:extLst>
          </p:cNvPr>
          <p:cNvSpPr>
            <a:spLocks noGrp="1"/>
          </p:cNvSpPr>
          <p:nvPr>
            <p:ph type="title"/>
          </p:nvPr>
        </p:nvSpPr>
        <p:spPr>
          <a:xfrm>
            <a:off x="2231135" y="3532238"/>
            <a:ext cx="7729729" cy="717053"/>
          </a:xfrm>
          <a:noFill/>
          <a:ln>
            <a:solidFill>
              <a:schemeClr val="bg1"/>
            </a:solidFill>
          </a:ln>
        </p:spPr>
        <p:txBody>
          <a:bodyPr>
            <a:normAutofit fontScale="90000"/>
          </a:bodyPr>
          <a:lstStyle/>
          <a:p>
            <a:r>
              <a:rPr lang="en-US" sz="1700">
                <a:solidFill>
                  <a:schemeClr val="bg1"/>
                </a:solidFill>
              </a:rPr>
              <a:t>What happens today? Perversion in judgement &amp; justice</a:t>
            </a:r>
          </a:p>
        </p:txBody>
      </p:sp>
      <p:pic>
        <p:nvPicPr>
          <p:cNvPr id="5" name="Picture 4" descr="A balance with a stack of stones&#10;&#10;Description automatically generated with medium confidence">
            <a:extLst>
              <a:ext uri="{FF2B5EF4-FFF2-40B4-BE49-F238E27FC236}">
                <a16:creationId xmlns:a16="http://schemas.microsoft.com/office/drawing/2014/main" id="{ED50069D-84CD-666B-E7BF-00B7650F0948}"/>
              </a:ext>
            </a:extLst>
          </p:cNvPr>
          <p:cNvPicPr>
            <a:picLocks noChangeAspect="1"/>
          </p:cNvPicPr>
          <p:nvPr/>
        </p:nvPicPr>
        <p:blipFill>
          <a:blip r:embed="rId2">
            <a:extLst>
              <a:ext uri="{837473B0-CC2E-450A-ABE3-18F120FF3D39}">
                <a1611:picAttrSrcUrl xmlns:a1611="http://schemas.microsoft.com/office/drawing/2016/11/main" r:id="rId3"/>
              </a:ext>
            </a:extLst>
          </a:blip>
          <a:srcRect t="20073" b="23677"/>
          <a:stretch>
            <a:fillRect/>
          </a:stretch>
        </p:blipFill>
        <p:spPr>
          <a:xfrm>
            <a:off x="20" y="-2"/>
            <a:ext cx="12191980" cy="3429000"/>
          </a:xfrm>
          <a:prstGeom prst="rect">
            <a:avLst/>
          </a:prstGeom>
        </p:spPr>
      </p:pic>
      <p:sp>
        <p:nvSpPr>
          <p:cNvPr id="3" name="Content Placeholder 2">
            <a:extLst>
              <a:ext uri="{FF2B5EF4-FFF2-40B4-BE49-F238E27FC236}">
                <a16:creationId xmlns:a16="http://schemas.microsoft.com/office/drawing/2014/main" id="{EB911B50-5ADE-E43D-1294-402D9B7392A6}"/>
              </a:ext>
            </a:extLst>
          </p:cNvPr>
          <p:cNvSpPr>
            <a:spLocks noGrp="1"/>
          </p:cNvSpPr>
          <p:nvPr>
            <p:ph idx="1"/>
          </p:nvPr>
        </p:nvSpPr>
        <p:spPr>
          <a:xfrm>
            <a:off x="2119086" y="4352528"/>
            <a:ext cx="8011885" cy="2162630"/>
          </a:xfrm>
        </p:spPr>
        <p:txBody>
          <a:bodyPr>
            <a:noAutofit/>
          </a:bodyPr>
          <a:lstStyle/>
          <a:p>
            <a:pPr>
              <a:lnSpc>
                <a:spcPct val="90000"/>
              </a:lnSpc>
            </a:pPr>
            <a:r>
              <a:rPr lang="en-US" sz="1600" dirty="0">
                <a:solidFill>
                  <a:schemeClr val="bg1"/>
                </a:solidFill>
              </a:rPr>
              <a:t>Instead of believers in the churches &amp; torah movement doing the righteous judgement (Leviticus 19) that we’re all called to do, they pervert it.  Whether it’s through respect of persons, trying to sweep sins under the rug, not telling people the cause of their suffering, withholding the truth, defending the wicked instead of the innocent, being a hypocrite in judgement/judging </a:t>
            </a:r>
            <a:r>
              <a:rPr lang="en-US" sz="1600" dirty="0" err="1">
                <a:solidFill>
                  <a:schemeClr val="bg1"/>
                </a:solidFill>
              </a:rPr>
              <a:t>unrighteously</a:t>
            </a:r>
            <a:r>
              <a:rPr lang="en-US" sz="1600" dirty="0">
                <a:solidFill>
                  <a:schemeClr val="bg1"/>
                </a:solidFill>
              </a:rPr>
              <a:t>, accepting bribes, staying silent when they see wrong/sin, laying burdens/expectations on others that they themselves can’t bear or not lifting a finger to help someone, etc. they don’t love their neighbor whom they have seen, therefore they don’t love Yah whom they have not seen. This is a part of why punishment is coming, not just because of disobedience to Yah but also because they’re not loving their neighbors as themselves. The 2 greatest Commandments go hand in hand Matthew 22:37-40 can’t have one without the other.</a:t>
            </a:r>
          </a:p>
        </p:txBody>
      </p:sp>
    </p:spTree>
    <p:extLst>
      <p:ext uri="{BB962C8B-B14F-4D97-AF65-F5344CB8AC3E}">
        <p14:creationId xmlns:p14="http://schemas.microsoft.com/office/powerpoint/2010/main" val="104132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n open book with black text&#10;&#10;Description automatically generated">
            <a:extLst>
              <a:ext uri="{FF2B5EF4-FFF2-40B4-BE49-F238E27FC236}">
                <a16:creationId xmlns:a16="http://schemas.microsoft.com/office/drawing/2014/main" id="{ED9475D6-880B-479F-12F5-CB2BAAEE6BFE}"/>
              </a:ext>
            </a:extLst>
          </p:cNvPr>
          <p:cNvPicPr>
            <a:picLocks noChangeAspect="1"/>
          </p:cNvPicPr>
          <p:nvPr/>
        </p:nvPicPr>
        <p:blipFill>
          <a:blip r:embed="rId2">
            <a:extLst>
              <a:ext uri="{837473B0-CC2E-450A-ABE3-18F120FF3D39}">
                <a1611:picAttrSrcUrl xmlns:a1611="http://schemas.microsoft.com/office/drawing/2016/11/main" r:id="rId3"/>
              </a:ext>
            </a:extLst>
          </a:blip>
          <a:srcRect l="29708" r="28958"/>
          <a:stretch>
            <a:fillRect/>
          </a:stretch>
        </p:blipFill>
        <p:spPr>
          <a:xfrm>
            <a:off x="321" y="0"/>
            <a:ext cx="6096000" cy="6857990"/>
          </a:xfrm>
          <a:prstGeom prst="rect">
            <a:avLst/>
          </a:prstGeom>
        </p:spPr>
      </p:pic>
      <p:sp>
        <p:nvSpPr>
          <p:cNvPr id="2" name="Title 1">
            <a:extLst>
              <a:ext uri="{FF2B5EF4-FFF2-40B4-BE49-F238E27FC236}">
                <a16:creationId xmlns:a16="http://schemas.microsoft.com/office/drawing/2014/main" id="{F0E0ACAC-D119-1B24-CCF1-15CA0873FFFF}"/>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US" sz="2400">
                <a:solidFill>
                  <a:schemeClr val="bg1"/>
                </a:solidFill>
              </a:rPr>
              <a:t>Scriptures:</a:t>
            </a:r>
          </a:p>
        </p:txBody>
      </p:sp>
      <p:sp>
        <p:nvSpPr>
          <p:cNvPr id="3" name="Content Placeholder 2">
            <a:extLst>
              <a:ext uri="{FF2B5EF4-FFF2-40B4-BE49-F238E27FC236}">
                <a16:creationId xmlns:a16="http://schemas.microsoft.com/office/drawing/2014/main" id="{AFBCCC25-62A2-F13A-0536-290DC4B3047C}"/>
              </a:ext>
            </a:extLst>
          </p:cNvPr>
          <p:cNvSpPr>
            <a:spLocks noGrp="1"/>
          </p:cNvSpPr>
          <p:nvPr>
            <p:ph idx="1"/>
          </p:nvPr>
        </p:nvSpPr>
        <p:spPr>
          <a:xfrm>
            <a:off x="6714913" y="841829"/>
            <a:ext cx="4804931" cy="5649201"/>
          </a:xfrm>
        </p:spPr>
        <p:txBody>
          <a:bodyPr anchor="ctr">
            <a:normAutofit/>
          </a:bodyPr>
          <a:lstStyle/>
          <a:p>
            <a:r>
              <a:rPr lang="en-US" dirty="0"/>
              <a:t>Luke 16</a:t>
            </a:r>
          </a:p>
          <a:p>
            <a:r>
              <a:rPr lang="en-US" dirty="0"/>
              <a:t>1 Samuel 8:1-3</a:t>
            </a:r>
          </a:p>
          <a:p>
            <a:r>
              <a:rPr lang="en-US" dirty="0"/>
              <a:t>Deuteronomy 16:19 &amp; Exodus 23:8</a:t>
            </a:r>
          </a:p>
          <a:p>
            <a:r>
              <a:rPr lang="en-US" dirty="0"/>
              <a:t>Jeremiah 23 &amp; Ezekiel 34. (what the churches &amp; Torah movement pastors and shepherds are doing) James 5:1-6</a:t>
            </a:r>
          </a:p>
          <a:p>
            <a:r>
              <a:rPr lang="en-US" dirty="0"/>
              <a:t>Proverbs 17:23</a:t>
            </a:r>
          </a:p>
          <a:p>
            <a:r>
              <a:rPr lang="en-US" dirty="0"/>
              <a:t>Micah 3:1-9</a:t>
            </a:r>
          </a:p>
          <a:p>
            <a:r>
              <a:rPr lang="en-US" dirty="0"/>
              <a:t>Proverbs 1:24-32 &amp; 21:7</a:t>
            </a:r>
          </a:p>
          <a:p>
            <a:r>
              <a:rPr lang="en-US" dirty="0"/>
              <a:t>Isaiah 1:21-28 &amp; Ezekiel 22:6-12 &amp; 16:47-52 &amp; 18:4-20 &amp; Jeremiah 5:28</a:t>
            </a:r>
          </a:p>
          <a:p>
            <a:r>
              <a:rPr lang="en-US" dirty="0"/>
              <a:t>Mark 14:10-11</a:t>
            </a:r>
          </a:p>
          <a:p>
            <a:r>
              <a:rPr lang="en-US" dirty="0"/>
              <a:t>Proverbs 11:1-3 &amp; 16:11 &amp; 20:13, 20:23</a:t>
            </a:r>
          </a:p>
          <a:p>
            <a:r>
              <a:rPr lang="en-US" dirty="0"/>
              <a:t>Deuteronomy 24:13-16</a:t>
            </a:r>
          </a:p>
          <a:p>
            <a:r>
              <a:rPr lang="en-US" dirty="0"/>
              <a:t>Amos 8:5-6 &amp; Micah 6:10-11</a:t>
            </a:r>
          </a:p>
          <a:p>
            <a:endParaRPr lang="en-US" dirty="0"/>
          </a:p>
          <a:p>
            <a:endParaRPr lang="en-US" dirty="0"/>
          </a:p>
        </p:txBody>
      </p:sp>
    </p:spTree>
    <p:extLst>
      <p:ext uri="{BB962C8B-B14F-4D97-AF65-F5344CB8AC3E}">
        <p14:creationId xmlns:p14="http://schemas.microsoft.com/office/powerpoint/2010/main" val="169938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judge hitting a gavel on a table&#10;&#10;Description automatically generated">
            <a:extLst>
              <a:ext uri="{FF2B5EF4-FFF2-40B4-BE49-F238E27FC236}">
                <a16:creationId xmlns:a16="http://schemas.microsoft.com/office/drawing/2014/main" id="{2BB35148-C7A1-999E-131C-F4246ED4C29B}"/>
              </a:ext>
            </a:extLst>
          </p:cNvPr>
          <p:cNvPicPr>
            <a:picLocks noChangeAspect="1"/>
          </p:cNvPicPr>
          <p:nvPr/>
        </p:nvPicPr>
        <p:blipFill>
          <a:blip r:embed="rId2">
            <a:alphaModFix amt="40000"/>
            <a:extLst>
              <a:ext uri="{837473B0-CC2E-450A-ABE3-18F120FF3D39}">
                <a1611:picAttrSrcUrl xmlns:a1611="http://schemas.microsoft.com/office/drawing/2016/11/main" r:id="rId3"/>
              </a:ext>
            </a:extLst>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80F791C-BFE9-DE9B-83DB-D97DCE73B8D1}"/>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sz="2600" dirty="0">
                <a:solidFill>
                  <a:schemeClr val="tx1"/>
                </a:solidFill>
              </a:rPr>
              <a:t>How to judge/plead the cause of the fatherless, orphan, widow, &amp; poor</a:t>
            </a:r>
          </a:p>
        </p:txBody>
      </p:sp>
      <p:sp>
        <p:nvSpPr>
          <p:cNvPr id="3" name="Content Placeholder 2">
            <a:extLst>
              <a:ext uri="{FF2B5EF4-FFF2-40B4-BE49-F238E27FC236}">
                <a16:creationId xmlns:a16="http://schemas.microsoft.com/office/drawing/2014/main" id="{C1A1F42B-EB43-7432-5D10-7DFCCEDED665}"/>
              </a:ext>
            </a:extLst>
          </p:cNvPr>
          <p:cNvSpPr>
            <a:spLocks noGrp="1"/>
          </p:cNvSpPr>
          <p:nvPr>
            <p:ph idx="1"/>
          </p:nvPr>
        </p:nvSpPr>
        <p:spPr>
          <a:xfrm>
            <a:off x="2231136" y="2638044"/>
            <a:ext cx="7729728" cy="3101983"/>
          </a:xfrm>
        </p:spPr>
        <p:txBody>
          <a:bodyPr>
            <a:normAutofit/>
          </a:bodyPr>
          <a:lstStyle/>
          <a:p>
            <a:r>
              <a:rPr lang="en-US"/>
              <a:t>When you judge the cause of the fatherless, orphan, widow, and poor there’s a literal side &amp; spiritual side. </a:t>
            </a:r>
          </a:p>
          <a:p>
            <a:r>
              <a:rPr lang="en-US"/>
              <a:t>Literal: you will be explaining to them why they are fatherless, orphan, widow, or poor/if you see them in sin you will rebuke them (i.e. rules to rebuke). You won’t have respect of persons in judgement.</a:t>
            </a:r>
          </a:p>
          <a:p>
            <a:r>
              <a:rPr lang="en-US"/>
              <a:t>Spiritual: you will be pleading/defending their cause if they’ve been done wrong especially if it’s a believer who has done them wrong.  You won’t pervert justice, you will be a voice for the voiceless. </a:t>
            </a:r>
            <a:endParaRPr lang="en-US" dirty="0"/>
          </a:p>
        </p:txBody>
      </p:sp>
    </p:spTree>
    <p:extLst>
      <p:ext uri="{BB962C8B-B14F-4D97-AF65-F5344CB8AC3E}">
        <p14:creationId xmlns:p14="http://schemas.microsoft.com/office/powerpoint/2010/main" val="5889432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39E1-D136-52F5-C3A7-ECCE385BF4AD}"/>
              </a:ext>
            </a:extLst>
          </p:cNvPr>
          <p:cNvSpPr>
            <a:spLocks noGrp="1"/>
          </p:cNvSpPr>
          <p:nvPr>
            <p:ph type="title"/>
          </p:nvPr>
        </p:nvSpPr>
        <p:spPr>
          <a:xfrm>
            <a:off x="8312677" y="964692"/>
            <a:ext cx="3066937" cy="1188720"/>
          </a:xfrm>
        </p:spPr>
        <p:txBody>
          <a:bodyPr>
            <a:normAutofit/>
          </a:bodyPr>
          <a:lstStyle/>
          <a:p>
            <a:r>
              <a:rPr lang="en-US" dirty="0"/>
              <a:t>Scriptures:</a:t>
            </a:r>
          </a:p>
        </p:txBody>
      </p:sp>
      <p:sp>
        <p:nvSpPr>
          <p:cNvPr id="10" name="Rectangle 9">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on a table&#10;&#10;Description automatically generated">
            <a:extLst>
              <a:ext uri="{FF2B5EF4-FFF2-40B4-BE49-F238E27FC236}">
                <a16:creationId xmlns:a16="http://schemas.microsoft.com/office/drawing/2014/main" id="{E1260D20-1B23-1C0F-D595-7D1267D197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43979" y="1775015"/>
            <a:ext cx="6227064" cy="3315911"/>
          </a:xfrm>
          <a:prstGeom prst="rect">
            <a:avLst/>
          </a:prstGeom>
        </p:spPr>
      </p:pic>
      <p:sp>
        <p:nvSpPr>
          <p:cNvPr id="3" name="Content Placeholder 2">
            <a:extLst>
              <a:ext uri="{FF2B5EF4-FFF2-40B4-BE49-F238E27FC236}">
                <a16:creationId xmlns:a16="http://schemas.microsoft.com/office/drawing/2014/main" id="{20DF9352-B4FF-C797-C354-0A67FEE14284}"/>
              </a:ext>
            </a:extLst>
          </p:cNvPr>
          <p:cNvSpPr>
            <a:spLocks noGrp="1"/>
          </p:cNvSpPr>
          <p:nvPr>
            <p:ph idx="1"/>
          </p:nvPr>
        </p:nvSpPr>
        <p:spPr>
          <a:xfrm>
            <a:off x="8312677" y="2409371"/>
            <a:ext cx="3879323" cy="4078515"/>
          </a:xfrm>
        </p:spPr>
        <p:txBody>
          <a:bodyPr>
            <a:normAutofit/>
          </a:bodyPr>
          <a:lstStyle/>
          <a:p>
            <a:pPr>
              <a:lnSpc>
                <a:spcPct val="90000"/>
              </a:lnSpc>
            </a:pPr>
            <a:r>
              <a:rPr lang="en-US" sz="1600" dirty="0"/>
              <a:t>Isaiah 1:16-17 &amp; 33:15-17 &amp; 58:6-12</a:t>
            </a:r>
          </a:p>
          <a:p>
            <a:pPr>
              <a:lnSpc>
                <a:spcPct val="90000"/>
              </a:lnSpc>
            </a:pPr>
            <a:r>
              <a:rPr lang="en-US" sz="1600" dirty="0"/>
              <a:t>Leviticus 19:15-18 &amp; 33-36</a:t>
            </a:r>
          </a:p>
          <a:p>
            <a:pPr>
              <a:lnSpc>
                <a:spcPct val="90000"/>
              </a:lnSpc>
            </a:pPr>
            <a:r>
              <a:rPr lang="en-US" sz="1600" dirty="0"/>
              <a:t>Deuteronomy 24:17-22 &amp; 27:19</a:t>
            </a:r>
          </a:p>
          <a:p>
            <a:pPr>
              <a:lnSpc>
                <a:spcPct val="90000"/>
              </a:lnSpc>
            </a:pPr>
            <a:r>
              <a:rPr lang="en-US" sz="1600" dirty="0"/>
              <a:t>Exodus 22:21-27 &amp; 23:1-9</a:t>
            </a:r>
          </a:p>
          <a:p>
            <a:pPr>
              <a:lnSpc>
                <a:spcPct val="90000"/>
              </a:lnSpc>
            </a:pPr>
            <a:r>
              <a:rPr lang="en-US" sz="1600" dirty="0"/>
              <a:t>Psalm 82:1-5, Proverbs 22:22-23 &amp; 31:4-5</a:t>
            </a:r>
          </a:p>
          <a:p>
            <a:pPr>
              <a:lnSpc>
                <a:spcPct val="90000"/>
              </a:lnSpc>
            </a:pPr>
            <a:r>
              <a:rPr lang="en-US" sz="1600" dirty="0"/>
              <a:t>Isaiah 33:15-16</a:t>
            </a:r>
          </a:p>
          <a:p>
            <a:pPr>
              <a:lnSpc>
                <a:spcPct val="90000"/>
              </a:lnSpc>
            </a:pPr>
            <a:r>
              <a:rPr lang="en-US" sz="1600" dirty="0"/>
              <a:t>Zechariah 7:9-10,  Jeremiah 23:3 &amp; 15-16</a:t>
            </a:r>
          </a:p>
          <a:p>
            <a:pPr>
              <a:lnSpc>
                <a:spcPct val="90000"/>
              </a:lnSpc>
            </a:pPr>
            <a:r>
              <a:rPr lang="en-US" sz="1600" dirty="0"/>
              <a:t>James 1:27 &amp; 2:1-9</a:t>
            </a:r>
          </a:p>
          <a:p>
            <a:pPr>
              <a:lnSpc>
                <a:spcPct val="90000"/>
              </a:lnSpc>
            </a:pPr>
            <a:r>
              <a:rPr lang="en-US" sz="1600" dirty="0"/>
              <a:t>Matthew 25:31-46 (then shall ye discern between the righteous &amp; the wicked)</a:t>
            </a:r>
          </a:p>
          <a:p>
            <a:pPr>
              <a:lnSpc>
                <a:spcPct val="90000"/>
              </a:lnSpc>
            </a:pPr>
            <a:r>
              <a:rPr lang="en-US" sz="1600" dirty="0"/>
              <a:t>Psalm 15</a:t>
            </a:r>
          </a:p>
        </p:txBody>
      </p:sp>
    </p:spTree>
    <p:extLst>
      <p:ext uri="{BB962C8B-B14F-4D97-AF65-F5344CB8AC3E}">
        <p14:creationId xmlns:p14="http://schemas.microsoft.com/office/powerpoint/2010/main" val="385430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leaves and flowers on a black background&#10;&#10;Description automatically generated">
            <a:extLst>
              <a:ext uri="{FF2B5EF4-FFF2-40B4-BE49-F238E27FC236}">
                <a16:creationId xmlns:a16="http://schemas.microsoft.com/office/drawing/2014/main" id="{915F8346-661D-82A6-561C-5186720BA531}"/>
              </a:ext>
            </a:extLst>
          </p:cNvPr>
          <p:cNvPicPr>
            <a:picLocks noChangeAspect="1"/>
          </p:cNvPicPr>
          <p:nvPr/>
        </p:nvPicPr>
        <p:blipFill>
          <a:blip r:embed="rId2">
            <a:alphaModFix amt="40000"/>
            <a:extLst>
              <a:ext uri="{837473B0-CC2E-450A-ABE3-18F120FF3D39}">
                <a1611:picAttrSrcUrl xmlns:a1611="http://schemas.microsoft.com/office/drawing/2016/11/main" r:id="rId3"/>
              </a:ext>
            </a:extLst>
          </a:blip>
          <a:srcRect t="7448" b="11325"/>
          <a:stretch>
            <a:fill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B483E37F-3205-6200-8775-5FB2AB8278ED}"/>
              </a:ext>
            </a:extLst>
          </p:cNvPr>
          <p:cNvSpPr>
            <a:spLocks noGrp="1"/>
          </p:cNvSpPr>
          <p:nvPr>
            <p:ph type="title"/>
          </p:nvPr>
        </p:nvSpPr>
        <p:spPr>
          <a:xfrm>
            <a:off x="2231136" y="964692"/>
            <a:ext cx="7729728" cy="1188720"/>
          </a:xfrm>
          <a:noFill/>
          <a:ln>
            <a:solidFill>
              <a:schemeClr val="tx1"/>
            </a:solidFill>
          </a:ln>
        </p:spPr>
        <p:txBody>
          <a:bodyPr>
            <a:normAutofit/>
          </a:bodyPr>
          <a:lstStyle/>
          <a:p>
            <a:r>
              <a:rPr lang="en-US">
                <a:solidFill>
                  <a:schemeClr val="tx1"/>
                </a:solidFill>
              </a:rPr>
              <a:t>Conclusion:</a:t>
            </a:r>
          </a:p>
        </p:txBody>
      </p:sp>
      <p:sp>
        <p:nvSpPr>
          <p:cNvPr id="3" name="Content Placeholder 2">
            <a:extLst>
              <a:ext uri="{FF2B5EF4-FFF2-40B4-BE49-F238E27FC236}">
                <a16:creationId xmlns:a16="http://schemas.microsoft.com/office/drawing/2014/main" id="{91B2E0D9-D933-D3C3-ED76-A9B620248398}"/>
              </a:ext>
            </a:extLst>
          </p:cNvPr>
          <p:cNvSpPr>
            <a:spLocks noGrp="1"/>
          </p:cNvSpPr>
          <p:nvPr>
            <p:ph idx="1"/>
          </p:nvPr>
        </p:nvSpPr>
        <p:spPr>
          <a:xfrm>
            <a:off x="2231136" y="2638044"/>
            <a:ext cx="7729728" cy="3101983"/>
          </a:xfrm>
        </p:spPr>
        <p:txBody>
          <a:bodyPr>
            <a:normAutofit/>
          </a:bodyPr>
          <a:lstStyle/>
          <a:p>
            <a:r>
              <a:rPr lang="en-US" dirty="0"/>
              <a:t>Even if everyone falls away &amp; pervert’s justice/judgement, don’t do as they did. Don’t forget our Father in Heaven is watching to see what YOU do. Follow Him, His ways, and His judgements </a:t>
            </a:r>
            <a:r>
              <a:rPr lang="en-US" dirty="0" err="1"/>
              <a:t>irregardless</a:t>
            </a:r>
            <a:r>
              <a:rPr lang="en-US" dirty="0"/>
              <a:t> of what everyone else is doing.</a:t>
            </a:r>
          </a:p>
          <a:p>
            <a:r>
              <a:rPr lang="en-US" dirty="0"/>
              <a:t>Walk as our Messiah </a:t>
            </a:r>
            <a:r>
              <a:rPr lang="en-US" dirty="0" err="1"/>
              <a:t>Yeshua</a:t>
            </a:r>
            <a:r>
              <a:rPr lang="en-US" dirty="0"/>
              <a:t> did loving God, loving your neighbor, and judging righteously being humble as you do it so you &amp; those who hear you may enter into eternal life.</a:t>
            </a:r>
          </a:p>
          <a:p>
            <a:r>
              <a:rPr lang="en-US" dirty="0"/>
              <a:t>Pray 1 Kings 3:7-9 &amp; James 1:5-10 ask according to His will in faith without impure motives and He will give you an understanding heart, so you can follow Him spiritually &amp; truthfully.</a:t>
            </a:r>
          </a:p>
        </p:txBody>
      </p:sp>
    </p:spTree>
    <p:extLst>
      <p:ext uri="{BB962C8B-B14F-4D97-AF65-F5344CB8AC3E}">
        <p14:creationId xmlns:p14="http://schemas.microsoft.com/office/powerpoint/2010/main" val="279942037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588</TotalTime>
  <Words>767</Words>
  <Application>Microsoft Macintosh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Parcel</vt:lpstr>
      <vt:lpstr>What it means to judge the cause of the fatherless, orphan, widow, and poor</vt:lpstr>
      <vt:lpstr>The cause of the fatherless, orphan, widow, &amp; poor (spiritually &amp; literally)</vt:lpstr>
      <vt:lpstr>Scriptures:</vt:lpstr>
      <vt:lpstr>What happens today? Perversion in judgement &amp; justice</vt:lpstr>
      <vt:lpstr>Scriptures:</vt:lpstr>
      <vt:lpstr>How to judge/plead the cause of the fatherless, orphan, widow, &amp; poor</vt:lpstr>
      <vt:lpstr>Scriptures: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it means to judge the cause of the fatherless, orphan, widow, and poor</dc:title>
  <dc:creator>apalano624@gmail.com</dc:creator>
  <cp:lastModifiedBy>apalano624@gmail.com</cp:lastModifiedBy>
  <cp:revision>1</cp:revision>
  <dcterms:created xsi:type="dcterms:W3CDTF">2025-05-17T03:12:50Z</dcterms:created>
  <dcterms:modified xsi:type="dcterms:W3CDTF">2025-05-17T13:01:09Z</dcterms:modified>
</cp:coreProperties>
</file>