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F0502020204030203" pitchFamily="34" charset="0"/>
      <p:regular r:id="rId13"/>
      <p:bold r:id="rId14"/>
      <p:italic r:id="rId15"/>
      <p:boldItalic r:id="rId16"/>
    </p:embeddedFont>
    <p:embeddedFont>
      <p:font typeface="Playfair Display"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9"/>
  </p:normalViewPr>
  <p:slideViewPr>
    <p:cSldViewPr snapToGrid="0">
      <p:cViewPr varScale="1">
        <p:scale>
          <a:sx n="142" d="100"/>
          <a:sy n="142" d="100"/>
        </p:scale>
        <p:origin x="6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891fc67085402ce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891fc67085402ce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7a49f7b422cc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7a49f7b422cc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07a49f7b422cc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07a49f7b422cc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7a49f7b422cc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7a49f7b422cc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891fc67085402c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891fc67085402c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891fc67085402ce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891fc67085402ce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891fc67085402ce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891fc67085402ce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891fc67085402ce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891fc67085402ce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891fc67085402ce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891fc67085402ce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Gods Feasts</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Why Dont We Do Them?</a:t>
            </a:r>
            <a:endParaRPr/>
          </a:p>
        </p:txBody>
      </p:sp>
      <p:pic>
        <p:nvPicPr>
          <p:cNvPr id="61" name="Google Shape;61;p13"/>
          <p:cNvPicPr preferRelativeResize="0"/>
          <p:nvPr/>
        </p:nvPicPr>
        <p:blipFill>
          <a:blip r:embed="rId3">
            <a:alphaModFix/>
          </a:blip>
          <a:stretch>
            <a:fillRect/>
          </a:stretch>
        </p:blipFill>
        <p:spPr>
          <a:xfrm>
            <a:off x="-5" y="0"/>
            <a:ext cx="3096250" cy="1769292"/>
          </a:xfrm>
          <a:prstGeom prst="rect">
            <a:avLst/>
          </a:prstGeom>
          <a:noFill/>
          <a:ln>
            <a:noFill/>
          </a:ln>
        </p:spPr>
      </p:pic>
      <p:sp>
        <p:nvSpPr>
          <p:cNvPr id="62" name="Google Shape;62;p13"/>
          <p:cNvSpPr txBox="1"/>
          <p:nvPr/>
        </p:nvSpPr>
        <p:spPr>
          <a:xfrm>
            <a:off x="484098" y="1679795"/>
            <a:ext cx="1601700" cy="74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2"/>
                </a:solidFill>
                <a:latin typeface="Lato"/>
                <a:ea typeface="Lato"/>
                <a:cs typeface="Lato"/>
                <a:sym typeface="Lato"/>
              </a:rPr>
              <a:t>The Feast of First Fruits</a:t>
            </a:r>
            <a:endParaRPr sz="1800" dirty="0">
              <a:solidFill>
                <a:schemeClr val="dk2"/>
              </a:solidFill>
              <a:latin typeface="Lato"/>
              <a:ea typeface="Lato"/>
              <a:cs typeface="Lato"/>
              <a:sym typeface="Lato"/>
            </a:endParaRPr>
          </a:p>
        </p:txBody>
      </p:sp>
      <p:pic>
        <p:nvPicPr>
          <p:cNvPr id="63" name="Google Shape;63;p13"/>
          <p:cNvPicPr preferRelativeResize="0"/>
          <p:nvPr/>
        </p:nvPicPr>
        <p:blipFill>
          <a:blip r:embed="rId4">
            <a:alphaModFix/>
          </a:blip>
          <a:stretch>
            <a:fillRect/>
          </a:stretch>
        </p:blipFill>
        <p:spPr>
          <a:xfrm>
            <a:off x="6352450" y="3049825"/>
            <a:ext cx="2791550" cy="20936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chemeClr val="accent5"/>
                </a:solidFill>
              </a:rPr>
              <a:t>It is also a time for mourning and lamentation!</a:t>
            </a:r>
            <a:endParaRPr dirty="0">
              <a:solidFill>
                <a:schemeClr val="accent5"/>
              </a:solidFill>
            </a:endParaRPr>
          </a:p>
        </p:txBody>
      </p:sp>
      <p:pic>
        <p:nvPicPr>
          <p:cNvPr id="118" name="Google Shape;118;p22"/>
          <p:cNvPicPr preferRelativeResize="0"/>
          <p:nvPr/>
        </p:nvPicPr>
        <p:blipFill>
          <a:blip r:embed="rId3">
            <a:alphaModFix/>
          </a:blip>
          <a:stretch>
            <a:fillRect/>
          </a:stretch>
        </p:blipFill>
        <p:spPr>
          <a:xfrm>
            <a:off x="152400" y="152400"/>
            <a:ext cx="2920625" cy="2920625"/>
          </a:xfrm>
          <a:prstGeom prst="rect">
            <a:avLst/>
          </a:prstGeom>
          <a:noFill/>
          <a:ln>
            <a:noFill/>
          </a:ln>
        </p:spPr>
      </p:pic>
      <p:sp>
        <p:nvSpPr>
          <p:cNvPr id="119" name="Google Shape;119;p22"/>
          <p:cNvSpPr txBox="1"/>
          <p:nvPr/>
        </p:nvSpPr>
        <p:spPr>
          <a:xfrm>
            <a:off x="952234" y="3069216"/>
            <a:ext cx="15108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2"/>
                </a:solidFill>
                <a:latin typeface="Lato"/>
                <a:ea typeface="Lato"/>
                <a:cs typeface="Lato"/>
                <a:sym typeface="Lato"/>
              </a:rPr>
              <a:t>Feasts of tabernacle</a:t>
            </a:r>
            <a:endParaRPr sz="1800" dirty="0">
              <a:solidFill>
                <a:schemeClr val="dk2"/>
              </a:solidFill>
              <a:latin typeface="Lato"/>
              <a:ea typeface="Lato"/>
              <a:cs typeface="Lato"/>
              <a:sym typeface="Lato"/>
            </a:endParaRPr>
          </a:p>
        </p:txBody>
      </p:sp>
      <p:pic>
        <p:nvPicPr>
          <p:cNvPr id="120" name="Google Shape;120;p22"/>
          <p:cNvPicPr preferRelativeResize="0"/>
          <p:nvPr/>
        </p:nvPicPr>
        <p:blipFill>
          <a:blip r:embed="rId4">
            <a:alphaModFix/>
          </a:blip>
          <a:stretch>
            <a:fillRect/>
          </a:stretch>
        </p:blipFill>
        <p:spPr>
          <a:xfrm>
            <a:off x="3073022" y="152400"/>
            <a:ext cx="1968574" cy="2547075"/>
          </a:xfrm>
          <a:prstGeom prst="rect">
            <a:avLst/>
          </a:prstGeom>
          <a:noFill/>
          <a:ln>
            <a:noFill/>
          </a:ln>
        </p:spPr>
      </p:pic>
      <p:sp>
        <p:nvSpPr>
          <p:cNvPr id="121" name="Google Shape;121;p22"/>
          <p:cNvSpPr txBox="1"/>
          <p:nvPr/>
        </p:nvSpPr>
        <p:spPr>
          <a:xfrm>
            <a:off x="3411279" y="2699475"/>
            <a:ext cx="13395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2"/>
                </a:solidFill>
                <a:latin typeface="Lato"/>
                <a:ea typeface="Lato"/>
                <a:cs typeface="Lato"/>
                <a:sym typeface="Lato"/>
              </a:rPr>
              <a:t>Passover</a:t>
            </a:r>
            <a:endParaRPr sz="1800" dirty="0">
              <a:solidFill>
                <a:schemeClr val="dk2"/>
              </a:solidFill>
              <a:latin typeface="Lato"/>
              <a:ea typeface="Lato"/>
              <a:cs typeface="Lato"/>
              <a:sym typeface="Lato"/>
            </a:endParaRPr>
          </a:p>
        </p:txBody>
      </p:sp>
      <p:pic>
        <p:nvPicPr>
          <p:cNvPr id="122" name="Google Shape;122;p22"/>
          <p:cNvPicPr preferRelativeResize="0"/>
          <p:nvPr/>
        </p:nvPicPr>
        <p:blipFill>
          <a:blip r:embed="rId5">
            <a:alphaModFix/>
          </a:blip>
          <a:stretch>
            <a:fillRect/>
          </a:stretch>
        </p:blipFill>
        <p:spPr>
          <a:xfrm>
            <a:off x="5041600" y="152400"/>
            <a:ext cx="2673299" cy="1870592"/>
          </a:xfrm>
          <a:prstGeom prst="rect">
            <a:avLst/>
          </a:prstGeom>
          <a:noFill/>
          <a:ln>
            <a:noFill/>
          </a:ln>
        </p:spPr>
      </p:pic>
      <p:sp>
        <p:nvSpPr>
          <p:cNvPr id="123" name="Google Shape;123;p22"/>
          <p:cNvSpPr txBox="1"/>
          <p:nvPr/>
        </p:nvSpPr>
        <p:spPr>
          <a:xfrm>
            <a:off x="5613479" y="2023000"/>
            <a:ext cx="13395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2"/>
                </a:solidFill>
                <a:latin typeface="Lato"/>
                <a:ea typeface="Lato"/>
                <a:cs typeface="Lato"/>
                <a:sym typeface="Lato"/>
              </a:rPr>
              <a:t>Yom Kippur</a:t>
            </a:r>
            <a:endParaRPr sz="1800" dirty="0">
              <a:solidFill>
                <a:schemeClr val="dk2"/>
              </a:solidFill>
              <a:latin typeface="Lato"/>
              <a:ea typeface="Lato"/>
              <a:cs typeface="Lato"/>
              <a:sym typeface="Lato"/>
            </a:endParaRPr>
          </a:p>
        </p:txBody>
      </p:sp>
      <p:pic>
        <p:nvPicPr>
          <p:cNvPr id="124" name="Google Shape;124;p22"/>
          <p:cNvPicPr preferRelativeResize="0"/>
          <p:nvPr/>
        </p:nvPicPr>
        <p:blipFill>
          <a:blip r:embed="rId6">
            <a:alphaModFix/>
          </a:blip>
          <a:stretch>
            <a:fillRect/>
          </a:stretch>
        </p:blipFill>
        <p:spPr>
          <a:xfrm>
            <a:off x="6952975" y="2023000"/>
            <a:ext cx="2072900" cy="2072900"/>
          </a:xfrm>
          <a:prstGeom prst="rect">
            <a:avLst/>
          </a:prstGeom>
          <a:noFill/>
          <a:ln>
            <a:noFill/>
          </a:ln>
        </p:spPr>
      </p:pic>
      <p:sp>
        <p:nvSpPr>
          <p:cNvPr id="125" name="Google Shape;125;p22"/>
          <p:cNvSpPr txBox="1"/>
          <p:nvPr/>
        </p:nvSpPr>
        <p:spPr>
          <a:xfrm>
            <a:off x="7287081" y="4066175"/>
            <a:ext cx="1560600" cy="46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2"/>
                </a:solidFill>
                <a:latin typeface="Lato"/>
                <a:ea typeface="Lato"/>
                <a:cs typeface="Lato"/>
                <a:sym typeface="Lato"/>
              </a:rPr>
              <a:t>Pentecost</a:t>
            </a:r>
            <a:endParaRPr sz="1800" dirty="0">
              <a:solidFill>
                <a:schemeClr val="dk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Chronicles 30:1-5</a:t>
            </a:r>
            <a:endParaRPr/>
          </a:p>
        </p:txBody>
      </p:sp>
      <p:sp>
        <p:nvSpPr>
          <p:cNvPr id="69" name="Google Shape;69;p14"/>
          <p:cNvSpPr txBox="1">
            <a:spLocks noGrp="1"/>
          </p:cNvSpPr>
          <p:nvPr>
            <p:ph type="body" idx="1"/>
          </p:nvPr>
        </p:nvSpPr>
        <p:spPr>
          <a:xfrm>
            <a:off x="311700" y="1164456"/>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dirty="0"/>
              <a:t>2Ch 30:1  And Hezekiah sent to all Israel and Judah, and wrote letters also to Ephraim and Manasseh, that they should come to the house of the LORD</a:t>
            </a:r>
            <a:r>
              <a:rPr lang="en" dirty="0">
                <a:solidFill>
                  <a:schemeClr val="accent1"/>
                </a:solidFill>
              </a:rPr>
              <a:t> </a:t>
            </a:r>
            <a:r>
              <a:rPr lang="en" dirty="0">
                <a:solidFill>
                  <a:schemeClr val="accent1"/>
                </a:solidFill>
                <a:highlight>
                  <a:srgbClr val="FFFF00"/>
                </a:highlight>
              </a:rPr>
              <a:t>&gt;</a:t>
            </a:r>
            <a:r>
              <a:rPr lang="en" dirty="0">
                <a:highlight>
                  <a:srgbClr val="FFFF00"/>
                </a:highlight>
              </a:rPr>
              <a:t>at Jerusalem&lt;</a:t>
            </a:r>
            <a:r>
              <a:rPr lang="en" dirty="0"/>
              <a:t>, to keep the </a:t>
            </a:r>
            <a:r>
              <a:rPr lang="en" dirty="0" err="1"/>
              <a:t>passover</a:t>
            </a:r>
            <a:r>
              <a:rPr lang="en" dirty="0"/>
              <a:t> unto the LORD God of Israel.</a:t>
            </a:r>
            <a:endParaRPr dirty="0"/>
          </a:p>
          <a:p>
            <a:pPr marL="0" lvl="0" indent="0" algn="l" rtl="0">
              <a:spcBef>
                <a:spcPts val="1200"/>
              </a:spcBef>
              <a:spcAft>
                <a:spcPts val="0"/>
              </a:spcAft>
              <a:buNone/>
            </a:pPr>
            <a:r>
              <a:rPr lang="en" dirty="0"/>
              <a:t>2Ch 30:2  For the king had taken counsel, and his princes, and all the congregation</a:t>
            </a:r>
            <a:r>
              <a:rPr lang="en" dirty="0">
                <a:highlight>
                  <a:srgbClr val="FFFF00"/>
                </a:highlight>
              </a:rPr>
              <a:t> </a:t>
            </a:r>
            <a:r>
              <a:rPr lang="en" dirty="0">
                <a:solidFill>
                  <a:schemeClr val="accent1"/>
                </a:solidFill>
                <a:highlight>
                  <a:srgbClr val="FFFF00"/>
                </a:highlight>
              </a:rPr>
              <a:t>&gt;</a:t>
            </a:r>
            <a:r>
              <a:rPr lang="en" dirty="0">
                <a:highlight>
                  <a:srgbClr val="FFFF00"/>
                </a:highlight>
              </a:rPr>
              <a:t>in Jerusalem&lt;</a:t>
            </a:r>
            <a:r>
              <a:rPr lang="en" dirty="0"/>
              <a:t>, to keep the </a:t>
            </a:r>
            <a:r>
              <a:rPr lang="en" dirty="0" err="1"/>
              <a:t>passover</a:t>
            </a:r>
            <a:r>
              <a:rPr lang="en" dirty="0"/>
              <a:t> in the second month.</a:t>
            </a:r>
            <a:endParaRPr dirty="0"/>
          </a:p>
          <a:p>
            <a:pPr marL="0" lvl="0" indent="0" algn="l" rtl="0">
              <a:spcBef>
                <a:spcPts val="1200"/>
              </a:spcBef>
              <a:spcAft>
                <a:spcPts val="0"/>
              </a:spcAft>
              <a:buNone/>
            </a:pPr>
            <a:r>
              <a:rPr lang="en" dirty="0"/>
              <a:t>2Ch 30:3  For they could not keep it at that time, because the priests had not sanctified themselves sufficiently, </a:t>
            </a:r>
            <a:r>
              <a:rPr lang="en" dirty="0">
                <a:highlight>
                  <a:srgbClr val="00FF00"/>
                </a:highlight>
              </a:rPr>
              <a:t>neither had the people gathered themselves together to Jerusalem.</a:t>
            </a:r>
            <a:endParaRPr dirty="0">
              <a:highlight>
                <a:srgbClr val="00FF00"/>
              </a:highlight>
            </a:endParaRPr>
          </a:p>
          <a:p>
            <a:pPr marL="0" lvl="0" indent="0" algn="l" rtl="0">
              <a:spcBef>
                <a:spcPts val="1200"/>
              </a:spcBef>
              <a:spcAft>
                <a:spcPts val="0"/>
              </a:spcAft>
              <a:buNone/>
            </a:pPr>
            <a:r>
              <a:rPr lang="en" dirty="0"/>
              <a:t>2Ch 30:4  And the thing pleased the king and all the congregation.</a:t>
            </a:r>
            <a:endParaRPr dirty="0"/>
          </a:p>
          <a:p>
            <a:pPr marL="0" lvl="0" indent="0" algn="l" rtl="0">
              <a:spcBef>
                <a:spcPts val="1200"/>
              </a:spcBef>
              <a:spcAft>
                <a:spcPts val="0"/>
              </a:spcAft>
              <a:buNone/>
            </a:pPr>
            <a:r>
              <a:rPr lang="en" dirty="0"/>
              <a:t>2Ch 30:5  So they established a decree to make proclamation throughout all Israel, from Beersheba even to Dan, that they should come to keep the </a:t>
            </a:r>
            <a:r>
              <a:rPr lang="en" dirty="0" err="1"/>
              <a:t>passover</a:t>
            </a:r>
            <a:r>
              <a:rPr lang="en" dirty="0"/>
              <a:t> unto the LORD God of Israel </a:t>
            </a:r>
            <a:r>
              <a:rPr lang="en" dirty="0">
                <a:highlight>
                  <a:srgbClr val="FFFF00"/>
                </a:highlight>
              </a:rPr>
              <a:t>&gt;at Jerusalem&lt;</a:t>
            </a:r>
            <a:r>
              <a:rPr lang="en" dirty="0"/>
              <a:t>: for they had not done it of a long time in such sort as it was written.</a:t>
            </a:r>
            <a:endParaRPr dirty="0"/>
          </a:p>
          <a:p>
            <a:pPr marL="0" lvl="0" indent="0" algn="l" rtl="0">
              <a:spcBef>
                <a:spcPts val="1200"/>
              </a:spcBef>
              <a:spcAft>
                <a:spcPts val="1200"/>
              </a:spcAft>
              <a:buNone/>
            </a:pPr>
            <a:r>
              <a:rPr lang="en" dirty="0"/>
              <a:t>*This is showing they had to go to Jerusalem to keep the Passover.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Isaiah 66:3-4</a:t>
            </a: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Isa 66:3  He that </a:t>
            </a:r>
            <a:r>
              <a:rPr lang="en" dirty="0" err="1"/>
              <a:t>killeth</a:t>
            </a:r>
            <a:r>
              <a:rPr lang="en" dirty="0"/>
              <a:t> an ox is as if he slew a man; he that </a:t>
            </a:r>
            <a:r>
              <a:rPr lang="en" dirty="0" err="1"/>
              <a:t>sacrificeth</a:t>
            </a:r>
            <a:r>
              <a:rPr lang="en" dirty="0"/>
              <a:t> a lamb, as if he cut off a dog's neck; he that </a:t>
            </a:r>
            <a:r>
              <a:rPr lang="en" dirty="0" err="1"/>
              <a:t>offereth</a:t>
            </a:r>
            <a:r>
              <a:rPr lang="en" dirty="0"/>
              <a:t> an oblation, as if he offered swine's blood; he that </a:t>
            </a:r>
            <a:r>
              <a:rPr lang="en" dirty="0" err="1"/>
              <a:t>burneth</a:t>
            </a:r>
            <a:r>
              <a:rPr lang="en" dirty="0"/>
              <a:t> incense, as if he blessed an idol. Yea, they have chosen their own ways, and their soul </a:t>
            </a:r>
            <a:r>
              <a:rPr lang="en" dirty="0" err="1"/>
              <a:t>delighteth</a:t>
            </a:r>
            <a:r>
              <a:rPr lang="en" dirty="0"/>
              <a:t> in their abominations.</a:t>
            </a:r>
            <a:endParaRPr dirty="0"/>
          </a:p>
          <a:p>
            <a:pPr marL="0" lvl="0" indent="0" algn="l" rtl="0">
              <a:spcBef>
                <a:spcPts val="1200"/>
              </a:spcBef>
              <a:spcAft>
                <a:spcPts val="0"/>
              </a:spcAft>
              <a:buNone/>
            </a:pPr>
            <a:r>
              <a:rPr lang="en" dirty="0"/>
              <a:t>Isa 66:4  I also will choose their delusions, and will bring their fears upon them; because when I called, none did answer; when I </a:t>
            </a:r>
            <a:r>
              <a:rPr lang="en" dirty="0" err="1"/>
              <a:t>spake</a:t>
            </a:r>
            <a:r>
              <a:rPr lang="en" dirty="0"/>
              <a:t>, they did not hear: but they did evil before mine eyes, and chose that in which I delighted not.</a:t>
            </a:r>
            <a:endParaRPr dirty="0"/>
          </a:p>
          <a:p>
            <a:pPr marL="0" lvl="0" indent="0" algn="l" rtl="0">
              <a:spcBef>
                <a:spcPts val="1200"/>
              </a:spcBef>
              <a:spcAft>
                <a:spcPts val="1200"/>
              </a:spcAft>
              <a:buNone/>
            </a:pPr>
            <a:r>
              <a:rPr lang="en" dirty="0"/>
              <a:t>*</a:t>
            </a:r>
            <a:r>
              <a:rPr lang="en-US" dirty="0"/>
              <a:t>The practice of the feasts really upsets </a:t>
            </a:r>
            <a:r>
              <a:rPr lang="en-US" dirty="0" err="1"/>
              <a:t>Yehovah</a:t>
            </a:r>
            <a:r>
              <a:rPr lang="en-US" dirty="0"/>
              <a:t>, and these verses clearly show just how much He hates it. Verse 3 shows how Yah sees what they’re doing, and verse 4 shows exactly how He feels and what it’s like for Him.</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Amos 3:12</a:t>
            </a:r>
            <a:endParaRPr/>
          </a:p>
        </p:txBody>
      </p:sp>
      <p:sp>
        <p:nvSpPr>
          <p:cNvPr id="81" name="Google Shape;8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Amo 3:12  Thus saith the LORD; As the shepherd taketh out of the mouth of the lion two legs, or a piece of an ear; so shall the children of Israel be taken out that dwell in Samaria in the corner of a bed, and in Damascus in a couch.</a:t>
            </a:r>
            <a:endParaRPr dirty="0"/>
          </a:p>
          <a:p>
            <a:pPr marL="0" lvl="0" indent="0" algn="l" rtl="0">
              <a:spcBef>
                <a:spcPts val="1200"/>
              </a:spcBef>
              <a:spcAft>
                <a:spcPts val="1200"/>
              </a:spcAft>
              <a:buNone/>
            </a:pPr>
            <a:r>
              <a:rPr lang="en" dirty="0"/>
              <a:t>*</a:t>
            </a:r>
            <a:r>
              <a:rPr lang="en-US" sz="1600" dirty="0"/>
              <a:t>When I asked Chris and he showed me the cross-references, I saw it as Yah removing some of the Torah-following people—but others being killed for not listening.</a:t>
            </a:r>
            <a:endParaRPr dirty="0"/>
          </a:p>
        </p:txBody>
      </p:sp>
      <p:pic>
        <p:nvPicPr>
          <p:cNvPr id="82" name="Google Shape;82;p16"/>
          <p:cNvPicPr preferRelativeResize="0"/>
          <p:nvPr/>
        </p:nvPicPr>
        <p:blipFill>
          <a:blip r:embed="rId3">
            <a:alphaModFix/>
          </a:blip>
          <a:stretch>
            <a:fillRect/>
          </a:stretch>
        </p:blipFill>
        <p:spPr>
          <a:xfrm>
            <a:off x="311699" y="3126054"/>
            <a:ext cx="1747476" cy="1747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Micah 6:6-8</a:t>
            </a:r>
            <a:endParaRPr/>
          </a:p>
        </p:txBody>
      </p:sp>
      <p:sp>
        <p:nvSpPr>
          <p:cNvPr id="88" name="Google Shape;8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t>Mic 6:6  Wherewith shall I come before the LORD, and bow myself before the high God? shall I come before him with burnt offerings, with calves of a year old?</a:t>
            </a:r>
            <a:endParaRPr dirty="0"/>
          </a:p>
          <a:p>
            <a:pPr marL="0" lvl="0" indent="0" algn="l" rtl="0">
              <a:spcBef>
                <a:spcPts val="1200"/>
              </a:spcBef>
              <a:spcAft>
                <a:spcPts val="0"/>
              </a:spcAft>
              <a:buNone/>
            </a:pPr>
            <a:r>
              <a:rPr lang="en" dirty="0"/>
              <a:t>Mic 6:7  Will the LORD be pleased with thousands of rams, or with ten thousands of rivers of oil? shall I give my firstborn for my transgression, the fruit of my body for the sin of my soul?</a:t>
            </a:r>
            <a:endParaRPr dirty="0"/>
          </a:p>
          <a:p>
            <a:pPr marL="0" lvl="0" indent="0" algn="l" rtl="0">
              <a:spcBef>
                <a:spcPts val="1200"/>
              </a:spcBef>
              <a:spcAft>
                <a:spcPts val="0"/>
              </a:spcAft>
              <a:buNone/>
            </a:pPr>
            <a:r>
              <a:rPr lang="en" dirty="0"/>
              <a:t>Mic 6:8  He hath shewed thee, O man, what is good; and what doth the LORD require of thee, but to do justly, and to love mercy, and to walk humbly with thy God?</a:t>
            </a:r>
            <a:endParaRPr dirty="0"/>
          </a:p>
          <a:p>
            <a:pPr marL="0" lvl="0" indent="0" algn="l" rtl="0">
              <a:spcBef>
                <a:spcPts val="1200"/>
              </a:spcBef>
              <a:spcAft>
                <a:spcPts val="1200"/>
              </a:spcAft>
              <a:buNone/>
            </a:pPr>
            <a:r>
              <a:rPr lang="en" dirty="0"/>
              <a:t>*</a:t>
            </a:r>
            <a:r>
              <a:rPr lang="en-US" dirty="0"/>
              <a:t>Yah doesn’t want these things anymore—He just wants us to keep it simple: keep the commandments, fulfil the Royal Law, and eat clean!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Colossians 2:16</a:t>
            </a: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Col 2:16  Let no man therefore judge you in meat, or in drink, or in respect of an holyday, or of the new moon, or of the sabbath days:</a:t>
            </a:r>
            <a:endParaRPr dirty="0"/>
          </a:p>
          <a:p>
            <a:pPr marL="0" lvl="0" indent="0" algn="l" rtl="0">
              <a:spcBef>
                <a:spcPts val="1200"/>
              </a:spcBef>
              <a:spcAft>
                <a:spcPts val="1200"/>
              </a:spcAft>
              <a:buNone/>
            </a:pPr>
            <a:r>
              <a:rPr lang="en" dirty="0"/>
              <a:t>*</a:t>
            </a:r>
            <a:r>
              <a:rPr lang="en-US" dirty="0"/>
              <a:t>The feasters like to use this to justify doing their feasts and also how they keep their Sabbaths! But we know exactly how Yah wants us to do these things—and it’s no feasting and keeping Sabbath on Saturday!</a:t>
            </a:r>
            <a:endParaRPr dirty="0"/>
          </a:p>
        </p:txBody>
      </p:sp>
      <p:pic>
        <p:nvPicPr>
          <p:cNvPr id="95" name="Google Shape;95;p18"/>
          <p:cNvPicPr preferRelativeResize="0"/>
          <p:nvPr/>
        </p:nvPicPr>
        <p:blipFill>
          <a:blip r:embed="rId3">
            <a:alphaModFix/>
          </a:blip>
          <a:stretch>
            <a:fillRect/>
          </a:stretch>
        </p:blipFill>
        <p:spPr>
          <a:xfrm>
            <a:off x="5131330" y="2750199"/>
            <a:ext cx="1818674" cy="1818674"/>
          </a:xfrm>
          <a:prstGeom prst="rect">
            <a:avLst/>
          </a:prstGeom>
          <a:noFill/>
          <a:ln>
            <a:noFill/>
          </a:ln>
        </p:spPr>
      </p:pic>
      <p:sp>
        <p:nvSpPr>
          <p:cNvPr id="96" name="Google Shape;96;p18"/>
          <p:cNvSpPr txBox="1"/>
          <p:nvPr/>
        </p:nvSpPr>
        <p:spPr>
          <a:xfrm>
            <a:off x="4572000" y="4568873"/>
            <a:ext cx="3256009"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dk2"/>
                </a:solidFill>
                <a:latin typeface="Lato"/>
                <a:ea typeface="Lato"/>
                <a:cs typeface="Lato"/>
                <a:sym typeface="Lato"/>
              </a:rPr>
              <a:t>The Feast of Unleavened Bread</a:t>
            </a:r>
            <a:endParaRPr sz="1600" dirty="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Romans 14:5-6</a:t>
            </a:r>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Rom 14:5  One man </a:t>
            </a:r>
            <a:r>
              <a:rPr lang="en" dirty="0" err="1"/>
              <a:t>esteemeth</a:t>
            </a:r>
            <a:r>
              <a:rPr lang="en" dirty="0"/>
              <a:t> one day above another: another </a:t>
            </a:r>
            <a:r>
              <a:rPr lang="en" dirty="0" err="1"/>
              <a:t>esteemeth</a:t>
            </a:r>
            <a:r>
              <a:rPr lang="en" dirty="0"/>
              <a:t> every day alike. Let every man be fully persuaded in his own mind.</a:t>
            </a:r>
            <a:endParaRPr dirty="0"/>
          </a:p>
          <a:p>
            <a:pPr marL="0" lvl="0" indent="0" algn="l" rtl="0">
              <a:spcBef>
                <a:spcPts val="1200"/>
              </a:spcBef>
              <a:spcAft>
                <a:spcPts val="0"/>
              </a:spcAft>
              <a:buNone/>
            </a:pPr>
            <a:r>
              <a:rPr lang="en" dirty="0"/>
              <a:t>Rom 14:6  He that </a:t>
            </a:r>
            <a:r>
              <a:rPr lang="en" dirty="0" err="1"/>
              <a:t>regardeth</a:t>
            </a:r>
            <a:r>
              <a:rPr lang="en" dirty="0"/>
              <a:t> the day, </a:t>
            </a:r>
            <a:r>
              <a:rPr lang="en" dirty="0" err="1"/>
              <a:t>regardeth</a:t>
            </a:r>
            <a:r>
              <a:rPr lang="en" dirty="0"/>
              <a:t> it unto the Lord; and he that </a:t>
            </a:r>
            <a:r>
              <a:rPr lang="en" dirty="0" err="1"/>
              <a:t>regardeth</a:t>
            </a:r>
            <a:r>
              <a:rPr lang="en" dirty="0"/>
              <a:t> not the day, to the Lord he doth not regard it. He that </a:t>
            </a:r>
            <a:r>
              <a:rPr lang="en" dirty="0" err="1"/>
              <a:t>eateth</a:t>
            </a:r>
            <a:r>
              <a:rPr lang="en" dirty="0"/>
              <a:t>, </a:t>
            </a:r>
            <a:r>
              <a:rPr lang="en" dirty="0" err="1"/>
              <a:t>eateth</a:t>
            </a:r>
            <a:r>
              <a:rPr lang="en" dirty="0"/>
              <a:t> to the Lord, for he giveth God thanks; and he that </a:t>
            </a:r>
            <a:r>
              <a:rPr lang="en" dirty="0" err="1"/>
              <a:t>eateth</a:t>
            </a:r>
            <a:r>
              <a:rPr lang="en" dirty="0"/>
              <a:t> not, to the Lord he </a:t>
            </a:r>
            <a:r>
              <a:rPr lang="en" dirty="0" err="1"/>
              <a:t>eateth</a:t>
            </a:r>
            <a:r>
              <a:rPr lang="en" dirty="0"/>
              <a:t> not, and giveth God thanks.</a:t>
            </a:r>
            <a:endParaRPr dirty="0"/>
          </a:p>
          <a:p>
            <a:pPr marL="0" lvl="0" indent="0" algn="l" rtl="0">
              <a:spcBef>
                <a:spcPts val="1200"/>
              </a:spcBef>
              <a:spcAft>
                <a:spcPts val="1200"/>
              </a:spcAft>
              <a:buNone/>
            </a:pPr>
            <a:r>
              <a:rPr lang="en" dirty="0"/>
              <a:t>*This is also another verse they use to try and justify doing the feasts.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Why Can’t We Do These Things???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245125" y="526350"/>
            <a:ext cx="865375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We’re not in the land. Nor do we have the right calendar. You can see this is Enoch 80!</a:t>
            </a:r>
            <a:endParaRPr dirty="0"/>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Macintosh PowerPoint</Application>
  <PresentationFormat>On-screen Show (16:9)</PresentationFormat>
  <Paragraphs>37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Lato</vt:lpstr>
      <vt:lpstr>Arial</vt:lpstr>
      <vt:lpstr>Playfair Display</vt:lpstr>
      <vt:lpstr>Coral</vt:lpstr>
      <vt:lpstr>Gods Feasts</vt:lpstr>
      <vt:lpstr>2 Chronicles 30:1-5</vt:lpstr>
      <vt:lpstr>Isaiah 66:3-4</vt:lpstr>
      <vt:lpstr>Amos 3:12</vt:lpstr>
      <vt:lpstr>Micah 6:6-8</vt:lpstr>
      <vt:lpstr>Colossians 2:16</vt:lpstr>
      <vt:lpstr>Romans 14:5-6</vt:lpstr>
      <vt:lpstr>Why Can’t We Do These Things???</vt:lpstr>
      <vt:lpstr>We’re not in the land. Nor do we have the right calendar. You can see this is Enoch 80!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Feasts</dc:title>
  <cp:lastModifiedBy>apalano624@gmail.com</cp:lastModifiedBy>
  <cp:revision>1</cp:revision>
  <dcterms:modified xsi:type="dcterms:W3CDTF">2025-06-08T15:50:47Z</dcterms:modified>
</cp:coreProperties>
</file>