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sldIdLst>
    <p:sldId id="256" r:id="rId2"/>
    <p:sldId id="262" r:id="rId3"/>
    <p:sldId id="257" r:id="rId4"/>
    <p:sldId id="265" r:id="rId5"/>
    <p:sldId id="266" r:id="rId6"/>
    <p:sldId id="261" r:id="rId7"/>
    <p:sldId id="263" r:id="rId8"/>
    <p:sldId id="264" r:id="rId9"/>
    <p:sldId id="267" r:id="rId10"/>
    <p:sldId id="268" r:id="rId11"/>
    <p:sldId id="269"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p:restoredTop sz="95859"/>
  </p:normalViewPr>
  <p:slideViewPr>
    <p:cSldViewPr snapToGrid="0">
      <p:cViewPr>
        <p:scale>
          <a:sx n="95" d="100"/>
          <a:sy n="95" d="100"/>
        </p:scale>
        <p:origin x="1216" y="4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1/4/25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1/4/25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1/4/25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1/4/25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1160EA64-D806-43AC-9DF2-F8C432F32B4C}" type="datetimeFigureOut">
              <a:rPr lang="en-US" dirty="0"/>
              <a:t>1/4/25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1/4/25</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1/4/25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1/4/25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1/4/25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D1BE4249-C0D0-4B06-8692-E8BB871AF643}" type="datetimeFigureOut">
              <a:rPr lang="en-US" dirty="0"/>
              <a:t>1/4/25</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1/4/25</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1/4/25</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metmuseum.org/art/collection/search/459045"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liturgytools.net/2018/05/pictures-feast-pentecost-year-b-advocate-comes-tongues-of-flame.html" TargetMode="External"/><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kingdavidconsulting.com/blog/messianic-perspectives-the-lords-appointed-times/" TargetMode="Externa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openbible.info/geo/overlays/" TargetMode="External"/><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pxhere.com/ko/photo/397394"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pixabay.com/en/jerusalem-the-dormition-church-1042972/" TargetMode="External"/><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34BA0-C89A-7D12-9BBD-C1B2643E2550}"/>
              </a:ext>
            </a:extLst>
          </p:cNvPr>
          <p:cNvSpPr>
            <a:spLocks noGrp="1"/>
          </p:cNvSpPr>
          <p:nvPr>
            <p:ph type="ctrTitle"/>
          </p:nvPr>
        </p:nvSpPr>
        <p:spPr>
          <a:xfrm>
            <a:off x="804672" y="2386744"/>
            <a:ext cx="4486656" cy="1645920"/>
          </a:xfrm>
        </p:spPr>
        <p:txBody>
          <a:bodyPr>
            <a:normAutofit/>
          </a:bodyPr>
          <a:lstStyle/>
          <a:p>
            <a:r>
              <a:rPr lang="en-US" sz="3200"/>
              <a:t>No feasting</a:t>
            </a:r>
          </a:p>
        </p:txBody>
      </p:sp>
      <p:sp>
        <p:nvSpPr>
          <p:cNvPr id="3" name="Subtitle 2">
            <a:extLst>
              <a:ext uri="{FF2B5EF4-FFF2-40B4-BE49-F238E27FC236}">
                <a16:creationId xmlns:a16="http://schemas.microsoft.com/office/drawing/2014/main" id="{A4385EF3-E763-1E2C-F677-5262B0EBA70E}"/>
              </a:ext>
            </a:extLst>
          </p:cNvPr>
          <p:cNvSpPr>
            <a:spLocks noGrp="1"/>
          </p:cNvSpPr>
          <p:nvPr>
            <p:ph type="subTitle" idx="1"/>
          </p:nvPr>
        </p:nvSpPr>
        <p:spPr>
          <a:xfrm>
            <a:off x="1148615" y="4352544"/>
            <a:ext cx="3798770" cy="1239894"/>
          </a:xfrm>
        </p:spPr>
        <p:txBody>
          <a:bodyPr>
            <a:normAutofit/>
          </a:bodyPr>
          <a:lstStyle/>
          <a:p>
            <a:r>
              <a:rPr lang="en-US" sz="1800"/>
              <a:t>Kids Bible Fellowship</a:t>
            </a:r>
          </a:p>
        </p:txBody>
      </p:sp>
      <p:pic>
        <p:nvPicPr>
          <p:cNvPr id="5" name="Picture 4" descr="A painting of a medieval feast&#10;&#10;Description automatically generated">
            <a:extLst>
              <a:ext uri="{FF2B5EF4-FFF2-40B4-BE49-F238E27FC236}">
                <a16:creationId xmlns:a16="http://schemas.microsoft.com/office/drawing/2014/main" id="{64F10DA5-A14F-CD1B-FEE7-4D1356980809}"/>
              </a:ext>
            </a:extLst>
          </p:cNvPr>
          <p:cNvPicPr>
            <a:picLocks noChangeAspect="1"/>
          </p:cNvPicPr>
          <p:nvPr/>
        </p:nvPicPr>
        <p:blipFill>
          <a:blip r:embed="rId2">
            <a:extLst>
              <a:ext uri="{837473B0-CC2E-450A-ABE3-18F120FF3D39}">
                <a1611:picAttrSrcUrl xmlns:a1611="http://schemas.microsoft.com/office/drawing/2016/11/main" r:id="rId3"/>
              </a:ext>
            </a:extLst>
          </a:blip>
          <a:srcRect l="9352" r="9316" b="2"/>
          <a:stretch/>
        </p:blipFill>
        <p:spPr>
          <a:xfrm>
            <a:off x="6096000" y="10"/>
            <a:ext cx="6095999" cy="6857990"/>
          </a:xfrm>
          <a:prstGeom prst="rect">
            <a:avLst/>
          </a:prstGeom>
        </p:spPr>
      </p:pic>
    </p:spTree>
    <p:extLst>
      <p:ext uri="{BB962C8B-B14F-4D97-AF65-F5344CB8AC3E}">
        <p14:creationId xmlns:p14="http://schemas.microsoft.com/office/powerpoint/2010/main" val="1985869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0057D-A2B0-4AD2-87C7-6F216BCDF08A}"/>
              </a:ext>
            </a:extLst>
          </p:cNvPr>
          <p:cNvSpPr>
            <a:spLocks noGrp="1"/>
          </p:cNvSpPr>
          <p:nvPr>
            <p:ph type="title"/>
          </p:nvPr>
        </p:nvSpPr>
        <p:spPr/>
        <p:txBody>
          <a:bodyPr/>
          <a:lstStyle/>
          <a:p>
            <a:r>
              <a:rPr lang="en-US" dirty="0"/>
              <a:t>Luke 5:35 &amp; 22:15-19</a:t>
            </a:r>
          </a:p>
        </p:txBody>
      </p:sp>
      <p:sp>
        <p:nvSpPr>
          <p:cNvPr id="3" name="Content Placeholder 2">
            <a:extLst>
              <a:ext uri="{FF2B5EF4-FFF2-40B4-BE49-F238E27FC236}">
                <a16:creationId xmlns:a16="http://schemas.microsoft.com/office/drawing/2014/main" id="{0DB221EA-8445-5E43-97BE-AF21A5BC13AA}"/>
              </a:ext>
            </a:extLst>
          </p:cNvPr>
          <p:cNvSpPr>
            <a:spLocks noGrp="1"/>
          </p:cNvSpPr>
          <p:nvPr>
            <p:ph idx="1"/>
          </p:nvPr>
        </p:nvSpPr>
        <p:spPr/>
        <p:txBody>
          <a:bodyPr>
            <a:normAutofit/>
          </a:bodyPr>
          <a:lstStyle/>
          <a:p>
            <a:r>
              <a:rPr lang="en-US" b="1" i="0" baseline="30000" dirty="0">
                <a:solidFill>
                  <a:srgbClr val="000000"/>
                </a:solidFill>
                <a:effectLst/>
                <a:latin typeface="system-ui"/>
              </a:rPr>
              <a:t> </a:t>
            </a:r>
            <a:r>
              <a:rPr lang="en-US" b="0" i="0" dirty="0">
                <a:solidFill>
                  <a:srgbClr val="000000"/>
                </a:solidFill>
                <a:effectLst/>
                <a:latin typeface="system-ui"/>
              </a:rPr>
              <a:t>But the days will come, when the bridegroom shall be taken away from them, and then shall they fast in those days.</a:t>
            </a:r>
          </a:p>
          <a:p>
            <a:pPr algn="l"/>
            <a:r>
              <a:rPr lang="en-US" b="0" i="0" dirty="0">
                <a:solidFill>
                  <a:srgbClr val="000000"/>
                </a:solidFill>
                <a:effectLst/>
                <a:latin typeface="system-ui"/>
              </a:rPr>
              <a:t>And he said unto them, With desire I have desired to eat this </a:t>
            </a:r>
            <a:r>
              <a:rPr lang="en-US" b="0" i="0" dirty="0" err="1">
                <a:solidFill>
                  <a:srgbClr val="000000"/>
                </a:solidFill>
                <a:effectLst/>
                <a:latin typeface="system-ui"/>
              </a:rPr>
              <a:t>passover</a:t>
            </a:r>
            <a:r>
              <a:rPr lang="en-US" b="0" i="0" dirty="0">
                <a:solidFill>
                  <a:srgbClr val="000000"/>
                </a:solidFill>
                <a:effectLst/>
                <a:latin typeface="system-ui"/>
              </a:rPr>
              <a:t> with you before I suffer: </a:t>
            </a:r>
            <a:r>
              <a:rPr lang="en-US" b="1" i="0" baseline="30000" dirty="0">
                <a:solidFill>
                  <a:srgbClr val="000000"/>
                </a:solidFill>
                <a:effectLst/>
                <a:latin typeface="system-ui"/>
              </a:rPr>
              <a:t> </a:t>
            </a:r>
            <a:r>
              <a:rPr lang="en-US" b="0" i="0" dirty="0">
                <a:solidFill>
                  <a:srgbClr val="000000"/>
                </a:solidFill>
                <a:effectLst/>
                <a:latin typeface="system-ui"/>
              </a:rPr>
              <a:t>For I say unto you, I will not any more eat thereof, until it be fulfilled in the kingdom of God. And he took the cup, and gave thanks, and said, Take this, and divide it among yourselves: For I say unto you, I will not drink of the fruit of the vine, until the kingdom of God shall come.</a:t>
            </a:r>
          </a:p>
          <a:p>
            <a:pPr algn="l"/>
            <a:r>
              <a:rPr lang="en-US" b="0" i="0" dirty="0">
                <a:solidFill>
                  <a:srgbClr val="000000"/>
                </a:solidFill>
                <a:effectLst/>
                <a:latin typeface="system-ui"/>
              </a:rPr>
              <a:t>His servants will be fasting giving up their lives in these days for the sake of His people not feeding their own bellies. We’re to wait on Yah no feasting when destruction is near!</a:t>
            </a:r>
          </a:p>
          <a:p>
            <a:endParaRPr lang="en-US" dirty="0"/>
          </a:p>
        </p:txBody>
      </p:sp>
    </p:spTree>
    <p:extLst>
      <p:ext uri="{BB962C8B-B14F-4D97-AF65-F5344CB8AC3E}">
        <p14:creationId xmlns:p14="http://schemas.microsoft.com/office/powerpoint/2010/main" val="35581733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5" name="Picture 4" descr="A painting of a group of people&#10;&#10;Description automatically generated">
            <a:extLst>
              <a:ext uri="{FF2B5EF4-FFF2-40B4-BE49-F238E27FC236}">
                <a16:creationId xmlns:a16="http://schemas.microsoft.com/office/drawing/2014/main" id="{A1C8C7F7-D5F0-6E2F-DE45-B945D88F5D83}"/>
              </a:ext>
            </a:extLst>
          </p:cNvPr>
          <p:cNvPicPr>
            <a:picLocks noChangeAspect="1"/>
          </p:cNvPicPr>
          <p:nvPr/>
        </p:nvPicPr>
        <p:blipFill>
          <a:blip r:embed="rId2">
            <a:extLst>
              <a:ext uri="{837473B0-CC2E-450A-ABE3-18F120FF3D39}">
                <a1611:picAttrSrcUrl xmlns:a1611="http://schemas.microsoft.com/office/drawing/2016/11/main" r:id="rId3"/>
              </a:ext>
            </a:extLst>
          </a:blip>
          <a:srcRect l="15967" r="11217" b="-1"/>
          <a:stretch/>
        </p:blipFill>
        <p:spPr>
          <a:xfrm>
            <a:off x="20" y="10"/>
            <a:ext cx="7537684" cy="6857990"/>
          </a:xfrm>
          <a:prstGeom prst="rect">
            <a:avLst/>
          </a:prstGeom>
        </p:spPr>
      </p:pic>
      <p:sp>
        <p:nvSpPr>
          <p:cNvPr id="2" name="Title 1">
            <a:extLst>
              <a:ext uri="{FF2B5EF4-FFF2-40B4-BE49-F238E27FC236}">
                <a16:creationId xmlns:a16="http://schemas.microsoft.com/office/drawing/2014/main" id="{06630E86-2B80-5B08-7317-6925CF397227}"/>
              </a:ext>
            </a:extLst>
          </p:cNvPr>
          <p:cNvSpPr>
            <a:spLocks noGrp="1"/>
          </p:cNvSpPr>
          <p:nvPr>
            <p:ph type="title"/>
          </p:nvPr>
        </p:nvSpPr>
        <p:spPr>
          <a:xfrm>
            <a:off x="804672" y="2844368"/>
            <a:ext cx="5928360" cy="1188720"/>
          </a:xfrm>
          <a:solidFill>
            <a:schemeClr val="bg1">
              <a:alpha val="80000"/>
            </a:schemeClr>
          </a:solidFill>
          <a:ln>
            <a:solidFill>
              <a:schemeClr val="tx1">
                <a:lumMod val="75000"/>
                <a:lumOff val="25000"/>
              </a:schemeClr>
            </a:solidFill>
          </a:ln>
        </p:spPr>
        <p:txBody>
          <a:bodyPr>
            <a:normAutofit/>
          </a:bodyPr>
          <a:lstStyle/>
          <a:p>
            <a:r>
              <a:rPr lang="en-US">
                <a:solidFill>
                  <a:schemeClr val="tx1">
                    <a:lumMod val="85000"/>
                    <a:lumOff val="15000"/>
                  </a:schemeClr>
                </a:solidFill>
              </a:rPr>
              <a:t>Acts 2:1-4</a:t>
            </a:r>
          </a:p>
        </p:txBody>
      </p:sp>
      <p:sp>
        <p:nvSpPr>
          <p:cNvPr id="10" name="Rectangle 9">
            <a:extLst>
              <a:ext uri="{FF2B5EF4-FFF2-40B4-BE49-F238E27FC236}">
                <a16:creationId xmlns:a16="http://schemas.microsoft.com/office/drawing/2014/main" id="{9291BAA3-FE23-4A48-BA9E-EF0D56A833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7704" y="6740"/>
            <a:ext cx="465429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1ADE41D-FBCE-F6D7-A635-925F7154F650}"/>
              </a:ext>
            </a:extLst>
          </p:cNvPr>
          <p:cNvSpPr>
            <a:spLocks noGrp="1"/>
          </p:cNvSpPr>
          <p:nvPr>
            <p:ph idx="1"/>
          </p:nvPr>
        </p:nvSpPr>
        <p:spPr>
          <a:xfrm>
            <a:off x="8242273" y="973600"/>
            <a:ext cx="3374136" cy="4924280"/>
          </a:xfrm>
        </p:spPr>
        <p:txBody>
          <a:bodyPr anchor="ctr">
            <a:normAutofit/>
          </a:bodyPr>
          <a:lstStyle/>
          <a:p>
            <a:r>
              <a:rPr lang="en-US" b="1" i="0">
                <a:solidFill>
                  <a:srgbClr val="FFFFFF"/>
                </a:solidFill>
                <a:effectLst/>
                <a:latin typeface="system-ui"/>
              </a:rPr>
              <a:t> </a:t>
            </a:r>
            <a:r>
              <a:rPr lang="en-US" b="0" i="0">
                <a:solidFill>
                  <a:srgbClr val="FFFFFF"/>
                </a:solidFill>
                <a:effectLst/>
                <a:latin typeface="system-ui"/>
              </a:rPr>
              <a:t>And when the day of Pentecost was fully come, they were all with one accord in one place. And suddenly there came a sound from heaven as of a rushing mighty wind, and it filled all the house where they were sitting. And there appeared unto them cloven tongues like as of fire, and it sat upon each of them. And they were all filled with the Holy Ghost, and began to speak with other tongues, as the Spirit gave them utterance</a:t>
            </a:r>
          </a:p>
          <a:p>
            <a:endParaRPr lang="en-US">
              <a:solidFill>
                <a:srgbClr val="FFFFFF"/>
              </a:solidFill>
            </a:endParaRPr>
          </a:p>
        </p:txBody>
      </p:sp>
    </p:spTree>
    <p:extLst>
      <p:ext uri="{BB962C8B-B14F-4D97-AF65-F5344CB8AC3E}">
        <p14:creationId xmlns:p14="http://schemas.microsoft.com/office/powerpoint/2010/main" val="37423169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66A9AE5-69DF-4153-B35A-94BDEF32EB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34F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59B5318-27A8-4E50-80D9-B92D4F28EA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196" y="804672"/>
            <a:ext cx="10579608" cy="5248656"/>
          </a:xfrm>
          <a:prstGeom prst="rect">
            <a:avLst/>
          </a:prstGeom>
          <a:solidFill>
            <a:schemeClr val="bg1"/>
          </a:solidFill>
          <a:ln w="2540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group of images of food and text&#10;&#10;Description automatically generated with medium confidence">
            <a:extLst>
              <a:ext uri="{FF2B5EF4-FFF2-40B4-BE49-F238E27FC236}">
                <a16:creationId xmlns:a16="http://schemas.microsoft.com/office/drawing/2014/main" id="{0E91AFAC-3A28-1E3C-F6E8-C2F43378360D}"/>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944129" y="1124712"/>
            <a:ext cx="8303742" cy="4608576"/>
          </a:xfrm>
          <a:prstGeom prst="rect">
            <a:avLst/>
          </a:prstGeom>
        </p:spPr>
      </p:pic>
    </p:spTree>
    <p:extLst>
      <p:ext uri="{BB962C8B-B14F-4D97-AF65-F5344CB8AC3E}">
        <p14:creationId xmlns:p14="http://schemas.microsoft.com/office/powerpoint/2010/main" val="42835233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7E0C2-26B9-21AE-F317-27D88A4B75FE}"/>
              </a:ext>
            </a:extLst>
          </p:cNvPr>
          <p:cNvSpPr>
            <a:spLocks noGrp="1"/>
          </p:cNvSpPr>
          <p:nvPr>
            <p:ph type="title"/>
          </p:nvPr>
        </p:nvSpPr>
        <p:spPr/>
        <p:txBody>
          <a:bodyPr/>
          <a:lstStyle/>
          <a:p>
            <a:r>
              <a:rPr lang="en-US" dirty="0"/>
              <a:t>The Feasts can’t be kept yet</a:t>
            </a:r>
          </a:p>
        </p:txBody>
      </p:sp>
      <p:sp>
        <p:nvSpPr>
          <p:cNvPr id="3" name="Content Placeholder 2">
            <a:extLst>
              <a:ext uri="{FF2B5EF4-FFF2-40B4-BE49-F238E27FC236}">
                <a16:creationId xmlns:a16="http://schemas.microsoft.com/office/drawing/2014/main" id="{2DF619CD-1710-1CEA-F821-5820DC0DD1B4}"/>
              </a:ext>
            </a:extLst>
          </p:cNvPr>
          <p:cNvSpPr>
            <a:spLocks noGrp="1"/>
          </p:cNvSpPr>
          <p:nvPr>
            <p:ph idx="1"/>
          </p:nvPr>
        </p:nvSpPr>
        <p:spPr/>
        <p:txBody>
          <a:bodyPr>
            <a:normAutofit fontScale="92500" lnSpcReduction="20000"/>
          </a:bodyPr>
          <a:lstStyle/>
          <a:p>
            <a:r>
              <a:rPr lang="en-US" dirty="0"/>
              <a:t>There’s only one place He put His name (in Jerusalem) forever, we did not become the land. </a:t>
            </a:r>
          </a:p>
          <a:p>
            <a:r>
              <a:rPr lang="en-US" dirty="0"/>
              <a:t>We’re in exile and don’t have the correct calendar either,  you’re profaning them doing them presumptuously. </a:t>
            </a:r>
          </a:p>
          <a:p>
            <a:r>
              <a:rPr lang="en-US" dirty="0"/>
              <a:t>It’s to be done as a holy convocation, can’t do that when we’re all scattered abroad in the diaspora.</a:t>
            </a:r>
          </a:p>
          <a:p>
            <a:r>
              <a:rPr lang="en-US" dirty="0"/>
              <a:t>Can’t feast without our bridegroom </a:t>
            </a:r>
            <a:r>
              <a:rPr lang="en-US" dirty="0" err="1"/>
              <a:t>Yeshua</a:t>
            </a:r>
            <a:r>
              <a:rPr lang="en-US" dirty="0"/>
              <a:t>, times of mourning, lamentation, and woe. Even he won’t be feasting till we’re in the Kingdom.</a:t>
            </a:r>
          </a:p>
          <a:p>
            <a:r>
              <a:rPr lang="en-US" dirty="0"/>
              <a:t>You are going to be going into captivity for doing the feasts now and when you teach others to do so, you are leading them to captivity fulfilling prophecy (Isaiah 5:13, 22:17, Jeremiah 15:2, 22:22, Revelation 13:10).</a:t>
            </a:r>
          </a:p>
        </p:txBody>
      </p:sp>
    </p:spTree>
    <p:extLst>
      <p:ext uri="{BB962C8B-B14F-4D97-AF65-F5344CB8AC3E}">
        <p14:creationId xmlns:p14="http://schemas.microsoft.com/office/powerpoint/2010/main" val="5827094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B59C8-D07B-3AE2-B4A2-7D0D04E5DDBC}"/>
              </a:ext>
            </a:extLst>
          </p:cNvPr>
          <p:cNvSpPr>
            <a:spLocks noGrp="1"/>
          </p:cNvSpPr>
          <p:nvPr>
            <p:ph type="ctrTitle"/>
          </p:nvPr>
        </p:nvSpPr>
        <p:spPr/>
        <p:txBody>
          <a:bodyPr/>
          <a:lstStyle/>
          <a:p>
            <a:r>
              <a:rPr lang="en-US" dirty="0"/>
              <a:t>Verses about not doing the feasts now</a:t>
            </a:r>
          </a:p>
        </p:txBody>
      </p:sp>
    </p:spTree>
    <p:extLst>
      <p:ext uri="{BB962C8B-B14F-4D97-AF65-F5344CB8AC3E}">
        <p14:creationId xmlns:p14="http://schemas.microsoft.com/office/powerpoint/2010/main" val="42265255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35E3ECC-E4BB-4015-8926-0A0F9D209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37702" cy="6858000"/>
          </a:xfrm>
          <a:prstGeom prst="rect">
            <a:avLst/>
          </a:prstGeom>
          <a:solidFill>
            <a:srgbClr val="C4A2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Gill Sans MT" panose="020B0502020104020203"/>
              <a:ea typeface="+mn-ea"/>
              <a:cs typeface="+mn-cs"/>
            </a:endParaRPr>
          </a:p>
        </p:txBody>
      </p:sp>
      <p:sp>
        <p:nvSpPr>
          <p:cNvPr id="2" name="Title 1">
            <a:extLst>
              <a:ext uri="{FF2B5EF4-FFF2-40B4-BE49-F238E27FC236}">
                <a16:creationId xmlns:a16="http://schemas.microsoft.com/office/drawing/2014/main" id="{3D0362E9-58A1-5B47-3B75-0DA16DDBC755}"/>
              </a:ext>
            </a:extLst>
          </p:cNvPr>
          <p:cNvSpPr>
            <a:spLocks noGrp="1"/>
          </p:cNvSpPr>
          <p:nvPr>
            <p:ph type="title"/>
          </p:nvPr>
        </p:nvSpPr>
        <p:spPr>
          <a:xfrm>
            <a:off x="804671" y="804334"/>
            <a:ext cx="5959975" cy="4681214"/>
          </a:xfrm>
          <a:noFill/>
          <a:ln>
            <a:noFill/>
          </a:ln>
        </p:spPr>
        <p:txBody>
          <a:bodyPr vert="horz" lIns="274320" tIns="182880" rIns="274320" bIns="182880" rtlCol="0" anchor="ctr" anchorCtr="1">
            <a:normAutofit/>
          </a:bodyPr>
          <a:lstStyle/>
          <a:p>
            <a:pPr algn="r"/>
            <a:r>
              <a:rPr lang="en-US" sz="3200" dirty="0">
                <a:solidFill>
                  <a:srgbClr val="FFFFFF"/>
                </a:solidFill>
              </a:rPr>
              <a:t>Deuteronomy 12 &amp; 16</a:t>
            </a:r>
          </a:p>
        </p:txBody>
      </p:sp>
      <p:sp>
        <p:nvSpPr>
          <p:cNvPr id="3" name="Content Placeholder 2">
            <a:extLst>
              <a:ext uri="{FF2B5EF4-FFF2-40B4-BE49-F238E27FC236}">
                <a16:creationId xmlns:a16="http://schemas.microsoft.com/office/drawing/2014/main" id="{6BCC82EC-18A2-DBCC-FBC1-137DB48F56F2}"/>
              </a:ext>
            </a:extLst>
          </p:cNvPr>
          <p:cNvSpPr>
            <a:spLocks noGrp="1"/>
          </p:cNvSpPr>
          <p:nvPr>
            <p:ph idx="1"/>
          </p:nvPr>
        </p:nvSpPr>
        <p:spPr>
          <a:xfrm>
            <a:off x="804672" y="5573485"/>
            <a:ext cx="5959974" cy="519695"/>
          </a:xfrm>
        </p:spPr>
        <p:txBody>
          <a:bodyPr vert="horz" lIns="91440" tIns="45720" rIns="91440" bIns="45720" rtlCol="0">
            <a:normAutofit/>
          </a:bodyPr>
          <a:lstStyle/>
          <a:p>
            <a:pPr marL="0" indent="0" algn="r">
              <a:buNone/>
            </a:pPr>
            <a:r>
              <a:rPr lang="en-US" sz="2000">
                <a:solidFill>
                  <a:srgbClr val="FFFFFF"/>
                </a:solidFill>
              </a:rPr>
              <a:t>IN JERUSALEM</a:t>
            </a:r>
          </a:p>
        </p:txBody>
      </p:sp>
      <p:pic>
        <p:nvPicPr>
          <p:cNvPr id="11" name="Picture 10" descr="A map of a city&#10;&#10;Description automatically generated">
            <a:extLst>
              <a:ext uri="{FF2B5EF4-FFF2-40B4-BE49-F238E27FC236}">
                <a16:creationId xmlns:a16="http://schemas.microsoft.com/office/drawing/2014/main" id="{73FD8486-B07C-1D61-FC45-694F1FC44F5D}"/>
              </a:ext>
            </a:extLst>
          </p:cNvPr>
          <p:cNvPicPr>
            <a:picLocks noChangeAspect="1"/>
          </p:cNvPicPr>
          <p:nvPr/>
        </p:nvPicPr>
        <p:blipFill>
          <a:blip r:embed="rId2">
            <a:extLst>
              <a:ext uri="{837473B0-CC2E-450A-ABE3-18F120FF3D39}">
                <a1611:picAttrSrcUrl xmlns:a1611="http://schemas.microsoft.com/office/drawing/2016/11/main" r:id="rId3"/>
              </a:ext>
            </a:extLst>
          </a:blip>
          <a:srcRect r="4075"/>
          <a:stretch/>
        </p:blipFill>
        <p:spPr>
          <a:xfrm>
            <a:off x="7537702" y="10"/>
            <a:ext cx="4654297" cy="6857990"/>
          </a:xfrm>
          <a:prstGeom prst="rect">
            <a:avLst/>
          </a:prstGeom>
        </p:spPr>
      </p:pic>
      <p:sp>
        <p:nvSpPr>
          <p:cNvPr id="12" name="TextBox 11">
            <a:extLst>
              <a:ext uri="{FF2B5EF4-FFF2-40B4-BE49-F238E27FC236}">
                <a16:creationId xmlns:a16="http://schemas.microsoft.com/office/drawing/2014/main" id="{B71C7E80-E98A-F636-EEEC-B02903A782B9}"/>
              </a:ext>
            </a:extLst>
          </p:cNvPr>
          <p:cNvSpPr txBox="1"/>
          <p:nvPr/>
        </p:nvSpPr>
        <p:spPr>
          <a:xfrm>
            <a:off x="9900987" y="6657945"/>
            <a:ext cx="229101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www.openbible.info/geo/overlays/">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Tree>
    <p:extLst>
      <p:ext uri="{BB962C8B-B14F-4D97-AF65-F5344CB8AC3E}">
        <p14:creationId xmlns:p14="http://schemas.microsoft.com/office/powerpoint/2010/main" val="3099105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7BA46-1052-45BB-F5E7-9159633CB25D}"/>
              </a:ext>
            </a:extLst>
          </p:cNvPr>
          <p:cNvSpPr>
            <a:spLocks noGrp="1"/>
          </p:cNvSpPr>
          <p:nvPr>
            <p:ph type="title"/>
          </p:nvPr>
        </p:nvSpPr>
        <p:spPr>
          <a:xfrm>
            <a:off x="804672" y="978776"/>
            <a:ext cx="5925310" cy="1174991"/>
          </a:xfrm>
        </p:spPr>
        <p:txBody>
          <a:bodyPr>
            <a:normAutofit/>
          </a:bodyPr>
          <a:lstStyle/>
          <a:p>
            <a:r>
              <a:rPr lang="en-US" sz="2400"/>
              <a:t>Daniel 10:1-4</a:t>
            </a:r>
          </a:p>
        </p:txBody>
      </p:sp>
      <p:sp>
        <p:nvSpPr>
          <p:cNvPr id="3" name="Content Placeholder 2">
            <a:extLst>
              <a:ext uri="{FF2B5EF4-FFF2-40B4-BE49-F238E27FC236}">
                <a16:creationId xmlns:a16="http://schemas.microsoft.com/office/drawing/2014/main" id="{5D9E3024-69D5-3B00-ED8A-FC4F7F26FC30}"/>
              </a:ext>
            </a:extLst>
          </p:cNvPr>
          <p:cNvSpPr>
            <a:spLocks noGrp="1"/>
          </p:cNvSpPr>
          <p:nvPr>
            <p:ph idx="1"/>
          </p:nvPr>
        </p:nvSpPr>
        <p:spPr>
          <a:xfrm>
            <a:off x="804672" y="2640692"/>
            <a:ext cx="5925310" cy="3255252"/>
          </a:xfrm>
        </p:spPr>
        <p:txBody>
          <a:bodyPr>
            <a:normAutofit/>
          </a:bodyPr>
          <a:lstStyle/>
          <a:p>
            <a:pPr>
              <a:lnSpc>
                <a:spcPct val="90000"/>
              </a:lnSpc>
            </a:pPr>
            <a:r>
              <a:rPr lang="en-US" b="0" i="0" dirty="0">
                <a:effectLst/>
              </a:rPr>
              <a:t>In the third year of Cyrus king of Persia a thing was revealed unto Daniel, whose name was called Belteshazzar; and the thing was true, but the time appointed was long: and he understood the thing, and had understanding of the vision.</a:t>
            </a:r>
            <a:r>
              <a:rPr lang="en-US" b="1" i="0" baseline="30000" dirty="0">
                <a:effectLst/>
              </a:rPr>
              <a:t> </a:t>
            </a:r>
            <a:r>
              <a:rPr lang="en-US" b="0" i="0" dirty="0">
                <a:effectLst/>
              </a:rPr>
              <a:t>In those days I Daniel was mourning three full weeks. I ate no pleasant bread, neither came flesh nor wine in my mouth, neither did I anoint myself at all, till three whole weeks were fulfilled. And in the four and twentieth day of the first month, as I was by the side of the great river, which is </a:t>
            </a:r>
            <a:r>
              <a:rPr lang="en-US" b="0" i="0" dirty="0" err="1">
                <a:effectLst/>
              </a:rPr>
              <a:t>Hiddekel</a:t>
            </a:r>
            <a:r>
              <a:rPr lang="en-US" b="0" i="0" dirty="0">
                <a:effectLst/>
              </a:rPr>
              <a:t>;</a:t>
            </a:r>
          </a:p>
          <a:p>
            <a:pPr>
              <a:lnSpc>
                <a:spcPct val="90000"/>
              </a:lnSpc>
            </a:pPr>
            <a:r>
              <a:rPr lang="en-US" dirty="0"/>
              <a:t>Daniel fasted over the Passover when he was in Babylon</a:t>
            </a:r>
            <a:endParaRPr lang="en-US" b="0" i="0" dirty="0">
              <a:effectLst/>
            </a:endParaRPr>
          </a:p>
          <a:p>
            <a:pPr>
              <a:lnSpc>
                <a:spcPct val="90000"/>
              </a:lnSpc>
            </a:pPr>
            <a:endParaRPr lang="en-US" dirty="0"/>
          </a:p>
        </p:txBody>
      </p:sp>
      <p:pic>
        <p:nvPicPr>
          <p:cNvPr id="5" name="Picture 4" descr="A plate of food on a table&#10;&#10;Description automatically generated">
            <a:extLst>
              <a:ext uri="{FF2B5EF4-FFF2-40B4-BE49-F238E27FC236}">
                <a16:creationId xmlns:a16="http://schemas.microsoft.com/office/drawing/2014/main" id="{0889D4FB-9038-D108-F6BF-F4D189612D7A}"/>
              </a:ext>
            </a:extLst>
          </p:cNvPr>
          <p:cNvPicPr>
            <a:picLocks noChangeAspect="1"/>
          </p:cNvPicPr>
          <p:nvPr/>
        </p:nvPicPr>
        <p:blipFill>
          <a:blip r:embed="rId2">
            <a:extLst>
              <a:ext uri="{837473B0-CC2E-450A-ABE3-18F120FF3D39}">
                <a1611:picAttrSrcUrl xmlns:a1611="http://schemas.microsoft.com/office/drawing/2016/11/main" r:id="rId3"/>
              </a:ext>
            </a:extLst>
          </a:blip>
          <a:srcRect l="19957" r="29110"/>
          <a:stretch/>
        </p:blipFill>
        <p:spPr>
          <a:xfrm>
            <a:off x="7534654" y="10"/>
            <a:ext cx="4657345" cy="6857990"/>
          </a:xfrm>
          <a:prstGeom prst="rect">
            <a:avLst/>
          </a:prstGeom>
        </p:spPr>
      </p:pic>
    </p:spTree>
    <p:extLst>
      <p:ext uri="{BB962C8B-B14F-4D97-AF65-F5344CB8AC3E}">
        <p14:creationId xmlns:p14="http://schemas.microsoft.com/office/powerpoint/2010/main" val="26408843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9EE14-A4F0-6C00-F0BC-A6FB06A4281C}"/>
              </a:ext>
            </a:extLst>
          </p:cNvPr>
          <p:cNvSpPr>
            <a:spLocks noGrp="1"/>
          </p:cNvSpPr>
          <p:nvPr>
            <p:ph type="title"/>
          </p:nvPr>
        </p:nvSpPr>
        <p:spPr/>
        <p:txBody>
          <a:bodyPr/>
          <a:lstStyle/>
          <a:p>
            <a:r>
              <a:rPr lang="en-US" dirty="0"/>
              <a:t>Hosea 8:11-14</a:t>
            </a:r>
          </a:p>
        </p:txBody>
      </p:sp>
      <p:sp>
        <p:nvSpPr>
          <p:cNvPr id="3" name="Content Placeholder 2">
            <a:extLst>
              <a:ext uri="{FF2B5EF4-FFF2-40B4-BE49-F238E27FC236}">
                <a16:creationId xmlns:a16="http://schemas.microsoft.com/office/drawing/2014/main" id="{FDD617D7-BB3D-B93F-912E-C9D1C7539C5A}"/>
              </a:ext>
            </a:extLst>
          </p:cNvPr>
          <p:cNvSpPr>
            <a:spLocks noGrp="1"/>
          </p:cNvSpPr>
          <p:nvPr>
            <p:ph idx="1"/>
          </p:nvPr>
        </p:nvSpPr>
        <p:spPr/>
        <p:txBody>
          <a:bodyPr/>
          <a:lstStyle/>
          <a:p>
            <a:pPr algn="l"/>
            <a:r>
              <a:rPr lang="en-US" b="1" i="0" baseline="30000" dirty="0">
                <a:solidFill>
                  <a:srgbClr val="000000"/>
                </a:solidFill>
                <a:effectLst/>
              </a:rPr>
              <a:t> </a:t>
            </a:r>
            <a:r>
              <a:rPr lang="en-US" b="0" i="0" dirty="0">
                <a:solidFill>
                  <a:srgbClr val="000000"/>
                </a:solidFill>
                <a:effectLst/>
              </a:rPr>
              <a:t>Because Ephraim hath made many altars to sin, altars shall be unto him to sin.</a:t>
            </a:r>
            <a:r>
              <a:rPr lang="en-US" b="1" i="0" baseline="30000" dirty="0">
                <a:solidFill>
                  <a:srgbClr val="000000"/>
                </a:solidFill>
                <a:effectLst/>
              </a:rPr>
              <a:t> </a:t>
            </a:r>
            <a:r>
              <a:rPr lang="en-US" b="0" i="0" dirty="0">
                <a:solidFill>
                  <a:srgbClr val="000000"/>
                </a:solidFill>
                <a:effectLst/>
              </a:rPr>
              <a:t>I have written to him the great things of my law, but they were counted as a strange thing. </a:t>
            </a:r>
            <a:r>
              <a:rPr lang="en-US" b="1" i="0" baseline="30000" dirty="0">
                <a:solidFill>
                  <a:srgbClr val="000000"/>
                </a:solidFill>
                <a:effectLst/>
              </a:rPr>
              <a:t> </a:t>
            </a:r>
            <a:r>
              <a:rPr lang="en-US" b="0" i="0" dirty="0">
                <a:solidFill>
                  <a:srgbClr val="000000"/>
                </a:solidFill>
                <a:effectLst/>
              </a:rPr>
              <a:t>They sacrifice flesh for the sacrifices of MINE OFFERINGS (feasts) and EAT IT; but the LORD ACCEPTS THEM NOT not; now will he remember THEIR INIQUITY, and visit their sins: they shall return to Egypt. For Israel hath forgotten his Maker, and </a:t>
            </a:r>
            <a:r>
              <a:rPr lang="en-US" b="0" i="0" dirty="0" err="1">
                <a:solidFill>
                  <a:srgbClr val="000000"/>
                </a:solidFill>
                <a:effectLst/>
              </a:rPr>
              <a:t>buildeth</a:t>
            </a:r>
            <a:r>
              <a:rPr lang="en-US" b="0" i="0" dirty="0">
                <a:solidFill>
                  <a:srgbClr val="000000"/>
                </a:solidFill>
                <a:effectLst/>
              </a:rPr>
              <a:t> temples; and Judah hath multiplied fenced cities: but I will send a fire upon his cities, and it shall devour the palaces thereof.</a:t>
            </a:r>
          </a:p>
          <a:p>
            <a:r>
              <a:rPr lang="en-US" dirty="0"/>
              <a:t>They will go into tribulation for profaning His feasts</a:t>
            </a:r>
          </a:p>
          <a:p>
            <a:r>
              <a:rPr lang="en-US" dirty="0"/>
              <a:t>Goes with Jubilees 6:34-38</a:t>
            </a:r>
          </a:p>
        </p:txBody>
      </p:sp>
    </p:spTree>
    <p:extLst>
      <p:ext uri="{BB962C8B-B14F-4D97-AF65-F5344CB8AC3E}">
        <p14:creationId xmlns:p14="http://schemas.microsoft.com/office/powerpoint/2010/main" val="27089881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5F9A6-DD16-8F88-71EC-916C1A41D517}"/>
              </a:ext>
            </a:extLst>
          </p:cNvPr>
          <p:cNvSpPr>
            <a:spLocks noGrp="1"/>
          </p:cNvSpPr>
          <p:nvPr>
            <p:ph type="title"/>
          </p:nvPr>
        </p:nvSpPr>
        <p:spPr>
          <a:xfrm>
            <a:off x="804670" y="978776"/>
            <a:ext cx="3044953" cy="1174991"/>
          </a:xfrm>
        </p:spPr>
        <p:txBody>
          <a:bodyPr>
            <a:normAutofit/>
          </a:bodyPr>
          <a:lstStyle/>
          <a:p>
            <a:r>
              <a:rPr lang="en-US" sz="1900"/>
              <a:t>Paul has to return to Jerusalem</a:t>
            </a:r>
          </a:p>
        </p:txBody>
      </p:sp>
      <p:sp>
        <p:nvSpPr>
          <p:cNvPr id="3" name="Content Placeholder 2">
            <a:extLst>
              <a:ext uri="{FF2B5EF4-FFF2-40B4-BE49-F238E27FC236}">
                <a16:creationId xmlns:a16="http://schemas.microsoft.com/office/drawing/2014/main" id="{270CA793-9287-6163-D1DB-74046BEDA94D}"/>
              </a:ext>
            </a:extLst>
          </p:cNvPr>
          <p:cNvSpPr>
            <a:spLocks noGrp="1"/>
          </p:cNvSpPr>
          <p:nvPr>
            <p:ph idx="1"/>
          </p:nvPr>
        </p:nvSpPr>
        <p:spPr>
          <a:xfrm>
            <a:off x="804670" y="2640692"/>
            <a:ext cx="3044952" cy="3255252"/>
          </a:xfrm>
        </p:spPr>
        <p:txBody>
          <a:bodyPr>
            <a:normAutofit/>
          </a:bodyPr>
          <a:lstStyle/>
          <a:p>
            <a:r>
              <a:rPr lang="en-US" sz="1500"/>
              <a:t>Acts 18:21 </a:t>
            </a:r>
            <a:r>
              <a:rPr lang="en-US" sz="1500" b="0" i="0">
                <a:effectLst/>
              </a:rPr>
              <a:t>But bade them farewell, saying, I must by all means keep this feast that cometh in Jerusalem: but I will return again unto you, if God will. And he sailed from Ephesus.</a:t>
            </a:r>
          </a:p>
          <a:p>
            <a:r>
              <a:rPr lang="en-US" sz="1500"/>
              <a:t>Acts 20:16 </a:t>
            </a:r>
            <a:r>
              <a:rPr lang="en-US" sz="1500" b="0" i="0">
                <a:effectLst/>
              </a:rPr>
              <a:t>For Paul had determined to sail by Ephesus, because he would not spend the time in Asia: for he hasted, if it were possible for him, to be at Jerusalem the day of Pentecost.</a:t>
            </a:r>
            <a:endParaRPr lang="en-US" sz="1500"/>
          </a:p>
        </p:txBody>
      </p:sp>
      <p:pic>
        <p:nvPicPr>
          <p:cNvPr id="5" name="Picture 4" descr="A city with a dome on top&#10;&#10;Description automatically generated">
            <a:extLst>
              <a:ext uri="{FF2B5EF4-FFF2-40B4-BE49-F238E27FC236}">
                <a16:creationId xmlns:a16="http://schemas.microsoft.com/office/drawing/2014/main" id="{4AFAC07E-0CE4-EDDD-4C31-7E38CD993975}"/>
              </a:ext>
            </a:extLst>
          </p:cNvPr>
          <p:cNvPicPr>
            <a:picLocks noChangeAspect="1"/>
          </p:cNvPicPr>
          <p:nvPr/>
        </p:nvPicPr>
        <p:blipFill>
          <a:blip r:embed="rId2">
            <a:extLst>
              <a:ext uri="{837473B0-CC2E-450A-ABE3-18F120FF3D39}">
                <a1611:picAttrSrcUrl xmlns:a1611="http://schemas.microsoft.com/office/drawing/2016/11/main" r:id="rId3"/>
              </a:ext>
            </a:extLst>
          </a:blip>
          <a:srcRect l="17782" r="17646"/>
          <a:stretch/>
        </p:blipFill>
        <p:spPr>
          <a:xfrm>
            <a:off x="4654296" y="10"/>
            <a:ext cx="7537704" cy="6857990"/>
          </a:xfrm>
          <a:prstGeom prst="rect">
            <a:avLst/>
          </a:prstGeom>
        </p:spPr>
      </p:pic>
    </p:spTree>
    <p:extLst>
      <p:ext uri="{BB962C8B-B14F-4D97-AF65-F5344CB8AC3E}">
        <p14:creationId xmlns:p14="http://schemas.microsoft.com/office/powerpoint/2010/main" val="23609813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18631-06C1-3AD3-E9FC-D6E4DB746F72}"/>
              </a:ext>
            </a:extLst>
          </p:cNvPr>
          <p:cNvSpPr>
            <a:spLocks noGrp="1"/>
          </p:cNvSpPr>
          <p:nvPr>
            <p:ph type="title"/>
          </p:nvPr>
        </p:nvSpPr>
        <p:spPr/>
        <p:txBody>
          <a:bodyPr/>
          <a:lstStyle/>
          <a:p>
            <a:r>
              <a:rPr lang="en-US" dirty="0"/>
              <a:t>Exodus 12:25 &amp; 13:10</a:t>
            </a:r>
          </a:p>
        </p:txBody>
      </p:sp>
      <p:sp>
        <p:nvSpPr>
          <p:cNvPr id="3" name="Content Placeholder 2">
            <a:extLst>
              <a:ext uri="{FF2B5EF4-FFF2-40B4-BE49-F238E27FC236}">
                <a16:creationId xmlns:a16="http://schemas.microsoft.com/office/drawing/2014/main" id="{968E10CA-E947-63A7-2833-6A67BC124DB8}"/>
              </a:ext>
            </a:extLst>
          </p:cNvPr>
          <p:cNvSpPr>
            <a:spLocks noGrp="1"/>
          </p:cNvSpPr>
          <p:nvPr>
            <p:ph idx="1"/>
          </p:nvPr>
        </p:nvSpPr>
        <p:spPr/>
        <p:txBody>
          <a:bodyPr/>
          <a:lstStyle/>
          <a:p>
            <a:r>
              <a:rPr lang="en-US" b="0" i="0" dirty="0">
                <a:solidFill>
                  <a:srgbClr val="000000"/>
                </a:solidFill>
                <a:effectLst/>
              </a:rPr>
              <a:t>And it shall come to pass, when ye be come to the land which the </a:t>
            </a:r>
            <a:r>
              <a:rPr lang="en-US" b="0" i="0" cap="small" dirty="0">
                <a:solidFill>
                  <a:srgbClr val="000000"/>
                </a:solidFill>
                <a:effectLst/>
              </a:rPr>
              <a:t>Lord</a:t>
            </a:r>
            <a:r>
              <a:rPr lang="en-US" b="0" i="0" dirty="0">
                <a:solidFill>
                  <a:srgbClr val="000000"/>
                </a:solidFill>
                <a:effectLst/>
              </a:rPr>
              <a:t> will give you, according as he hath promised, that ye shall keep this service.</a:t>
            </a:r>
          </a:p>
          <a:p>
            <a:r>
              <a:rPr lang="en-US" b="0" i="0" dirty="0">
                <a:solidFill>
                  <a:srgbClr val="000000"/>
                </a:solidFill>
                <a:effectLst/>
                <a:latin typeface="system-ui"/>
              </a:rPr>
              <a:t>Thou shalt therefore keep this ordinance in his season from year to year.</a:t>
            </a:r>
            <a:endParaRPr lang="en-US" dirty="0">
              <a:solidFill>
                <a:srgbClr val="000000"/>
              </a:solidFill>
              <a:latin typeface="system-ui"/>
            </a:endParaRPr>
          </a:p>
          <a:p>
            <a:r>
              <a:rPr lang="en-US" dirty="0">
                <a:solidFill>
                  <a:srgbClr val="000000"/>
                </a:solidFill>
                <a:latin typeface="system-ui"/>
              </a:rPr>
              <a:t>Shows even when they were originally given, they’re to be kept in the land. And on the appointed time. Can’t do what’s right in our own eyes Deuteronomy 12:8.</a:t>
            </a:r>
          </a:p>
        </p:txBody>
      </p:sp>
    </p:spTree>
    <p:extLst>
      <p:ext uri="{BB962C8B-B14F-4D97-AF65-F5344CB8AC3E}">
        <p14:creationId xmlns:p14="http://schemas.microsoft.com/office/powerpoint/2010/main" val="2834602749"/>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emplate>Parcel</Template>
  <TotalTime>131</TotalTime>
  <Words>848</Words>
  <Application>Microsoft Macintosh PowerPoint</Application>
  <PresentationFormat>Widescreen</PresentationFormat>
  <Paragraphs>32</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Gill Sans MT</vt:lpstr>
      <vt:lpstr>system-ui</vt:lpstr>
      <vt:lpstr>Parcel</vt:lpstr>
      <vt:lpstr>No feasting</vt:lpstr>
      <vt:lpstr>PowerPoint Presentation</vt:lpstr>
      <vt:lpstr>The Feasts can’t be kept yet</vt:lpstr>
      <vt:lpstr>Verses about not doing the feasts now</vt:lpstr>
      <vt:lpstr>Deuteronomy 12 &amp; 16</vt:lpstr>
      <vt:lpstr>Daniel 10:1-4</vt:lpstr>
      <vt:lpstr>Hosea 8:11-14</vt:lpstr>
      <vt:lpstr>Paul has to return to Jerusalem</vt:lpstr>
      <vt:lpstr>Exodus 12:25 &amp; 13:10</vt:lpstr>
      <vt:lpstr>Luke 5:35 &amp; 22:15-19</vt:lpstr>
      <vt:lpstr>Acts 2:1-4</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feasting</dc:title>
  <dc:creator>agoss</dc:creator>
  <cp:lastModifiedBy>agoss</cp:lastModifiedBy>
  <cp:revision>1</cp:revision>
  <dcterms:created xsi:type="dcterms:W3CDTF">2025-01-04T15:43:45Z</dcterms:created>
  <dcterms:modified xsi:type="dcterms:W3CDTF">2025-01-04T17:54:54Z</dcterms:modified>
</cp:coreProperties>
</file>