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sldIdLst>
    <p:sldId id="256" r:id="rId2"/>
    <p:sldId id="257" r:id="rId3"/>
    <p:sldId id="261" r:id="rId4"/>
    <p:sldId id="262" r:id="rId5"/>
    <p:sldId id="258" r:id="rId6"/>
    <p:sldId id="263" r:id="rId7"/>
    <p:sldId id="264" r:id="rId8"/>
    <p:sldId id="259" r:id="rId9"/>
    <p:sldId id="260" r:id="rId10"/>
    <p:sldId id="265" r:id="rId11"/>
    <p:sldId id="268" r:id="rId12"/>
    <p:sldId id="26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9"/>
  </p:normalViewPr>
  <p:slideViewPr>
    <p:cSldViewPr snapToGrid="0">
      <p:cViewPr varScale="1">
        <p:scale>
          <a:sx n="108" d="100"/>
          <a:sy n="108" d="100"/>
        </p:scale>
        <p:origin x="7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4/5/25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341033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4/5/25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53225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4/5/25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92932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4/5/25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9856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4/5/25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235487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4/5/25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683756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4/5/25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03670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4/5/25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773816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4/5/25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829459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4/5/25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197646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4/5/25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36041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4/5/25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7362560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72" r:id="rId6"/>
    <p:sldLayoutId id="2147483667" r:id="rId7"/>
    <p:sldLayoutId id="2147483668" r:id="rId8"/>
    <p:sldLayoutId id="2147483669" r:id="rId9"/>
    <p:sldLayoutId id="2147483671" r:id="rId10"/>
    <p:sldLayoutId id="2147483670"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picserver.org/h/holidays.html"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choofrestorationtruths.blogspot.com/2015/04/beacon-signal-to-sabbath.html"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aillean333.blogspot.com/2010/04/feliz-e-ambudante-pascoa-para-todos.html"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wallpaperflare.com/easter-white-rabbit-easter-eggs-easter-rabbit-easter-poster-wallpaper-uvxel"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aillean333.blogspot.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abbyladybug/2152179077/"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svgsilh.com/image/310632.html" TargetMode="External"/><Relationship Id="rId3" Type="http://schemas.openxmlformats.org/officeDocument/2006/relationships/hyperlink" Target="https://pixabay.com/en/wednesday-day-week-calendar-word-1181170/" TargetMode="External"/><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pixabay.com/en/saturday-day-week-calendar-date-706914/" TargetMode="Externa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flickr.com/photos/48946094@N04/4543060842" TargetMode="External"/><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flickr.com/photos/23122882@N05/3381157586/"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32057F-F015-B1B2-4E3E-2307F8EFC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3C34BE-FCFC-B1D6-A273-AA00D094648C}"/>
              </a:ext>
            </a:extLst>
          </p:cNvPr>
          <p:cNvSpPr>
            <a:spLocks noGrp="1"/>
          </p:cNvSpPr>
          <p:nvPr>
            <p:ph type="ctrTitle"/>
          </p:nvPr>
        </p:nvSpPr>
        <p:spPr>
          <a:xfrm>
            <a:off x="7168896" y="1129554"/>
            <a:ext cx="4361688" cy="3475236"/>
          </a:xfrm>
        </p:spPr>
        <p:txBody>
          <a:bodyPr>
            <a:normAutofit/>
          </a:bodyPr>
          <a:lstStyle/>
          <a:p>
            <a:pPr algn="l"/>
            <a:r>
              <a:rPr lang="en-US" sz="5400" b="0" dirty="0">
                <a:latin typeface="Baskerville" panose="02020502070401020303" pitchFamily="18" charset="0"/>
                <a:ea typeface="Baskerville" panose="02020502070401020303" pitchFamily="18" charset="0"/>
                <a:cs typeface="Apple Chancery" panose="03020702040506060504" pitchFamily="66" charset="-79"/>
              </a:rPr>
              <a:t>Easter is Pagan</a:t>
            </a:r>
          </a:p>
        </p:txBody>
      </p:sp>
      <p:sp>
        <p:nvSpPr>
          <p:cNvPr id="3" name="Subtitle 2">
            <a:extLst>
              <a:ext uri="{FF2B5EF4-FFF2-40B4-BE49-F238E27FC236}">
                <a16:creationId xmlns:a16="http://schemas.microsoft.com/office/drawing/2014/main" id="{3793C1A7-0133-A203-15C2-9F854D1EB8A3}"/>
              </a:ext>
            </a:extLst>
          </p:cNvPr>
          <p:cNvSpPr>
            <a:spLocks noGrp="1"/>
          </p:cNvSpPr>
          <p:nvPr>
            <p:ph type="subTitle" idx="1"/>
          </p:nvPr>
        </p:nvSpPr>
        <p:spPr>
          <a:xfrm>
            <a:off x="7168896" y="4731337"/>
            <a:ext cx="4206240" cy="1184584"/>
          </a:xfrm>
        </p:spPr>
        <p:txBody>
          <a:bodyPr>
            <a:normAutofit/>
          </a:bodyPr>
          <a:lstStyle/>
          <a:p>
            <a:pPr algn="l"/>
            <a:r>
              <a:rPr lang="en-US" dirty="0">
                <a:latin typeface="Baskerville" panose="02020502070401020303" pitchFamily="18" charset="0"/>
                <a:ea typeface="Baskerville" panose="02020502070401020303" pitchFamily="18" charset="0"/>
                <a:cs typeface="Apple Chancery" panose="03020702040506060504" pitchFamily="66" charset="-79"/>
              </a:rPr>
              <a:t>Kids Bible Fellowship</a:t>
            </a:r>
          </a:p>
        </p:txBody>
      </p:sp>
      <p:pic>
        <p:nvPicPr>
          <p:cNvPr id="4" name="Picture 3" descr="Easter eggs on a basket">
            <a:extLst>
              <a:ext uri="{FF2B5EF4-FFF2-40B4-BE49-F238E27FC236}">
                <a16:creationId xmlns:a16="http://schemas.microsoft.com/office/drawing/2014/main" id="{F3A4792B-20EE-AAE6-D383-F0E021B3DCC4}"/>
              </a:ext>
            </a:extLst>
          </p:cNvPr>
          <p:cNvPicPr>
            <a:picLocks noChangeAspect="1"/>
          </p:cNvPicPr>
          <p:nvPr/>
        </p:nvPicPr>
        <p:blipFill>
          <a:blip r:embed="rId2"/>
          <a:srcRect l="26682" r="9316" b="-2"/>
          <a:stretch/>
        </p:blipFill>
        <p:spPr>
          <a:xfrm>
            <a:off x="20" y="1"/>
            <a:ext cx="6575591" cy="6858000"/>
          </a:xfrm>
          <a:prstGeom prst="rect">
            <a:avLst/>
          </a:prstGeom>
        </p:spPr>
      </p:pic>
    </p:spTree>
    <p:extLst>
      <p:ext uri="{BB962C8B-B14F-4D97-AF65-F5344CB8AC3E}">
        <p14:creationId xmlns:p14="http://schemas.microsoft.com/office/powerpoint/2010/main" val="241430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A2AFC67-0973-EC0D-F14E-710D701B2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59F2FF-CFF9-4987-BAEA-57E6A19C6886}"/>
              </a:ext>
            </a:extLst>
          </p:cNvPr>
          <p:cNvSpPr>
            <a:spLocks noGrp="1"/>
          </p:cNvSpPr>
          <p:nvPr>
            <p:ph type="title"/>
          </p:nvPr>
        </p:nvSpPr>
        <p:spPr>
          <a:xfrm>
            <a:off x="614681" y="603504"/>
            <a:ext cx="3553412" cy="1527048"/>
          </a:xfrm>
        </p:spPr>
        <p:txBody>
          <a:bodyPr anchor="b">
            <a:normAutofit/>
          </a:bodyPr>
          <a:lstStyle/>
          <a:p>
            <a:r>
              <a:rPr lang="en-US" dirty="0">
                <a:latin typeface="Baskerville" panose="02020502070401020303" pitchFamily="18" charset="0"/>
                <a:ea typeface="Baskerville" panose="02020502070401020303" pitchFamily="18" charset="0"/>
              </a:rPr>
              <a:t>Ephesians 5:11</a:t>
            </a:r>
          </a:p>
        </p:txBody>
      </p:sp>
      <p:sp>
        <p:nvSpPr>
          <p:cNvPr id="7" name="Content Placeholder 6">
            <a:extLst>
              <a:ext uri="{FF2B5EF4-FFF2-40B4-BE49-F238E27FC236}">
                <a16:creationId xmlns:a16="http://schemas.microsoft.com/office/drawing/2014/main" id="{4115128A-5CCB-55AA-C84F-C1A718FE8D26}"/>
              </a:ext>
            </a:extLst>
          </p:cNvPr>
          <p:cNvSpPr>
            <a:spLocks noGrp="1"/>
          </p:cNvSpPr>
          <p:nvPr>
            <p:ph idx="1"/>
          </p:nvPr>
        </p:nvSpPr>
        <p:spPr>
          <a:xfrm>
            <a:off x="614680" y="2212848"/>
            <a:ext cx="3553413" cy="4122420"/>
          </a:xfrm>
        </p:spPr>
        <p:txBody>
          <a:bodyPr>
            <a:normAutofit/>
          </a:bodyPr>
          <a:lstStyle/>
          <a:p>
            <a:r>
              <a:rPr lang="en-US" sz="1800" b="0" i="0">
                <a:effectLst/>
                <a:latin typeface="Baskerville" panose="02020502070401020303" pitchFamily="18" charset="0"/>
                <a:ea typeface="Baskerville" panose="02020502070401020303" pitchFamily="18" charset="0"/>
              </a:rPr>
              <a:t>And have no fellowship with the unfruitful works of darkness 🎄 🎅🏻 🎃</a:t>
            </a:r>
            <a:r>
              <a:rPr lang="en-US" sz="1800" b="0" i="0">
                <a:effectLst/>
                <a:latin typeface="Baskerville" panose="02020502070401020303" pitchFamily="18" charset="0"/>
                <a:ea typeface="Baskerville" panose="02020502070401020303" pitchFamily="18" charset="0"/>
                <a:cs typeface="Apple Chancery" panose="03020702040506060504" pitchFamily="66" charset="-79"/>
              </a:rPr>
              <a:t> 🐣🐰</a:t>
            </a:r>
            <a:r>
              <a:rPr lang="en-US" sz="1800" b="0" i="0">
                <a:effectLst/>
                <a:latin typeface="Baskerville" panose="02020502070401020303" pitchFamily="18" charset="0"/>
                <a:ea typeface="Baskerville" panose="02020502070401020303" pitchFamily="18" charset="0"/>
              </a:rPr>
              <a:t>, but rather reprove them.</a:t>
            </a:r>
            <a:endParaRPr lang="en-US" sz="1800">
              <a:latin typeface="Baskerville" panose="02020502070401020303" pitchFamily="18" charset="0"/>
              <a:ea typeface="Baskerville" panose="02020502070401020303" pitchFamily="18" charset="0"/>
            </a:endParaRPr>
          </a:p>
        </p:txBody>
      </p:sp>
      <p:pic>
        <p:nvPicPr>
          <p:cNvPr id="9" name="Picture 8">
            <a:extLst>
              <a:ext uri="{FF2B5EF4-FFF2-40B4-BE49-F238E27FC236}">
                <a16:creationId xmlns:a16="http://schemas.microsoft.com/office/drawing/2014/main" id="{CDD9C390-9CD4-06A6-4100-ECF36154FE92}"/>
              </a:ext>
            </a:extLst>
          </p:cNvPr>
          <p:cNvPicPr>
            <a:picLocks noChangeAspect="1"/>
          </p:cNvPicPr>
          <p:nvPr/>
        </p:nvPicPr>
        <p:blipFill>
          <a:blip r:embed="rId2"/>
          <a:srcRect l="2827" r="36154"/>
          <a:stretch/>
        </p:blipFill>
        <p:spPr>
          <a:xfrm>
            <a:off x="4752550" y="10"/>
            <a:ext cx="7439450" cy="6857990"/>
          </a:xfrm>
          <a:prstGeom prst="rect">
            <a:avLst/>
          </a:prstGeom>
        </p:spPr>
      </p:pic>
    </p:spTree>
    <p:extLst>
      <p:ext uri="{BB962C8B-B14F-4D97-AF65-F5344CB8AC3E}">
        <p14:creationId xmlns:p14="http://schemas.microsoft.com/office/powerpoint/2010/main" val="673762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1187F7A-920C-B377-65E8-1CF4CBCE3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CBCA74-4FED-3AF4-86FA-670AE6AB45C3}"/>
              </a:ext>
            </a:extLst>
          </p:cNvPr>
          <p:cNvSpPr>
            <a:spLocks noGrp="1"/>
          </p:cNvSpPr>
          <p:nvPr>
            <p:ph type="title"/>
          </p:nvPr>
        </p:nvSpPr>
        <p:spPr>
          <a:xfrm>
            <a:off x="609599" y="5293849"/>
            <a:ext cx="7202558" cy="1178688"/>
          </a:xfrm>
        </p:spPr>
        <p:txBody>
          <a:bodyPr vert="horz" lIns="91440" tIns="45720" rIns="91440" bIns="45720" rtlCol="0" anchor="ctr">
            <a:normAutofit/>
          </a:bodyPr>
          <a:lstStyle/>
          <a:p>
            <a:r>
              <a:rPr lang="en-US" sz="4000"/>
              <a:t>1 Thessalonians 5:22</a:t>
            </a:r>
          </a:p>
        </p:txBody>
      </p:sp>
      <p:sp>
        <p:nvSpPr>
          <p:cNvPr id="3" name="Content Placeholder 2">
            <a:extLst>
              <a:ext uri="{FF2B5EF4-FFF2-40B4-BE49-F238E27FC236}">
                <a16:creationId xmlns:a16="http://schemas.microsoft.com/office/drawing/2014/main" id="{FE11FF75-40D3-E429-91F3-0BD1E3769C13}"/>
              </a:ext>
            </a:extLst>
          </p:cNvPr>
          <p:cNvSpPr>
            <a:spLocks noGrp="1"/>
          </p:cNvSpPr>
          <p:nvPr>
            <p:ph idx="1"/>
          </p:nvPr>
        </p:nvSpPr>
        <p:spPr>
          <a:xfrm>
            <a:off x="7812157" y="5293850"/>
            <a:ext cx="3874124" cy="1178688"/>
          </a:xfrm>
        </p:spPr>
        <p:txBody>
          <a:bodyPr vert="horz" lIns="91440" tIns="45720" rIns="91440" bIns="45720" rtlCol="0" anchor="ctr">
            <a:normAutofit/>
          </a:bodyPr>
          <a:lstStyle/>
          <a:p>
            <a:pPr marL="0" indent="0" algn="ctr">
              <a:buNone/>
            </a:pPr>
            <a:r>
              <a:rPr lang="en-US" sz="1800" b="0" i="0" dirty="0">
                <a:effectLst/>
              </a:rPr>
              <a:t>Abstain from all appearance of evil🎄 🎅🏻 🎃 🐣🐰.</a:t>
            </a:r>
            <a:endParaRPr lang="en-US" sz="1800" dirty="0"/>
          </a:p>
        </p:txBody>
      </p:sp>
      <p:pic>
        <p:nvPicPr>
          <p:cNvPr id="6" name="Picture 5" descr="Holidays - Free of Charge Creative Commons Highway sign image">
            <a:extLst>
              <a:ext uri="{FF2B5EF4-FFF2-40B4-BE49-F238E27FC236}">
                <a16:creationId xmlns:a16="http://schemas.microsoft.com/office/drawing/2014/main" id="{029B86C8-F69A-D618-370C-70B6F4661E1D}"/>
              </a:ext>
            </a:extLst>
          </p:cNvPr>
          <p:cNvPicPr>
            <a:picLocks noChangeAspect="1"/>
          </p:cNvPicPr>
          <p:nvPr/>
        </p:nvPicPr>
        <p:blipFill>
          <a:blip r:embed="rId2">
            <a:extLst>
              <a:ext uri="{837473B0-CC2E-450A-ABE3-18F120FF3D39}">
                <a1611:picAttrSrcUrl xmlns:a1611="http://schemas.microsoft.com/office/drawing/2016/11/main" r:id="rId3"/>
              </a:ext>
            </a:extLst>
          </a:blip>
          <a:srcRect t="16573" b="13106"/>
          <a:stretch/>
        </p:blipFill>
        <p:spPr>
          <a:xfrm>
            <a:off x="20" y="10"/>
            <a:ext cx="12191980" cy="4908375"/>
          </a:xfrm>
          <a:prstGeom prst="rect">
            <a:avLst/>
          </a:prstGeom>
        </p:spPr>
      </p:pic>
    </p:spTree>
    <p:extLst>
      <p:ext uri="{BB962C8B-B14F-4D97-AF65-F5344CB8AC3E}">
        <p14:creationId xmlns:p14="http://schemas.microsoft.com/office/powerpoint/2010/main" val="51454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6D629-AB86-D618-9011-6DF8EBC9A02B}"/>
              </a:ext>
            </a:extLst>
          </p:cNvPr>
          <p:cNvSpPr>
            <a:spLocks noGrp="1"/>
          </p:cNvSpPr>
          <p:nvPr>
            <p:ph type="title"/>
          </p:nvPr>
        </p:nvSpPr>
        <p:spPr/>
        <p:txBody>
          <a:bodyPr/>
          <a:lstStyle/>
          <a:p>
            <a:r>
              <a:rPr lang="en-US" dirty="0">
                <a:latin typeface="Baskerville" panose="02020502070401020303" pitchFamily="18" charset="0"/>
                <a:ea typeface="Baskerville" panose="02020502070401020303" pitchFamily="18" charset="0"/>
              </a:rPr>
              <a:t>Galatians 4:10-11</a:t>
            </a:r>
          </a:p>
        </p:txBody>
      </p:sp>
      <p:sp>
        <p:nvSpPr>
          <p:cNvPr id="3" name="Content Placeholder 2">
            <a:extLst>
              <a:ext uri="{FF2B5EF4-FFF2-40B4-BE49-F238E27FC236}">
                <a16:creationId xmlns:a16="http://schemas.microsoft.com/office/drawing/2014/main" id="{AA89FA69-AF9A-0601-B2E3-0D672435BAF0}"/>
              </a:ext>
            </a:extLst>
          </p:cNvPr>
          <p:cNvSpPr>
            <a:spLocks noGrp="1"/>
          </p:cNvSpPr>
          <p:nvPr>
            <p:ph idx="1"/>
          </p:nvPr>
        </p:nvSpPr>
        <p:spPr>
          <a:xfrm>
            <a:off x="612647" y="1715532"/>
            <a:ext cx="5624171" cy="4593828"/>
          </a:xfrm>
        </p:spPr>
        <p:txBody>
          <a:bodyPr/>
          <a:lstStyle/>
          <a:p>
            <a:pPr algn="l"/>
            <a:r>
              <a:rPr lang="en-US" b="0" i="0" dirty="0">
                <a:solidFill>
                  <a:srgbClr val="000000"/>
                </a:solidFill>
                <a:effectLst/>
                <a:latin typeface="Baskerville" panose="02020502070401020303" pitchFamily="18" charset="0"/>
                <a:ea typeface="Baskerville" panose="02020502070401020303" pitchFamily="18" charset="0"/>
              </a:rPr>
              <a:t>Ye observe days, and months, and times, and years. </a:t>
            </a:r>
            <a:r>
              <a:rPr lang="en-US" b="1" i="0" baseline="30000" dirty="0">
                <a:solidFill>
                  <a:srgbClr val="000000"/>
                </a:solidFill>
                <a:effectLst/>
                <a:latin typeface="Baskerville" panose="02020502070401020303" pitchFamily="18" charset="0"/>
                <a:ea typeface="Baskerville" panose="02020502070401020303" pitchFamily="18" charset="0"/>
              </a:rPr>
              <a:t> </a:t>
            </a:r>
            <a:r>
              <a:rPr lang="en-US" b="0" i="0" dirty="0">
                <a:solidFill>
                  <a:srgbClr val="000000"/>
                </a:solidFill>
                <a:effectLst/>
                <a:latin typeface="Baskerville" panose="02020502070401020303" pitchFamily="18" charset="0"/>
                <a:ea typeface="Baskerville" panose="02020502070401020303" pitchFamily="18" charset="0"/>
              </a:rPr>
              <a:t>I am afraid of you, lest I have bestowed upon you </a:t>
            </a:r>
            <a:r>
              <a:rPr lang="en-US" b="0" i="0" dirty="0" err="1">
                <a:solidFill>
                  <a:srgbClr val="000000"/>
                </a:solidFill>
                <a:effectLst/>
                <a:latin typeface="Baskerville" panose="02020502070401020303" pitchFamily="18" charset="0"/>
                <a:ea typeface="Baskerville" panose="02020502070401020303" pitchFamily="18" charset="0"/>
              </a:rPr>
              <a:t>labour</a:t>
            </a:r>
            <a:r>
              <a:rPr lang="en-US" b="0" i="0" dirty="0">
                <a:solidFill>
                  <a:srgbClr val="000000"/>
                </a:solidFill>
                <a:effectLst/>
                <a:latin typeface="Baskerville" panose="02020502070401020303" pitchFamily="18" charset="0"/>
                <a:ea typeface="Baskerville" panose="02020502070401020303" pitchFamily="18" charset="0"/>
              </a:rPr>
              <a:t> in vain.</a:t>
            </a:r>
          </a:p>
          <a:p>
            <a:endParaRPr lang="en-US" dirty="0"/>
          </a:p>
        </p:txBody>
      </p:sp>
      <p:pic>
        <p:nvPicPr>
          <p:cNvPr id="8" name="Picture 7" descr="A screenshot of a cellphone&#10;&#10;Description automatically generated">
            <a:extLst>
              <a:ext uri="{FF2B5EF4-FFF2-40B4-BE49-F238E27FC236}">
                <a16:creationId xmlns:a16="http://schemas.microsoft.com/office/drawing/2014/main" id="{1CCAB832-8EB0-35B8-FF9C-5AE97F33ECE0}"/>
              </a:ext>
            </a:extLst>
          </p:cNvPr>
          <p:cNvPicPr>
            <a:picLocks noChangeAspect="1"/>
          </p:cNvPicPr>
          <p:nvPr/>
        </p:nvPicPr>
        <p:blipFill rotWithShape="1">
          <a:blip r:embed="rId2"/>
          <a:srcRect t="20625"/>
          <a:stretch/>
        </p:blipFill>
        <p:spPr>
          <a:xfrm>
            <a:off x="6412877" y="200025"/>
            <a:ext cx="5624170" cy="6486525"/>
          </a:xfrm>
          <a:prstGeom prst="rect">
            <a:avLst/>
          </a:prstGeom>
        </p:spPr>
      </p:pic>
    </p:spTree>
    <p:extLst>
      <p:ext uri="{BB962C8B-B14F-4D97-AF65-F5344CB8AC3E}">
        <p14:creationId xmlns:p14="http://schemas.microsoft.com/office/powerpoint/2010/main" val="2387495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AB9B8B4-6AA0-6EC2-5180-35BA3CFC28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AC8ABD-7105-EE42-A5E9-9F9631770902}"/>
              </a:ext>
            </a:extLst>
          </p:cNvPr>
          <p:cNvSpPr>
            <a:spLocks noGrp="1"/>
          </p:cNvSpPr>
          <p:nvPr>
            <p:ph type="title"/>
          </p:nvPr>
        </p:nvSpPr>
        <p:spPr>
          <a:xfrm>
            <a:off x="612647" y="548640"/>
            <a:ext cx="10872216" cy="1132258"/>
          </a:xfrm>
        </p:spPr>
        <p:txBody>
          <a:bodyPr anchor="t">
            <a:normAutofit/>
          </a:bodyPr>
          <a:lstStyle/>
          <a:p>
            <a:r>
              <a:rPr lang="en-US" dirty="0">
                <a:latin typeface="Baskerville" panose="02020502070401020303" pitchFamily="18" charset="0"/>
                <a:ea typeface="Baskerville" panose="02020502070401020303" pitchFamily="18" charset="0"/>
              </a:rPr>
              <a:t>In Conclusion…</a:t>
            </a:r>
          </a:p>
        </p:txBody>
      </p:sp>
      <p:pic>
        <p:nvPicPr>
          <p:cNvPr id="5" name="Picture 4" descr="Beacon Signal To The Sabbath | Echo Of Restoration Truths">
            <a:extLst>
              <a:ext uri="{FF2B5EF4-FFF2-40B4-BE49-F238E27FC236}">
                <a16:creationId xmlns:a16="http://schemas.microsoft.com/office/drawing/2014/main" id="{B3F0BB11-9381-137C-A715-2E3D48C67582}"/>
              </a:ext>
            </a:extLst>
          </p:cNvPr>
          <p:cNvPicPr>
            <a:picLocks noChangeAspect="1"/>
          </p:cNvPicPr>
          <p:nvPr/>
        </p:nvPicPr>
        <p:blipFill>
          <a:blip r:embed="rId2">
            <a:extLst>
              <a:ext uri="{837473B0-CC2E-450A-ABE3-18F120FF3D39}">
                <a1611:picAttrSrcUrl xmlns:a1611="http://schemas.microsoft.com/office/drawing/2016/11/main" r:id="rId3"/>
              </a:ext>
            </a:extLst>
          </a:blip>
          <a:srcRect l="11321" r="12995" b="-2"/>
          <a:stretch/>
        </p:blipFill>
        <p:spPr>
          <a:xfrm>
            <a:off x="731520" y="1775012"/>
            <a:ext cx="6355080" cy="4534348"/>
          </a:xfrm>
          <a:prstGeom prst="rect">
            <a:avLst/>
          </a:prstGeom>
        </p:spPr>
      </p:pic>
      <p:sp>
        <p:nvSpPr>
          <p:cNvPr id="3" name="Content Placeholder 2">
            <a:extLst>
              <a:ext uri="{FF2B5EF4-FFF2-40B4-BE49-F238E27FC236}">
                <a16:creationId xmlns:a16="http://schemas.microsoft.com/office/drawing/2014/main" id="{452B0D02-F0D0-05CD-9E7C-C4D8823AE7F8}"/>
              </a:ext>
            </a:extLst>
          </p:cNvPr>
          <p:cNvSpPr>
            <a:spLocks noGrp="1"/>
          </p:cNvSpPr>
          <p:nvPr>
            <p:ph idx="1"/>
          </p:nvPr>
        </p:nvSpPr>
        <p:spPr>
          <a:xfrm>
            <a:off x="7485529" y="1775012"/>
            <a:ext cx="3999334" cy="4534348"/>
          </a:xfrm>
        </p:spPr>
        <p:txBody>
          <a:bodyPr>
            <a:normAutofit/>
          </a:bodyPr>
          <a:lstStyle/>
          <a:p>
            <a:pPr>
              <a:lnSpc>
                <a:spcPct val="110000"/>
              </a:lnSpc>
            </a:pPr>
            <a:r>
              <a:rPr lang="en-US" sz="1500">
                <a:latin typeface="Baskerville" panose="02020502070401020303" pitchFamily="18" charset="0"/>
                <a:ea typeface="Baskerville" panose="02020502070401020303" pitchFamily="18" charset="0"/>
              </a:rPr>
              <a:t>Easter is not rooted in anything good, it initially was a way for non-Jews (gentiles) to separate themselves from Passover.</a:t>
            </a:r>
          </a:p>
          <a:p>
            <a:pPr>
              <a:lnSpc>
                <a:spcPct val="110000"/>
              </a:lnSpc>
            </a:pPr>
            <a:r>
              <a:rPr lang="en-US" sz="1500">
                <a:latin typeface="Baskerville" panose="02020502070401020303" pitchFamily="18" charset="0"/>
                <a:ea typeface="Baskerville" panose="02020502070401020303" pitchFamily="18" charset="0"/>
              </a:rPr>
              <a:t>Saying the Messiah was cut off on Friday and rose on Sunday is one of the silliest things out there. That is 1.5 days not even 3 days and 3 nights!</a:t>
            </a:r>
          </a:p>
          <a:p>
            <a:pPr>
              <a:lnSpc>
                <a:spcPct val="110000"/>
              </a:lnSpc>
            </a:pPr>
            <a:r>
              <a:rPr lang="en-US" sz="1500">
                <a:latin typeface="Baskerville" panose="02020502070401020303" pitchFamily="18" charset="0"/>
                <a:ea typeface="Baskerville" panose="02020502070401020303" pitchFamily="18" charset="0"/>
              </a:rPr>
              <a:t>Celebrating Easter is committing idolatry and Yah says NO idolaters will enter into the kingdom of heaven.</a:t>
            </a:r>
          </a:p>
          <a:p>
            <a:pPr>
              <a:lnSpc>
                <a:spcPct val="110000"/>
              </a:lnSpc>
            </a:pPr>
            <a:r>
              <a:rPr lang="en-US" sz="1500">
                <a:latin typeface="Baskerville" panose="02020502070401020303" pitchFamily="18" charset="0"/>
                <a:ea typeface="Baskerville" panose="02020502070401020303" pitchFamily="18" charset="0"/>
              </a:rPr>
              <a:t>We’re called to worship Yah in spirit and in truth and keep His commandments instead of the traditions of the churches that Yah will destroy for blaspheming Him.  </a:t>
            </a:r>
          </a:p>
        </p:txBody>
      </p:sp>
    </p:spTree>
    <p:extLst>
      <p:ext uri="{BB962C8B-B14F-4D97-AF65-F5344CB8AC3E}">
        <p14:creationId xmlns:p14="http://schemas.microsoft.com/office/powerpoint/2010/main" val="3032026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647194-B0E3-F62E-DED6-183799BABD1A}"/>
              </a:ext>
            </a:extLst>
          </p:cNvPr>
          <p:cNvSpPr>
            <a:spLocks noGrp="1"/>
          </p:cNvSpPr>
          <p:nvPr>
            <p:ph type="title"/>
          </p:nvPr>
        </p:nvSpPr>
        <p:spPr>
          <a:xfrm>
            <a:off x="612648" y="600075"/>
            <a:ext cx="6035040" cy="1529932"/>
          </a:xfrm>
        </p:spPr>
        <p:txBody>
          <a:bodyPr anchor="b">
            <a:normAutofit/>
          </a:bodyPr>
          <a:lstStyle/>
          <a:p>
            <a:r>
              <a:rPr lang="en-US" dirty="0">
                <a:latin typeface="Baskerville" panose="02020502070401020303" pitchFamily="18" charset="0"/>
                <a:ea typeface="Baskerville" panose="02020502070401020303" pitchFamily="18" charset="0"/>
              </a:rPr>
              <a:t>The spirit of Easter/Ishtar </a:t>
            </a:r>
          </a:p>
        </p:txBody>
      </p:sp>
      <p:sp>
        <p:nvSpPr>
          <p:cNvPr id="3" name="Content Placeholder 2">
            <a:extLst>
              <a:ext uri="{FF2B5EF4-FFF2-40B4-BE49-F238E27FC236}">
                <a16:creationId xmlns:a16="http://schemas.microsoft.com/office/drawing/2014/main" id="{DF74169F-98AE-0B42-169C-1ED041E3A5BD}"/>
              </a:ext>
            </a:extLst>
          </p:cNvPr>
          <p:cNvSpPr>
            <a:spLocks noGrp="1"/>
          </p:cNvSpPr>
          <p:nvPr>
            <p:ph idx="1"/>
          </p:nvPr>
        </p:nvSpPr>
        <p:spPr>
          <a:xfrm>
            <a:off x="612648" y="2212848"/>
            <a:ext cx="6035040" cy="4096512"/>
          </a:xfrm>
        </p:spPr>
        <p:txBody>
          <a:bodyPr>
            <a:normAutofit/>
          </a:bodyPr>
          <a:lstStyle/>
          <a:p>
            <a:pPr>
              <a:lnSpc>
                <a:spcPct val="110000"/>
              </a:lnSpc>
            </a:pPr>
            <a:r>
              <a:rPr lang="en-US" sz="1300" dirty="0">
                <a:latin typeface="Baskerville" panose="02020502070401020303" pitchFamily="18" charset="0"/>
                <a:ea typeface="Baskerville" panose="02020502070401020303" pitchFamily="18" charset="0"/>
                <a:cs typeface="Apple Chancery" panose="03020702040506060504" pitchFamily="66" charset="-79"/>
              </a:rPr>
              <a:t>Satanic goddess worship</a:t>
            </a:r>
          </a:p>
          <a:p>
            <a:pPr>
              <a:lnSpc>
                <a:spcPct val="110000"/>
              </a:lnSpc>
            </a:pPr>
            <a:r>
              <a:rPr lang="en-US" sz="1300" dirty="0">
                <a:latin typeface="Baskerville" panose="02020502070401020303" pitchFamily="18" charset="0"/>
                <a:ea typeface="Baskerville" panose="02020502070401020303" pitchFamily="18" charset="0"/>
                <a:cs typeface="Apple Chancery" panose="03020702040506060504" pitchFamily="66" charset="-79"/>
              </a:rPr>
              <a:t>Ishtar is </a:t>
            </a:r>
            <a:r>
              <a:rPr lang="en-US" sz="1300" dirty="0" err="1">
                <a:latin typeface="Baskerville" panose="02020502070401020303" pitchFamily="18" charset="0"/>
                <a:ea typeface="Baskerville" panose="02020502070401020303" pitchFamily="18" charset="0"/>
                <a:cs typeface="Apple Chancery" panose="03020702040506060504" pitchFamily="66" charset="-79"/>
              </a:rPr>
              <a:t>Ashteroth</a:t>
            </a:r>
            <a:r>
              <a:rPr lang="en-US" sz="1300" dirty="0">
                <a:latin typeface="Baskerville" panose="02020502070401020303" pitchFamily="18" charset="0"/>
                <a:ea typeface="Baskerville" panose="02020502070401020303" pitchFamily="18" charset="0"/>
                <a:cs typeface="Apple Chancery" panose="03020702040506060504" pitchFamily="66" charset="-79"/>
              </a:rPr>
              <a:t> that the Israelites were worshipping in 2 Kings 17</a:t>
            </a:r>
          </a:p>
          <a:p>
            <a:pPr lvl="1">
              <a:lnSpc>
                <a:spcPct val="110000"/>
              </a:lnSpc>
            </a:pPr>
            <a:r>
              <a:rPr lang="en-US" sz="1300" dirty="0">
                <a:latin typeface="Baskerville" panose="02020502070401020303" pitchFamily="18" charset="0"/>
                <a:ea typeface="Baskerville" panose="02020502070401020303" pitchFamily="18" charset="0"/>
                <a:cs typeface="Apple Chancery" panose="03020702040506060504" pitchFamily="66" charset="-79"/>
              </a:rPr>
              <a:t>God divorced them for doing this</a:t>
            </a:r>
          </a:p>
          <a:p>
            <a:pPr lvl="1">
              <a:lnSpc>
                <a:spcPct val="110000"/>
              </a:lnSpc>
            </a:pPr>
            <a:r>
              <a:rPr lang="en-US" sz="1300" dirty="0">
                <a:latin typeface="Baskerville" panose="02020502070401020303" pitchFamily="18" charset="0"/>
                <a:ea typeface="Baskerville" panose="02020502070401020303" pitchFamily="18" charset="0"/>
                <a:cs typeface="Apple Chancery" panose="03020702040506060504" pitchFamily="66" charset="-79"/>
              </a:rPr>
              <a:t>Paul warned us in Romans 11</a:t>
            </a:r>
          </a:p>
          <a:p>
            <a:pPr>
              <a:lnSpc>
                <a:spcPct val="110000"/>
              </a:lnSpc>
            </a:pPr>
            <a:r>
              <a:rPr lang="en-US" sz="1300" dirty="0">
                <a:latin typeface="Baskerville" panose="02020502070401020303" pitchFamily="18" charset="0"/>
                <a:ea typeface="Baskerville" panose="02020502070401020303" pitchFamily="18" charset="0"/>
                <a:cs typeface="Apple Chancery" panose="03020702040506060504" pitchFamily="66" charset="-79"/>
              </a:rPr>
              <a:t>Ishtar is the 👑queen of Heaven👑</a:t>
            </a:r>
          </a:p>
          <a:p>
            <a:pPr lvl="1">
              <a:lnSpc>
                <a:spcPct val="110000"/>
              </a:lnSpc>
            </a:pPr>
            <a:r>
              <a:rPr lang="en-US" sz="1300" b="0" i="0" dirty="0">
                <a:effectLst/>
                <a:latin typeface="Baskerville" panose="02020502070401020303" pitchFamily="18" charset="0"/>
                <a:ea typeface="Baskerville" panose="02020502070401020303" pitchFamily="18" charset="0"/>
                <a:cs typeface="Apple Chancery" panose="03020702040506060504" pitchFamily="66" charset="-79"/>
              </a:rPr>
              <a:t>Jeremiah 7:18 The children gather wood, and the fathers kindle the fire, and the women knead their dough, to make cakes to the 👑queen of heaven👑, and to pour out drink offerings unto other gods🐣🐰, that they may provoke me to anger.</a:t>
            </a:r>
          </a:p>
          <a:p>
            <a:pPr lvl="1">
              <a:lnSpc>
                <a:spcPct val="110000"/>
              </a:lnSpc>
            </a:pPr>
            <a:r>
              <a:rPr lang="en-US" sz="1300" dirty="0">
                <a:latin typeface="Baskerville" panose="02020502070401020303" pitchFamily="18" charset="0"/>
                <a:ea typeface="Baskerville" panose="02020502070401020303" pitchFamily="18" charset="0"/>
                <a:cs typeface="Apple Chancery" panose="03020702040506060504" pitchFamily="66" charset="-79"/>
              </a:rPr>
              <a:t>Jeremiah 44:17-18 </a:t>
            </a:r>
            <a:r>
              <a:rPr lang="en-US" sz="1300" b="1" i="0" baseline="30000" dirty="0">
                <a:effectLst/>
                <a:latin typeface="Baskerville" panose="02020502070401020303" pitchFamily="18" charset="0"/>
                <a:ea typeface="Baskerville" panose="02020502070401020303" pitchFamily="18" charset="0"/>
                <a:cs typeface="APPLE CHANCERY" panose="03020702040506060504" pitchFamily="66" charset="-79"/>
              </a:rPr>
              <a:t> </a:t>
            </a:r>
            <a:r>
              <a:rPr lang="en-US" sz="1300" b="0" i="0" dirty="0">
                <a:effectLst/>
                <a:latin typeface="Baskerville" panose="02020502070401020303" pitchFamily="18" charset="0"/>
                <a:ea typeface="Baskerville" panose="02020502070401020303" pitchFamily="18" charset="0"/>
                <a:cs typeface="Apple Chancery" panose="03020702040506060504" pitchFamily="66" charset="-79"/>
              </a:rPr>
              <a:t>But we will certainly do whatsoever thing </a:t>
            </a:r>
            <a:r>
              <a:rPr lang="en-US" sz="1300" b="0" i="0" dirty="0" err="1">
                <a:effectLst/>
                <a:latin typeface="Baskerville" panose="02020502070401020303" pitchFamily="18" charset="0"/>
                <a:ea typeface="Baskerville" panose="02020502070401020303" pitchFamily="18" charset="0"/>
                <a:cs typeface="Apple Chancery" panose="03020702040506060504" pitchFamily="66" charset="-79"/>
              </a:rPr>
              <a:t>goeth</a:t>
            </a:r>
            <a:r>
              <a:rPr lang="en-US" sz="1300" b="0" i="0" dirty="0">
                <a:effectLst/>
                <a:latin typeface="Baskerville" panose="02020502070401020303" pitchFamily="18" charset="0"/>
                <a:ea typeface="Baskerville" panose="02020502070401020303" pitchFamily="18" charset="0"/>
                <a:cs typeface="Apple Chancery" panose="03020702040506060504" pitchFamily="66" charset="-79"/>
              </a:rPr>
              <a:t> forth out of our own mouth, to burn incense unto the </a:t>
            </a:r>
            <a:r>
              <a:rPr lang="en-US" sz="1300" dirty="0">
                <a:latin typeface="Baskerville" panose="02020502070401020303" pitchFamily="18" charset="0"/>
                <a:ea typeface="Baskerville" panose="02020502070401020303" pitchFamily="18" charset="0"/>
                <a:cs typeface="Apple Chancery" panose="03020702040506060504" pitchFamily="66" charset="-79"/>
              </a:rPr>
              <a:t>👑 </a:t>
            </a:r>
            <a:r>
              <a:rPr lang="en-US" sz="1300" b="0" i="0" dirty="0">
                <a:effectLst/>
                <a:latin typeface="Baskerville" panose="02020502070401020303" pitchFamily="18" charset="0"/>
                <a:ea typeface="Baskerville" panose="02020502070401020303" pitchFamily="18" charset="0"/>
                <a:cs typeface="Apple Chancery" panose="03020702040506060504" pitchFamily="66" charset="-79"/>
              </a:rPr>
              <a:t>queen of heaven</a:t>
            </a:r>
            <a:r>
              <a:rPr lang="en-US" sz="1300" dirty="0">
                <a:latin typeface="Baskerville" panose="02020502070401020303" pitchFamily="18" charset="0"/>
                <a:ea typeface="Baskerville" panose="02020502070401020303" pitchFamily="18" charset="0"/>
                <a:cs typeface="Apple Chancery" panose="03020702040506060504" pitchFamily="66" charset="-79"/>
              </a:rPr>
              <a:t> 👑</a:t>
            </a:r>
            <a:r>
              <a:rPr lang="en-US" sz="1300" b="0" i="0" dirty="0">
                <a:effectLst/>
                <a:latin typeface="Baskerville" panose="02020502070401020303" pitchFamily="18" charset="0"/>
                <a:ea typeface="Baskerville" panose="02020502070401020303" pitchFamily="18" charset="0"/>
                <a:cs typeface="Apple Chancery" panose="03020702040506060504" pitchFamily="66" charset="-79"/>
              </a:rPr>
              <a:t>, and to pour out drink offerings unto her, as we have done, we, and our fathers, our kings, and our princes, in the cities of Judah, and in the streets of Jerusalem: for then had we plenty of victuals, and were well, and saw no evil.</a:t>
            </a:r>
            <a:r>
              <a:rPr lang="en-US" sz="1300" b="1" i="0" baseline="30000" dirty="0">
                <a:effectLst/>
                <a:latin typeface="Baskerville" panose="02020502070401020303" pitchFamily="18" charset="0"/>
                <a:ea typeface="Baskerville" panose="02020502070401020303" pitchFamily="18" charset="0"/>
                <a:cs typeface="APPLE CHANCERY" panose="03020702040506060504" pitchFamily="66" charset="-79"/>
              </a:rPr>
              <a:t> </a:t>
            </a:r>
            <a:r>
              <a:rPr lang="en-US" sz="1300" b="0" i="0" dirty="0">
                <a:effectLst/>
                <a:latin typeface="Baskerville" panose="02020502070401020303" pitchFamily="18" charset="0"/>
                <a:ea typeface="Baskerville" panose="02020502070401020303" pitchFamily="18" charset="0"/>
                <a:cs typeface="Apple Chancery" panose="03020702040506060504" pitchFamily="66" charset="-79"/>
              </a:rPr>
              <a:t>But since we left off to burn incense to the queen of heaven, and to pour out drink offerings unto her, we have wanted all things, and have been consumed by the sword and by the famine.</a:t>
            </a:r>
          </a:p>
          <a:p>
            <a:pPr>
              <a:lnSpc>
                <a:spcPct val="110000"/>
              </a:lnSpc>
            </a:pPr>
            <a:endParaRPr lang="en-US" sz="1300" dirty="0"/>
          </a:p>
        </p:txBody>
      </p:sp>
      <p:pic>
        <p:nvPicPr>
          <p:cNvPr id="5" name="Picture 4" descr="A painting of a person holding a basket of eggs&#10;&#10;Description automatically generated">
            <a:extLst>
              <a:ext uri="{FF2B5EF4-FFF2-40B4-BE49-F238E27FC236}">
                <a16:creationId xmlns:a16="http://schemas.microsoft.com/office/drawing/2014/main" id="{1BE49346-0293-7AEE-2947-B942F46AB2C9}"/>
              </a:ext>
            </a:extLst>
          </p:cNvPr>
          <p:cNvPicPr>
            <a:picLocks noChangeAspect="1"/>
          </p:cNvPicPr>
          <p:nvPr/>
        </p:nvPicPr>
        <p:blipFill>
          <a:blip r:embed="rId2">
            <a:extLst>
              <a:ext uri="{837473B0-CC2E-450A-ABE3-18F120FF3D39}">
                <a1611:picAttrSrcUrl xmlns:a1611="http://schemas.microsoft.com/office/drawing/2016/11/main" r:id="rId3"/>
              </a:ext>
            </a:extLst>
          </a:blip>
          <a:srcRect r="-2" b="577"/>
          <a:stretch/>
        </p:blipFill>
        <p:spPr>
          <a:xfrm>
            <a:off x="7345680" y="10"/>
            <a:ext cx="4846320" cy="6857990"/>
          </a:xfrm>
          <a:prstGeom prst="rect">
            <a:avLst/>
          </a:prstGeom>
        </p:spPr>
      </p:pic>
    </p:spTree>
    <p:extLst>
      <p:ext uri="{BB962C8B-B14F-4D97-AF65-F5344CB8AC3E}">
        <p14:creationId xmlns:p14="http://schemas.microsoft.com/office/powerpoint/2010/main" val="2032327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2AFC67-0973-EC0D-F14E-710D701B2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73664F-6B32-D210-4179-6853B97FE3B8}"/>
              </a:ext>
            </a:extLst>
          </p:cNvPr>
          <p:cNvSpPr>
            <a:spLocks noGrp="1"/>
          </p:cNvSpPr>
          <p:nvPr>
            <p:ph type="title"/>
          </p:nvPr>
        </p:nvSpPr>
        <p:spPr>
          <a:xfrm>
            <a:off x="614681" y="603504"/>
            <a:ext cx="3553412" cy="1527048"/>
          </a:xfrm>
        </p:spPr>
        <p:txBody>
          <a:bodyPr anchor="b">
            <a:normAutofit/>
          </a:bodyPr>
          <a:lstStyle/>
          <a:p>
            <a:r>
              <a:rPr lang="en-US" dirty="0">
                <a:latin typeface="Baskerville" panose="02020502070401020303" pitchFamily="18" charset="0"/>
                <a:ea typeface="Baskerville" panose="02020502070401020303" pitchFamily="18" charset="0"/>
              </a:rPr>
              <a:t>Evil good and good Evil</a:t>
            </a:r>
          </a:p>
        </p:txBody>
      </p:sp>
      <p:sp>
        <p:nvSpPr>
          <p:cNvPr id="3" name="Content Placeholder 2">
            <a:extLst>
              <a:ext uri="{FF2B5EF4-FFF2-40B4-BE49-F238E27FC236}">
                <a16:creationId xmlns:a16="http://schemas.microsoft.com/office/drawing/2014/main" id="{75B6556B-EC21-A834-1CB1-800AFB5B9FCD}"/>
              </a:ext>
            </a:extLst>
          </p:cNvPr>
          <p:cNvSpPr>
            <a:spLocks noGrp="1"/>
          </p:cNvSpPr>
          <p:nvPr>
            <p:ph idx="1"/>
          </p:nvPr>
        </p:nvSpPr>
        <p:spPr>
          <a:xfrm>
            <a:off x="614680" y="2212848"/>
            <a:ext cx="3553413" cy="4122420"/>
          </a:xfrm>
        </p:spPr>
        <p:txBody>
          <a:bodyPr>
            <a:normAutofit lnSpcReduction="10000"/>
          </a:bodyPr>
          <a:lstStyle/>
          <a:p>
            <a:pPr>
              <a:lnSpc>
                <a:spcPct val="110000"/>
              </a:lnSpc>
            </a:pPr>
            <a:r>
              <a:rPr lang="en-US" sz="1500" dirty="0">
                <a:latin typeface="Baskerville" panose="02020502070401020303" pitchFamily="18" charset="0"/>
                <a:ea typeface="Baskerville" panose="02020502070401020303" pitchFamily="18" charset="0"/>
              </a:rPr>
              <a:t>Like the celebration of Messiah’s birth at Christmas, Easter has turned into a melting pot of activities that have NOTHING to do with our </a:t>
            </a:r>
            <a:r>
              <a:rPr lang="en-US" sz="1500" dirty="0" err="1">
                <a:latin typeface="Baskerville" panose="02020502070401020303" pitchFamily="18" charset="0"/>
                <a:ea typeface="Baskerville" panose="02020502070401020303" pitchFamily="18" charset="0"/>
              </a:rPr>
              <a:t>Yeshua’s</a:t>
            </a:r>
            <a:r>
              <a:rPr lang="en-US" sz="1500" dirty="0">
                <a:latin typeface="Baskerville" panose="02020502070401020303" pitchFamily="18" charset="0"/>
                <a:ea typeface="Baskerville" panose="02020502070401020303" pitchFamily="18" charset="0"/>
              </a:rPr>
              <a:t> death and resurrection. </a:t>
            </a:r>
          </a:p>
          <a:p>
            <a:pPr>
              <a:lnSpc>
                <a:spcPct val="110000"/>
              </a:lnSpc>
            </a:pPr>
            <a:r>
              <a:rPr lang="en-US" sz="1500" dirty="0">
                <a:latin typeface="Baskerville" panose="02020502070401020303" pitchFamily="18" charset="0"/>
                <a:ea typeface="Baskerville" panose="02020502070401020303" pitchFamily="18" charset="0"/>
              </a:rPr>
              <a:t>Although traditions like the Easter bunny and Easter egg hunts seems as harmless as believing in Santa (SATAN) Claus, they actually have a significant association with pagan worship and rituals from the past.</a:t>
            </a:r>
          </a:p>
          <a:p>
            <a:pPr>
              <a:lnSpc>
                <a:spcPct val="110000"/>
              </a:lnSpc>
            </a:pPr>
            <a:r>
              <a:rPr lang="en-US" sz="1600" i="0" dirty="0">
                <a:effectLst/>
                <a:latin typeface="Baskerville" panose="02020502070401020303" pitchFamily="18" charset="0"/>
                <a:ea typeface="Baskerville" panose="02020502070401020303" pitchFamily="18" charset="0"/>
              </a:rPr>
              <a:t>Isaiah 5:20 Woe unto them that call evil good, and good evil; that put darkness for light, and light for darkness; that put bitter for sweet, and sweet for bitter!</a:t>
            </a:r>
            <a:endParaRPr lang="en-US" sz="1600" dirty="0">
              <a:latin typeface="Baskerville" panose="02020502070401020303" pitchFamily="18" charset="0"/>
              <a:ea typeface="Baskerville" panose="02020502070401020303" pitchFamily="18" charset="0"/>
            </a:endParaRPr>
          </a:p>
        </p:txBody>
      </p:sp>
      <p:pic>
        <p:nvPicPr>
          <p:cNvPr id="5" name="Picture 4" descr="A rabbit with a red bow next to a basket of eggs&#10;&#10;Description automatically generated">
            <a:extLst>
              <a:ext uri="{FF2B5EF4-FFF2-40B4-BE49-F238E27FC236}">
                <a16:creationId xmlns:a16="http://schemas.microsoft.com/office/drawing/2014/main" id="{01E6B74B-3082-CBAA-AA56-1B87FFDB4B1B}"/>
              </a:ext>
            </a:extLst>
          </p:cNvPr>
          <p:cNvPicPr>
            <a:picLocks noChangeAspect="1"/>
          </p:cNvPicPr>
          <p:nvPr/>
        </p:nvPicPr>
        <p:blipFill>
          <a:blip r:embed="rId2">
            <a:extLst>
              <a:ext uri="{837473B0-CC2E-450A-ABE3-18F120FF3D39}">
                <a1611:picAttrSrcUrl xmlns:a1611="http://schemas.microsoft.com/office/drawing/2016/11/main" r:id="rId3"/>
              </a:ext>
            </a:extLst>
          </a:blip>
          <a:srcRect l="22169" r="10032"/>
          <a:stretch/>
        </p:blipFill>
        <p:spPr>
          <a:xfrm>
            <a:off x="4752550" y="10"/>
            <a:ext cx="7439450" cy="6857990"/>
          </a:xfrm>
          <a:prstGeom prst="rect">
            <a:avLst/>
          </a:prstGeom>
        </p:spPr>
      </p:pic>
    </p:spTree>
    <p:extLst>
      <p:ext uri="{BB962C8B-B14F-4D97-AF65-F5344CB8AC3E}">
        <p14:creationId xmlns:p14="http://schemas.microsoft.com/office/powerpoint/2010/main" val="881312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2AFC67-0973-EC0D-F14E-710D701B2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F06822-1005-6D02-5BCB-98EC319E6250}"/>
              </a:ext>
            </a:extLst>
          </p:cNvPr>
          <p:cNvSpPr>
            <a:spLocks noGrp="1"/>
          </p:cNvSpPr>
          <p:nvPr>
            <p:ph type="title"/>
          </p:nvPr>
        </p:nvSpPr>
        <p:spPr>
          <a:xfrm>
            <a:off x="614681" y="603504"/>
            <a:ext cx="3553412" cy="1527048"/>
          </a:xfrm>
        </p:spPr>
        <p:txBody>
          <a:bodyPr anchor="b">
            <a:normAutofit/>
          </a:bodyPr>
          <a:lstStyle/>
          <a:p>
            <a:r>
              <a:rPr lang="en-US" dirty="0">
                <a:latin typeface="Baskerville" panose="02020502070401020303" pitchFamily="18" charset="0"/>
                <a:ea typeface="Baskerville" panose="02020502070401020303" pitchFamily="18" charset="0"/>
              </a:rPr>
              <a:t>Easter’s Name</a:t>
            </a:r>
          </a:p>
        </p:txBody>
      </p:sp>
      <p:sp>
        <p:nvSpPr>
          <p:cNvPr id="3" name="Content Placeholder 2">
            <a:extLst>
              <a:ext uri="{FF2B5EF4-FFF2-40B4-BE49-F238E27FC236}">
                <a16:creationId xmlns:a16="http://schemas.microsoft.com/office/drawing/2014/main" id="{BBC5C72A-6C1C-3CBA-6665-C00DE36F99D2}"/>
              </a:ext>
            </a:extLst>
          </p:cNvPr>
          <p:cNvSpPr>
            <a:spLocks noGrp="1"/>
          </p:cNvSpPr>
          <p:nvPr>
            <p:ph idx="1"/>
          </p:nvPr>
        </p:nvSpPr>
        <p:spPr>
          <a:xfrm>
            <a:off x="614680" y="2212848"/>
            <a:ext cx="3553413" cy="4122420"/>
          </a:xfrm>
        </p:spPr>
        <p:txBody>
          <a:bodyPr>
            <a:normAutofit/>
          </a:bodyPr>
          <a:lstStyle/>
          <a:p>
            <a:r>
              <a:rPr lang="en-US" sz="1800" dirty="0">
                <a:latin typeface="Baskerville" panose="02020502070401020303" pitchFamily="18" charset="0"/>
                <a:ea typeface="Baskerville" panose="02020502070401020303" pitchFamily="18" charset="0"/>
              </a:rPr>
              <a:t>The name Easter is never associated with death and resurrection of </a:t>
            </a:r>
            <a:r>
              <a:rPr lang="en-US" sz="1800" dirty="0" err="1">
                <a:latin typeface="Baskerville" panose="02020502070401020303" pitchFamily="18" charset="0"/>
                <a:ea typeface="Baskerville" panose="02020502070401020303" pitchFamily="18" charset="0"/>
              </a:rPr>
              <a:t>Yeshua</a:t>
            </a:r>
            <a:r>
              <a:rPr lang="en-US" sz="1800" dirty="0">
                <a:latin typeface="Baskerville" panose="02020502070401020303" pitchFamily="18" charset="0"/>
                <a:ea typeface="Baskerville" panose="02020502070401020303" pitchFamily="18" charset="0"/>
              </a:rPr>
              <a:t> Messiah in the original scriptures and is actually derived from the word “</a:t>
            </a:r>
            <a:r>
              <a:rPr lang="en-US" sz="1800" dirty="0" err="1">
                <a:latin typeface="Baskerville" panose="02020502070401020303" pitchFamily="18" charset="0"/>
                <a:ea typeface="Baskerville" panose="02020502070401020303" pitchFamily="18" charset="0"/>
              </a:rPr>
              <a:t>Eostre</a:t>
            </a:r>
            <a:r>
              <a:rPr lang="en-US" sz="1800" dirty="0">
                <a:latin typeface="Baskerville" panose="02020502070401020303" pitchFamily="18" charset="0"/>
                <a:ea typeface="Baskerville" panose="02020502070401020303" pitchFamily="18" charset="0"/>
              </a:rPr>
              <a:t>”.</a:t>
            </a:r>
          </a:p>
          <a:p>
            <a:r>
              <a:rPr lang="en-US" sz="1800" dirty="0" err="1">
                <a:latin typeface="Baskerville" panose="02020502070401020303" pitchFamily="18" charset="0"/>
                <a:ea typeface="Baskerville" panose="02020502070401020303" pitchFamily="18" charset="0"/>
              </a:rPr>
              <a:t>Eostre</a:t>
            </a:r>
            <a:r>
              <a:rPr lang="en-US" sz="1800" dirty="0">
                <a:latin typeface="Baskerville" panose="02020502070401020303" pitchFamily="18" charset="0"/>
                <a:ea typeface="Baskerville" panose="02020502070401020303" pitchFamily="18" charset="0"/>
              </a:rPr>
              <a:t> was Queen Semiramis; the wife of Nimrod, (Noah’s evil but enterprising great grandson). </a:t>
            </a:r>
          </a:p>
        </p:txBody>
      </p:sp>
      <p:pic>
        <p:nvPicPr>
          <p:cNvPr id="5" name="Picture 4" descr="A painting of a person holding a rabbit&#10;&#10;Description automatically generated">
            <a:extLst>
              <a:ext uri="{FF2B5EF4-FFF2-40B4-BE49-F238E27FC236}">
                <a16:creationId xmlns:a16="http://schemas.microsoft.com/office/drawing/2014/main" id="{53CB0C9A-39A8-C944-2B83-7CBEDCC13A92}"/>
              </a:ext>
            </a:extLst>
          </p:cNvPr>
          <p:cNvPicPr>
            <a:picLocks noChangeAspect="1"/>
          </p:cNvPicPr>
          <p:nvPr/>
        </p:nvPicPr>
        <p:blipFill>
          <a:blip r:embed="rId2">
            <a:extLst>
              <a:ext uri="{837473B0-CC2E-450A-ABE3-18F120FF3D39}">
                <a1611:picAttrSrcUrl xmlns:a1611="http://schemas.microsoft.com/office/drawing/2016/11/main" r:id="rId3"/>
              </a:ext>
            </a:extLst>
          </a:blip>
          <a:srcRect t="11208" r="2" b="2601"/>
          <a:stretch/>
        </p:blipFill>
        <p:spPr>
          <a:xfrm>
            <a:off x="4752550" y="10"/>
            <a:ext cx="7439450" cy="6857990"/>
          </a:xfrm>
          <a:prstGeom prst="rect">
            <a:avLst/>
          </a:prstGeom>
        </p:spPr>
      </p:pic>
    </p:spTree>
    <p:extLst>
      <p:ext uri="{BB962C8B-B14F-4D97-AF65-F5344CB8AC3E}">
        <p14:creationId xmlns:p14="http://schemas.microsoft.com/office/powerpoint/2010/main" val="462450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970C88-20D9-8676-CC4C-35CFC11B8A96}"/>
              </a:ext>
            </a:extLst>
          </p:cNvPr>
          <p:cNvSpPr>
            <a:spLocks noGrp="1"/>
          </p:cNvSpPr>
          <p:nvPr>
            <p:ph type="title"/>
          </p:nvPr>
        </p:nvSpPr>
        <p:spPr>
          <a:xfrm>
            <a:off x="614680" y="603504"/>
            <a:ext cx="4361688" cy="1527048"/>
          </a:xfrm>
        </p:spPr>
        <p:txBody>
          <a:bodyPr anchor="b">
            <a:normAutofit/>
          </a:bodyPr>
          <a:lstStyle/>
          <a:p>
            <a:r>
              <a:rPr lang="en-US" dirty="0">
                <a:latin typeface="Baskerville" panose="02020502070401020303" pitchFamily="18" charset="0"/>
                <a:ea typeface="Baskerville" panose="02020502070401020303" pitchFamily="18" charset="0"/>
              </a:rPr>
              <a:t>ISHTAR Sunday is IDOLATRY!</a:t>
            </a:r>
          </a:p>
        </p:txBody>
      </p:sp>
      <p:sp>
        <p:nvSpPr>
          <p:cNvPr id="3" name="Content Placeholder 2">
            <a:extLst>
              <a:ext uri="{FF2B5EF4-FFF2-40B4-BE49-F238E27FC236}">
                <a16:creationId xmlns:a16="http://schemas.microsoft.com/office/drawing/2014/main" id="{5FC23985-AD1C-8511-B0CB-12A4D9584A9C}"/>
              </a:ext>
            </a:extLst>
          </p:cNvPr>
          <p:cNvSpPr>
            <a:spLocks noGrp="1"/>
          </p:cNvSpPr>
          <p:nvPr>
            <p:ph idx="1"/>
          </p:nvPr>
        </p:nvSpPr>
        <p:spPr>
          <a:xfrm>
            <a:off x="614679" y="2212848"/>
            <a:ext cx="4361688" cy="4096512"/>
          </a:xfrm>
        </p:spPr>
        <p:txBody>
          <a:bodyPr>
            <a:normAutofit/>
          </a:bodyPr>
          <a:lstStyle/>
          <a:p>
            <a:r>
              <a:rPr lang="en-US" sz="1700" b="0" i="0" dirty="0">
                <a:effectLst/>
                <a:latin typeface="Baskerville" panose="02020502070401020303" pitchFamily="18" charset="0"/>
                <a:ea typeface="Baskerville" panose="02020502070401020303" pitchFamily="18" charset="0"/>
              </a:rPr>
              <a:t>Jeremiah 10:2 Thus saith the </a:t>
            </a:r>
            <a:r>
              <a:rPr lang="en-US" sz="1700" b="0" i="0" cap="small" dirty="0">
                <a:effectLst/>
                <a:latin typeface="Baskerville" panose="02020502070401020303" pitchFamily="18" charset="0"/>
                <a:ea typeface="Baskerville" panose="02020502070401020303" pitchFamily="18" charset="0"/>
              </a:rPr>
              <a:t>Lord</a:t>
            </a:r>
            <a:r>
              <a:rPr lang="en-US" sz="1700" b="0" i="0" dirty="0">
                <a:effectLst/>
                <a:latin typeface="Baskerville" panose="02020502070401020303" pitchFamily="18" charset="0"/>
                <a:ea typeface="Baskerville" panose="02020502070401020303" pitchFamily="18" charset="0"/>
              </a:rPr>
              <a:t>, ⚠️ Learn NOT the way of the heathen ⚠️, and be not dismayed at the signs of heaven; for the heathen are dismayed at them.</a:t>
            </a:r>
          </a:p>
          <a:p>
            <a:r>
              <a:rPr lang="en-US" sz="1700" dirty="0">
                <a:latin typeface="Baskerville" panose="02020502070401020303" pitchFamily="18" charset="0"/>
                <a:ea typeface="Baskerville" panose="02020502070401020303" pitchFamily="18" charset="0"/>
              </a:rPr>
              <a:t>IDOLATRY is the SIN leading to death.</a:t>
            </a:r>
          </a:p>
          <a:p>
            <a:pPr lvl="1"/>
            <a:r>
              <a:rPr lang="en-US" sz="1700" dirty="0">
                <a:latin typeface="Baskerville" panose="02020502070401020303" pitchFamily="18" charset="0"/>
                <a:ea typeface="Baskerville" panose="02020502070401020303" pitchFamily="18" charset="0"/>
              </a:rPr>
              <a:t>1 John 5:16 I</a:t>
            </a:r>
            <a:r>
              <a:rPr lang="en-US" sz="1700" b="0" i="0" dirty="0">
                <a:effectLst/>
                <a:latin typeface="Baskerville" panose="02020502070401020303" pitchFamily="18" charset="0"/>
                <a:ea typeface="Baskerville" panose="02020502070401020303" pitchFamily="18" charset="0"/>
              </a:rPr>
              <a:t>f any man see his brother sin a sin which is not unto death, he shall ask, and he shall give him life for them that sin not unto death. There is a sin unto death: I do not say that he shall pray for it.</a:t>
            </a:r>
          </a:p>
          <a:p>
            <a:pPr lvl="1"/>
            <a:r>
              <a:rPr lang="en-US" sz="1700" dirty="0">
                <a:latin typeface="Baskerville" panose="02020502070401020303" pitchFamily="18" charset="0"/>
                <a:ea typeface="Baskerville" panose="02020502070401020303" pitchFamily="18" charset="0"/>
              </a:rPr>
              <a:t>1 John 5:21 </a:t>
            </a:r>
            <a:r>
              <a:rPr lang="en-US" sz="1700" b="0" i="0" dirty="0">
                <a:effectLst/>
                <a:latin typeface="Baskerville" panose="02020502070401020303" pitchFamily="18" charset="0"/>
                <a:ea typeface="Baskerville" panose="02020502070401020303" pitchFamily="18" charset="0"/>
              </a:rPr>
              <a:t>Little children, keep yourselves from idols</a:t>
            </a:r>
            <a:r>
              <a:rPr lang="en-US" sz="1700" b="0" i="0" dirty="0">
                <a:effectLst/>
                <a:latin typeface="Baskerville" panose="02020502070401020303" pitchFamily="18" charset="0"/>
                <a:ea typeface="Baskerville" panose="02020502070401020303" pitchFamily="18" charset="0"/>
                <a:cs typeface="Apple Chancery" panose="03020702040506060504" pitchFamily="66" charset="-79"/>
              </a:rPr>
              <a:t> 🐣🐰</a:t>
            </a:r>
            <a:r>
              <a:rPr lang="en-US" sz="1700" b="0" i="0" dirty="0">
                <a:effectLst/>
                <a:latin typeface="Baskerville" panose="02020502070401020303" pitchFamily="18" charset="0"/>
                <a:ea typeface="Baskerville" panose="02020502070401020303" pitchFamily="18" charset="0"/>
              </a:rPr>
              <a:t>. Amen.</a:t>
            </a:r>
            <a:endParaRPr lang="en-US" sz="1700" dirty="0">
              <a:latin typeface="Baskerville" panose="02020502070401020303" pitchFamily="18" charset="0"/>
              <a:ea typeface="Baskerville" panose="02020502070401020303" pitchFamily="18" charset="0"/>
            </a:endParaRPr>
          </a:p>
        </p:txBody>
      </p:sp>
      <p:pic>
        <p:nvPicPr>
          <p:cNvPr id="8" name="Picture 7" descr="A stone sign with text on it&#10;&#10;Description automatically generated">
            <a:extLst>
              <a:ext uri="{FF2B5EF4-FFF2-40B4-BE49-F238E27FC236}">
                <a16:creationId xmlns:a16="http://schemas.microsoft.com/office/drawing/2014/main" id="{9AD666B0-FE73-45BD-D3FB-8C7FD6EDB6F1}"/>
              </a:ext>
            </a:extLst>
          </p:cNvPr>
          <p:cNvPicPr>
            <a:picLocks noChangeAspect="1"/>
          </p:cNvPicPr>
          <p:nvPr/>
        </p:nvPicPr>
        <p:blipFill>
          <a:blip r:embed="rId2">
            <a:extLst>
              <a:ext uri="{837473B0-CC2E-450A-ABE3-18F120FF3D39}">
                <a1611:picAttrSrcUrl xmlns:a1611="http://schemas.microsoft.com/office/drawing/2016/11/main" r:id="rId3"/>
              </a:ext>
            </a:extLst>
          </a:blip>
          <a:srcRect l="17597" r="21533" b="2"/>
          <a:stretch/>
        </p:blipFill>
        <p:spPr>
          <a:xfrm>
            <a:off x="5818632" y="-1"/>
            <a:ext cx="6373368" cy="6857999"/>
          </a:xfrm>
          <a:prstGeom prst="rect">
            <a:avLst/>
          </a:prstGeom>
        </p:spPr>
      </p:pic>
    </p:spTree>
    <p:extLst>
      <p:ext uri="{BB962C8B-B14F-4D97-AF65-F5344CB8AC3E}">
        <p14:creationId xmlns:p14="http://schemas.microsoft.com/office/powerpoint/2010/main" val="4243599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32DA861-71EB-E1B1-AA66-7E2BF61F2E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0F8DD6-EBCD-9569-5245-8FB011436C43}"/>
              </a:ext>
            </a:extLst>
          </p:cNvPr>
          <p:cNvSpPr>
            <a:spLocks noGrp="1"/>
          </p:cNvSpPr>
          <p:nvPr>
            <p:ph type="title"/>
          </p:nvPr>
        </p:nvSpPr>
        <p:spPr>
          <a:xfrm>
            <a:off x="624667" y="600075"/>
            <a:ext cx="6140462" cy="1529932"/>
          </a:xfrm>
        </p:spPr>
        <p:txBody>
          <a:bodyPr anchor="b">
            <a:normAutofit/>
          </a:bodyPr>
          <a:lstStyle/>
          <a:p>
            <a:r>
              <a:rPr lang="en-US" dirty="0">
                <a:latin typeface="Baskerville" panose="02020502070401020303" pitchFamily="18" charset="0"/>
                <a:ea typeface="Baskerville" panose="02020502070401020303" pitchFamily="18" charset="0"/>
              </a:rPr>
              <a:t>3 days and 3 nights</a:t>
            </a:r>
          </a:p>
        </p:txBody>
      </p:sp>
      <p:sp>
        <p:nvSpPr>
          <p:cNvPr id="3" name="Content Placeholder 2">
            <a:extLst>
              <a:ext uri="{FF2B5EF4-FFF2-40B4-BE49-F238E27FC236}">
                <a16:creationId xmlns:a16="http://schemas.microsoft.com/office/drawing/2014/main" id="{6D42DFE9-E562-6F17-2977-40A5C8DFC338}"/>
              </a:ext>
            </a:extLst>
          </p:cNvPr>
          <p:cNvSpPr>
            <a:spLocks noGrp="1"/>
          </p:cNvSpPr>
          <p:nvPr>
            <p:ph idx="1"/>
          </p:nvPr>
        </p:nvSpPr>
        <p:spPr>
          <a:xfrm>
            <a:off x="624669" y="2212848"/>
            <a:ext cx="6140462" cy="4096512"/>
          </a:xfrm>
        </p:spPr>
        <p:txBody>
          <a:bodyPr>
            <a:normAutofit lnSpcReduction="10000"/>
          </a:bodyPr>
          <a:lstStyle/>
          <a:p>
            <a:pPr>
              <a:lnSpc>
                <a:spcPct val="110000"/>
              </a:lnSpc>
            </a:pPr>
            <a:r>
              <a:rPr lang="en-US" sz="1400">
                <a:latin typeface="Baskerville" panose="02020502070401020303" pitchFamily="18" charset="0"/>
                <a:ea typeface="Baskerville" panose="02020502070401020303" pitchFamily="18" charset="0"/>
              </a:rPr>
              <a:t>The Church says that Messiah died on Friday and rose on Sunday. They can’t count to 3!</a:t>
            </a:r>
          </a:p>
          <a:p>
            <a:pPr>
              <a:lnSpc>
                <a:spcPct val="110000"/>
              </a:lnSpc>
            </a:pPr>
            <a:r>
              <a:rPr lang="en-US" sz="1400">
                <a:latin typeface="Baskerville" panose="02020502070401020303" pitchFamily="18" charset="0"/>
                <a:ea typeface="Baskerville" panose="02020502070401020303" pitchFamily="18" charset="0"/>
              </a:rPr>
              <a:t>Matthew 12:40 </a:t>
            </a:r>
            <a:r>
              <a:rPr lang="en-US" sz="1400" b="0" i="0">
                <a:effectLst/>
                <a:latin typeface="Baskerville" panose="02020502070401020303" pitchFamily="18" charset="0"/>
                <a:ea typeface="Baskerville" panose="02020502070401020303" pitchFamily="18" charset="0"/>
              </a:rPr>
              <a:t>For as Jonah was three days and three nights in the whale's belly; so shall the Son of man be three days and three nights in the heart of the earth.</a:t>
            </a:r>
          </a:p>
          <a:p>
            <a:pPr>
              <a:lnSpc>
                <a:spcPct val="110000"/>
              </a:lnSpc>
            </a:pPr>
            <a:r>
              <a:rPr lang="en-US" sz="1400">
                <a:latin typeface="Baskerville" panose="02020502070401020303" pitchFamily="18" charset="0"/>
                <a:ea typeface="Baskerville" panose="02020502070401020303" pitchFamily="18" charset="0"/>
              </a:rPr>
              <a:t>The Messiah was cut off on Wednesday.</a:t>
            </a:r>
          </a:p>
          <a:p>
            <a:pPr lvl="1">
              <a:lnSpc>
                <a:spcPct val="110000"/>
              </a:lnSpc>
            </a:pPr>
            <a:r>
              <a:rPr lang="en-US" sz="1400" i="0" baseline="30000">
                <a:effectLst/>
                <a:latin typeface="Baskerville" panose="02020502070401020303" pitchFamily="18" charset="0"/>
                <a:ea typeface="Baskerville" panose="02020502070401020303" pitchFamily="18" charset="0"/>
              </a:rPr>
              <a:t> </a:t>
            </a:r>
            <a:r>
              <a:rPr lang="en-US" sz="1400">
                <a:latin typeface="Baskerville" panose="02020502070401020303" pitchFamily="18" charset="0"/>
                <a:ea typeface="Baskerville" panose="02020502070401020303" pitchFamily="18" charset="0"/>
              </a:rPr>
              <a:t>Daniel 9:27 </a:t>
            </a:r>
            <a:r>
              <a:rPr lang="en-US" sz="1400" i="0">
                <a:effectLst/>
                <a:latin typeface="Baskerville" panose="02020502070401020303" pitchFamily="18" charset="0"/>
                <a:ea typeface="Baskerville" panose="02020502070401020303" pitchFamily="18" charset="0"/>
              </a:rPr>
              <a:t>And he shall confirm the covenant with many for one week: and in the midst of the week he shall cause the sacrifice and the oblation to cease, and for the overspreading of abominations he shall make it desolate, even until the consummation, and that determined shall be poured upon the desolate.</a:t>
            </a:r>
          </a:p>
          <a:p>
            <a:pPr>
              <a:lnSpc>
                <a:spcPct val="110000"/>
              </a:lnSpc>
            </a:pPr>
            <a:r>
              <a:rPr lang="en-US" sz="1400">
                <a:latin typeface="Baskerville" panose="02020502070401020303" pitchFamily="18" charset="0"/>
                <a:ea typeface="Baskerville" panose="02020502070401020303" pitchFamily="18" charset="0"/>
              </a:rPr>
              <a:t>The Messiah rose on Saturday (Sabbath).</a:t>
            </a:r>
          </a:p>
          <a:p>
            <a:pPr lvl="1">
              <a:lnSpc>
                <a:spcPct val="110000"/>
              </a:lnSpc>
            </a:pPr>
            <a:r>
              <a:rPr lang="en-US" sz="1400">
                <a:latin typeface="Baskerville" panose="02020502070401020303" pitchFamily="18" charset="0"/>
                <a:ea typeface="Baskerville" panose="02020502070401020303" pitchFamily="18" charset="0"/>
              </a:rPr>
              <a:t>Matthew 28:1 </a:t>
            </a:r>
            <a:r>
              <a:rPr lang="en-US" sz="1400" b="0" i="0">
                <a:effectLst/>
                <a:latin typeface="Baskerville" panose="02020502070401020303" pitchFamily="18" charset="0"/>
                <a:ea typeface="Baskerville" panose="02020502070401020303" pitchFamily="18" charset="0"/>
              </a:rPr>
              <a:t>In the end of the sabbath, as it began to dawn toward the first day of the week, came Mary Magdalene and the other Mary to see the sepulchre.</a:t>
            </a:r>
            <a:endParaRPr lang="en-US" sz="1400">
              <a:latin typeface="Baskerville" panose="02020502070401020303" pitchFamily="18" charset="0"/>
              <a:ea typeface="Baskerville" panose="02020502070401020303" pitchFamily="18" charset="0"/>
            </a:endParaRPr>
          </a:p>
        </p:txBody>
      </p:sp>
      <p:pic>
        <p:nvPicPr>
          <p:cNvPr id="5" name="Picture 4" descr="A red text on a black background&#10;&#10;Description automatically generated">
            <a:extLst>
              <a:ext uri="{FF2B5EF4-FFF2-40B4-BE49-F238E27FC236}">
                <a16:creationId xmlns:a16="http://schemas.microsoft.com/office/drawing/2014/main" id="{398ABDC3-EABA-B586-D467-E578878FF75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014186" y="391585"/>
            <a:ext cx="3615541" cy="2571526"/>
          </a:xfrm>
          <a:prstGeom prst="rect">
            <a:avLst/>
          </a:prstGeom>
        </p:spPr>
      </p:pic>
      <p:pic>
        <p:nvPicPr>
          <p:cNvPr id="7" name="Picture 6" descr="A purple text with blue letters&#10;&#10;Description automatically generated">
            <a:extLst>
              <a:ext uri="{FF2B5EF4-FFF2-40B4-BE49-F238E27FC236}">
                <a16:creationId xmlns:a16="http://schemas.microsoft.com/office/drawing/2014/main" id="{6612E7B7-36BB-3DC7-340A-55A3EE1C3C8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808118" y="4986338"/>
            <a:ext cx="3821609" cy="1622952"/>
          </a:xfrm>
          <a:prstGeom prst="rect">
            <a:avLst/>
          </a:prstGeom>
        </p:spPr>
      </p:pic>
      <p:pic>
        <p:nvPicPr>
          <p:cNvPr id="9" name="Graphic 8">
            <a:extLst>
              <a:ext uri="{FF2B5EF4-FFF2-40B4-BE49-F238E27FC236}">
                <a16:creationId xmlns:a16="http://schemas.microsoft.com/office/drawing/2014/main" id="{35D1AA8E-F7BC-5837-DE96-BF9B27AC2BEC}"/>
              </a:ext>
            </a:extLst>
          </p:cNvPr>
          <p:cNvPicPr>
            <a:picLocks noChangeAspect="1"/>
          </p:cNvPicPr>
          <p:nvPr/>
        </p:nvPicPr>
        <p:blipFill>
          <a:blip r:embed="rId6">
            <a:extLst>
              <a:ext uri="{96DAC541-7B7A-43D3-8B79-37D633B846F1}">
                <asvg:svgBlip xmlns:asvg="http://schemas.microsoft.com/office/drawing/2016/SVG/main" r:embed="rId7"/>
              </a:ext>
              <a:ext uri="{837473B0-CC2E-450A-ABE3-18F120FF3D39}">
                <a1611:picAttrSrcUrl xmlns:a1611="http://schemas.microsoft.com/office/drawing/2016/11/main" r:id="rId8"/>
              </a:ext>
            </a:extLst>
          </a:blip>
          <a:stretch>
            <a:fillRect/>
          </a:stretch>
        </p:blipFill>
        <p:spPr>
          <a:xfrm>
            <a:off x="9115425" y="2212848"/>
            <a:ext cx="1206996" cy="3086100"/>
          </a:xfrm>
          <a:prstGeom prst="rect">
            <a:avLst/>
          </a:prstGeom>
        </p:spPr>
      </p:pic>
    </p:spTree>
    <p:extLst>
      <p:ext uri="{BB962C8B-B14F-4D97-AF65-F5344CB8AC3E}">
        <p14:creationId xmlns:p14="http://schemas.microsoft.com/office/powerpoint/2010/main" val="1280436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5D3817B-01DA-DCDA-FA18-49D6FF0037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oster of the week&#10;&#10;Description automatically generated with medium confidence">
            <a:extLst>
              <a:ext uri="{FF2B5EF4-FFF2-40B4-BE49-F238E27FC236}">
                <a16:creationId xmlns:a16="http://schemas.microsoft.com/office/drawing/2014/main" id="{476C05E6-5DB3-C354-6CAE-F8BB85FE1C59}"/>
              </a:ext>
            </a:extLst>
          </p:cNvPr>
          <p:cNvPicPr>
            <a:picLocks noChangeAspect="1"/>
          </p:cNvPicPr>
          <p:nvPr/>
        </p:nvPicPr>
        <p:blipFill>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3602779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10135D4-D3A1-4556-B91B-4A12069D4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n on a book&#10;&#10;Description automatically generated">
            <a:extLst>
              <a:ext uri="{FF2B5EF4-FFF2-40B4-BE49-F238E27FC236}">
                <a16:creationId xmlns:a16="http://schemas.microsoft.com/office/drawing/2014/main" id="{8B993840-07C6-19F4-B8EE-1501AB323F8D}"/>
              </a:ext>
            </a:extLst>
          </p:cNvPr>
          <p:cNvPicPr>
            <a:picLocks noChangeAspect="1"/>
          </p:cNvPicPr>
          <p:nvPr/>
        </p:nvPicPr>
        <p:blipFill>
          <a:blip r:embed="rId2">
            <a:extLst>
              <a:ext uri="{837473B0-CC2E-450A-ABE3-18F120FF3D39}">
                <a1611:picAttrSrcUrl xmlns:a1611="http://schemas.microsoft.com/office/drawing/2016/11/main" r:id="rId3"/>
              </a:ext>
            </a:extLst>
          </a:blip>
          <a:srcRect t="8136" b="7594"/>
          <a:stretch/>
        </p:blipFill>
        <p:spPr>
          <a:xfrm>
            <a:off x="20" y="-1"/>
            <a:ext cx="12191980" cy="6858001"/>
          </a:xfrm>
          <a:prstGeom prst="rect">
            <a:avLst/>
          </a:prstGeom>
        </p:spPr>
      </p:pic>
      <p:sp>
        <p:nvSpPr>
          <p:cNvPr id="18" name="Rectangle 17">
            <a:extLst>
              <a:ext uri="{FF2B5EF4-FFF2-40B4-BE49-F238E27FC236}">
                <a16:creationId xmlns:a16="http://schemas.microsoft.com/office/drawing/2014/main" id="{A9CCD9CD-49AE-3D3E-923B-81ECD3FBF7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2015" y="-752015"/>
            <a:ext cx="6858000" cy="8362030"/>
          </a:xfrm>
          <a:prstGeom prst="rect">
            <a:avLst/>
          </a:prstGeom>
          <a:gradFill>
            <a:gsLst>
              <a:gs pos="0">
                <a:srgbClr val="000000">
                  <a:alpha val="0"/>
                </a:srgbClr>
              </a:gs>
              <a:gs pos="55000">
                <a:srgbClr val="000000">
                  <a:alpha val="50000"/>
                </a:srgbClr>
              </a:gs>
              <a:gs pos="100000">
                <a:srgbClr val="000000">
                  <a:alpha val="6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792816-EEE2-0B8A-AABA-67569C291D30}"/>
              </a:ext>
            </a:extLst>
          </p:cNvPr>
          <p:cNvSpPr>
            <a:spLocks noGrp="1"/>
          </p:cNvSpPr>
          <p:nvPr>
            <p:ph type="ctrTitle"/>
          </p:nvPr>
        </p:nvSpPr>
        <p:spPr>
          <a:xfrm>
            <a:off x="626918" y="3429000"/>
            <a:ext cx="4506064" cy="1888742"/>
          </a:xfrm>
        </p:spPr>
        <p:txBody>
          <a:bodyPr>
            <a:normAutofit/>
          </a:bodyPr>
          <a:lstStyle/>
          <a:p>
            <a:pPr algn="l"/>
            <a:r>
              <a:rPr lang="en-US" dirty="0">
                <a:solidFill>
                  <a:srgbClr val="FFFFFF"/>
                </a:solidFill>
                <a:latin typeface="Baskerville" panose="02020502070401020303" pitchFamily="18" charset="0"/>
                <a:ea typeface="Baskerville" panose="02020502070401020303" pitchFamily="18" charset="0"/>
              </a:rPr>
              <a:t>Scriptures against Easter</a:t>
            </a:r>
          </a:p>
        </p:txBody>
      </p:sp>
    </p:spTree>
    <p:extLst>
      <p:ext uri="{BB962C8B-B14F-4D97-AF65-F5344CB8AC3E}">
        <p14:creationId xmlns:p14="http://schemas.microsoft.com/office/powerpoint/2010/main" val="16756048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2AFC67-0973-EC0D-F14E-710D701B2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43625C-1CCE-9A43-1328-B1C9C10A9848}"/>
              </a:ext>
            </a:extLst>
          </p:cNvPr>
          <p:cNvSpPr>
            <a:spLocks noGrp="1"/>
          </p:cNvSpPr>
          <p:nvPr>
            <p:ph type="title"/>
          </p:nvPr>
        </p:nvSpPr>
        <p:spPr>
          <a:xfrm>
            <a:off x="614681" y="603504"/>
            <a:ext cx="3553412" cy="1527048"/>
          </a:xfrm>
        </p:spPr>
        <p:txBody>
          <a:bodyPr anchor="b">
            <a:normAutofit/>
          </a:bodyPr>
          <a:lstStyle/>
          <a:p>
            <a:r>
              <a:rPr lang="en-US" dirty="0">
                <a:latin typeface="Baskerville" panose="02020502070401020303" pitchFamily="18" charset="0"/>
                <a:ea typeface="Baskerville" panose="02020502070401020303" pitchFamily="18" charset="0"/>
              </a:rPr>
              <a:t>Mark 7:7-9</a:t>
            </a:r>
          </a:p>
        </p:txBody>
      </p:sp>
      <p:sp>
        <p:nvSpPr>
          <p:cNvPr id="3" name="Content Placeholder 2">
            <a:extLst>
              <a:ext uri="{FF2B5EF4-FFF2-40B4-BE49-F238E27FC236}">
                <a16:creationId xmlns:a16="http://schemas.microsoft.com/office/drawing/2014/main" id="{2E215109-A56B-30FC-FF3C-8841F611D249}"/>
              </a:ext>
            </a:extLst>
          </p:cNvPr>
          <p:cNvSpPr>
            <a:spLocks noGrp="1"/>
          </p:cNvSpPr>
          <p:nvPr>
            <p:ph idx="1"/>
          </p:nvPr>
        </p:nvSpPr>
        <p:spPr>
          <a:xfrm>
            <a:off x="614680" y="2212848"/>
            <a:ext cx="3553413" cy="4122420"/>
          </a:xfrm>
        </p:spPr>
        <p:txBody>
          <a:bodyPr>
            <a:normAutofit lnSpcReduction="10000"/>
          </a:bodyPr>
          <a:lstStyle/>
          <a:p>
            <a:r>
              <a:rPr lang="en-US" sz="1800" b="0" i="0" dirty="0">
                <a:effectLst/>
                <a:latin typeface="Baskerville" panose="02020502070401020303" pitchFamily="18" charset="0"/>
                <a:ea typeface="Baskerville" panose="02020502070401020303" pitchFamily="18" charset="0"/>
              </a:rPr>
              <a:t>Howbeit in vain do they worship me, teaching for doctrines the commandments of men. For laying aside the commandment of God, ye hold the tradition of men 🎄 🎅🏻 🎃</a:t>
            </a:r>
            <a:r>
              <a:rPr lang="en-US" sz="1800" b="0" i="0" dirty="0">
                <a:effectLst/>
                <a:latin typeface="Baskerville" panose="02020502070401020303" pitchFamily="18" charset="0"/>
                <a:ea typeface="Baskerville" panose="02020502070401020303" pitchFamily="18" charset="0"/>
                <a:cs typeface="Apple Chancery" panose="03020702040506060504" pitchFamily="66" charset="-79"/>
              </a:rPr>
              <a:t> 🐣🐰</a:t>
            </a:r>
            <a:r>
              <a:rPr lang="en-US" sz="1800" b="0" i="0" dirty="0">
                <a:effectLst/>
                <a:latin typeface="Baskerville" panose="02020502070401020303" pitchFamily="18" charset="0"/>
                <a:ea typeface="Baskerville" panose="02020502070401020303" pitchFamily="18" charset="0"/>
              </a:rPr>
              <a:t>, as the washing of pots and cups: and many other such like things ye do. And he said unto them, Full well ye reject the commandment of God, that ye may keep your own tradition.</a:t>
            </a:r>
            <a:br>
              <a:rPr lang="en-US" sz="1800" dirty="0"/>
            </a:br>
            <a:endParaRPr lang="en-US" sz="1800" dirty="0"/>
          </a:p>
        </p:txBody>
      </p:sp>
      <p:pic>
        <p:nvPicPr>
          <p:cNvPr id="5" name="Picture 4" descr="A group of handmade ghost figures&#10;&#10;Description automatically generated with medium confidence">
            <a:extLst>
              <a:ext uri="{FF2B5EF4-FFF2-40B4-BE49-F238E27FC236}">
                <a16:creationId xmlns:a16="http://schemas.microsoft.com/office/drawing/2014/main" id="{CF5DA33F-6225-EEDC-4BFC-BA5DDE258614}"/>
              </a:ext>
            </a:extLst>
          </p:cNvPr>
          <p:cNvPicPr>
            <a:picLocks noChangeAspect="1"/>
          </p:cNvPicPr>
          <p:nvPr/>
        </p:nvPicPr>
        <p:blipFill>
          <a:blip r:embed="rId2">
            <a:extLst>
              <a:ext uri="{837473B0-CC2E-450A-ABE3-18F120FF3D39}">
                <a1611:picAttrSrcUrl xmlns:a1611="http://schemas.microsoft.com/office/drawing/2016/11/main" r:id="rId3"/>
              </a:ext>
            </a:extLst>
          </a:blip>
          <a:srcRect l="23478" r="14419" b="1"/>
          <a:stretch/>
        </p:blipFill>
        <p:spPr>
          <a:xfrm>
            <a:off x="4752550" y="10"/>
            <a:ext cx="7439450" cy="6857990"/>
          </a:xfrm>
          <a:prstGeom prst="rect">
            <a:avLst/>
          </a:prstGeom>
        </p:spPr>
      </p:pic>
    </p:spTree>
    <p:extLst>
      <p:ext uri="{BB962C8B-B14F-4D97-AF65-F5344CB8AC3E}">
        <p14:creationId xmlns:p14="http://schemas.microsoft.com/office/powerpoint/2010/main" val="3123127128"/>
      </p:ext>
    </p:extLst>
  </p:cSld>
  <p:clrMapOvr>
    <a:masterClrMapping/>
  </p:clrMapOvr>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docProps/app.xml><?xml version="1.0" encoding="utf-8"?>
<Properties xmlns="http://schemas.openxmlformats.org/officeDocument/2006/extended-properties" xmlns:vt="http://schemas.openxmlformats.org/officeDocument/2006/docPropsVTypes">
  <TotalTime>385</TotalTime>
  <Words>919</Words>
  <Application>Microsoft Macintosh PowerPoint</Application>
  <PresentationFormat>Widescreen</PresentationFormat>
  <Paragraphs>43</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Baskerville</vt:lpstr>
      <vt:lpstr>Neue Haas Grotesk Text Pro</vt:lpstr>
      <vt:lpstr>VanillaVTI</vt:lpstr>
      <vt:lpstr>Easter is Pagan</vt:lpstr>
      <vt:lpstr>The spirit of Easter/Ishtar </vt:lpstr>
      <vt:lpstr>Evil good and good Evil</vt:lpstr>
      <vt:lpstr>Easter’s Name</vt:lpstr>
      <vt:lpstr>ISHTAR Sunday is IDOLATRY!</vt:lpstr>
      <vt:lpstr>3 days and 3 nights</vt:lpstr>
      <vt:lpstr>PowerPoint Presentation</vt:lpstr>
      <vt:lpstr>Scriptures against Easter</vt:lpstr>
      <vt:lpstr>Mark 7:7-9</vt:lpstr>
      <vt:lpstr>Ephesians 5:11</vt:lpstr>
      <vt:lpstr>1 Thessalonians 5:22</vt:lpstr>
      <vt:lpstr>Galatians 4:10-11</vt:lpstr>
      <vt:lpstr>In 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Easter is Pagan</dc:title>
  <dc:creator>agoss</dc:creator>
  <cp:lastModifiedBy>agoss</cp:lastModifiedBy>
  <cp:revision>2</cp:revision>
  <dcterms:created xsi:type="dcterms:W3CDTF">2025-04-03T18:25:47Z</dcterms:created>
  <dcterms:modified xsi:type="dcterms:W3CDTF">2025-04-06T01:34:43Z</dcterms:modified>
</cp:coreProperties>
</file>