
<file path=[Content_Types].xml><?xml version="1.0" encoding="utf-8"?>
<Types xmlns="http://schemas.openxmlformats.org/package/2006/content-types">
  <Default Extension="jpeg" ContentType="image/jpeg"/>
  <Default Extension="JPG" ContentType="image/jpeg"/>
  <Default Extension="jpg!d"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11"/>
  </p:notesMasterIdLst>
  <p:sldIdLst>
    <p:sldId id="256" r:id="rId2"/>
    <p:sldId id="257" r:id="rId3"/>
    <p:sldId id="258" r:id="rId4"/>
    <p:sldId id="261" r:id="rId5"/>
    <p:sldId id="264" r:id="rId6"/>
    <p:sldId id="260" r:id="rId7"/>
    <p:sldId id="263" r:id="rId8"/>
    <p:sldId id="265"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32"/>
  </p:normalViewPr>
  <p:slideViewPr>
    <p:cSldViewPr snapToGrid="0">
      <p:cViewPr varScale="1">
        <p:scale>
          <a:sx n="106" d="100"/>
          <a:sy n="106" d="100"/>
        </p:scale>
        <p:origin x="7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205887-DAFE-7543-863E-F0060BBE385E}" type="datetimeFigureOut">
              <a:rPr lang="en-US" smtClean="0"/>
              <a:t>4/26/25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1DDE49-F26D-7F4C-A4E8-29AF3868C87E}" type="slidenum">
              <a:rPr lang="en-US" smtClean="0"/>
              <a:t>‹#›</a:t>
            </a:fld>
            <a:endParaRPr lang="en-US"/>
          </a:p>
        </p:txBody>
      </p:sp>
    </p:spTree>
    <p:extLst>
      <p:ext uri="{BB962C8B-B14F-4D97-AF65-F5344CB8AC3E}">
        <p14:creationId xmlns:p14="http://schemas.microsoft.com/office/powerpoint/2010/main" val="3066916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1DDE49-F26D-7F4C-A4E8-29AF3868C87E}" type="slidenum">
              <a:rPr lang="en-US" smtClean="0"/>
              <a:t>5</a:t>
            </a:fld>
            <a:endParaRPr lang="en-US"/>
          </a:p>
        </p:txBody>
      </p:sp>
    </p:spTree>
    <p:extLst>
      <p:ext uri="{BB962C8B-B14F-4D97-AF65-F5344CB8AC3E}">
        <p14:creationId xmlns:p14="http://schemas.microsoft.com/office/powerpoint/2010/main" val="3014041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4/26/25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527993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4/26/25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053330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4/26/25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529294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4/26/25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611266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4/26/25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245215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4/26/25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907642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4/26/25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260352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4/26/25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55010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4/26/25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805117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4/26/25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667995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4/26/25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734727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4/26/25</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11888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journalistsresource.org/studies/government/sex-discrimination-female-woman-judges-research/"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the-generous-husband.com/2020/08/02/love-one-another/"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pixabay.com/en/scales-of-justice-judge-justice-450198/"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xhere.com/en/photo/828833" TargetMode="External"/><Relationship Id="rId2" Type="http://schemas.openxmlformats.org/officeDocument/2006/relationships/image" Target="../media/image6.jpg!d"/><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pexels.com/photo/salt-in-white-surface-3693296/"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en/bible-book-christian-holy-reading-1108074/"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09AA18-E6A5-C901-626F-CA266265D9BB}"/>
              </a:ext>
            </a:extLst>
          </p:cNvPr>
          <p:cNvSpPr>
            <a:spLocks noGrp="1"/>
          </p:cNvSpPr>
          <p:nvPr>
            <p:ph type="ctrTitle"/>
          </p:nvPr>
        </p:nvSpPr>
        <p:spPr>
          <a:xfrm>
            <a:off x="703400" y="908651"/>
            <a:ext cx="4937004" cy="4058682"/>
          </a:xfrm>
        </p:spPr>
        <p:txBody>
          <a:bodyPr anchor="t">
            <a:normAutofit/>
          </a:bodyPr>
          <a:lstStyle/>
          <a:p>
            <a:r>
              <a:rPr lang="en-US" sz="6500"/>
              <a:t>The Royal Law</a:t>
            </a:r>
          </a:p>
        </p:txBody>
      </p:sp>
      <p:sp>
        <p:nvSpPr>
          <p:cNvPr id="3" name="Subtitle 2">
            <a:extLst>
              <a:ext uri="{FF2B5EF4-FFF2-40B4-BE49-F238E27FC236}">
                <a16:creationId xmlns:a16="http://schemas.microsoft.com/office/drawing/2014/main" id="{6FBCB6E1-29C6-16C9-DCF9-0787EA6DDB56}"/>
              </a:ext>
            </a:extLst>
          </p:cNvPr>
          <p:cNvSpPr>
            <a:spLocks noGrp="1"/>
          </p:cNvSpPr>
          <p:nvPr>
            <p:ph type="subTitle" idx="1"/>
          </p:nvPr>
        </p:nvSpPr>
        <p:spPr>
          <a:xfrm>
            <a:off x="703400" y="5103862"/>
            <a:ext cx="4172757" cy="845487"/>
          </a:xfrm>
        </p:spPr>
        <p:txBody>
          <a:bodyPr anchor="b">
            <a:normAutofit/>
          </a:bodyPr>
          <a:lstStyle/>
          <a:p>
            <a:r>
              <a:rPr lang="en-US" dirty="0"/>
              <a:t>Kids Bible Fellowship</a:t>
            </a:r>
          </a:p>
        </p:txBody>
      </p:sp>
      <p:cxnSp>
        <p:nvCxnSpPr>
          <p:cNvPr id="11" name="Straight Connector 10">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A vintage weighing scales">
            <a:extLst>
              <a:ext uri="{FF2B5EF4-FFF2-40B4-BE49-F238E27FC236}">
                <a16:creationId xmlns:a16="http://schemas.microsoft.com/office/drawing/2014/main" id="{8BAFB279-9A63-4C95-ACA8-F044FCEC7298}"/>
              </a:ext>
            </a:extLst>
          </p:cNvPr>
          <p:cNvPicPr>
            <a:picLocks noChangeAspect="1"/>
          </p:cNvPicPr>
          <p:nvPr/>
        </p:nvPicPr>
        <p:blipFill>
          <a:blip r:embed="rId2"/>
          <a:srcRect r="-2" b="22054"/>
          <a:stretch/>
        </p:blipFill>
        <p:spPr>
          <a:xfrm>
            <a:off x="6326272" y="10"/>
            <a:ext cx="5865727" cy="6857990"/>
          </a:xfrm>
          <a:prstGeom prst="rect">
            <a:avLst/>
          </a:prstGeom>
        </p:spPr>
      </p:pic>
    </p:spTree>
    <p:extLst>
      <p:ext uri="{BB962C8B-B14F-4D97-AF65-F5344CB8AC3E}">
        <p14:creationId xmlns:p14="http://schemas.microsoft.com/office/powerpoint/2010/main" val="267355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C2668A-2C07-6BE4-1681-CCD0F7EA7B69}"/>
              </a:ext>
            </a:extLst>
          </p:cNvPr>
          <p:cNvSpPr>
            <a:spLocks noGrp="1"/>
          </p:cNvSpPr>
          <p:nvPr>
            <p:ph type="title"/>
          </p:nvPr>
        </p:nvSpPr>
        <p:spPr>
          <a:xfrm>
            <a:off x="5427133" y="902447"/>
            <a:ext cx="6053328" cy="1316736"/>
          </a:xfrm>
        </p:spPr>
        <p:txBody>
          <a:bodyPr>
            <a:normAutofit/>
          </a:bodyPr>
          <a:lstStyle/>
          <a:p>
            <a:r>
              <a:rPr lang="en-US" dirty="0"/>
              <a:t>What is the Royal law?</a:t>
            </a:r>
          </a:p>
        </p:txBody>
      </p:sp>
      <p:cxnSp>
        <p:nvCxnSpPr>
          <p:cNvPr id="12" name="Straight Connector 11">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3900"/>
            <a:ext cx="1058875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gold crown with diamonds&#10;&#10;Description automatically generated">
            <a:extLst>
              <a:ext uri="{FF2B5EF4-FFF2-40B4-BE49-F238E27FC236}">
                <a16:creationId xmlns:a16="http://schemas.microsoft.com/office/drawing/2014/main" id="{32BE16F9-7F06-2CB3-66A0-5F5DB1EC8555}"/>
              </a:ext>
            </a:extLst>
          </p:cNvPr>
          <p:cNvPicPr>
            <a:picLocks noChangeAspect="1"/>
          </p:cNvPicPr>
          <p:nvPr/>
        </p:nvPicPr>
        <p:blipFill>
          <a:blip r:embed="rId2"/>
          <a:srcRect l="9355" r="9426" b="2"/>
          <a:stretch/>
        </p:blipFill>
        <p:spPr>
          <a:xfrm>
            <a:off x="790575" y="902448"/>
            <a:ext cx="4104154" cy="5053104"/>
          </a:xfrm>
          <a:prstGeom prst="rect">
            <a:avLst/>
          </a:prstGeom>
        </p:spPr>
      </p:pic>
      <p:sp>
        <p:nvSpPr>
          <p:cNvPr id="3" name="Content Placeholder 2">
            <a:extLst>
              <a:ext uri="{FF2B5EF4-FFF2-40B4-BE49-F238E27FC236}">
                <a16:creationId xmlns:a16="http://schemas.microsoft.com/office/drawing/2014/main" id="{59A0EDCB-6191-4E09-8B48-7DCA3D810918}"/>
              </a:ext>
            </a:extLst>
          </p:cNvPr>
          <p:cNvSpPr>
            <a:spLocks noGrp="1"/>
          </p:cNvSpPr>
          <p:nvPr>
            <p:ph idx="1"/>
          </p:nvPr>
        </p:nvSpPr>
        <p:spPr>
          <a:xfrm>
            <a:off x="5427133" y="2219183"/>
            <a:ext cx="6053328" cy="3736368"/>
          </a:xfrm>
        </p:spPr>
        <p:txBody>
          <a:bodyPr>
            <a:normAutofit lnSpcReduction="10000"/>
          </a:bodyPr>
          <a:lstStyle/>
          <a:p>
            <a:pPr>
              <a:lnSpc>
                <a:spcPct val="100000"/>
              </a:lnSpc>
            </a:pPr>
            <a:r>
              <a:rPr lang="en-US" sz="1400" dirty="0"/>
              <a:t>Royal = KING’S Law</a:t>
            </a:r>
          </a:p>
          <a:p>
            <a:pPr>
              <a:lnSpc>
                <a:spcPct val="100000"/>
              </a:lnSpc>
            </a:pPr>
            <a:r>
              <a:rPr lang="en-US" sz="1400" dirty="0"/>
              <a:t>Who is our King? </a:t>
            </a:r>
            <a:r>
              <a:rPr lang="en-US" sz="1400" dirty="0" err="1"/>
              <a:t>Yeshua</a:t>
            </a:r>
            <a:r>
              <a:rPr lang="en-US" sz="1400" dirty="0"/>
              <a:t> the Messiah</a:t>
            </a:r>
            <a:r>
              <a:rPr lang="en-US" sz="1200" b="0" i="0" dirty="0">
                <a:solidFill>
                  <a:srgbClr val="1F1F1F"/>
                </a:solidFill>
                <a:effectLst/>
                <a:latin typeface="Google Sans"/>
              </a:rPr>
              <a:t>━ </a:t>
            </a:r>
            <a:r>
              <a:rPr lang="en-US" sz="1400" dirty="0"/>
              <a:t>the King of Kings</a:t>
            </a:r>
          </a:p>
          <a:p>
            <a:pPr>
              <a:lnSpc>
                <a:spcPct val="100000"/>
              </a:lnSpc>
            </a:pPr>
            <a:r>
              <a:rPr lang="en-US" sz="1400" dirty="0"/>
              <a:t>You know you are a part of the royal priesthood if you do what </a:t>
            </a:r>
            <a:r>
              <a:rPr lang="en-US" sz="1400" dirty="0" err="1"/>
              <a:t>Yeshua</a:t>
            </a:r>
            <a:r>
              <a:rPr lang="en-US" sz="1400" dirty="0"/>
              <a:t> the Messiah did (Exodus 19:5-6 and 1 Peter 2:5-10)</a:t>
            </a:r>
          </a:p>
          <a:p>
            <a:pPr>
              <a:lnSpc>
                <a:spcPct val="100000"/>
              </a:lnSpc>
            </a:pPr>
            <a:r>
              <a:rPr lang="en-US" sz="1400" dirty="0"/>
              <a:t>🎯James 2:8-9 If ye fulfil the 👑royal law👑 according to the scripture, Thou shalt love thy neighbor as thyself, ye do well: But if ye have respect to persons, ye commit sin, and are convinced of the law as transgressors. </a:t>
            </a:r>
          </a:p>
          <a:p>
            <a:pPr>
              <a:lnSpc>
                <a:spcPct val="100000"/>
              </a:lnSpc>
            </a:pPr>
            <a:r>
              <a:rPr lang="en-US" sz="1400" b="0" i="0" dirty="0">
                <a:effectLst/>
              </a:rPr>
              <a:t>🎯Leviticus 19:15-18 Ye shall do no unrighteousness in judgment: thou shalt not respect the person of the poor, nor honor the person of the mighty: but in righteousness shalt thou judge thy </a:t>
            </a:r>
            <a:r>
              <a:rPr lang="en-US" sz="1400" b="0" i="0" dirty="0" err="1">
                <a:effectLst/>
              </a:rPr>
              <a:t>neighbour</a:t>
            </a:r>
            <a:r>
              <a:rPr lang="en-US" sz="1400" b="0" i="0" dirty="0">
                <a:effectLst/>
              </a:rPr>
              <a:t>. Thou shalt not go up and down as a talebearer among thy people: neither shalt thou stand against the blood of thy </a:t>
            </a:r>
            <a:r>
              <a:rPr lang="en-US" sz="1400" b="0" i="0" dirty="0" err="1">
                <a:effectLst/>
              </a:rPr>
              <a:t>neighbour</a:t>
            </a:r>
            <a:r>
              <a:rPr lang="en-US" sz="1400" b="0" i="0" dirty="0">
                <a:effectLst/>
              </a:rPr>
              <a:t>; I am the </a:t>
            </a:r>
            <a:r>
              <a:rPr lang="en-US" sz="1400" b="0" i="0" cap="small" dirty="0">
                <a:effectLst/>
              </a:rPr>
              <a:t>Lord</a:t>
            </a:r>
            <a:r>
              <a:rPr lang="en-US" sz="1400" b="0" i="0" dirty="0">
                <a:effectLst/>
              </a:rPr>
              <a:t>. Thou shalt not hate thy brother in thine heart: thou shalt in any wise rebuke thy </a:t>
            </a:r>
            <a:r>
              <a:rPr lang="en-US" sz="1400" b="0" i="0" dirty="0" err="1">
                <a:effectLst/>
              </a:rPr>
              <a:t>neighbour</a:t>
            </a:r>
            <a:r>
              <a:rPr lang="en-US" sz="1400" b="0" i="0" dirty="0">
                <a:effectLst/>
              </a:rPr>
              <a:t>, and not suffer sin upon him. Thou shalt not avenge, nor bear any grudge against the children of thy people, but thou shalt love thy </a:t>
            </a:r>
            <a:r>
              <a:rPr lang="en-US" sz="1400" b="0" i="0" dirty="0" err="1">
                <a:effectLst/>
              </a:rPr>
              <a:t>neighbour</a:t>
            </a:r>
            <a:r>
              <a:rPr lang="en-US" sz="1400" b="0" i="0" dirty="0">
                <a:effectLst/>
              </a:rPr>
              <a:t> as thyself: I am the </a:t>
            </a:r>
            <a:r>
              <a:rPr lang="en-US" sz="1400" b="0" i="0" cap="small" dirty="0">
                <a:effectLst/>
              </a:rPr>
              <a:t>Lord</a:t>
            </a:r>
            <a:r>
              <a:rPr lang="en-US" sz="1400" b="0" i="0" dirty="0">
                <a:effectLst/>
              </a:rPr>
              <a:t>.</a:t>
            </a:r>
          </a:p>
          <a:p>
            <a:pPr>
              <a:lnSpc>
                <a:spcPct val="100000"/>
              </a:lnSpc>
            </a:pPr>
            <a:endParaRPr lang="en-US" sz="1400" dirty="0"/>
          </a:p>
        </p:txBody>
      </p:sp>
      <p:cxnSp>
        <p:nvCxnSpPr>
          <p:cNvPr id="14" name="Straight Connector 13">
            <a:extLst>
              <a:ext uri="{FF2B5EF4-FFF2-40B4-BE49-F238E27FC236}">
                <a16:creationId xmlns:a16="http://schemas.microsoft.com/office/drawing/2014/main" id="{8E0104E4-99BC-494F-8342-F250828E57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065" y="6145599"/>
            <a:ext cx="105828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355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26151C-EDC7-DE20-C2CE-6DE0A5F86201}"/>
              </a:ext>
            </a:extLst>
          </p:cNvPr>
          <p:cNvSpPr>
            <a:spLocks noGrp="1"/>
          </p:cNvSpPr>
          <p:nvPr>
            <p:ph type="title"/>
          </p:nvPr>
        </p:nvSpPr>
        <p:spPr>
          <a:xfrm>
            <a:off x="704088" y="914400"/>
            <a:ext cx="5195889" cy="1316736"/>
          </a:xfrm>
        </p:spPr>
        <p:txBody>
          <a:bodyPr>
            <a:normAutofit/>
          </a:bodyPr>
          <a:lstStyle/>
          <a:p>
            <a:r>
              <a:rPr lang="en-US"/>
              <a:t>Royal Law Scriptures </a:t>
            </a:r>
          </a:p>
        </p:txBody>
      </p:sp>
      <p:cxnSp>
        <p:nvCxnSpPr>
          <p:cNvPr id="25" name="Straight Connector 24">
            <a:extLst>
              <a:ext uri="{FF2B5EF4-FFF2-40B4-BE49-F238E27FC236}">
                <a16:creationId xmlns:a16="http://schemas.microsoft.com/office/drawing/2014/main" id="{4583FD9E-C5A7-96F7-951D-7D292013CD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AA85DA4-EE02-DC75-EC8E-E09AE2E658EB}"/>
              </a:ext>
            </a:extLst>
          </p:cNvPr>
          <p:cNvSpPr>
            <a:spLocks noGrp="1"/>
          </p:cNvSpPr>
          <p:nvPr>
            <p:ph idx="1"/>
          </p:nvPr>
        </p:nvSpPr>
        <p:spPr>
          <a:xfrm>
            <a:off x="704088" y="2231136"/>
            <a:ext cx="5195889" cy="3931920"/>
          </a:xfrm>
        </p:spPr>
        <p:txBody>
          <a:bodyPr>
            <a:normAutofit/>
          </a:bodyPr>
          <a:lstStyle/>
          <a:p>
            <a:pPr>
              <a:lnSpc>
                <a:spcPct val="100000"/>
              </a:lnSpc>
            </a:pPr>
            <a:r>
              <a:rPr lang="en-US" sz="1300" dirty="0"/>
              <a:t>🎯Galatians 5:14 </a:t>
            </a:r>
            <a:r>
              <a:rPr lang="en-US" sz="1300" b="0" i="0" dirty="0">
                <a:effectLst/>
              </a:rPr>
              <a:t>For all the law is fulfilled in one word, even in this; Thou shalt love thy </a:t>
            </a:r>
            <a:r>
              <a:rPr lang="en-US" sz="1300" b="0" i="0" dirty="0" err="1">
                <a:effectLst/>
              </a:rPr>
              <a:t>neighbour</a:t>
            </a:r>
            <a:r>
              <a:rPr lang="en-US" sz="1300" b="0" i="0" dirty="0">
                <a:effectLst/>
              </a:rPr>
              <a:t> as thyself.</a:t>
            </a:r>
          </a:p>
          <a:p>
            <a:pPr>
              <a:lnSpc>
                <a:spcPct val="100000"/>
              </a:lnSpc>
            </a:pPr>
            <a:r>
              <a:rPr lang="en-US" sz="1300" dirty="0"/>
              <a:t>🎯 </a:t>
            </a:r>
            <a:r>
              <a:rPr lang="en-US" sz="1300" b="0" i="0" dirty="0">
                <a:effectLst/>
              </a:rPr>
              <a:t>Romans 13:10 Love worketh no ill to his </a:t>
            </a:r>
            <a:r>
              <a:rPr lang="en-US" sz="1300" b="0" i="0" dirty="0" err="1">
                <a:effectLst/>
              </a:rPr>
              <a:t>neighbour</a:t>
            </a:r>
            <a:r>
              <a:rPr lang="en-US" sz="1300" b="0" i="0" dirty="0">
                <a:effectLst/>
              </a:rPr>
              <a:t>: therefore love is the fulfilling of the law.</a:t>
            </a:r>
          </a:p>
          <a:p>
            <a:pPr>
              <a:lnSpc>
                <a:spcPct val="100000"/>
              </a:lnSpc>
            </a:pPr>
            <a:r>
              <a:rPr lang="en-US" sz="1300" dirty="0"/>
              <a:t>🎯Matthew 22:37-39 </a:t>
            </a:r>
            <a:r>
              <a:rPr lang="en-US" sz="1300" dirty="0" err="1"/>
              <a:t>Yeshua</a:t>
            </a:r>
            <a:r>
              <a:rPr lang="en-US" sz="1300" dirty="0"/>
              <a:t> </a:t>
            </a:r>
            <a:r>
              <a:rPr lang="en-US" sz="1300" b="0" i="0" dirty="0">
                <a:effectLst/>
              </a:rPr>
              <a:t>said unto him, Thou shalt love the Lord thy God with all thy heart, and with all thy soul, and with all thy mind (Deuteronomy 6:1-5). This is the first and great commandment. And the second is like unto it, Thou shalt love thy </a:t>
            </a:r>
            <a:r>
              <a:rPr lang="en-US" sz="1300" b="0" i="0" dirty="0" err="1">
                <a:effectLst/>
              </a:rPr>
              <a:t>neighbour</a:t>
            </a:r>
            <a:r>
              <a:rPr lang="en-US" sz="1300" b="0" i="0" dirty="0">
                <a:effectLst/>
              </a:rPr>
              <a:t> as thyself. On these two commandments hang all the law and the prophets.</a:t>
            </a:r>
          </a:p>
          <a:p>
            <a:pPr lvl="1">
              <a:lnSpc>
                <a:spcPct val="100000"/>
              </a:lnSpc>
            </a:pPr>
            <a:r>
              <a:rPr lang="en-US" sz="1300" b="0" i="0" dirty="0">
                <a:effectLst/>
              </a:rPr>
              <a:t>Isaiah 42:21 The </a:t>
            </a:r>
            <a:r>
              <a:rPr lang="en-US" sz="1300" b="0" i="0" cap="small" dirty="0">
                <a:effectLst/>
              </a:rPr>
              <a:t>Lord</a:t>
            </a:r>
            <a:r>
              <a:rPr lang="en-US" sz="1300" b="0" i="0" dirty="0">
                <a:effectLst/>
              </a:rPr>
              <a:t> is well pleased for his righteousness' sake; he will magnify the law, and make it </a:t>
            </a:r>
            <a:r>
              <a:rPr lang="en-US" sz="1300" b="0" i="0" dirty="0" err="1">
                <a:effectLst/>
              </a:rPr>
              <a:t>honourable</a:t>
            </a:r>
            <a:r>
              <a:rPr lang="en-US" sz="1300" b="0" i="0" dirty="0">
                <a:effectLst/>
              </a:rPr>
              <a:t>.</a:t>
            </a:r>
          </a:p>
          <a:p>
            <a:pPr>
              <a:lnSpc>
                <a:spcPct val="100000"/>
              </a:lnSpc>
            </a:pPr>
            <a:r>
              <a:rPr lang="en-US" sz="1300" dirty="0"/>
              <a:t>The 👑Royal Law👑 is </a:t>
            </a:r>
            <a:r>
              <a:rPr lang="en-US" sz="1300" dirty="0" err="1"/>
              <a:t>Yeshua’s</a:t>
            </a:r>
            <a:r>
              <a:rPr lang="en-US" sz="1300" dirty="0"/>
              <a:t> command to live by His standard of love, which includes correction, truth, and righteousness. </a:t>
            </a:r>
            <a:endParaRPr lang="en-US" sz="1300" b="0" i="0" dirty="0">
              <a:effectLst/>
            </a:endParaRPr>
          </a:p>
          <a:p>
            <a:pPr>
              <a:lnSpc>
                <a:spcPct val="100000"/>
              </a:lnSpc>
            </a:pPr>
            <a:endParaRPr lang="en-US" sz="1300" dirty="0"/>
          </a:p>
        </p:txBody>
      </p:sp>
      <p:pic>
        <p:nvPicPr>
          <p:cNvPr id="6" name="Picture 5" descr="A gavel and a book&#10;&#10;Description automatically generated">
            <a:extLst>
              <a:ext uri="{FF2B5EF4-FFF2-40B4-BE49-F238E27FC236}">
                <a16:creationId xmlns:a16="http://schemas.microsoft.com/office/drawing/2014/main" id="{4A218C91-9AE0-0603-1F3C-D24641AF80BF}"/>
              </a:ext>
            </a:extLst>
          </p:cNvPr>
          <p:cNvPicPr>
            <a:picLocks noChangeAspect="1"/>
          </p:cNvPicPr>
          <p:nvPr/>
        </p:nvPicPr>
        <p:blipFill>
          <a:blip r:embed="rId2">
            <a:extLst>
              <a:ext uri="{837473B0-CC2E-450A-ABE3-18F120FF3D39}">
                <a1611:picAttrSrcUrl xmlns:a1611="http://schemas.microsoft.com/office/drawing/2016/11/main" r:id="rId3"/>
              </a:ext>
            </a:extLst>
          </a:blip>
          <a:srcRect l="3670" r="26401" b="2"/>
          <a:stretch/>
        </p:blipFill>
        <p:spPr>
          <a:xfrm>
            <a:off x="6420752" y="731520"/>
            <a:ext cx="5055865" cy="5422392"/>
          </a:xfrm>
          <a:prstGeom prst="rect">
            <a:avLst/>
          </a:prstGeom>
        </p:spPr>
      </p:pic>
    </p:spTree>
    <p:extLst>
      <p:ext uri="{BB962C8B-B14F-4D97-AF65-F5344CB8AC3E}">
        <p14:creationId xmlns:p14="http://schemas.microsoft.com/office/powerpoint/2010/main" val="159597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5B8871-484C-4A5A-66B2-F87F21632218}"/>
              </a:ext>
            </a:extLst>
          </p:cNvPr>
          <p:cNvSpPr>
            <a:spLocks noGrp="1"/>
          </p:cNvSpPr>
          <p:nvPr>
            <p:ph type="title"/>
          </p:nvPr>
        </p:nvSpPr>
        <p:spPr>
          <a:xfrm>
            <a:off x="704088" y="914400"/>
            <a:ext cx="10780776" cy="1180210"/>
          </a:xfrm>
        </p:spPr>
        <p:txBody>
          <a:bodyPr>
            <a:normAutofit/>
          </a:bodyPr>
          <a:lstStyle/>
          <a:p>
            <a:r>
              <a:rPr lang="en-US" dirty="0"/>
              <a:t>Love one another</a:t>
            </a:r>
          </a:p>
        </p:txBody>
      </p:sp>
      <p:cxnSp>
        <p:nvCxnSpPr>
          <p:cNvPr id="13" name="Straight Connector 12">
            <a:extLst>
              <a:ext uri="{FF2B5EF4-FFF2-40B4-BE49-F238E27FC236}">
                <a16:creationId xmlns:a16="http://schemas.microsoft.com/office/drawing/2014/main" id="{4E495065-8864-87FB-2BCC-254769963E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A chalk drawing on the ground&#10;&#10;Description automatically generated">
            <a:extLst>
              <a:ext uri="{FF2B5EF4-FFF2-40B4-BE49-F238E27FC236}">
                <a16:creationId xmlns:a16="http://schemas.microsoft.com/office/drawing/2014/main" id="{3069B390-46EF-662A-8A51-1E9CFAE3DB3F}"/>
              </a:ext>
            </a:extLst>
          </p:cNvPr>
          <p:cNvPicPr>
            <a:picLocks noChangeAspect="1"/>
          </p:cNvPicPr>
          <p:nvPr/>
        </p:nvPicPr>
        <p:blipFill>
          <a:blip r:embed="rId2">
            <a:extLst>
              <a:ext uri="{837473B0-CC2E-450A-ABE3-18F120FF3D39}">
                <a1611:picAttrSrcUrl xmlns:a1611="http://schemas.microsoft.com/office/drawing/2016/11/main" r:id="rId3"/>
              </a:ext>
            </a:extLst>
          </a:blip>
          <a:srcRect l="5387" r="9802" b="1"/>
          <a:stretch/>
        </p:blipFill>
        <p:spPr>
          <a:xfrm>
            <a:off x="800099" y="2249423"/>
            <a:ext cx="4972627" cy="3913631"/>
          </a:xfrm>
          <a:prstGeom prst="rect">
            <a:avLst/>
          </a:prstGeom>
        </p:spPr>
      </p:pic>
      <p:sp>
        <p:nvSpPr>
          <p:cNvPr id="3" name="Content Placeholder 2">
            <a:extLst>
              <a:ext uri="{FF2B5EF4-FFF2-40B4-BE49-F238E27FC236}">
                <a16:creationId xmlns:a16="http://schemas.microsoft.com/office/drawing/2014/main" id="{45B1760C-874C-6AF5-E14A-F79EE4BFEB75}"/>
              </a:ext>
            </a:extLst>
          </p:cNvPr>
          <p:cNvSpPr>
            <a:spLocks noGrp="1"/>
          </p:cNvSpPr>
          <p:nvPr>
            <p:ph idx="1"/>
          </p:nvPr>
        </p:nvSpPr>
        <p:spPr>
          <a:xfrm>
            <a:off x="6096000" y="2249424"/>
            <a:ext cx="5394960" cy="3913632"/>
          </a:xfrm>
        </p:spPr>
        <p:txBody>
          <a:bodyPr>
            <a:normAutofit/>
          </a:bodyPr>
          <a:lstStyle/>
          <a:p>
            <a:pPr>
              <a:lnSpc>
                <a:spcPct val="100000"/>
              </a:lnSpc>
            </a:pPr>
            <a:r>
              <a:rPr lang="en-US" sz="1700"/>
              <a:t>John 15:12-17 </a:t>
            </a:r>
            <a:r>
              <a:rPr lang="en-US" sz="1700" b="0" i="0">
                <a:effectLst/>
              </a:rPr>
              <a:t>This is my commandment, That ye love one another, as I have loved you.</a:t>
            </a:r>
            <a:r>
              <a:rPr lang="en-US" sz="1700" b="1" i="0" baseline="30000">
                <a:effectLst/>
              </a:rPr>
              <a:t> </a:t>
            </a:r>
            <a:r>
              <a:rPr lang="en-US" sz="1700" b="0" i="0">
                <a:effectLst/>
              </a:rPr>
              <a:t>Greater love hath no man than this, that a man lay down his life for his friends. Ye are my friends, if ye do whatsoever I command you. Henceforth I call you not servants; for the servant </a:t>
            </a:r>
            <a:r>
              <a:rPr lang="en-US" sz="1700" b="0" i="0" err="1">
                <a:effectLst/>
              </a:rPr>
              <a:t>knoweth</a:t>
            </a:r>
            <a:r>
              <a:rPr lang="en-US" sz="1700" b="0" i="0">
                <a:effectLst/>
              </a:rPr>
              <a:t> not what his lord doeth: but I have called you friends; for all things that I have heard of my Father I have made known unto you. Ye have not chosen me, but I have chosen you, and ordained you, that ye should go and bring forth fruit, and that your fruit should remain: that whatsoever ye shall ask of the Father in my name, he may give it you. These things I command you, that ye love one another.</a:t>
            </a:r>
          </a:p>
          <a:p>
            <a:pPr>
              <a:lnSpc>
                <a:spcPct val="100000"/>
              </a:lnSpc>
            </a:pPr>
            <a:endParaRPr lang="en-US" sz="1700"/>
          </a:p>
        </p:txBody>
      </p:sp>
    </p:spTree>
    <p:extLst>
      <p:ext uri="{BB962C8B-B14F-4D97-AF65-F5344CB8AC3E}">
        <p14:creationId xmlns:p14="http://schemas.microsoft.com/office/powerpoint/2010/main" val="2205769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B7D58E-B3D8-0DAE-0B25-B05519158A7F}"/>
              </a:ext>
            </a:extLst>
          </p:cNvPr>
          <p:cNvSpPr>
            <a:spLocks noGrp="1"/>
          </p:cNvSpPr>
          <p:nvPr>
            <p:ph type="title"/>
          </p:nvPr>
        </p:nvSpPr>
        <p:spPr>
          <a:xfrm>
            <a:off x="703400" y="899025"/>
            <a:ext cx="4917754" cy="2044198"/>
          </a:xfrm>
        </p:spPr>
        <p:txBody>
          <a:bodyPr vert="horz" lIns="91440" tIns="45720" rIns="91440" bIns="45720" rtlCol="0" anchor="t">
            <a:normAutofit/>
          </a:bodyPr>
          <a:lstStyle/>
          <a:p>
            <a:r>
              <a:rPr lang="en-US" dirty="0"/>
              <a:t>Judge righteously</a:t>
            </a:r>
          </a:p>
        </p:txBody>
      </p:sp>
      <p:sp>
        <p:nvSpPr>
          <p:cNvPr id="3" name="Text Placeholder 2">
            <a:extLst>
              <a:ext uri="{FF2B5EF4-FFF2-40B4-BE49-F238E27FC236}">
                <a16:creationId xmlns:a16="http://schemas.microsoft.com/office/drawing/2014/main" id="{207C812C-95CE-608B-7F63-49B213DFE293}"/>
              </a:ext>
            </a:extLst>
          </p:cNvPr>
          <p:cNvSpPr>
            <a:spLocks noGrp="1"/>
          </p:cNvSpPr>
          <p:nvPr>
            <p:ph type="body" idx="1"/>
          </p:nvPr>
        </p:nvSpPr>
        <p:spPr>
          <a:xfrm>
            <a:off x="721687" y="2786065"/>
            <a:ext cx="4621837" cy="3172885"/>
          </a:xfrm>
        </p:spPr>
        <p:txBody>
          <a:bodyPr vert="horz" lIns="91440" tIns="45720" rIns="91440" bIns="45720" rtlCol="0" anchor="b">
            <a:normAutofit fontScale="92500" lnSpcReduction="10000"/>
          </a:bodyPr>
          <a:lstStyle/>
          <a:p>
            <a:pPr>
              <a:lnSpc>
                <a:spcPct val="100000"/>
              </a:lnSpc>
            </a:pPr>
            <a:r>
              <a:rPr lang="en-US" sz="1400" dirty="0">
                <a:solidFill>
                  <a:schemeClr val="tx1"/>
                </a:solidFill>
              </a:rPr>
              <a:t>While the royal law is rebuking your neighbor in righteousness &amp; equity (fairness) according to scripture, it also is pleading/judging the cause of the orphans, widows, fatherless, and the stranger. Not just physical orphans &amp; widows but spiritual orphans/fatherless from our Heavenly Father, spiritual widows from Yah who also is our husband, spiritual strangers from the One whose called us to walk in His truth. It’s all because they don’t know Him, meaning they don’t keep the Ten Commandments. This is why they are estranged from Him because of their disobedience, unless if they repent. </a:t>
            </a:r>
          </a:p>
          <a:p>
            <a:pPr>
              <a:lnSpc>
                <a:spcPct val="100000"/>
              </a:lnSpc>
            </a:pPr>
            <a:r>
              <a:rPr lang="en-US" sz="1400" dirty="0">
                <a:solidFill>
                  <a:schemeClr val="tx1"/>
                </a:solidFill>
              </a:rPr>
              <a:t>Scriptures: Zechariah 7:9-10, Exodus 22:21-24, Exodus 23:1-9, Deuteronomy 24:14-18, Proverbs 22:22-23, Isaiah 1:16-19, Jeremiah 22:15-17, Malachi 3:5, Zechariah 8:16-17, Leviticus 19:35-37, Deuteronomy 10:17-19, Deuteronomy 15:7-14, Psalm 82:2-4, Proverbs 21:3, Isaiah 58</a:t>
            </a:r>
            <a:r>
              <a:rPr lang="en-US" sz="1400" dirty="0">
                <a:solidFill>
                  <a:schemeClr val="tx1"/>
                </a:solidFill>
                <a:sym typeface="Wingdings" pitchFamily="2" charset="2"/>
              </a:rPr>
              <a:t> (fast acceptable to the Lord), Micah 6:8</a:t>
            </a:r>
            <a:endParaRPr lang="en-US" sz="1400" dirty="0">
              <a:solidFill>
                <a:schemeClr val="tx1"/>
              </a:solidFill>
            </a:endParaRPr>
          </a:p>
        </p:txBody>
      </p:sp>
      <p:cxnSp>
        <p:nvCxnSpPr>
          <p:cNvPr id="16" name="Straight Connector 15">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476813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BF2B36B-4D1C-9E0A-B17B-23D805AECA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47681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gold scale of justice&#10;&#10;Description automatically generated">
            <a:extLst>
              <a:ext uri="{FF2B5EF4-FFF2-40B4-BE49-F238E27FC236}">
                <a16:creationId xmlns:a16="http://schemas.microsoft.com/office/drawing/2014/main" id="{0DC74F8E-B283-025C-424A-A2FC0A7637F2}"/>
              </a:ext>
            </a:extLst>
          </p:cNvPr>
          <p:cNvPicPr>
            <a:picLocks noChangeAspect="1"/>
          </p:cNvPicPr>
          <p:nvPr/>
        </p:nvPicPr>
        <p:blipFill>
          <a:blip r:embed="rId3">
            <a:extLst>
              <a:ext uri="{837473B0-CC2E-450A-ABE3-18F120FF3D39}">
                <a1611:picAttrSrcUrl xmlns:a1611="http://schemas.microsoft.com/office/drawing/2016/11/main" r:id="rId4"/>
              </a:ext>
            </a:extLst>
          </a:blip>
          <a:srcRect l="3063" r="4" b="4"/>
          <a:stretch/>
        </p:blipFill>
        <p:spPr>
          <a:xfrm>
            <a:off x="6217920" y="723901"/>
            <a:ext cx="5244454" cy="5410200"/>
          </a:xfrm>
          <a:prstGeom prst="rect">
            <a:avLst/>
          </a:prstGeom>
        </p:spPr>
      </p:pic>
    </p:spTree>
    <p:extLst>
      <p:ext uri="{BB962C8B-B14F-4D97-AF65-F5344CB8AC3E}">
        <p14:creationId xmlns:p14="http://schemas.microsoft.com/office/powerpoint/2010/main" val="1487347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04B83-E537-6084-8879-A70F06209D1A}"/>
              </a:ext>
            </a:extLst>
          </p:cNvPr>
          <p:cNvSpPr>
            <a:spLocks noGrp="1"/>
          </p:cNvSpPr>
          <p:nvPr>
            <p:ph type="title"/>
          </p:nvPr>
        </p:nvSpPr>
        <p:spPr/>
        <p:txBody>
          <a:bodyPr/>
          <a:lstStyle/>
          <a:p>
            <a:r>
              <a:rPr lang="en-US" dirty="0"/>
              <a:t>Worldly Example</a:t>
            </a:r>
          </a:p>
        </p:txBody>
      </p:sp>
      <p:sp>
        <p:nvSpPr>
          <p:cNvPr id="3" name="Content Placeholder 2">
            <a:extLst>
              <a:ext uri="{FF2B5EF4-FFF2-40B4-BE49-F238E27FC236}">
                <a16:creationId xmlns:a16="http://schemas.microsoft.com/office/drawing/2014/main" id="{3019BFDE-045E-F8AB-5795-F6CFF484811C}"/>
              </a:ext>
            </a:extLst>
          </p:cNvPr>
          <p:cNvSpPr>
            <a:spLocks noGrp="1"/>
          </p:cNvSpPr>
          <p:nvPr>
            <p:ph idx="1"/>
          </p:nvPr>
        </p:nvSpPr>
        <p:spPr/>
        <p:txBody>
          <a:bodyPr/>
          <a:lstStyle/>
          <a:p>
            <a:r>
              <a:rPr lang="en-US" dirty="0"/>
              <a:t>Liam and his friend Noah were at the park. They saw a cool skateboard ramp — but Liam noticed it looked wobbly and had a crack in it.</a:t>
            </a:r>
          </a:p>
          <a:p>
            <a:r>
              <a:rPr lang="en-US" dirty="0"/>
              <a:t>Noah was about to ride down the ramp when Liam shouted,</a:t>
            </a:r>
            <a:br>
              <a:rPr lang="en-US" dirty="0"/>
            </a:br>
            <a:r>
              <a:rPr lang="en-US" b="1" dirty="0"/>
              <a:t>“Wait! I think it’s broken — you could fall and get hurt!”</a:t>
            </a:r>
            <a:endParaRPr lang="en-US" dirty="0"/>
          </a:p>
          <a:p>
            <a:r>
              <a:rPr lang="en-US" dirty="0"/>
              <a:t>Noah stopped just in time. They told a grown-up, and the ramp was fixed later that day.</a:t>
            </a:r>
          </a:p>
          <a:p>
            <a:r>
              <a:rPr lang="en-US" dirty="0"/>
              <a:t>Liam warned Noah because he cared about him.</a:t>
            </a:r>
            <a:br>
              <a:rPr lang="en-US" dirty="0"/>
            </a:br>
            <a:r>
              <a:rPr lang="en-US" b="1" dirty="0"/>
              <a:t>He treated Noah the way he’d want to be treated.</a:t>
            </a:r>
            <a:endParaRPr lang="en-US" dirty="0"/>
          </a:p>
        </p:txBody>
      </p:sp>
    </p:spTree>
    <p:extLst>
      <p:ext uri="{BB962C8B-B14F-4D97-AF65-F5344CB8AC3E}">
        <p14:creationId xmlns:p14="http://schemas.microsoft.com/office/powerpoint/2010/main" val="2958971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5" name="Rectangle 34">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pic>
        <p:nvPicPr>
          <p:cNvPr id="9" name="Picture 8" descr="A leaf on a book&#10;&#10;Description automatically generated">
            <a:extLst>
              <a:ext uri="{FF2B5EF4-FFF2-40B4-BE49-F238E27FC236}">
                <a16:creationId xmlns:a16="http://schemas.microsoft.com/office/drawing/2014/main" id="{53C9AF2F-8E61-0E64-31CC-F32938632E4D}"/>
              </a:ext>
            </a:extLst>
          </p:cNvPr>
          <p:cNvPicPr>
            <a:picLocks noChangeAspect="1"/>
          </p:cNvPicPr>
          <p:nvPr/>
        </p:nvPicPr>
        <p:blipFill>
          <a:blip r:embed="rId2">
            <a:extLst>
              <a:ext uri="{837473B0-CC2E-450A-ABE3-18F120FF3D39}">
                <a1611:picAttrSrcUrl xmlns:a1611="http://schemas.microsoft.com/office/drawing/2016/11/main" r:id="rId3"/>
              </a:ext>
            </a:extLst>
          </a:blip>
          <a:srcRect t="11924" r="9091" b="11468"/>
          <a:stretch/>
        </p:blipFill>
        <p:spPr>
          <a:xfrm>
            <a:off x="20" y="10"/>
            <a:ext cx="12191979" cy="6857990"/>
          </a:xfrm>
          <a:prstGeom prst="rect">
            <a:avLst/>
          </a:prstGeom>
        </p:spPr>
      </p:pic>
      <p:sp>
        <p:nvSpPr>
          <p:cNvPr id="37" name="Rectangle 36">
            <a:extLst>
              <a:ext uri="{FF2B5EF4-FFF2-40B4-BE49-F238E27FC236}">
                <a16:creationId xmlns:a16="http://schemas.microsoft.com/office/drawing/2014/main" id="{D21F66AB-6D67-4C86-A415-0B6E4EEC5A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3811" y="423809"/>
            <a:ext cx="6858002" cy="6010383"/>
          </a:xfrm>
          <a:prstGeom prst="rect">
            <a:avLst/>
          </a:prstGeom>
          <a:gradFill>
            <a:gsLst>
              <a:gs pos="0">
                <a:schemeClr val="bg1">
                  <a:alpha val="0"/>
                </a:schemeClr>
              </a:gs>
              <a:gs pos="46000">
                <a:schemeClr val="bg1">
                  <a:alpha val="31000"/>
                </a:schemeClr>
              </a:gs>
              <a:gs pos="26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23E388AC-92BE-711B-1987-27F9824E869A}"/>
              </a:ext>
            </a:extLst>
          </p:cNvPr>
          <p:cNvSpPr>
            <a:spLocks noGrp="1"/>
          </p:cNvSpPr>
          <p:nvPr>
            <p:ph type="title"/>
          </p:nvPr>
        </p:nvSpPr>
        <p:spPr>
          <a:xfrm>
            <a:off x="313786" y="908651"/>
            <a:ext cx="5230366" cy="4005454"/>
          </a:xfrm>
        </p:spPr>
        <p:txBody>
          <a:bodyPr vert="horz" lIns="91440" tIns="45720" rIns="91440" bIns="45720" rtlCol="0" anchor="t">
            <a:normAutofit/>
          </a:bodyPr>
          <a:lstStyle/>
          <a:p>
            <a:r>
              <a:rPr lang="en-US" sz="6800" dirty="0"/>
              <a:t>Biblical Example</a:t>
            </a:r>
          </a:p>
        </p:txBody>
      </p:sp>
      <p:sp>
        <p:nvSpPr>
          <p:cNvPr id="3" name="Content Placeholder 2">
            <a:extLst>
              <a:ext uri="{FF2B5EF4-FFF2-40B4-BE49-F238E27FC236}">
                <a16:creationId xmlns:a16="http://schemas.microsoft.com/office/drawing/2014/main" id="{30BA364F-5598-F26F-175F-FECAA033444A}"/>
              </a:ext>
            </a:extLst>
          </p:cNvPr>
          <p:cNvSpPr>
            <a:spLocks noGrp="1"/>
          </p:cNvSpPr>
          <p:nvPr>
            <p:ph idx="1"/>
          </p:nvPr>
        </p:nvSpPr>
        <p:spPr>
          <a:xfrm>
            <a:off x="313787" y="5050632"/>
            <a:ext cx="3793200" cy="1129888"/>
          </a:xfrm>
        </p:spPr>
        <p:txBody>
          <a:bodyPr vert="horz" lIns="91440" tIns="45720" rIns="91440" bIns="45720" rtlCol="0" anchor="b">
            <a:normAutofit/>
          </a:bodyPr>
          <a:lstStyle/>
          <a:p>
            <a:pPr marL="0" indent="0" algn="ctr">
              <a:buNone/>
            </a:pPr>
            <a:r>
              <a:rPr lang="en-US" sz="1800" dirty="0"/>
              <a:t>Arianna and Mia will share a real life experience </a:t>
            </a:r>
          </a:p>
        </p:txBody>
      </p:sp>
      <p:cxnSp>
        <p:nvCxnSpPr>
          <p:cNvPr id="39" name="Straight Connector 38">
            <a:extLst>
              <a:ext uri="{FF2B5EF4-FFF2-40B4-BE49-F238E27FC236}">
                <a16:creationId xmlns:a16="http://schemas.microsoft.com/office/drawing/2014/main" id="{0B66F5E1-B07D-4718-F4B4-5FCE4B7E8F4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9006" y="727509"/>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06412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9C6349-47FF-4A93-04F9-5EF1BD378115}"/>
              </a:ext>
            </a:extLst>
          </p:cNvPr>
          <p:cNvSpPr>
            <a:spLocks noGrp="1"/>
          </p:cNvSpPr>
          <p:nvPr>
            <p:ph type="title"/>
          </p:nvPr>
        </p:nvSpPr>
        <p:spPr>
          <a:xfrm>
            <a:off x="704088" y="914400"/>
            <a:ext cx="6239599" cy="1307590"/>
          </a:xfrm>
        </p:spPr>
        <p:txBody>
          <a:bodyPr>
            <a:normAutofit/>
          </a:bodyPr>
          <a:lstStyle/>
          <a:p>
            <a:r>
              <a:rPr lang="en-US" dirty="0"/>
              <a:t>SALTY LIKE YESHUA</a:t>
            </a:r>
          </a:p>
        </p:txBody>
      </p:sp>
      <p:cxnSp>
        <p:nvCxnSpPr>
          <p:cNvPr id="21" name="Straight Connector 20">
            <a:extLst>
              <a:ext uri="{FF2B5EF4-FFF2-40B4-BE49-F238E27FC236}">
                <a16:creationId xmlns:a16="http://schemas.microsoft.com/office/drawing/2014/main" id="{3815BE95-1337-20E2-B2EF-5DA486F72F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0F81CC0-4BAD-7033-8A67-71D37D68D36F}"/>
              </a:ext>
            </a:extLst>
          </p:cNvPr>
          <p:cNvSpPr>
            <a:spLocks noGrp="1"/>
          </p:cNvSpPr>
          <p:nvPr>
            <p:ph idx="1"/>
          </p:nvPr>
        </p:nvSpPr>
        <p:spPr>
          <a:xfrm>
            <a:off x="704088" y="2221992"/>
            <a:ext cx="6239599" cy="3941064"/>
          </a:xfrm>
        </p:spPr>
        <p:txBody>
          <a:bodyPr>
            <a:normAutofit/>
          </a:bodyPr>
          <a:lstStyle/>
          <a:p>
            <a:pPr>
              <a:lnSpc>
                <a:spcPct val="100000"/>
              </a:lnSpc>
            </a:pPr>
            <a:r>
              <a:rPr lang="en-US" sz="1600"/>
              <a:t>All throughout </a:t>
            </a:r>
            <a:r>
              <a:rPr lang="en-US" sz="1600" err="1"/>
              <a:t>Yeshua’s</a:t>
            </a:r>
            <a:r>
              <a:rPr lang="en-US" sz="1600"/>
              <a:t> ministry you see him doing the royal law in various ways. With the higher ups &amp; his disciples he was harsher with them because they’re held to a higher standard, in the sense the higher ups are supposed to be teaching the people. Then with his disciples because he was teaching them the truth, and once you know His truth you’re no longer blind. Versus the people especially the gentiles/those with ears to hear he spoke plainly to them/“gently” because they were without understanding and even drew near at times (Luke 15) to hear him. This shows us the way how we’re to treat each person we come across. Some we will be more harsh with vs others we may have a more compassionate approach, all that matters is speaking His truth according to scripture the way how He leads you to speak. And not quenching the Spirit, but speaking with salt (conviction) unto the hearers so if they repent they may be saved.</a:t>
            </a:r>
          </a:p>
        </p:txBody>
      </p:sp>
      <p:pic>
        <p:nvPicPr>
          <p:cNvPr id="5" name="Picture 4" descr="A pile of salt on a table&#10;&#10;Description automatically generated">
            <a:extLst>
              <a:ext uri="{FF2B5EF4-FFF2-40B4-BE49-F238E27FC236}">
                <a16:creationId xmlns:a16="http://schemas.microsoft.com/office/drawing/2014/main" id="{6E2970C0-3C41-2C6A-D611-483A791AB7DE}"/>
              </a:ext>
            </a:extLst>
          </p:cNvPr>
          <p:cNvPicPr>
            <a:picLocks noChangeAspect="1"/>
          </p:cNvPicPr>
          <p:nvPr/>
        </p:nvPicPr>
        <p:blipFill>
          <a:blip r:embed="rId2">
            <a:extLst>
              <a:ext uri="{837473B0-CC2E-450A-ABE3-18F120FF3D39}">
                <a1611:picAttrSrcUrl xmlns:a1611="http://schemas.microsoft.com/office/drawing/2016/11/main" r:id="rId3"/>
              </a:ext>
            </a:extLst>
          </a:blip>
          <a:srcRect l="8883" r="46260" b="-1"/>
          <a:stretch/>
        </p:blipFill>
        <p:spPr>
          <a:xfrm>
            <a:off x="7583424" y="10"/>
            <a:ext cx="4608576" cy="6857990"/>
          </a:xfrm>
          <a:prstGeom prst="rect">
            <a:avLst/>
          </a:prstGeom>
        </p:spPr>
      </p:pic>
    </p:spTree>
    <p:extLst>
      <p:ext uri="{BB962C8B-B14F-4D97-AF65-F5344CB8AC3E}">
        <p14:creationId xmlns:p14="http://schemas.microsoft.com/office/powerpoint/2010/main" val="2128960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BC30665E-D592-446F-98EB-15F172A22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8CF0B8-3F68-A098-DADF-C7C6DBB408E6}"/>
              </a:ext>
            </a:extLst>
          </p:cNvPr>
          <p:cNvSpPr>
            <a:spLocks noGrp="1"/>
          </p:cNvSpPr>
          <p:nvPr>
            <p:ph type="title"/>
          </p:nvPr>
        </p:nvSpPr>
        <p:spPr>
          <a:xfrm>
            <a:off x="703400" y="4702835"/>
            <a:ext cx="10801350" cy="978772"/>
          </a:xfrm>
        </p:spPr>
        <p:txBody>
          <a:bodyPr vert="horz" lIns="91440" tIns="45720" rIns="91440" bIns="45720" rtlCol="0" anchor="t">
            <a:normAutofit/>
          </a:bodyPr>
          <a:lstStyle/>
          <a:p>
            <a:r>
              <a:rPr lang="en-US" sz="5400" dirty="0"/>
              <a:t>John 8 + </a:t>
            </a:r>
            <a:r>
              <a:rPr lang="en-US" sz="5400" dirty="0" err="1"/>
              <a:t>luke</a:t>
            </a:r>
            <a:r>
              <a:rPr lang="en-US" sz="5400" dirty="0"/>
              <a:t> 10:30-37</a:t>
            </a:r>
          </a:p>
        </p:txBody>
      </p:sp>
      <p:sp>
        <p:nvSpPr>
          <p:cNvPr id="3" name="Text Placeholder 2">
            <a:extLst>
              <a:ext uri="{FF2B5EF4-FFF2-40B4-BE49-F238E27FC236}">
                <a16:creationId xmlns:a16="http://schemas.microsoft.com/office/drawing/2014/main" id="{DEE29C91-39CD-5998-C037-4E16FC053B49}"/>
              </a:ext>
            </a:extLst>
          </p:cNvPr>
          <p:cNvSpPr>
            <a:spLocks noGrp="1"/>
          </p:cNvSpPr>
          <p:nvPr>
            <p:ph type="body" idx="1"/>
          </p:nvPr>
        </p:nvSpPr>
        <p:spPr>
          <a:xfrm>
            <a:off x="703400" y="5717566"/>
            <a:ext cx="9470954" cy="533983"/>
          </a:xfrm>
        </p:spPr>
        <p:txBody>
          <a:bodyPr vert="horz" lIns="91440" tIns="45720" rIns="91440" bIns="45720" rtlCol="0" anchor="t">
            <a:normAutofit/>
          </a:bodyPr>
          <a:lstStyle/>
          <a:p>
            <a:r>
              <a:rPr lang="en-US" sz="1800" dirty="0">
                <a:solidFill>
                  <a:schemeClr val="tx1"/>
                </a:solidFill>
              </a:rPr>
              <a:t>Examples of </a:t>
            </a:r>
            <a:r>
              <a:rPr lang="en-US" sz="1800" dirty="0" err="1">
                <a:solidFill>
                  <a:schemeClr val="tx1"/>
                </a:solidFill>
              </a:rPr>
              <a:t>Yeshua</a:t>
            </a:r>
            <a:r>
              <a:rPr lang="en-US" sz="1800" dirty="0">
                <a:solidFill>
                  <a:schemeClr val="tx1"/>
                </a:solidFill>
              </a:rPr>
              <a:t> fulfilling the Royal Law</a:t>
            </a:r>
          </a:p>
        </p:txBody>
      </p:sp>
      <p:pic>
        <p:nvPicPr>
          <p:cNvPr id="5" name="Picture 4" descr="An open book with text on it&#10;&#10;Description automatically generated">
            <a:extLst>
              <a:ext uri="{FF2B5EF4-FFF2-40B4-BE49-F238E27FC236}">
                <a16:creationId xmlns:a16="http://schemas.microsoft.com/office/drawing/2014/main" id="{5A063640-2784-1073-B09C-FB41392AA272}"/>
              </a:ext>
            </a:extLst>
          </p:cNvPr>
          <p:cNvPicPr>
            <a:picLocks noChangeAspect="1"/>
          </p:cNvPicPr>
          <p:nvPr/>
        </p:nvPicPr>
        <p:blipFill>
          <a:blip r:embed="rId2">
            <a:extLst>
              <a:ext uri="{837473B0-CC2E-450A-ABE3-18F120FF3D39}">
                <a1611:picAttrSrcUrl xmlns:a1611="http://schemas.microsoft.com/office/drawing/2016/11/main" r:id="rId3"/>
              </a:ext>
            </a:extLst>
          </a:blip>
          <a:srcRect r="1211" b="-1"/>
          <a:stretch/>
        </p:blipFill>
        <p:spPr>
          <a:xfrm>
            <a:off x="800100" y="712915"/>
            <a:ext cx="10591800" cy="3806202"/>
          </a:xfrm>
          <a:prstGeom prst="rect">
            <a:avLst/>
          </a:prstGeom>
        </p:spPr>
      </p:pic>
      <p:cxnSp>
        <p:nvCxnSpPr>
          <p:cNvPr id="18" name="Straight Connector 17">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453984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99009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12027</TotalTime>
  <Words>1037</Words>
  <Application>Microsoft Macintosh PowerPoint</Application>
  <PresentationFormat>Widescreen</PresentationFormat>
  <Paragraphs>31</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Calisto MT</vt:lpstr>
      <vt:lpstr>Google Sans</vt:lpstr>
      <vt:lpstr>Univers Condensed</vt:lpstr>
      <vt:lpstr>ChronicleVTI</vt:lpstr>
      <vt:lpstr>The Royal Law</vt:lpstr>
      <vt:lpstr>What is the Royal law?</vt:lpstr>
      <vt:lpstr>Royal Law Scriptures </vt:lpstr>
      <vt:lpstr>Love one another</vt:lpstr>
      <vt:lpstr>Judge righteously</vt:lpstr>
      <vt:lpstr>Worldly Example</vt:lpstr>
      <vt:lpstr>Biblical Example</vt:lpstr>
      <vt:lpstr>SALTY LIKE YESHUA</vt:lpstr>
      <vt:lpstr>John 8 + luke 10:30-37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Royal Law</dc:title>
  <dc:creator>agoss</dc:creator>
  <cp:lastModifiedBy>agoss</cp:lastModifiedBy>
  <cp:revision>3</cp:revision>
  <dcterms:created xsi:type="dcterms:W3CDTF">2025-04-25T14:55:44Z</dcterms:created>
  <dcterms:modified xsi:type="dcterms:W3CDTF">2025-05-04T16:29:38Z</dcterms:modified>
</cp:coreProperties>
</file>