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x="18288000" cy="10287000"/>
  <p:notesSz cx="6858000" cy="9144000"/>
  <p:embeddedFontLst>
    <p:embeddedFont>
      <p:font typeface="Rubik Bubbles" charset="1" panose="00000000000000000000"/>
      <p:regular r:id="rId22"/>
    </p:embeddedFont>
    <p:embeddedFont>
      <p:font typeface="Alice" charset="1" panose="00000500000000000000"/>
      <p:regular r:id="rId23"/>
    </p:embeddedFont>
    <p:embeddedFont>
      <p:font typeface="Alice Bold" charset="1" panose="00000500000000000000"/>
      <p:regular r:id="rId24"/>
    </p:embeddedFont>
    <p:embeddedFont>
      <p:font typeface="Glacial Indifference Bold" charset="1" panose="00000800000000000000"/>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25" Target="fonts/font25.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2.png" Type="http://schemas.openxmlformats.org/officeDocument/2006/relationships/image"/><Relationship Id="rId4" Target="../media/image13.png" Type="http://schemas.openxmlformats.org/officeDocument/2006/relationships/image"/><Relationship Id="rId5" Target="../media/image14.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png" Type="http://schemas.openxmlformats.org/officeDocument/2006/relationships/image"/><Relationship Id="rId3" Target="../media/image16.svg" Type="http://schemas.openxmlformats.org/officeDocument/2006/relationships/image"/><Relationship Id="rId4" Target="../media/image17.png" Type="http://schemas.openxmlformats.org/officeDocument/2006/relationships/image"/><Relationship Id="rId5" Target="../media/image18.svg" Type="http://schemas.openxmlformats.org/officeDocument/2006/relationships/image"/><Relationship Id="rId6" Target="../media/image3.png" Type="http://schemas.openxmlformats.org/officeDocument/2006/relationships/image"/><Relationship Id="rId7" Target="../media/image1.png" Type="http://schemas.openxmlformats.org/officeDocument/2006/relationships/image"/><Relationship Id="rId8" Target="../media/image2.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9.jpe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bing.com/ck/a?!&amp;&amp;p=43c254287bffa12de7fd38a4acd4dd0c1e96998b509749a023f90e9bb43b210bJmltdHM9MTc4MzQ2ODgwMA&amp;ptn=3&amp;ver=2&amp;hsh=4&amp;fclid=2b3ab8d6-6a05-6599-0518-affb6bc4642e&amp;u=a1aHR0cHM6Ly9mcnVpdHRyZWVodWIuY29tL3doYXQtbW9udGgtZG8tZmlnLXRyZWVzLXByb2R1Y2UtZnJ1aXQv&amp;ntb=1" TargetMode="External" Type="http://schemas.openxmlformats.org/officeDocument/2006/relationships/hyperlink"/><Relationship Id="rId11" Target="https://www.bing.com/ck/a?!&amp;&amp;p=43c254287bffa12de7fd38a4acd4dd0c1e96998b509749a023f90e9bb43b210bJmltdHM9MTc4MzQ2ODgwMA&amp;ptn=3&amp;ver=2&amp;hsh=4&amp;fclid=2b3ab8d6-6a05-6599-0518-affb6bc4642e&amp;u=a1aHR0cHM6Ly9mcnVpdHRyZWVodWIuY29tL3doYXQtbW9udGgtZG8tZmlnLXRyZWVzLXByb2R1Y2UtZnJ1aXQv&amp;ntb=1" TargetMode="External" Type="http://schemas.openxmlformats.org/officeDocument/2006/relationships/hyperlink"/><Relationship Id="rId12" Target="https://www.bing.com/ck/a?!&amp;&amp;p=43c254287bffa12de7fd38a4acd4dd0c1e96998b509749a023f90e9bb43b210bJmltdHM9MTc4MzQ2ODgwMA&amp;ptn=3&amp;ver=2&amp;hsh=4&amp;fclid=2b3ab8d6-6a05-6599-0518-affb6bc4642e&amp;u=a1aHR0cHM6Ly9mcnVpdHRyZWVodWIuY29tL3doYXQtbW9udGgtZG8tZmlnLXRyZWVzLXByb2R1Y2UtZnJ1aXQv&amp;ntb=1" TargetMode="External" Type="http://schemas.openxmlformats.org/officeDocument/2006/relationships/hyperlink"/><Relationship Id="rId13" Target="https://www.bing.com/ck/a?!&amp;&amp;p=43c254287bffa12de7fd38a4acd4dd0c1e96998b509749a023f90e9bb43b210bJmltdHM9MTc4MzQ2ODgwMA&amp;ptn=3&amp;ver=2&amp;hsh=4&amp;fclid=2b3ab8d6-6a05-6599-0518-affb6bc4642e&amp;u=a1aHR0cHM6Ly9mcnVpdHRyZWVodWIuY29tL3doYXQtbW9udGgtZG8tZmlnLXRyZWVzLXByb2R1Y2UtZnJ1aXQv&amp;ntb=1" TargetMode="External" Type="http://schemas.openxmlformats.org/officeDocument/2006/relationships/hyperlink"/><Relationship Id="rId14" Target="https://www.bing.com/ck/a?!&amp;&amp;p=43c254287bffa12de7fd38a4acd4dd0c1e96998b509749a023f90e9bb43b210bJmltdHM9MTc4MzQ2ODgwMA&amp;ptn=3&amp;ver=2&amp;hsh=4&amp;fclid=2b3ab8d6-6a05-6599-0518-affb6bc4642e&amp;u=a1aHR0cHM6Ly9mcnVpdHRyZWVodWIuY29tL3doYXQtbW9udGgtZG8tZmlnLXRyZWVzLXByb2R1Y2UtZnJ1aXQv&amp;ntb=1" TargetMode="External" Type="http://schemas.openxmlformats.org/officeDocument/2006/relationships/hyperlink"/><Relationship Id="rId15" Target="https://www.bing.com/ck/a?!&amp;&amp;p=43c254287bffa12de7fd38a4acd4dd0c1e96998b509749a023f90e9bb43b210bJmltdHM9MTc4MzQ2ODgwMA&amp;ptn=3&amp;ver=2&amp;hsh=4&amp;fclid=2b3ab8d6-6a05-6599-0518-affb6bc4642e&amp;u=a1aHR0cHM6Ly9mcnVpdHRyZWVodWIuY29tL3doYXQtbW9udGgtZG8tZmlnLXRyZWVzLXByb2R1Y2UtZnJ1aXQv&amp;ntb=1" TargetMode="External" Type="http://schemas.openxmlformats.org/officeDocument/2006/relationships/hyperlink"/><Relationship Id="rId16" Target="https://www.bing.com/ck/a?!&amp;&amp;p=43c254287bffa12de7fd38a4acd4dd0c1e96998b509749a023f90e9bb43b210bJmltdHM9MTc4MzQ2ODgwMA&amp;ptn=3&amp;ver=2&amp;hsh=4&amp;fclid=2b3ab8d6-6a05-6599-0518-affb6bc4642e&amp;u=a1aHR0cHM6Ly9mcnVpdHRyZWVodWIuY29tL3doYXQtbW9udGgtZG8tZmlnLXRyZWVzLXByb2R1Y2UtZnJ1aXQv&amp;ntb=1" TargetMode="External" Type="http://schemas.openxmlformats.org/officeDocument/2006/relationships/hyperlink"/><Relationship Id="rId2" Target="../media/image4.png" Type="http://schemas.openxmlformats.org/officeDocument/2006/relationships/image"/><Relationship Id="rId3" Target="../media/image5.png" Type="http://schemas.openxmlformats.org/officeDocument/2006/relationships/image"/><Relationship Id="rId4" Target="../media/image6.png" Type="http://schemas.openxmlformats.org/officeDocument/2006/relationships/image"/><Relationship Id="rId5" Target="../media/image7.svg" Type="http://schemas.openxmlformats.org/officeDocument/2006/relationships/image"/><Relationship Id="rId6" Target="../media/image8.png" Type="http://schemas.openxmlformats.org/officeDocument/2006/relationships/image"/><Relationship Id="rId7" Target="../media/image9.svg" Type="http://schemas.openxmlformats.org/officeDocument/2006/relationships/image"/><Relationship Id="rId8" Target="https://www.bing.com/ck/a?!&amp;&amp;p=43c254287bffa12de7fd38a4acd4dd0c1e96998b509749a023f90e9bb43b210bJmltdHM9MTc4MzQ2ODgwMA&amp;ptn=3&amp;ver=2&amp;hsh=4&amp;fclid=2b3ab8d6-6a05-6599-0518-affb6bc4642e&amp;u=a1aHR0cHM6Ly9mcnVpdHRyZWVodWIuY29tL3doYXQtbW9udGgtZG8tZmlnLXRyZWVzLXByb2R1Y2UtZnJ1aXQv&amp;ntb=1" TargetMode="External" Type="http://schemas.openxmlformats.org/officeDocument/2006/relationships/hyperlink"/><Relationship Id="rId9" Target="https://www.bing.com/ck/a?!&amp;&amp;p=43c254287bffa12de7fd38a4acd4dd0c1e96998b509749a023f90e9bb43b210bJmltdHM9MTc4MzQ2ODgwMA&amp;ptn=3&amp;ver=2&amp;hsh=4&amp;fclid=2b3ab8d6-6a05-6599-0518-affb6bc4642e&amp;u=a1aHR0cHM6Ly9mcnVpdHRyZWVodWIuY29tL3doYXQtbW9udGgtZG8tZmlnLXRyZWVzLXByb2R1Y2UtZnJ1aXQv&amp;ntb=1" TargetMode="External" Type="http://schemas.openxmlformats.org/officeDocument/2006/relationships/hyperlink"/></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png" Type="http://schemas.openxmlformats.org/officeDocument/2006/relationships/image"/><Relationship Id="rId4" Target="../media/image2.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A1CFE7"/>
        </a:solidFill>
      </p:bgPr>
    </p:bg>
    <p:spTree>
      <p:nvGrpSpPr>
        <p:cNvPr id="1" name=""/>
        <p:cNvGrpSpPr/>
        <p:nvPr/>
      </p:nvGrpSpPr>
      <p:grpSpPr>
        <a:xfrm>
          <a:off x="0" y="0"/>
          <a:ext cx="0" cy="0"/>
          <a:chOff x="0" y="0"/>
          <a:chExt cx="0" cy="0"/>
        </a:xfrm>
      </p:grpSpPr>
      <p:sp>
        <p:nvSpPr>
          <p:cNvPr name="Freeform 2" id="2"/>
          <p:cNvSpPr/>
          <p:nvPr/>
        </p:nvSpPr>
        <p:spPr>
          <a:xfrm flipH="false" flipV="false" rot="0">
            <a:off x="10472187" y="2395779"/>
            <a:ext cx="5375629" cy="4114800"/>
          </a:xfrm>
          <a:custGeom>
            <a:avLst/>
            <a:gdLst/>
            <a:ahLst/>
            <a:cxnLst/>
            <a:rect r="r" b="b" t="t" l="l"/>
            <a:pathLst>
              <a:path h="4114800" w="5375629">
                <a:moveTo>
                  <a:pt x="0" y="0"/>
                </a:moveTo>
                <a:lnTo>
                  <a:pt x="5375629" y="0"/>
                </a:lnTo>
                <a:lnTo>
                  <a:pt x="5375629"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5400000">
            <a:off x="10058400" y="2057400"/>
            <a:ext cx="8229600" cy="8229600"/>
          </a:xfrm>
          <a:custGeom>
            <a:avLst/>
            <a:gdLst/>
            <a:ahLst/>
            <a:cxnLst/>
            <a:rect r="r" b="b" t="t" l="l"/>
            <a:pathLst>
              <a:path h="8229600" w="8229600">
                <a:moveTo>
                  <a:pt x="0" y="0"/>
                </a:moveTo>
                <a:lnTo>
                  <a:pt x="8229600" y="0"/>
                </a:lnTo>
                <a:lnTo>
                  <a:pt x="8229600" y="8229600"/>
                </a:lnTo>
                <a:lnTo>
                  <a:pt x="0" y="8229600"/>
                </a:lnTo>
                <a:lnTo>
                  <a:pt x="0" y="0"/>
                </a:lnTo>
                <a:close/>
              </a:path>
            </a:pathLst>
          </a:custGeom>
          <a:blipFill>
            <a:blip r:embed="rId4"/>
            <a:stretch>
              <a:fillRect l="0" t="0" r="0" b="0"/>
            </a:stretch>
          </a:blipFill>
        </p:spPr>
      </p:sp>
      <p:sp>
        <p:nvSpPr>
          <p:cNvPr name="TextBox 4" id="4"/>
          <p:cNvSpPr txBox="true"/>
          <p:nvPr/>
        </p:nvSpPr>
        <p:spPr>
          <a:xfrm rot="0">
            <a:off x="2458075" y="1930857"/>
            <a:ext cx="7600325" cy="6587211"/>
          </a:xfrm>
          <a:prstGeom prst="rect">
            <a:avLst/>
          </a:prstGeom>
        </p:spPr>
        <p:txBody>
          <a:bodyPr anchor="t" rtlCol="false" tIns="0" lIns="0" bIns="0" rIns="0">
            <a:spAutoFit/>
          </a:bodyPr>
          <a:lstStyle/>
          <a:p>
            <a:pPr algn="l" marL="0" indent="0" lvl="0">
              <a:lnSpc>
                <a:spcPts val="12899"/>
              </a:lnSpc>
            </a:pPr>
            <a:r>
              <a:rPr lang="en-US" sz="12285">
                <a:solidFill>
                  <a:srgbClr val="FFD584"/>
                </a:solidFill>
                <a:latin typeface="Rubik Bubbles"/>
                <a:ea typeface="Rubik Bubbles"/>
                <a:cs typeface="Rubik Bubbles"/>
                <a:sym typeface="Rubik Bubbles"/>
              </a:rPr>
              <a:t>The Parable of the Fig Tree</a:t>
            </a:r>
          </a:p>
        </p:txBody>
      </p:sp>
      <p:sp>
        <p:nvSpPr>
          <p:cNvPr name="TextBox 5" id="5"/>
          <p:cNvSpPr txBox="true"/>
          <p:nvPr/>
        </p:nvSpPr>
        <p:spPr>
          <a:xfrm rot="0">
            <a:off x="1028700" y="7622375"/>
            <a:ext cx="7245148" cy="722070"/>
          </a:xfrm>
          <a:prstGeom prst="rect">
            <a:avLst/>
          </a:prstGeom>
        </p:spPr>
        <p:txBody>
          <a:bodyPr anchor="t" rtlCol="false" tIns="0" lIns="0" bIns="0" rIns="0">
            <a:spAutoFit/>
          </a:bodyPr>
          <a:lstStyle/>
          <a:p>
            <a:pPr algn="l" marL="0" indent="0" lvl="0">
              <a:lnSpc>
                <a:spcPts val="5875"/>
              </a:lnSpc>
            </a:pPr>
          </a:p>
        </p:txBody>
      </p:sp>
      <p:sp>
        <p:nvSpPr>
          <p:cNvPr name="Freeform 6" id="6"/>
          <p:cNvSpPr/>
          <p:nvPr/>
        </p:nvSpPr>
        <p:spPr>
          <a:xfrm flipH="false" flipV="false" rot="-5400000">
            <a:off x="44248" y="0"/>
            <a:ext cx="8229600" cy="8229600"/>
          </a:xfrm>
          <a:custGeom>
            <a:avLst/>
            <a:gdLst/>
            <a:ahLst/>
            <a:cxnLst/>
            <a:rect r="r" b="b" t="t" l="l"/>
            <a:pathLst>
              <a:path h="8229600" w="8229600">
                <a:moveTo>
                  <a:pt x="0" y="0"/>
                </a:moveTo>
                <a:lnTo>
                  <a:pt x="8229600" y="0"/>
                </a:lnTo>
                <a:lnTo>
                  <a:pt x="8229600" y="8229600"/>
                </a:lnTo>
                <a:lnTo>
                  <a:pt x="0" y="8229600"/>
                </a:lnTo>
                <a:lnTo>
                  <a:pt x="0" y="0"/>
                </a:lnTo>
                <a:close/>
              </a:path>
            </a:pathLst>
          </a:custGeom>
          <a:blipFill>
            <a:blip r:embed="rId4"/>
            <a:stretch>
              <a:fillRect l="0" t="0" r="0" b="0"/>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A1CFE7"/>
        </a:solidFill>
      </p:bgPr>
    </p:bg>
    <p:spTree>
      <p:nvGrpSpPr>
        <p:cNvPr id="1" name=""/>
        <p:cNvGrpSpPr/>
        <p:nvPr/>
      </p:nvGrpSpPr>
      <p:grpSpPr>
        <a:xfrm>
          <a:off x="0" y="0"/>
          <a:ext cx="0" cy="0"/>
          <a:chOff x="0" y="0"/>
          <a:chExt cx="0" cy="0"/>
        </a:xfrm>
      </p:grpSpPr>
      <p:sp>
        <p:nvSpPr>
          <p:cNvPr name="Freeform 2" id="2"/>
          <p:cNvSpPr/>
          <p:nvPr/>
        </p:nvSpPr>
        <p:spPr>
          <a:xfrm flipH="true" flipV="false" rot="0">
            <a:off x="7460626" y="91759"/>
            <a:ext cx="10827374" cy="10475484"/>
          </a:xfrm>
          <a:custGeom>
            <a:avLst/>
            <a:gdLst/>
            <a:ahLst/>
            <a:cxnLst/>
            <a:rect r="r" b="b" t="t" l="l"/>
            <a:pathLst>
              <a:path h="10475484" w="10827374">
                <a:moveTo>
                  <a:pt x="10827374" y="0"/>
                </a:moveTo>
                <a:lnTo>
                  <a:pt x="0" y="0"/>
                </a:lnTo>
                <a:lnTo>
                  <a:pt x="0" y="10475484"/>
                </a:lnTo>
                <a:lnTo>
                  <a:pt x="10827374" y="10475484"/>
                </a:lnTo>
                <a:lnTo>
                  <a:pt x="10827374" y="0"/>
                </a:lnTo>
                <a:close/>
              </a:path>
            </a:pathLst>
          </a:custGeom>
          <a:blipFill>
            <a:blip r:embed="rId2"/>
            <a:stretch>
              <a:fillRect l="0" t="0" r="0" b="0"/>
            </a:stretch>
          </a:blipFill>
        </p:spPr>
      </p:sp>
      <p:sp>
        <p:nvSpPr>
          <p:cNvPr name="Freeform 3" id="3"/>
          <p:cNvSpPr/>
          <p:nvPr/>
        </p:nvSpPr>
        <p:spPr>
          <a:xfrm flipH="false" flipV="false" rot="0">
            <a:off x="14285704" y="6674928"/>
            <a:ext cx="4002296" cy="3612072"/>
          </a:xfrm>
          <a:custGeom>
            <a:avLst/>
            <a:gdLst/>
            <a:ahLst/>
            <a:cxnLst/>
            <a:rect r="r" b="b" t="t" l="l"/>
            <a:pathLst>
              <a:path h="3612072" w="4002296">
                <a:moveTo>
                  <a:pt x="0" y="0"/>
                </a:moveTo>
                <a:lnTo>
                  <a:pt x="4002296" y="0"/>
                </a:lnTo>
                <a:lnTo>
                  <a:pt x="4002296" y="3612072"/>
                </a:lnTo>
                <a:lnTo>
                  <a:pt x="0" y="3612072"/>
                </a:lnTo>
                <a:lnTo>
                  <a:pt x="0" y="0"/>
                </a:lnTo>
                <a:close/>
              </a:path>
            </a:pathLst>
          </a:custGeom>
          <a:blipFill>
            <a:blip r:embed="rId3"/>
            <a:stretch>
              <a:fillRect l="0" t="0" r="0" b="0"/>
            </a:stretch>
          </a:blipFill>
        </p:spPr>
      </p:sp>
      <p:sp>
        <p:nvSpPr>
          <p:cNvPr name="Freeform 4" id="4"/>
          <p:cNvSpPr/>
          <p:nvPr/>
        </p:nvSpPr>
        <p:spPr>
          <a:xfrm flipH="false" flipV="false" rot="0">
            <a:off x="10680704" y="6493022"/>
            <a:ext cx="2193609" cy="3793978"/>
          </a:xfrm>
          <a:custGeom>
            <a:avLst/>
            <a:gdLst/>
            <a:ahLst/>
            <a:cxnLst/>
            <a:rect r="r" b="b" t="t" l="l"/>
            <a:pathLst>
              <a:path h="3793978" w="2193609">
                <a:moveTo>
                  <a:pt x="0" y="0"/>
                </a:moveTo>
                <a:lnTo>
                  <a:pt x="2193609" y="0"/>
                </a:lnTo>
                <a:lnTo>
                  <a:pt x="2193609" y="3793978"/>
                </a:lnTo>
                <a:lnTo>
                  <a:pt x="0" y="3793978"/>
                </a:lnTo>
                <a:lnTo>
                  <a:pt x="0" y="0"/>
                </a:lnTo>
                <a:close/>
              </a:path>
            </a:pathLst>
          </a:custGeom>
          <a:blipFill>
            <a:blip r:embed="rId4"/>
            <a:stretch>
              <a:fillRect l="0" t="0" r="0" b="0"/>
            </a:stretch>
          </a:blipFill>
          <a:ln cap="sq">
            <a:noFill/>
            <a:prstDash val="solid"/>
            <a:miter/>
          </a:ln>
        </p:spPr>
      </p:sp>
      <p:sp>
        <p:nvSpPr>
          <p:cNvPr name="Freeform 5" id="5"/>
          <p:cNvSpPr/>
          <p:nvPr/>
        </p:nvSpPr>
        <p:spPr>
          <a:xfrm flipH="true" flipV="false" rot="0">
            <a:off x="8755214" y="8480964"/>
            <a:ext cx="1487517" cy="1806036"/>
          </a:xfrm>
          <a:custGeom>
            <a:avLst/>
            <a:gdLst/>
            <a:ahLst/>
            <a:cxnLst/>
            <a:rect r="r" b="b" t="t" l="l"/>
            <a:pathLst>
              <a:path h="1806036" w="1487517">
                <a:moveTo>
                  <a:pt x="1487517" y="0"/>
                </a:moveTo>
                <a:lnTo>
                  <a:pt x="0" y="0"/>
                </a:lnTo>
                <a:lnTo>
                  <a:pt x="0" y="1806036"/>
                </a:lnTo>
                <a:lnTo>
                  <a:pt x="1487517" y="1806036"/>
                </a:lnTo>
                <a:lnTo>
                  <a:pt x="1487517" y="0"/>
                </a:lnTo>
                <a:close/>
              </a:path>
            </a:pathLst>
          </a:custGeom>
          <a:blipFill>
            <a:blip r:embed="rId5"/>
            <a:stretch>
              <a:fillRect l="0" t="0" r="0" b="0"/>
            </a:stretch>
          </a:blipFill>
        </p:spPr>
      </p:sp>
      <p:sp>
        <p:nvSpPr>
          <p:cNvPr name="TextBox 6" id="6"/>
          <p:cNvSpPr txBox="true"/>
          <p:nvPr/>
        </p:nvSpPr>
        <p:spPr>
          <a:xfrm rot="0">
            <a:off x="654050" y="194643"/>
            <a:ext cx="7148998" cy="9821513"/>
          </a:xfrm>
          <a:prstGeom prst="rect">
            <a:avLst/>
          </a:prstGeom>
        </p:spPr>
        <p:txBody>
          <a:bodyPr anchor="t" rtlCol="false" tIns="0" lIns="0" bIns="0" rIns="0">
            <a:spAutoFit/>
          </a:bodyPr>
          <a:lstStyle/>
          <a:p>
            <a:pPr algn="ctr">
              <a:lnSpc>
                <a:spcPts val="5551"/>
              </a:lnSpc>
            </a:pPr>
            <a:r>
              <a:rPr lang="en-US" sz="3965">
                <a:solidFill>
                  <a:srgbClr val="000000"/>
                </a:solidFill>
                <a:latin typeface="Alice Bold"/>
                <a:ea typeface="Alice Bold"/>
                <a:cs typeface="Alice Bold"/>
                <a:sym typeface="Alice Bold"/>
              </a:rPr>
              <a:t>An example of what this w</a:t>
            </a:r>
            <a:r>
              <a:rPr lang="en-US" sz="3965">
                <a:solidFill>
                  <a:srgbClr val="000000"/>
                </a:solidFill>
                <a:latin typeface="Alice Bold"/>
                <a:ea typeface="Alice Bold"/>
                <a:cs typeface="Alice Bold"/>
                <a:sym typeface="Alice Bold"/>
              </a:rPr>
              <a:t>ould look like pysically would be seeing someone walking on a train track and noticing a train heading straight for the person. If you care about the person’s life, you would do everything you could to warn them and get them out of the way of the train. You would yell out wouldn’t you? You wouldn’t just walk past thinking “it’s not my business, I don’t want to interfere in someone elses day”.</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A1CFE7"/>
        </a:solidFill>
      </p:bgPr>
    </p:bg>
    <p:spTree>
      <p:nvGrpSpPr>
        <p:cNvPr id="1" name=""/>
        <p:cNvGrpSpPr/>
        <p:nvPr/>
      </p:nvGrpSpPr>
      <p:grpSpPr>
        <a:xfrm>
          <a:off x="0" y="0"/>
          <a:ext cx="0" cy="0"/>
          <a:chOff x="0" y="0"/>
          <a:chExt cx="0" cy="0"/>
        </a:xfrm>
      </p:grpSpPr>
      <p:sp>
        <p:nvSpPr>
          <p:cNvPr name="Freeform 2" id="2"/>
          <p:cNvSpPr/>
          <p:nvPr/>
        </p:nvSpPr>
        <p:spPr>
          <a:xfrm flipH="false" flipV="true" rot="-2978383">
            <a:off x="8597059" y="3342762"/>
            <a:ext cx="1951939" cy="1149870"/>
          </a:xfrm>
          <a:custGeom>
            <a:avLst/>
            <a:gdLst/>
            <a:ahLst/>
            <a:cxnLst/>
            <a:rect r="r" b="b" t="t" l="l"/>
            <a:pathLst>
              <a:path h="1149870" w="1951939">
                <a:moveTo>
                  <a:pt x="0" y="1149870"/>
                </a:moveTo>
                <a:lnTo>
                  <a:pt x="1951939" y="1149870"/>
                </a:lnTo>
                <a:lnTo>
                  <a:pt x="1951939" y="0"/>
                </a:lnTo>
                <a:lnTo>
                  <a:pt x="0" y="0"/>
                </a:lnTo>
                <a:lnTo>
                  <a:pt x="0" y="114987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false" rot="-5536376">
            <a:off x="8942761" y="6269220"/>
            <a:ext cx="1738746" cy="993114"/>
          </a:xfrm>
          <a:custGeom>
            <a:avLst/>
            <a:gdLst/>
            <a:ahLst/>
            <a:cxnLst/>
            <a:rect r="r" b="b" t="t" l="l"/>
            <a:pathLst>
              <a:path h="993114" w="1738746">
                <a:moveTo>
                  <a:pt x="1738746" y="0"/>
                </a:moveTo>
                <a:lnTo>
                  <a:pt x="0" y="0"/>
                </a:lnTo>
                <a:lnTo>
                  <a:pt x="0" y="993114"/>
                </a:lnTo>
                <a:lnTo>
                  <a:pt x="1738746" y="993114"/>
                </a:lnTo>
                <a:lnTo>
                  <a:pt x="1738746"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10800000">
            <a:off x="0" y="2057400"/>
            <a:ext cx="8229600" cy="8229600"/>
          </a:xfrm>
          <a:custGeom>
            <a:avLst/>
            <a:gdLst/>
            <a:ahLst/>
            <a:cxnLst/>
            <a:rect r="r" b="b" t="t" l="l"/>
            <a:pathLst>
              <a:path h="8229600" w="8229600">
                <a:moveTo>
                  <a:pt x="0" y="0"/>
                </a:moveTo>
                <a:lnTo>
                  <a:pt x="8229600" y="0"/>
                </a:lnTo>
                <a:lnTo>
                  <a:pt x="8229600" y="8229600"/>
                </a:lnTo>
                <a:lnTo>
                  <a:pt x="0" y="8229600"/>
                </a:lnTo>
                <a:lnTo>
                  <a:pt x="0" y="0"/>
                </a:lnTo>
                <a:close/>
              </a:path>
            </a:pathLst>
          </a:custGeom>
          <a:blipFill>
            <a:blip r:embed="rId6"/>
            <a:stretch>
              <a:fillRect l="0" t="0" r="0" b="0"/>
            </a:stretch>
          </a:blipFill>
        </p:spPr>
      </p:sp>
      <p:sp>
        <p:nvSpPr>
          <p:cNvPr name="Freeform 5" id="5"/>
          <p:cNvSpPr/>
          <p:nvPr/>
        </p:nvSpPr>
        <p:spPr>
          <a:xfrm flipH="false" flipV="false" rot="0">
            <a:off x="15021926" y="539953"/>
            <a:ext cx="2850040" cy="2181576"/>
          </a:xfrm>
          <a:custGeom>
            <a:avLst/>
            <a:gdLst/>
            <a:ahLst/>
            <a:cxnLst/>
            <a:rect r="r" b="b" t="t" l="l"/>
            <a:pathLst>
              <a:path h="2181576" w="2850040">
                <a:moveTo>
                  <a:pt x="0" y="0"/>
                </a:moveTo>
                <a:lnTo>
                  <a:pt x="2850040" y="0"/>
                </a:lnTo>
                <a:lnTo>
                  <a:pt x="2850040" y="2181577"/>
                </a:lnTo>
                <a:lnTo>
                  <a:pt x="0" y="2181577"/>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6" id="6"/>
          <p:cNvSpPr txBox="true"/>
          <p:nvPr/>
        </p:nvSpPr>
        <p:spPr>
          <a:xfrm rot="0">
            <a:off x="2844522" y="435178"/>
            <a:ext cx="12598956" cy="2661244"/>
          </a:xfrm>
          <a:prstGeom prst="rect">
            <a:avLst/>
          </a:prstGeom>
        </p:spPr>
        <p:txBody>
          <a:bodyPr anchor="t" rtlCol="false" tIns="0" lIns="0" bIns="0" rIns="0">
            <a:spAutoFit/>
          </a:bodyPr>
          <a:lstStyle/>
          <a:p>
            <a:pPr algn="ctr">
              <a:lnSpc>
                <a:spcPts val="7072"/>
              </a:lnSpc>
            </a:pPr>
            <a:r>
              <a:rPr lang="en-US" sz="5051">
                <a:solidFill>
                  <a:srgbClr val="C11738"/>
                </a:solidFill>
                <a:latin typeface="Rubik Bubbles"/>
                <a:ea typeface="Rubik Bubbles"/>
                <a:cs typeface="Rubik Bubbles"/>
                <a:sym typeface="Rubik Bubbles"/>
              </a:rPr>
              <a:t>NO ONE KNOWS THE TIME OR DAY...</a:t>
            </a:r>
          </a:p>
          <a:p>
            <a:pPr algn="ctr">
              <a:lnSpc>
                <a:spcPts val="7072"/>
              </a:lnSpc>
              <a:spcBef>
                <a:spcPct val="0"/>
              </a:spcBef>
            </a:pPr>
            <a:r>
              <a:rPr lang="en-US" sz="5051">
                <a:solidFill>
                  <a:srgbClr val="C11738"/>
                </a:solidFill>
                <a:latin typeface="Rubik Bubbles"/>
                <a:ea typeface="Rubik Bubbles"/>
                <a:cs typeface="Rubik Bubbles"/>
                <a:sym typeface="Rubik Bubbles"/>
              </a:rPr>
              <a:t>BUT the servants will know the season</a:t>
            </a:r>
          </a:p>
        </p:txBody>
      </p:sp>
      <p:sp>
        <p:nvSpPr>
          <p:cNvPr name="TextBox 7" id="7"/>
          <p:cNvSpPr txBox="true"/>
          <p:nvPr/>
        </p:nvSpPr>
        <p:spPr>
          <a:xfrm rot="0">
            <a:off x="1867678" y="3029748"/>
            <a:ext cx="7276322" cy="6064658"/>
          </a:xfrm>
          <a:prstGeom prst="rect">
            <a:avLst/>
          </a:prstGeom>
        </p:spPr>
        <p:txBody>
          <a:bodyPr anchor="t" rtlCol="false" tIns="0" lIns="0" bIns="0" rIns="0">
            <a:spAutoFit/>
          </a:bodyPr>
          <a:lstStyle/>
          <a:p>
            <a:pPr algn="ctr">
              <a:lnSpc>
                <a:spcPts val="4352"/>
              </a:lnSpc>
              <a:spcBef>
                <a:spcPct val="0"/>
              </a:spcBef>
            </a:pPr>
            <a:r>
              <a:rPr lang="en-US" sz="3108">
                <a:solidFill>
                  <a:srgbClr val="000000"/>
                </a:solidFill>
                <a:latin typeface="Alice"/>
                <a:ea typeface="Alice"/>
                <a:cs typeface="Alice"/>
                <a:sym typeface="Alice"/>
              </a:rPr>
              <a:t>Act 1:7  And he said unto them, It is not for y</a:t>
            </a:r>
            <a:r>
              <a:rPr lang="en-US" sz="3108">
                <a:solidFill>
                  <a:srgbClr val="000000"/>
                </a:solidFill>
                <a:latin typeface="Alice"/>
                <a:ea typeface="Alice"/>
                <a:cs typeface="Alice"/>
                <a:sym typeface="Alice"/>
              </a:rPr>
              <a:t>ou to know the times or the seasons, which the Father hath put in his own power.</a:t>
            </a:r>
          </a:p>
          <a:p>
            <a:pPr algn="ctr">
              <a:lnSpc>
                <a:spcPts val="4352"/>
              </a:lnSpc>
              <a:spcBef>
                <a:spcPct val="0"/>
              </a:spcBef>
            </a:pPr>
            <a:r>
              <a:rPr lang="en-US" sz="3108">
                <a:solidFill>
                  <a:srgbClr val="000000"/>
                </a:solidFill>
                <a:latin typeface="Alice"/>
                <a:ea typeface="Alice"/>
                <a:cs typeface="Alice"/>
                <a:sym typeface="Alice"/>
              </a:rPr>
              <a:t>Act 1:8  But ye shall receive power, after that the </a:t>
            </a:r>
            <a:r>
              <a:rPr lang="en-US" sz="3108">
                <a:solidFill>
                  <a:srgbClr val="000000"/>
                </a:solidFill>
                <a:latin typeface="Alice Bold"/>
                <a:ea typeface="Alice Bold"/>
                <a:cs typeface="Alice Bold"/>
                <a:sym typeface="Alice Bold"/>
              </a:rPr>
              <a:t>Holy Spirit </a:t>
            </a:r>
            <a:r>
              <a:rPr lang="en-US" sz="3108">
                <a:solidFill>
                  <a:srgbClr val="000000"/>
                </a:solidFill>
                <a:latin typeface="Alice"/>
                <a:ea typeface="Alice"/>
                <a:cs typeface="Alice"/>
                <a:sym typeface="Alice"/>
              </a:rPr>
              <a:t>is come upon you: and ye shall be witnesses unto me both in Jerusalem, and in all Judaea, and in Samaria, and unto the uttermost part of the earth.</a:t>
            </a:r>
          </a:p>
          <a:p>
            <a:pPr algn="ctr">
              <a:lnSpc>
                <a:spcPts val="4352"/>
              </a:lnSpc>
              <a:spcBef>
                <a:spcPct val="0"/>
              </a:spcBef>
            </a:pPr>
          </a:p>
        </p:txBody>
      </p:sp>
      <p:sp>
        <p:nvSpPr>
          <p:cNvPr name="TextBox 8" id="8"/>
          <p:cNvSpPr txBox="true"/>
          <p:nvPr/>
        </p:nvSpPr>
        <p:spPr>
          <a:xfrm rot="0">
            <a:off x="10480268" y="2744548"/>
            <a:ext cx="7807732" cy="4021229"/>
          </a:xfrm>
          <a:prstGeom prst="rect">
            <a:avLst/>
          </a:prstGeom>
        </p:spPr>
        <p:txBody>
          <a:bodyPr anchor="t" rtlCol="false" tIns="0" lIns="0" bIns="0" rIns="0">
            <a:spAutoFit/>
          </a:bodyPr>
          <a:lstStyle/>
          <a:p>
            <a:pPr algn="ctr">
              <a:lnSpc>
                <a:spcPts val="3582"/>
              </a:lnSpc>
            </a:pPr>
            <a:r>
              <a:rPr lang="en-US" sz="2558">
                <a:solidFill>
                  <a:srgbClr val="000000"/>
                </a:solidFill>
                <a:latin typeface="Alice"/>
                <a:ea typeface="Alice"/>
                <a:cs typeface="Alice"/>
                <a:sym typeface="Alice"/>
              </a:rPr>
              <a:t>Jhn</a:t>
            </a:r>
            <a:r>
              <a:rPr lang="en-US" sz="2558">
                <a:solidFill>
                  <a:srgbClr val="000000"/>
                </a:solidFill>
                <a:latin typeface="Alice"/>
                <a:ea typeface="Alice"/>
                <a:cs typeface="Alice"/>
                <a:sym typeface="Alice"/>
              </a:rPr>
              <a:t> 14:15  If ye love me, keep my commandments.</a:t>
            </a:r>
          </a:p>
          <a:p>
            <a:pPr algn="ctr">
              <a:lnSpc>
                <a:spcPts val="3582"/>
              </a:lnSpc>
              <a:spcBef>
                <a:spcPct val="0"/>
              </a:spcBef>
            </a:pPr>
            <a:r>
              <a:rPr lang="en-US" sz="2558">
                <a:solidFill>
                  <a:srgbClr val="000000"/>
                </a:solidFill>
                <a:latin typeface="Alice"/>
                <a:ea typeface="Alice"/>
                <a:cs typeface="Alice"/>
                <a:sym typeface="Alice"/>
              </a:rPr>
              <a:t>Jhn 14:16  And I will pray</a:t>
            </a:r>
            <a:r>
              <a:rPr lang="en-US" sz="2558">
                <a:solidFill>
                  <a:srgbClr val="000000"/>
                </a:solidFill>
                <a:latin typeface="Alice"/>
                <a:ea typeface="Alice"/>
                <a:cs typeface="Alice"/>
                <a:sym typeface="Alice"/>
              </a:rPr>
              <a:t> the Father, and he shall give you another </a:t>
            </a:r>
            <a:r>
              <a:rPr lang="en-US" sz="2558">
                <a:solidFill>
                  <a:srgbClr val="000000"/>
                </a:solidFill>
                <a:latin typeface="Alice Bold"/>
                <a:ea typeface="Alice Bold"/>
                <a:cs typeface="Alice Bold"/>
                <a:sym typeface="Alice Bold"/>
              </a:rPr>
              <a:t>Comforter</a:t>
            </a:r>
            <a:r>
              <a:rPr lang="en-US" sz="2558">
                <a:solidFill>
                  <a:srgbClr val="000000"/>
                </a:solidFill>
                <a:latin typeface="Alice"/>
                <a:ea typeface="Alice"/>
                <a:cs typeface="Alice"/>
                <a:sym typeface="Alice"/>
              </a:rPr>
              <a:t>, that he may abide with you for ever;</a:t>
            </a:r>
          </a:p>
          <a:p>
            <a:pPr algn="ctr">
              <a:lnSpc>
                <a:spcPts val="3582"/>
              </a:lnSpc>
              <a:spcBef>
                <a:spcPct val="0"/>
              </a:spcBef>
            </a:pPr>
            <a:r>
              <a:rPr lang="en-US" sz="2558">
                <a:solidFill>
                  <a:srgbClr val="000000"/>
                </a:solidFill>
                <a:latin typeface="Alice"/>
                <a:ea typeface="Alice"/>
                <a:cs typeface="Alice"/>
                <a:sym typeface="Alice"/>
              </a:rPr>
              <a:t>Jhn 14:17  Even the </a:t>
            </a:r>
            <a:r>
              <a:rPr lang="en-US" sz="2558">
                <a:solidFill>
                  <a:srgbClr val="000000"/>
                </a:solidFill>
                <a:latin typeface="Alice Bold"/>
                <a:ea typeface="Alice Bold"/>
                <a:cs typeface="Alice Bold"/>
                <a:sym typeface="Alice Bold"/>
              </a:rPr>
              <a:t>Spirit of truth</a:t>
            </a:r>
            <a:r>
              <a:rPr lang="en-US" sz="2558">
                <a:solidFill>
                  <a:srgbClr val="000000"/>
                </a:solidFill>
                <a:latin typeface="Alice"/>
                <a:ea typeface="Alice"/>
                <a:cs typeface="Alice"/>
                <a:sym typeface="Alice"/>
              </a:rPr>
              <a:t>; whom the world cannot receive, because it seeth him not, neither knoweth him: but ye know him; for he dwelleth with you, and shall be in you.</a:t>
            </a:r>
          </a:p>
          <a:p>
            <a:pPr algn="ctr">
              <a:lnSpc>
                <a:spcPts val="3582"/>
              </a:lnSpc>
              <a:spcBef>
                <a:spcPct val="0"/>
              </a:spcBef>
            </a:pPr>
          </a:p>
        </p:txBody>
      </p:sp>
      <p:sp>
        <p:nvSpPr>
          <p:cNvPr name="TextBox 9" id="9"/>
          <p:cNvSpPr txBox="true"/>
          <p:nvPr/>
        </p:nvSpPr>
        <p:spPr>
          <a:xfrm rot="0">
            <a:off x="10073334" y="6708627"/>
            <a:ext cx="7798632" cy="3191827"/>
          </a:xfrm>
          <a:prstGeom prst="rect">
            <a:avLst/>
          </a:prstGeom>
        </p:spPr>
        <p:txBody>
          <a:bodyPr anchor="t" rtlCol="false" tIns="0" lIns="0" bIns="0" rIns="0">
            <a:spAutoFit/>
          </a:bodyPr>
          <a:lstStyle/>
          <a:p>
            <a:pPr algn="ctr">
              <a:lnSpc>
                <a:spcPts val="3622"/>
              </a:lnSpc>
              <a:spcBef>
                <a:spcPct val="0"/>
              </a:spcBef>
            </a:pPr>
            <a:r>
              <a:rPr lang="en-US" sz="2587">
                <a:solidFill>
                  <a:srgbClr val="000000"/>
                </a:solidFill>
                <a:latin typeface="Alice"/>
                <a:ea typeface="Alice"/>
                <a:cs typeface="Alice"/>
                <a:sym typeface="Alice"/>
              </a:rPr>
              <a:t>Jhn</a:t>
            </a:r>
            <a:r>
              <a:rPr lang="en-US" sz="2587">
                <a:solidFill>
                  <a:srgbClr val="000000"/>
                </a:solidFill>
                <a:latin typeface="Alice"/>
                <a:ea typeface="Alice"/>
                <a:cs typeface="Alice"/>
                <a:sym typeface="Alice"/>
              </a:rPr>
              <a:t> 16:7  Nevertheless I tell you</a:t>
            </a:r>
            <a:r>
              <a:rPr lang="en-US" sz="2587">
                <a:solidFill>
                  <a:srgbClr val="000000"/>
                </a:solidFill>
                <a:latin typeface="Alice"/>
                <a:ea typeface="Alice"/>
                <a:cs typeface="Alice"/>
                <a:sym typeface="Alice"/>
              </a:rPr>
              <a:t> the truth; It is expedient for you that I go away: for if I go not away, the </a:t>
            </a:r>
            <a:r>
              <a:rPr lang="en-US" sz="2587">
                <a:solidFill>
                  <a:srgbClr val="000000"/>
                </a:solidFill>
                <a:latin typeface="Alice Bold"/>
                <a:ea typeface="Alice Bold"/>
                <a:cs typeface="Alice Bold"/>
                <a:sym typeface="Alice Bold"/>
              </a:rPr>
              <a:t>Comforter</a:t>
            </a:r>
            <a:r>
              <a:rPr lang="en-US" sz="2587">
                <a:solidFill>
                  <a:srgbClr val="000000"/>
                </a:solidFill>
                <a:latin typeface="Alice"/>
                <a:ea typeface="Alice"/>
                <a:cs typeface="Alice"/>
                <a:sym typeface="Alice"/>
              </a:rPr>
              <a:t> will not come unto you; but if I depart, I will send him unto you.</a:t>
            </a:r>
          </a:p>
          <a:p>
            <a:pPr algn="ctr">
              <a:lnSpc>
                <a:spcPts val="3622"/>
              </a:lnSpc>
              <a:spcBef>
                <a:spcPct val="0"/>
              </a:spcBef>
            </a:pPr>
            <a:r>
              <a:rPr lang="en-US" sz="2587">
                <a:solidFill>
                  <a:srgbClr val="000000"/>
                </a:solidFill>
                <a:latin typeface="Alice"/>
                <a:ea typeface="Alice"/>
                <a:cs typeface="Alice"/>
                <a:sym typeface="Alice"/>
              </a:rPr>
              <a:t>Jhn 16:8  And when he is come, he will reprove the world of sin, and of righteousness, and of judgment:</a:t>
            </a:r>
          </a:p>
          <a:p>
            <a:pPr algn="ctr">
              <a:lnSpc>
                <a:spcPts val="3622"/>
              </a:lnSpc>
              <a:spcBef>
                <a:spcPct val="0"/>
              </a:spcBef>
            </a:pP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A1CFE7"/>
        </a:solidFill>
      </p:bgPr>
    </p:bg>
    <p:spTree>
      <p:nvGrpSpPr>
        <p:cNvPr id="1" name=""/>
        <p:cNvGrpSpPr/>
        <p:nvPr/>
      </p:nvGrpSpPr>
      <p:grpSpPr>
        <a:xfrm>
          <a:off x="0" y="0"/>
          <a:ext cx="0" cy="0"/>
          <a:chOff x="0" y="0"/>
          <a:chExt cx="0" cy="0"/>
        </a:xfrm>
      </p:grpSpPr>
      <p:sp>
        <p:nvSpPr>
          <p:cNvPr name="TextBox 2" id="2"/>
          <p:cNvSpPr txBox="true"/>
          <p:nvPr/>
        </p:nvSpPr>
        <p:spPr>
          <a:xfrm rot="0">
            <a:off x="1760580" y="952500"/>
            <a:ext cx="14766841" cy="8522836"/>
          </a:xfrm>
          <a:prstGeom prst="rect">
            <a:avLst/>
          </a:prstGeom>
        </p:spPr>
        <p:txBody>
          <a:bodyPr anchor="t" rtlCol="false" tIns="0" lIns="0" bIns="0" rIns="0">
            <a:spAutoFit/>
          </a:bodyPr>
          <a:lstStyle/>
          <a:p>
            <a:pPr algn="l" marL="0" indent="0" lvl="0">
              <a:lnSpc>
                <a:spcPts val="4837"/>
              </a:lnSpc>
            </a:pPr>
          </a:p>
          <a:p>
            <a:pPr algn="l" marL="0" indent="0" lvl="0">
              <a:lnSpc>
                <a:spcPts val="4837"/>
              </a:lnSpc>
            </a:pPr>
            <a:r>
              <a:rPr lang="en-US" sz="3455">
                <a:solidFill>
                  <a:srgbClr val="000000"/>
                </a:solidFill>
                <a:latin typeface="Alice Bold"/>
                <a:ea typeface="Alice Bold"/>
                <a:cs typeface="Alice Bold"/>
                <a:sym typeface="Alice Bold"/>
              </a:rPr>
              <a:t>We also read about the 6th seal opening(end days/satan coming down) as a springtime event in Isiah 28:1-4 “Woe to the crown of pride, to the drunkards of Ephraim, whose glorious beauty is a fading flower, which are on the head of the fat valleys of them that are overcome with wine!</a:t>
            </a:r>
          </a:p>
          <a:p>
            <a:pPr algn="l" marL="0" indent="0" lvl="0">
              <a:lnSpc>
                <a:spcPts val="4837"/>
              </a:lnSpc>
            </a:pPr>
            <a:r>
              <a:rPr lang="en-US" sz="3455">
                <a:solidFill>
                  <a:srgbClr val="000000"/>
                </a:solidFill>
                <a:latin typeface="Alice Bold"/>
                <a:ea typeface="Alice Bold"/>
                <a:cs typeface="Alice Bold"/>
                <a:sym typeface="Alice Bold"/>
              </a:rPr>
              <a:t>2 Behold, the Lord hath a mighty and strong one, which as a tempest of hail and a destroying storm, as a flood of mighty waters overflowing, shall cast down to the earth with the hand.</a:t>
            </a:r>
          </a:p>
          <a:p>
            <a:pPr algn="l" marL="0" indent="0" lvl="0">
              <a:lnSpc>
                <a:spcPts val="4837"/>
              </a:lnSpc>
            </a:pPr>
            <a:r>
              <a:rPr lang="en-US" sz="3455">
                <a:solidFill>
                  <a:srgbClr val="000000"/>
                </a:solidFill>
                <a:latin typeface="Alice Bold"/>
                <a:ea typeface="Alice Bold"/>
                <a:cs typeface="Alice Bold"/>
                <a:sym typeface="Alice Bold"/>
              </a:rPr>
              <a:t>3 The crown of pride, the drunkards of Ephraim, shall be trodden under feet:</a:t>
            </a:r>
          </a:p>
          <a:p>
            <a:pPr algn="l" marL="0" indent="0" lvl="0">
              <a:lnSpc>
                <a:spcPts val="4837"/>
              </a:lnSpc>
            </a:pPr>
            <a:r>
              <a:rPr lang="en-US" sz="3455">
                <a:solidFill>
                  <a:srgbClr val="000000"/>
                </a:solidFill>
                <a:latin typeface="Alice Bold"/>
                <a:ea typeface="Alice Bold"/>
                <a:cs typeface="Alice Bold"/>
                <a:sym typeface="Alice Bold"/>
              </a:rPr>
              <a:t>4 And the glorious beauty, which is on the head of the fat valley, shall be a fading flower, and as the hasty fruit before the summer; which when he looketh upon it seeth, while it is yet in his hand he eateth it up.”</a:t>
            </a:r>
          </a:p>
          <a:p>
            <a:pPr algn="l" marL="0" indent="0" lvl="0">
              <a:lnSpc>
                <a:spcPts val="4837"/>
              </a:lnSpc>
            </a:pPr>
          </a:p>
        </p:txBody>
      </p:sp>
      <p:sp>
        <p:nvSpPr>
          <p:cNvPr name="Freeform 3" id="3"/>
          <p:cNvSpPr/>
          <p:nvPr/>
        </p:nvSpPr>
        <p:spPr>
          <a:xfrm flipH="false" flipV="false" rot="0">
            <a:off x="11532020" y="0"/>
            <a:ext cx="6755980" cy="6755980"/>
          </a:xfrm>
          <a:custGeom>
            <a:avLst/>
            <a:gdLst/>
            <a:ahLst/>
            <a:cxnLst/>
            <a:rect r="r" b="b" t="t" l="l"/>
            <a:pathLst>
              <a:path h="6755980" w="6755980">
                <a:moveTo>
                  <a:pt x="0" y="0"/>
                </a:moveTo>
                <a:lnTo>
                  <a:pt x="6755980" y="0"/>
                </a:lnTo>
                <a:lnTo>
                  <a:pt x="6755980" y="6755980"/>
                </a:lnTo>
                <a:lnTo>
                  <a:pt x="0" y="6755980"/>
                </a:lnTo>
                <a:lnTo>
                  <a:pt x="0" y="0"/>
                </a:lnTo>
                <a:close/>
              </a:path>
            </a:pathLst>
          </a:custGeom>
          <a:blipFill>
            <a:blip r:embed="rId2"/>
            <a:stretch>
              <a:fillRect l="0" t="0" r="0" b="0"/>
            </a:stretch>
          </a:blipFill>
        </p:spPr>
      </p:sp>
      <p:sp>
        <p:nvSpPr>
          <p:cNvPr name="Freeform 4" id="4"/>
          <p:cNvSpPr/>
          <p:nvPr/>
        </p:nvSpPr>
        <p:spPr>
          <a:xfrm flipH="false" flipV="false" rot="-10800000">
            <a:off x="-47861" y="3581400"/>
            <a:ext cx="6755980" cy="6755980"/>
          </a:xfrm>
          <a:custGeom>
            <a:avLst/>
            <a:gdLst/>
            <a:ahLst/>
            <a:cxnLst/>
            <a:rect r="r" b="b" t="t" l="l"/>
            <a:pathLst>
              <a:path h="6755980" w="6755980">
                <a:moveTo>
                  <a:pt x="0" y="0"/>
                </a:moveTo>
                <a:lnTo>
                  <a:pt x="6755981" y="0"/>
                </a:lnTo>
                <a:lnTo>
                  <a:pt x="6755981" y="6755980"/>
                </a:lnTo>
                <a:lnTo>
                  <a:pt x="0" y="6755980"/>
                </a:lnTo>
                <a:lnTo>
                  <a:pt x="0" y="0"/>
                </a:lnTo>
                <a:close/>
              </a:path>
            </a:pathLst>
          </a:custGeom>
          <a:blipFill>
            <a:blip r:embed="rId2"/>
            <a:stretch>
              <a:fillRect l="0" t="0" r="0" b="0"/>
            </a:stretch>
          </a:blipFill>
        </p:spPr>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A1CFE7"/>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2516016" y="525686"/>
            <a:ext cx="10978468" cy="10978468"/>
          </a:xfrm>
          <a:custGeom>
            <a:avLst/>
            <a:gdLst/>
            <a:ahLst/>
            <a:cxnLst/>
            <a:rect r="r" b="b" t="t" l="l"/>
            <a:pathLst>
              <a:path h="10978468" w="10978468">
                <a:moveTo>
                  <a:pt x="0" y="0"/>
                </a:moveTo>
                <a:lnTo>
                  <a:pt x="10978467" y="0"/>
                </a:lnTo>
                <a:lnTo>
                  <a:pt x="10978467" y="10978467"/>
                </a:lnTo>
                <a:lnTo>
                  <a:pt x="0" y="10978467"/>
                </a:lnTo>
                <a:lnTo>
                  <a:pt x="0" y="0"/>
                </a:lnTo>
                <a:close/>
              </a:path>
            </a:pathLst>
          </a:custGeom>
          <a:blipFill>
            <a:blip r:embed="rId2"/>
            <a:stretch>
              <a:fillRect l="0" t="0" r="0" b="0"/>
            </a:stretch>
          </a:blipFill>
        </p:spPr>
      </p:sp>
      <p:sp>
        <p:nvSpPr>
          <p:cNvPr name="TextBox 3" id="3"/>
          <p:cNvSpPr txBox="true"/>
          <p:nvPr/>
        </p:nvSpPr>
        <p:spPr>
          <a:xfrm rot="0">
            <a:off x="2629097" y="3636800"/>
            <a:ext cx="13029806" cy="5018650"/>
          </a:xfrm>
          <a:prstGeom prst="rect">
            <a:avLst/>
          </a:prstGeom>
        </p:spPr>
        <p:txBody>
          <a:bodyPr anchor="t" rtlCol="false" tIns="0" lIns="0" bIns="0" rIns="0">
            <a:spAutoFit/>
          </a:bodyPr>
          <a:lstStyle/>
          <a:p>
            <a:pPr algn="ctr">
              <a:lnSpc>
                <a:spcPts val="5015"/>
              </a:lnSpc>
            </a:pPr>
            <a:r>
              <a:rPr lang="en-US" sz="3582" b="true">
                <a:solidFill>
                  <a:srgbClr val="000000"/>
                </a:solidFill>
                <a:latin typeface="Glacial Indifference Bold"/>
                <a:ea typeface="Glacial Indifference Bold"/>
                <a:cs typeface="Glacial Indifference Bold"/>
                <a:sym typeface="Glacial Indifference Bold"/>
              </a:rPr>
              <a:t>Revelations 6:12-13</a:t>
            </a:r>
          </a:p>
          <a:p>
            <a:pPr algn="ctr">
              <a:lnSpc>
                <a:spcPts val="5015"/>
              </a:lnSpc>
              <a:spcBef>
                <a:spcPct val="0"/>
              </a:spcBef>
            </a:pPr>
            <a:r>
              <a:rPr lang="en-US" b="true" sz="3582">
                <a:solidFill>
                  <a:srgbClr val="000000"/>
                </a:solidFill>
                <a:latin typeface="Glacial Indifference Bold"/>
                <a:ea typeface="Glacial Indifference Bold"/>
                <a:cs typeface="Glacial Indifference Bold"/>
                <a:sym typeface="Glacial Indifference Bold"/>
              </a:rPr>
              <a:t>“And I beheld when he had opened the sixth seal,</a:t>
            </a:r>
            <a:r>
              <a:rPr lang="en-US" b="true" sz="3582">
                <a:solidFill>
                  <a:srgbClr val="000000"/>
                </a:solidFill>
                <a:latin typeface="Glacial Indifference Bold"/>
                <a:ea typeface="Glacial Indifference Bold"/>
                <a:cs typeface="Glacial Indifference Bold"/>
                <a:sym typeface="Glacial Indifference Bold"/>
              </a:rPr>
              <a:t> and, lo, there was a great earthquake; and the sun became black as sackcloth of hair, and the moon became as blood;</a:t>
            </a:r>
          </a:p>
          <a:p>
            <a:pPr algn="ctr">
              <a:lnSpc>
                <a:spcPts val="5015"/>
              </a:lnSpc>
              <a:spcBef>
                <a:spcPct val="0"/>
              </a:spcBef>
            </a:pPr>
            <a:r>
              <a:rPr lang="en-US" b="true" sz="3582">
                <a:solidFill>
                  <a:srgbClr val="000000"/>
                </a:solidFill>
                <a:latin typeface="Glacial Indifference Bold"/>
                <a:ea typeface="Glacial Indifference Bold"/>
                <a:cs typeface="Glacial Indifference Bold"/>
                <a:sym typeface="Glacial Indifference Bold"/>
              </a:rPr>
              <a:t>And the stars of heaven fell unto the earth, even as a fig tree casteth her untimely figs, when she was shaken by a mighty wind.”</a:t>
            </a:r>
          </a:p>
          <a:p>
            <a:pPr algn="ctr">
              <a:lnSpc>
                <a:spcPts val="5015"/>
              </a:lnSpc>
              <a:spcBef>
                <a:spcPct val="0"/>
              </a:spcBef>
            </a:pP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A1CFE7"/>
        </a:solidFill>
      </p:bgPr>
    </p:bg>
    <p:spTree>
      <p:nvGrpSpPr>
        <p:cNvPr id="1" name=""/>
        <p:cNvGrpSpPr/>
        <p:nvPr/>
      </p:nvGrpSpPr>
      <p:grpSpPr>
        <a:xfrm>
          <a:off x="0" y="0"/>
          <a:ext cx="0" cy="0"/>
          <a:chOff x="0" y="0"/>
          <a:chExt cx="0" cy="0"/>
        </a:xfrm>
      </p:grpSpPr>
      <p:sp>
        <p:nvSpPr>
          <p:cNvPr name="TextBox 2" id="2"/>
          <p:cNvSpPr txBox="true"/>
          <p:nvPr/>
        </p:nvSpPr>
        <p:spPr>
          <a:xfrm rot="0">
            <a:off x="9975272" y="4286408"/>
            <a:ext cx="7575918" cy="5474716"/>
          </a:xfrm>
          <a:prstGeom prst="rect">
            <a:avLst/>
          </a:prstGeom>
        </p:spPr>
        <p:txBody>
          <a:bodyPr anchor="t" rtlCol="false" tIns="0" lIns="0" bIns="0" rIns="0">
            <a:spAutoFit/>
          </a:bodyPr>
          <a:lstStyle/>
          <a:p>
            <a:pPr algn="ctr">
              <a:lnSpc>
                <a:spcPts val="4843"/>
              </a:lnSpc>
              <a:spcBef>
                <a:spcPct val="0"/>
              </a:spcBef>
            </a:pPr>
          </a:p>
          <a:p>
            <a:pPr algn="ctr">
              <a:lnSpc>
                <a:spcPts val="4843"/>
              </a:lnSpc>
              <a:spcBef>
                <a:spcPct val="0"/>
              </a:spcBef>
            </a:pPr>
            <a:r>
              <a:rPr lang="en-US" sz="3459">
                <a:solidFill>
                  <a:srgbClr val="000000"/>
                </a:solidFill>
                <a:latin typeface="Alice Bold"/>
                <a:ea typeface="Alice Bold"/>
                <a:cs typeface="Alice Bold"/>
                <a:sym typeface="Alice Bold"/>
              </a:rPr>
              <a:t>But we didn’t even have to know that because the rest of the verse leaves us without doubt as it reads “before the summer”</a:t>
            </a:r>
          </a:p>
          <a:p>
            <a:pPr algn="ctr">
              <a:lnSpc>
                <a:spcPts val="4843"/>
              </a:lnSpc>
              <a:spcBef>
                <a:spcPct val="0"/>
              </a:spcBef>
            </a:pPr>
            <a:r>
              <a:rPr lang="en-US" sz="3459">
                <a:solidFill>
                  <a:srgbClr val="000000"/>
                </a:solidFill>
                <a:latin typeface="Alice Bold"/>
                <a:ea typeface="Alice Bold"/>
                <a:cs typeface="Alice Bold"/>
                <a:sym typeface="Alice Bold"/>
              </a:rPr>
              <a:t>Before the summer is obviously spring, remember Yeshua said this happens “when summer is near”. </a:t>
            </a:r>
          </a:p>
          <a:p>
            <a:pPr algn="ctr">
              <a:lnSpc>
                <a:spcPts val="4843"/>
              </a:lnSpc>
              <a:spcBef>
                <a:spcPct val="0"/>
              </a:spcBef>
            </a:pPr>
          </a:p>
        </p:txBody>
      </p:sp>
      <p:sp>
        <p:nvSpPr>
          <p:cNvPr name="TextBox 3" id="3"/>
          <p:cNvSpPr txBox="true"/>
          <p:nvPr/>
        </p:nvSpPr>
        <p:spPr>
          <a:xfrm rot="0">
            <a:off x="1028700" y="708016"/>
            <a:ext cx="7717612" cy="6693916"/>
          </a:xfrm>
          <a:prstGeom prst="rect">
            <a:avLst/>
          </a:prstGeom>
        </p:spPr>
        <p:txBody>
          <a:bodyPr anchor="t" rtlCol="false" tIns="0" lIns="0" bIns="0" rIns="0">
            <a:spAutoFit/>
          </a:bodyPr>
          <a:lstStyle/>
          <a:p>
            <a:pPr algn="ctr">
              <a:lnSpc>
                <a:spcPts val="4843"/>
              </a:lnSpc>
              <a:spcBef>
                <a:spcPct val="0"/>
              </a:spcBef>
            </a:pPr>
            <a:r>
              <a:rPr lang="en-US" sz="3459">
                <a:solidFill>
                  <a:srgbClr val="000000"/>
                </a:solidFill>
                <a:latin typeface="Alice Bold"/>
                <a:ea typeface="Alice Bold"/>
                <a:cs typeface="Alice Bold"/>
                <a:sym typeface="Alice Bold"/>
              </a:rPr>
              <a:t>We</a:t>
            </a:r>
            <a:r>
              <a:rPr lang="en-US" sz="3459">
                <a:solidFill>
                  <a:srgbClr val="000000"/>
                </a:solidFill>
                <a:latin typeface="Alice Bold"/>
                <a:ea typeface="Alice Bold"/>
                <a:cs typeface="Alice Bold"/>
                <a:sym typeface="Alice Bold"/>
              </a:rPr>
              <a:t> are told this is a springtime event.</a:t>
            </a:r>
          </a:p>
          <a:p>
            <a:pPr algn="ctr">
              <a:lnSpc>
                <a:spcPts val="4843"/>
              </a:lnSpc>
              <a:spcBef>
                <a:spcPct val="0"/>
              </a:spcBef>
            </a:pPr>
            <a:r>
              <a:rPr lang="en-US" sz="3459">
                <a:solidFill>
                  <a:srgbClr val="000000"/>
                </a:solidFill>
                <a:latin typeface="Alice Bold"/>
                <a:ea typeface="Alice Bold"/>
                <a:cs typeface="Alice Bold"/>
                <a:sym typeface="Alice Bold"/>
              </a:rPr>
              <a:t>Moreover, Isaiah 28, which also describes the 6th seal of Revelation opening also tells us it will be a springtime event.</a:t>
            </a:r>
          </a:p>
          <a:p>
            <a:pPr algn="ctr">
              <a:lnSpc>
                <a:spcPts val="4843"/>
              </a:lnSpc>
              <a:spcBef>
                <a:spcPct val="0"/>
              </a:spcBef>
            </a:pPr>
            <a:r>
              <a:rPr lang="en-US" sz="3459">
                <a:solidFill>
                  <a:srgbClr val="000000"/>
                </a:solidFill>
                <a:latin typeface="Alice Bold"/>
                <a:ea typeface="Alice Bold"/>
                <a:cs typeface="Alice Bold"/>
                <a:sym typeface="Alice Bold"/>
              </a:rPr>
              <a:t>“Hasty fruit” is the Hebrew word 'bikkurim' (H1061) and its definition is “the first-fruits of the crop” clearly pointing us to the first drop of the fig tree which is the spring. </a:t>
            </a:r>
          </a:p>
          <a:p>
            <a:pPr algn="ctr">
              <a:lnSpc>
                <a:spcPts val="4843"/>
              </a:lnSpc>
              <a:spcBef>
                <a:spcPct val="0"/>
              </a:spcBef>
            </a:pPr>
          </a:p>
        </p:txBody>
      </p:sp>
      <p:sp>
        <p:nvSpPr>
          <p:cNvPr name="Freeform 4" id="4"/>
          <p:cNvSpPr/>
          <p:nvPr/>
        </p:nvSpPr>
        <p:spPr>
          <a:xfrm flipH="false" flipV="false" rot="5400000">
            <a:off x="8746312" y="-8319497"/>
            <a:ext cx="12097852" cy="12097852"/>
          </a:xfrm>
          <a:custGeom>
            <a:avLst/>
            <a:gdLst/>
            <a:ahLst/>
            <a:cxnLst/>
            <a:rect r="r" b="b" t="t" l="l"/>
            <a:pathLst>
              <a:path h="12097852" w="12097852">
                <a:moveTo>
                  <a:pt x="0" y="0"/>
                </a:moveTo>
                <a:lnTo>
                  <a:pt x="12097852" y="0"/>
                </a:lnTo>
                <a:lnTo>
                  <a:pt x="12097852" y="12097852"/>
                </a:lnTo>
                <a:lnTo>
                  <a:pt x="0" y="12097852"/>
                </a:lnTo>
                <a:lnTo>
                  <a:pt x="0" y="0"/>
                </a:lnTo>
                <a:close/>
              </a:path>
            </a:pathLst>
          </a:custGeom>
          <a:blipFill>
            <a:blip r:embed="rId2"/>
            <a:stretch>
              <a:fillRect l="0" t="0" r="0" b="0"/>
            </a:stretch>
          </a:blipFill>
        </p:spPr>
      </p:sp>
      <p:sp>
        <p:nvSpPr>
          <p:cNvPr name="Freeform 5" id="5"/>
          <p:cNvSpPr/>
          <p:nvPr/>
        </p:nvSpPr>
        <p:spPr>
          <a:xfrm flipH="false" flipV="false" rot="-5400000">
            <a:off x="-2380147" y="6767473"/>
            <a:ext cx="12097852" cy="12097852"/>
          </a:xfrm>
          <a:custGeom>
            <a:avLst/>
            <a:gdLst/>
            <a:ahLst/>
            <a:cxnLst/>
            <a:rect r="r" b="b" t="t" l="l"/>
            <a:pathLst>
              <a:path h="12097852" w="12097852">
                <a:moveTo>
                  <a:pt x="0" y="0"/>
                </a:moveTo>
                <a:lnTo>
                  <a:pt x="12097852" y="0"/>
                </a:lnTo>
                <a:lnTo>
                  <a:pt x="12097852" y="12097852"/>
                </a:lnTo>
                <a:lnTo>
                  <a:pt x="0" y="12097852"/>
                </a:lnTo>
                <a:lnTo>
                  <a:pt x="0" y="0"/>
                </a:lnTo>
                <a:close/>
              </a:path>
            </a:pathLst>
          </a:custGeom>
          <a:blipFill>
            <a:blip r:embed="rId2"/>
            <a:stretch>
              <a:fillRect l="0" t="0" r="0" b="0"/>
            </a:stretch>
          </a:blipFill>
        </p:spPr>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A1CFE7"/>
        </a:solidFill>
      </p:bgPr>
    </p:bg>
    <p:spTree>
      <p:nvGrpSpPr>
        <p:cNvPr id="1" name=""/>
        <p:cNvGrpSpPr/>
        <p:nvPr/>
      </p:nvGrpSpPr>
      <p:grpSpPr>
        <a:xfrm>
          <a:off x="0" y="0"/>
          <a:ext cx="0" cy="0"/>
          <a:chOff x="0" y="0"/>
          <a:chExt cx="0" cy="0"/>
        </a:xfrm>
      </p:grpSpPr>
      <p:sp>
        <p:nvSpPr>
          <p:cNvPr name="Freeform 2" id="2"/>
          <p:cNvSpPr/>
          <p:nvPr/>
        </p:nvSpPr>
        <p:spPr>
          <a:xfrm flipH="false" flipV="false" rot="-10800000">
            <a:off x="0" y="5443892"/>
            <a:ext cx="4843108" cy="4843108"/>
          </a:xfrm>
          <a:custGeom>
            <a:avLst/>
            <a:gdLst/>
            <a:ahLst/>
            <a:cxnLst/>
            <a:rect r="r" b="b" t="t" l="l"/>
            <a:pathLst>
              <a:path h="4843108" w="4843108">
                <a:moveTo>
                  <a:pt x="0" y="0"/>
                </a:moveTo>
                <a:lnTo>
                  <a:pt x="4843108" y="0"/>
                </a:lnTo>
                <a:lnTo>
                  <a:pt x="4843108" y="4843108"/>
                </a:lnTo>
                <a:lnTo>
                  <a:pt x="0" y="4843108"/>
                </a:lnTo>
                <a:lnTo>
                  <a:pt x="0" y="0"/>
                </a:lnTo>
                <a:close/>
              </a:path>
            </a:pathLst>
          </a:custGeom>
          <a:blipFill>
            <a:blip r:embed="rId2"/>
            <a:stretch>
              <a:fillRect l="0" t="0" r="0" b="0"/>
            </a:stretch>
          </a:blipFill>
        </p:spPr>
      </p:sp>
      <p:sp>
        <p:nvSpPr>
          <p:cNvPr name="TextBox 3" id="3"/>
          <p:cNvSpPr txBox="true"/>
          <p:nvPr/>
        </p:nvSpPr>
        <p:spPr>
          <a:xfrm rot="0">
            <a:off x="1849179" y="2703237"/>
            <a:ext cx="7433381" cy="9087691"/>
          </a:xfrm>
          <a:prstGeom prst="rect">
            <a:avLst/>
          </a:prstGeom>
        </p:spPr>
        <p:txBody>
          <a:bodyPr anchor="t" rtlCol="false" tIns="0" lIns="0" bIns="0" rIns="0">
            <a:spAutoFit/>
          </a:bodyPr>
          <a:lstStyle/>
          <a:p>
            <a:pPr algn="ctr">
              <a:lnSpc>
                <a:spcPts val="6033"/>
              </a:lnSpc>
              <a:spcBef>
                <a:spcPct val="0"/>
              </a:spcBef>
            </a:pPr>
            <a:r>
              <a:rPr lang="en-US" sz="4309">
                <a:solidFill>
                  <a:srgbClr val="000000"/>
                </a:solidFill>
                <a:latin typeface="Alice Bold"/>
                <a:ea typeface="Alice Bold"/>
                <a:cs typeface="Alice Bold"/>
                <a:sym typeface="Alice Bold"/>
              </a:rPr>
              <a:t>Isaiah 34:4 “And all the hosts of heaven shall be dissolved, and the heavens shall be rolled together as a scroll: and all their hosts shall fall down, as the leaf falleth off from the vine, and as a falling fig fr</a:t>
            </a:r>
            <a:r>
              <a:rPr lang="en-US" sz="4309">
                <a:solidFill>
                  <a:srgbClr val="000000"/>
                </a:solidFill>
                <a:latin typeface="Alice Bold"/>
                <a:ea typeface="Alice Bold"/>
                <a:cs typeface="Alice Bold"/>
                <a:sym typeface="Alice Bold"/>
              </a:rPr>
              <a:t>om the fig tree.” (2 Peter 3:11 quotes this).</a:t>
            </a:r>
          </a:p>
          <a:p>
            <a:pPr algn="ctr">
              <a:lnSpc>
                <a:spcPts val="6033"/>
              </a:lnSpc>
              <a:spcBef>
                <a:spcPct val="0"/>
              </a:spcBef>
            </a:pPr>
          </a:p>
          <a:p>
            <a:pPr algn="ctr">
              <a:lnSpc>
                <a:spcPts val="6033"/>
              </a:lnSpc>
              <a:spcBef>
                <a:spcPct val="0"/>
              </a:spcBef>
            </a:pPr>
          </a:p>
          <a:p>
            <a:pPr algn="ctr">
              <a:lnSpc>
                <a:spcPts val="6033"/>
              </a:lnSpc>
              <a:spcBef>
                <a:spcPct val="0"/>
              </a:spcBef>
            </a:pPr>
          </a:p>
        </p:txBody>
      </p:sp>
      <p:sp>
        <p:nvSpPr>
          <p:cNvPr name="TextBox 4" id="4"/>
          <p:cNvSpPr txBox="true"/>
          <p:nvPr/>
        </p:nvSpPr>
        <p:spPr>
          <a:xfrm rot="0">
            <a:off x="-282407" y="505801"/>
            <a:ext cx="12434452" cy="2283161"/>
          </a:xfrm>
          <a:prstGeom prst="rect">
            <a:avLst/>
          </a:prstGeom>
        </p:spPr>
        <p:txBody>
          <a:bodyPr anchor="t" rtlCol="false" tIns="0" lIns="0" bIns="0" rIns="0">
            <a:spAutoFit/>
          </a:bodyPr>
          <a:lstStyle/>
          <a:p>
            <a:pPr algn="ctr" marL="0" indent="0" lvl="0">
              <a:lnSpc>
                <a:spcPts val="8762"/>
              </a:lnSpc>
            </a:pPr>
            <a:r>
              <a:rPr lang="en-US" sz="9033">
                <a:solidFill>
                  <a:srgbClr val="D34E5A"/>
                </a:solidFill>
                <a:latin typeface="Rubik Bubbles"/>
                <a:ea typeface="Rubik Bubbles"/>
                <a:cs typeface="Rubik Bubbles"/>
                <a:sym typeface="Rubik Bubbles"/>
              </a:rPr>
              <a:t>Other important verses</a:t>
            </a:r>
          </a:p>
        </p:txBody>
      </p:sp>
      <p:sp>
        <p:nvSpPr>
          <p:cNvPr name="Freeform 5" id="5"/>
          <p:cNvSpPr/>
          <p:nvPr/>
        </p:nvSpPr>
        <p:spPr>
          <a:xfrm flipH="false" flipV="false" rot="0">
            <a:off x="13444892" y="0"/>
            <a:ext cx="4843108" cy="4843108"/>
          </a:xfrm>
          <a:custGeom>
            <a:avLst/>
            <a:gdLst/>
            <a:ahLst/>
            <a:cxnLst/>
            <a:rect r="r" b="b" t="t" l="l"/>
            <a:pathLst>
              <a:path h="4843108" w="4843108">
                <a:moveTo>
                  <a:pt x="0" y="0"/>
                </a:moveTo>
                <a:lnTo>
                  <a:pt x="4843108" y="0"/>
                </a:lnTo>
                <a:lnTo>
                  <a:pt x="4843108" y="4843108"/>
                </a:lnTo>
                <a:lnTo>
                  <a:pt x="0" y="4843108"/>
                </a:lnTo>
                <a:lnTo>
                  <a:pt x="0" y="0"/>
                </a:lnTo>
                <a:close/>
              </a:path>
            </a:pathLst>
          </a:custGeom>
          <a:blipFill>
            <a:blip r:embed="rId2"/>
            <a:stretch>
              <a:fillRect l="0" t="0" r="0" b="0"/>
            </a:stretch>
          </a:blipFill>
        </p:spPr>
      </p:sp>
      <p:sp>
        <p:nvSpPr>
          <p:cNvPr name="TextBox 6" id="6"/>
          <p:cNvSpPr txBox="true"/>
          <p:nvPr/>
        </p:nvSpPr>
        <p:spPr>
          <a:xfrm rot="0">
            <a:off x="9774154" y="2519602"/>
            <a:ext cx="7485146" cy="7192379"/>
          </a:xfrm>
          <a:prstGeom prst="rect">
            <a:avLst/>
          </a:prstGeom>
        </p:spPr>
        <p:txBody>
          <a:bodyPr anchor="t" rtlCol="false" tIns="0" lIns="0" bIns="0" rIns="0">
            <a:spAutoFit/>
          </a:bodyPr>
          <a:lstStyle/>
          <a:p>
            <a:pPr algn="ctr">
              <a:lnSpc>
                <a:spcPts val="6368"/>
              </a:lnSpc>
            </a:pPr>
            <a:r>
              <a:rPr lang="en-US" sz="4548">
                <a:solidFill>
                  <a:srgbClr val="000000"/>
                </a:solidFill>
                <a:latin typeface="Alice Bold"/>
                <a:ea typeface="Alice Bold"/>
                <a:cs typeface="Alice Bold"/>
                <a:sym typeface="Alice Bold"/>
              </a:rPr>
              <a:t>Micah 7:1</a:t>
            </a:r>
          </a:p>
          <a:p>
            <a:pPr algn="ctr">
              <a:lnSpc>
                <a:spcPts val="6368"/>
              </a:lnSpc>
              <a:spcBef>
                <a:spcPct val="0"/>
              </a:spcBef>
            </a:pPr>
            <a:r>
              <a:rPr lang="en-US" sz="4548">
                <a:solidFill>
                  <a:srgbClr val="000000"/>
                </a:solidFill>
                <a:latin typeface="Alice Bold"/>
                <a:ea typeface="Alice Bold"/>
                <a:cs typeface="Alice Bold"/>
                <a:sym typeface="Alice Bold"/>
              </a:rPr>
              <a:t>“Woe is me! For I am as when they have gathered the summer fruits, as the grape gleanings of the vintage: there is no cluster to eat: my soul desires</a:t>
            </a:r>
            <a:r>
              <a:rPr lang="en-US" sz="4548">
                <a:solidFill>
                  <a:srgbClr val="000000"/>
                </a:solidFill>
                <a:latin typeface="Alice Bold"/>
                <a:ea typeface="Alice Bold"/>
                <a:cs typeface="Alice Bold"/>
                <a:sym typeface="Alice Bold"/>
              </a:rPr>
              <a:t> the first ripe fruit.”</a:t>
            </a:r>
          </a:p>
          <a:p>
            <a:pPr algn="ctr">
              <a:lnSpc>
                <a:spcPts val="6368"/>
              </a:lnSpc>
              <a:spcBef>
                <a:spcPct val="0"/>
              </a:spcBef>
            </a:pP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A1CFE7"/>
        </a:solidFill>
      </p:bgPr>
    </p:bg>
    <p:spTree>
      <p:nvGrpSpPr>
        <p:cNvPr id="1" name=""/>
        <p:cNvGrpSpPr/>
        <p:nvPr/>
      </p:nvGrpSpPr>
      <p:grpSpPr>
        <a:xfrm>
          <a:off x="0" y="0"/>
          <a:ext cx="0" cy="0"/>
          <a:chOff x="0" y="0"/>
          <a:chExt cx="0" cy="0"/>
        </a:xfrm>
      </p:grpSpPr>
      <p:sp>
        <p:nvSpPr>
          <p:cNvPr name="Freeform 2" id="2"/>
          <p:cNvSpPr/>
          <p:nvPr/>
        </p:nvSpPr>
        <p:spPr>
          <a:xfrm flipH="false" flipV="false" rot="0">
            <a:off x="11336256" y="262838"/>
            <a:ext cx="6507550" cy="9761324"/>
          </a:xfrm>
          <a:custGeom>
            <a:avLst/>
            <a:gdLst/>
            <a:ahLst/>
            <a:cxnLst/>
            <a:rect r="r" b="b" t="t" l="l"/>
            <a:pathLst>
              <a:path h="9761324" w="6507550">
                <a:moveTo>
                  <a:pt x="0" y="0"/>
                </a:moveTo>
                <a:lnTo>
                  <a:pt x="6507550" y="0"/>
                </a:lnTo>
                <a:lnTo>
                  <a:pt x="6507550" y="9761324"/>
                </a:lnTo>
                <a:lnTo>
                  <a:pt x="0" y="9761324"/>
                </a:lnTo>
                <a:lnTo>
                  <a:pt x="0" y="0"/>
                </a:lnTo>
                <a:close/>
              </a:path>
            </a:pathLst>
          </a:custGeom>
          <a:blipFill>
            <a:blip r:embed="rId2"/>
            <a:stretch>
              <a:fillRect l="0" t="0" r="0" b="0"/>
            </a:stretch>
          </a:blipFill>
        </p:spPr>
      </p:sp>
      <p:sp>
        <p:nvSpPr>
          <p:cNvPr name="TextBox 3" id="3"/>
          <p:cNvSpPr txBox="true"/>
          <p:nvPr/>
        </p:nvSpPr>
        <p:spPr>
          <a:xfrm rot="0">
            <a:off x="-831643" y="453338"/>
            <a:ext cx="12478969" cy="2283161"/>
          </a:xfrm>
          <a:prstGeom prst="rect">
            <a:avLst/>
          </a:prstGeom>
        </p:spPr>
        <p:txBody>
          <a:bodyPr anchor="t" rtlCol="false" tIns="0" lIns="0" bIns="0" rIns="0">
            <a:spAutoFit/>
          </a:bodyPr>
          <a:lstStyle/>
          <a:p>
            <a:pPr algn="ctr" marL="0" indent="0" lvl="0">
              <a:lnSpc>
                <a:spcPts val="8762"/>
              </a:lnSpc>
            </a:pPr>
            <a:r>
              <a:rPr lang="en-US" sz="9033">
                <a:solidFill>
                  <a:srgbClr val="FFD584"/>
                </a:solidFill>
                <a:latin typeface="Rubik Bubbles"/>
                <a:ea typeface="Rubik Bubbles"/>
                <a:cs typeface="Rubik Bubbles"/>
                <a:sym typeface="Rubik Bubbles"/>
              </a:rPr>
              <a:t>Are you ready to watch?</a:t>
            </a:r>
          </a:p>
        </p:txBody>
      </p:sp>
      <p:sp>
        <p:nvSpPr>
          <p:cNvPr name="TextBox 4" id="4"/>
          <p:cNvSpPr txBox="true"/>
          <p:nvPr/>
        </p:nvSpPr>
        <p:spPr>
          <a:xfrm rot="0">
            <a:off x="2104235" y="3028666"/>
            <a:ext cx="7039765" cy="6564513"/>
          </a:xfrm>
          <a:prstGeom prst="rect">
            <a:avLst/>
          </a:prstGeom>
        </p:spPr>
        <p:txBody>
          <a:bodyPr anchor="t" rtlCol="false" tIns="0" lIns="0" bIns="0" rIns="0">
            <a:spAutoFit/>
          </a:bodyPr>
          <a:lstStyle/>
          <a:p>
            <a:pPr algn="ctr">
              <a:lnSpc>
                <a:spcPts val="7434"/>
              </a:lnSpc>
              <a:spcBef>
                <a:spcPct val="0"/>
              </a:spcBef>
            </a:pPr>
            <a:r>
              <a:rPr lang="en-US" sz="5310">
                <a:solidFill>
                  <a:srgbClr val="000000"/>
                </a:solidFill>
                <a:latin typeface="Rubik Bubbles"/>
                <a:ea typeface="Rubik Bubbles"/>
                <a:cs typeface="Rubik Bubbles"/>
                <a:sym typeface="Rubik Bubbles"/>
              </a:rPr>
              <a:t>Come join the watchmen calling and harvest work. Let’s go find the lost sheep and warn the people before it’s too late! </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A1CFE7"/>
        </a:solidFill>
      </p:bgPr>
    </p:bg>
    <p:spTree>
      <p:nvGrpSpPr>
        <p:cNvPr id="1" name=""/>
        <p:cNvGrpSpPr/>
        <p:nvPr/>
      </p:nvGrpSpPr>
      <p:grpSpPr>
        <a:xfrm>
          <a:off x="0" y="0"/>
          <a:ext cx="0" cy="0"/>
          <a:chOff x="0" y="0"/>
          <a:chExt cx="0" cy="0"/>
        </a:xfrm>
      </p:grpSpPr>
      <p:sp>
        <p:nvSpPr>
          <p:cNvPr name="TextBox 2" id="2"/>
          <p:cNvSpPr txBox="true"/>
          <p:nvPr/>
        </p:nvSpPr>
        <p:spPr>
          <a:xfrm rot="0">
            <a:off x="1935194" y="2350641"/>
            <a:ext cx="14417611" cy="10155540"/>
          </a:xfrm>
          <a:prstGeom prst="rect">
            <a:avLst/>
          </a:prstGeom>
        </p:spPr>
        <p:txBody>
          <a:bodyPr anchor="t" rtlCol="false" tIns="0" lIns="0" bIns="0" rIns="0">
            <a:spAutoFit/>
          </a:bodyPr>
          <a:lstStyle/>
          <a:p>
            <a:pPr algn="ctr" marL="0" indent="0" lvl="0">
              <a:lnSpc>
                <a:spcPts val="6720"/>
              </a:lnSpc>
            </a:pPr>
            <a:r>
              <a:rPr lang="en-US" sz="4800">
                <a:solidFill>
                  <a:srgbClr val="000000"/>
                </a:solidFill>
                <a:latin typeface="Alice"/>
                <a:ea typeface="Alice"/>
                <a:cs typeface="Alice"/>
                <a:sym typeface="Alice"/>
              </a:rPr>
              <a:t>The parable of the figtree is an idiom for the time and season of the end days when Satan will be cast down over Ephraim/Mystery Babylon (USA). It outlines what we need to do to Watch in order to be ready for this time and not be walking in ignorance otherwise the day of Yehovah will come upon us as a theif in the night.</a:t>
            </a:r>
          </a:p>
          <a:p>
            <a:pPr algn="ctr" marL="0" indent="0" lvl="0">
              <a:lnSpc>
                <a:spcPts val="6720"/>
              </a:lnSpc>
            </a:pPr>
          </a:p>
          <a:p>
            <a:pPr algn="ctr" marL="0" indent="0" lvl="0">
              <a:lnSpc>
                <a:spcPts val="6720"/>
              </a:lnSpc>
            </a:pPr>
          </a:p>
          <a:p>
            <a:pPr algn="ctr" marL="0" indent="0" lvl="0">
              <a:lnSpc>
                <a:spcPts val="6720"/>
              </a:lnSpc>
            </a:pPr>
          </a:p>
          <a:p>
            <a:pPr algn="ctr" marL="0" indent="0" lvl="0">
              <a:lnSpc>
                <a:spcPts val="6720"/>
              </a:lnSpc>
            </a:pPr>
          </a:p>
          <a:p>
            <a:pPr algn="ctr" marL="0" indent="0" lvl="0">
              <a:lnSpc>
                <a:spcPts val="6720"/>
              </a:lnSpc>
            </a:pPr>
          </a:p>
        </p:txBody>
      </p:sp>
      <p:sp>
        <p:nvSpPr>
          <p:cNvPr name="Freeform 3" id="3"/>
          <p:cNvSpPr/>
          <p:nvPr/>
        </p:nvSpPr>
        <p:spPr>
          <a:xfrm flipH="false" flipV="false" rot="5400000">
            <a:off x="10058400" y="2057400"/>
            <a:ext cx="8229600" cy="8229600"/>
          </a:xfrm>
          <a:custGeom>
            <a:avLst/>
            <a:gdLst/>
            <a:ahLst/>
            <a:cxnLst/>
            <a:rect r="r" b="b" t="t" l="l"/>
            <a:pathLst>
              <a:path h="8229600" w="8229600">
                <a:moveTo>
                  <a:pt x="0" y="0"/>
                </a:moveTo>
                <a:lnTo>
                  <a:pt x="8229600" y="0"/>
                </a:lnTo>
                <a:lnTo>
                  <a:pt x="8229600" y="8229600"/>
                </a:lnTo>
                <a:lnTo>
                  <a:pt x="0" y="8229600"/>
                </a:lnTo>
                <a:lnTo>
                  <a:pt x="0" y="0"/>
                </a:lnTo>
                <a:close/>
              </a:path>
            </a:pathLst>
          </a:custGeom>
          <a:blipFill>
            <a:blip r:embed="rId2"/>
            <a:stretch>
              <a:fillRect l="0" t="0" r="0" b="0"/>
            </a:stretch>
          </a:blipFill>
        </p:spPr>
      </p:sp>
      <p:sp>
        <p:nvSpPr>
          <p:cNvPr name="TextBox 4" id="4"/>
          <p:cNvSpPr txBox="true"/>
          <p:nvPr/>
        </p:nvSpPr>
        <p:spPr>
          <a:xfrm rot="0">
            <a:off x="1028700" y="828183"/>
            <a:ext cx="16087392" cy="1198883"/>
          </a:xfrm>
          <a:prstGeom prst="rect">
            <a:avLst/>
          </a:prstGeom>
        </p:spPr>
        <p:txBody>
          <a:bodyPr anchor="t" rtlCol="false" tIns="0" lIns="0" bIns="0" rIns="0">
            <a:spAutoFit/>
          </a:bodyPr>
          <a:lstStyle/>
          <a:p>
            <a:pPr algn="l" marL="0" indent="0" lvl="0">
              <a:lnSpc>
                <a:spcPts val="8814"/>
              </a:lnSpc>
            </a:pPr>
            <a:r>
              <a:rPr lang="en-US" sz="9087">
                <a:solidFill>
                  <a:srgbClr val="D34E5A"/>
                </a:solidFill>
                <a:latin typeface="Rubik Bubbles"/>
                <a:ea typeface="Rubik Bubbles"/>
                <a:cs typeface="Rubik Bubbles"/>
                <a:sym typeface="Rubik Bubbles"/>
              </a:rPr>
              <a:t>Introduction</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A1CFE7"/>
        </a:solidFill>
      </p:bgPr>
    </p:bg>
    <p:spTree>
      <p:nvGrpSpPr>
        <p:cNvPr id="1" name=""/>
        <p:cNvGrpSpPr/>
        <p:nvPr/>
      </p:nvGrpSpPr>
      <p:grpSpPr>
        <a:xfrm>
          <a:off x="0" y="0"/>
          <a:ext cx="0" cy="0"/>
          <a:chOff x="0" y="0"/>
          <a:chExt cx="0" cy="0"/>
        </a:xfrm>
      </p:grpSpPr>
      <p:sp>
        <p:nvSpPr>
          <p:cNvPr name="Freeform 2" id="2"/>
          <p:cNvSpPr/>
          <p:nvPr/>
        </p:nvSpPr>
        <p:spPr>
          <a:xfrm flipH="false" flipV="false" rot="0">
            <a:off x="1647771" y="2964417"/>
            <a:ext cx="2586237" cy="2130118"/>
          </a:xfrm>
          <a:custGeom>
            <a:avLst/>
            <a:gdLst/>
            <a:ahLst/>
            <a:cxnLst/>
            <a:rect r="r" b="b" t="t" l="l"/>
            <a:pathLst>
              <a:path h="2130118" w="2586237">
                <a:moveTo>
                  <a:pt x="0" y="0"/>
                </a:moveTo>
                <a:lnTo>
                  <a:pt x="2586237" y="0"/>
                </a:lnTo>
                <a:lnTo>
                  <a:pt x="2586237" y="2130119"/>
                </a:lnTo>
                <a:lnTo>
                  <a:pt x="0" y="2130119"/>
                </a:lnTo>
                <a:lnTo>
                  <a:pt x="0" y="0"/>
                </a:lnTo>
                <a:close/>
              </a:path>
            </a:pathLst>
          </a:custGeom>
          <a:blipFill>
            <a:blip r:embed="rId2"/>
            <a:stretch>
              <a:fillRect l="0" t="0" r="0" b="0"/>
            </a:stretch>
          </a:blipFill>
          <a:ln cap="sq">
            <a:noFill/>
            <a:prstDash val="solid"/>
            <a:miter/>
          </a:ln>
        </p:spPr>
      </p:sp>
      <p:sp>
        <p:nvSpPr>
          <p:cNvPr name="Freeform 3" id="3"/>
          <p:cNvSpPr/>
          <p:nvPr/>
        </p:nvSpPr>
        <p:spPr>
          <a:xfrm flipH="false" flipV="false" rot="0">
            <a:off x="14650596" y="3307427"/>
            <a:ext cx="1802890" cy="1609079"/>
          </a:xfrm>
          <a:custGeom>
            <a:avLst/>
            <a:gdLst/>
            <a:ahLst/>
            <a:cxnLst/>
            <a:rect r="r" b="b" t="t" l="l"/>
            <a:pathLst>
              <a:path h="1609079" w="1802890">
                <a:moveTo>
                  <a:pt x="0" y="0"/>
                </a:moveTo>
                <a:lnTo>
                  <a:pt x="1802890" y="0"/>
                </a:lnTo>
                <a:lnTo>
                  <a:pt x="1802890" y="1609079"/>
                </a:lnTo>
                <a:lnTo>
                  <a:pt x="0" y="1609079"/>
                </a:lnTo>
                <a:lnTo>
                  <a:pt x="0" y="0"/>
                </a:lnTo>
                <a:close/>
              </a:path>
            </a:pathLst>
          </a:custGeom>
          <a:blipFill>
            <a:blip r:embed="rId3"/>
            <a:stretch>
              <a:fillRect l="0" t="0" r="0" b="0"/>
            </a:stretch>
          </a:blipFill>
        </p:spPr>
      </p:sp>
      <p:sp>
        <p:nvSpPr>
          <p:cNvPr name="Freeform 4" id="4"/>
          <p:cNvSpPr/>
          <p:nvPr/>
        </p:nvSpPr>
        <p:spPr>
          <a:xfrm flipH="false" flipV="false" rot="0">
            <a:off x="5354808" y="2298162"/>
            <a:ext cx="7578383" cy="5690677"/>
          </a:xfrm>
          <a:custGeom>
            <a:avLst/>
            <a:gdLst/>
            <a:ahLst/>
            <a:cxnLst/>
            <a:rect r="r" b="b" t="t" l="l"/>
            <a:pathLst>
              <a:path h="5690677" w="7578383">
                <a:moveTo>
                  <a:pt x="0" y="0"/>
                </a:moveTo>
                <a:lnTo>
                  <a:pt x="7578384" y="0"/>
                </a:lnTo>
                <a:lnTo>
                  <a:pt x="7578384" y="5690676"/>
                </a:lnTo>
                <a:lnTo>
                  <a:pt x="0" y="569067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7745846" y="3929703"/>
            <a:ext cx="3589122" cy="2329666"/>
          </a:xfrm>
          <a:custGeom>
            <a:avLst/>
            <a:gdLst/>
            <a:ahLst/>
            <a:cxnLst/>
            <a:rect r="r" b="b" t="t" l="l"/>
            <a:pathLst>
              <a:path h="2329666" w="3589122">
                <a:moveTo>
                  <a:pt x="0" y="0"/>
                </a:moveTo>
                <a:lnTo>
                  <a:pt x="3589121" y="0"/>
                </a:lnTo>
                <a:lnTo>
                  <a:pt x="3589121" y="2329666"/>
                </a:lnTo>
                <a:lnTo>
                  <a:pt x="0" y="232966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6" id="6"/>
          <p:cNvSpPr txBox="true"/>
          <p:nvPr/>
        </p:nvSpPr>
        <p:spPr>
          <a:xfrm rot="0">
            <a:off x="1704448" y="5782884"/>
            <a:ext cx="5261264" cy="3126134"/>
          </a:xfrm>
          <a:prstGeom prst="rect">
            <a:avLst/>
          </a:prstGeom>
        </p:spPr>
        <p:txBody>
          <a:bodyPr anchor="t" rtlCol="false" tIns="0" lIns="0" bIns="0" rIns="0">
            <a:spAutoFit/>
          </a:bodyPr>
          <a:lstStyle/>
          <a:p>
            <a:pPr algn="l">
              <a:lnSpc>
                <a:spcPts val="3568"/>
              </a:lnSpc>
              <a:spcBef>
                <a:spcPct val="0"/>
              </a:spcBef>
            </a:pPr>
            <a:r>
              <a:rPr lang="en-US" sz="2548">
                <a:solidFill>
                  <a:srgbClr val="000000"/>
                </a:solidFill>
                <a:latin typeface="Alice Bold"/>
                <a:ea typeface="Alice Bold"/>
                <a:cs typeface="Alice Bold"/>
                <a:sym typeface="Alice Bold"/>
                <a:hlinkClick r:id="rId8" tooltip="https://www.bing.com/ck/a?!&amp;&amp;p=43c254287bffa12de7fd38a4acd4dd0c1e96998b509749a023f90e9bb43b210bJmltdHM9MTc4MzQ2ODgwMA&amp;ptn=3&amp;ver=2&amp;hsh=4&amp;fclid=2b3ab8d6-6a05-6599-0518-affb6bc4642e&amp;u=a1aHR0cHM6Ly9mcnVpdHRyZWVodWIuY29tL3doYXQtbW9udGgtZG8tZmlnLXRyZWVzLXByb2R1Y2UtZnJ1aXQv&amp;ntb=1"/>
              </a:rPr>
              <a:t>B</a:t>
            </a:r>
            <a:r>
              <a:rPr lang="en-US" sz="2548">
                <a:solidFill>
                  <a:srgbClr val="000000"/>
                </a:solidFill>
                <a:latin typeface="Alice Bold"/>
                <a:ea typeface="Alice Bold"/>
                <a:cs typeface="Alice Bold"/>
                <a:sym typeface="Alice Bold"/>
                <a:hlinkClick r:id="rId9" tooltip="https://www.bing.com/ck/a?!&amp;&amp;p=43c254287bffa12de7fd38a4acd4dd0c1e96998b509749a023f90e9bb43b210bJmltdHM9MTc4MzQ2ODgwMA&amp;ptn=3&amp;ver=2&amp;hsh=4&amp;fclid=2b3ab8d6-6a05-6599-0518-affb6bc4642e&amp;u=a1aHR0cHM6Ly9mcnVpdHRyZWVodWIuY29tL3doYXQtbW9udGgtZG8tZmlnLXRyZWVzLXByb2R1Y2UtZnJ1aXQv&amp;ntb=1"/>
              </a:rPr>
              <a:t>reba Crop</a:t>
            </a:r>
            <a:r>
              <a:rPr lang="en-US" sz="2548">
                <a:solidFill>
                  <a:srgbClr val="000000"/>
                </a:solidFill>
                <a:latin typeface="Alice Bold"/>
                <a:ea typeface="Alice Bold"/>
                <a:cs typeface="Alice Bold"/>
                <a:sym typeface="Alice Bold"/>
                <a:hlinkClick r:id="rId10" tooltip="https://www.bing.com/ck/a?!&amp;&amp;p=43c254287bffa12de7fd38a4acd4dd0c1e96998b509749a023f90e9bb43b210bJmltdHM9MTc4MzQ2ODgwMA&amp;ptn=3&amp;ver=2&amp;hsh=4&amp;fclid=2b3ab8d6-6a05-6599-0518-affb6bc4642e&amp;u=a1aHR0cHM6Ly9mcnVpdHRyZWVodWIuY29tL3doYXQtbW9udGgtZG8tZmlnLXRyZWVzLXByb2R1Y2UtZnJ1aXQv&amp;ntb=1"/>
              </a:rPr>
              <a:t>: </a:t>
            </a:r>
          </a:p>
          <a:p>
            <a:pPr algn="l">
              <a:lnSpc>
                <a:spcPts val="3568"/>
              </a:lnSpc>
              <a:spcBef>
                <a:spcPct val="0"/>
              </a:spcBef>
            </a:pPr>
            <a:r>
              <a:rPr lang="en-US" sz="2548">
                <a:solidFill>
                  <a:srgbClr val="000000"/>
                </a:solidFill>
                <a:latin typeface="Alice Bold"/>
                <a:ea typeface="Alice Bold"/>
                <a:cs typeface="Alice Bold"/>
                <a:sym typeface="Alice Bold"/>
              </a:rPr>
              <a:t>L</a:t>
            </a:r>
            <a:r>
              <a:rPr lang="en-US" sz="2548">
                <a:solidFill>
                  <a:srgbClr val="000000"/>
                </a:solidFill>
                <a:latin typeface="Alice Bold"/>
                <a:ea typeface="Alice Bold"/>
                <a:cs typeface="Alice Bold"/>
                <a:sym typeface="Alice Bold"/>
                <a:hlinkClick r:id="rId11" tooltip="https://www.bing.com/ck/a?!&amp;&amp;p=43c254287bffa12de7fd38a4acd4dd0c1e96998b509749a023f90e9bb43b210bJmltdHM9MTc4MzQ2ODgwMA&amp;ptn=3&amp;ver=2&amp;hsh=4&amp;fclid=2b3ab8d6-6a05-6599-0518-affb6bc4642e&amp;u=a1aHR0cHM6Ly9mcnVpdHRyZWVodWIuY29tL3doYXQtbW9udGgtZG8tZmlnLXRyZWVzLXByb2R1Y2UtZnJ1aXQv&amp;ntb=1"/>
              </a:rPr>
              <a:t>ate spring </a:t>
            </a:r>
          </a:p>
          <a:p>
            <a:pPr algn="l">
              <a:lnSpc>
                <a:spcPts val="3568"/>
              </a:lnSpc>
              <a:spcBef>
                <a:spcPct val="0"/>
              </a:spcBef>
            </a:pPr>
            <a:r>
              <a:rPr lang="en-US" sz="2548">
                <a:solidFill>
                  <a:srgbClr val="000000"/>
                </a:solidFill>
                <a:latin typeface="Alice Bold"/>
                <a:ea typeface="Alice Bold"/>
                <a:cs typeface="Alice Bold"/>
                <a:sym typeface="Alice Bold"/>
              </a:rPr>
              <a:t>Smaller in size/quantity</a:t>
            </a:r>
          </a:p>
          <a:p>
            <a:pPr algn="l">
              <a:lnSpc>
                <a:spcPts val="3568"/>
              </a:lnSpc>
              <a:spcBef>
                <a:spcPct val="0"/>
              </a:spcBef>
            </a:pPr>
            <a:r>
              <a:rPr lang="en-US" sz="2548">
                <a:solidFill>
                  <a:srgbClr val="000000"/>
                </a:solidFill>
                <a:latin typeface="Alice Bold"/>
                <a:ea typeface="Alice Bold"/>
                <a:cs typeface="Alice Bold"/>
                <a:sym typeface="Alice Bold"/>
              </a:rPr>
              <a:t>Sour/bitter </a:t>
            </a:r>
          </a:p>
          <a:p>
            <a:pPr algn="l">
              <a:lnSpc>
                <a:spcPts val="3568"/>
              </a:lnSpc>
              <a:spcBef>
                <a:spcPct val="0"/>
              </a:spcBef>
            </a:pPr>
          </a:p>
          <a:p>
            <a:pPr algn="l">
              <a:lnSpc>
                <a:spcPts val="3568"/>
              </a:lnSpc>
              <a:spcBef>
                <a:spcPct val="0"/>
              </a:spcBef>
            </a:pPr>
          </a:p>
          <a:p>
            <a:pPr algn="l">
              <a:lnSpc>
                <a:spcPts val="3568"/>
              </a:lnSpc>
              <a:spcBef>
                <a:spcPct val="0"/>
              </a:spcBef>
            </a:pPr>
          </a:p>
        </p:txBody>
      </p:sp>
      <p:sp>
        <p:nvSpPr>
          <p:cNvPr name="TextBox 7" id="7"/>
          <p:cNvSpPr txBox="true"/>
          <p:nvPr/>
        </p:nvSpPr>
        <p:spPr>
          <a:xfrm rot="0">
            <a:off x="1028700" y="1199600"/>
            <a:ext cx="4547238" cy="869626"/>
          </a:xfrm>
          <a:prstGeom prst="rect">
            <a:avLst/>
          </a:prstGeom>
        </p:spPr>
        <p:txBody>
          <a:bodyPr anchor="t" rtlCol="false" tIns="0" lIns="0" bIns="0" rIns="0">
            <a:spAutoFit/>
          </a:bodyPr>
          <a:lstStyle/>
          <a:p>
            <a:pPr algn="ctr">
              <a:lnSpc>
                <a:spcPts val="7057"/>
              </a:lnSpc>
              <a:spcBef>
                <a:spcPct val="0"/>
              </a:spcBef>
            </a:pPr>
            <a:r>
              <a:rPr lang="en-US" sz="5040">
                <a:solidFill>
                  <a:srgbClr val="D34E5A"/>
                </a:solidFill>
                <a:latin typeface="Rubik Bubbles"/>
                <a:ea typeface="Rubik Bubbles"/>
                <a:cs typeface="Rubik Bubbles"/>
                <a:sym typeface="Rubik Bubbles"/>
              </a:rPr>
              <a:t>Early harvest</a:t>
            </a:r>
          </a:p>
        </p:txBody>
      </p:sp>
      <p:sp>
        <p:nvSpPr>
          <p:cNvPr name="TextBox 8" id="8"/>
          <p:cNvSpPr txBox="true"/>
          <p:nvPr/>
        </p:nvSpPr>
        <p:spPr>
          <a:xfrm rot="0">
            <a:off x="14276217" y="5455006"/>
            <a:ext cx="5261264" cy="3126134"/>
          </a:xfrm>
          <a:prstGeom prst="rect">
            <a:avLst/>
          </a:prstGeom>
        </p:spPr>
        <p:txBody>
          <a:bodyPr anchor="t" rtlCol="false" tIns="0" lIns="0" bIns="0" rIns="0">
            <a:spAutoFit/>
          </a:bodyPr>
          <a:lstStyle/>
          <a:p>
            <a:pPr algn="l">
              <a:lnSpc>
                <a:spcPts val="3568"/>
              </a:lnSpc>
              <a:spcBef>
                <a:spcPct val="0"/>
              </a:spcBef>
            </a:pPr>
            <a:r>
              <a:rPr lang="en-US" sz="2548">
                <a:solidFill>
                  <a:srgbClr val="000000"/>
                </a:solidFill>
                <a:latin typeface="Alice Bold"/>
                <a:ea typeface="Alice Bold"/>
                <a:cs typeface="Alice Bold"/>
                <a:sym typeface="Alice Bold"/>
                <a:hlinkClick r:id="rId12" tooltip="https://www.bing.com/ck/a?!&amp;&amp;p=43c254287bffa12de7fd38a4acd4dd0c1e96998b509749a023f90e9bb43b210bJmltdHM9MTc4MzQ2ODgwMA&amp;ptn=3&amp;ver=2&amp;hsh=4&amp;fclid=2b3ab8d6-6a05-6599-0518-affb6bc4642e&amp;u=a1aHR0cHM6Ly9mcnVpdHRyZWVodWIuY29tL3doYXQtbW9udGgtZG8tZmlnLXRyZWVzLXByb2R1Y2UtZnJ1aXQv&amp;ntb=1"/>
              </a:rPr>
              <a:t>M</a:t>
            </a:r>
            <a:r>
              <a:rPr lang="en-US" sz="2548">
                <a:solidFill>
                  <a:srgbClr val="000000"/>
                </a:solidFill>
                <a:latin typeface="Alice Bold"/>
                <a:ea typeface="Alice Bold"/>
                <a:cs typeface="Alice Bold"/>
                <a:sym typeface="Alice Bold"/>
                <a:hlinkClick r:id="rId13" tooltip="https://www.bing.com/ck/a?!&amp;&amp;p=43c254287bffa12de7fd38a4acd4dd0c1e96998b509749a023f90e9bb43b210bJmltdHM9MTc4MzQ2ODgwMA&amp;ptn=3&amp;ver=2&amp;hsh=4&amp;fclid=2b3ab8d6-6a05-6599-0518-affb6bc4642e&amp;u=a1aHR0cHM6Ly9mcnVpdHRyZWVodWIuY29tL3doYXQtbW9udGgtZG8tZmlnLXRyZWVzLXByb2R1Y2UtZnJ1aXQv&amp;ntb=1"/>
              </a:rPr>
              <a:t>ain Crop</a:t>
            </a:r>
            <a:r>
              <a:rPr lang="en-US" sz="2548">
                <a:solidFill>
                  <a:srgbClr val="000000"/>
                </a:solidFill>
                <a:latin typeface="Alice Bold"/>
                <a:ea typeface="Alice Bold"/>
                <a:cs typeface="Alice Bold"/>
                <a:sym typeface="Alice Bold"/>
                <a:hlinkClick r:id="rId14" tooltip="https://www.bing.com/ck/a?!&amp;&amp;p=43c254287bffa12de7fd38a4acd4dd0c1e96998b509749a023f90e9bb43b210bJmltdHM9MTc4MzQ2ODgwMA&amp;ptn=3&amp;ver=2&amp;hsh=4&amp;fclid=2b3ab8d6-6a05-6599-0518-affb6bc4642e&amp;u=a1aHR0cHM6Ly9mcnVpdHRyZWVodWIuY29tL3doYXQtbW9udGgtZG8tZmlnLXRyZWVzLXByb2R1Y2UtZnJ1aXQv&amp;ntb=1"/>
              </a:rPr>
              <a:t>:</a:t>
            </a:r>
            <a:r>
              <a:rPr lang="en-US" sz="2548">
                <a:solidFill>
                  <a:srgbClr val="000000"/>
                </a:solidFill>
                <a:latin typeface="Alice Bold"/>
                <a:ea typeface="Alice Bold"/>
                <a:cs typeface="Alice Bold"/>
                <a:sym typeface="Alice Bold"/>
                <a:hlinkClick r:id="rId15" tooltip="https://www.bing.com/ck/a?!&amp;&amp;p=43c254287bffa12de7fd38a4acd4dd0c1e96998b509749a023f90e9bb43b210bJmltdHM9MTc4MzQ2ODgwMA&amp;ptn=3&amp;ver=2&amp;hsh=4&amp;fclid=2b3ab8d6-6a05-6599-0518-affb6bc4642e&amp;u=a1aHR0cHM6Ly9mcnVpdHRyZWVodWIuY29tL3doYXQtbW9udGgtZG8tZmlnLXRyZWVzLXByb2R1Y2UtZnJ1aXQv&amp;ntb=1"/>
              </a:rPr>
              <a:t> </a:t>
            </a:r>
          </a:p>
          <a:p>
            <a:pPr algn="l">
              <a:lnSpc>
                <a:spcPts val="3568"/>
              </a:lnSpc>
              <a:spcBef>
                <a:spcPct val="0"/>
              </a:spcBef>
            </a:pPr>
            <a:r>
              <a:rPr lang="en-US" sz="2548">
                <a:solidFill>
                  <a:srgbClr val="000000"/>
                </a:solidFill>
                <a:latin typeface="Alice Bold"/>
                <a:ea typeface="Alice Bold"/>
                <a:cs typeface="Alice Bold"/>
                <a:sym typeface="Alice Bold"/>
              </a:rPr>
              <a:t>Early fall</a:t>
            </a:r>
          </a:p>
          <a:p>
            <a:pPr algn="l">
              <a:lnSpc>
                <a:spcPts val="3568"/>
              </a:lnSpc>
              <a:spcBef>
                <a:spcPct val="0"/>
              </a:spcBef>
            </a:pPr>
            <a:r>
              <a:rPr lang="en-US" sz="2548">
                <a:solidFill>
                  <a:srgbClr val="000000"/>
                </a:solidFill>
                <a:latin typeface="Alice Bold"/>
                <a:ea typeface="Alice Bold"/>
                <a:cs typeface="Alice Bold"/>
                <a:sym typeface="Alice Bold"/>
              </a:rPr>
              <a:t>More abundant harvest</a:t>
            </a:r>
            <a:r>
              <a:rPr lang="en-US" sz="2548">
                <a:solidFill>
                  <a:srgbClr val="000000"/>
                </a:solidFill>
                <a:latin typeface="Alice Bold"/>
                <a:ea typeface="Alice Bold"/>
                <a:cs typeface="Alice Bold"/>
                <a:sym typeface="Alice Bold"/>
                <a:hlinkClick r:id="rId16" tooltip="https://www.bing.com/ck/a?!&amp;&amp;p=43c254287bffa12de7fd38a4acd4dd0c1e96998b509749a023f90e9bb43b210bJmltdHM9MTc4MzQ2ODgwMA&amp;ptn=3&amp;ver=2&amp;hsh=4&amp;fclid=2b3ab8d6-6a05-6599-0518-affb6bc4642e&amp;u=a1aHR0cHM6Ly9mcnVpdHRyZWVodWIuY29tL3doYXQtbW9udGgtZG8tZmlnLXRyZWVzLXByb2R1Y2UtZnJ1aXQv&amp;ntb=1"/>
              </a:rPr>
              <a:t> </a:t>
            </a:r>
          </a:p>
          <a:p>
            <a:pPr algn="l">
              <a:lnSpc>
                <a:spcPts val="3568"/>
              </a:lnSpc>
              <a:spcBef>
                <a:spcPct val="0"/>
              </a:spcBef>
            </a:pPr>
            <a:r>
              <a:rPr lang="en-US" sz="2548">
                <a:solidFill>
                  <a:srgbClr val="000000"/>
                </a:solidFill>
                <a:latin typeface="Alice Bold"/>
                <a:ea typeface="Alice Bold"/>
                <a:cs typeface="Alice Bold"/>
                <a:sym typeface="Alice Bold"/>
              </a:rPr>
              <a:t>Sweeter</a:t>
            </a:r>
          </a:p>
          <a:p>
            <a:pPr algn="l">
              <a:lnSpc>
                <a:spcPts val="3568"/>
              </a:lnSpc>
              <a:spcBef>
                <a:spcPct val="0"/>
              </a:spcBef>
            </a:pPr>
          </a:p>
          <a:p>
            <a:pPr algn="l">
              <a:lnSpc>
                <a:spcPts val="3568"/>
              </a:lnSpc>
              <a:spcBef>
                <a:spcPct val="0"/>
              </a:spcBef>
            </a:pPr>
          </a:p>
          <a:p>
            <a:pPr algn="l">
              <a:lnSpc>
                <a:spcPts val="3568"/>
              </a:lnSpc>
              <a:spcBef>
                <a:spcPct val="0"/>
              </a:spcBef>
            </a:pPr>
          </a:p>
        </p:txBody>
      </p:sp>
      <p:sp>
        <p:nvSpPr>
          <p:cNvPr name="TextBox 9" id="9"/>
          <p:cNvSpPr txBox="true"/>
          <p:nvPr/>
        </p:nvSpPr>
        <p:spPr>
          <a:xfrm rot="0">
            <a:off x="13360358" y="1428535"/>
            <a:ext cx="4383366" cy="869626"/>
          </a:xfrm>
          <a:prstGeom prst="rect">
            <a:avLst/>
          </a:prstGeom>
        </p:spPr>
        <p:txBody>
          <a:bodyPr anchor="t" rtlCol="false" tIns="0" lIns="0" bIns="0" rIns="0">
            <a:spAutoFit/>
          </a:bodyPr>
          <a:lstStyle/>
          <a:p>
            <a:pPr algn="ctr">
              <a:lnSpc>
                <a:spcPts val="7057"/>
              </a:lnSpc>
              <a:spcBef>
                <a:spcPct val="0"/>
              </a:spcBef>
            </a:pPr>
            <a:r>
              <a:rPr lang="en-US" sz="5040">
                <a:solidFill>
                  <a:srgbClr val="D34E5A"/>
                </a:solidFill>
                <a:latin typeface="Rubik Bubbles"/>
                <a:ea typeface="Rubik Bubbles"/>
                <a:cs typeface="Rubik Bubbles"/>
                <a:sym typeface="Rubik Bubbles"/>
              </a:rPr>
              <a:t>Late Harvest</a:t>
            </a:r>
          </a:p>
        </p:txBody>
      </p:sp>
      <p:sp>
        <p:nvSpPr>
          <p:cNvPr name="Freeform 10" id="10"/>
          <p:cNvSpPr/>
          <p:nvPr/>
        </p:nvSpPr>
        <p:spPr>
          <a:xfrm flipH="false" flipV="false" rot="0">
            <a:off x="6965713" y="4339427"/>
            <a:ext cx="3589122" cy="2329666"/>
          </a:xfrm>
          <a:custGeom>
            <a:avLst/>
            <a:gdLst/>
            <a:ahLst/>
            <a:cxnLst/>
            <a:rect r="r" b="b" t="t" l="l"/>
            <a:pathLst>
              <a:path h="2329666" w="3589122">
                <a:moveTo>
                  <a:pt x="0" y="0"/>
                </a:moveTo>
                <a:lnTo>
                  <a:pt x="3589122" y="0"/>
                </a:lnTo>
                <a:lnTo>
                  <a:pt x="3589122" y="2329666"/>
                </a:lnTo>
                <a:lnTo>
                  <a:pt x="0" y="232966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false" flipV="false" rot="0">
            <a:off x="6532951" y="5472090"/>
            <a:ext cx="2425789" cy="1574557"/>
          </a:xfrm>
          <a:custGeom>
            <a:avLst/>
            <a:gdLst/>
            <a:ahLst/>
            <a:cxnLst/>
            <a:rect r="r" b="b" t="t" l="l"/>
            <a:pathLst>
              <a:path h="1574557" w="2425789">
                <a:moveTo>
                  <a:pt x="0" y="0"/>
                </a:moveTo>
                <a:lnTo>
                  <a:pt x="2425789" y="0"/>
                </a:lnTo>
                <a:lnTo>
                  <a:pt x="2425789" y="1574558"/>
                </a:lnTo>
                <a:lnTo>
                  <a:pt x="0" y="157455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2" id="12"/>
          <p:cNvSpPr/>
          <p:nvPr/>
        </p:nvSpPr>
        <p:spPr>
          <a:xfrm flipH="false" flipV="false" rot="0">
            <a:off x="6204948" y="6027903"/>
            <a:ext cx="1212894" cy="787279"/>
          </a:xfrm>
          <a:custGeom>
            <a:avLst/>
            <a:gdLst/>
            <a:ahLst/>
            <a:cxnLst/>
            <a:rect r="r" b="b" t="t" l="l"/>
            <a:pathLst>
              <a:path h="787279" w="1212894">
                <a:moveTo>
                  <a:pt x="0" y="0"/>
                </a:moveTo>
                <a:lnTo>
                  <a:pt x="1212894" y="0"/>
                </a:lnTo>
                <a:lnTo>
                  <a:pt x="1212894" y="787279"/>
                </a:lnTo>
                <a:lnTo>
                  <a:pt x="0" y="78727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3" id="13"/>
          <p:cNvSpPr/>
          <p:nvPr/>
        </p:nvSpPr>
        <p:spPr>
          <a:xfrm flipH="false" flipV="false" rot="0">
            <a:off x="8760274" y="6275454"/>
            <a:ext cx="1534659" cy="996133"/>
          </a:xfrm>
          <a:custGeom>
            <a:avLst/>
            <a:gdLst/>
            <a:ahLst/>
            <a:cxnLst/>
            <a:rect r="r" b="b" t="t" l="l"/>
            <a:pathLst>
              <a:path h="996133" w="1534659">
                <a:moveTo>
                  <a:pt x="0" y="0"/>
                </a:moveTo>
                <a:lnTo>
                  <a:pt x="1534659" y="0"/>
                </a:lnTo>
                <a:lnTo>
                  <a:pt x="1534659" y="996133"/>
                </a:lnTo>
                <a:lnTo>
                  <a:pt x="0" y="99613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4" id="14"/>
          <p:cNvSpPr/>
          <p:nvPr/>
        </p:nvSpPr>
        <p:spPr>
          <a:xfrm flipH="false" flipV="false" rot="0">
            <a:off x="9454959" y="5840034"/>
            <a:ext cx="1534659" cy="996133"/>
          </a:xfrm>
          <a:custGeom>
            <a:avLst/>
            <a:gdLst/>
            <a:ahLst/>
            <a:cxnLst/>
            <a:rect r="r" b="b" t="t" l="l"/>
            <a:pathLst>
              <a:path h="996133" w="1534659">
                <a:moveTo>
                  <a:pt x="0" y="0"/>
                </a:moveTo>
                <a:lnTo>
                  <a:pt x="1534660" y="0"/>
                </a:lnTo>
                <a:lnTo>
                  <a:pt x="1534660" y="996134"/>
                </a:lnTo>
                <a:lnTo>
                  <a:pt x="0" y="99613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5" id="15"/>
          <p:cNvSpPr/>
          <p:nvPr/>
        </p:nvSpPr>
        <p:spPr>
          <a:xfrm flipH="false" flipV="false" rot="0">
            <a:off x="10294933" y="3929703"/>
            <a:ext cx="1534659" cy="996133"/>
          </a:xfrm>
          <a:custGeom>
            <a:avLst/>
            <a:gdLst/>
            <a:ahLst/>
            <a:cxnLst/>
            <a:rect r="r" b="b" t="t" l="l"/>
            <a:pathLst>
              <a:path h="996133" w="1534659">
                <a:moveTo>
                  <a:pt x="0" y="0"/>
                </a:moveTo>
                <a:lnTo>
                  <a:pt x="1534659" y="0"/>
                </a:lnTo>
                <a:lnTo>
                  <a:pt x="1534659" y="996133"/>
                </a:lnTo>
                <a:lnTo>
                  <a:pt x="0" y="99613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6" id="16"/>
          <p:cNvSpPr txBox="true"/>
          <p:nvPr/>
        </p:nvSpPr>
        <p:spPr>
          <a:xfrm rot="0">
            <a:off x="6909035" y="4045291"/>
            <a:ext cx="4425932" cy="5650816"/>
          </a:xfrm>
          <a:prstGeom prst="rect">
            <a:avLst/>
          </a:prstGeom>
        </p:spPr>
        <p:txBody>
          <a:bodyPr anchor="t" rtlCol="false" tIns="0" lIns="0" bIns="0" rIns="0">
            <a:spAutoFit/>
          </a:bodyPr>
          <a:lstStyle/>
          <a:p>
            <a:pPr algn="ctr">
              <a:lnSpc>
                <a:spcPts val="4062"/>
              </a:lnSpc>
              <a:spcBef>
                <a:spcPct val="0"/>
              </a:spcBef>
            </a:pPr>
            <a:r>
              <a:rPr lang="en-US" sz="2901">
                <a:solidFill>
                  <a:srgbClr val="000000"/>
                </a:solidFill>
                <a:latin typeface="Alice Bold"/>
                <a:ea typeface="Alice Bold"/>
                <a:cs typeface="Alice Bold"/>
                <a:sym typeface="Alice Bold"/>
              </a:rPr>
              <a:t>A fig tree loses its crop twice a year. The early crop is in late spring and the main crop is during the late summer to autumn. </a:t>
            </a:r>
          </a:p>
          <a:p>
            <a:pPr algn="ctr">
              <a:lnSpc>
                <a:spcPts val="4062"/>
              </a:lnSpc>
              <a:spcBef>
                <a:spcPct val="0"/>
              </a:spcBef>
            </a:pPr>
          </a:p>
          <a:p>
            <a:pPr algn="ctr">
              <a:lnSpc>
                <a:spcPts val="4062"/>
              </a:lnSpc>
              <a:spcBef>
                <a:spcPct val="0"/>
              </a:spcBef>
            </a:pPr>
          </a:p>
          <a:p>
            <a:pPr algn="ctr">
              <a:lnSpc>
                <a:spcPts val="4062"/>
              </a:lnSpc>
              <a:spcBef>
                <a:spcPct val="0"/>
              </a:spcBef>
            </a:pPr>
          </a:p>
          <a:p>
            <a:pPr algn="ctr">
              <a:lnSpc>
                <a:spcPts val="4062"/>
              </a:lnSpc>
              <a:spcBef>
                <a:spcPct val="0"/>
              </a:spcBef>
            </a:pPr>
          </a:p>
          <a:p>
            <a:pPr algn="ctr">
              <a:lnSpc>
                <a:spcPts val="4062"/>
              </a:lnSpc>
              <a:spcBef>
                <a:spcPct val="0"/>
              </a:spcBef>
            </a:pP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A1CFE7"/>
        </a:solidFill>
      </p:bgPr>
    </p:bg>
    <p:spTree>
      <p:nvGrpSpPr>
        <p:cNvPr id="1" name=""/>
        <p:cNvGrpSpPr/>
        <p:nvPr/>
      </p:nvGrpSpPr>
      <p:grpSpPr>
        <a:xfrm>
          <a:off x="0" y="0"/>
          <a:ext cx="0" cy="0"/>
          <a:chOff x="0" y="0"/>
          <a:chExt cx="0" cy="0"/>
        </a:xfrm>
      </p:grpSpPr>
      <p:sp>
        <p:nvSpPr>
          <p:cNvPr name="Freeform 2" id="2"/>
          <p:cNvSpPr/>
          <p:nvPr/>
        </p:nvSpPr>
        <p:spPr>
          <a:xfrm flipH="false" flipV="false" rot="0">
            <a:off x="7593857" y="3449541"/>
            <a:ext cx="3100286" cy="2373128"/>
          </a:xfrm>
          <a:custGeom>
            <a:avLst/>
            <a:gdLst/>
            <a:ahLst/>
            <a:cxnLst/>
            <a:rect r="r" b="b" t="t" l="l"/>
            <a:pathLst>
              <a:path h="2373128" w="3100286">
                <a:moveTo>
                  <a:pt x="0" y="0"/>
                </a:moveTo>
                <a:lnTo>
                  <a:pt x="3100286" y="0"/>
                </a:lnTo>
                <a:lnTo>
                  <a:pt x="3100286" y="2373128"/>
                </a:lnTo>
                <a:lnTo>
                  <a:pt x="0" y="237312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2008783" y="2029798"/>
            <a:ext cx="14270435" cy="597916"/>
          </a:xfrm>
          <a:prstGeom prst="rect">
            <a:avLst/>
          </a:prstGeom>
        </p:spPr>
        <p:txBody>
          <a:bodyPr anchor="t" rtlCol="false" tIns="0" lIns="0" bIns="0" rIns="0">
            <a:spAutoFit/>
          </a:bodyPr>
          <a:lstStyle/>
          <a:p>
            <a:pPr algn="ctr">
              <a:lnSpc>
                <a:spcPts val="4843"/>
              </a:lnSpc>
              <a:spcBef>
                <a:spcPct val="0"/>
              </a:spcBef>
            </a:pPr>
            <a:r>
              <a:rPr lang="en-US" sz="3459">
                <a:solidFill>
                  <a:srgbClr val="000000"/>
                </a:solidFill>
                <a:latin typeface="Alice Bold"/>
                <a:ea typeface="Alice Bold"/>
                <a:cs typeface="Alice Bold"/>
                <a:sym typeface="Alice Bold"/>
              </a:rPr>
              <a:t>The Greek w</a:t>
            </a:r>
            <a:r>
              <a:rPr lang="en-US" sz="3459">
                <a:solidFill>
                  <a:srgbClr val="000000"/>
                </a:solidFill>
                <a:latin typeface="Alice Bold"/>
                <a:ea typeface="Alice Bold"/>
                <a:cs typeface="Alice Bold"/>
                <a:sym typeface="Alice Bold"/>
              </a:rPr>
              <a:t>ord translated as untimely ( ‘olynthos’, G3653 ) means unripe</a:t>
            </a:r>
          </a:p>
        </p:txBody>
      </p:sp>
      <p:sp>
        <p:nvSpPr>
          <p:cNvPr name="TextBox 4" id="4"/>
          <p:cNvSpPr txBox="true"/>
          <p:nvPr/>
        </p:nvSpPr>
        <p:spPr>
          <a:xfrm rot="0">
            <a:off x="2741940" y="6688074"/>
            <a:ext cx="13505663" cy="1817116"/>
          </a:xfrm>
          <a:prstGeom prst="rect">
            <a:avLst/>
          </a:prstGeom>
        </p:spPr>
        <p:txBody>
          <a:bodyPr anchor="t" rtlCol="false" tIns="0" lIns="0" bIns="0" rIns="0">
            <a:spAutoFit/>
          </a:bodyPr>
          <a:lstStyle/>
          <a:p>
            <a:pPr algn="ctr">
              <a:lnSpc>
                <a:spcPts val="4843"/>
              </a:lnSpc>
              <a:spcBef>
                <a:spcPct val="0"/>
              </a:spcBef>
            </a:pPr>
            <a:r>
              <a:rPr lang="en-US" sz="3459">
                <a:solidFill>
                  <a:srgbClr val="000000"/>
                </a:solidFill>
                <a:latin typeface="Alice Bold"/>
                <a:ea typeface="Alice Bold"/>
                <a:cs typeface="Alice Bold"/>
                <a:sym typeface="Alice Bold"/>
              </a:rPr>
              <a:t>“An unripe fig which g</a:t>
            </a:r>
            <a:r>
              <a:rPr lang="en-US" sz="3459">
                <a:solidFill>
                  <a:srgbClr val="000000"/>
                </a:solidFill>
                <a:latin typeface="Alice Bold"/>
                <a:ea typeface="Alice Bold"/>
                <a:cs typeface="Alice Bold"/>
                <a:sym typeface="Alice Bold"/>
              </a:rPr>
              <a:t>rows during the winter, yet does not come to maturity but falls off in the spring”</a:t>
            </a:r>
          </a:p>
          <a:p>
            <a:pPr algn="ctr">
              <a:lnSpc>
                <a:spcPts val="4843"/>
              </a:lnSpc>
              <a:spcBef>
                <a:spcPct val="0"/>
              </a:spcBef>
            </a:pP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A1CFE7"/>
        </a:solidFill>
      </p:bgPr>
    </p:bg>
    <p:spTree>
      <p:nvGrpSpPr>
        <p:cNvPr id="1" name=""/>
        <p:cNvGrpSpPr/>
        <p:nvPr/>
      </p:nvGrpSpPr>
      <p:grpSpPr>
        <a:xfrm>
          <a:off x="0" y="0"/>
          <a:ext cx="0" cy="0"/>
          <a:chOff x="0" y="0"/>
          <a:chExt cx="0" cy="0"/>
        </a:xfrm>
      </p:grpSpPr>
      <p:sp>
        <p:nvSpPr>
          <p:cNvPr name="Freeform 2" id="2"/>
          <p:cNvSpPr/>
          <p:nvPr/>
        </p:nvSpPr>
        <p:spPr>
          <a:xfrm flipH="false" flipV="false" rot="0">
            <a:off x="8248883" y="4458441"/>
            <a:ext cx="2266474" cy="1734883"/>
          </a:xfrm>
          <a:custGeom>
            <a:avLst/>
            <a:gdLst/>
            <a:ahLst/>
            <a:cxnLst/>
            <a:rect r="r" b="b" t="t" l="l"/>
            <a:pathLst>
              <a:path h="1734883" w="2266474">
                <a:moveTo>
                  <a:pt x="0" y="0"/>
                </a:moveTo>
                <a:lnTo>
                  <a:pt x="2266474" y="0"/>
                </a:lnTo>
                <a:lnTo>
                  <a:pt x="2266474" y="1734883"/>
                </a:lnTo>
                <a:lnTo>
                  <a:pt x="0" y="173488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1369088" y="385371"/>
            <a:ext cx="15549825" cy="1850571"/>
          </a:xfrm>
          <a:prstGeom prst="rect">
            <a:avLst/>
          </a:prstGeom>
        </p:spPr>
        <p:txBody>
          <a:bodyPr anchor="t" rtlCol="false" tIns="0" lIns="0" bIns="0" rIns="0">
            <a:spAutoFit/>
          </a:bodyPr>
          <a:lstStyle/>
          <a:p>
            <a:pPr algn="ctr">
              <a:lnSpc>
                <a:spcPts val="7459"/>
              </a:lnSpc>
            </a:pPr>
            <a:r>
              <a:rPr lang="en-US" sz="5328">
                <a:solidFill>
                  <a:srgbClr val="FFD584"/>
                </a:solidFill>
                <a:latin typeface="Rubik Bubbles"/>
                <a:ea typeface="Rubik Bubbles"/>
                <a:cs typeface="Rubik Bubbles"/>
                <a:sym typeface="Rubik Bubbles"/>
              </a:rPr>
              <a:t>Yeshua commanded us to learn this parable!</a:t>
            </a:r>
          </a:p>
          <a:p>
            <a:pPr algn="ctr">
              <a:lnSpc>
                <a:spcPts val="7459"/>
              </a:lnSpc>
              <a:spcBef>
                <a:spcPct val="0"/>
              </a:spcBef>
            </a:pPr>
          </a:p>
        </p:txBody>
      </p:sp>
      <p:sp>
        <p:nvSpPr>
          <p:cNvPr name="TextBox 4" id="4"/>
          <p:cNvSpPr txBox="true"/>
          <p:nvPr/>
        </p:nvSpPr>
        <p:spPr>
          <a:xfrm rot="0">
            <a:off x="10766397" y="1594932"/>
            <a:ext cx="7172831" cy="7860047"/>
          </a:xfrm>
          <a:prstGeom prst="rect">
            <a:avLst/>
          </a:prstGeom>
        </p:spPr>
        <p:txBody>
          <a:bodyPr anchor="t" rtlCol="false" tIns="0" lIns="0" bIns="0" rIns="0">
            <a:spAutoFit/>
          </a:bodyPr>
          <a:lstStyle/>
          <a:p>
            <a:pPr algn="ctr">
              <a:lnSpc>
                <a:spcPts val="6194"/>
              </a:lnSpc>
              <a:spcBef>
                <a:spcPct val="0"/>
              </a:spcBef>
            </a:pPr>
            <a:r>
              <a:rPr lang="en-US" sz="4424">
                <a:solidFill>
                  <a:srgbClr val="000000"/>
                </a:solidFill>
                <a:latin typeface="Alice Bold"/>
                <a:ea typeface="Alice Bold"/>
                <a:cs typeface="Alice Bold"/>
                <a:sym typeface="Alice Bold"/>
              </a:rPr>
              <a:t>Now learn a parable of the fig tree; When his branch is yet tender, and putteth f</a:t>
            </a:r>
            <a:r>
              <a:rPr lang="en-US" sz="4424">
                <a:solidFill>
                  <a:srgbClr val="000000"/>
                </a:solidFill>
                <a:latin typeface="Alice Bold"/>
                <a:ea typeface="Alice Bold"/>
                <a:cs typeface="Alice Bold"/>
                <a:sym typeface="Alice Bold"/>
              </a:rPr>
              <a:t>orth leaves, ye know that summer is nigh:</a:t>
            </a:r>
          </a:p>
          <a:p>
            <a:pPr algn="ctr">
              <a:lnSpc>
                <a:spcPts val="6194"/>
              </a:lnSpc>
              <a:spcBef>
                <a:spcPct val="0"/>
              </a:spcBef>
            </a:pPr>
            <a:r>
              <a:rPr lang="en-US" sz="4424">
                <a:solidFill>
                  <a:srgbClr val="000000"/>
                </a:solidFill>
                <a:latin typeface="Alice Bold"/>
                <a:ea typeface="Alice Bold"/>
                <a:cs typeface="Alice Bold"/>
                <a:sym typeface="Alice Bold"/>
              </a:rPr>
              <a:t> </a:t>
            </a:r>
            <a:r>
              <a:rPr lang="en-US" sz="4424">
                <a:solidFill>
                  <a:srgbClr val="000000"/>
                </a:solidFill>
                <a:latin typeface="Alice Bold"/>
                <a:ea typeface="Alice Bold"/>
                <a:cs typeface="Alice Bold"/>
                <a:sym typeface="Alice Bold"/>
              </a:rPr>
              <a:t>So likewise ye, when ye shall see all these things, know that it is near, even at the doors.</a:t>
            </a:r>
          </a:p>
          <a:p>
            <a:pPr algn="ctr">
              <a:lnSpc>
                <a:spcPts val="6194"/>
              </a:lnSpc>
              <a:spcBef>
                <a:spcPct val="0"/>
              </a:spcBef>
            </a:pPr>
            <a:r>
              <a:rPr lang="en-US" sz="4424">
                <a:solidFill>
                  <a:srgbClr val="000000"/>
                </a:solidFill>
                <a:latin typeface="Alice Bold"/>
                <a:ea typeface="Alice Bold"/>
                <a:cs typeface="Alice Bold"/>
                <a:sym typeface="Alice Bold"/>
              </a:rPr>
              <a:t>-Matt 24:32-33</a:t>
            </a:r>
          </a:p>
        </p:txBody>
      </p:sp>
      <p:sp>
        <p:nvSpPr>
          <p:cNvPr name="TextBox 5" id="5"/>
          <p:cNvSpPr txBox="true"/>
          <p:nvPr/>
        </p:nvSpPr>
        <p:spPr>
          <a:xfrm rot="0">
            <a:off x="785399" y="1764454"/>
            <a:ext cx="6945056" cy="7511479"/>
          </a:xfrm>
          <a:prstGeom prst="rect">
            <a:avLst/>
          </a:prstGeom>
        </p:spPr>
        <p:txBody>
          <a:bodyPr anchor="t" rtlCol="false" tIns="0" lIns="0" bIns="0" rIns="0">
            <a:spAutoFit/>
          </a:bodyPr>
          <a:lstStyle/>
          <a:p>
            <a:pPr algn="ctr">
              <a:lnSpc>
                <a:spcPts val="5981"/>
              </a:lnSpc>
              <a:spcBef>
                <a:spcPct val="0"/>
              </a:spcBef>
            </a:pPr>
            <a:r>
              <a:rPr lang="en-US" sz="4272">
                <a:solidFill>
                  <a:srgbClr val="000000"/>
                </a:solidFill>
                <a:latin typeface="Alice Bold"/>
                <a:ea typeface="Alice Bold"/>
                <a:cs typeface="Alice Bold"/>
                <a:sym typeface="Alice Bold"/>
              </a:rPr>
              <a:t>Now learn a parable of the fig tree; When her branch is yet tender, and putteth f</a:t>
            </a:r>
            <a:r>
              <a:rPr lang="en-US" sz="4272">
                <a:solidFill>
                  <a:srgbClr val="000000"/>
                </a:solidFill>
                <a:latin typeface="Alice Bold"/>
                <a:ea typeface="Alice Bold"/>
                <a:cs typeface="Alice Bold"/>
                <a:sym typeface="Alice Bold"/>
              </a:rPr>
              <a:t>orth leaves, ye know that summer is near:</a:t>
            </a:r>
          </a:p>
          <a:p>
            <a:pPr algn="ctr">
              <a:lnSpc>
                <a:spcPts val="5981"/>
              </a:lnSpc>
              <a:spcBef>
                <a:spcPct val="0"/>
              </a:spcBef>
            </a:pPr>
            <a:r>
              <a:rPr lang="en-US" sz="4272">
                <a:solidFill>
                  <a:srgbClr val="000000"/>
                </a:solidFill>
                <a:latin typeface="Alice Bold"/>
                <a:ea typeface="Alice Bold"/>
                <a:cs typeface="Alice Bold"/>
                <a:sym typeface="Alice Bold"/>
              </a:rPr>
              <a:t>So ye in like manner, when ye shall see these things come to pass, know that it is nigh, even at the doors.</a:t>
            </a:r>
          </a:p>
          <a:p>
            <a:pPr algn="ctr">
              <a:lnSpc>
                <a:spcPts val="5981"/>
              </a:lnSpc>
              <a:spcBef>
                <a:spcPct val="0"/>
              </a:spcBef>
            </a:pPr>
            <a:r>
              <a:rPr lang="en-US" sz="4272">
                <a:solidFill>
                  <a:srgbClr val="000000"/>
                </a:solidFill>
                <a:latin typeface="Alice Bold"/>
                <a:ea typeface="Alice Bold"/>
                <a:cs typeface="Alice Bold"/>
                <a:sym typeface="Alice Bold"/>
              </a:rPr>
              <a:t>-Mark 13:28-29</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A1CFE7"/>
        </a:solidFill>
      </p:bgPr>
    </p:bg>
    <p:spTree>
      <p:nvGrpSpPr>
        <p:cNvPr id="1" name=""/>
        <p:cNvGrpSpPr/>
        <p:nvPr/>
      </p:nvGrpSpPr>
      <p:grpSpPr>
        <a:xfrm>
          <a:off x="0" y="0"/>
          <a:ext cx="0" cy="0"/>
          <a:chOff x="0" y="0"/>
          <a:chExt cx="0" cy="0"/>
        </a:xfrm>
      </p:grpSpPr>
      <p:sp>
        <p:nvSpPr>
          <p:cNvPr name="TextBox 2" id="2"/>
          <p:cNvSpPr txBox="true"/>
          <p:nvPr/>
        </p:nvSpPr>
        <p:spPr>
          <a:xfrm rot="0">
            <a:off x="743270" y="387964"/>
            <a:ext cx="16801460" cy="8822644"/>
          </a:xfrm>
          <a:prstGeom prst="rect">
            <a:avLst/>
          </a:prstGeom>
        </p:spPr>
        <p:txBody>
          <a:bodyPr anchor="t" rtlCol="false" tIns="0" lIns="0" bIns="0" rIns="0">
            <a:spAutoFit/>
          </a:bodyPr>
          <a:lstStyle/>
          <a:p>
            <a:pPr algn="ctr">
              <a:lnSpc>
                <a:spcPts val="4937"/>
              </a:lnSpc>
            </a:pPr>
          </a:p>
          <a:p>
            <a:pPr algn="ctr">
              <a:lnSpc>
                <a:spcPts val="4937"/>
              </a:lnSpc>
            </a:pPr>
            <a:r>
              <a:rPr lang="en-US" sz="3526">
                <a:solidFill>
                  <a:srgbClr val="000000"/>
                </a:solidFill>
                <a:latin typeface="Alice Bold"/>
                <a:ea typeface="Alice Bold"/>
                <a:cs typeface="Alice Bold"/>
                <a:sym typeface="Alice Bold"/>
              </a:rPr>
              <a:t>Verily I say unto you, that this generation shall not pass, till all these things be done.</a:t>
            </a:r>
          </a:p>
          <a:p>
            <a:pPr algn="ctr">
              <a:lnSpc>
                <a:spcPts val="4937"/>
              </a:lnSpc>
            </a:pPr>
            <a:r>
              <a:rPr lang="en-US" sz="3526">
                <a:solidFill>
                  <a:srgbClr val="000000"/>
                </a:solidFill>
                <a:latin typeface="Alice Bold"/>
                <a:ea typeface="Alice Bold"/>
                <a:cs typeface="Alice Bold"/>
                <a:sym typeface="Alice Bold"/>
              </a:rPr>
              <a:t> </a:t>
            </a:r>
            <a:r>
              <a:rPr lang="en-US" sz="3526">
                <a:solidFill>
                  <a:srgbClr val="000000"/>
                </a:solidFill>
                <a:latin typeface="Alice Bold"/>
                <a:ea typeface="Alice Bold"/>
                <a:cs typeface="Alice Bold"/>
                <a:sym typeface="Alice Bold"/>
              </a:rPr>
              <a:t>Heaven and earth shall pass away: but my words shall not pass away.</a:t>
            </a:r>
          </a:p>
          <a:p>
            <a:pPr algn="ctr">
              <a:lnSpc>
                <a:spcPts val="4937"/>
              </a:lnSpc>
            </a:pPr>
            <a:r>
              <a:rPr lang="en-US" sz="3526">
                <a:solidFill>
                  <a:srgbClr val="000000"/>
                </a:solidFill>
                <a:latin typeface="Alice Bold"/>
                <a:ea typeface="Alice Bold"/>
                <a:cs typeface="Alice Bold"/>
                <a:sym typeface="Alice Bold"/>
              </a:rPr>
              <a:t>But of that day and that hour knoweth no man, no, not the angels which are in heaven, neither the Son, but the Father.</a:t>
            </a:r>
          </a:p>
          <a:p>
            <a:pPr algn="ctr">
              <a:lnSpc>
                <a:spcPts val="4937"/>
              </a:lnSpc>
            </a:pPr>
            <a:r>
              <a:rPr lang="en-US" sz="3526">
                <a:solidFill>
                  <a:srgbClr val="000000"/>
                </a:solidFill>
                <a:latin typeface="Alice Bold"/>
                <a:ea typeface="Alice Bold"/>
                <a:cs typeface="Alice Bold"/>
                <a:sym typeface="Alice Bold"/>
              </a:rPr>
              <a:t>Take ye heed, watch and pray: for ye know not when the time is.</a:t>
            </a:r>
          </a:p>
          <a:p>
            <a:pPr algn="ctr">
              <a:lnSpc>
                <a:spcPts val="4937"/>
              </a:lnSpc>
            </a:pPr>
            <a:r>
              <a:rPr lang="en-US" sz="3526">
                <a:solidFill>
                  <a:srgbClr val="000000"/>
                </a:solidFill>
                <a:latin typeface="Alice Bold"/>
                <a:ea typeface="Alice Bold"/>
                <a:cs typeface="Alice Bold"/>
                <a:sym typeface="Alice Bold"/>
              </a:rPr>
              <a:t>For the Son of Man is as a man taking a far journey, who left his house, and gave authority to his servants, and to every man his work, and commanded the porter to watch.</a:t>
            </a:r>
          </a:p>
          <a:p>
            <a:pPr algn="ctr">
              <a:lnSpc>
                <a:spcPts val="4937"/>
              </a:lnSpc>
            </a:pPr>
            <a:r>
              <a:rPr lang="en-US" sz="3526">
                <a:solidFill>
                  <a:srgbClr val="000000"/>
                </a:solidFill>
                <a:latin typeface="Alice Bold"/>
                <a:ea typeface="Alice Bold"/>
                <a:cs typeface="Alice Bold"/>
                <a:sym typeface="Alice Bold"/>
              </a:rPr>
              <a:t> </a:t>
            </a:r>
            <a:r>
              <a:rPr lang="en-US" sz="3526">
                <a:solidFill>
                  <a:srgbClr val="000000"/>
                </a:solidFill>
                <a:latin typeface="Alice Bold"/>
                <a:ea typeface="Alice Bold"/>
                <a:cs typeface="Alice Bold"/>
                <a:sym typeface="Alice Bold"/>
              </a:rPr>
              <a:t>Watch ye therefore: for ye know not when the master of the house cometh, at even, or at midnight, or at the cockcrowing, or in the morning:</a:t>
            </a:r>
          </a:p>
          <a:p>
            <a:pPr algn="ctr">
              <a:lnSpc>
                <a:spcPts val="4937"/>
              </a:lnSpc>
            </a:pPr>
            <a:r>
              <a:rPr lang="en-US" sz="3526">
                <a:solidFill>
                  <a:srgbClr val="000000"/>
                </a:solidFill>
                <a:latin typeface="Alice Bold"/>
                <a:ea typeface="Alice Bold"/>
                <a:cs typeface="Alice Bold"/>
                <a:sym typeface="Alice Bold"/>
              </a:rPr>
              <a:t> </a:t>
            </a:r>
            <a:r>
              <a:rPr lang="en-US" sz="3526">
                <a:solidFill>
                  <a:srgbClr val="000000"/>
                </a:solidFill>
                <a:latin typeface="Alice Bold"/>
                <a:ea typeface="Alice Bold"/>
                <a:cs typeface="Alice Bold"/>
                <a:sym typeface="Alice Bold"/>
              </a:rPr>
              <a:t>Lest coming suddenly he find you sleeping.</a:t>
            </a:r>
          </a:p>
          <a:p>
            <a:pPr algn="ctr">
              <a:lnSpc>
                <a:spcPts val="4937"/>
              </a:lnSpc>
            </a:pPr>
            <a:r>
              <a:rPr lang="en-US" sz="3526">
                <a:solidFill>
                  <a:srgbClr val="000000"/>
                </a:solidFill>
                <a:latin typeface="Alice Bold"/>
                <a:ea typeface="Alice Bold"/>
                <a:cs typeface="Alice Bold"/>
                <a:sym typeface="Alice Bold"/>
              </a:rPr>
              <a:t>And what I say unto you I say unto all, Watch.</a:t>
            </a:r>
          </a:p>
          <a:p>
            <a:pPr algn="ctr">
              <a:lnSpc>
                <a:spcPts val="4937"/>
              </a:lnSpc>
              <a:spcBef>
                <a:spcPct val="0"/>
              </a:spcBef>
            </a:pPr>
            <a:r>
              <a:rPr lang="en-US" sz="3526">
                <a:solidFill>
                  <a:srgbClr val="000000"/>
                </a:solidFill>
                <a:latin typeface="Alice Bold"/>
                <a:ea typeface="Alice Bold"/>
                <a:cs typeface="Alice Bold"/>
                <a:sym typeface="Alice Bold"/>
              </a:rPr>
              <a:t>-</a:t>
            </a:r>
            <a:r>
              <a:rPr lang="en-US" sz="3526">
                <a:solidFill>
                  <a:srgbClr val="000000"/>
                </a:solidFill>
                <a:latin typeface="Alice Bold"/>
                <a:ea typeface="Alice Bold"/>
                <a:cs typeface="Alice Bold"/>
                <a:sym typeface="Alice Bold"/>
              </a:rPr>
              <a:t>Mark 13:30-37</a:t>
            </a:r>
          </a:p>
        </p:txBody>
      </p:sp>
      <p:sp>
        <p:nvSpPr>
          <p:cNvPr name="Freeform 3" id="3"/>
          <p:cNvSpPr/>
          <p:nvPr/>
        </p:nvSpPr>
        <p:spPr>
          <a:xfrm flipH="false" flipV="false" rot="0">
            <a:off x="15458646" y="8276141"/>
            <a:ext cx="1800654" cy="1378318"/>
          </a:xfrm>
          <a:custGeom>
            <a:avLst/>
            <a:gdLst/>
            <a:ahLst/>
            <a:cxnLst/>
            <a:rect r="r" b="b" t="t" l="l"/>
            <a:pathLst>
              <a:path h="1378318" w="1800654">
                <a:moveTo>
                  <a:pt x="0" y="0"/>
                </a:moveTo>
                <a:lnTo>
                  <a:pt x="1800654" y="0"/>
                </a:lnTo>
                <a:lnTo>
                  <a:pt x="1800654" y="1378318"/>
                </a:lnTo>
                <a:lnTo>
                  <a:pt x="0" y="137831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743270" y="8276141"/>
            <a:ext cx="1800654" cy="1378318"/>
          </a:xfrm>
          <a:custGeom>
            <a:avLst/>
            <a:gdLst/>
            <a:ahLst/>
            <a:cxnLst/>
            <a:rect r="r" b="b" t="t" l="l"/>
            <a:pathLst>
              <a:path h="1378318" w="1800654">
                <a:moveTo>
                  <a:pt x="0" y="0"/>
                </a:moveTo>
                <a:lnTo>
                  <a:pt x="1800653" y="0"/>
                </a:lnTo>
                <a:lnTo>
                  <a:pt x="1800653" y="1378318"/>
                </a:lnTo>
                <a:lnTo>
                  <a:pt x="0" y="137831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A1CFE7"/>
        </a:solidFill>
      </p:bgPr>
    </p:bg>
    <p:spTree>
      <p:nvGrpSpPr>
        <p:cNvPr id="1" name=""/>
        <p:cNvGrpSpPr/>
        <p:nvPr/>
      </p:nvGrpSpPr>
      <p:grpSpPr>
        <a:xfrm>
          <a:off x="0" y="0"/>
          <a:ext cx="0" cy="0"/>
          <a:chOff x="0" y="0"/>
          <a:chExt cx="0" cy="0"/>
        </a:xfrm>
      </p:grpSpPr>
      <p:sp>
        <p:nvSpPr>
          <p:cNvPr name="TextBox 2" id="2"/>
          <p:cNvSpPr txBox="true"/>
          <p:nvPr/>
        </p:nvSpPr>
        <p:spPr>
          <a:xfrm rot="0">
            <a:off x="512776" y="735584"/>
            <a:ext cx="17262447" cy="8522716"/>
          </a:xfrm>
          <a:prstGeom prst="rect">
            <a:avLst/>
          </a:prstGeom>
        </p:spPr>
        <p:txBody>
          <a:bodyPr anchor="t" rtlCol="false" tIns="0" lIns="0" bIns="0" rIns="0">
            <a:spAutoFit/>
          </a:bodyPr>
          <a:lstStyle/>
          <a:p>
            <a:pPr algn="ctr">
              <a:lnSpc>
                <a:spcPts val="4843"/>
              </a:lnSpc>
            </a:pPr>
            <a:r>
              <a:rPr lang="en-US" sz="3459">
                <a:solidFill>
                  <a:srgbClr val="000000"/>
                </a:solidFill>
                <a:latin typeface="Alice Bold"/>
                <a:ea typeface="Alice Bold"/>
                <a:cs typeface="Alice Bold"/>
                <a:sym typeface="Alice Bold"/>
              </a:rPr>
              <a:t>1 Thessalonians 5:1</a:t>
            </a:r>
          </a:p>
          <a:p>
            <a:pPr algn="ctr">
              <a:lnSpc>
                <a:spcPts val="4843"/>
              </a:lnSpc>
            </a:pPr>
            <a:r>
              <a:rPr lang="en-US" sz="3459">
                <a:solidFill>
                  <a:srgbClr val="000000"/>
                </a:solidFill>
                <a:latin typeface="Alice Bold"/>
                <a:ea typeface="Alice Bold"/>
                <a:cs typeface="Alice Bold"/>
                <a:sym typeface="Alice Bold"/>
              </a:rPr>
              <a:t>“But of the times and the seasons ( and the parable of the fig tree ), brethren, ye have no need that I write unto you. For yourselves know perfectly that the day of the Lord so cometh as a thief in the night.”</a:t>
            </a:r>
          </a:p>
          <a:p>
            <a:pPr algn="ctr">
              <a:lnSpc>
                <a:spcPts val="4843"/>
              </a:lnSpc>
              <a:spcBef>
                <a:spcPct val="0"/>
              </a:spcBef>
            </a:pPr>
            <a:r>
              <a:rPr lang="en-US" sz="3459">
                <a:solidFill>
                  <a:srgbClr val="000000"/>
                </a:solidFill>
                <a:latin typeface="Alice Bold"/>
                <a:ea typeface="Alice Bold"/>
                <a:cs typeface="Alice Bold"/>
                <a:sym typeface="Alice Bold"/>
              </a:rPr>
              <a:t>As </a:t>
            </a:r>
            <a:r>
              <a:rPr lang="en-US" sz="3459">
                <a:solidFill>
                  <a:srgbClr val="000000"/>
                </a:solidFill>
                <a:latin typeface="Alice Bold"/>
                <a:ea typeface="Alice Bold"/>
                <a:cs typeface="Alice Bold"/>
                <a:sym typeface="Alice Bold"/>
              </a:rPr>
              <a:t>Yeshua told us, you only know this perfectly if you are watching (see Ezekiel 2-3).</a:t>
            </a:r>
          </a:p>
          <a:p>
            <a:pPr algn="ctr">
              <a:lnSpc>
                <a:spcPts val="4843"/>
              </a:lnSpc>
              <a:spcBef>
                <a:spcPct val="0"/>
              </a:spcBef>
            </a:pPr>
          </a:p>
          <a:p>
            <a:pPr algn="ctr">
              <a:lnSpc>
                <a:spcPts val="4843"/>
              </a:lnSpc>
              <a:spcBef>
                <a:spcPct val="0"/>
              </a:spcBef>
            </a:pPr>
            <a:r>
              <a:rPr lang="en-US" sz="3459">
                <a:solidFill>
                  <a:srgbClr val="000000"/>
                </a:solidFill>
                <a:latin typeface="Alice Bold"/>
                <a:ea typeface="Alice Bold"/>
                <a:cs typeface="Alice Bold"/>
                <a:sym typeface="Alice Bold"/>
              </a:rPr>
              <a:t>So let’s recall the parable:</a:t>
            </a:r>
          </a:p>
          <a:p>
            <a:pPr algn="ctr">
              <a:lnSpc>
                <a:spcPts val="4843"/>
              </a:lnSpc>
              <a:spcBef>
                <a:spcPct val="0"/>
              </a:spcBef>
            </a:pPr>
            <a:r>
              <a:rPr lang="en-US" sz="3459">
                <a:solidFill>
                  <a:srgbClr val="000000"/>
                </a:solidFill>
                <a:latin typeface="Alice Bold"/>
                <a:ea typeface="Alice Bold"/>
                <a:cs typeface="Alice Bold"/>
                <a:sym typeface="Alice Bold"/>
              </a:rPr>
              <a:t>“Mark 13:28 Now learn a parable of the fig tree; When her branch is yet tender, and putteth forth leaves, ye know that summer is near:”</a:t>
            </a:r>
          </a:p>
          <a:p>
            <a:pPr algn="ctr">
              <a:lnSpc>
                <a:spcPts val="4843"/>
              </a:lnSpc>
              <a:spcBef>
                <a:spcPct val="0"/>
              </a:spcBef>
            </a:pPr>
          </a:p>
          <a:p>
            <a:pPr algn="ctr">
              <a:lnSpc>
                <a:spcPts val="4843"/>
              </a:lnSpc>
              <a:spcBef>
                <a:spcPct val="0"/>
              </a:spcBef>
            </a:pPr>
            <a:r>
              <a:rPr lang="en-US" sz="3459">
                <a:solidFill>
                  <a:srgbClr val="000000"/>
                </a:solidFill>
                <a:latin typeface="Alice Bold"/>
                <a:ea typeface="Alice Bold"/>
                <a:cs typeface="Alice Bold"/>
                <a:sym typeface="Alice Bold"/>
              </a:rPr>
              <a:t>Mark 13:29</a:t>
            </a:r>
          </a:p>
          <a:p>
            <a:pPr algn="ctr">
              <a:lnSpc>
                <a:spcPts val="4843"/>
              </a:lnSpc>
              <a:spcBef>
                <a:spcPct val="0"/>
              </a:spcBef>
            </a:pPr>
            <a:r>
              <a:rPr lang="en-US" sz="3459">
                <a:solidFill>
                  <a:srgbClr val="000000"/>
                </a:solidFill>
                <a:latin typeface="Alice Bold"/>
                <a:ea typeface="Alice Bold"/>
                <a:cs typeface="Alice Bold"/>
                <a:sym typeface="Alice Bold"/>
              </a:rPr>
              <a:t>“So ye in like manner, when ye shall see these things come to pass, know that it is nigh, even at the doors.</a:t>
            </a:r>
          </a:p>
          <a:p>
            <a:pPr algn="ctr">
              <a:lnSpc>
                <a:spcPts val="4843"/>
              </a:lnSpc>
              <a:spcBef>
                <a:spcPct val="0"/>
              </a:spcBef>
            </a:pPr>
          </a:p>
        </p:txBody>
      </p:sp>
      <p:sp>
        <p:nvSpPr>
          <p:cNvPr name="Freeform 3" id="3"/>
          <p:cNvSpPr/>
          <p:nvPr/>
        </p:nvSpPr>
        <p:spPr>
          <a:xfrm flipH="false" flipV="false" rot="0">
            <a:off x="6467621" y="9109386"/>
            <a:ext cx="818543" cy="626558"/>
          </a:xfrm>
          <a:custGeom>
            <a:avLst/>
            <a:gdLst/>
            <a:ahLst/>
            <a:cxnLst/>
            <a:rect r="r" b="b" t="t" l="l"/>
            <a:pathLst>
              <a:path h="626558" w="818543">
                <a:moveTo>
                  <a:pt x="0" y="0"/>
                </a:moveTo>
                <a:lnTo>
                  <a:pt x="818543" y="0"/>
                </a:lnTo>
                <a:lnTo>
                  <a:pt x="818543" y="626558"/>
                </a:lnTo>
                <a:lnTo>
                  <a:pt x="0" y="62655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7838591" y="9109386"/>
            <a:ext cx="818543" cy="626558"/>
          </a:xfrm>
          <a:custGeom>
            <a:avLst/>
            <a:gdLst/>
            <a:ahLst/>
            <a:cxnLst/>
            <a:rect r="r" b="b" t="t" l="l"/>
            <a:pathLst>
              <a:path h="626558" w="818543">
                <a:moveTo>
                  <a:pt x="0" y="0"/>
                </a:moveTo>
                <a:lnTo>
                  <a:pt x="818543" y="0"/>
                </a:lnTo>
                <a:lnTo>
                  <a:pt x="818543" y="626558"/>
                </a:lnTo>
                <a:lnTo>
                  <a:pt x="0" y="62655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0">
            <a:off x="9209561" y="9109386"/>
            <a:ext cx="818543" cy="626558"/>
          </a:xfrm>
          <a:custGeom>
            <a:avLst/>
            <a:gdLst/>
            <a:ahLst/>
            <a:cxnLst/>
            <a:rect r="r" b="b" t="t" l="l"/>
            <a:pathLst>
              <a:path h="626558" w="818543">
                <a:moveTo>
                  <a:pt x="0" y="0"/>
                </a:moveTo>
                <a:lnTo>
                  <a:pt x="818544" y="0"/>
                </a:lnTo>
                <a:lnTo>
                  <a:pt x="818544" y="626558"/>
                </a:lnTo>
                <a:lnTo>
                  <a:pt x="0" y="62655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10580532" y="9109386"/>
            <a:ext cx="818543" cy="626558"/>
          </a:xfrm>
          <a:custGeom>
            <a:avLst/>
            <a:gdLst/>
            <a:ahLst/>
            <a:cxnLst/>
            <a:rect r="r" b="b" t="t" l="l"/>
            <a:pathLst>
              <a:path h="626558" w="818543">
                <a:moveTo>
                  <a:pt x="0" y="0"/>
                </a:moveTo>
                <a:lnTo>
                  <a:pt x="818543" y="0"/>
                </a:lnTo>
                <a:lnTo>
                  <a:pt x="818543" y="626558"/>
                </a:lnTo>
                <a:lnTo>
                  <a:pt x="0" y="62655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A1CFE7"/>
        </a:solidFill>
      </p:bgPr>
    </p:bg>
    <p:spTree>
      <p:nvGrpSpPr>
        <p:cNvPr id="1" name=""/>
        <p:cNvGrpSpPr/>
        <p:nvPr/>
      </p:nvGrpSpPr>
      <p:grpSpPr>
        <a:xfrm>
          <a:off x="0" y="0"/>
          <a:ext cx="0" cy="0"/>
          <a:chOff x="0" y="0"/>
          <a:chExt cx="0" cy="0"/>
        </a:xfrm>
      </p:grpSpPr>
      <p:sp>
        <p:nvSpPr>
          <p:cNvPr name="Freeform 2" id="2"/>
          <p:cNvSpPr/>
          <p:nvPr/>
        </p:nvSpPr>
        <p:spPr>
          <a:xfrm flipH="false" flipV="false" rot="0">
            <a:off x="14246002" y="7465317"/>
            <a:ext cx="3835017" cy="2821683"/>
          </a:xfrm>
          <a:custGeom>
            <a:avLst/>
            <a:gdLst/>
            <a:ahLst/>
            <a:cxnLst/>
            <a:rect r="r" b="b" t="t" l="l"/>
            <a:pathLst>
              <a:path h="2821683" w="3835017">
                <a:moveTo>
                  <a:pt x="0" y="0"/>
                </a:moveTo>
                <a:lnTo>
                  <a:pt x="3835016" y="0"/>
                </a:lnTo>
                <a:lnTo>
                  <a:pt x="3835016" y="2821683"/>
                </a:lnTo>
                <a:lnTo>
                  <a:pt x="0" y="2821683"/>
                </a:lnTo>
                <a:lnTo>
                  <a:pt x="0" y="0"/>
                </a:lnTo>
                <a:close/>
              </a:path>
            </a:pathLst>
          </a:custGeom>
          <a:blipFill>
            <a:blip r:embed="rId2"/>
            <a:stretch>
              <a:fillRect l="0" t="0" r="0" b="0"/>
            </a:stretch>
          </a:blipFill>
        </p:spPr>
      </p:sp>
      <p:sp>
        <p:nvSpPr>
          <p:cNvPr name="TextBox 3" id="3"/>
          <p:cNvSpPr txBox="true"/>
          <p:nvPr/>
        </p:nvSpPr>
        <p:spPr>
          <a:xfrm rot="0">
            <a:off x="2124490" y="2325812"/>
            <a:ext cx="14039020" cy="6675155"/>
          </a:xfrm>
          <a:prstGeom prst="rect">
            <a:avLst/>
          </a:prstGeom>
        </p:spPr>
        <p:txBody>
          <a:bodyPr anchor="t" rtlCol="false" tIns="0" lIns="0" bIns="0" rIns="0">
            <a:spAutoFit/>
          </a:bodyPr>
          <a:lstStyle/>
          <a:p>
            <a:pPr algn="ctr">
              <a:lnSpc>
                <a:spcPts val="5921"/>
              </a:lnSpc>
            </a:pPr>
            <a:r>
              <a:rPr lang="en-US" sz="4112">
                <a:solidFill>
                  <a:srgbClr val="000000"/>
                </a:solidFill>
                <a:latin typeface="Alice Bold"/>
                <a:ea typeface="Alice Bold"/>
                <a:cs typeface="Alice Bold"/>
                <a:sym typeface="Alice Bold"/>
              </a:rPr>
              <a:t>Loving our neighbors as ourselves is to warn others of what happens by not being obedient to God’s instruction, to teach them to keep the commandments and to rebuke transgression of the commandments. </a:t>
            </a:r>
          </a:p>
          <a:p>
            <a:pPr algn="ctr">
              <a:lnSpc>
                <a:spcPts val="5921"/>
              </a:lnSpc>
            </a:pPr>
            <a:r>
              <a:rPr lang="en-US" sz="4112">
                <a:solidFill>
                  <a:srgbClr val="000000"/>
                </a:solidFill>
                <a:latin typeface="Alice Bold"/>
                <a:ea typeface="Alice Bold"/>
                <a:cs typeface="Alice Bold"/>
                <a:sym typeface="Alice Bold"/>
              </a:rPr>
              <a:t>If we don’t rebuke people in sin and warn them of what happens for disobeying God’s commandments (punishment in great tribulation or hell if they still don’t repent and obey), their blood will be on own hands. </a:t>
            </a:r>
          </a:p>
          <a:p>
            <a:pPr algn="ctr">
              <a:lnSpc>
                <a:spcPts val="5921"/>
              </a:lnSpc>
            </a:pPr>
          </a:p>
        </p:txBody>
      </p:sp>
      <p:sp>
        <p:nvSpPr>
          <p:cNvPr name="Freeform 4" id="4"/>
          <p:cNvSpPr/>
          <p:nvPr/>
        </p:nvSpPr>
        <p:spPr>
          <a:xfrm flipH="false" flipV="false" rot="0">
            <a:off x="615024" y="7990389"/>
            <a:ext cx="2664741" cy="2039738"/>
          </a:xfrm>
          <a:custGeom>
            <a:avLst/>
            <a:gdLst/>
            <a:ahLst/>
            <a:cxnLst/>
            <a:rect r="r" b="b" t="t" l="l"/>
            <a:pathLst>
              <a:path h="2039738" w="2664741">
                <a:moveTo>
                  <a:pt x="0" y="0"/>
                </a:moveTo>
                <a:lnTo>
                  <a:pt x="2664740" y="0"/>
                </a:lnTo>
                <a:lnTo>
                  <a:pt x="2664740" y="2039738"/>
                </a:lnTo>
                <a:lnTo>
                  <a:pt x="0" y="203973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5" id="5"/>
          <p:cNvSpPr txBox="true"/>
          <p:nvPr/>
        </p:nvSpPr>
        <p:spPr>
          <a:xfrm rot="0">
            <a:off x="615024" y="736047"/>
            <a:ext cx="17057953" cy="871806"/>
          </a:xfrm>
          <a:prstGeom prst="rect">
            <a:avLst/>
          </a:prstGeom>
        </p:spPr>
        <p:txBody>
          <a:bodyPr anchor="t" rtlCol="false" tIns="0" lIns="0" bIns="0" rIns="0">
            <a:spAutoFit/>
          </a:bodyPr>
          <a:lstStyle/>
          <a:p>
            <a:pPr algn="ctr">
              <a:lnSpc>
                <a:spcPts val="7072"/>
              </a:lnSpc>
              <a:spcBef>
                <a:spcPct val="0"/>
              </a:spcBef>
            </a:pPr>
            <a:r>
              <a:rPr lang="en-US" sz="5051">
                <a:solidFill>
                  <a:srgbClr val="6BB425"/>
                </a:solidFill>
                <a:latin typeface="Rubik Bubbles"/>
                <a:ea typeface="Rubik Bubbles"/>
                <a:cs typeface="Rubik Bubbles"/>
                <a:sym typeface="Rubik Bubbles"/>
              </a:rPr>
              <a:t>Watching=warning=biblical love</a:t>
            </a:r>
          </a:p>
        </p:txBody>
      </p:sp>
      <p:sp>
        <p:nvSpPr>
          <p:cNvPr name="TextBox 6" id="6"/>
          <p:cNvSpPr txBox="true"/>
          <p:nvPr/>
        </p:nvSpPr>
        <p:spPr>
          <a:xfrm rot="0">
            <a:off x="14498258" y="8189519"/>
            <a:ext cx="3330504" cy="1325654"/>
          </a:xfrm>
          <a:prstGeom prst="rect">
            <a:avLst/>
          </a:prstGeom>
        </p:spPr>
        <p:txBody>
          <a:bodyPr anchor="t" rtlCol="false" tIns="0" lIns="0" bIns="0" rIns="0">
            <a:spAutoFit/>
          </a:bodyPr>
          <a:lstStyle/>
          <a:p>
            <a:pPr algn="ctr">
              <a:lnSpc>
                <a:spcPts val="3582"/>
              </a:lnSpc>
              <a:spcBef>
                <a:spcPct val="0"/>
              </a:spcBef>
            </a:pPr>
            <a:r>
              <a:rPr lang="en-US" b="true" sz="2558">
                <a:solidFill>
                  <a:srgbClr val="000000"/>
                </a:solidFill>
                <a:latin typeface="Glacial Indifference Bold"/>
                <a:ea typeface="Glacial Indifference Bold"/>
                <a:cs typeface="Glacial Indifference Bold"/>
                <a:sym typeface="Glacial Indifference Bold"/>
              </a:rPr>
              <a:t>*Sin=transgression of the law,  the 10 commandments </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A1CFE7"/>
        </a:solidFill>
      </p:bgPr>
    </p:bg>
    <p:spTree>
      <p:nvGrpSpPr>
        <p:cNvPr id="1" name=""/>
        <p:cNvGrpSpPr/>
        <p:nvPr/>
      </p:nvGrpSpPr>
      <p:grpSpPr>
        <a:xfrm>
          <a:off x="0" y="0"/>
          <a:ext cx="0" cy="0"/>
          <a:chOff x="0" y="0"/>
          <a:chExt cx="0" cy="0"/>
        </a:xfrm>
      </p:grpSpPr>
      <p:sp>
        <p:nvSpPr>
          <p:cNvPr name="Freeform 2" id="2"/>
          <p:cNvSpPr/>
          <p:nvPr/>
        </p:nvSpPr>
        <p:spPr>
          <a:xfrm flipH="false" flipV="false" rot="0">
            <a:off x="13444892" y="0"/>
            <a:ext cx="4843108" cy="4843108"/>
          </a:xfrm>
          <a:custGeom>
            <a:avLst/>
            <a:gdLst/>
            <a:ahLst/>
            <a:cxnLst/>
            <a:rect r="r" b="b" t="t" l="l"/>
            <a:pathLst>
              <a:path h="4843108" w="4843108">
                <a:moveTo>
                  <a:pt x="0" y="0"/>
                </a:moveTo>
                <a:lnTo>
                  <a:pt x="4843108" y="0"/>
                </a:lnTo>
                <a:lnTo>
                  <a:pt x="4843108" y="4843108"/>
                </a:lnTo>
                <a:lnTo>
                  <a:pt x="0" y="4843108"/>
                </a:lnTo>
                <a:lnTo>
                  <a:pt x="0" y="0"/>
                </a:lnTo>
                <a:close/>
              </a:path>
            </a:pathLst>
          </a:custGeom>
          <a:blipFill>
            <a:blip r:embed="rId2"/>
            <a:stretch>
              <a:fillRect l="0" t="0" r="0" b="0"/>
            </a:stretch>
          </a:blipFill>
        </p:spPr>
      </p:sp>
      <p:sp>
        <p:nvSpPr>
          <p:cNvPr name="Freeform 3" id="3"/>
          <p:cNvSpPr/>
          <p:nvPr/>
        </p:nvSpPr>
        <p:spPr>
          <a:xfrm flipH="false" flipV="false" rot="-10800000">
            <a:off x="0" y="5443892"/>
            <a:ext cx="4843108" cy="4843108"/>
          </a:xfrm>
          <a:custGeom>
            <a:avLst/>
            <a:gdLst/>
            <a:ahLst/>
            <a:cxnLst/>
            <a:rect r="r" b="b" t="t" l="l"/>
            <a:pathLst>
              <a:path h="4843108" w="4843108">
                <a:moveTo>
                  <a:pt x="0" y="0"/>
                </a:moveTo>
                <a:lnTo>
                  <a:pt x="4843108" y="0"/>
                </a:lnTo>
                <a:lnTo>
                  <a:pt x="4843108" y="4843108"/>
                </a:lnTo>
                <a:lnTo>
                  <a:pt x="0" y="4843108"/>
                </a:lnTo>
                <a:lnTo>
                  <a:pt x="0" y="0"/>
                </a:lnTo>
                <a:close/>
              </a:path>
            </a:pathLst>
          </a:custGeom>
          <a:blipFill>
            <a:blip r:embed="rId2"/>
            <a:stretch>
              <a:fillRect l="0" t="0" r="0" b="0"/>
            </a:stretch>
          </a:blipFill>
        </p:spPr>
      </p:sp>
      <p:sp>
        <p:nvSpPr>
          <p:cNvPr name="TextBox 4" id="4"/>
          <p:cNvSpPr txBox="true"/>
          <p:nvPr/>
        </p:nvSpPr>
        <p:spPr>
          <a:xfrm rot="0">
            <a:off x="1484241" y="4626801"/>
            <a:ext cx="14997860" cy="5140292"/>
          </a:xfrm>
          <a:prstGeom prst="rect">
            <a:avLst/>
          </a:prstGeom>
        </p:spPr>
        <p:txBody>
          <a:bodyPr anchor="t" rtlCol="false" tIns="0" lIns="0" bIns="0" rIns="0">
            <a:spAutoFit/>
          </a:bodyPr>
          <a:lstStyle/>
          <a:p>
            <a:pPr algn="ctr">
              <a:lnSpc>
                <a:spcPts val="4112"/>
              </a:lnSpc>
            </a:pPr>
            <a:r>
              <a:rPr lang="en-US" sz="2937">
                <a:solidFill>
                  <a:srgbClr val="000000"/>
                </a:solidFill>
                <a:latin typeface="Alice Bold"/>
                <a:ea typeface="Alice Bold"/>
                <a:cs typeface="Alice Bold"/>
                <a:sym typeface="Alice Bold"/>
              </a:rPr>
              <a:t>Lev 19:15  Ye shall do no unrighteousness in judgment: thou shalt not respect the person of the poor, nor honour the person of the mighty: but in righteousness shalt thou judge thy neighbour.</a:t>
            </a:r>
          </a:p>
          <a:p>
            <a:pPr algn="ctr">
              <a:lnSpc>
                <a:spcPts val="4112"/>
              </a:lnSpc>
            </a:pPr>
            <a:r>
              <a:rPr lang="en-US" sz="2937">
                <a:solidFill>
                  <a:srgbClr val="000000"/>
                </a:solidFill>
                <a:latin typeface="Alice Bold"/>
                <a:ea typeface="Alice Bold"/>
                <a:cs typeface="Alice Bold"/>
                <a:sym typeface="Alice Bold"/>
              </a:rPr>
              <a:t>Lev 19:16  Thou shalt not go up and down as a talebearer among thy people: neither shalt thou stand against the blood of thy neighbour: I am the LORD.</a:t>
            </a:r>
          </a:p>
          <a:p>
            <a:pPr algn="ctr">
              <a:lnSpc>
                <a:spcPts val="4112"/>
              </a:lnSpc>
            </a:pPr>
            <a:r>
              <a:rPr lang="en-US" sz="2937">
                <a:solidFill>
                  <a:srgbClr val="000000"/>
                </a:solidFill>
                <a:latin typeface="Alice Bold"/>
                <a:ea typeface="Alice Bold"/>
                <a:cs typeface="Alice Bold"/>
                <a:sym typeface="Alice Bold"/>
              </a:rPr>
              <a:t>Lev 19:17  Thou shalt not hate thy brother in thine heart: thou shalt in any wise rebuke thy neighbour, and not suffer sin upon him.</a:t>
            </a:r>
          </a:p>
          <a:p>
            <a:pPr algn="ctr">
              <a:lnSpc>
                <a:spcPts val="4112"/>
              </a:lnSpc>
            </a:pPr>
            <a:r>
              <a:rPr lang="en-US" sz="2937">
                <a:solidFill>
                  <a:srgbClr val="000000"/>
                </a:solidFill>
                <a:latin typeface="Alice Bold"/>
                <a:ea typeface="Alice Bold"/>
                <a:cs typeface="Alice Bold"/>
                <a:sym typeface="Alice Bold"/>
              </a:rPr>
              <a:t>Lev 19:18  Thou shalt not avenge, nor bear any grudge against the children of thy people, but thou shalt love thy neighbour as thyself: I am the LORD.</a:t>
            </a:r>
          </a:p>
          <a:p>
            <a:pPr algn="ctr">
              <a:lnSpc>
                <a:spcPts val="4112"/>
              </a:lnSpc>
              <a:spcBef>
                <a:spcPct val="0"/>
              </a:spcBef>
            </a:pPr>
          </a:p>
        </p:txBody>
      </p:sp>
      <p:sp>
        <p:nvSpPr>
          <p:cNvPr name="TextBox 5" id="5"/>
          <p:cNvSpPr txBox="true"/>
          <p:nvPr/>
        </p:nvSpPr>
        <p:spPr>
          <a:xfrm rot="0">
            <a:off x="1805900" y="1378376"/>
            <a:ext cx="14676201" cy="2819553"/>
          </a:xfrm>
          <a:prstGeom prst="rect">
            <a:avLst/>
          </a:prstGeom>
        </p:spPr>
        <p:txBody>
          <a:bodyPr anchor="t" rtlCol="false" tIns="0" lIns="0" bIns="0" rIns="0">
            <a:spAutoFit/>
          </a:bodyPr>
          <a:lstStyle/>
          <a:p>
            <a:pPr algn="ctr">
              <a:lnSpc>
                <a:spcPts val="4521"/>
              </a:lnSpc>
            </a:pPr>
            <a:r>
              <a:rPr lang="en-US" sz="3229">
                <a:solidFill>
                  <a:srgbClr val="000000"/>
                </a:solidFill>
                <a:latin typeface="Alice Bold"/>
                <a:ea typeface="Alice Bold"/>
                <a:cs typeface="Alice Bold"/>
                <a:sym typeface="Alice Bold"/>
              </a:rPr>
              <a:t>Jas 2:8  If ye fulfil the royal law according to the scripture, Thou shalt love thy neighbour as thyself, ye do well:</a:t>
            </a:r>
          </a:p>
          <a:p>
            <a:pPr algn="ctr">
              <a:lnSpc>
                <a:spcPts val="4521"/>
              </a:lnSpc>
            </a:pPr>
            <a:r>
              <a:rPr lang="en-US" sz="3229">
                <a:solidFill>
                  <a:srgbClr val="000000"/>
                </a:solidFill>
                <a:latin typeface="Alice Bold"/>
                <a:ea typeface="Alice Bold"/>
                <a:cs typeface="Alice Bold"/>
                <a:sym typeface="Alice Bold"/>
              </a:rPr>
              <a:t>Jas 2:9  But if ye have respect to persons, ye commit sin, and are convinced of the law as transgressors.</a:t>
            </a:r>
          </a:p>
          <a:p>
            <a:pPr algn="ctr">
              <a:lnSpc>
                <a:spcPts val="4521"/>
              </a:lnSpc>
              <a:spcBef>
                <a:spcPct val="0"/>
              </a:spcBef>
            </a:p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DAHOyeQbFSI</dc:identifier>
  <dcterms:modified xsi:type="dcterms:W3CDTF">2011-08-01T06:04:30Z</dcterms:modified>
  <cp:revision>1</cp:revision>
  <dc:title>*NOTE: A fig tree loses its crop twice a year. The early crop is in late spring and the main crop is during the late summer to autumn. Introduction The parable of the figtree is an idiom for the time and season of the end days when Satan will be cast</dc:title>
</cp:coreProperties>
</file>