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0" r:id="rId5"/>
    <p:sldId id="261" r:id="rId6"/>
    <p:sldId id="263" r:id="rId7"/>
    <p:sldId id="259"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7F491-618A-4C82-BE83-06059F5A0C84}"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D966EDDB-DF87-4F2F-891E-AAABBB2ED181}">
      <dgm:prSet/>
      <dgm:spPr/>
      <dgm:t>
        <a:bodyPr/>
        <a:lstStyle/>
        <a:p>
          <a:r>
            <a:rPr lang="en-US" b="0" i="0"/>
            <a:t>To promote fertility, health, and purification</a:t>
          </a:r>
          <a:endParaRPr lang="en-US"/>
        </a:p>
      </dgm:t>
    </dgm:pt>
    <dgm:pt modelId="{4FCC62F0-3576-4F94-BB42-94815004F78A}" type="parTrans" cxnId="{5BD6C301-2ED2-4C78-BC06-76E23C2AF59B}">
      <dgm:prSet/>
      <dgm:spPr/>
      <dgm:t>
        <a:bodyPr/>
        <a:lstStyle/>
        <a:p>
          <a:endParaRPr lang="en-US"/>
        </a:p>
      </dgm:t>
    </dgm:pt>
    <dgm:pt modelId="{511DBFBC-901D-4AD9-AB04-DCABAA89A961}" type="sibTrans" cxnId="{5BD6C301-2ED2-4C78-BC06-76E23C2AF59B}">
      <dgm:prSet/>
      <dgm:spPr/>
      <dgm:t>
        <a:bodyPr/>
        <a:lstStyle/>
        <a:p>
          <a:endParaRPr lang="en-US"/>
        </a:p>
      </dgm:t>
    </dgm:pt>
    <dgm:pt modelId="{354F8510-4BE1-4D36-9737-6265672178DD}">
      <dgm:prSet/>
      <dgm:spPr/>
      <dgm:t>
        <a:bodyPr/>
        <a:lstStyle/>
        <a:p>
          <a:r>
            <a:rPr lang="en-US" b="0" i="0"/>
            <a:t>To commemorate the founders of Rome, Romulus and Remus</a:t>
          </a:r>
          <a:endParaRPr lang="en-US"/>
        </a:p>
      </dgm:t>
    </dgm:pt>
    <dgm:pt modelId="{AFC835CC-03C1-40DC-B69E-D9B74FD4D233}" type="parTrans" cxnId="{51E77DBA-4ADC-4E84-99B4-B35160D06A99}">
      <dgm:prSet/>
      <dgm:spPr/>
      <dgm:t>
        <a:bodyPr/>
        <a:lstStyle/>
        <a:p>
          <a:endParaRPr lang="en-US"/>
        </a:p>
      </dgm:t>
    </dgm:pt>
    <dgm:pt modelId="{4DA3F32A-E8D8-4FAE-91C1-3341698FEE99}" type="sibTrans" cxnId="{51E77DBA-4ADC-4E84-99B4-B35160D06A99}">
      <dgm:prSet/>
      <dgm:spPr/>
      <dgm:t>
        <a:bodyPr/>
        <a:lstStyle/>
        <a:p>
          <a:endParaRPr lang="en-US"/>
        </a:p>
      </dgm:t>
    </dgm:pt>
    <dgm:pt modelId="{93A2004D-885D-4BFF-886C-13672E214A67}">
      <dgm:prSet/>
      <dgm:spPr/>
      <dgm:t>
        <a:bodyPr/>
        <a:lstStyle/>
        <a:p>
          <a:r>
            <a:rPr lang="en-US" b="0" i="0"/>
            <a:t>To honor the she-wolf Lupa, who nursed Romulus and Remus</a:t>
          </a:r>
          <a:endParaRPr lang="en-US"/>
        </a:p>
      </dgm:t>
    </dgm:pt>
    <dgm:pt modelId="{D54BA662-881D-4E7F-8B42-DB1A67CFE248}" type="parTrans" cxnId="{4F0165CD-D397-414E-9A77-9E379A3C3514}">
      <dgm:prSet/>
      <dgm:spPr/>
      <dgm:t>
        <a:bodyPr/>
        <a:lstStyle/>
        <a:p>
          <a:endParaRPr lang="en-US"/>
        </a:p>
      </dgm:t>
    </dgm:pt>
    <dgm:pt modelId="{CECB07D3-5A7C-4575-B7CA-1470E3FC5A0B}" type="sibTrans" cxnId="{4F0165CD-D397-414E-9A77-9E379A3C3514}">
      <dgm:prSet/>
      <dgm:spPr/>
      <dgm:t>
        <a:bodyPr/>
        <a:lstStyle/>
        <a:p>
          <a:endParaRPr lang="en-US"/>
        </a:p>
      </dgm:t>
    </dgm:pt>
    <dgm:pt modelId="{2931E13F-2044-444D-8571-BDC6B27B0EF4}" type="pres">
      <dgm:prSet presAssocID="{C597F491-618A-4C82-BE83-06059F5A0C84}" presName="hierChild1" presStyleCnt="0">
        <dgm:presLayoutVars>
          <dgm:chPref val="1"/>
          <dgm:dir/>
          <dgm:animOne val="branch"/>
          <dgm:animLvl val="lvl"/>
          <dgm:resizeHandles/>
        </dgm:presLayoutVars>
      </dgm:prSet>
      <dgm:spPr/>
    </dgm:pt>
    <dgm:pt modelId="{353CADD8-ADE6-1743-B3AC-8CC023524819}" type="pres">
      <dgm:prSet presAssocID="{D966EDDB-DF87-4F2F-891E-AAABBB2ED181}" presName="hierRoot1" presStyleCnt="0"/>
      <dgm:spPr/>
    </dgm:pt>
    <dgm:pt modelId="{DC24642C-7296-C241-B2B3-7D5EE8BFA9CF}" type="pres">
      <dgm:prSet presAssocID="{D966EDDB-DF87-4F2F-891E-AAABBB2ED181}" presName="composite" presStyleCnt="0"/>
      <dgm:spPr/>
    </dgm:pt>
    <dgm:pt modelId="{2588F3EF-D611-E044-98BD-63A416D7AEC8}" type="pres">
      <dgm:prSet presAssocID="{D966EDDB-DF87-4F2F-891E-AAABBB2ED181}" presName="background" presStyleLbl="node0" presStyleIdx="0" presStyleCnt="3"/>
      <dgm:spPr/>
    </dgm:pt>
    <dgm:pt modelId="{472032CB-0864-8046-9A12-2C214BAA0BD1}" type="pres">
      <dgm:prSet presAssocID="{D966EDDB-DF87-4F2F-891E-AAABBB2ED181}" presName="text" presStyleLbl="fgAcc0" presStyleIdx="0" presStyleCnt="3">
        <dgm:presLayoutVars>
          <dgm:chPref val="3"/>
        </dgm:presLayoutVars>
      </dgm:prSet>
      <dgm:spPr/>
    </dgm:pt>
    <dgm:pt modelId="{BE1B0490-E8E0-BA40-AD81-A5DDFA753F2A}" type="pres">
      <dgm:prSet presAssocID="{D966EDDB-DF87-4F2F-891E-AAABBB2ED181}" presName="hierChild2" presStyleCnt="0"/>
      <dgm:spPr/>
    </dgm:pt>
    <dgm:pt modelId="{B4923B76-2562-CC47-A875-43763F2629A2}" type="pres">
      <dgm:prSet presAssocID="{354F8510-4BE1-4D36-9737-6265672178DD}" presName="hierRoot1" presStyleCnt="0"/>
      <dgm:spPr/>
    </dgm:pt>
    <dgm:pt modelId="{A5468AD6-F11E-9E4B-AB17-812C90B2A14A}" type="pres">
      <dgm:prSet presAssocID="{354F8510-4BE1-4D36-9737-6265672178DD}" presName="composite" presStyleCnt="0"/>
      <dgm:spPr/>
    </dgm:pt>
    <dgm:pt modelId="{F3619D11-10AC-4749-BFD8-B687B43E946E}" type="pres">
      <dgm:prSet presAssocID="{354F8510-4BE1-4D36-9737-6265672178DD}" presName="background" presStyleLbl="node0" presStyleIdx="1" presStyleCnt="3"/>
      <dgm:spPr/>
    </dgm:pt>
    <dgm:pt modelId="{781975FB-5162-4B40-A3D0-E7437D12576A}" type="pres">
      <dgm:prSet presAssocID="{354F8510-4BE1-4D36-9737-6265672178DD}" presName="text" presStyleLbl="fgAcc0" presStyleIdx="1" presStyleCnt="3">
        <dgm:presLayoutVars>
          <dgm:chPref val="3"/>
        </dgm:presLayoutVars>
      </dgm:prSet>
      <dgm:spPr/>
    </dgm:pt>
    <dgm:pt modelId="{0C25279D-5052-6E40-B3E6-AB6175528A91}" type="pres">
      <dgm:prSet presAssocID="{354F8510-4BE1-4D36-9737-6265672178DD}" presName="hierChild2" presStyleCnt="0"/>
      <dgm:spPr/>
    </dgm:pt>
    <dgm:pt modelId="{73D9E630-571D-FE4F-BF38-6C86421BC750}" type="pres">
      <dgm:prSet presAssocID="{93A2004D-885D-4BFF-886C-13672E214A67}" presName="hierRoot1" presStyleCnt="0"/>
      <dgm:spPr/>
    </dgm:pt>
    <dgm:pt modelId="{3AC48E0E-7771-3F41-B318-A841BA11CCF9}" type="pres">
      <dgm:prSet presAssocID="{93A2004D-885D-4BFF-886C-13672E214A67}" presName="composite" presStyleCnt="0"/>
      <dgm:spPr/>
    </dgm:pt>
    <dgm:pt modelId="{86178DC4-6BCB-2642-9E5E-036FDFFC6181}" type="pres">
      <dgm:prSet presAssocID="{93A2004D-885D-4BFF-886C-13672E214A67}" presName="background" presStyleLbl="node0" presStyleIdx="2" presStyleCnt="3"/>
      <dgm:spPr/>
    </dgm:pt>
    <dgm:pt modelId="{80DE5ABF-DEF6-0C4F-845C-6E44BF64F45E}" type="pres">
      <dgm:prSet presAssocID="{93A2004D-885D-4BFF-886C-13672E214A67}" presName="text" presStyleLbl="fgAcc0" presStyleIdx="2" presStyleCnt="3">
        <dgm:presLayoutVars>
          <dgm:chPref val="3"/>
        </dgm:presLayoutVars>
      </dgm:prSet>
      <dgm:spPr/>
    </dgm:pt>
    <dgm:pt modelId="{51FBF9DA-4C18-BA4D-8182-22490E18969F}" type="pres">
      <dgm:prSet presAssocID="{93A2004D-885D-4BFF-886C-13672E214A67}" presName="hierChild2" presStyleCnt="0"/>
      <dgm:spPr/>
    </dgm:pt>
  </dgm:ptLst>
  <dgm:cxnLst>
    <dgm:cxn modelId="{5BD6C301-2ED2-4C78-BC06-76E23C2AF59B}" srcId="{C597F491-618A-4C82-BE83-06059F5A0C84}" destId="{D966EDDB-DF87-4F2F-891E-AAABBB2ED181}" srcOrd="0" destOrd="0" parTransId="{4FCC62F0-3576-4F94-BB42-94815004F78A}" sibTransId="{511DBFBC-901D-4AD9-AB04-DCABAA89A961}"/>
    <dgm:cxn modelId="{5CBD7664-2006-6E4A-A90A-935133CC4E1B}" type="presOf" srcId="{354F8510-4BE1-4D36-9737-6265672178DD}" destId="{781975FB-5162-4B40-A3D0-E7437D12576A}" srcOrd="0" destOrd="0" presId="urn:microsoft.com/office/officeart/2005/8/layout/hierarchy1"/>
    <dgm:cxn modelId="{31532585-3B2E-694C-975A-B415C01611F7}" type="presOf" srcId="{C597F491-618A-4C82-BE83-06059F5A0C84}" destId="{2931E13F-2044-444D-8571-BDC6B27B0EF4}" srcOrd="0" destOrd="0" presId="urn:microsoft.com/office/officeart/2005/8/layout/hierarchy1"/>
    <dgm:cxn modelId="{EE4FCBA7-FF3C-8348-92FB-572FA14E6F1D}" type="presOf" srcId="{93A2004D-885D-4BFF-886C-13672E214A67}" destId="{80DE5ABF-DEF6-0C4F-845C-6E44BF64F45E}" srcOrd="0" destOrd="0" presId="urn:microsoft.com/office/officeart/2005/8/layout/hierarchy1"/>
    <dgm:cxn modelId="{F402C9A8-9062-1646-93BF-6111ED0655C5}" type="presOf" srcId="{D966EDDB-DF87-4F2F-891E-AAABBB2ED181}" destId="{472032CB-0864-8046-9A12-2C214BAA0BD1}" srcOrd="0" destOrd="0" presId="urn:microsoft.com/office/officeart/2005/8/layout/hierarchy1"/>
    <dgm:cxn modelId="{51E77DBA-4ADC-4E84-99B4-B35160D06A99}" srcId="{C597F491-618A-4C82-BE83-06059F5A0C84}" destId="{354F8510-4BE1-4D36-9737-6265672178DD}" srcOrd="1" destOrd="0" parTransId="{AFC835CC-03C1-40DC-B69E-D9B74FD4D233}" sibTransId="{4DA3F32A-E8D8-4FAE-91C1-3341698FEE99}"/>
    <dgm:cxn modelId="{4F0165CD-D397-414E-9A77-9E379A3C3514}" srcId="{C597F491-618A-4C82-BE83-06059F5A0C84}" destId="{93A2004D-885D-4BFF-886C-13672E214A67}" srcOrd="2" destOrd="0" parTransId="{D54BA662-881D-4E7F-8B42-DB1A67CFE248}" sibTransId="{CECB07D3-5A7C-4575-B7CA-1470E3FC5A0B}"/>
    <dgm:cxn modelId="{E8BBDC5C-8BBD-A14F-8BCD-AE7048511E47}" type="presParOf" srcId="{2931E13F-2044-444D-8571-BDC6B27B0EF4}" destId="{353CADD8-ADE6-1743-B3AC-8CC023524819}" srcOrd="0" destOrd="0" presId="urn:microsoft.com/office/officeart/2005/8/layout/hierarchy1"/>
    <dgm:cxn modelId="{EFB19E08-E6DE-1E40-9002-C76F5D64CF45}" type="presParOf" srcId="{353CADD8-ADE6-1743-B3AC-8CC023524819}" destId="{DC24642C-7296-C241-B2B3-7D5EE8BFA9CF}" srcOrd="0" destOrd="0" presId="urn:microsoft.com/office/officeart/2005/8/layout/hierarchy1"/>
    <dgm:cxn modelId="{F22AA4BF-C93C-5D49-AB5B-F642234DCF9C}" type="presParOf" srcId="{DC24642C-7296-C241-B2B3-7D5EE8BFA9CF}" destId="{2588F3EF-D611-E044-98BD-63A416D7AEC8}" srcOrd="0" destOrd="0" presId="urn:microsoft.com/office/officeart/2005/8/layout/hierarchy1"/>
    <dgm:cxn modelId="{57EA4A43-0D7D-1146-BC2F-AB4973946C58}" type="presParOf" srcId="{DC24642C-7296-C241-B2B3-7D5EE8BFA9CF}" destId="{472032CB-0864-8046-9A12-2C214BAA0BD1}" srcOrd="1" destOrd="0" presId="urn:microsoft.com/office/officeart/2005/8/layout/hierarchy1"/>
    <dgm:cxn modelId="{200A5719-850D-A849-9171-3085B44A7AFD}" type="presParOf" srcId="{353CADD8-ADE6-1743-B3AC-8CC023524819}" destId="{BE1B0490-E8E0-BA40-AD81-A5DDFA753F2A}" srcOrd="1" destOrd="0" presId="urn:microsoft.com/office/officeart/2005/8/layout/hierarchy1"/>
    <dgm:cxn modelId="{E0BCD385-0417-CE4D-ABA4-7DB9633A7950}" type="presParOf" srcId="{2931E13F-2044-444D-8571-BDC6B27B0EF4}" destId="{B4923B76-2562-CC47-A875-43763F2629A2}" srcOrd="1" destOrd="0" presId="urn:microsoft.com/office/officeart/2005/8/layout/hierarchy1"/>
    <dgm:cxn modelId="{2748AF6C-71CD-F14B-B29A-0958EB4148C0}" type="presParOf" srcId="{B4923B76-2562-CC47-A875-43763F2629A2}" destId="{A5468AD6-F11E-9E4B-AB17-812C90B2A14A}" srcOrd="0" destOrd="0" presId="urn:microsoft.com/office/officeart/2005/8/layout/hierarchy1"/>
    <dgm:cxn modelId="{A0D28B49-6263-C746-9DA1-822F1070DF25}" type="presParOf" srcId="{A5468AD6-F11E-9E4B-AB17-812C90B2A14A}" destId="{F3619D11-10AC-4749-BFD8-B687B43E946E}" srcOrd="0" destOrd="0" presId="urn:microsoft.com/office/officeart/2005/8/layout/hierarchy1"/>
    <dgm:cxn modelId="{B48CE743-854A-494A-B46A-D098229ED40E}" type="presParOf" srcId="{A5468AD6-F11E-9E4B-AB17-812C90B2A14A}" destId="{781975FB-5162-4B40-A3D0-E7437D12576A}" srcOrd="1" destOrd="0" presId="urn:microsoft.com/office/officeart/2005/8/layout/hierarchy1"/>
    <dgm:cxn modelId="{9292B1BC-8920-0348-B536-1B0862954821}" type="presParOf" srcId="{B4923B76-2562-CC47-A875-43763F2629A2}" destId="{0C25279D-5052-6E40-B3E6-AB6175528A91}" srcOrd="1" destOrd="0" presId="urn:microsoft.com/office/officeart/2005/8/layout/hierarchy1"/>
    <dgm:cxn modelId="{5DDC5DCB-9EBF-494F-AD85-889AAD7BDFA6}" type="presParOf" srcId="{2931E13F-2044-444D-8571-BDC6B27B0EF4}" destId="{73D9E630-571D-FE4F-BF38-6C86421BC750}" srcOrd="2" destOrd="0" presId="urn:microsoft.com/office/officeart/2005/8/layout/hierarchy1"/>
    <dgm:cxn modelId="{6AF356EF-4FF5-7B4B-B4F2-9FD5E83B422B}" type="presParOf" srcId="{73D9E630-571D-FE4F-BF38-6C86421BC750}" destId="{3AC48E0E-7771-3F41-B318-A841BA11CCF9}" srcOrd="0" destOrd="0" presId="urn:microsoft.com/office/officeart/2005/8/layout/hierarchy1"/>
    <dgm:cxn modelId="{0E86ABB0-10E0-D24C-AC31-4C0FE9DE5525}" type="presParOf" srcId="{3AC48E0E-7771-3F41-B318-A841BA11CCF9}" destId="{86178DC4-6BCB-2642-9E5E-036FDFFC6181}" srcOrd="0" destOrd="0" presId="urn:microsoft.com/office/officeart/2005/8/layout/hierarchy1"/>
    <dgm:cxn modelId="{37D7C99C-FC5D-2844-8B67-D9D8284B2A28}" type="presParOf" srcId="{3AC48E0E-7771-3F41-B318-A841BA11CCF9}" destId="{80DE5ABF-DEF6-0C4F-845C-6E44BF64F45E}" srcOrd="1" destOrd="0" presId="urn:microsoft.com/office/officeart/2005/8/layout/hierarchy1"/>
    <dgm:cxn modelId="{5E1CE148-28F4-D541-9734-76E0ECB9374F}" type="presParOf" srcId="{73D9E630-571D-FE4F-BF38-6C86421BC750}" destId="{51FBF9DA-4C18-BA4D-8182-22490E18969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8F3EF-D611-E044-98BD-63A416D7AEC8}">
      <dsp:nvSpPr>
        <dsp:cNvPr id="0" name=""/>
        <dsp:cNvSpPr/>
      </dsp:nvSpPr>
      <dsp:spPr>
        <a:xfrm>
          <a:off x="0" y="573225"/>
          <a:ext cx="2923579" cy="1856473"/>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72032CB-0864-8046-9A12-2C214BAA0BD1}">
      <dsp:nvSpPr>
        <dsp:cNvPr id="0" name=""/>
        <dsp:cNvSpPr/>
      </dsp:nvSpPr>
      <dsp:spPr>
        <a:xfrm>
          <a:off x="324842" y="881825"/>
          <a:ext cx="2923579" cy="18564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To promote fertility, health, and purification</a:t>
          </a:r>
          <a:endParaRPr lang="en-US" sz="2700" kern="1200"/>
        </a:p>
      </dsp:txBody>
      <dsp:txXfrm>
        <a:off x="379216" y="936199"/>
        <a:ext cx="2814831" cy="1747725"/>
      </dsp:txXfrm>
    </dsp:sp>
    <dsp:sp modelId="{F3619D11-10AC-4749-BFD8-B687B43E946E}">
      <dsp:nvSpPr>
        <dsp:cNvPr id="0" name=""/>
        <dsp:cNvSpPr/>
      </dsp:nvSpPr>
      <dsp:spPr>
        <a:xfrm>
          <a:off x="3573264" y="573225"/>
          <a:ext cx="2923579" cy="1856473"/>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781975FB-5162-4B40-A3D0-E7437D12576A}">
      <dsp:nvSpPr>
        <dsp:cNvPr id="0" name=""/>
        <dsp:cNvSpPr/>
      </dsp:nvSpPr>
      <dsp:spPr>
        <a:xfrm>
          <a:off x="3898106" y="881825"/>
          <a:ext cx="2923579" cy="18564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To commemorate the founders of Rome, Romulus and Remus</a:t>
          </a:r>
          <a:endParaRPr lang="en-US" sz="2700" kern="1200"/>
        </a:p>
      </dsp:txBody>
      <dsp:txXfrm>
        <a:off x="3952480" y="936199"/>
        <a:ext cx="2814831" cy="1747725"/>
      </dsp:txXfrm>
    </dsp:sp>
    <dsp:sp modelId="{86178DC4-6BCB-2642-9E5E-036FDFFC6181}">
      <dsp:nvSpPr>
        <dsp:cNvPr id="0" name=""/>
        <dsp:cNvSpPr/>
      </dsp:nvSpPr>
      <dsp:spPr>
        <a:xfrm>
          <a:off x="7146528" y="573225"/>
          <a:ext cx="2923579" cy="1856473"/>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80DE5ABF-DEF6-0C4F-845C-6E44BF64F45E}">
      <dsp:nvSpPr>
        <dsp:cNvPr id="0" name=""/>
        <dsp:cNvSpPr/>
      </dsp:nvSpPr>
      <dsp:spPr>
        <a:xfrm>
          <a:off x="7471370" y="881825"/>
          <a:ext cx="2923579" cy="18564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To honor the she-wolf Lupa, who nursed Romulus and Remus</a:t>
          </a:r>
          <a:endParaRPr lang="en-US" sz="2700" kern="1200"/>
        </a:p>
      </dsp:txBody>
      <dsp:txXfrm>
        <a:off x="7525744" y="936199"/>
        <a:ext cx="2814831" cy="17477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4/11/25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4/11/25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esheninger.blogspot.com/2013/02/the-meaning-of-valentines-da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pexels.com/photo/antique-bible-bible-study-book-356091/"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goodfreephotos.com/Free-Stock-Photos/candles-and-heart-cases-for-valentines-day.jpg.php"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mmons.wikimedia.org/wiki/File:Valentines_Candy.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njuredcardea.blogspot.com/2012/02/lupercalia-pagan-origin-of-valentin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the-generous-husband.com/2020/12/23/a-christmas-love-let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303D-BA3E-F443-DD93-66E60C10F089}"/>
              </a:ext>
            </a:extLst>
          </p:cNvPr>
          <p:cNvSpPr>
            <a:spLocks noGrp="1"/>
          </p:cNvSpPr>
          <p:nvPr>
            <p:ph type="ctrTitle"/>
          </p:nvPr>
        </p:nvSpPr>
        <p:spPr>
          <a:xfrm rot="21420000">
            <a:off x="562263" y="655592"/>
            <a:ext cx="5428489" cy="3278684"/>
          </a:xfrm>
        </p:spPr>
        <p:txBody>
          <a:bodyPr>
            <a:normAutofit fontScale="90000"/>
          </a:bodyPr>
          <a:lstStyle/>
          <a:p>
            <a:r>
              <a:rPr lang="en-US" dirty="0"/>
              <a:t>Valentine’s Day Is pagan</a:t>
            </a:r>
          </a:p>
        </p:txBody>
      </p:sp>
      <p:sp>
        <p:nvSpPr>
          <p:cNvPr id="3" name="Subtitle 2">
            <a:extLst>
              <a:ext uri="{FF2B5EF4-FFF2-40B4-BE49-F238E27FC236}">
                <a16:creationId xmlns:a16="http://schemas.microsoft.com/office/drawing/2014/main" id="{7DF79372-8F46-35AC-98BF-6C9DB4C8D91B}"/>
              </a:ext>
            </a:extLst>
          </p:cNvPr>
          <p:cNvSpPr>
            <a:spLocks noGrp="1"/>
          </p:cNvSpPr>
          <p:nvPr>
            <p:ph type="subTitle" idx="1"/>
          </p:nvPr>
        </p:nvSpPr>
        <p:spPr>
          <a:xfrm rot="21420000">
            <a:off x="666685" y="3933534"/>
            <a:ext cx="5424749" cy="621792"/>
          </a:xfrm>
        </p:spPr>
        <p:txBody>
          <a:bodyPr>
            <a:normAutofit/>
          </a:bodyPr>
          <a:lstStyle/>
          <a:p>
            <a:r>
              <a:rPr lang="en-US" dirty="0"/>
              <a:t>Kids bible fellowship</a:t>
            </a:r>
          </a:p>
        </p:txBody>
      </p:sp>
      <p:pic>
        <p:nvPicPr>
          <p:cNvPr id="5" name="Picture 4" descr="A heart shaped red roses&#10;&#10;Description automatically generated">
            <a:extLst>
              <a:ext uri="{FF2B5EF4-FFF2-40B4-BE49-F238E27FC236}">
                <a16:creationId xmlns:a16="http://schemas.microsoft.com/office/drawing/2014/main" id="{B63B1430-8365-3EA3-2993-A19BCEA48304}"/>
              </a:ext>
            </a:extLst>
          </p:cNvPr>
          <p:cNvPicPr>
            <a:picLocks noChangeAspect="1"/>
          </p:cNvPicPr>
          <p:nvPr/>
        </p:nvPicPr>
        <p:blipFill>
          <a:blip r:embed="rId3">
            <a:extLst>
              <a:ext uri="{837473B0-CC2E-450A-ABE3-18F120FF3D39}">
                <a1611:picAttrSrcUrl xmlns:a1611="http://schemas.microsoft.com/office/drawing/2016/11/main" r:id="rId4"/>
              </a:ext>
            </a:extLst>
          </a:blip>
          <a:srcRect l="6157" r="6467" b="3"/>
          <a:stretch/>
        </p:blipFill>
        <p:spPr>
          <a:xfrm rot="21420000">
            <a:off x="6434381" y="322967"/>
            <a:ext cx="4672896" cy="4425352"/>
          </a:xfrm>
          <a:custGeom>
            <a:avLst/>
            <a:gdLst/>
            <a:ahLst/>
            <a:cxnLst/>
            <a:rect l="l" t="t" r="r" b="b"/>
            <a:pathLst>
              <a:path w="4672896" h="4425352">
                <a:moveTo>
                  <a:pt x="2262547" y="0"/>
                </a:moveTo>
                <a:lnTo>
                  <a:pt x="4672895" y="126321"/>
                </a:lnTo>
                <a:lnTo>
                  <a:pt x="4672896" y="4425352"/>
                </a:lnTo>
                <a:lnTo>
                  <a:pt x="0" y="4425352"/>
                </a:lnTo>
                <a:lnTo>
                  <a:pt x="0" y="0"/>
                </a:lnTo>
                <a:close/>
              </a:path>
            </a:pathLst>
          </a:custGeom>
        </p:spPr>
      </p:pic>
      <p:sp>
        <p:nvSpPr>
          <p:cNvPr id="6" name="TextBox 5">
            <a:extLst>
              <a:ext uri="{FF2B5EF4-FFF2-40B4-BE49-F238E27FC236}">
                <a16:creationId xmlns:a16="http://schemas.microsoft.com/office/drawing/2014/main" id="{C7930DAE-F9E2-BE88-CB3C-77F2AECEB34F}"/>
              </a:ext>
            </a:extLst>
          </p:cNvPr>
          <p:cNvSpPr txBox="1"/>
          <p:nvPr/>
        </p:nvSpPr>
        <p:spPr>
          <a:xfrm>
            <a:off x="10034038" y="6657945"/>
            <a:ext cx="215796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sheninger.blogspot.com/2013/02/the-meaning-of-valentines-da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891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62C0-F40C-B260-FB07-ADA7823D7781}"/>
              </a:ext>
            </a:extLst>
          </p:cNvPr>
          <p:cNvSpPr>
            <a:spLocks noGrp="1"/>
          </p:cNvSpPr>
          <p:nvPr>
            <p:ph type="title"/>
          </p:nvPr>
        </p:nvSpPr>
        <p:spPr/>
        <p:txBody>
          <a:bodyPr/>
          <a:lstStyle/>
          <a:p>
            <a:r>
              <a:rPr lang="en-US" dirty="0"/>
              <a:t>Overall point:</a:t>
            </a:r>
          </a:p>
        </p:txBody>
      </p:sp>
      <p:sp>
        <p:nvSpPr>
          <p:cNvPr id="3" name="Content Placeholder 2">
            <a:extLst>
              <a:ext uri="{FF2B5EF4-FFF2-40B4-BE49-F238E27FC236}">
                <a16:creationId xmlns:a16="http://schemas.microsoft.com/office/drawing/2014/main" id="{2FBB655A-1804-0218-9DEC-6827CD9974C9}"/>
              </a:ext>
            </a:extLst>
          </p:cNvPr>
          <p:cNvSpPr>
            <a:spLocks noGrp="1"/>
          </p:cNvSpPr>
          <p:nvPr>
            <p:ph sz="quarter" idx="13"/>
          </p:nvPr>
        </p:nvSpPr>
        <p:spPr/>
        <p:txBody>
          <a:bodyPr/>
          <a:lstStyle/>
          <a:p>
            <a:r>
              <a:rPr lang="en-US" dirty="0"/>
              <a:t>This day has nothing to do with the father but instead is a day where people indulge in their worldly desires/worldly lusts to do their will instead of the fathers. </a:t>
            </a:r>
          </a:p>
          <a:p>
            <a:r>
              <a:rPr lang="en-US" dirty="0"/>
              <a:t>Scripture shows we’re to abstain from all appearance of evil and to be self controlled, holy in our entire way of life.</a:t>
            </a:r>
          </a:p>
          <a:p>
            <a:r>
              <a:rPr lang="en-US" dirty="0"/>
              <a:t>How is a day full of lust, fleshly desires, other gods, fornication (in a lot of cases) honoring the father?</a:t>
            </a:r>
          </a:p>
        </p:txBody>
      </p:sp>
    </p:spTree>
    <p:extLst>
      <p:ext uri="{BB962C8B-B14F-4D97-AF65-F5344CB8AC3E}">
        <p14:creationId xmlns:p14="http://schemas.microsoft.com/office/powerpoint/2010/main" val="157472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n open book with text on it&#10;&#10;Description automatically generated">
            <a:extLst>
              <a:ext uri="{FF2B5EF4-FFF2-40B4-BE49-F238E27FC236}">
                <a16:creationId xmlns:a16="http://schemas.microsoft.com/office/drawing/2014/main" id="{B816B7EE-CECE-28DC-1B06-823D74FBF511}"/>
              </a:ext>
            </a:extLst>
          </p:cNvPr>
          <p:cNvPicPr>
            <a:picLocks noChangeAspect="1"/>
          </p:cNvPicPr>
          <p:nvPr/>
        </p:nvPicPr>
        <p:blipFill>
          <a:blip r:embed="rId4">
            <a:alphaModFix amt="43000"/>
            <a:extLst>
              <a:ext uri="{837473B0-CC2E-450A-ABE3-18F120FF3D39}">
                <a1611:picAttrSrcUrl xmlns:a1611="http://schemas.microsoft.com/office/drawing/2016/11/main" r:id="rId5"/>
              </a:ext>
            </a:extLst>
          </a:blip>
          <a:srcRect l="8044" r="6813" b="1"/>
          <a:stretch/>
        </p:blipFill>
        <p:spPr>
          <a:xfrm>
            <a:off x="20" y="10"/>
            <a:ext cx="11734780" cy="6408728"/>
          </a:xfrm>
          <a:prstGeom prst="rect">
            <a:avLst/>
          </a:prstGeom>
          <a:ln>
            <a:noFill/>
          </a:ln>
        </p:spPr>
      </p:pic>
      <p:sp>
        <p:nvSpPr>
          <p:cNvPr id="14"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a:extLst>
              <a:ext uri="{FF2B5EF4-FFF2-40B4-BE49-F238E27FC236}">
                <a16:creationId xmlns:a16="http://schemas.microsoft.com/office/drawing/2014/main" id="{274E2DE9-4E11-7ABA-6560-961B492EE327}"/>
              </a:ext>
            </a:extLst>
          </p:cNvPr>
          <p:cNvSpPr>
            <a:spLocks noGrp="1"/>
          </p:cNvSpPr>
          <p:nvPr>
            <p:ph type="title"/>
          </p:nvPr>
        </p:nvSpPr>
        <p:spPr>
          <a:xfrm>
            <a:off x="685801" y="685800"/>
            <a:ext cx="10396882" cy="1151965"/>
          </a:xfrm>
        </p:spPr>
        <p:txBody>
          <a:bodyPr>
            <a:normAutofit/>
          </a:bodyPr>
          <a:lstStyle/>
          <a:p>
            <a:r>
              <a:rPr lang="en-US" dirty="0"/>
              <a:t>Scriptures:</a:t>
            </a:r>
          </a:p>
        </p:txBody>
      </p:sp>
      <p:sp>
        <p:nvSpPr>
          <p:cNvPr id="3" name="Content Placeholder 2">
            <a:extLst>
              <a:ext uri="{FF2B5EF4-FFF2-40B4-BE49-F238E27FC236}">
                <a16:creationId xmlns:a16="http://schemas.microsoft.com/office/drawing/2014/main" id="{0F3091B6-CA5B-FBCE-1F48-2BB9D2D58F24}"/>
              </a:ext>
            </a:extLst>
          </p:cNvPr>
          <p:cNvSpPr>
            <a:spLocks noGrp="1"/>
          </p:cNvSpPr>
          <p:nvPr>
            <p:ph sz="quarter" idx="13"/>
          </p:nvPr>
        </p:nvSpPr>
        <p:spPr>
          <a:xfrm>
            <a:off x="685800" y="2063396"/>
            <a:ext cx="10394707" cy="3311189"/>
          </a:xfrm>
        </p:spPr>
        <p:txBody>
          <a:bodyPr>
            <a:normAutofit/>
          </a:bodyPr>
          <a:lstStyle/>
          <a:p>
            <a:r>
              <a:rPr lang="en-US" dirty="0"/>
              <a:t>Deuteronomy 12:29-32, 1 Thessalonians 5:22, </a:t>
            </a:r>
            <a:r>
              <a:rPr lang="en-US" dirty="0" err="1"/>
              <a:t>philippians</a:t>
            </a:r>
            <a:r>
              <a:rPr lang="en-US" dirty="0"/>
              <a:t> 4:8-9, </a:t>
            </a:r>
            <a:r>
              <a:rPr lang="en-US" dirty="0" err="1"/>
              <a:t>matthew</a:t>
            </a:r>
            <a:r>
              <a:rPr lang="en-US" dirty="0"/>
              <a:t> 5:27-30, </a:t>
            </a:r>
            <a:r>
              <a:rPr lang="en-US" dirty="0" err="1"/>
              <a:t>james</a:t>
            </a:r>
            <a:r>
              <a:rPr lang="en-US" dirty="0"/>
              <a:t> 1:13-15, 1 john 2:15-17, 1 </a:t>
            </a:r>
            <a:r>
              <a:rPr lang="en-US" dirty="0" err="1"/>
              <a:t>corithians</a:t>
            </a:r>
            <a:r>
              <a:rPr lang="en-US" dirty="0"/>
              <a:t> 6:9-11 &amp; 18-20, 1 peter 4:1-6, </a:t>
            </a:r>
            <a:r>
              <a:rPr lang="en-US" dirty="0" err="1"/>
              <a:t>galatians</a:t>
            </a:r>
            <a:r>
              <a:rPr lang="en-US" dirty="0"/>
              <a:t> 5:16-26, </a:t>
            </a:r>
            <a:r>
              <a:rPr lang="en-US" dirty="0" err="1"/>
              <a:t>colossians</a:t>
            </a:r>
            <a:r>
              <a:rPr lang="en-US" dirty="0"/>
              <a:t> 3:1-7, </a:t>
            </a:r>
            <a:r>
              <a:rPr lang="en-US" dirty="0" err="1"/>
              <a:t>ephesians</a:t>
            </a:r>
            <a:r>
              <a:rPr lang="en-US" dirty="0"/>
              <a:t> 4:17-24, 2 timothy 2:20-22, </a:t>
            </a:r>
            <a:r>
              <a:rPr lang="en-US" dirty="0" err="1"/>
              <a:t>titus</a:t>
            </a:r>
            <a:r>
              <a:rPr lang="en-US" dirty="0"/>
              <a:t> 2:11-14, 1 peter 2:9-12</a:t>
            </a:r>
          </a:p>
        </p:txBody>
      </p:sp>
      <p:sp>
        <p:nvSpPr>
          <p:cNvPr id="16" name="Rectangle 15">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8809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Freeform 26">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28">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4"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a:extLst>
              <a:ext uri="{FF2B5EF4-FFF2-40B4-BE49-F238E27FC236}">
                <a16:creationId xmlns:a16="http://schemas.microsoft.com/office/drawing/2014/main" id="{9452BD55-D1DE-EF62-283B-AE48D3B140A6}"/>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5100"/>
              <a:t>When is Valentine’s Day?</a:t>
            </a:r>
          </a:p>
        </p:txBody>
      </p:sp>
      <p:sp>
        <p:nvSpPr>
          <p:cNvPr id="3" name="Content Placeholder 2">
            <a:extLst>
              <a:ext uri="{FF2B5EF4-FFF2-40B4-BE49-F238E27FC236}">
                <a16:creationId xmlns:a16="http://schemas.microsoft.com/office/drawing/2014/main" id="{97097DB5-65D7-EFD9-F770-53FD429CA1EC}"/>
              </a:ext>
            </a:extLst>
          </p:cNvPr>
          <p:cNvSpPr>
            <a:spLocks noGrp="1"/>
          </p:cNvSpPr>
          <p:nvPr>
            <p:ph sz="quarter" idx="13"/>
          </p:nvPr>
        </p:nvSpPr>
        <p:spPr>
          <a:xfrm>
            <a:off x="446663" y="4206239"/>
            <a:ext cx="3326649" cy="1066971"/>
          </a:xfrm>
        </p:spPr>
        <p:txBody>
          <a:bodyPr vert="horz" lIns="91440" tIns="45720" rIns="91440" bIns="45720" rtlCol="0" anchor="t">
            <a:normAutofit/>
          </a:bodyPr>
          <a:lstStyle/>
          <a:p>
            <a:pPr marL="0" indent="0" algn="r">
              <a:buNone/>
            </a:pPr>
            <a:r>
              <a:rPr lang="en-US" sz="2800">
                <a:solidFill>
                  <a:schemeClr val="bg1">
                    <a:lumMod val="50000"/>
                  </a:schemeClr>
                </a:solidFill>
              </a:rPr>
              <a:t>February 14th </a:t>
            </a:r>
          </a:p>
        </p:txBody>
      </p:sp>
      <p:sp>
        <p:nvSpPr>
          <p:cNvPr id="28" name="Rectangle 27">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hearts&#10;&#10;Description automatically generated">
            <a:extLst>
              <a:ext uri="{FF2B5EF4-FFF2-40B4-BE49-F238E27FC236}">
                <a16:creationId xmlns:a16="http://schemas.microsoft.com/office/drawing/2014/main" id="{EEDD490C-55D9-E80C-A4A4-CAABC0B1D8D2}"/>
              </a:ext>
            </a:extLst>
          </p:cNvPr>
          <p:cNvPicPr>
            <a:picLocks noChangeAspect="1"/>
          </p:cNvPicPr>
          <p:nvPr/>
        </p:nvPicPr>
        <p:blipFill>
          <a:blip r:embed="rId4">
            <a:extLst>
              <a:ext uri="{837473B0-CC2E-450A-ABE3-18F120FF3D39}">
                <a1611:picAttrSrcUrl xmlns:a1611="http://schemas.microsoft.com/office/drawing/2016/11/main" r:id="rId5"/>
              </a:ext>
            </a:extLst>
          </a:blip>
          <a:srcRect l="12297" r="12526" b="-1"/>
          <a:stretch/>
        </p:blipFill>
        <p:spPr>
          <a:xfrm>
            <a:off x="5321367" y="684680"/>
            <a:ext cx="6174771" cy="5482657"/>
          </a:xfrm>
          <a:prstGeom prst="rect">
            <a:avLst/>
          </a:prstGeom>
        </p:spPr>
      </p:pic>
    </p:spTree>
    <p:extLst>
      <p:ext uri="{BB962C8B-B14F-4D97-AF65-F5344CB8AC3E}">
        <p14:creationId xmlns:p14="http://schemas.microsoft.com/office/powerpoint/2010/main" val="206526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08F8-D396-DF42-EA77-008DAADCA952}"/>
              </a:ext>
            </a:extLst>
          </p:cNvPr>
          <p:cNvSpPr>
            <a:spLocks noGrp="1"/>
          </p:cNvSpPr>
          <p:nvPr>
            <p:ph type="title"/>
          </p:nvPr>
        </p:nvSpPr>
        <p:spPr>
          <a:xfrm>
            <a:off x="6179229" y="685800"/>
            <a:ext cx="4903454" cy="1151965"/>
          </a:xfrm>
        </p:spPr>
        <p:txBody>
          <a:bodyPr>
            <a:normAutofit/>
          </a:bodyPr>
          <a:lstStyle/>
          <a:p>
            <a:r>
              <a:rPr lang="en-US" dirty="0"/>
              <a:t>Modern Day </a:t>
            </a:r>
          </a:p>
        </p:txBody>
      </p:sp>
      <p:pic>
        <p:nvPicPr>
          <p:cNvPr id="5" name="Picture 4" descr="A cookie bouquet in a tin&#10;&#10;Description automatically generated">
            <a:extLst>
              <a:ext uri="{FF2B5EF4-FFF2-40B4-BE49-F238E27FC236}">
                <a16:creationId xmlns:a16="http://schemas.microsoft.com/office/drawing/2014/main" id="{BB32A3F0-6767-5E43-4042-68AA8A798E80}"/>
              </a:ext>
            </a:extLst>
          </p:cNvPr>
          <p:cNvPicPr>
            <a:picLocks noChangeAspect="1"/>
          </p:cNvPicPr>
          <p:nvPr/>
        </p:nvPicPr>
        <p:blipFill>
          <a:blip r:embed="rId3">
            <a:extLst>
              <a:ext uri="{837473B0-CC2E-450A-ABE3-18F120FF3D39}">
                <a1611:picAttrSrcUrl xmlns:a1611="http://schemas.microsoft.com/office/drawing/2016/11/main" r:id="rId4"/>
              </a:ext>
            </a:extLst>
          </a:blip>
          <a:srcRect r="-3" b="7939"/>
          <a:stretch/>
        </p:blipFill>
        <p:spPr>
          <a:xfrm>
            <a:off x="404226" y="10"/>
            <a:ext cx="5312664"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90F3A53D-5EDB-24E2-6C01-5D2AECC1845D}"/>
              </a:ext>
            </a:extLst>
          </p:cNvPr>
          <p:cNvSpPr>
            <a:spLocks noGrp="1"/>
          </p:cNvSpPr>
          <p:nvPr>
            <p:ph sz="quarter" idx="13"/>
          </p:nvPr>
        </p:nvSpPr>
        <p:spPr>
          <a:xfrm>
            <a:off x="6174089" y="2142066"/>
            <a:ext cx="4908593" cy="3232519"/>
          </a:xfrm>
        </p:spPr>
        <p:txBody>
          <a:bodyPr>
            <a:normAutofit/>
          </a:bodyPr>
          <a:lstStyle/>
          <a:p>
            <a:pPr>
              <a:lnSpc>
                <a:spcPct val="110000"/>
              </a:lnSpc>
            </a:pPr>
            <a:r>
              <a:rPr lang="en-US" dirty="0"/>
              <a:t>A Day to celebrate “love”</a:t>
            </a:r>
            <a:endParaRPr lang="en-US"/>
          </a:p>
          <a:p>
            <a:pPr>
              <a:lnSpc>
                <a:spcPct val="110000"/>
              </a:lnSpc>
            </a:pPr>
            <a:r>
              <a:rPr lang="en-US" dirty="0"/>
              <a:t>Millions present flowers,  chocolates, and cards to their sweethearts</a:t>
            </a:r>
            <a:endParaRPr lang="en-US"/>
          </a:p>
          <a:p>
            <a:pPr>
              <a:lnSpc>
                <a:spcPct val="110000"/>
              </a:lnSpc>
            </a:pPr>
            <a:r>
              <a:rPr lang="en-US" b="0" i="0">
                <a:effectLst/>
              </a:rPr>
              <a:t>People decorate with red and pink colors, flowers, and other Valentine's Day-themed items</a:t>
            </a:r>
          </a:p>
          <a:p>
            <a:pPr>
              <a:lnSpc>
                <a:spcPct val="110000"/>
              </a:lnSpc>
            </a:pPr>
            <a:r>
              <a:rPr lang="en-US"/>
              <a:t>People use this day to propose for marriage</a:t>
            </a:r>
          </a:p>
        </p:txBody>
      </p:sp>
    </p:spTree>
    <p:extLst>
      <p:ext uri="{BB962C8B-B14F-4D97-AF65-F5344CB8AC3E}">
        <p14:creationId xmlns:p14="http://schemas.microsoft.com/office/powerpoint/2010/main" val="100428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193C-4B6C-A661-A42A-4E65FBAE2D66}"/>
              </a:ext>
            </a:extLst>
          </p:cNvPr>
          <p:cNvSpPr>
            <a:spLocks noGrp="1"/>
          </p:cNvSpPr>
          <p:nvPr>
            <p:ph type="title"/>
          </p:nvPr>
        </p:nvSpPr>
        <p:spPr/>
        <p:txBody>
          <a:bodyPr>
            <a:normAutofit fontScale="90000"/>
          </a:bodyPr>
          <a:lstStyle/>
          <a:p>
            <a:r>
              <a:rPr lang="en-US" dirty="0"/>
              <a:t>Roman fertility festival: Lupercalia</a:t>
            </a:r>
          </a:p>
        </p:txBody>
      </p:sp>
      <p:sp>
        <p:nvSpPr>
          <p:cNvPr id="3" name="Content Placeholder 2">
            <a:extLst>
              <a:ext uri="{FF2B5EF4-FFF2-40B4-BE49-F238E27FC236}">
                <a16:creationId xmlns:a16="http://schemas.microsoft.com/office/drawing/2014/main" id="{0E5CBDC2-3AC1-D83B-A74B-25608ACF98FF}"/>
              </a:ext>
            </a:extLst>
          </p:cNvPr>
          <p:cNvSpPr>
            <a:spLocks noGrp="1"/>
          </p:cNvSpPr>
          <p:nvPr>
            <p:ph sz="quarter" idx="13"/>
          </p:nvPr>
        </p:nvSpPr>
        <p:spPr/>
        <p:txBody>
          <a:bodyPr>
            <a:normAutofit/>
          </a:bodyPr>
          <a:lstStyle/>
          <a:p>
            <a:r>
              <a:rPr lang="en-US" b="0" i="0" dirty="0">
                <a:solidFill>
                  <a:srgbClr val="001D35"/>
                </a:solidFill>
                <a:effectLst/>
              </a:rPr>
              <a:t>A Roman festival held in mid-February that celebrated fertility</a:t>
            </a:r>
          </a:p>
          <a:p>
            <a:r>
              <a:rPr lang="en-US" b="0" i="0" dirty="0">
                <a:solidFill>
                  <a:srgbClr val="001D35"/>
                </a:solidFill>
                <a:effectLst/>
              </a:rPr>
              <a:t>The festival involved sacrificing a goat and dog, and whipping women with strips of goat hide</a:t>
            </a:r>
          </a:p>
          <a:p>
            <a:r>
              <a:rPr lang="en-US" b="0" i="0" dirty="0">
                <a:solidFill>
                  <a:srgbClr val="001D35"/>
                </a:solidFill>
                <a:effectLst/>
              </a:rPr>
              <a:t>Some scholars believe that the Catholic Church replaced Lupercalia with St. Valentine's Day to Christianize the festival</a:t>
            </a:r>
          </a:p>
          <a:p>
            <a:r>
              <a:rPr lang="en-US" b="0" i="0" dirty="0">
                <a:solidFill>
                  <a:srgbClr val="001D35"/>
                </a:solidFill>
                <a:effectLst/>
              </a:rPr>
              <a:t>Lupercalia was a violent, sexually charged, and bloody festival celebrated in ancient Rome on February 15</a:t>
            </a:r>
            <a:endParaRPr lang="en-US" dirty="0"/>
          </a:p>
        </p:txBody>
      </p:sp>
    </p:spTree>
    <p:extLst>
      <p:ext uri="{BB962C8B-B14F-4D97-AF65-F5344CB8AC3E}">
        <p14:creationId xmlns:p14="http://schemas.microsoft.com/office/powerpoint/2010/main" val="254827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CB2A-25D1-9085-479A-AF2077D300D1}"/>
              </a:ext>
            </a:extLst>
          </p:cNvPr>
          <p:cNvSpPr>
            <a:spLocks noGrp="1"/>
          </p:cNvSpPr>
          <p:nvPr>
            <p:ph type="title"/>
          </p:nvPr>
        </p:nvSpPr>
        <p:spPr>
          <a:xfrm>
            <a:off x="685801" y="685800"/>
            <a:ext cx="10396882" cy="1151965"/>
          </a:xfrm>
        </p:spPr>
        <p:txBody>
          <a:bodyPr>
            <a:normAutofit/>
          </a:bodyPr>
          <a:lstStyle/>
          <a:p>
            <a:r>
              <a:rPr lang="en-US" sz="3800" b="0" i="0">
                <a:effectLst/>
              </a:rPr>
              <a:t>Why was Lupercalia celebrated? </a:t>
            </a:r>
            <a:br>
              <a:rPr lang="en-US" sz="3800" b="0" i="0">
                <a:effectLst/>
                <a:latin typeface="Google Sans"/>
              </a:rPr>
            </a:br>
            <a:endParaRPr lang="en-US" sz="3800"/>
          </a:p>
        </p:txBody>
      </p:sp>
      <p:graphicFrame>
        <p:nvGraphicFramePr>
          <p:cNvPr id="5" name="Content Placeholder 2">
            <a:extLst>
              <a:ext uri="{FF2B5EF4-FFF2-40B4-BE49-F238E27FC236}">
                <a16:creationId xmlns:a16="http://schemas.microsoft.com/office/drawing/2014/main" id="{6EF79896-3B35-1E2C-F62B-84D8B19DF5C8}"/>
              </a:ext>
            </a:extLst>
          </p:cNvPr>
          <p:cNvGraphicFramePr>
            <a:graphicFrameLocks noGrp="1"/>
          </p:cNvGraphicFramePr>
          <p:nvPr>
            <p:ph sz="quarter" idx="13"/>
            <p:extLst>
              <p:ext uri="{D42A27DB-BD31-4B8C-83A1-F6EECF244321}">
                <p14:modId xmlns:p14="http://schemas.microsoft.com/office/powerpoint/2010/main" val="3201590276"/>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67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B0B4-B884-2146-8410-532E5B826F34}"/>
              </a:ext>
            </a:extLst>
          </p:cNvPr>
          <p:cNvSpPr>
            <a:spLocks noGrp="1"/>
          </p:cNvSpPr>
          <p:nvPr>
            <p:ph type="title"/>
          </p:nvPr>
        </p:nvSpPr>
        <p:spPr>
          <a:xfrm>
            <a:off x="6556354" y="571500"/>
            <a:ext cx="4526328" cy="1266265"/>
          </a:xfrm>
        </p:spPr>
        <p:txBody>
          <a:bodyPr>
            <a:normAutofit fontScale="90000"/>
          </a:bodyPr>
          <a:lstStyle/>
          <a:p>
            <a:pPr algn="ctr"/>
            <a:br>
              <a:rPr lang="en-US" sz="1400" b="0" i="0" dirty="0">
                <a:effectLst/>
                <a:latin typeface="Google Sans"/>
              </a:rPr>
            </a:br>
            <a:br>
              <a:rPr lang="en-US" sz="1400" b="0" i="0" dirty="0">
                <a:effectLst/>
                <a:latin typeface="Google Sans"/>
              </a:rPr>
            </a:br>
            <a:r>
              <a:rPr lang="en-US" sz="4000" b="0" i="0" dirty="0">
                <a:effectLst/>
              </a:rPr>
              <a:t>How Lupercalia evolved into valentine’s day</a:t>
            </a:r>
            <a:br>
              <a:rPr lang="en-US" sz="1400" b="0" i="0" dirty="0">
                <a:effectLst/>
                <a:latin typeface="Google Sans"/>
              </a:rPr>
            </a:br>
            <a:br>
              <a:rPr lang="en-US" sz="1400" b="0" i="0" dirty="0">
                <a:effectLst/>
                <a:latin typeface="Google Sans"/>
              </a:rPr>
            </a:br>
            <a:endParaRPr lang="en-US" sz="1400" dirty="0"/>
          </a:p>
        </p:txBody>
      </p:sp>
      <p:sp>
        <p:nvSpPr>
          <p:cNvPr id="10" name="Rectangle 9">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ove Letter">
            <a:extLst>
              <a:ext uri="{FF2B5EF4-FFF2-40B4-BE49-F238E27FC236}">
                <a16:creationId xmlns:a16="http://schemas.microsoft.com/office/drawing/2014/main" id="{4D60B3EB-827F-DDE4-D1AA-45B59C603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823" y="689358"/>
            <a:ext cx="4219634" cy="4219634"/>
          </a:xfrm>
          <a:prstGeom prst="rect">
            <a:avLst/>
          </a:prstGeom>
        </p:spPr>
      </p:pic>
      <p:sp>
        <p:nvSpPr>
          <p:cNvPr id="3" name="Content Placeholder 2">
            <a:extLst>
              <a:ext uri="{FF2B5EF4-FFF2-40B4-BE49-F238E27FC236}">
                <a16:creationId xmlns:a16="http://schemas.microsoft.com/office/drawing/2014/main" id="{2E5E9D42-4A60-A824-F548-50A6918A8197}"/>
              </a:ext>
            </a:extLst>
          </p:cNvPr>
          <p:cNvSpPr>
            <a:spLocks noGrp="1"/>
          </p:cNvSpPr>
          <p:nvPr>
            <p:ph sz="quarter" idx="13"/>
          </p:nvPr>
        </p:nvSpPr>
        <p:spPr>
          <a:xfrm>
            <a:off x="6551610" y="2071048"/>
            <a:ext cx="4531072" cy="3072290"/>
          </a:xfrm>
        </p:spPr>
        <p:txBody>
          <a:bodyPr anchor="t">
            <a:normAutofit/>
          </a:bodyPr>
          <a:lstStyle/>
          <a:p>
            <a:pPr>
              <a:lnSpc>
                <a:spcPct val="110000"/>
              </a:lnSpc>
            </a:pPr>
            <a:r>
              <a:rPr lang="en-US" sz="1700" b="0" i="0">
                <a:effectLst/>
              </a:rPr>
              <a:t>The Catholic church declared February 14</a:t>
            </a:r>
            <a:r>
              <a:rPr lang="en-US" sz="1700" b="0" i="0" baseline="30000">
                <a:effectLst/>
              </a:rPr>
              <a:t>th</a:t>
            </a:r>
            <a:r>
              <a:rPr lang="en-US" sz="1700" b="0" i="0">
                <a:effectLst/>
              </a:rPr>
              <a:t> a day to celebrate the martyred Saint Valentine </a:t>
            </a:r>
          </a:p>
          <a:p>
            <a:pPr fontAlgn="ctr">
              <a:lnSpc>
                <a:spcPct val="110000"/>
              </a:lnSpc>
            </a:pPr>
            <a:r>
              <a:rPr lang="en-US" sz="1700" b="0" i="0">
                <a:effectLst/>
              </a:rPr>
              <a:t>Romantics retold history, turning the day into one about love, devotion, and courtship </a:t>
            </a:r>
          </a:p>
          <a:p>
            <a:pPr>
              <a:lnSpc>
                <a:spcPct val="110000"/>
              </a:lnSpc>
            </a:pPr>
            <a:r>
              <a:rPr lang="en-US" sz="1700" b="0" i="0">
                <a:effectLst/>
              </a:rPr>
              <a:t>Illustrated romantic cards became mass-produced during the eighteenth century </a:t>
            </a:r>
          </a:p>
          <a:p>
            <a:pPr>
              <a:lnSpc>
                <a:spcPct val="110000"/>
              </a:lnSpc>
            </a:pPr>
            <a:endParaRPr lang="en-US" sz="1700"/>
          </a:p>
        </p:txBody>
      </p:sp>
    </p:spTree>
    <p:extLst>
      <p:ext uri="{BB962C8B-B14F-4D97-AF65-F5344CB8AC3E}">
        <p14:creationId xmlns:p14="http://schemas.microsoft.com/office/powerpoint/2010/main" val="392048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EAA0-DE64-8CE0-6950-A0E078956671}"/>
              </a:ext>
            </a:extLst>
          </p:cNvPr>
          <p:cNvSpPr>
            <a:spLocks noGrp="1"/>
          </p:cNvSpPr>
          <p:nvPr>
            <p:ph type="title"/>
          </p:nvPr>
        </p:nvSpPr>
        <p:spPr>
          <a:xfrm>
            <a:off x="4708586" y="685800"/>
            <a:ext cx="6374097" cy="1151965"/>
          </a:xfrm>
        </p:spPr>
        <p:txBody>
          <a:bodyPr>
            <a:normAutofit/>
          </a:bodyPr>
          <a:lstStyle/>
          <a:p>
            <a:r>
              <a:rPr lang="en-US" dirty="0"/>
              <a:t>ST. Valentine</a:t>
            </a:r>
          </a:p>
        </p:txBody>
      </p:sp>
      <p:pic>
        <p:nvPicPr>
          <p:cNvPr id="5" name="Picture 4" descr="A mosaic of a person holding a cross&#10;&#10;Description automatically generated">
            <a:extLst>
              <a:ext uri="{FF2B5EF4-FFF2-40B4-BE49-F238E27FC236}">
                <a16:creationId xmlns:a16="http://schemas.microsoft.com/office/drawing/2014/main" id="{FBAA22C2-599A-8DAE-F1B6-32DD12AD5431}"/>
              </a:ext>
            </a:extLst>
          </p:cNvPr>
          <p:cNvPicPr>
            <a:picLocks noChangeAspect="1"/>
          </p:cNvPicPr>
          <p:nvPr/>
        </p:nvPicPr>
        <p:blipFill>
          <a:blip r:embed="rId3">
            <a:extLst>
              <a:ext uri="{837473B0-CC2E-450A-ABE3-18F120FF3D39}">
                <a1611:picAttrSrcUrl xmlns:a1611="http://schemas.microsoft.com/office/drawing/2016/11/main" r:id="rId4"/>
              </a:ext>
            </a:extLst>
          </a:blip>
          <a:srcRect r="1" b="2938"/>
          <a:stretch/>
        </p:blipFill>
        <p:spPr>
          <a:xfrm>
            <a:off x="404226" y="10"/>
            <a:ext cx="3840480"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26EF566C-43B8-FD34-1AFA-ADACBDA9DE07}"/>
              </a:ext>
            </a:extLst>
          </p:cNvPr>
          <p:cNvSpPr>
            <a:spLocks noGrp="1"/>
          </p:cNvSpPr>
          <p:nvPr>
            <p:ph sz="quarter" idx="13"/>
          </p:nvPr>
        </p:nvSpPr>
        <p:spPr>
          <a:xfrm>
            <a:off x="4701906" y="2142066"/>
            <a:ext cx="6380777" cy="3232519"/>
          </a:xfrm>
        </p:spPr>
        <p:txBody>
          <a:bodyPr>
            <a:normAutofit/>
          </a:bodyPr>
          <a:lstStyle/>
          <a:p>
            <a:pPr>
              <a:lnSpc>
                <a:spcPct val="110000"/>
              </a:lnSpc>
            </a:pPr>
            <a:r>
              <a:rPr lang="en-US" sz="1100" b="0" i="0">
                <a:effectLst/>
              </a:rPr>
              <a:t>St. Valentine is the patron saint of lovers, people with epilepsy, and beekeepers, among other things, but the real-life history of the man is unknown</a:t>
            </a:r>
          </a:p>
          <a:p>
            <a:pPr lvl="1">
              <a:lnSpc>
                <a:spcPct val="110000"/>
              </a:lnSpc>
            </a:pPr>
            <a:r>
              <a:rPr lang="en-US" sz="1100" b="0" i="0">
                <a:effectLst/>
              </a:rPr>
              <a:t>There are various legends about a Christian figure named Valentine or Valentinus who was martyred on February 14 in the 3rd century AD</a:t>
            </a:r>
          </a:p>
          <a:p>
            <a:pPr>
              <a:lnSpc>
                <a:spcPct val="110000"/>
              </a:lnSpc>
            </a:pPr>
            <a:r>
              <a:rPr lang="en-US" sz="1100" b="0" i="0">
                <a:effectLst/>
              </a:rPr>
              <a:t>In one story, St. Valentine was a Roman priest and physician who refused to convert to paganism and was executed by Emperor Claudius II in about 270 AD</a:t>
            </a:r>
          </a:p>
          <a:p>
            <a:pPr lvl="1">
              <a:lnSpc>
                <a:spcPct val="110000"/>
              </a:lnSpc>
            </a:pPr>
            <a:r>
              <a:rPr lang="en-US" sz="1100" b="0" i="0">
                <a:effectLst/>
              </a:rPr>
              <a:t>Prior to his execution, he miraculously healed the daughter of his jailer. As the legend goes, he then fell in love with the daughter and, on the day of his execution, wrote her a letter signed "from your Valentine."</a:t>
            </a:r>
          </a:p>
          <a:p>
            <a:pPr>
              <a:lnSpc>
                <a:spcPct val="110000"/>
              </a:lnSpc>
            </a:pPr>
            <a:r>
              <a:rPr lang="en-US" sz="1100" b="0" i="0">
                <a:effectLst/>
              </a:rPr>
              <a:t>In another story, St. Valentine was executed because he secretly performed weddings for soldiers, who were forbidden to marry according to an edict from Claudius II</a:t>
            </a:r>
          </a:p>
          <a:p>
            <a:pPr marL="0" indent="0">
              <a:lnSpc>
                <a:spcPct val="110000"/>
              </a:lnSpc>
              <a:buNone/>
            </a:pPr>
            <a:endParaRPr lang="en-US" sz="1100"/>
          </a:p>
        </p:txBody>
      </p:sp>
    </p:spTree>
    <p:extLst>
      <p:ext uri="{BB962C8B-B14F-4D97-AF65-F5344CB8AC3E}">
        <p14:creationId xmlns:p14="http://schemas.microsoft.com/office/powerpoint/2010/main" val="42471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F349-A1AE-6DDA-22A5-3C6AACC253CC}"/>
              </a:ext>
            </a:extLst>
          </p:cNvPr>
          <p:cNvSpPr>
            <a:spLocks noGrp="1"/>
          </p:cNvSpPr>
          <p:nvPr>
            <p:ph type="title"/>
          </p:nvPr>
        </p:nvSpPr>
        <p:spPr>
          <a:xfrm>
            <a:off x="8009812" y="685800"/>
            <a:ext cx="3072869" cy="1151965"/>
          </a:xfrm>
        </p:spPr>
        <p:txBody>
          <a:bodyPr>
            <a:normAutofit/>
          </a:bodyPr>
          <a:lstStyle/>
          <a:p>
            <a:r>
              <a:rPr lang="en-US" sz="4100"/>
              <a:t>Love Letters</a:t>
            </a:r>
          </a:p>
        </p:txBody>
      </p:sp>
      <p:sp>
        <p:nvSpPr>
          <p:cNvPr id="23" name="Rectangle 22">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se on a piece of paper&#10;&#10;Description automatically generated">
            <a:extLst>
              <a:ext uri="{FF2B5EF4-FFF2-40B4-BE49-F238E27FC236}">
                <a16:creationId xmlns:a16="http://schemas.microsoft.com/office/drawing/2014/main" id="{17E2AB61-13BD-7B56-2385-FA999902F9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8881" y="689358"/>
            <a:ext cx="6321549" cy="4219634"/>
          </a:xfrm>
          <a:prstGeom prst="rect">
            <a:avLst/>
          </a:prstGeom>
        </p:spPr>
      </p:pic>
      <p:sp>
        <p:nvSpPr>
          <p:cNvPr id="3" name="Content Placeholder 2">
            <a:extLst>
              <a:ext uri="{FF2B5EF4-FFF2-40B4-BE49-F238E27FC236}">
                <a16:creationId xmlns:a16="http://schemas.microsoft.com/office/drawing/2014/main" id="{17E792F0-9E60-DA5E-00B5-769733DD962B}"/>
              </a:ext>
            </a:extLst>
          </p:cNvPr>
          <p:cNvSpPr>
            <a:spLocks noGrp="1"/>
          </p:cNvSpPr>
          <p:nvPr>
            <p:ph sz="quarter" idx="13"/>
          </p:nvPr>
        </p:nvSpPr>
        <p:spPr>
          <a:xfrm>
            <a:off x="8006592" y="2071048"/>
            <a:ext cx="3076090" cy="3072290"/>
          </a:xfrm>
        </p:spPr>
        <p:txBody>
          <a:bodyPr anchor="t">
            <a:normAutofit/>
          </a:bodyPr>
          <a:lstStyle/>
          <a:p>
            <a:r>
              <a:rPr lang="en-US" sz="1800" b="0" i="0">
                <a:effectLst/>
              </a:rPr>
              <a:t>It's said that St. Valentine wrote the first “valentine” greeting to a young girl he tutored and fell in love with while he was imprisoned</a:t>
            </a:r>
            <a:endParaRPr lang="en-US" sz="1800"/>
          </a:p>
        </p:txBody>
      </p:sp>
    </p:spTree>
    <p:extLst>
      <p:ext uri="{BB962C8B-B14F-4D97-AF65-F5344CB8AC3E}">
        <p14:creationId xmlns:p14="http://schemas.microsoft.com/office/powerpoint/2010/main" val="393814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7D4F-6E11-7F13-B11A-A7E037ECA309}"/>
              </a:ext>
            </a:extLst>
          </p:cNvPr>
          <p:cNvSpPr>
            <a:spLocks noGrp="1"/>
          </p:cNvSpPr>
          <p:nvPr>
            <p:ph type="title"/>
          </p:nvPr>
        </p:nvSpPr>
        <p:spPr>
          <a:xfrm>
            <a:off x="6179229" y="685800"/>
            <a:ext cx="4903454" cy="1151965"/>
          </a:xfrm>
        </p:spPr>
        <p:txBody>
          <a:bodyPr>
            <a:normAutofit/>
          </a:bodyPr>
          <a:lstStyle/>
          <a:p>
            <a:r>
              <a:rPr lang="en-US" dirty="0"/>
              <a:t>cupid</a:t>
            </a:r>
          </a:p>
        </p:txBody>
      </p:sp>
      <p:pic>
        <p:nvPicPr>
          <p:cNvPr id="5" name="Picture 4">
            <a:extLst>
              <a:ext uri="{FF2B5EF4-FFF2-40B4-BE49-F238E27FC236}">
                <a16:creationId xmlns:a16="http://schemas.microsoft.com/office/drawing/2014/main" id="{7A5D9FD4-A853-E928-A1EC-6E6AE51F026A}"/>
              </a:ext>
            </a:extLst>
          </p:cNvPr>
          <p:cNvPicPr>
            <a:picLocks noChangeAspect="1"/>
          </p:cNvPicPr>
          <p:nvPr/>
        </p:nvPicPr>
        <p:blipFill>
          <a:blip r:embed="rId3"/>
          <a:srcRect l="33111" r="-1" b="-1"/>
          <a:stretch/>
        </p:blipFill>
        <p:spPr>
          <a:xfrm>
            <a:off x="404226" y="10"/>
            <a:ext cx="5312664"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8F27E736-2874-B03B-E5E9-10B925FC0C2B}"/>
              </a:ext>
            </a:extLst>
          </p:cNvPr>
          <p:cNvSpPr>
            <a:spLocks noGrp="1"/>
          </p:cNvSpPr>
          <p:nvPr>
            <p:ph sz="quarter" idx="13"/>
          </p:nvPr>
        </p:nvSpPr>
        <p:spPr>
          <a:xfrm>
            <a:off x="6174089" y="2142066"/>
            <a:ext cx="4908593" cy="3232519"/>
          </a:xfrm>
        </p:spPr>
        <p:txBody>
          <a:bodyPr>
            <a:normAutofit/>
          </a:bodyPr>
          <a:lstStyle/>
          <a:p>
            <a:pPr>
              <a:lnSpc>
                <a:spcPct val="110000"/>
              </a:lnSpc>
            </a:pPr>
            <a:r>
              <a:rPr lang="en-US" sz="1700"/>
              <a:t>Is often portrayed on </a:t>
            </a:r>
            <a:r>
              <a:rPr lang="en-US" sz="1700" err="1"/>
              <a:t>valentine”s</a:t>
            </a:r>
            <a:r>
              <a:rPr lang="en-US" sz="1700"/>
              <a:t> day cards as a naked cherub launching arrows of love at unsuspecting lovers.</a:t>
            </a:r>
          </a:p>
          <a:p>
            <a:pPr>
              <a:lnSpc>
                <a:spcPct val="110000"/>
              </a:lnSpc>
            </a:pPr>
            <a:r>
              <a:rPr lang="en-US" sz="1700"/>
              <a:t>But the roman god cupid has his roots in Greek mythology as the Greek god of love, eros. According to Greek archaic poets, eros was a handsome immortal played with the emotions of gods and men, using golden arrows to incite love and leaden ones to sow aversion.</a:t>
            </a:r>
          </a:p>
        </p:txBody>
      </p:sp>
    </p:spTree>
    <p:extLst>
      <p:ext uri="{BB962C8B-B14F-4D97-AF65-F5344CB8AC3E}">
        <p14:creationId xmlns:p14="http://schemas.microsoft.com/office/powerpoint/2010/main" val="11874976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118</TotalTime>
  <Words>621</Words>
  <Application>Microsoft Macintosh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Google Sans</vt:lpstr>
      <vt:lpstr>Impact</vt:lpstr>
      <vt:lpstr>Main Event</vt:lpstr>
      <vt:lpstr>Valentine’s Day Is pagan</vt:lpstr>
      <vt:lpstr>When is Valentine’s Day?</vt:lpstr>
      <vt:lpstr>Modern Day </vt:lpstr>
      <vt:lpstr>Roman fertility festival: Lupercalia</vt:lpstr>
      <vt:lpstr>Why was Lupercalia celebrated?  </vt:lpstr>
      <vt:lpstr>  How Lupercalia evolved into valentine’s day  </vt:lpstr>
      <vt:lpstr>ST. Valentine</vt:lpstr>
      <vt:lpstr>Love Letters</vt:lpstr>
      <vt:lpstr>cupid</vt:lpstr>
      <vt:lpstr>Overall point:</vt:lpstr>
      <vt:lpstr>Scriptures: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Valentine’s Day pagan</dc:title>
  <dc:creator>agoss</dc:creator>
  <cp:lastModifiedBy>agoss</cp:lastModifiedBy>
  <cp:revision>3</cp:revision>
  <dcterms:created xsi:type="dcterms:W3CDTF">2025-02-01T04:26:40Z</dcterms:created>
  <dcterms:modified xsi:type="dcterms:W3CDTF">2025-04-11T14:06:08Z</dcterms:modified>
</cp:coreProperties>
</file>