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Most Responses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746431496941283"/>
          <c:y val="0.18496203519769303"/>
          <c:w val="0.64512934915848974"/>
          <c:h val="0.69935182811017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'[Survey Recap Sheet 3 7 2021.xlsx]Recap and Graphs'!$B$177</c:f>
              <c:strCache>
                <c:ptCount val="1"/>
                <c:pt idx="0">
                  <c:v>Most 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CC-4BD6-86A8-1B55C4C60E1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CC-4BD6-86A8-1B55C4C60E1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CC-4BD6-86A8-1B55C4C60E14}"/>
              </c:ext>
            </c:extLst>
          </c:dPt>
          <c:cat>
            <c:strRef>
              <c:f>'[Survey Recap Sheet 3 7 2021.xlsx]Recap and Graphs'!$A$178:$A$185</c:f>
              <c:strCache>
                <c:ptCount val="8"/>
                <c:pt idx="0">
                  <c:v>A. Water clarity </c:v>
                </c:pt>
                <c:pt idx="1">
                  <c:v>B. Smell</c:v>
                </c:pt>
                <c:pt idx="2">
                  <c:v>C. Aquatic Plant Growth</c:v>
                </c:pt>
                <c:pt idx="3">
                  <c:v>D. Water Level</c:v>
                </c:pt>
                <c:pt idx="4">
                  <c:v>E. Water Color</c:v>
                </c:pt>
                <c:pt idx="5">
                  <c:v>F. Fish Kills</c:v>
                </c:pt>
                <c:pt idx="6">
                  <c:v>G. Algae Blooms</c:v>
                </c:pt>
                <c:pt idx="7">
                  <c:v>H. Other</c:v>
                </c:pt>
              </c:strCache>
            </c:strRef>
          </c:cat>
          <c:val>
            <c:numRef>
              <c:f>'[Survey Recap Sheet 3 7 2021.xlsx]Recap and Graphs'!$B$178:$B$185</c:f>
              <c:numCache>
                <c:formatCode>General</c:formatCode>
                <c:ptCount val="8"/>
                <c:pt idx="0">
                  <c:v>104</c:v>
                </c:pt>
                <c:pt idx="1">
                  <c:v>6</c:v>
                </c:pt>
                <c:pt idx="2">
                  <c:v>73</c:v>
                </c:pt>
                <c:pt idx="3">
                  <c:v>7</c:v>
                </c:pt>
                <c:pt idx="4">
                  <c:v>10</c:v>
                </c:pt>
                <c:pt idx="5">
                  <c:v>17</c:v>
                </c:pt>
                <c:pt idx="6">
                  <c:v>54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CC-4BD6-86A8-1B55C4C60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5069152"/>
        <c:axId val="515068496"/>
      </c:barChart>
      <c:catAx>
        <c:axId val="51506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068496"/>
        <c:crosses val="autoZero"/>
        <c:auto val="1"/>
        <c:lblAlgn val="ctr"/>
        <c:lblOffset val="100"/>
        <c:noMultiLvlLbl val="0"/>
      </c:catAx>
      <c:valAx>
        <c:axId val="51506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06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Future Wild Rice Applications</a:t>
            </a:r>
          </a:p>
        </c:rich>
      </c:tx>
      <c:layout>
        <c:manualLayout>
          <c:xMode val="edge"/>
          <c:yMode val="edge"/>
          <c:x val="0.19704969226492497"/>
          <c:y val="4.3748449858075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'[Survey Recap Sheet 3 7 2021.xlsx]Recap and Graphs'!$B$435</c:f>
              <c:strCache>
                <c:ptCount val="1"/>
                <c:pt idx="0">
                  <c:v>Most Responses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D0-4AAF-9B24-29C863058D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D0-4AAF-9B24-29C863058D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D0-4AAF-9B24-29C863058D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D0-4AAF-9B24-29C863058D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D0-4AAF-9B24-29C863058D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0D0-4AAF-9B24-29C863058D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0D0-4AAF-9B24-29C863058D3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0D0-4AAF-9B24-29C863058D3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0D0-4AAF-9B24-29C863058D3D}"/>
              </c:ext>
            </c:extLst>
          </c:dPt>
          <c:dLbls>
            <c:dLbl>
              <c:idx val="1"/>
              <c:layout>
                <c:manualLayout>
                  <c:x val="-0.13219728783902013"/>
                  <c:y val="0.138756197142023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Pickerel</a:t>
                    </a:r>
                  </a:p>
                  <a:p>
                    <a:fld id="{839A09A2-F7C2-43D0-A9EE-8E786A1C75D5}" type="VALUE">
                      <a:rPr lang="en-US"/>
                      <a:pPr/>
                      <a:t>[VALUE]</a:t>
                    </a:fld>
                    <a:r>
                      <a:rPr lang="en-US" baseline="0" dirty="0"/>
                      <a:t> </a:t>
                    </a:r>
                  </a:p>
                  <a:p>
                    <a:r>
                      <a:rPr lang="en-US" baseline="0" dirty="0"/>
                      <a:t>Yes </a:t>
                    </a:r>
                    <a:fld id="{C274DE42-4C66-4721-AA3E-7B1FFAF5808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D0-4AAF-9B24-29C863058D3D}"/>
                </c:ext>
              </c:extLst>
            </c:dLbl>
            <c:dLbl>
              <c:idx val="2"/>
              <c:layout>
                <c:manualLayout>
                  <c:x val="-9.1384076990376206E-2"/>
                  <c:y val="-0.10306503353747448"/>
                </c:manualLayout>
              </c:layout>
              <c:tx>
                <c:rich>
                  <a:bodyPr/>
                  <a:lstStyle/>
                  <a:p>
                    <a:fld id="{798C31EF-3213-4AE6-96A7-747691920578}" type="VALUE">
                      <a:rPr lang="en-US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FE8D659B-9D56-4ED7-B905-000033E248BB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D0-4AAF-9B24-29C863058D3D}"/>
                </c:ext>
              </c:extLst>
            </c:dLbl>
            <c:dLbl>
              <c:idx val="4"/>
              <c:layout>
                <c:manualLayout>
                  <c:x val="-3.2487751531058616E-2"/>
                  <c:y val="-6.95067804024497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Crane</a:t>
                    </a:r>
                  </a:p>
                  <a:p>
                    <a:fld id="{78CDDF61-5ACA-4305-8B3B-A288B11699B8}" type="VALUE">
                      <a:rPr lang="en-US"/>
                      <a:pPr/>
                      <a:t>[VALUE]</a:t>
                    </a:fld>
                    <a:r>
                      <a:rPr lang="en-US" baseline="0" dirty="0"/>
                      <a:t> </a:t>
                    </a:r>
                  </a:p>
                  <a:p>
                    <a:r>
                      <a:rPr lang="en-US" baseline="0" dirty="0"/>
                      <a:t>Yes</a:t>
                    </a:r>
                  </a:p>
                  <a:p>
                    <a:fld id="{84A2B010-E64A-430D-A087-AC03DE66F855}" type="PERCENTAGE">
                      <a:rPr lang="en-US" baseline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0D0-4AAF-9B24-29C863058D3D}"/>
                </c:ext>
              </c:extLst>
            </c:dLbl>
            <c:dLbl>
              <c:idx val="5"/>
              <c:layout>
                <c:manualLayout>
                  <c:x val="8.2817366579177557E-2"/>
                  <c:y val="-0.11581620005832613"/>
                </c:manualLayout>
              </c:layout>
              <c:tx>
                <c:rich>
                  <a:bodyPr/>
                  <a:lstStyle/>
                  <a:p>
                    <a:fld id="{8A4DB1E6-F802-4080-9AB3-D73B2C55E500}" type="VALUE">
                      <a:rPr lang="en-US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27D14FED-0ADC-4A49-AE39-DD9056F7232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0D0-4AAF-9B24-29C863058D3D}"/>
                </c:ext>
              </c:extLst>
            </c:dLbl>
            <c:dLbl>
              <c:idx val="7"/>
              <c:layout>
                <c:manualLayout>
                  <c:x val="0.13786132983377078"/>
                  <c:y val="6.54443715368912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Channel</a:t>
                    </a:r>
                  </a:p>
                  <a:p>
                    <a:fld id="{E022C089-718C-4346-8469-F69E1CDCEC6E}" type="VALUE">
                      <a:rPr lang="en-US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Yes </a:t>
                    </a:r>
                    <a:fld id="{B2D06E00-41E9-4E7D-9E3F-7BEB886EA42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0D0-4AAF-9B24-29C863058D3D}"/>
                </c:ext>
              </c:extLst>
            </c:dLbl>
            <c:dLbl>
              <c:idx val="8"/>
              <c:layout>
                <c:manualLayout>
                  <c:x val="3.609864391951001E-2"/>
                  <c:y val="0.1845723972003499"/>
                </c:manualLayout>
              </c:layout>
              <c:tx>
                <c:rich>
                  <a:bodyPr/>
                  <a:lstStyle/>
                  <a:p>
                    <a:fld id="{22DFBE0D-3EED-4F84-967E-5BD265D0C7E3}" type="VALUE">
                      <a:rPr lang="en-US"/>
                      <a:pPr/>
                      <a:t>[VALUE]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FC7CC7B3-9674-4377-B066-845D03DB352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0D0-4AAF-9B24-29C863058D3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'[Survey Recap Sheet 3 7 2021.xlsx]Recap and Graphs'!$B$436:$B$444</c:f>
              <c:numCache>
                <c:formatCode>General</c:formatCode>
                <c:ptCount val="9"/>
                <c:pt idx="1">
                  <c:v>119</c:v>
                </c:pt>
                <c:pt idx="2">
                  <c:v>15</c:v>
                </c:pt>
                <c:pt idx="4">
                  <c:v>80</c:v>
                </c:pt>
                <c:pt idx="5">
                  <c:v>21</c:v>
                </c:pt>
                <c:pt idx="7">
                  <c:v>102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0D0-4AAF-9B24-29C863058D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 of People</a:t>
            </a:r>
            <a:r>
              <a:rPr lang="en-US" b="1" baseline="0" dirty="0"/>
              <a:t> Visiting our Website</a:t>
            </a:r>
            <a:endParaRPr lang="en-US" b="1" dirty="0"/>
          </a:p>
        </c:rich>
      </c:tx>
      <c:layout>
        <c:manualLayout>
          <c:xMode val="edge"/>
          <c:yMode val="edge"/>
          <c:x val="0.16834011373578303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90288713910761E-2"/>
          <c:y val="0.17171296296296298"/>
          <c:w val="0.87765266841644796"/>
          <c:h val="0.516812846310877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'Recap and Graphs'!$A$454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5555555555555552E-2"/>
                  <c:y val="0.31944444444444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7D-44E1-A0A0-1214677D5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'Recap and Graphs'!$B$453:$C$453</c:f>
              <c:strCache>
                <c:ptCount val="2"/>
                <c:pt idx="0">
                  <c:v>Responses</c:v>
                </c:pt>
                <c:pt idx="1">
                  <c:v>%</c:v>
                </c:pt>
              </c:strCache>
            </c:strRef>
          </c:cat>
          <c:val>
            <c:numRef>
              <c:f>'Recap and Graphs'!$B$454:$C$454</c:f>
              <c:numCache>
                <c:formatCode>0.00%</c:formatCode>
                <c:ptCount val="2"/>
                <c:pt idx="0" formatCode="General">
                  <c:v>68</c:v>
                </c:pt>
                <c:pt idx="1">
                  <c:v>0.25660377358490566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D-44E1-A0A0-1214677D575F}"/>
            </c:ext>
          </c:extLst>
        </c:ser>
        <c:ser>
          <c:idx val="1"/>
          <c:order val="1"/>
          <c:tx>
            <c:strRef>
              <c:f>'Recap and Graphs'!$A$455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51111111111111118"/>
                  <c:y val="0.189814814814814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7D-44E1-A0A0-1214677D57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'Recap and Graphs'!$B$453:$C$453</c:f>
              <c:strCache>
                <c:ptCount val="2"/>
                <c:pt idx="0">
                  <c:v>Responses</c:v>
                </c:pt>
                <c:pt idx="1">
                  <c:v>%</c:v>
                </c:pt>
              </c:strCache>
            </c:strRef>
          </c:cat>
          <c:val>
            <c:numRef>
              <c:f>'Recap and Graphs'!$B$455:$C$455</c:f>
              <c:numCache>
                <c:formatCode>0.00%</c:formatCode>
                <c:ptCount val="2"/>
                <c:pt idx="0" formatCode="General">
                  <c:v>197</c:v>
                </c:pt>
                <c:pt idx="1">
                  <c:v>0.74339622641509429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7D-44E1-A0A0-1214677D57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5434488"/>
        <c:axId val="105436456"/>
      </c:barChart>
      <c:catAx>
        <c:axId val="1054344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5436456"/>
        <c:crosses val="autoZero"/>
        <c:auto val="1"/>
        <c:lblAlgn val="ctr"/>
        <c:lblOffset val="100"/>
        <c:noMultiLvlLbl val="0"/>
      </c:catAx>
      <c:valAx>
        <c:axId val="105436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Responses</a:t>
                </a:r>
              </a:p>
            </c:rich>
          </c:tx>
          <c:layout>
            <c:manualLayout>
              <c:xMode val="edge"/>
              <c:yMode val="edge"/>
              <c:x val="0.43332633420822397"/>
              <c:y val="0.8098140857392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43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Most Responses-Improved</a:t>
            </a:r>
            <a:r>
              <a:rPr lang="en-US" b="1" baseline="0" dirty="0"/>
              <a:t> Condition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674683098413144E-2"/>
          <c:y val="0.20579916680768701"/>
          <c:w val="0.87496560625623576"/>
          <c:h val="0.368669059892114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'[Survey Recap Sheet 3 7 2021.xlsx]Recap and Graphs'!$B$193:$B$194</c:f>
              <c:strCache>
                <c:ptCount val="2"/>
                <c:pt idx="0">
                  <c:v>Most 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B4-48B8-B4D3-221B296AC514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B4-48B8-B4D3-221B296AC514}"/>
              </c:ext>
            </c:extLst>
          </c:dPt>
          <c:cat>
            <c:strRef>
              <c:f>'[Survey Recap Sheet 3 7 2021.xlsx]Recap and Graphs'!$A$195:$A$201</c:f>
              <c:strCache>
                <c:ptCount val="7"/>
                <c:pt idx="0">
                  <c:v>Septic Compliance</c:v>
                </c:pt>
                <c:pt idx="1">
                  <c:v>Increased Weed Growth</c:v>
                </c:pt>
                <c:pt idx="2">
                  <c:v>Shoreline Improvement</c:v>
                </c:pt>
                <c:pt idx="3">
                  <c:v>Fluctuating Water Levels</c:v>
                </c:pt>
                <c:pt idx="4">
                  <c:v>Knowledge of Phosphorus and Nitrogen</c:v>
                </c:pt>
                <c:pt idx="5">
                  <c:v>Weed Harvesting</c:v>
                </c:pt>
                <c:pt idx="6">
                  <c:v>Other</c:v>
                </c:pt>
              </c:strCache>
            </c:strRef>
          </c:cat>
          <c:val>
            <c:numRef>
              <c:f>'[Survey Recap Sheet 3 7 2021.xlsx]Recap and Graphs'!$B$195:$B$201</c:f>
              <c:numCache>
                <c:formatCode>General</c:formatCode>
                <c:ptCount val="7"/>
                <c:pt idx="0">
                  <c:v>105</c:v>
                </c:pt>
                <c:pt idx="1">
                  <c:v>42</c:v>
                </c:pt>
                <c:pt idx="2">
                  <c:v>45</c:v>
                </c:pt>
                <c:pt idx="3">
                  <c:v>19</c:v>
                </c:pt>
                <c:pt idx="4">
                  <c:v>49</c:v>
                </c:pt>
                <c:pt idx="5">
                  <c:v>92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B4-48B8-B4D3-221B296AC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5074728"/>
        <c:axId val="515075384"/>
      </c:barChart>
      <c:catAx>
        <c:axId val="51507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075384"/>
        <c:crosses val="autoZero"/>
        <c:auto val="1"/>
        <c:lblAlgn val="ctr"/>
        <c:lblOffset val="100"/>
        <c:noMultiLvlLbl val="0"/>
      </c:catAx>
      <c:valAx>
        <c:axId val="51507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07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Most Responses-Degraded Condition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35294837047251"/>
          <c:y val="0.25126728175584334"/>
          <c:w val="0.84838770427085242"/>
          <c:h val="0.375694043587723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'[Survey Recap Sheet 3 7 2021.xlsx]Recap and Graphs'!$B$202:$B$203</c:f>
              <c:strCache>
                <c:ptCount val="2"/>
                <c:pt idx="0">
                  <c:v>Most 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DF-419D-8A85-DAF69C04972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DF-419D-8A85-DAF69C04972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DF-419D-8A85-DAF69C049728}"/>
              </c:ext>
            </c:extLst>
          </c:dPt>
          <c:cat>
            <c:strRef>
              <c:f>'[Survey Recap Sheet 3 7 2021.xlsx]Recap and Graphs'!$A$204:$A$210</c:f>
              <c:strCache>
                <c:ptCount val="7"/>
                <c:pt idx="0">
                  <c:v>Septic Compliance</c:v>
                </c:pt>
                <c:pt idx="1">
                  <c:v>Increased Weed Growth</c:v>
                </c:pt>
                <c:pt idx="2">
                  <c:v>Shoreline Improvement</c:v>
                </c:pt>
                <c:pt idx="3">
                  <c:v>Fluctuating Water Levels</c:v>
                </c:pt>
                <c:pt idx="4">
                  <c:v>Knowledge of Phosphorus and Nitrogen</c:v>
                </c:pt>
                <c:pt idx="5">
                  <c:v>Weed Harvesting</c:v>
                </c:pt>
                <c:pt idx="6">
                  <c:v>Other</c:v>
                </c:pt>
              </c:strCache>
            </c:strRef>
          </c:cat>
          <c:val>
            <c:numRef>
              <c:f>'[Survey Recap Sheet 3 7 2021.xlsx]Recap and Graphs'!$B$204:$B$210</c:f>
              <c:numCache>
                <c:formatCode>General</c:formatCode>
                <c:ptCount val="7"/>
                <c:pt idx="0">
                  <c:v>56</c:v>
                </c:pt>
                <c:pt idx="1">
                  <c:v>151</c:v>
                </c:pt>
                <c:pt idx="2">
                  <c:v>21</c:v>
                </c:pt>
                <c:pt idx="3">
                  <c:v>20</c:v>
                </c:pt>
                <c:pt idx="4">
                  <c:v>66</c:v>
                </c:pt>
                <c:pt idx="5">
                  <c:v>32</c:v>
                </c:pt>
                <c:pt idx="6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DF-419D-8A85-DAF69C049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122288"/>
        <c:axId val="603123600"/>
      </c:barChart>
      <c:catAx>
        <c:axId val="60312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23600"/>
        <c:crosses val="autoZero"/>
        <c:auto val="1"/>
        <c:lblAlgn val="ctr"/>
        <c:lblOffset val="100"/>
        <c:noMultiLvlLbl val="0"/>
      </c:catAx>
      <c:valAx>
        <c:axId val="60312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2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Pickerel Lake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387912738402898E-2"/>
          <c:y val="0.22023034045670681"/>
          <c:w val="0.92777258031035037"/>
          <c:h val="0.598989885057266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'[Survey Recap Sheet 3 7 2021.xlsx]Recap and Graphs'!$B$353:$B$354</c:f>
              <c:strCache>
                <c:ptCount val="2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0-48EC-BDCF-1F29CCD137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Recap Sheet 3 7 2021.xlsx]Recap and Graphs'!$A$355:$A$357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Does Not Apply (non-waterfront owner)</c:v>
                </c:pt>
              </c:strCache>
            </c:strRef>
          </c:cat>
          <c:val>
            <c:numRef>
              <c:f>'[Survey Recap Sheet 3 7 2021.xlsx]Recap and Graphs'!$B$355:$B$357</c:f>
              <c:numCache>
                <c:formatCode>General</c:formatCode>
                <c:ptCount val="3"/>
                <c:pt idx="0">
                  <c:v>37</c:v>
                </c:pt>
                <c:pt idx="1">
                  <c:v>119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D0-48EC-BDCF-1F29CCD13754}"/>
            </c:ext>
          </c:extLst>
        </c:ser>
        <c:ser>
          <c:idx val="1"/>
          <c:order val="1"/>
          <c:tx>
            <c:strRef>
              <c:f>'[Survey Recap Sheet 3 7 2021.xlsx]Recap and Graphs'!$C$353:$C$354</c:f>
              <c:strCache>
                <c:ptCount val="2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777777777777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D0-48EC-BDCF-1F29CCD13754}"/>
                </c:ext>
              </c:extLst>
            </c:dLbl>
            <c:dLbl>
              <c:idx val="1"/>
              <c:layout>
                <c:manualLayout>
                  <c:x val="6.3888888888888884E-2"/>
                  <c:y val="-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D0-48EC-BDCF-1F29CCD13754}"/>
                </c:ext>
              </c:extLst>
            </c:dLbl>
            <c:dLbl>
              <c:idx val="2"/>
              <c:layout>
                <c:manualLayout>
                  <c:x val="7.49999999999999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D0-48EC-BDCF-1F29CCD13754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'[Survey Recap Sheet 3 7 2021.xlsx]Recap and Graphs'!$A$355:$A$357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Does Not Apply (non-waterfront owner)</c:v>
                </c:pt>
              </c:strCache>
            </c:strRef>
          </c:cat>
          <c:val>
            <c:numRef>
              <c:f>'[Survey Recap Sheet 3 7 2021.xlsx]Recap and Graphs'!$C$355:$C$357</c:f>
              <c:numCache>
                <c:formatCode>0.00%</c:formatCode>
                <c:ptCount val="3"/>
                <c:pt idx="0">
                  <c:v>0.18974358974358974</c:v>
                </c:pt>
                <c:pt idx="1">
                  <c:v>0.61025641025641031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D0-48EC-BDCF-1F29CCD137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03115400"/>
        <c:axId val="603112120"/>
      </c:barChart>
      <c:catAx>
        <c:axId val="603115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3112120"/>
        <c:crosses val="autoZero"/>
        <c:auto val="1"/>
        <c:lblAlgn val="ctr"/>
        <c:lblOffset val="100"/>
        <c:noMultiLvlLbl val="0"/>
      </c:catAx>
      <c:valAx>
        <c:axId val="603112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03115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Boat Landing Most In Need</a:t>
            </a:r>
            <a:r>
              <a:rPr lang="en-US" b="1" baseline="0" dirty="0"/>
              <a:t> of Improvement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0D-4D08-A636-649DDEA506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0D-4D08-A636-649DDEA506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0D-4D08-A636-649DDEA506D0}"/>
              </c:ext>
            </c:extLst>
          </c:dPt>
          <c:dLbls>
            <c:dLbl>
              <c:idx val="0"/>
              <c:layout>
                <c:manualLayout>
                  <c:x val="-0.19783470152954735"/>
                  <c:y val="-6.12994180922050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AEE977-7483-4653-95C2-C86F9A1636B9}" type="VALUE">
                      <a:rPr lang="en-US" b="1"/>
                      <a:pPr>
                        <a:defRPr b="1"/>
                      </a:pPr>
                      <a:t>[VALUE]</a:t>
                    </a:fld>
                    <a:r>
                      <a:rPr lang="en-US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17425075411241"/>
                      <c:h val="0.11355837108769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0D-4D08-A636-649DDEA506D0}"/>
                </c:ext>
              </c:extLst>
            </c:dLbl>
            <c:dLbl>
              <c:idx val="1"/>
              <c:layout>
                <c:manualLayout>
                  <c:x val="0.13043121386240811"/>
                  <c:y val="-0.131655855631745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9636D18-5934-413B-B04F-706D99264289}" type="VALUE">
                      <a:rPr lang="en-US" b="1"/>
                      <a:pPr>
                        <a:defRPr b="1"/>
                      </a:pPr>
                      <a:t>[VALUE]</a:t>
                    </a:fld>
                    <a:r>
                      <a:rPr lang="en-US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0D-4D08-A636-649DDEA506D0}"/>
                </c:ext>
              </c:extLst>
            </c:dLbl>
            <c:dLbl>
              <c:idx val="2"/>
              <c:layout>
                <c:manualLayout>
                  <c:x val="0.11716615508486848"/>
                  <c:y val="7.40095800474438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D6FF7D-98C0-42FE-97BB-C387A0083517}" type="VALUE">
                      <a:rPr lang="en-US" b="1"/>
                      <a:pPr>
                        <a:defRPr b="1"/>
                      </a:pPr>
                      <a:t>[VALUE]</a:t>
                    </a:fld>
                    <a:r>
                      <a:rPr lang="en-US" b="1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0D-4D08-A636-649DDEA50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'Recap and Graphs'!$A$398:$A$400</c:f>
              <c:strCache>
                <c:ptCount val="3"/>
                <c:pt idx="0">
                  <c:v>Pickerel-North</c:v>
                </c:pt>
                <c:pt idx="1">
                  <c:v>Pickerel-South</c:v>
                </c:pt>
                <c:pt idx="2">
                  <c:v>Crane</c:v>
                </c:pt>
              </c:strCache>
            </c:strRef>
          </c:cat>
          <c:val>
            <c:numRef>
              <c:f>'Recap and Graphs'!$B$398:$B$400</c:f>
              <c:numCache>
                <c:formatCode>General</c:formatCode>
                <c:ptCount val="3"/>
                <c:pt idx="0">
                  <c:v>62</c:v>
                </c:pt>
                <c:pt idx="1">
                  <c:v>36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0D-4D08-A636-649DDEA506D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BF0D-4D08-A636-649DDEA506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BF0D-4D08-A636-649DDEA506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BF0D-4D08-A636-649DDEA506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'Recap and Graphs'!$A$398:$A$400</c:f>
              <c:strCache>
                <c:ptCount val="3"/>
                <c:pt idx="0">
                  <c:v>Pickerel-North</c:v>
                </c:pt>
                <c:pt idx="1">
                  <c:v>Pickerel-South</c:v>
                </c:pt>
                <c:pt idx="2">
                  <c:v>Crane</c:v>
                </c:pt>
              </c:strCache>
            </c:strRef>
          </c:cat>
          <c:val>
            <c:numRef>
              <c:f>'Recap and Graphs'!$C$398:$C$400</c:f>
              <c:numCache>
                <c:formatCode>0.00%</c:formatCode>
                <c:ptCount val="3"/>
                <c:pt idx="0">
                  <c:v>0.51239669421487599</c:v>
                </c:pt>
                <c:pt idx="1">
                  <c:v>0.2975206611570248</c:v>
                </c:pt>
                <c:pt idx="2">
                  <c:v>0.19008264462809918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F0D-4D08-A636-649DDEA506D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 Suggested Improvements for Boat Landings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'Recap and Graphs'!$A$404:$A$410</c:f>
              <c:strCache>
                <c:ptCount val="7"/>
                <c:pt idx="0">
                  <c:v>Maintain/replace existing gravel (annually) </c:v>
                </c:pt>
                <c:pt idx="1">
                  <c:v>Add Concrete in launch area on lake bed</c:v>
                </c:pt>
                <c:pt idx="2">
                  <c:v>Add Asphalt to entrance and parking surface</c:v>
                </c:pt>
                <c:pt idx="3">
                  <c:v>Upgrade Docks</c:v>
                </c:pt>
                <c:pt idx="4">
                  <c:v>Add Trash Receptacles</c:v>
                </c:pt>
                <c:pt idx="5">
                  <c:v>Add bathrooms/Porta-Potties</c:v>
                </c:pt>
                <c:pt idx="6">
                  <c:v>Other improvements</c:v>
                </c:pt>
              </c:strCache>
            </c:strRef>
          </c:cat>
          <c:val>
            <c:numRef>
              <c:f>'Recap and Graphs'!$B$404:$B$410</c:f>
              <c:numCache>
                <c:formatCode>General</c:formatCode>
                <c:ptCount val="7"/>
                <c:pt idx="0">
                  <c:v>64</c:v>
                </c:pt>
                <c:pt idx="1">
                  <c:v>74</c:v>
                </c:pt>
                <c:pt idx="2">
                  <c:v>33</c:v>
                </c:pt>
                <c:pt idx="3">
                  <c:v>35</c:v>
                </c:pt>
                <c:pt idx="4">
                  <c:v>43</c:v>
                </c:pt>
                <c:pt idx="5">
                  <c:v>41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E-45C8-A349-ED509D040FC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797495072486069E-2"/>
                  <c:y val="-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DE-45C8-A349-ED509D040FC2}"/>
                </c:ext>
              </c:extLst>
            </c:dLbl>
            <c:dLbl>
              <c:idx val="1"/>
              <c:layout>
                <c:manualLayout>
                  <c:x val="2.0586646927829483E-2"/>
                  <c:y val="-5.55555555555556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DE-45C8-A349-ED509D040FC2}"/>
                </c:ext>
              </c:extLst>
            </c:dLbl>
            <c:dLbl>
              <c:idx val="2"/>
              <c:layout>
                <c:manualLayout>
                  <c:x val="9.7222222222222224E-2"/>
                  <c:y val="-4.62962962962971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E-45C8-A349-ED509D040FC2}"/>
                </c:ext>
              </c:extLst>
            </c:dLbl>
            <c:dLbl>
              <c:idx val="3"/>
              <c:layout>
                <c:manualLayout>
                  <c:x val="9.4444444444444442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DE-45C8-A349-ED509D040FC2}"/>
                </c:ext>
              </c:extLst>
            </c:dLbl>
            <c:dLbl>
              <c:idx val="4"/>
              <c:layout>
                <c:manualLayout>
                  <c:x val="7.49999999999999E-2"/>
                  <c:y val="-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DE-45C8-A349-ED509D040FC2}"/>
                </c:ext>
              </c:extLst>
            </c:dLbl>
            <c:dLbl>
              <c:idx val="5"/>
              <c:layout>
                <c:manualLayout>
                  <c:x val="7.5000000000000108E-2"/>
                  <c:y val="-4.62962962962967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DE-45C8-A349-ED509D040FC2}"/>
                </c:ext>
              </c:extLst>
            </c:dLbl>
            <c:dLbl>
              <c:idx val="6"/>
              <c:layout>
                <c:manualLayout>
                  <c:x val="9.166666666666666E-2"/>
                  <c:y val="-2.121889068003332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DE-45C8-A349-ED509D040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'Recap and Graphs'!$A$404:$A$410</c:f>
              <c:strCache>
                <c:ptCount val="7"/>
                <c:pt idx="0">
                  <c:v>Maintain/replace existing gravel (annually) </c:v>
                </c:pt>
                <c:pt idx="1">
                  <c:v>Add Concrete in launch area on lake bed</c:v>
                </c:pt>
                <c:pt idx="2">
                  <c:v>Add Asphalt to entrance and parking surface</c:v>
                </c:pt>
                <c:pt idx="3">
                  <c:v>Upgrade Docks</c:v>
                </c:pt>
                <c:pt idx="4">
                  <c:v>Add Trash Receptacles</c:v>
                </c:pt>
                <c:pt idx="5">
                  <c:v>Add bathrooms/Porta-Potties</c:v>
                </c:pt>
                <c:pt idx="6">
                  <c:v>Other improvements</c:v>
                </c:pt>
              </c:strCache>
            </c:strRef>
          </c:cat>
          <c:val>
            <c:numRef>
              <c:f>'Recap and Graphs'!$C$404:$C$410</c:f>
              <c:numCache>
                <c:formatCode>0.00%</c:formatCode>
                <c:ptCount val="7"/>
                <c:pt idx="0">
                  <c:v>0.21262458471760798</c:v>
                </c:pt>
                <c:pt idx="1">
                  <c:v>0.24584717607973422</c:v>
                </c:pt>
                <c:pt idx="2">
                  <c:v>0.10963455149501661</c:v>
                </c:pt>
                <c:pt idx="3">
                  <c:v>0.11627906976744186</c:v>
                </c:pt>
                <c:pt idx="4">
                  <c:v>0.14285714285714285</c:v>
                </c:pt>
                <c:pt idx="5">
                  <c:v>0.13621262458471761</c:v>
                </c:pt>
                <c:pt idx="6">
                  <c:v>3.6544850498338874E-2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DE-45C8-A349-ED509D040F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25132008"/>
        <c:axId val="725130040"/>
      </c:barChart>
      <c:catAx>
        <c:axId val="725132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30040"/>
        <c:crosses val="autoZero"/>
        <c:auto val="1"/>
        <c:lblAlgn val="ctr"/>
        <c:lblOffset val="100"/>
        <c:noMultiLvlLbl val="0"/>
      </c:catAx>
      <c:valAx>
        <c:axId val="725130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Responses</a:t>
                </a:r>
              </a:p>
            </c:rich>
          </c:tx>
          <c:layout>
            <c:manualLayout>
              <c:xMode val="edge"/>
              <c:yMode val="edge"/>
              <c:x val="0.43376290945855039"/>
              <c:y val="0.89719889180519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132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Satisfied w/Current</a:t>
            </a:r>
            <a:r>
              <a:rPr lang="en-US" b="1" baseline="0" dirty="0"/>
              <a:t> Culvert and Road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834449610561999E-2"/>
          <c:y val="0.31032183286779264"/>
          <c:w val="0.85243741920388749"/>
          <c:h val="0.48477911125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and Graphs'!$A$414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42556293469704726"/>
                  <c:y val="0.136296273170122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3-4DC5-A093-918CFED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'Recap and Graphs'!$B$414:$C$414</c:f>
              <c:numCache>
                <c:formatCode>0.00%</c:formatCode>
                <c:ptCount val="2"/>
                <c:pt idx="0" formatCode="General">
                  <c:v>165</c:v>
                </c:pt>
                <c:pt idx="1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3-4DC5-A093-918CFED8FDEC}"/>
            </c:ext>
          </c:extLst>
        </c:ser>
        <c:ser>
          <c:idx val="1"/>
          <c:order val="1"/>
          <c:tx>
            <c:strRef>
              <c:f>'Recap and Graphs'!$A$415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42556293469704726"/>
                  <c:y val="0.136296273170122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3-4DC5-A093-918CFED8FD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'Recap and Graphs'!$B$415:$C$415</c:f>
              <c:numCache>
                <c:formatCode>0.00%</c:formatCode>
                <c:ptCount val="2"/>
                <c:pt idx="0" formatCode="General">
                  <c:v>90</c:v>
                </c:pt>
                <c:pt idx="1">
                  <c:v>0.35294117647058826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1D3-4DC5-A093-918CFED8F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7480920"/>
        <c:axId val="277483216"/>
      </c:barChart>
      <c:catAx>
        <c:axId val="277480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7483216"/>
        <c:crosses val="autoZero"/>
        <c:auto val="1"/>
        <c:lblAlgn val="ctr"/>
        <c:lblOffset val="100"/>
        <c:noMultiLvlLbl val="0"/>
      </c:catAx>
      <c:valAx>
        <c:axId val="27748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48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26871486670967"/>
          <c:y val="0.48283431007943711"/>
          <c:w val="9.1310696796271171E-2"/>
          <c:h val="0.2047073892820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 favor of Exploring Options for Improving the Culvert/Road</a:t>
            </a:r>
          </a:p>
        </c:rich>
      </c:tx>
      <c:layout>
        <c:manualLayout>
          <c:xMode val="edge"/>
          <c:yMode val="edge"/>
          <c:x val="0.19586874317965478"/>
          <c:y val="1.1076998220702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965109332788085E-2"/>
          <c:y val="0.28414898998709137"/>
          <c:w val="0.89019685039370078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'Recap and Graphs'!$A$419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44570820837049474"/>
                  <c:y val="9.969298398632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C3-4143-A2EE-DC1789468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'Recap and Graphs'!$B$419:$C$419</c:f>
              <c:numCache>
                <c:formatCode>0.00%</c:formatCode>
                <c:ptCount val="2"/>
                <c:pt idx="0" formatCode="General">
                  <c:v>182</c:v>
                </c:pt>
                <c:pt idx="1">
                  <c:v>0.71653543307086609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C3-4143-A2EE-DC1789468BD9}"/>
            </c:ext>
          </c:extLst>
        </c:ser>
        <c:ser>
          <c:idx val="1"/>
          <c:order val="1"/>
          <c:tx>
            <c:strRef>
              <c:f>'Recap and Graphs'!$A$420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0.44570820837049474"/>
                  <c:y val="9.9692983986323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C3-4143-A2EE-DC1789468B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'Recap and Graphs'!$B$420:$C$420</c:f>
              <c:numCache>
                <c:formatCode>0.00%</c:formatCode>
                <c:ptCount val="2"/>
                <c:pt idx="0" formatCode="General">
                  <c:v>72</c:v>
                </c:pt>
                <c:pt idx="1">
                  <c:v>0.28346456692913385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C3-4143-A2EE-DC1789468B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2564144"/>
        <c:axId val="472564472"/>
      </c:barChart>
      <c:catAx>
        <c:axId val="47256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2564472"/>
        <c:crosses val="autoZero"/>
        <c:auto val="1"/>
        <c:lblAlgn val="ctr"/>
        <c:lblOffset val="100"/>
        <c:noMultiLvlLbl val="0"/>
      </c:catAx>
      <c:valAx>
        <c:axId val="472564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56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604286336624905"/>
          <c:y val="0.40253375431741262"/>
          <c:w val="0.10417863525194365"/>
          <c:h val="0.25407930084080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Supportive of Wild Rice Expansion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'Recap and Graphs'!$B$427</c:f>
              <c:strCache>
                <c:ptCount val="1"/>
                <c:pt idx="0">
                  <c:v>Responses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3E-4EDE-9DD4-85365F26DF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3E-4EDE-9DD4-85365F26DF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3E-4EDE-9DD4-85365F26DF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3E-4EDE-9DD4-85365F26DF3F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93E-4EDE-9DD4-85365F26DF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'Recap and Graphs'!$A$428:$A$432</c:f>
              <c:strCache>
                <c:ptCount val="5"/>
                <c:pt idx="0">
                  <c:v>Definitely No</c:v>
                </c:pt>
                <c:pt idx="1">
                  <c:v>Probably No</c:v>
                </c:pt>
                <c:pt idx="2">
                  <c:v>Unsure</c:v>
                </c:pt>
                <c:pt idx="3">
                  <c:v>Probably Yes</c:v>
                </c:pt>
                <c:pt idx="4">
                  <c:v>Definitely Yes</c:v>
                </c:pt>
              </c:strCache>
            </c:strRef>
          </c:cat>
          <c:val>
            <c:numRef>
              <c:f>'Recap and Graphs'!$B$428:$B$432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75</c:v>
                </c:pt>
                <c:pt idx="3">
                  <c:v>109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3E-4EDE-9DD4-85365F26DF3F}"/>
            </c:ext>
          </c:extLst>
        </c:ser>
        <c:ser>
          <c:idx val="1"/>
          <c:order val="1"/>
          <c:tx>
            <c:strRef>
              <c:f>'Recap and Graphs'!$C$427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193E-4EDE-9DD4-85365F26DF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193E-4EDE-9DD4-85365F26DF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193E-4EDE-9DD4-85365F26DF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193E-4EDE-9DD4-85365F26DF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193E-4EDE-9DD4-85365F26DF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'Recap and Graphs'!$A$428:$A$432</c:f>
              <c:strCache>
                <c:ptCount val="5"/>
                <c:pt idx="0">
                  <c:v>Definitely No</c:v>
                </c:pt>
                <c:pt idx="1">
                  <c:v>Probably No</c:v>
                </c:pt>
                <c:pt idx="2">
                  <c:v>Unsure</c:v>
                </c:pt>
                <c:pt idx="3">
                  <c:v>Probably Yes</c:v>
                </c:pt>
                <c:pt idx="4">
                  <c:v>Definitely Yes</c:v>
                </c:pt>
              </c:strCache>
            </c:strRef>
          </c:cat>
          <c:val>
            <c:numRef>
              <c:f>'Recap and Graphs'!$C$428:$C$432</c:f>
              <c:numCache>
                <c:formatCode>0.00%</c:formatCode>
                <c:ptCount val="5"/>
                <c:pt idx="0">
                  <c:v>4.6153846153846156E-2</c:v>
                </c:pt>
                <c:pt idx="1">
                  <c:v>4.230769230769231E-2</c:v>
                </c:pt>
                <c:pt idx="2">
                  <c:v>0.28846153846153844</c:v>
                </c:pt>
                <c:pt idx="3">
                  <c:v>0.41923076923076924</c:v>
                </c:pt>
                <c:pt idx="4">
                  <c:v>0.20384615384615384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93E-4EDE-9DD4-85365F26DF3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59463878490596"/>
          <c:y val="0.33265395560774574"/>
          <c:w val="0.22391355793640549"/>
          <c:h val="0.50172349373389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0.33832</cdr:x>
      <cdr:y>0.6019</cdr:y>
    </cdr:from>
    <cdr:to>
      <cdr:x>0.41259</cdr:x>
      <cdr:y>0.66531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EBF25EF-CB19-4118-89A7-E660C612F437}"/>
            </a:ext>
          </a:extLst>
        </cdr:cNvPr>
        <cdr:cNvSpPr txBox="1"/>
      </cdr:nvSpPr>
      <cdr:spPr>
        <a:xfrm xmlns:a="http://schemas.openxmlformats.org/drawingml/2006/main">
          <a:off x="1546778" y="1651138"/>
          <a:ext cx="339587" cy="17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0.15987</cdr:x>
      <cdr:y>0.41017</cdr:y>
    </cdr:from>
    <cdr:to>
      <cdr:x>0.42733</cdr:x>
      <cdr:y>0.54454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97DE01D-56A0-44E5-BA86-D8A85432C49A}"/>
            </a:ext>
          </a:extLst>
        </cdr:cNvPr>
        <cdr:cNvSpPr txBox="1"/>
      </cdr:nvSpPr>
      <cdr:spPr>
        <a:xfrm xmlns:a="http://schemas.openxmlformats.org/drawingml/2006/main">
          <a:off x="594485" y="876032"/>
          <a:ext cx="994581" cy="286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/>
            <a:t>62.31</a:t>
          </a:r>
          <a:r>
            <a:rPr lang="en-US" sz="1800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785B-01CC-4C7F-85C1-CEBCD68C8721}" type="datetimeFigureOut">
              <a:rPr lang="en-US" smtClean="0"/>
              <a:t>5/22/2021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C7897-8A16-4FEB-8CDF-0E0810F08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0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C548C-D6D4-4FD7-9465-3C579CD76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604FE-51C2-4E7B-8926-BAE31F701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C8157-74BD-4985-878E-07908D2D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1664-C715-4733-A1D0-3A47AE37E3BA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C7926-A3EC-4ADF-AD18-D32AAF87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92202-B0CE-478C-AA69-CAF5E3AD0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8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5E188-C248-427E-AC92-ECCBC79D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2F4EF-A71F-42C7-9BAF-FB9E313CD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363D2-B1D0-449F-A407-B033B721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EA0F-B557-4BBC-9B4E-E579F6E8406A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12AAE-9DD5-4228-AF06-38DB1DF7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DE3EC-6625-4CC2-AD45-49369562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C3672-5CD1-47CC-9950-4C07FA49E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C0FB9-90F9-45D8-83E6-828A64B5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CB1FD-03BE-4E46-B2A4-0FA578A4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333E5-AB62-4AEA-970A-BC01797FCD87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4961-2030-41FE-A3C1-1248171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6F88D-CF96-49C6-91DF-61530937A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6A2-E2CD-4C5C-B34A-4B6964C1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7D7D4-D63E-44B7-9526-BD8A51C6D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40801-940D-4681-8FCF-93C2A080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BCCE-AA53-4878-ADFC-48C32BFB53BF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2A62A-6CE0-4B76-9AE6-5BFF7C56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66763-7DDC-4C6C-8EB0-58EA7A1B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1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4F2E-DD1E-4D40-910E-8F41E481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B654A-CB5C-4BCC-BA42-60B589A05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BD1F-667B-4D75-8531-D83F40A4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0F1B-E150-42C0-8B9F-CA48E81905AD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3221B-8862-47FD-9E39-E4BE4293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D4E1E-7F97-477C-A2AD-A175D3C9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5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4D0B-D124-4DD1-80A6-FEE4161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43C9-1344-4E21-8FC4-6E68645B2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88DC7-0A06-4A31-A419-93C92AA12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0B675-5A8B-4C68-9AB5-283D7B78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1173-A7A1-4F6D-92AB-43E8061FDBFC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C496B-F362-428F-B099-3F870B9CE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414DA-6C6C-4969-967C-88E09401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3CCC-0281-410B-BF56-68048F63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61F0-5493-425C-BFCD-DE9DC2514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05C88-B18E-4651-942A-F9E167E12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5D838-6587-4678-9E10-7DA3353A7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DBED3-8CD8-49F9-9112-D89E40AAC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79644-2689-45F8-A328-1FC1CC995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8FBA-49AC-41F2-A466-FAB6ABF125F3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84533-2E7D-418A-BA1F-12513E4F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543FC-DCEA-4989-990A-25E43952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BB16-09DE-49AC-BC3A-3BBB2A03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549D1-81CF-42AC-BFB2-964237FD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82F3-9DC3-4868-9D93-D88E994359B3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8F029-65A8-4B2D-87F2-906FC19F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9C89C-FB79-489B-BFFE-448F95F3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6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023F0-2A9F-431D-94E1-9F9583ED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826A-1B8E-4C1F-93FA-33406DF50791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C1AB8-52E0-4452-BB26-A78046B2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B84DD-2447-466D-8F40-9EB91FE9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4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3885-8755-49F1-895E-354C7702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AE9A2-3787-4FF9-8C3B-FD0E0C5B5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B5CBA-AE34-48CE-9D00-2BC1E0749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15B48-729D-4DE4-AE75-A1F60F64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5B31-3808-497E-8186-B057EF7DBB12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C8629-D648-4CF0-B3AC-4621556D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C6CF0-9733-44D9-AA68-03D67739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0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11561-48B9-4D17-A752-5EFAF249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FDD54E-BC9A-4889-97FA-FE2D6D9F8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81508-DEB4-414E-9AFA-D956E7E0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45BAA-ECAF-4445-974E-0664399F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B2E4-8456-48A5-85E6-897B1C5ECC24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0E7CA-9C13-460C-AB5D-95B9F470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1935F-D1BD-4F45-BB0A-6D570E4E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5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5FDF6-B718-4FD8-A24C-E7062E32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B2486-9E0A-4C9E-A071-6ACBBBCD9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39090-3107-4060-AE52-ADA6FB996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3C68-1380-4711-8C27-7C6C5AE9A9D4}" type="datetime1">
              <a:rPr lang="en-US" smtClean="0"/>
              <a:t>5/22/2021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36990-71AA-4021-85F1-313788F70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87B7-26D3-4306-84B1-C0F3D5812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DE0-04FD-4E3A-865F-F3588AC70F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5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610D-0479-4E6D-AC82-C195D1D7B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259" y="183313"/>
            <a:ext cx="9144000" cy="1655762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Pickerel/Crane Lake District </a:t>
            </a:r>
            <a:b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Lake Management Plan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 Recap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D4687-63B3-4D42-A34C-A862ABD8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62" y="1136830"/>
            <a:ext cx="7977922" cy="507796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B84F47-4D51-4B6D-ADC5-1AC04A51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6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C40A3-847A-4B76-B481-9DA0A921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89" y="3102985"/>
            <a:ext cx="5205413" cy="128587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85C2DF-7B94-4A5A-BC02-B13158665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794004"/>
              </p:ext>
            </p:extLst>
          </p:nvPr>
        </p:nvGraphicFramePr>
        <p:xfrm>
          <a:off x="6420394" y="281408"/>
          <a:ext cx="4303275" cy="254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BDD56B1-F688-4AFD-B72B-A1F917887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02428"/>
              </p:ext>
            </p:extLst>
          </p:nvPr>
        </p:nvGraphicFramePr>
        <p:xfrm>
          <a:off x="6420394" y="4663736"/>
          <a:ext cx="4539343" cy="2103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64CF2C4-E3C0-4196-835A-D6924676F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99" y="106134"/>
            <a:ext cx="637279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2DDF5A-0ECD-4104-8BAE-FC2C5B38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9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68C5D-7ABF-45B2-8BA8-61B89CA87C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801292"/>
              </p:ext>
            </p:extLst>
          </p:nvPr>
        </p:nvGraphicFramePr>
        <p:xfrm>
          <a:off x="6719455" y="390887"/>
          <a:ext cx="4847849" cy="250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CD6D528-2467-4448-A3FC-1E3A7DDB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151" y="4194071"/>
            <a:ext cx="3781698" cy="2273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3077E-D868-46C4-BA90-38025CF5A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717" y="4197552"/>
            <a:ext cx="3834080" cy="2266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BE35E3-095A-4D26-9F0D-DAC30E068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5" y="98714"/>
            <a:ext cx="67575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70253-5B6A-4A70-BACA-E109A5CD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2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D22B9-17A6-46CE-9187-23801816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021" y="4520601"/>
            <a:ext cx="5589296" cy="1547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97411-884E-4ADE-AB54-749D17C33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021" y="684309"/>
            <a:ext cx="5566130" cy="2755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16B035-189B-4685-BED2-18A60C2F1230}"/>
              </a:ext>
            </a:extLst>
          </p:cNvPr>
          <p:cNvSpPr txBox="1"/>
          <p:nvPr/>
        </p:nvSpPr>
        <p:spPr>
          <a:xfrm>
            <a:off x="7526395" y="2351315"/>
            <a:ext cx="1541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Pickerel Lake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2CFA6-FE21-44EF-8C2C-AFDD67B3DCAB}"/>
              </a:ext>
            </a:extLst>
          </p:cNvPr>
          <p:cNvSpPr txBox="1"/>
          <p:nvPr/>
        </p:nvSpPr>
        <p:spPr>
          <a:xfrm>
            <a:off x="7526395" y="1319990"/>
            <a:ext cx="988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Crane Lake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5E613D-1619-4826-8841-3DC998F6B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7" y="187037"/>
            <a:ext cx="621760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00133-ECB1-41C7-8486-39C0033A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0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49D94F-4AB9-4869-8668-94B99EA6B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022" y="546295"/>
            <a:ext cx="5010930" cy="1387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668A90-71AA-4FF5-90B5-47432145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17276"/>
            <a:ext cx="4638495" cy="2332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E5161A-2149-411F-BE57-7CC371F4D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81037"/>
            <a:ext cx="4638495" cy="2048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F9D40-7245-4740-91A6-1B6F7B9DA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09" y="237744"/>
            <a:ext cx="6618679" cy="63825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B8A03-6A49-4051-B20F-A3D700FBF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5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6FB621-AA7A-47E7-B691-367A03FD2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49" y="114300"/>
            <a:ext cx="669163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E926C5-D20F-4E33-A640-CD54C5D52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86" y="471765"/>
            <a:ext cx="4584589" cy="27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AC3F7E-6DA7-4029-A385-5BF5DB3E9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628" y="3891394"/>
            <a:ext cx="5261264" cy="25457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AE1D9-5135-4038-ACD8-74D50E7D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54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7089A-7DAE-4E8B-98FB-06A200D01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27" y="93518"/>
            <a:ext cx="570866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AE93F-7DAE-4561-B859-A1CDF9E5C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829" y="599211"/>
            <a:ext cx="4724400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973EE5-ADD5-49CF-B57A-421EF7D3E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924" y="3874788"/>
            <a:ext cx="4584589" cy="27556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E2523-ACA9-4A9B-9CC4-BE957471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9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A9903-32D0-48B3-84A2-9F63ACC48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4" y="150669"/>
            <a:ext cx="632711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C45F69-7525-4AE7-B8C2-E65FAE94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464" y="526473"/>
            <a:ext cx="4381500" cy="209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E5BE3-6DF0-4910-9953-792EA2EAB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71" y="3429000"/>
            <a:ext cx="3758256" cy="2492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23213D-7081-40A9-AB57-6E5A1B8F3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158" y="3434195"/>
            <a:ext cx="4135361" cy="249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DCD82-AB91-4ADC-A53D-21A2EC97A287}"/>
              </a:ext>
            </a:extLst>
          </p:cNvPr>
          <p:cNvSpPr txBox="1"/>
          <p:nvPr/>
        </p:nvSpPr>
        <p:spPr>
          <a:xfrm>
            <a:off x="10458446" y="3835179"/>
            <a:ext cx="613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Septic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C7A7D-9F96-45D1-966F-60BF481D944E}"/>
              </a:ext>
            </a:extLst>
          </p:cNvPr>
          <p:cNvSpPr txBox="1"/>
          <p:nvPr/>
        </p:nvSpPr>
        <p:spPr>
          <a:xfrm>
            <a:off x="10536379" y="4374662"/>
            <a:ext cx="810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Fertilizers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B973F-0D94-420B-82CC-EF02A36A7071}"/>
              </a:ext>
            </a:extLst>
          </p:cNvPr>
          <p:cNvSpPr txBox="1"/>
          <p:nvPr/>
        </p:nvSpPr>
        <p:spPr>
          <a:xfrm>
            <a:off x="7902925" y="4745587"/>
            <a:ext cx="1480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Shoreline Buffers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C79D6-63A4-4060-B068-87830CB99D4F}"/>
              </a:ext>
            </a:extLst>
          </p:cNvPr>
          <p:cNvSpPr txBox="1"/>
          <p:nvPr/>
        </p:nvSpPr>
        <p:spPr>
          <a:xfrm>
            <a:off x="6341931" y="3841172"/>
            <a:ext cx="613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Septic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7391FF-FF46-4699-9A31-D519E5AB0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8463" y="4398090"/>
            <a:ext cx="810838" cy="323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E214F2-60DA-4BCA-A650-3770EF44BEC3}"/>
              </a:ext>
            </a:extLst>
          </p:cNvPr>
          <p:cNvSpPr txBox="1"/>
          <p:nvPr/>
        </p:nvSpPr>
        <p:spPr>
          <a:xfrm>
            <a:off x="3852560" y="4794171"/>
            <a:ext cx="1594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Shoreline Buffers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70568A-1318-42D9-AA1C-5C5BD61E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260DB8-B9F8-4F49-86D2-EBFD021C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26" y="533885"/>
            <a:ext cx="6865620" cy="4782312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B4C7C39-77C4-4036-BD39-1A07097C7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009082"/>
              </p:ext>
            </p:extLst>
          </p:nvPr>
        </p:nvGraphicFramePr>
        <p:xfrm>
          <a:off x="6788640" y="975690"/>
          <a:ext cx="3878728" cy="231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4AF6BF1-CD41-40DC-A5A0-30C7ADFEA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640" y="3732502"/>
            <a:ext cx="3259369" cy="23187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ED952-093E-4CD6-BC24-F86940D4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4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C85ADA-5F65-418B-9C30-74CF1C0C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860" y="3672166"/>
            <a:ext cx="4584589" cy="27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8F0B52-C069-48DB-84D4-2E195D5C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60" y="430202"/>
            <a:ext cx="4584589" cy="2755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CEAB55-1A21-4CF7-A297-E5B1B6A3D88E}"/>
              </a:ext>
            </a:extLst>
          </p:cNvPr>
          <p:cNvSpPr txBox="1"/>
          <p:nvPr/>
        </p:nvSpPr>
        <p:spPr>
          <a:xfrm>
            <a:off x="9273888" y="1210541"/>
            <a:ext cx="87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39.57%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33CE9-142A-4F8B-A598-54AE0CFE79B2}"/>
              </a:ext>
            </a:extLst>
          </p:cNvPr>
          <p:cNvSpPr txBox="1"/>
          <p:nvPr/>
        </p:nvSpPr>
        <p:spPr>
          <a:xfrm>
            <a:off x="7784525" y="1834219"/>
            <a:ext cx="87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43.48%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A12477-B5C3-435B-B21E-30C55217C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0" y="208788"/>
            <a:ext cx="6179820" cy="66492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1656C-3462-4289-BB0C-4F076896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5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E6666F-884C-49C4-B9F6-0177F3616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892017"/>
              </p:ext>
            </p:extLst>
          </p:nvPr>
        </p:nvGraphicFramePr>
        <p:xfrm>
          <a:off x="7221659" y="296493"/>
          <a:ext cx="3770658" cy="223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B83456B-9B87-493B-AFCC-E75FCB2ED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313852"/>
              </p:ext>
            </p:extLst>
          </p:nvPr>
        </p:nvGraphicFramePr>
        <p:xfrm>
          <a:off x="6096000" y="2808514"/>
          <a:ext cx="50958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A08500C-EC53-450A-A986-A5C981F14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81" y="733097"/>
            <a:ext cx="6865620" cy="45217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244E7-D18E-425D-A031-19CBD47B1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1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555F4F-048B-4802-9868-262B5915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59" y="81559"/>
            <a:ext cx="5805519" cy="6568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5610D-CDFD-439F-8FFA-BBE4859F4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877231"/>
            <a:ext cx="4552950" cy="1476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632588-51A6-442E-9DFF-C78AB1482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903" y="690994"/>
            <a:ext cx="3853226" cy="10650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9420C7-AE0D-4F36-801A-E78C64A3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9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82B863-8635-4972-B2B1-DDDFEB7CE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79491"/>
              </p:ext>
            </p:extLst>
          </p:nvPr>
        </p:nvGraphicFramePr>
        <p:xfrm>
          <a:off x="7249194" y="381553"/>
          <a:ext cx="3932168" cy="209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A005E6-FE0E-420D-B5F6-4AF53C0EE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931524"/>
              </p:ext>
            </p:extLst>
          </p:nvPr>
        </p:nvGraphicFramePr>
        <p:xfrm>
          <a:off x="7249194" y="2693959"/>
          <a:ext cx="3932169" cy="229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3437DAF-96BE-4AE3-A935-6A077589D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86" y="381553"/>
            <a:ext cx="6865620" cy="5074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9F53B-0748-4A05-A09D-5DE86A78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3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EA9E9E-8A82-4384-9EA9-9439A4662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889698"/>
              </p:ext>
            </p:extLst>
          </p:nvPr>
        </p:nvGraphicFramePr>
        <p:xfrm>
          <a:off x="7445827" y="617072"/>
          <a:ext cx="3849089" cy="217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93063E7-A242-4001-BC61-F1A5180D2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273021"/>
              </p:ext>
            </p:extLst>
          </p:nvPr>
        </p:nvGraphicFramePr>
        <p:xfrm>
          <a:off x="7445827" y="3429000"/>
          <a:ext cx="3849090" cy="232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A5F7B7B-8073-47B6-A2ED-F35AB0A02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68" y="617072"/>
            <a:ext cx="6865620" cy="51587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FC867-A785-4C98-9EE8-6DCC28F2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0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5C5BCF-3EE2-4A92-A38C-55543A9653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114620"/>
              </p:ext>
            </p:extLst>
          </p:nvPr>
        </p:nvGraphicFramePr>
        <p:xfrm>
          <a:off x="6629745" y="13750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8C3AD5D-347B-478B-9E91-F1D7D6A2C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5" y="353014"/>
            <a:ext cx="6179820" cy="51648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3524F6-2193-431A-B5E2-1977A6AC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4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5B36F2-D88B-4670-9F8A-46FDEDC1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89" y="1487551"/>
            <a:ext cx="4190543" cy="380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EFAD4-9CE9-480E-AF46-F5927491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67" y="599992"/>
            <a:ext cx="6797802" cy="502417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CFFF4-C962-45A7-876F-F31CF3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DA5B1-D561-4AD0-B1E8-B95E2EDD8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26" y="114300"/>
            <a:ext cx="5069120" cy="67073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69E8D-DFA9-466C-BA7F-97740159E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161"/>
            <a:ext cx="538833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A16F14-C90D-4C1D-A6EF-E081F8F2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45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8DE4A9-2D8D-4878-B635-C3DBB906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3" y="51955"/>
            <a:ext cx="59130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8A8EC-6ECF-44F7-8C57-E979A8FFE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3517"/>
            <a:ext cx="5921944" cy="40628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EA115A-A30F-451A-BE84-69CC0F1DA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C7B8F1-CDCE-4047-84D9-BCE76D1A0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" y="395824"/>
            <a:ext cx="6865620" cy="1868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582A14-046E-4B2A-800B-79105266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94" y="2135817"/>
            <a:ext cx="6865620" cy="4591812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295EE8-E887-4A3F-8812-78B80EBD7B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57167"/>
              </p:ext>
            </p:extLst>
          </p:nvPr>
        </p:nvGraphicFramePr>
        <p:xfrm>
          <a:off x="6095414" y="712248"/>
          <a:ext cx="3490913" cy="12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491163" imgH="1148013" progId="Excel.Sheet.12">
                  <p:embed/>
                </p:oleObj>
              </mc:Choice>
              <mc:Fallback>
                <p:oleObj name="Worksheet" r:id="rId4" imgW="3491163" imgH="1148013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5295EE8-E887-4A3F-8812-78B80EBD7B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414" y="712248"/>
                        <a:ext cx="3490913" cy="123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CA3EED-9C98-43D1-B359-388D07FB4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633" y="2452241"/>
            <a:ext cx="3495675" cy="189635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EB3A7-3121-4819-BCE9-C569C512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3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676C0-6087-4C43-A04D-4E66A0003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53" y="313874"/>
            <a:ext cx="6865620" cy="1639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1C49F1-51FC-402D-89EF-4F5FD6B52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818" y="313874"/>
            <a:ext cx="4060288" cy="2438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83ECE-3CFE-4CB2-A3ED-FF6AC2ABACAE}"/>
              </a:ext>
            </a:extLst>
          </p:cNvPr>
          <p:cNvSpPr txBox="1"/>
          <p:nvPr/>
        </p:nvSpPr>
        <p:spPr>
          <a:xfrm>
            <a:off x="7922623" y="1163847"/>
            <a:ext cx="894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35.5%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27110-DF8C-475D-BDF3-1DB8083C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4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E8572E-F456-430F-9CA4-CC73C779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88" y="925363"/>
            <a:ext cx="4552950" cy="2050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EF15EE-99A2-437E-8956-0BB852F8E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76074"/>
            <a:ext cx="4584589" cy="27556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224EB-D24A-46D6-A7EF-B1DED7510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26" y="124690"/>
            <a:ext cx="6042498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CCF0A-F504-4D6B-ACC7-842FFE9C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1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28E94D-A269-43E7-8F6B-FC773910C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9" y="171457"/>
            <a:ext cx="578022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7E1415-76F0-43E4-AB26-97995B6B4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0928"/>
            <a:ext cx="2771775" cy="2676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292BF-3F03-4D56-BF56-D1A4D8E42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78698"/>
            <a:ext cx="4584589" cy="275563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CB08-16DB-4F25-97BC-0CEB7905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8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6E74BD-9ADE-4587-8139-2205339E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270" y="284667"/>
            <a:ext cx="5000625" cy="1176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17F719-BA63-4C65-845B-F83392417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66" y="2286000"/>
            <a:ext cx="5000625" cy="1143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F3341A-7CCE-4E79-A07A-2871A722D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285" y="4715740"/>
            <a:ext cx="5000625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ECD929-738F-42C2-B26A-11A2B4E8D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75" y="77931"/>
            <a:ext cx="662989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4CF92A-4F72-49BD-91D8-68988AEBB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3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5D483-A07E-437F-83E4-08A12D53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526057"/>
            <a:ext cx="6865620" cy="52136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250136-4421-4FC7-8C95-26E106962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515" y="1851669"/>
            <a:ext cx="5248463" cy="31546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CE2AEA-45B1-4460-81DE-9AB956B1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1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2E1FC-5486-427A-B61D-A34E7DB98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918" y="5546364"/>
            <a:ext cx="5143500" cy="1147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A9DD2-D402-4E24-9E8D-C518188D7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18" y="872745"/>
            <a:ext cx="2860966" cy="4126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EED23D-1D8D-48DD-A2E8-DC88646ED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98" y="57150"/>
            <a:ext cx="591684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55B0E5-86D6-4D9F-B2D0-CBFA69C1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DE0-04FD-4E3A-865F-F3588AC70F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1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22680</TotalTime>
  <Words>145</Words>
  <Application>Microsoft Office PowerPoint</Application>
  <PresentationFormat>Widescreen</PresentationFormat>
  <Paragraphs>69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Worksheet</vt:lpstr>
      <vt:lpstr>Pickerel/Crane Lake District  Lake Management Plan  Survey Recap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Pickerel/Crane Lake District Lake Management Plan  Survey Recap and Recommendations</dc:title>
  <dc:creator>Bradley Kupfer</dc:creator>
  <cp:lastModifiedBy>Kathy Kupfer</cp:lastModifiedBy>
  <cp:revision>40</cp:revision>
  <dcterms:created xsi:type="dcterms:W3CDTF">2021-03-09T17:25:51Z</dcterms:created>
  <dcterms:modified xsi:type="dcterms:W3CDTF">2021-05-22T21:18:31Z</dcterms:modified>
</cp:coreProperties>
</file>