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2"/>
  </p:notesMasterIdLst>
  <p:handoutMasterIdLst>
    <p:handoutMasterId r:id="rId43"/>
  </p:handoutMasterIdLst>
  <p:sldIdLst>
    <p:sldId id="483" r:id="rId2"/>
    <p:sldId id="362" r:id="rId3"/>
    <p:sldId id="325" r:id="rId4"/>
    <p:sldId id="259" r:id="rId5"/>
    <p:sldId id="261" r:id="rId6"/>
    <p:sldId id="485" r:id="rId7"/>
    <p:sldId id="276" r:id="rId8"/>
    <p:sldId id="308" r:id="rId9"/>
    <p:sldId id="432" r:id="rId10"/>
    <p:sldId id="469" r:id="rId11"/>
    <p:sldId id="481" r:id="rId12"/>
    <p:sldId id="482" r:id="rId13"/>
    <p:sldId id="435" r:id="rId14"/>
    <p:sldId id="436" r:id="rId15"/>
    <p:sldId id="437" r:id="rId16"/>
    <p:sldId id="438" r:id="rId17"/>
    <p:sldId id="443" r:id="rId18"/>
    <p:sldId id="440" r:id="rId19"/>
    <p:sldId id="441" r:id="rId20"/>
    <p:sldId id="444" r:id="rId21"/>
    <p:sldId id="487" r:id="rId22"/>
    <p:sldId id="488" r:id="rId23"/>
    <p:sldId id="489" r:id="rId24"/>
    <p:sldId id="490" r:id="rId25"/>
    <p:sldId id="491" r:id="rId26"/>
    <p:sldId id="494" r:id="rId27"/>
    <p:sldId id="493" r:id="rId28"/>
    <p:sldId id="496" r:id="rId29"/>
    <p:sldId id="495" r:id="rId30"/>
    <p:sldId id="497" r:id="rId31"/>
    <p:sldId id="446" r:id="rId32"/>
    <p:sldId id="502" r:id="rId33"/>
    <p:sldId id="499" r:id="rId34"/>
    <p:sldId id="498" r:id="rId35"/>
    <p:sldId id="501" r:id="rId36"/>
    <p:sldId id="500" r:id="rId37"/>
    <p:sldId id="471" r:id="rId38"/>
    <p:sldId id="476" r:id="rId39"/>
    <p:sldId id="477" r:id="rId40"/>
    <p:sldId id="478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66FF33"/>
    <a:srgbClr val="EFF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>
      <p:cViewPr varScale="1">
        <p:scale>
          <a:sx n="96" d="100"/>
          <a:sy n="96" d="100"/>
        </p:scale>
        <p:origin x="20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F34D91D-6FFA-4B71-99D1-3D76DDC1E528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ACFFF7C-34B2-4870-B79D-67801C258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7D46A0-5945-4DD3-8E4D-2D352AF4E342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251C5F1-F076-4E92-8E6F-DBC0606A5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3856DE-5E66-4207-89FB-7931F00B5B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E8C13-7232-403B-AF5A-C8424CF5CFB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722111-7F37-4D33-B158-D23ED64E082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C394FA-2F21-46A1-9AFA-CBD3FA9C109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0937931-5B03-4D31-BDA6-42DFF7200287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62011FF-E4A6-4874-A11D-9358E5A9B017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5DB6140-12CD-45AA-8FFD-90400D231BB4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4BE2600-5582-4D30-95EF-9562614DD95D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02DECB4-EA15-4D10-A456-B1DCB5D52474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B1C7AB3-FFA5-4FD3-9055-E7C747AEA07B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876FDB7-FA28-4D0C-94B7-CE3FF2054AB5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CCE16F-717D-42B0-A228-DDE1FD710C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0009A3C-80E0-4274-8CC8-E891B29875B5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62011FF-E4A6-4874-A11D-9358E5A9B017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5DB6140-12CD-45AA-8FFD-90400D231BB4}" type="slidenum">
              <a:rPr lang="en-US" altLang="en-US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4BE2600-5582-4D30-95EF-9562614DD95D}" type="slidenum">
              <a:rPr lang="en-US" altLang="en-US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02DECB4-EA15-4D10-A456-B1DCB5D52474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B1C7AB3-FFA5-4FD3-9055-E7C747AEA07B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B1C7AB3-FFA5-4FD3-9055-E7C747AEA07B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0009A3C-80E0-4274-8CC8-E891B29875B5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5DB6140-12CD-45AA-8FFD-90400D231BB4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5DB6140-12CD-45AA-8FFD-90400D231BB4}" type="slidenum">
              <a:rPr lang="en-US" altLang="en-US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E94B54-E33C-4661-945F-33D455EA483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E8A6715-C70F-4BA7-905E-097C1A70B606}" type="slidenum">
              <a:rPr lang="en-US" altLang="en-US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E8A6715-C70F-4BA7-905E-097C1A70B606}" type="slidenum">
              <a:rPr lang="en-US" altLang="en-US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75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64" tIns="45533" rIns="91064" bIns="45533" anchor="b"/>
          <a:lstStyle/>
          <a:p>
            <a:pPr algn="r" defTabSz="908050"/>
            <a:fld id="{C4B52B4D-AD38-4F9A-83A9-5A19C48E2279}" type="slidenum">
              <a:rPr lang="en-US" sz="1200">
                <a:latin typeface="Calibri" pitchFamily="34" charset="0"/>
              </a:rPr>
              <a:pPr algn="r" defTabSz="908050"/>
              <a:t>32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E8A6715-C70F-4BA7-905E-097C1A70B606}" type="slidenum">
              <a:rPr lang="en-US" altLang="en-US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E8A6715-C70F-4BA7-905E-097C1A70B606}" type="slidenum">
              <a:rPr lang="en-US" altLang="en-US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E8A6715-C70F-4BA7-905E-097C1A70B606}" type="slidenum">
              <a:rPr lang="en-US" altLang="en-US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E8A6715-C70F-4BA7-905E-097C1A70B606}" type="slidenum">
              <a:rPr lang="en-US" altLang="en-US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8EA43-93B7-4356-888D-15BE6D9414D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5E0B44-6CAF-4CA2-944C-3B6D76E9994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3A50A7-C530-485D-8286-8D55E1492D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E3404A-9791-45A3-BBBE-D0410E07F92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C592D9-2326-4466-A5E4-91971377451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43B215-E6F7-4B51-8AC9-06B80A5B26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C9316-0298-4814-80AD-E96F61FC2D1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414263-A5D8-48D8-908B-4469BC90864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2883ED-5662-4A46-9B4A-231982B72BD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090F73-B712-47A4-9DD6-8D6BEA40459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60DD6-92FE-4EF0-9E20-A9C0777E6403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D984E-9021-425A-89EE-864F3CF4E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21738-0989-4234-B0C0-719282FB6BC5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DAEB9-5314-42DF-8CEE-39D10C0B9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749C7-1935-4DF4-AC6E-13A32FE8B240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11E69-3A12-48E7-A8D6-62F62625B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8153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524000"/>
            <a:ext cx="3810000" cy="469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9200" y="1524000"/>
            <a:ext cx="3810000" cy="469265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E3C38-5984-4C4F-8AE6-7F2716E81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0554E-1A00-46D5-8702-76022B630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8BEBF-CE5E-40B6-A00E-90B639F865FD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5A3AC-08E6-4443-BE7C-47666FAAB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B06A-01A4-4E08-8CB4-BFCDD994EF91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24211-6864-48F6-B5BC-AB0B84996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15787-C67D-4E77-ADEB-19EB6F6E13FE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D3ED4-3E86-49DF-983C-2E0B57A9C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7F776-C8F9-41C5-BF7C-8A4C90603F8C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4CED6-B383-49BE-881D-4FC46085D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5D239-2A74-4293-AA3C-134552E75772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E798F-A8ED-466A-B1BD-20995DCFD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201BE-E80D-4A9B-9901-1C65804E184E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FB503-4ACA-41BA-9023-1AF09BB7D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DA8E4-0475-42DC-9600-26AF5354883D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ABF1D-847E-425F-B7A8-9247A285F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E628A-6E8E-48E7-85D2-7C06FE8A6CC0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58104-E3F8-463D-9D64-177944CE4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47B0DF-BF08-4D2F-8797-18237A098ED0}" type="datetimeFigureOut">
              <a:rPr lang="en-US"/>
              <a:pPr>
                <a:defRPr/>
              </a:pPr>
              <a:t>5/22/2021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3B0981-28FB-49FC-B562-1C357BD76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0" r:id="rId2"/>
    <p:sldLayoutId id="2147483939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40" r:id="rId9"/>
    <p:sldLayoutId id="2147483936" r:id="rId10"/>
    <p:sldLayoutId id="2147483937" r:id="rId11"/>
    <p:sldLayoutId id="2147483941" r:id="rId12"/>
    <p:sldLayoutId id="2147483942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Webpage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304800" y="1143000"/>
            <a:ext cx="8610600" cy="1447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defRPr/>
            </a:pPr>
            <a:r>
              <a:rPr lang="en-US" sz="2800" dirty="0">
                <a:latin typeface="Cambria" pitchFamily="18" charset="0"/>
              </a:rPr>
              <a:t>Poor lakeshore habitat (riparian vegetation) is the number one stressor of lake ecosystems.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SzPct val="95000"/>
              <a:buFont typeface="Arial" pitchFamily="34" charset="0"/>
              <a:buChar char="•"/>
              <a:defRPr/>
            </a:pPr>
            <a:r>
              <a:rPr lang="en-US" sz="2800" dirty="0">
                <a:latin typeface="Cambria" pitchFamily="18" charset="0"/>
              </a:rPr>
              <a:t>Poor littoral zone habitat is number two.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en-US" sz="2600" dirty="0">
              <a:latin typeface="+mn-lt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34400" cy="609600"/>
          </a:xfrm>
        </p:spPr>
        <p:txBody>
          <a:bodyPr/>
          <a:lstStyle/>
          <a:p>
            <a:pPr algn="ctr" eaLnBrk="1" hangingPunct="1"/>
            <a:r>
              <a:rPr lang="en-US" sz="3600">
                <a:solidFill>
                  <a:schemeClr val="tx1"/>
                </a:solidFill>
                <a:latin typeface="Cambria" pitchFamily="18" charset="0"/>
              </a:rPr>
              <a:t>Threats to Lakes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105400" y="24384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i="1" dirty="0">
                <a:latin typeface="Cambria" pitchFamily="18" charset="0"/>
                <a:ea typeface="+mj-ea"/>
                <a:cs typeface="+mj-cs"/>
              </a:rPr>
              <a:t>The 2007 National Lakes Assessment</a:t>
            </a:r>
          </a:p>
        </p:txBody>
      </p:sp>
      <p:pic>
        <p:nvPicPr>
          <p:cNvPr id="26629" name="Picture 2" descr="namekagon"/>
          <p:cNvPicPr>
            <a:picLocks noChangeAspect="1" noChangeArrowheads="1"/>
          </p:cNvPicPr>
          <p:nvPr/>
        </p:nvPicPr>
        <p:blipFill>
          <a:blip r:embed="rId3" cstate="print"/>
          <a:srcRect l="4839" t="30124" r="9140" b="7576"/>
          <a:stretch>
            <a:fillRect/>
          </a:stretch>
        </p:blipFill>
        <p:spPr bwMode="auto">
          <a:xfrm>
            <a:off x="838200" y="2971800"/>
            <a:ext cx="7402513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10600" cy="868363"/>
          </a:xfrm>
        </p:spPr>
        <p:txBody>
          <a:bodyPr/>
          <a:lstStyle/>
          <a:p>
            <a:pPr algn="ctr" eaLnBrk="1" hangingPunct="1"/>
            <a:r>
              <a:rPr lang="en-US" sz="3600">
                <a:solidFill>
                  <a:schemeClr val="tx1"/>
                </a:solidFill>
                <a:latin typeface="Cambria" pitchFamily="18" charset="0"/>
              </a:rPr>
              <a:t>Other Threats to Lakes: Nutrients</a:t>
            </a:r>
          </a:p>
        </p:txBody>
      </p:sp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0" y="2476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onstantia" pitchFamily="18" charset="0"/>
            </a:endParaRPr>
          </a:p>
        </p:txBody>
      </p:sp>
      <p:pic>
        <p:nvPicPr>
          <p:cNvPr id="28676" name="Picture 4" descr="Goose Lake near outle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71600"/>
            <a:ext cx="5089525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5" descr="blue-gree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560638"/>
            <a:ext cx="5176838" cy="398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458200" cy="579438"/>
          </a:xfrm>
        </p:spPr>
        <p:txBody>
          <a:bodyPr/>
          <a:lstStyle/>
          <a:p>
            <a:pPr algn="ctr" eaLnBrk="1" hangingPunct="1"/>
            <a:r>
              <a:rPr lang="en-US" sz="3600">
                <a:solidFill>
                  <a:schemeClr val="tx1"/>
                </a:solidFill>
                <a:latin typeface="Cambria" pitchFamily="18" charset="0"/>
              </a:rPr>
              <a:t>Other Threats to Lakes: AIS</a:t>
            </a:r>
          </a:p>
        </p:txBody>
      </p:sp>
      <p:pic>
        <p:nvPicPr>
          <p:cNvPr id="29699" name="Picture 6" descr="EW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295400"/>
            <a:ext cx="4191000" cy="27384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700" name="Picture 7" descr="Purple loosestrife-re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295400"/>
            <a:ext cx="3598863" cy="510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701" name="Picture 9" descr="rusty crayfish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3581400"/>
            <a:ext cx="3163888" cy="2819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702" name="Picture 10" descr="spiny water fle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9700" y="3581400"/>
            <a:ext cx="3279775" cy="2819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9703" name="Picture 11" descr="ZM Stranding 033crp2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4800600"/>
            <a:ext cx="1643063" cy="16208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105474" name="Rectangle 2" descr="Text Box: Figure 1.  Number of plant species recorded at Oxbow Lake sample sites (2013).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2667000" cy="4038600"/>
          </a:xfrm>
        </p:spPr>
        <p:txBody>
          <a:bodyPr anchor="t">
            <a:noAutofit/>
          </a:bodyPr>
          <a:lstStyle/>
          <a:p>
            <a:pPr algn="ctr" eaLnBrk="1" hangingPunct="1">
              <a:defRPr/>
            </a:pPr>
            <a:r>
              <a:rPr lang="en-US" altLang="en-US" sz="4800" dirty="0"/>
              <a:t>Point-Intercept Aquatic</a:t>
            </a:r>
            <a:br>
              <a:rPr lang="en-US" altLang="en-US" sz="4800" dirty="0"/>
            </a:br>
            <a:r>
              <a:rPr lang="en-US" altLang="en-US" sz="4800" dirty="0"/>
              <a:t>Plant </a:t>
            </a:r>
            <a:br>
              <a:rPr lang="en-US" altLang="en-US" sz="4800" dirty="0"/>
            </a:br>
            <a:r>
              <a:rPr lang="en-US" altLang="en-US" sz="4800" dirty="0"/>
              <a:t>Survey</a:t>
            </a:r>
          </a:p>
        </p:txBody>
      </p:sp>
      <p:pic>
        <p:nvPicPr>
          <p:cNvPr id="36869" name="Picture 6" descr="annabelle_vilas_2953800_42mpt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588" y="0"/>
            <a:ext cx="520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93663" y="115888"/>
            <a:ext cx="2357437" cy="2230437"/>
          </a:xfrm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tx1"/>
                </a:solidFill>
              </a:rPr>
              <a:t>Number of plant species recorded at Crane Lake sample sites (2019).</a:t>
            </a:r>
          </a:p>
        </p:txBody>
      </p:sp>
      <p:grpSp>
        <p:nvGrpSpPr>
          <p:cNvPr id="37894" name="Group 31"/>
          <p:cNvGrpSpPr>
            <a:grpSpLocks/>
          </p:cNvGrpSpPr>
          <p:nvPr/>
        </p:nvGrpSpPr>
        <p:grpSpPr bwMode="auto">
          <a:xfrm>
            <a:off x="228600" y="5791200"/>
            <a:ext cx="501650" cy="762000"/>
            <a:chOff x="278" y="1492"/>
            <a:chExt cx="316" cy="480"/>
          </a:xfrm>
        </p:grpSpPr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78" y="1492"/>
              <a:ext cx="316" cy="480"/>
            </a:xfrm>
            <a:prstGeom prst="rect">
              <a:avLst/>
            </a:prstGeom>
            <a:solidFill>
              <a:srgbClr val="A5A5A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" name="Text Box 12" descr="Text Box: 1000 ft."/>
            <p:cNvSpPr txBox="1">
              <a:spLocks noChangeArrowheads="1"/>
            </p:cNvSpPr>
            <p:nvPr/>
          </p:nvSpPr>
          <p:spPr bwMode="auto">
            <a:xfrm>
              <a:off x="288" y="1793"/>
              <a:ext cx="30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1019175">
                <a:spcBef>
                  <a:spcPct val="50000"/>
                </a:spcBef>
                <a:defRPr/>
              </a:pPr>
              <a:r>
                <a:rPr lang="en-US" altLang="en-US" sz="6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300 ft.</a:t>
              </a:r>
            </a:p>
          </p:txBody>
        </p:sp>
        <p:pic>
          <p:nvPicPr>
            <p:cNvPr id="3789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" y="1518"/>
              <a:ext cx="17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7898" name="Group 35"/>
            <p:cNvGrpSpPr>
              <a:grpSpLocks/>
            </p:cNvGrpSpPr>
            <p:nvPr/>
          </p:nvGrpSpPr>
          <p:grpSpPr bwMode="auto">
            <a:xfrm>
              <a:off x="308" y="1891"/>
              <a:ext cx="252" cy="31"/>
              <a:chOff x="308" y="1891"/>
              <a:chExt cx="252" cy="31"/>
            </a:xfrm>
          </p:grpSpPr>
          <p:sp>
            <p:nvSpPr>
              <p:cNvPr id="37899" name="Line 9"/>
              <p:cNvSpPr>
                <a:spLocks noChangeShapeType="1"/>
              </p:cNvSpPr>
              <p:nvPr/>
            </p:nvSpPr>
            <p:spPr bwMode="auto">
              <a:xfrm>
                <a:off x="308" y="1922"/>
                <a:ext cx="2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0" name="Line 10"/>
              <p:cNvSpPr>
                <a:spLocks noChangeShapeType="1"/>
              </p:cNvSpPr>
              <p:nvPr/>
            </p:nvSpPr>
            <p:spPr bwMode="auto">
              <a:xfrm>
                <a:off x="308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01" name="Line 11"/>
              <p:cNvSpPr>
                <a:spLocks noChangeShapeType="1"/>
              </p:cNvSpPr>
              <p:nvPr/>
            </p:nvSpPr>
            <p:spPr bwMode="auto">
              <a:xfrm>
                <a:off x="560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4" name="Picture 43" descr="CR19_Numb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6988" y="134938"/>
            <a:ext cx="6472237" cy="662305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93663" y="115888"/>
            <a:ext cx="2357437" cy="2230437"/>
          </a:xfrm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tx1"/>
                </a:solidFill>
              </a:rPr>
              <a:t>Rake fullness ratings for Crane Lake sample sites (2019).</a:t>
            </a:r>
          </a:p>
        </p:txBody>
      </p:sp>
      <p:grpSp>
        <p:nvGrpSpPr>
          <p:cNvPr id="38917" name="Group 31"/>
          <p:cNvGrpSpPr>
            <a:grpSpLocks/>
          </p:cNvGrpSpPr>
          <p:nvPr/>
        </p:nvGrpSpPr>
        <p:grpSpPr bwMode="auto">
          <a:xfrm>
            <a:off x="228600" y="5791200"/>
            <a:ext cx="501650" cy="762000"/>
            <a:chOff x="278" y="1492"/>
            <a:chExt cx="316" cy="480"/>
          </a:xfrm>
        </p:grpSpPr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78" y="1492"/>
              <a:ext cx="316" cy="480"/>
            </a:xfrm>
            <a:prstGeom prst="rect">
              <a:avLst/>
            </a:prstGeom>
            <a:solidFill>
              <a:srgbClr val="A5A5A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" name="Text Box 12" descr="Text Box: 1000 ft."/>
            <p:cNvSpPr txBox="1">
              <a:spLocks noChangeArrowheads="1"/>
            </p:cNvSpPr>
            <p:nvPr/>
          </p:nvSpPr>
          <p:spPr bwMode="auto">
            <a:xfrm>
              <a:off x="288" y="1793"/>
              <a:ext cx="30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1019175">
                <a:spcBef>
                  <a:spcPct val="50000"/>
                </a:spcBef>
                <a:defRPr/>
              </a:pPr>
              <a:r>
                <a:rPr lang="en-US" altLang="en-US" sz="6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300 ft.</a:t>
              </a:r>
            </a:p>
          </p:txBody>
        </p:sp>
        <p:pic>
          <p:nvPicPr>
            <p:cNvPr id="38922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" y="1518"/>
              <a:ext cx="17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8923" name="Group 35"/>
            <p:cNvGrpSpPr>
              <a:grpSpLocks/>
            </p:cNvGrpSpPr>
            <p:nvPr/>
          </p:nvGrpSpPr>
          <p:grpSpPr bwMode="auto">
            <a:xfrm>
              <a:off x="308" y="1891"/>
              <a:ext cx="252" cy="31"/>
              <a:chOff x="308" y="1891"/>
              <a:chExt cx="252" cy="31"/>
            </a:xfrm>
          </p:grpSpPr>
          <p:sp>
            <p:nvSpPr>
              <p:cNvPr id="38924" name="Line 9"/>
              <p:cNvSpPr>
                <a:spLocks noChangeShapeType="1"/>
              </p:cNvSpPr>
              <p:nvPr/>
            </p:nvSpPr>
            <p:spPr bwMode="auto">
              <a:xfrm>
                <a:off x="308" y="1922"/>
                <a:ext cx="2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5" name="Line 10"/>
              <p:cNvSpPr>
                <a:spLocks noChangeShapeType="1"/>
              </p:cNvSpPr>
              <p:nvPr/>
            </p:nvSpPr>
            <p:spPr bwMode="auto">
              <a:xfrm>
                <a:off x="308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6" name="Line 11"/>
              <p:cNvSpPr>
                <a:spLocks noChangeShapeType="1"/>
              </p:cNvSpPr>
              <p:nvPr/>
            </p:nvSpPr>
            <p:spPr bwMode="auto">
              <a:xfrm>
                <a:off x="560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89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5486400"/>
            <a:ext cx="7953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CR19_Rak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6988" y="134938"/>
            <a:ext cx="6472237" cy="662305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93663" y="115888"/>
            <a:ext cx="2420937" cy="2230437"/>
          </a:xfrm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tx1"/>
                </a:solidFill>
              </a:rPr>
              <a:t>Crane Lake sampling sites less than or equal to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maximum depth of rooted vegetation (2019).</a:t>
            </a:r>
          </a:p>
        </p:txBody>
      </p:sp>
      <p:grpSp>
        <p:nvGrpSpPr>
          <p:cNvPr id="39941" name="Group 31"/>
          <p:cNvGrpSpPr>
            <a:grpSpLocks/>
          </p:cNvGrpSpPr>
          <p:nvPr/>
        </p:nvGrpSpPr>
        <p:grpSpPr bwMode="auto">
          <a:xfrm>
            <a:off x="228600" y="5791200"/>
            <a:ext cx="501650" cy="762000"/>
            <a:chOff x="278" y="1492"/>
            <a:chExt cx="316" cy="480"/>
          </a:xfrm>
        </p:grpSpPr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78" y="1492"/>
              <a:ext cx="316" cy="480"/>
            </a:xfrm>
            <a:prstGeom prst="rect">
              <a:avLst/>
            </a:prstGeom>
            <a:solidFill>
              <a:srgbClr val="A5A5A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" name="Text Box 12" descr="Text Box: 1000 ft."/>
            <p:cNvSpPr txBox="1">
              <a:spLocks noChangeArrowheads="1"/>
            </p:cNvSpPr>
            <p:nvPr/>
          </p:nvSpPr>
          <p:spPr bwMode="auto">
            <a:xfrm>
              <a:off x="288" y="1793"/>
              <a:ext cx="30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1019175">
                <a:spcBef>
                  <a:spcPct val="50000"/>
                </a:spcBef>
                <a:defRPr/>
              </a:pPr>
              <a:r>
                <a:rPr lang="en-US" altLang="en-US" sz="6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300 ft.</a:t>
              </a:r>
            </a:p>
          </p:txBody>
        </p:sp>
        <p:pic>
          <p:nvPicPr>
            <p:cNvPr id="39946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" y="1518"/>
              <a:ext cx="17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7" name="Group 35"/>
            <p:cNvGrpSpPr>
              <a:grpSpLocks/>
            </p:cNvGrpSpPr>
            <p:nvPr/>
          </p:nvGrpSpPr>
          <p:grpSpPr bwMode="auto">
            <a:xfrm>
              <a:off x="308" y="1891"/>
              <a:ext cx="252" cy="31"/>
              <a:chOff x="308" y="1891"/>
              <a:chExt cx="252" cy="31"/>
            </a:xfrm>
          </p:grpSpPr>
          <p:sp>
            <p:nvSpPr>
              <p:cNvPr id="39948" name="Line 9"/>
              <p:cNvSpPr>
                <a:spLocks noChangeShapeType="1"/>
              </p:cNvSpPr>
              <p:nvPr/>
            </p:nvSpPr>
            <p:spPr bwMode="auto">
              <a:xfrm>
                <a:off x="308" y="1922"/>
                <a:ext cx="2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9" name="Line 10"/>
              <p:cNvSpPr>
                <a:spLocks noChangeShapeType="1"/>
              </p:cNvSpPr>
              <p:nvPr/>
            </p:nvSpPr>
            <p:spPr bwMode="auto">
              <a:xfrm>
                <a:off x="308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" name="Line 11"/>
              <p:cNvSpPr>
                <a:spLocks noChangeShapeType="1"/>
              </p:cNvSpPr>
              <p:nvPr/>
            </p:nvSpPr>
            <p:spPr bwMode="auto">
              <a:xfrm>
                <a:off x="560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994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00600"/>
            <a:ext cx="18288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CR19_Sit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6988" y="134938"/>
            <a:ext cx="6472237" cy="662305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13" y="430213"/>
            <a:ext cx="8674100" cy="5919787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93663" y="115888"/>
            <a:ext cx="2357437" cy="2230437"/>
          </a:xfrm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tx1"/>
                </a:solidFill>
              </a:rPr>
              <a:t>Distribution of plant species,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Crane Lake (2019).</a:t>
            </a:r>
          </a:p>
        </p:txBody>
      </p:sp>
      <p:grpSp>
        <p:nvGrpSpPr>
          <p:cNvPr id="41989" name="Group 31"/>
          <p:cNvGrpSpPr>
            <a:grpSpLocks/>
          </p:cNvGrpSpPr>
          <p:nvPr/>
        </p:nvGrpSpPr>
        <p:grpSpPr bwMode="auto">
          <a:xfrm>
            <a:off x="228600" y="5791200"/>
            <a:ext cx="501650" cy="762000"/>
            <a:chOff x="278" y="1492"/>
            <a:chExt cx="316" cy="480"/>
          </a:xfrm>
        </p:grpSpPr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78" y="1492"/>
              <a:ext cx="316" cy="480"/>
            </a:xfrm>
            <a:prstGeom prst="rect">
              <a:avLst/>
            </a:prstGeom>
            <a:solidFill>
              <a:srgbClr val="A5A5A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" name="Text Box 12" descr="Text Box: 1000 ft."/>
            <p:cNvSpPr txBox="1">
              <a:spLocks noChangeArrowheads="1"/>
            </p:cNvSpPr>
            <p:nvPr/>
          </p:nvSpPr>
          <p:spPr bwMode="auto">
            <a:xfrm>
              <a:off x="288" y="1793"/>
              <a:ext cx="30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1019175">
                <a:spcBef>
                  <a:spcPct val="50000"/>
                </a:spcBef>
                <a:defRPr/>
              </a:pPr>
              <a:r>
                <a:rPr lang="en-US" altLang="en-US" sz="6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300 ft.</a:t>
              </a:r>
            </a:p>
          </p:txBody>
        </p:sp>
        <p:pic>
          <p:nvPicPr>
            <p:cNvPr id="42010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" y="1518"/>
              <a:ext cx="17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2011" name="Group 35"/>
            <p:cNvGrpSpPr>
              <a:grpSpLocks/>
            </p:cNvGrpSpPr>
            <p:nvPr/>
          </p:nvGrpSpPr>
          <p:grpSpPr bwMode="auto">
            <a:xfrm>
              <a:off x="308" y="1891"/>
              <a:ext cx="252" cy="31"/>
              <a:chOff x="308" y="1891"/>
              <a:chExt cx="252" cy="31"/>
            </a:xfrm>
          </p:grpSpPr>
          <p:sp>
            <p:nvSpPr>
              <p:cNvPr id="42012" name="Line 9"/>
              <p:cNvSpPr>
                <a:spLocks noChangeShapeType="1"/>
              </p:cNvSpPr>
              <p:nvPr/>
            </p:nvSpPr>
            <p:spPr bwMode="auto">
              <a:xfrm>
                <a:off x="308" y="1922"/>
                <a:ext cx="2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3" name="Line 10"/>
              <p:cNvSpPr>
                <a:spLocks noChangeShapeType="1"/>
              </p:cNvSpPr>
              <p:nvPr/>
            </p:nvSpPr>
            <p:spPr bwMode="auto">
              <a:xfrm>
                <a:off x="308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4" name="Line 11"/>
              <p:cNvSpPr>
                <a:spLocks noChangeShapeType="1"/>
              </p:cNvSpPr>
              <p:nvPr/>
            </p:nvSpPr>
            <p:spPr bwMode="auto">
              <a:xfrm>
                <a:off x="560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991" name="Rectangle 39"/>
          <p:cNvSpPr>
            <a:spLocks noChangeArrowheads="1"/>
          </p:cNvSpPr>
          <p:nvPr/>
        </p:nvSpPr>
        <p:spPr bwMode="auto">
          <a:xfrm>
            <a:off x="228600" y="3352800"/>
            <a:ext cx="1417638" cy="2247900"/>
          </a:xfrm>
          <a:prstGeom prst="rect">
            <a:avLst/>
          </a:prstGeom>
          <a:solidFill>
            <a:srgbClr val="787878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1992" name="Isosceles Triangle 40"/>
          <p:cNvSpPr>
            <a:spLocks noChangeArrowheads="1"/>
          </p:cNvSpPr>
          <p:nvPr/>
        </p:nvSpPr>
        <p:spPr bwMode="auto">
          <a:xfrm flipV="1">
            <a:off x="336550" y="4657725"/>
            <a:ext cx="109538" cy="1095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22263" y="3911600"/>
            <a:ext cx="139700" cy="1412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19088" y="4159250"/>
            <a:ext cx="142875" cy="141288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22263" y="4408488"/>
            <a:ext cx="139700" cy="1412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96" name="TextBox 60" descr="Text Box: 1 (Rake fullness)&#10;&#10;2&#10;&#10;3&#10;&#10;Visual&#10;&#10;Not found&#10;&#10;Unsampled (depth)&#10;&#10;Non-navigable"/>
          <p:cNvSpPr txBox="1">
            <a:spLocks noChangeArrowheads="1"/>
          </p:cNvSpPr>
          <p:nvPr/>
        </p:nvSpPr>
        <p:spPr bwMode="auto">
          <a:xfrm>
            <a:off x="454025" y="3870325"/>
            <a:ext cx="12446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1 (Rake fullness)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2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Visual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Not found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Unsampled (depth)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Non-navigable</a:t>
            </a:r>
          </a:p>
        </p:txBody>
      </p:sp>
      <p:sp>
        <p:nvSpPr>
          <p:cNvPr id="41997" name="Rectangle 17" descr="Text Box: Ceratophyllum demersum, Coontail"/>
          <p:cNvSpPr>
            <a:spLocks noChangeArrowheads="1"/>
          </p:cNvSpPr>
          <p:nvPr/>
        </p:nvSpPr>
        <p:spPr bwMode="auto">
          <a:xfrm>
            <a:off x="301625" y="3419475"/>
            <a:ext cx="1250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en-US" sz="800" b="1" i="1">
                <a:solidFill>
                  <a:srgbClr val="000000"/>
                </a:solidFill>
              </a:rPr>
              <a:t>Ceratophyllum demersum,</a:t>
            </a:r>
            <a:br>
              <a:rPr lang="en-US" sz="800" b="1" i="1">
                <a:solidFill>
                  <a:srgbClr val="000000"/>
                </a:solidFill>
              </a:rPr>
            </a:br>
            <a:r>
              <a:rPr lang="en-US" sz="800" b="1">
                <a:solidFill>
                  <a:srgbClr val="000000"/>
                </a:solidFill>
              </a:rPr>
              <a:t>Coontail</a:t>
            </a:r>
          </a:p>
        </p:txBody>
      </p:sp>
      <p:grpSp>
        <p:nvGrpSpPr>
          <p:cNvPr id="41998" name="Group 36"/>
          <p:cNvGrpSpPr>
            <a:grpSpLocks/>
          </p:cNvGrpSpPr>
          <p:nvPr/>
        </p:nvGrpSpPr>
        <p:grpSpPr bwMode="auto">
          <a:xfrm>
            <a:off x="338138" y="4905375"/>
            <a:ext cx="109537" cy="590550"/>
            <a:chOff x="708" y="1916"/>
            <a:chExt cx="69" cy="372"/>
          </a:xfrm>
        </p:grpSpPr>
        <p:grpSp>
          <p:nvGrpSpPr>
            <p:cNvPr id="41999" name="Group 65"/>
            <p:cNvGrpSpPr>
              <a:grpSpLocks/>
            </p:cNvGrpSpPr>
            <p:nvPr/>
          </p:nvGrpSpPr>
          <p:grpSpPr bwMode="auto">
            <a:xfrm>
              <a:off x="708" y="1916"/>
              <a:ext cx="69" cy="69"/>
              <a:chOff x="2011672" y="4965200"/>
              <a:chExt cx="91440" cy="91440"/>
            </a:xfrm>
          </p:grpSpPr>
          <p:cxnSp>
            <p:nvCxnSpPr>
              <p:cNvPr id="42006" name="Straight Connector 75"/>
              <p:cNvCxnSpPr>
                <a:cxnSpLocks noChangeShapeType="1"/>
              </p:cNvCxnSpPr>
              <p:nvPr/>
            </p:nvCxnSpPr>
            <p:spPr bwMode="auto">
              <a:xfrm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2007" name="Straight Connector 76"/>
              <p:cNvCxnSpPr>
                <a:cxnSpLocks noChangeShapeType="1"/>
              </p:cNvCxnSpPr>
              <p:nvPr/>
            </p:nvCxnSpPr>
            <p:spPr bwMode="auto">
              <a:xfrm rot="5400000"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42000" name="Group 66"/>
            <p:cNvGrpSpPr>
              <a:grpSpLocks/>
            </p:cNvGrpSpPr>
            <p:nvPr/>
          </p:nvGrpSpPr>
          <p:grpSpPr bwMode="auto">
            <a:xfrm>
              <a:off x="708" y="2068"/>
              <a:ext cx="69" cy="68"/>
              <a:chOff x="2011672" y="4965200"/>
              <a:chExt cx="91440" cy="91440"/>
            </a:xfrm>
          </p:grpSpPr>
          <p:cxnSp>
            <p:nvCxnSpPr>
              <p:cNvPr id="42004" name="Straight Connector 73"/>
              <p:cNvCxnSpPr>
                <a:cxnSpLocks noChangeShapeType="1"/>
              </p:cNvCxnSpPr>
              <p:nvPr/>
            </p:nvCxnSpPr>
            <p:spPr bwMode="auto">
              <a:xfrm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2005" name="Straight Connector 74"/>
              <p:cNvCxnSpPr>
                <a:cxnSpLocks noChangeShapeType="1"/>
              </p:cNvCxnSpPr>
              <p:nvPr/>
            </p:nvCxnSpPr>
            <p:spPr bwMode="auto">
              <a:xfrm rot="5400000"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42001" name="Group 67"/>
            <p:cNvGrpSpPr>
              <a:grpSpLocks/>
            </p:cNvGrpSpPr>
            <p:nvPr/>
          </p:nvGrpSpPr>
          <p:grpSpPr bwMode="auto">
            <a:xfrm>
              <a:off x="708" y="2219"/>
              <a:ext cx="69" cy="69"/>
              <a:chOff x="2011672" y="4965200"/>
              <a:chExt cx="91440" cy="91440"/>
            </a:xfrm>
          </p:grpSpPr>
          <p:cxnSp>
            <p:nvCxnSpPr>
              <p:cNvPr id="42002" name="Straight Connector 71"/>
              <p:cNvCxnSpPr>
                <a:cxnSpLocks noChangeShapeType="1"/>
              </p:cNvCxnSpPr>
              <p:nvPr/>
            </p:nvCxnSpPr>
            <p:spPr bwMode="auto">
              <a:xfrm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2003" name="Straight Connector 72"/>
              <p:cNvCxnSpPr>
                <a:cxnSpLocks noChangeShapeType="1"/>
              </p:cNvCxnSpPr>
              <p:nvPr/>
            </p:nvCxnSpPr>
            <p:spPr bwMode="auto">
              <a:xfrm rot="5400000"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pic>
        <p:nvPicPr>
          <p:cNvPr id="31" name="Picture 4" descr="CR19_Ceratophyllum demers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6988" y="134938"/>
            <a:ext cx="6472237" cy="662305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93663" y="115888"/>
            <a:ext cx="2357437" cy="2230437"/>
          </a:xfrm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tx1"/>
                </a:solidFill>
              </a:rPr>
              <a:t>Distribution of plant species,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Crane Lake (2019).</a:t>
            </a:r>
          </a:p>
        </p:txBody>
      </p:sp>
      <p:grpSp>
        <p:nvGrpSpPr>
          <p:cNvPr id="43013" name="Group 31"/>
          <p:cNvGrpSpPr>
            <a:grpSpLocks/>
          </p:cNvGrpSpPr>
          <p:nvPr/>
        </p:nvGrpSpPr>
        <p:grpSpPr bwMode="auto">
          <a:xfrm>
            <a:off x="228600" y="5791200"/>
            <a:ext cx="501650" cy="762000"/>
            <a:chOff x="278" y="1492"/>
            <a:chExt cx="316" cy="480"/>
          </a:xfrm>
        </p:grpSpPr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78" y="1492"/>
              <a:ext cx="316" cy="480"/>
            </a:xfrm>
            <a:prstGeom prst="rect">
              <a:avLst/>
            </a:prstGeom>
            <a:solidFill>
              <a:srgbClr val="A5A5A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" name="Text Box 12" descr="Text Box: 1000 ft."/>
            <p:cNvSpPr txBox="1">
              <a:spLocks noChangeArrowheads="1"/>
            </p:cNvSpPr>
            <p:nvPr/>
          </p:nvSpPr>
          <p:spPr bwMode="auto">
            <a:xfrm>
              <a:off x="288" y="1793"/>
              <a:ext cx="30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1019175">
                <a:spcBef>
                  <a:spcPct val="50000"/>
                </a:spcBef>
                <a:defRPr/>
              </a:pPr>
              <a:r>
                <a:rPr lang="en-US" altLang="en-US" sz="6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300 ft.</a:t>
              </a:r>
            </a:p>
          </p:txBody>
        </p:sp>
        <p:pic>
          <p:nvPicPr>
            <p:cNvPr id="43034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" y="1518"/>
              <a:ext cx="17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35" name="Group 35"/>
            <p:cNvGrpSpPr>
              <a:grpSpLocks/>
            </p:cNvGrpSpPr>
            <p:nvPr/>
          </p:nvGrpSpPr>
          <p:grpSpPr bwMode="auto">
            <a:xfrm>
              <a:off x="308" y="1891"/>
              <a:ext cx="252" cy="31"/>
              <a:chOff x="308" y="1891"/>
              <a:chExt cx="252" cy="31"/>
            </a:xfrm>
          </p:grpSpPr>
          <p:sp>
            <p:nvSpPr>
              <p:cNvPr id="43036" name="Line 9"/>
              <p:cNvSpPr>
                <a:spLocks noChangeShapeType="1"/>
              </p:cNvSpPr>
              <p:nvPr/>
            </p:nvSpPr>
            <p:spPr bwMode="auto">
              <a:xfrm>
                <a:off x="308" y="1922"/>
                <a:ext cx="2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7" name="Line 10"/>
              <p:cNvSpPr>
                <a:spLocks noChangeShapeType="1"/>
              </p:cNvSpPr>
              <p:nvPr/>
            </p:nvSpPr>
            <p:spPr bwMode="auto">
              <a:xfrm>
                <a:off x="308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8" name="Line 11"/>
              <p:cNvSpPr>
                <a:spLocks noChangeShapeType="1"/>
              </p:cNvSpPr>
              <p:nvPr/>
            </p:nvSpPr>
            <p:spPr bwMode="auto">
              <a:xfrm>
                <a:off x="560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019" name="TextBox 60" descr="Text Box: 1 (Rake fullness)&#10;&#10;2&#10;&#10;3&#10;&#10;Visual&#10;&#10;Not found&#10;&#10;Unsampled (depth)&#10;&#10;Non-navigable"/>
          <p:cNvSpPr txBox="1">
            <a:spLocks noChangeArrowheads="1"/>
          </p:cNvSpPr>
          <p:nvPr/>
        </p:nvSpPr>
        <p:spPr bwMode="auto">
          <a:xfrm>
            <a:off x="454025" y="3870325"/>
            <a:ext cx="12446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cs typeface="Times New Roman" pitchFamily="18" charset="0"/>
              </a:rPr>
              <a:t>1 (Rake fullness)</a:t>
            </a:r>
          </a:p>
          <a:p>
            <a:endParaRPr lang="en-US" sz="800" b="1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 dirty="0">
                <a:solidFill>
                  <a:srgbClr val="000000"/>
                </a:solidFill>
                <a:cs typeface="Times New Roman" pitchFamily="18" charset="0"/>
              </a:rPr>
              <a:t>2</a:t>
            </a:r>
          </a:p>
          <a:p>
            <a:endParaRPr lang="en-US" sz="800" b="1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 dirty="0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  <a:p>
            <a:endParaRPr lang="en-US" sz="800" b="1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 dirty="0">
                <a:solidFill>
                  <a:srgbClr val="000000"/>
                </a:solidFill>
                <a:cs typeface="Times New Roman" pitchFamily="18" charset="0"/>
              </a:rPr>
              <a:t>Visual</a:t>
            </a:r>
          </a:p>
          <a:p>
            <a:endParaRPr lang="en-US" sz="800" b="1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 dirty="0">
                <a:solidFill>
                  <a:srgbClr val="000000"/>
                </a:solidFill>
                <a:cs typeface="Times New Roman" pitchFamily="18" charset="0"/>
              </a:rPr>
              <a:t>Not found</a:t>
            </a:r>
          </a:p>
          <a:p>
            <a:endParaRPr lang="en-US" sz="800" b="1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 dirty="0">
                <a:solidFill>
                  <a:srgbClr val="000000"/>
                </a:solidFill>
                <a:cs typeface="Times New Roman" pitchFamily="18" charset="0"/>
              </a:rPr>
              <a:t>Unsampled (depth)</a:t>
            </a:r>
          </a:p>
          <a:p>
            <a:endParaRPr lang="en-US" sz="800" b="1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 dirty="0">
                <a:solidFill>
                  <a:srgbClr val="000000"/>
                </a:solidFill>
                <a:cs typeface="Times New Roman" pitchFamily="18" charset="0"/>
              </a:rPr>
              <a:t>Non-navigable</a:t>
            </a:r>
          </a:p>
        </p:txBody>
      </p:sp>
      <p:pic>
        <p:nvPicPr>
          <p:cNvPr id="31" name="Picture 4" descr="CR19_Myriophyllum spicat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6988" y="134938"/>
            <a:ext cx="6472237" cy="662305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04800" y="2971800"/>
            <a:ext cx="1417637" cy="2247900"/>
          </a:xfrm>
          <a:prstGeom prst="rect">
            <a:avLst/>
          </a:prstGeom>
          <a:solidFill>
            <a:srgbClr val="787878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Isosceles Triangle 33"/>
          <p:cNvSpPr>
            <a:spLocks noChangeArrowheads="1"/>
          </p:cNvSpPr>
          <p:nvPr/>
        </p:nvSpPr>
        <p:spPr bwMode="auto">
          <a:xfrm flipV="1">
            <a:off x="412750" y="4276725"/>
            <a:ext cx="109537" cy="1095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eaLnBrk="1" hangingPunct="1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35" name="Straight Connector 75"/>
          <p:cNvCxnSpPr>
            <a:cxnSpLocks noChangeShapeType="1"/>
          </p:cNvCxnSpPr>
          <p:nvPr/>
        </p:nvCxnSpPr>
        <p:spPr bwMode="auto">
          <a:xfrm>
            <a:off x="414337" y="4524375"/>
            <a:ext cx="109538" cy="10953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6" name="Straight Connector 76"/>
          <p:cNvCxnSpPr>
            <a:cxnSpLocks noChangeShapeType="1"/>
          </p:cNvCxnSpPr>
          <p:nvPr/>
        </p:nvCxnSpPr>
        <p:spPr bwMode="auto">
          <a:xfrm rot="5400000">
            <a:off x="414337" y="4524375"/>
            <a:ext cx="109538" cy="10953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7" name="Straight Connector 73"/>
          <p:cNvCxnSpPr>
            <a:cxnSpLocks noChangeShapeType="1"/>
          </p:cNvCxnSpPr>
          <p:nvPr/>
        </p:nvCxnSpPr>
        <p:spPr bwMode="auto">
          <a:xfrm>
            <a:off x="414337" y="4765675"/>
            <a:ext cx="109538" cy="107950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8" name="Straight Connector 74"/>
          <p:cNvCxnSpPr>
            <a:cxnSpLocks noChangeShapeType="1"/>
          </p:cNvCxnSpPr>
          <p:nvPr/>
        </p:nvCxnSpPr>
        <p:spPr bwMode="auto">
          <a:xfrm rot="5400000">
            <a:off x="415131" y="4764881"/>
            <a:ext cx="107950" cy="109538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9" name="Straight Connector 71"/>
          <p:cNvCxnSpPr>
            <a:cxnSpLocks noChangeShapeType="1"/>
          </p:cNvCxnSpPr>
          <p:nvPr/>
        </p:nvCxnSpPr>
        <p:spPr bwMode="auto">
          <a:xfrm>
            <a:off x="414337" y="5005388"/>
            <a:ext cx="109538" cy="10953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0" name="Straight Connector 72"/>
          <p:cNvCxnSpPr>
            <a:cxnSpLocks noChangeShapeType="1"/>
          </p:cNvCxnSpPr>
          <p:nvPr/>
        </p:nvCxnSpPr>
        <p:spPr bwMode="auto">
          <a:xfrm rot="5400000">
            <a:off x="414337" y="5005388"/>
            <a:ext cx="109537" cy="10953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1" name="Oval 40"/>
          <p:cNvSpPr/>
          <p:nvPr/>
        </p:nvSpPr>
        <p:spPr>
          <a:xfrm>
            <a:off x="398462" y="3530600"/>
            <a:ext cx="139700" cy="1412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95287" y="3778250"/>
            <a:ext cx="142875" cy="141288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98462" y="4027488"/>
            <a:ext cx="139700" cy="1412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Rectangle 18" descr="Text Box: Myriophyllum spicatum, Eurasian water milfoil"/>
          <p:cNvSpPr>
            <a:spLocks noChangeArrowheads="1"/>
          </p:cNvSpPr>
          <p:nvPr/>
        </p:nvSpPr>
        <p:spPr bwMode="auto">
          <a:xfrm>
            <a:off x="377825" y="3038475"/>
            <a:ext cx="1250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en-US" sz="800" b="1" i="1" dirty="0" err="1">
                <a:solidFill>
                  <a:srgbClr val="000000"/>
                </a:solidFill>
                <a:latin typeface="Arial" charset="0"/>
              </a:rPr>
              <a:t>Myriophyllum</a:t>
            </a:r>
            <a:r>
              <a:rPr lang="en-US" sz="800" b="1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800" b="1" i="1" dirty="0" err="1">
                <a:solidFill>
                  <a:srgbClr val="000000"/>
                </a:solidFill>
                <a:latin typeface="Arial" charset="0"/>
              </a:rPr>
              <a:t>spicatum</a:t>
            </a:r>
            <a:r>
              <a:rPr lang="en-US" sz="800" b="1" i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800" b="1" dirty="0">
                <a:solidFill>
                  <a:srgbClr val="000000"/>
                </a:solidFill>
                <a:latin typeface="Arial" charset="0"/>
              </a:rPr>
              <a:t>Eurasian water milfoil</a:t>
            </a:r>
          </a:p>
        </p:txBody>
      </p:sp>
      <p:sp>
        <p:nvSpPr>
          <p:cNvPr id="48" name="TextBox 60" descr="Text Box: 1 (Rake fullness)&#10;&#10;2&#10;&#10;3&#10;&#10;Visual&#10;&#10;Not found&#10;&#10;Unsampled (depth)&#10;&#10;Non-navigable"/>
          <p:cNvSpPr txBox="1">
            <a:spLocks noChangeArrowheads="1"/>
          </p:cNvSpPr>
          <p:nvPr/>
        </p:nvSpPr>
        <p:spPr bwMode="auto">
          <a:xfrm>
            <a:off x="609600" y="3505200"/>
            <a:ext cx="12446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 (Rake fullness)</a:t>
            </a:r>
          </a:p>
          <a:p>
            <a:pPr eaLnBrk="1" hangingPunct="1"/>
            <a:endParaRPr lang="en-US" sz="8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</a:t>
            </a:r>
          </a:p>
          <a:p>
            <a:pPr eaLnBrk="1" hangingPunct="1"/>
            <a:endParaRPr lang="en-US" sz="8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</a:t>
            </a:r>
          </a:p>
          <a:p>
            <a:pPr eaLnBrk="1" hangingPunct="1"/>
            <a:endParaRPr lang="en-US" sz="8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Visual</a:t>
            </a:r>
          </a:p>
          <a:p>
            <a:pPr eaLnBrk="1" hangingPunct="1"/>
            <a:endParaRPr lang="en-US" sz="8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Not found</a:t>
            </a:r>
          </a:p>
          <a:p>
            <a:pPr eaLnBrk="1" hangingPunct="1"/>
            <a:endParaRPr lang="en-US" sz="8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Unsampled (depth)</a:t>
            </a:r>
          </a:p>
          <a:p>
            <a:pPr eaLnBrk="1" hangingPunct="1"/>
            <a:endParaRPr lang="en-US" sz="800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Non-navigable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066800" y="533400"/>
            <a:ext cx="7162800" cy="606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cs typeface="Arial" charset="0"/>
              </a:rPr>
              <a:t>OVERVIEW</a:t>
            </a:r>
          </a:p>
          <a:p>
            <a:pPr>
              <a:lnSpc>
                <a:spcPct val="135000"/>
              </a:lnSpc>
              <a:buFont typeface="Arial" pitchFamily="34" charset="0"/>
              <a:buChar char="•"/>
            </a:pPr>
            <a:r>
              <a:rPr lang="en-US" sz="4400" dirty="0">
                <a:cs typeface="Arial" charset="0"/>
              </a:rPr>
              <a:t>  Littoral Zone</a:t>
            </a:r>
          </a:p>
          <a:p>
            <a:pPr>
              <a:lnSpc>
                <a:spcPct val="135000"/>
              </a:lnSpc>
              <a:buFont typeface="Arial" pitchFamily="34" charset="0"/>
              <a:buChar char="•"/>
            </a:pPr>
            <a:r>
              <a:rPr lang="en-US" sz="4400" dirty="0">
                <a:cs typeface="Arial" charset="0"/>
              </a:rPr>
              <a:t>  Riparian Area</a:t>
            </a:r>
          </a:p>
          <a:p>
            <a:pPr>
              <a:lnSpc>
                <a:spcPct val="135000"/>
              </a:lnSpc>
              <a:buFont typeface="Arial" pitchFamily="34" charset="0"/>
              <a:buChar char="•"/>
            </a:pPr>
            <a:r>
              <a:rPr lang="en-US" sz="4400" dirty="0">
                <a:cs typeface="Arial" charset="0"/>
              </a:rPr>
              <a:t>  Aquatic Plants</a:t>
            </a:r>
          </a:p>
          <a:p>
            <a:pPr>
              <a:lnSpc>
                <a:spcPct val="135000"/>
              </a:lnSpc>
              <a:buFont typeface="Arial" pitchFamily="34" charset="0"/>
              <a:buChar char="•"/>
            </a:pPr>
            <a:r>
              <a:rPr lang="en-US" sz="4400" dirty="0">
                <a:cs typeface="Arial" charset="0"/>
              </a:rPr>
              <a:t>  Management</a:t>
            </a:r>
          </a:p>
          <a:p>
            <a:pPr>
              <a:lnSpc>
                <a:spcPct val="135000"/>
              </a:lnSpc>
              <a:buFont typeface="Arial" pitchFamily="34" charset="0"/>
              <a:buChar char="•"/>
            </a:pPr>
            <a:r>
              <a:rPr lang="en-US" sz="4400" dirty="0">
                <a:cs typeface="Arial" charset="0"/>
              </a:rPr>
              <a:t>  Aquatic Invasive Species</a:t>
            </a:r>
          </a:p>
          <a:p>
            <a:pPr algn="ctr">
              <a:lnSpc>
                <a:spcPct val="135000"/>
              </a:lnSpc>
            </a:pPr>
            <a:r>
              <a:rPr lang="en-US" sz="3200" b="1" i="1" dirty="0">
                <a:solidFill>
                  <a:srgbClr val="FF0000"/>
                </a:solidFill>
                <a:cs typeface="Arial" charset="0"/>
              </a:rPr>
              <a:t>Ask questions!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01" y="1"/>
            <a:ext cx="70053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15" name="Picture 43" descr="PK19_Numb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910" y="-1"/>
            <a:ext cx="8381315" cy="6858001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4953000" y="152400"/>
            <a:ext cx="3657600" cy="205740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228600"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bg1"/>
                </a:solidFill>
              </a:rPr>
              <a:t>Number of plant species recorded at Pickerel Lake sample sites (2019).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-2590800" y="5943600"/>
            <a:ext cx="501650" cy="762000"/>
            <a:chOff x="278" y="1492"/>
            <a:chExt cx="316" cy="480"/>
          </a:xfrm>
        </p:grpSpPr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78" y="1492"/>
              <a:ext cx="316" cy="480"/>
            </a:xfrm>
            <a:prstGeom prst="rect">
              <a:avLst/>
            </a:prstGeom>
            <a:solidFill>
              <a:srgbClr val="A5A5A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" name="Text Box 12" descr="Text Box: 1000 ft."/>
            <p:cNvSpPr txBox="1">
              <a:spLocks noChangeArrowheads="1"/>
            </p:cNvSpPr>
            <p:nvPr/>
          </p:nvSpPr>
          <p:spPr bwMode="auto">
            <a:xfrm>
              <a:off x="288" y="1793"/>
              <a:ext cx="30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1019175">
                <a:spcBef>
                  <a:spcPct val="50000"/>
                </a:spcBef>
                <a:defRPr/>
              </a:pPr>
              <a:r>
                <a:rPr lang="en-US" altLang="en-US" sz="6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300 ft.</a:t>
              </a:r>
            </a:p>
          </p:txBody>
        </p:sp>
        <p:pic>
          <p:nvPicPr>
            <p:cNvPr id="38922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" y="1518"/>
              <a:ext cx="179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308" y="1891"/>
              <a:ext cx="252" cy="31"/>
              <a:chOff x="308" y="1891"/>
              <a:chExt cx="252" cy="31"/>
            </a:xfrm>
          </p:grpSpPr>
          <p:sp>
            <p:nvSpPr>
              <p:cNvPr id="38924" name="Line 9"/>
              <p:cNvSpPr>
                <a:spLocks noChangeShapeType="1"/>
              </p:cNvSpPr>
              <p:nvPr/>
            </p:nvSpPr>
            <p:spPr bwMode="auto">
              <a:xfrm>
                <a:off x="308" y="1922"/>
                <a:ext cx="2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5" name="Line 10"/>
              <p:cNvSpPr>
                <a:spLocks noChangeShapeType="1"/>
              </p:cNvSpPr>
              <p:nvPr/>
            </p:nvSpPr>
            <p:spPr bwMode="auto">
              <a:xfrm>
                <a:off x="308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6" name="Line 11"/>
              <p:cNvSpPr>
                <a:spLocks noChangeShapeType="1"/>
              </p:cNvSpPr>
              <p:nvPr/>
            </p:nvSpPr>
            <p:spPr bwMode="auto">
              <a:xfrm>
                <a:off x="560" y="1891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89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53100"/>
            <a:ext cx="7953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PK19_Rak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1050"/>
            <a:ext cx="8277225" cy="6772829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4876800" y="228600"/>
            <a:ext cx="3810000" cy="152400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228600"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bg1"/>
                </a:solidFill>
              </a:rPr>
              <a:t>Rake fullness ratings for Pickerel Lake sample sites (2019).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16" name="Picture 9" descr="PK19_S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0"/>
            <a:ext cx="8353425" cy="683518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4267200" y="0"/>
            <a:ext cx="4648200" cy="198120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228600"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bg1"/>
                </a:solidFill>
              </a:rPr>
              <a:t>Pickerel Lake sampling sites less than or equal to maximum depth of rooted vegetation (2019).</a:t>
            </a:r>
          </a:p>
        </p:txBody>
      </p:sp>
      <p:pic>
        <p:nvPicPr>
          <p:cNvPr id="3994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791200"/>
            <a:ext cx="18288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9554"/>
            <a:ext cx="9144000" cy="624048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32" name="Picture 4" descr="PK19_Ceratophyllum demers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1050"/>
            <a:ext cx="8277225" cy="6772829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1991" name="Rectangle 39"/>
          <p:cNvSpPr>
            <a:spLocks noChangeArrowheads="1"/>
          </p:cNvSpPr>
          <p:nvPr/>
        </p:nvSpPr>
        <p:spPr bwMode="auto">
          <a:xfrm>
            <a:off x="152400" y="4495800"/>
            <a:ext cx="1417638" cy="2247900"/>
          </a:xfrm>
          <a:prstGeom prst="rect">
            <a:avLst/>
          </a:prstGeom>
          <a:solidFill>
            <a:srgbClr val="787878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1992" name="Isosceles Triangle 40"/>
          <p:cNvSpPr>
            <a:spLocks noChangeArrowheads="1"/>
          </p:cNvSpPr>
          <p:nvPr/>
        </p:nvSpPr>
        <p:spPr bwMode="auto">
          <a:xfrm flipV="1">
            <a:off x="260350" y="5800725"/>
            <a:ext cx="109538" cy="1095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46063" y="5054600"/>
            <a:ext cx="139700" cy="1412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42888" y="5302250"/>
            <a:ext cx="142875" cy="141288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46063" y="5551488"/>
            <a:ext cx="139700" cy="1412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96" name="TextBox 60" descr="Text Box: 1 (Rake fullness)&#10;&#10;2&#10;&#10;3&#10;&#10;Visual&#10;&#10;Not found&#10;&#10;Unsampled (depth)&#10;&#10;Non-navigable"/>
          <p:cNvSpPr txBox="1">
            <a:spLocks noChangeArrowheads="1"/>
          </p:cNvSpPr>
          <p:nvPr/>
        </p:nvSpPr>
        <p:spPr bwMode="auto">
          <a:xfrm>
            <a:off x="377825" y="5013325"/>
            <a:ext cx="12446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1 (Rake fullness)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2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Visual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Not found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Unsampled (depth)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Non-navigable</a:t>
            </a:r>
          </a:p>
        </p:txBody>
      </p:sp>
      <p:sp>
        <p:nvSpPr>
          <p:cNvPr id="41997" name="Rectangle 17" descr="Text Box: Ceratophyllum demersum, Coontail"/>
          <p:cNvSpPr>
            <a:spLocks noChangeArrowheads="1"/>
          </p:cNvSpPr>
          <p:nvPr/>
        </p:nvSpPr>
        <p:spPr bwMode="auto">
          <a:xfrm>
            <a:off x="225425" y="4562475"/>
            <a:ext cx="1250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en-US" sz="800" b="1" i="1">
                <a:solidFill>
                  <a:srgbClr val="000000"/>
                </a:solidFill>
              </a:rPr>
              <a:t>Ceratophyllum demersum,</a:t>
            </a:r>
            <a:br>
              <a:rPr lang="en-US" sz="800" b="1" i="1">
                <a:solidFill>
                  <a:srgbClr val="000000"/>
                </a:solidFill>
              </a:rPr>
            </a:br>
            <a:r>
              <a:rPr lang="en-US" sz="800" b="1">
                <a:solidFill>
                  <a:srgbClr val="000000"/>
                </a:solidFill>
              </a:rPr>
              <a:t>Coontail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61938" y="6048375"/>
            <a:ext cx="109537" cy="590550"/>
            <a:chOff x="708" y="1916"/>
            <a:chExt cx="69" cy="372"/>
          </a:xfrm>
        </p:grpSpPr>
        <p:grpSp>
          <p:nvGrpSpPr>
            <p:cNvPr id="5" name="Group 65"/>
            <p:cNvGrpSpPr>
              <a:grpSpLocks/>
            </p:cNvGrpSpPr>
            <p:nvPr/>
          </p:nvGrpSpPr>
          <p:grpSpPr bwMode="auto">
            <a:xfrm>
              <a:off x="708" y="1916"/>
              <a:ext cx="69" cy="69"/>
              <a:chOff x="2011672" y="4965200"/>
              <a:chExt cx="91440" cy="91440"/>
            </a:xfrm>
          </p:grpSpPr>
          <p:cxnSp>
            <p:nvCxnSpPr>
              <p:cNvPr id="42006" name="Straight Connector 75"/>
              <p:cNvCxnSpPr>
                <a:cxnSpLocks noChangeShapeType="1"/>
              </p:cNvCxnSpPr>
              <p:nvPr/>
            </p:nvCxnSpPr>
            <p:spPr bwMode="auto">
              <a:xfrm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2007" name="Straight Connector 76"/>
              <p:cNvCxnSpPr>
                <a:cxnSpLocks noChangeShapeType="1"/>
              </p:cNvCxnSpPr>
              <p:nvPr/>
            </p:nvCxnSpPr>
            <p:spPr bwMode="auto">
              <a:xfrm rot="5400000"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708" y="2068"/>
              <a:ext cx="69" cy="68"/>
              <a:chOff x="2011672" y="4965200"/>
              <a:chExt cx="91440" cy="91440"/>
            </a:xfrm>
          </p:grpSpPr>
          <p:cxnSp>
            <p:nvCxnSpPr>
              <p:cNvPr id="42004" name="Straight Connector 73"/>
              <p:cNvCxnSpPr>
                <a:cxnSpLocks noChangeShapeType="1"/>
              </p:cNvCxnSpPr>
              <p:nvPr/>
            </p:nvCxnSpPr>
            <p:spPr bwMode="auto">
              <a:xfrm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2005" name="Straight Connector 74"/>
              <p:cNvCxnSpPr>
                <a:cxnSpLocks noChangeShapeType="1"/>
              </p:cNvCxnSpPr>
              <p:nvPr/>
            </p:nvCxnSpPr>
            <p:spPr bwMode="auto">
              <a:xfrm rot="5400000"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8" name="Group 67"/>
            <p:cNvGrpSpPr>
              <a:grpSpLocks/>
            </p:cNvGrpSpPr>
            <p:nvPr/>
          </p:nvGrpSpPr>
          <p:grpSpPr bwMode="auto">
            <a:xfrm>
              <a:off x="708" y="2219"/>
              <a:ext cx="69" cy="69"/>
              <a:chOff x="2011672" y="4965200"/>
              <a:chExt cx="91440" cy="91440"/>
            </a:xfrm>
          </p:grpSpPr>
          <p:cxnSp>
            <p:nvCxnSpPr>
              <p:cNvPr id="42002" name="Straight Connector 71"/>
              <p:cNvCxnSpPr>
                <a:cxnSpLocks noChangeShapeType="1"/>
              </p:cNvCxnSpPr>
              <p:nvPr/>
            </p:nvCxnSpPr>
            <p:spPr bwMode="auto">
              <a:xfrm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2003" name="Straight Connector 72"/>
              <p:cNvCxnSpPr>
                <a:cxnSpLocks noChangeShapeType="1"/>
              </p:cNvCxnSpPr>
              <p:nvPr/>
            </p:nvCxnSpPr>
            <p:spPr bwMode="auto">
              <a:xfrm rot="5400000">
                <a:off x="2011672" y="4965200"/>
                <a:ext cx="91440" cy="9144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3810000" y="228600"/>
            <a:ext cx="5105400" cy="1142999"/>
          </a:xfrm>
          <a:solidFill>
            <a:schemeClr val="accent3">
              <a:lumMod val="20000"/>
              <a:lumOff val="80000"/>
            </a:schemeClr>
          </a:solidFill>
        </p:spPr>
        <p:txBody>
          <a:bodyPr lIns="228600"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bg1"/>
                </a:solidFill>
              </a:rPr>
              <a:t>Distribution of plant species, Pickerel Lake (2019)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41996" name="TextBox 60" descr="Text Box: 1 (Rake fullness)&#10;&#10;2&#10;&#10;3&#10;&#10;Visual&#10;&#10;Not found&#10;&#10;Unsampled (depth)&#10;&#10;Non-navigable"/>
          <p:cNvSpPr txBox="1">
            <a:spLocks noChangeArrowheads="1"/>
          </p:cNvSpPr>
          <p:nvPr/>
        </p:nvSpPr>
        <p:spPr bwMode="auto">
          <a:xfrm>
            <a:off x="377825" y="5013325"/>
            <a:ext cx="12446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1 (Rake fullness)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2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Visual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Not found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Unsampled (depth)</a:t>
            </a:r>
          </a:p>
          <a:p>
            <a:endParaRPr lang="en-US" sz="800" b="1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800" b="1">
                <a:solidFill>
                  <a:srgbClr val="000000"/>
                </a:solidFill>
                <a:cs typeface="Times New Roman" pitchFamily="18" charset="0"/>
              </a:rPr>
              <a:t>Non-navigable</a:t>
            </a:r>
          </a:p>
        </p:txBody>
      </p:sp>
      <p:pic>
        <p:nvPicPr>
          <p:cNvPr id="23" name="Picture 4" descr="PK19_Myriophyllum spicat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912" y="0"/>
            <a:ext cx="8381314" cy="685800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3810000" y="152400"/>
            <a:ext cx="5105400" cy="1142999"/>
          </a:xfrm>
          <a:solidFill>
            <a:schemeClr val="accent3">
              <a:lumMod val="20000"/>
              <a:lumOff val="80000"/>
            </a:schemeClr>
          </a:solidFill>
        </p:spPr>
        <p:txBody>
          <a:bodyPr lIns="228600"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bg1"/>
                </a:solidFill>
              </a:rPr>
              <a:t>Distribution of plant species, Pickerel Lake (2019)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762000" y="4495800"/>
            <a:ext cx="1417637" cy="2247900"/>
          </a:xfrm>
          <a:prstGeom prst="rect">
            <a:avLst/>
          </a:prstGeom>
          <a:solidFill>
            <a:srgbClr val="787878"/>
          </a:soli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" name="Isosceles Triangle 37"/>
          <p:cNvSpPr>
            <a:spLocks noChangeArrowheads="1"/>
          </p:cNvSpPr>
          <p:nvPr/>
        </p:nvSpPr>
        <p:spPr bwMode="auto">
          <a:xfrm flipV="1">
            <a:off x="869950" y="5800725"/>
            <a:ext cx="109537" cy="1095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eaLnBrk="1" hangingPunct="1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39" name="Straight Connector 75"/>
          <p:cNvCxnSpPr>
            <a:cxnSpLocks noChangeShapeType="1"/>
          </p:cNvCxnSpPr>
          <p:nvPr/>
        </p:nvCxnSpPr>
        <p:spPr bwMode="auto">
          <a:xfrm>
            <a:off x="871537" y="6048375"/>
            <a:ext cx="109538" cy="10953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" name="Straight Connector 76"/>
          <p:cNvCxnSpPr>
            <a:cxnSpLocks noChangeShapeType="1"/>
          </p:cNvCxnSpPr>
          <p:nvPr/>
        </p:nvCxnSpPr>
        <p:spPr bwMode="auto">
          <a:xfrm rot="5400000">
            <a:off x="871537" y="6048375"/>
            <a:ext cx="109538" cy="10953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" name="Straight Connector 73"/>
          <p:cNvCxnSpPr>
            <a:cxnSpLocks noChangeShapeType="1"/>
          </p:cNvCxnSpPr>
          <p:nvPr/>
        </p:nvCxnSpPr>
        <p:spPr bwMode="auto">
          <a:xfrm>
            <a:off x="871537" y="6289675"/>
            <a:ext cx="109538" cy="107950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45" name="Straight Connector 74"/>
          <p:cNvCxnSpPr>
            <a:cxnSpLocks noChangeShapeType="1"/>
          </p:cNvCxnSpPr>
          <p:nvPr/>
        </p:nvCxnSpPr>
        <p:spPr bwMode="auto">
          <a:xfrm rot="5400000">
            <a:off x="872331" y="6288881"/>
            <a:ext cx="107950" cy="109538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46" name="Straight Connector 71"/>
          <p:cNvCxnSpPr>
            <a:cxnSpLocks noChangeShapeType="1"/>
          </p:cNvCxnSpPr>
          <p:nvPr/>
        </p:nvCxnSpPr>
        <p:spPr bwMode="auto">
          <a:xfrm>
            <a:off x="871537" y="6529388"/>
            <a:ext cx="109538" cy="10953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72"/>
          <p:cNvCxnSpPr>
            <a:cxnSpLocks noChangeShapeType="1"/>
          </p:cNvCxnSpPr>
          <p:nvPr/>
        </p:nvCxnSpPr>
        <p:spPr bwMode="auto">
          <a:xfrm rot="5400000">
            <a:off x="871537" y="6529388"/>
            <a:ext cx="109537" cy="10953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8" name="Oval 47"/>
          <p:cNvSpPr/>
          <p:nvPr/>
        </p:nvSpPr>
        <p:spPr>
          <a:xfrm>
            <a:off x="855662" y="5054600"/>
            <a:ext cx="139700" cy="14128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52487" y="5302250"/>
            <a:ext cx="142875" cy="141288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855662" y="5551488"/>
            <a:ext cx="139700" cy="1412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" name="TextBox 60" descr="Text Box: 1 (Rake fullness)&#10;&#10;2&#10;&#10;3&#10;&#10;Visual&#10;&#10;Not found&#10;&#10;Unsampled (depth)&#10;&#10;Non-navigable"/>
          <p:cNvSpPr txBox="1">
            <a:spLocks noChangeArrowheads="1"/>
          </p:cNvSpPr>
          <p:nvPr/>
        </p:nvSpPr>
        <p:spPr bwMode="auto">
          <a:xfrm>
            <a:off x="987425" y="5013325"/>
            <a:ext cx="12446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 (Rake fullness)</a:t>
            </a:r>
          </a:p>
          <a:p>
            <a:pPr eaLnBrk="1" hangingPunct="1"/>
            <a:endParaRPr lang="en-US" sz="800" b="1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</a:t>
            </a:r>
          </a:p>
          <a:p>
            <a:pPr eaLnBrk="1" hangingPunct="1"/>
            <a:endParaRPr lang="en-US" sz="800" b="1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</a:t>
            </a:r>
          </a:p>
          <a:p>
            <a:pPr eaLnBrk="1" hangingPunct="1"/>
            <a:endParaRPr lang="en-US" sz="800" b="1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Visual</a:t>
            </a:r>
          </a:p>
          <a:p>
            <a:pPr eaLnBrk="1" hangingPunct="1"/>
            <a:endParaRPr lang="en-US" sz="800" b="1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Not found</a:t>
            </a:r>
          </a:p>
          <a:p>
            <a:pPr eaLnBrk="1" hangingPunct="1"/>
            <a:endParaRPr lang="en-US" sz="800" b="1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Unsampled (depth)</a:t>
            </a:r>
          </a:p>
          <a:p>
            <a:pPr eaLnBrk="1" hangingPunct="1"/>
            <a:endParaRPr lang="en-US" sz="800" b="1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1" hangingPunct="1"/>
            <a:r>
              <a:rPr lang="en-US" sz="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Non-navigable</a:t>
            </a:r>
          </a:p>
        </p:txBody>
      </p:sp>
      <p:sp>
        <p:nvSpPr>
          <p:cNvPr id="52" name="Rectangle 18" descr="Text Box: Myriophyllum spicatum, Eurasian water milfoil"/>
          <p:cNvSpPr>
            <a:spLocks noChangeArrowheads="1"/>
          </p:cNvSpPr>
          <p:nvPr/>
        </p:nvSpPr>
        <p:spPr bwMode="auto">
          <a:xfrm>
            <a:off x="835025" y="4562475"/>
            <a:ext cx="1250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en-US" sz="800" b="1" i="1">
                <a:solidFill>
                  <a:srgbClr val="000000"/>
                </a:solidFill>
                <a:latin typeface="Arial" charset="0"/>
              </a:rPr>
              <a:t>Myriophyllum spicatum, </a:t>
            </a:r>
            <a:r>
              <a:rPr lang="en-US" sz="800" b="1">
                <a:solidFill>
                  <a:srgbClr val="000000"/>
                </a:solidFill>
                <a:latin typeface="Arial" charset="0"/>
              </a:rPr>
              <a:t>Eurasian water milfoil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051" y="0"/>
            <a:ext cx="7203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10" name="Rectangle 2" descr="Text Box: Figure 1.  Number of plant species recorded at Round Lake sample sites (2016)."/>
          <p:cNvSpPr>
            <a:spLocks noGrp="1" noChangeArrowheads="1"/>
          </p:cNvSpPr>
          <p:nvPr>
            <p:ph type="ctrTitle"/>
          </p:nvPr>
        </p:nvSpPr>
        <p:spPr>
          <a:xfrm>
            <a:off x="93663" y="115888"/>
            <a:ext cx="2357437" cy="2230437"/>
          </a:xfrm>
        </p:spPr>
        <p:txBody>
          <a:bodyPr anchor="t">
            <a:noAutofit/>
          </a:bodyPr>
          <a:lstStyle/>
          <a:p>
            <a:pPr algn="l">
              <a:defRPr/>
            </a:pPr>
            <a:r>
              <a:rPr lang="en-US" sz="3200" dirty="0">
                <a:solidFill>
                  <a:schemeClr val="tx1"/>
                </a:solidFill>
              </a:rPr>
              <a:t>Comparison of Rake fullness ratings between Crane and Pickerel Lakes (2019) </a:t>
            </a:r>
            <a:r>
              <a:rPr lang="en-US" sz="3200" dirty="0">
                <a:solidFill>
                  <a:srgbClr val="FFFF00"/>
                </a:solidFill>
              </a:rPr>
              <a:t>(this slide and next)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891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851248"/>
            <a:ext cx="1252538" cy="174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CR19_Rak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6988" y="134938"/>
            <a:ext cx="6472237" cy="662305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16" name="Picture 9" descr="PK19_Ra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1050"/>
            <a:ext cx="8277225" cy="6772829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472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43200" y="990600"/>
            <a:ext cx="3809056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cap="all" dirty="0">
                <a:ln w="0"/>
                <a:solidFill>
                  <a:srgbClr val="66FF33"/>
                </a:solidFill>
                <a:effectLst>
                  <a:reflection blurRad="12700" stA="50000" endPos="50000" dist="5000" dir="5400000" sy="-100000" rotWithShape="0"/>
                </a:effectLst>
              </a:rPr>
              <a:t>Why?</a:t>
            </a:r>
          </a:p>
        </p:txBody>
      </p:sp>
      <p:pic>
        <p:nvPicPr>
          <p:cNvPr id="11268" name="Picture 3" descr="loon1crop.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1388"/>
            <a:ext cx="914400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8807" y="0"/>
            <a:ext cx="63662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265" y="0"/>
            <a:ext cx="62074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allison Lake #2 (Lathrop August 2007)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5588" cy="6858000"/>
          </a:xfrm>
          <a:ln>
            <a:solidFill>
              <a:schemeClr val="tx1"/>
            </a:solidFill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6248400" y="1219200"/>
            <a:ext cx="26908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3600" b="1">
                <a:latin typeface="Cambria" pitchFamily="18" charset="0"/>
              </a:rPr>
              <a:t>Large woody</a:t>
            </a:r>
          </a:p>
          <a:p>
            <a:pPr eaLnBrk="0" hangingPunct="0"/>
            <a:r>
              <a:rPr lang="en-US" sz="3600" b="1">
                <a:latin typeface="Cambria" pitchFamily="18" charset="0"/>
              </a:rPr>
              <a:t>material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" y="53975"/>
            <a:ext cx="8743950" cy="67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" y="127000"/>
            <a:ext cx="8629650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324600"/>
          </a:xfrm>
          <a:prstGeom prst="rect">
            <a:avLst/>
          </a:prstGeom>
        </p:spPr>
        <p:txBody>
          <a:bodyPr/>
          <a:lstStyle/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Management Actions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pPr marL="457200" indent="-457200">
              <a:buAutoNum type="arabicParenBoth"/>
            </a:pPr>
            <a:r>
              <a:rPr lang="en-US" sz="2800" dirty="0">
                <a:solidFill>
                  <a:srgbClr val="FFFF00"/>
                </a:solidFill>
              </a:rPr>
              <a:t> declarative “action” statement that specifies the action</a:t>
            </a:r>
          </a:p>
          <a:p>
            <a:pPr marL="457200" indent="-457200">
              <a:buAutoNum type="arabicParenBoth"/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>
              <a:buAutoNum type="arabicParenBoth"/>
            </a:pPr>
            <a:r>
              <a:rPr lang="en-US" sz="2800" dirty="0">
                <a:solidFill>
                  <a:srgbClr val="FFFF00"/>
                </a:solidFill>
              </a:rPr>
              <a:t> statement of the “objective” that the action serves</a:t>
            </a:r>
          </a:p>
          <a:p>
            <a:pPr marL="457200" indent="-457200">
              <a:buAutoNum type="arabicParenBoth"/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>
              <a:buAutoNum type="arabicParenBoth"/>
            </a:pPr>
            <a:r>
              <a:rPr lang="en-US" sz="2800" dirty="0">
                <a:solidFill>
                  <a:srgbClr val="FFFF00"/>
                </a:solidFill>
              </a:rPr>
              <a:t> “monitoring” statement that specifies the party responsible for carrying out the action and maintaining data</a:t>
            </a:r>
          </a:p>
          <a:p>
            <a:pPr marL="457200" indent="-457200">
              <a:buAutoNum type="arabicParenBoth"/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>
              <a:buAutoNum type="arabicParenBoth"/>
            </a:pPr>
            <a:r>
              <a:rPr lang="en-US" sz="2800" dirty="0">
                <a:solidFill>
                  <a:srgbClr val="FFFF00"/>
                </a:solidFill>
              </a:rPr>
              <a:t> “status” statement that suggests a timeline/calendar and indicates status (not yet started, ongoing, or completed).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spc="-100" dirty="0">
              <a:solidFill>
                <a:schemeClr val="accent3">
                  <a:lumMod val="40000"/>
                  <a:lumOff val="60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spc="-100" dirty="0">
              <a:solidFill>
                <a:schemeClr val="accent3">
                  <a:lumMod val="40000"/>
                  <a:lumOff val="60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spc="-100" dirty="0">
              <a:solidFill>
                <a:schemeClr val="accent3">
                  <a:lumMod val="40000"/>
                  <a:lumOff val="60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1295400" y="6096000"/>
            <a:ext cx="6705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</a:rPr>
              <a:t>Actions Common to both Aquatic Plant Management Plans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Monitor lake shoreline for areas of erosion and excessive terrestrial/wetland vegetation clearing.</a:t>
            </a:r>
          </a:p>
          <a:p>
            <a:r>
              <a:rPr lang="en-US" sz="2400" dirty="0">
                <a:solidFill>
                  <a:schemeClr val="tx2"/>
                </a:solidFill>
              </a:rPr>
              <a:t> </a:t>
            </a:r>
          </a:p>
          <a:p>
            <a:r>
              <a:rPr lang="en-US" sz="2400" dirty="0">
                <a:solidFill>
                  <a:schemeClr val="tx2"/>
                </a:solidFill>
              </a:rPr>
              <a:t>Monitor the lake for existing and new aquatic invasive plant  and animal species.</a:t>
            </a:r>
          </a:p>
          <a:p>
            <a:r>
              <a:rPr lang="en-US" sz="2400" dirty="0">
                <a:solidFill>
                  <a:schemeClr val="tx2"/>
                </a:solidFill>
              </a:rPr>
              <a:t> </a:t>
            </a:r>
          </a:p>
          <a:p>
            <a:r>
              <a:rPr lang="en-US" sz="2400" dirty="0">
                <a:solidFill>
                  <a:schemeClr val="tx2"/>
                </a:solidFill>
              </a:rPr>
              <a:t>Monitor the lake watershed for purple loosestrife.</a:t>
            </a:r>
          </a:p>
          <a:p>
            <a:r>
              <a:rPr lang="en-US" sz="2400" dirty="0">
                <a:solidFill>
                  <a:schemeClr val="tx2"/>
                </a:solidFill>
              </a:rPr>
              <a:t> </a:t>
            </a:r>
          </a:p>
          <a:p>
            <a:r>
              <a:rPr lang="en-US" sz="2400" dirty="0">
                <a:solidFill>
                  <a:schemeClr val="tx2"/>
                </a:solidFill>
              </a:rPr>
              <a:t>Identify &amp; highlight high quality areas of littoral zone and riparian areas through review of aquatic plant &amp; shore-land assessment data through reports and online tools.</a:t>
            </a:r>
          </a:p>
          <a:p>
            <a:r>
              <a:rPr lang="en-US" sz="2400" dirty="0">
                <a:solidFill>
                  <a:schemeClr val="tx2"/>
                </a:solidFill>
              </a:rPr>
              <a:t> </a:t>
            </a:r>
          </a:p>
          <a:p>
            <a:r>
              <a:rPr lang="en-US" sz="2400" dirty="0">
                <a:solidFill>
                  <a:schemeClr val="tx2"/>
                </a:solidFill>
              </a:rPr>
              <a:t>Lake leaders should encourage/assist landowners to do lake shore/shallow water improvement projects to rehabilitate areas identified through </a:t>
            </a:r>
            <a:r>
              <a:rPr lang="en-US" sz="2400" dirty="0" err="1">
                <a:solidFill>
                  <a:schemeClr val="tx2"/>
                </a:solidFill>
              </a:rPr>
              <a:t>shoreland</a:t>
            </a:r>
            <a:r>
              <a:rPr lang="en-US" sz="2400" dirty="0">
                <a:solidFill>
                  <a:schemeClr val="tx2"/>
                </a:solidFill>
              </a:rPr>
              <a:t>/shallow water assessments and/or lake user observations</a:t>
            </a:r>
          </a:p>
          <a:p>
            <a:pPr fontAlgn="auto">
              <a:spcAft>
                <a:spcPts val="0"/>
              </a:spcAft>
              <a:defRPr/>
            </a:pPr>
            <a:endParaRPr lang="en-US" sz="2800" spc="-100" dirty="0">
              <a:solidFill>
                <a:schemeClr val="accent3">
                  <a:lumMod val="40000"/>
                  <a:lumOff val="60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spc="-100" dirty="0">
              <a:solidFill>
                <a:schemeClr val="accent3">
                  <a:lumMod val="40000"/>
                  <a:lumOff val="60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spc="-100" dirty="0">
              <a:solidFill>
                <a:schemeClr val="accent3">
                  <a:lumMod val="40000"/>
                  <a:lumOff val="60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0" y="152400"/>
            <a:ext cx="4267200" cy="6096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spc="-100" dirty="0">
                <a:solidFill>
                  <a:schemeClr val="accent3">
                    <a:lumMod val="40000"/>
                    <a:lumOff val="60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Aquatic Invasive Species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14400"/>
            <a:ext cx="4267200" cy="54102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In Crane Lake, 3 known AIS: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   banded mystery snail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   Chinese mystery snail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   Eurasian water-milfoil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   Purple loosestrife</a:t>
            </a:r>
          </a:p>
          <a:p>
            <a:pPr fontAlgn="auto">
              <a:spcAft>
                <a:spcPts val="0"/>
              </a:spcAft>
              <a:defRPr/>
            </a:pPr>
            <a:endParaRPr lang="en-US" sz="2400" spc="-100" dirty="0">
              <a:solidFill>
                <a:schemeClr val="bg2">
                  <a:lumMod val="75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solidFill>
                  <a:schemeClr val="bg2">
                    <a:lumMod val="75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In Pickerel Lake, 5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known AIS: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   banded mystery snail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   Chinese mystery snail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   Eurasian water-milfoil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   hybrid EWM/NWM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    rusty crayfish. </a:t>
            </a:r>
            <a:endParaRPr lang="en-US" sz="2400" spc="-100" dirty="0">
              <a:solidFill>
                <a:schemeClr val="bg2">
                  <a:lumMod val="75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spc="-100" dirty="0">
              <a:solidFill>
                <a:schemeClr val="accent3">
                  <a:lumMod val="40000"/>
                  <a:lumOff val="60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spc="-100" dirty="0">
              <a:solidFill>
                <a:schemeClr val="accent3">
                  <a:lumMod val="40000"/>
                  <a:lumOff val="60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spc="-100" dirty="0">
              <a:solidFill>
                <a:schemeClr val="accent3">
                  <a:lumMod val="40000"/>
                  <a:lumOff val="60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77829" name="Picture 6" descr="Purple loosestrife-re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63" y="0"/>
            <a:ext cx="4833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9875" name="Picture 8" descr="Photo 1 - Rice se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0899" name="Picture 3" descr="Photo 3 - Young Rice June 13 0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62000" y="609600"/>
            <a:ext cx="80772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ambria" pitchFamily="18" charset="0"/>
              </a:rPr>
              <a:t>Lakes are Changing Faster than Ever:</a:t>
            </a:r>
          </a:p>
          <a:p>
            <a:pPr lvl="2">
              <a:lnSpc>
                <a:spcPct val="150000"/>
              </a:lnSpc>
              <a:buFont typeface="Arial" charset="0"/>
              <a:buChar char="•"/>
            </a:pPr>
            <a:r>
              <a:rPr lang="en-US" sz="2800">
                <a:latin typeface="Cambria" pitchFamily="18" charset="0"/>
              </a:rPr>
              <a:t>  Algae blooms (phosphorus pollution)</a:t>
            </a:r>
          </a:p>
          <a:p>
            <a:pPr lvl="2">
              <a:lnSpc>
                <a:spcPts val="3100"/>
              </a:lnSpc>
              <a:buFont typeface="Arial" charset="0"/>
              <a:buChar char="•"/>
            </a:pPr>
            <a:r>
              <a:rPr lang="en-US" sz="2800">
                <a:latin typeface="Cambria" pitchFamily="18" charset="0"/>
              </a:rPr>
              <a:t>  Destruction of shoreline habitat</a:t>
            </a:r>
          </a:p>
          <a:p>
            <a:pPr lvl="2">
              <a:lnSpc>
                <a:spcPts val="3100"/>
              </a:lnSpc>
              <a:buFont typeface="Arial" charset="0"/>
              <a:buChar char="•"/>
            </a:pPr>
            <a:r>
              <a:rPr lang="en-US" sz="2800">
                <a:latin typeface="Cambria" pitchFamily="18" charset="0"/>
              </a:rPr>
              <a:t>  Invading plants and animals</a:t>
            </a:r>
          </a:p>
        </p:txBody>
      </p:sp>
      <p:pic>
        <p:nvPicPr>
          <p:cNvPr id="12291" name="Picture 4" descr="RipHouse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667000"/>
            <a:ext cx="4540250" cy="3324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2" name="Picture 8" descr="blue-gree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267200"/>
            <a:ext cx="2973388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3" name="Picture 6" descr="rus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667000"/>
            <a:ext cx="2743200" cy="3101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1923" name="Picture 4" descr="Photo 4 - Rice 0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8458200" cy="6096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tx1"/>
                </a:solidFill>
                <a:latin typeface="Cambria" pitchFamily="18" charset="0"/>
              </a:rPr>
              <a:t>Our lakes are rare</a:t>
            </a:r>
          </a:p>
        </p:txBody>
      </p:sp>
      <p:sp>
        <p:nvSpPr>
          <p:cNvPr id="13315" name="Rectangle 12"/>
          <p:cNvSpPr>
            <a:spLocks noChangeArrowheads="1"/>
          </p:cNvSpPr>
          <p:nvPr/>
        </p:nvSpPr>
        <p:spPr bwMode="auto">
          <a:xfrm>
            <a:off x="914400" y="1676400"/>
            <a:ext cx="731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en-US" sz="2800">
                <a:latin typeface="Cambria" pitchFamily="18" charset="0"/>
              </a:rPr>
              <a:t>71% Earth’s surface covered by water</a:t>
            </a:r>
          </a:p>
          <a:p>
            <a:pPr marL="457200" indent="-457200"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en-US" sz="2800">
                <a:latin typeface="Cambria" pitchFamily="18" charset="0"/>
              </a:rPr>
              <a:t>&lt;1% Water on earth is freshwater</a:t>
            </a:r>
          </a:p>
          <a:p>
            <a:pPr marL="457200" indent="-457200">
              <a:spcBef>
                <a:spcPct val="20000"/>
              </a:spcBef>
              <a:buSzPct val="75000"/>
              <a:buFont typeface="Arial" charset="0"/>
              <a:buChar char="•"/>
            </a:pPr>
            <a:r>
              <a:rPr lang="en-US" sz="2800">
                <a:latin typeface="Cambria" pitchFamily="18" charset="0"/>
              </a:rPr>
              <a:t>0.009% water on earth is freshwater lakes</a:t>
            </a:r>
          </a:p>
        </p:txBody>
      </p:sp>
      <p:pic>
        <p:nvPicPr>
          <p:cNvPr id="13316" name="Picture 3" descr="Bush Lake and colorsre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05200"/>
            <a:ext cx="8088313" cy="2362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Lake developmen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3429000" cy="2286000"/>
          </a:xfrm>
        </p:spPr>
        <p:txBody>
          <a:bodyPr/>
          <a:lstStyle/>
          <a:p>
            <a:pPr eaLnBrk="1" hangingPunct="1"/>
            <a:r>
              <a:rPr lang="en-US" sz="4400">
                <a:solidFill>
                  <a:srgbClr val="FFFF00"/>
                </a:solidFill>
                <a:latin typeface="Cambria" pitchFamily="18" charset="0"/>
              </a:rPr>
              <a:t>We live on and influence watersheds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5"/>
          <p:cNvSpPr>
            <a:spLocks noGrp="1" noChangeArrowheads="1"/>
          </p:cNvSpPr>
          <p:nvPr>
            <p:ph type="title"/>
          </p:nvPr>
        </p:nvSpPr>
        <p:spPr>
          <a:xfrm>
            <a:off x="2514600" y="609600"/>
            <a:ext cx="4038600" cy="609600"/>
          </a:xfrm>
          <a:noFill/>
        </p:spPr>
        <p:txBody>
          <a:bodyPr/>
          <a:lstStyle/>
          <a:p>
            <a:pPr eaLnBrk="1" hangingPunct="1"/>
            <a:r>
              <a:rPr lang="en-US" sz="3600" b="1">
                <a:solidFill>
                  <a:schemeClr val="tx1"/>
                </a:solidFill>
                <a:latin typeface="Cambria" pitchFamily="18" charset="0"/>
              </a:rPr>
              <a:t>Lake Habitat Zones</a:t>
            </a:r>
          </a:p>
        </p:txBody>
      </p:sp>
      <p:pic>
        <p:nvPicPr>
          <p:cNvPr id="15363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828800"/>
            <a:ext cx="765492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Brace 5"/>
          <p:cNvSpPr/>
          <p:nvPr/>
        </p:nvSpPr>
        <p:spPr>
          <a:xfrm rot="16200000">
            <a:off x="1143000" y="1828800"/>
            <a:ext cx="609600" cy="1371600"/>
          </a:xfrm>
          <a:prstGeom prst="rightBrace">
            <a:avLst>
              <a:gd name="adj1" fmla="val 36666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838200" y="1905000"/>
            <a:ext cx="182880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Riparian Area</a:t>
            </a:r>
          </a:p>
        </p:txBody>
      </p:sp>
      <p:sp>
        <p:nvSpPr>
          <p:cNvPr id="7" name="Oval 6"/>
          <p:cNvSpPr/>
          <p:nvPr/>
        </p:nvSpPr>
        <p:spPr>
          <a:xfrm>
            <a:off x="228600" y="1219200"/>
            <a:ext cx="4800600" cy="4800600"/>
          </a:xfrm>
          <a:prstGeom prst="ellipse">
            <a:avLst/>
          </a:prstGeom>
          <a:solidFill>
            <a:srgbClr val="FF0000">
              <a:alpha val="23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87" name="Picture 8" descr="Rice 0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0" y="586740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2800" i="1">
                <a:solidFill>
                  <a:srgbClr val="FFFF00"/>
                </a:solidFill>
                <a:latin typeface="Cambria" pitchFamily="18" charset="0"/>
              </a:rPr>
              <a:t>90% of all lake life is born, raised, and fed in the area where land and water meet.  </a:t>
            </a:r>
            <a:r>
              <a:rPr lang="en-US" sz="2400" i="1">
                <a:solidFill>
                  <a:srgbClr val="FFFF00"/>
                </a:solidFill>
                <a:latin typeface="Cambria" pitchFamily="18" charset="0"/>
              </a:rPr>
              <a:t>(Ontario Ministry of Natural Resources)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1143000" y="6400800"/>
            <a:ext cx="403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ITC Highlander Bold" charset="0"/>
              </a:rPr>
              <a:t>Oligotrophic Northern Lake</a:t>
            </a:r>
            <a:endParaRPr lang="en-US" sz="2000">
              <a:latin typeface="ITC Highlander Bold" charset="0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5257800" y="6400800"/>
            <a:ext cx="426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ITC Highlander Bold" charset="0"/>
              </a:rPr>
              <a:t>Eutrophic Southern Lake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title"/>
          </p:nvPr>
        </p:nvSpPr>
        <p:spPr>
          <a:xfrm>
            <a:off x="3124200" y="381000"/>
            <a:ext cx="3810000" cy="6096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tx1"/>
                </a:solidFill>
                <a:latin typeface="Cambria" pitchFamily="18" charset="0"/>
              </a:rPr>
              <a:t>Littoral Zone</a:t>
            </a:r>
          </a:p>
        </p:txBody>
      </p:sp>
      <p:sp>
        <p:nvSpPr>
          <p:cNvPr id="21509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914400"/>
            <a:ext cx="6858000" cy="1143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3200">
                <a:latin typeface="Cambria" pitchFamily="18" charset="0"/>
              </a:rPr>
              <a:t>   The area of the lake that is shallow enough to have rooted vegetation.</a:t>
            </a:r>
            <a:endParaRPr lang="en-US">
              <a:latin typeface="Cambria" pitchFamily="18" charset="0"/>
            </a:endParaRPr>
          </a:p>
        </p:txBody>
      </p:sp>
      <p:pic>
        <p:nvPicPr>
          <p:cNvPr id="7" name="Picture 6" descr="watershiel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81200"/>
            <a:ext cx="9144000" cy="48768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2606</TotalTime>
  <Words>728</Words>
  <Application>Microsoft Office PowerPoint</Application>
  <PresentationFormat>On-screen Show (4:3)</PresentationFormat>
  <Paragraphs>212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Cambria</vt:lpstr>
      <vt:lpstr>Constantia</vt:lpstr>
      <vt:lpstr>ITC Highlander Bold</vt:lpstr>
      <vt:lpstr>Tahoma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Our lakes are rare</vt:lpstr>
      <vt:lpstr>We live on and influence watersheds</vt:lpstr>
      <vt:lpstr>Lake Habitat Zones</vt:lpstr>
      <vt:lpstr>PowerPoint Presentation</vt:lpstr>
      <vt:lpstr>Littoral Zone</vt:lpstr>
      <vt:lpstr>Threats to Lakes</vt:lpstr>
      <vt:lpstr>Other Threats to Lakes: Nutrients</vt:lpstr>
      <vt:lpstr>Other Threats to Lakes: AIS</vt:lpstr>
      <vt:lpstr>Point-Intercept Aquatic Plant  Survey</vt:lpstr>
      <vt:lpstr>Number of plant species recorded at Crane Lake sample sites (2019).</vt:lpstr>
      <vt:lpstr>Rake fullness ratings for Crane Lake sample sites (2019).</vt:lpstr>
      <vt:lpstr>Crane Lake sampling sites less than or equal to maximum depth of rooted vegetation (2019).</vt:lpstr>
      <vt:lpstr>PowerPoint Presentation</vt:lpstr>
      <vt:lpstr>Distribution of plant species, Crane Lake (2019).</vt:lpstr>
      <vt:lpstr>Distribution of plant species, Crane Lake (2019).</vt:lpstr>
      <vt:lpstr>PowerPoint Presentation</vt:lpstr>
      <vt:lpstr>Number of plant species recorded at Pickerel Lake sample sites (2019).</vt:lpstr>
      <vt:lpstr>Rake fullness ratings for Pickerel Lake sample sites (2019).</vt:lpstr>
      <vt:lpstr>Pickerel Lake sampling sites less than or equal to maximum depth of rooted vegetation (2019).</vt:lpstr>
      <vt:lpstr>PowerPoint Presentation</vt:lpstr>
      <vt:lpstr>Distribution of plant species, Pickerel Lake (2019)</vt:lpstr>
      <vt:lpstr>Distribution of plant species, Pickerel Lake (2019)</vt:lpstr>
      <vt:lpstr>PowerPoint Presentation</vt:lpstr>
      <vt:lpstr>Comparison of Rake fullness ratings between Crane and Pickerel Lakes (2019) (this slide and next).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Dean</dc:creator>
  <cp:lastModifiedBy>Kathy Kupfer</cp:lastModifiedBy>
  <cp:revision>270</cp:revision>
  <dcterms:created xsi:type="dcterms:W3CDTF">2011-06-22T16:49:27Z</dcterms:created>
  <dcterms:modified xsi:type="dcterms:W3CDTF">2021-05-22T20:16:24Z</dcterms:modified>
</cp:coreProperties>
</file>