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Economica" panose="020B0604020202020204" charset="0"/>
      <p:regular r:id="rId16"/>
      <p:bold r:id="rId17"/>
      <p:italic r:id="rId18"/>
      <p:boldItalic r:id="rId19"/>
    </p:embeddedFont>
    <p:embeddedFont>
      <p:font typeface="Open Sans" panose="020B0604020202020204" charset="0"/>
      <p:regular r:id="rId20"/>
      <p:bold r:id="rId21"/>
      <p:italic r:id="rId22"/>
      <p:boldItalic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eab10d721_0_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eab10d721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eab10d721_0_5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eab10d721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eab10d721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eab10d721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eab10d721_0_5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eab10d721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eab10d721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eab10d721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eab10d721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eab10d721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eab10d721_0_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9eab10d721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9eab10d721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9eab10d72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eab10d721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eab10d72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eab10d721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eab10d721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eab10d721_0_5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eab10d721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eab10d721_0_5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eab10d721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BpCioRUvpR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youtube.com/watch?v=BpCioRUvpRk"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hyperlink" Target="https://www.uofmhealth.org/health-library/uz2225"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awc8MLSpjlQ"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Mindfulness</a:t>
            </a:r>
            <a:endParaRPr/>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10-26-2020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2" descr="Description" title="RELAX2 - Progressive Muscle Relaxation (5 Minutes)">
            <a:hlinkClick r:id="rId3"/>
          </p:cNvPr>
          <p:cNvPicPr preferRelativeResize="0"/>
          <p:nvPr/>
        </p:nvPicPr>
        <p:blipFill>
          <a:blip r:embed="rId4">
            <a:alphaModFix/>
          </a:blip>
          <a:stretch>
            <a:fillRect/>
          </a:stretch>
        </p:blipFill>
        <p:spPr>
          <a:xfrm>
            <a:off x="1419925" y="68900"/>
            <a:ext cx="6304150" cy="4728125"/>
          </a:xfrm>
          <a:prstGeom prst="rect">
            <a:avLst/>
          </a:prstGeom>
          <a:noFill/>
          <a:ln>
            <a:noFill/>
          </a:ln>
        </p:spPr>
      </p:pic>
      <p:sp>
        <p:nvSpPr>
          <p:cNvPr id="121" name="Google Shape;121;p22"/>
          <p:cNvSpPr txBox="1"/>
          <p:nvPr/>
        </p:nvSpPr>
        <p:spPr>
          <a:xfrm>
            <a:off x="2376600" y="4730175"/>
            <a:ext cx="8071200" cy="12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5"/>
              </a:rPr>
              <a:t>https://www.youtube.com/watch?v=BpCioRUvpRk</a:t>
            </a:r>
            <a:r>
              <a:rPr lang="en"/>
              <a:t> </a:t>
            </a:r>
            <a:endParaRPr/>
          </a:p>
          <a:p>
            <a:pPr marL="0" lvl="0" indent="0" algn="l" rtl="0">
              <a:spcBef>
                <a:spcPts val="0"/>
              </a:spcBef>
              <a:spcAft>
                <a:spcPts val="0"/>
              </a:spcAft>
              <a:buNone/>
            </a:pPr>
            <a:endParaRPr/>
          </a:p>
        </p:txBody>
      </p:sp>
      <p:sp>
        <p:nvSpPr>
          <p:cNvPr id="122" name="Google Shape;122;p22"/>
          <p:cNvSpPr txBox="1"/>
          <p:nvPr/>
        </p:nvSpPr>
        <p:spPr>
          <a:xfrm>
            <a:off x="918475" y="22950"/>
            <a:ext cx="34500" cy="20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0" y="-7680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PMR STEPS FOR AT HOME USE!</a:t>
            </a:r>
            <a:endParaRPr/>
          </a:p>
        </p:txBody>
      </p:sp>
      <p:sp>
        <p:nvSpPr>
          <p:cNvPr id="128" name="Google Shape;128;p23"/>
          <p:cNvSpPr txBox="1">
            <a:spLocks noGrp="1"/>
          </p:cNvSpPr>
          <p:nvPr>
            <p:ph type="body" idx="1"/>
          </p:nvPr>
        </p:nvSpPr>
        <p:spPr>
          <a:xfrm>
            <a:off x="403550" y="605250"/>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you’re not in a place that you can listen to the video, here are some quick steps to guide yourself through the process.</a:t>
            </a:r>
            <a:endParaRPr/>
          </a:p>
          <a:p>
            <a:pPr marL="457200" lvl="0" indent="-342900" algn="l" rtl="0">
              <a:spcBef>
                <a:spcPts val="1600"/>
              </a:spcBef>
              <a:spcAft>
                <a:spcPts val="0"/>
              </a:spcAft>
              <a:buSzPts val="1800"/>
              <a:buAutoNum type="arabicPeriod"/>
            </a:pPr>
            <a:r>
              <a:rPr lang="en"/>
              <a:t>START AT YOUR TOES. While you breathe in, tense the muscles in your feet. </a:t>
            </a:r>
            <a:endParaRPr/>
          </a:p>
          <a:p>
            <a:pPr marL="457200" lvl="0" indent="-342900" algn="l" rtl="0">
              <a:spcBef>
                <a:spcPts val="0"/>
              </a:spcBef>
              <a:spcAft>
                <a:spcPts val="0"/>
              </a:spcAft>
              <a:buSzPts val="1800"/>
              <a:buAutoNum type="arabicPeriod"/>
            </a:pPr>
            <a:r>
              <a:rPr lang="en"/>
              <a:t>Pause for four seconds with your muscles clenched.</a:t>
            </a:r>
            <a:endParaRPr/>
          </a:p>
          <a:p>
            <a:pPr marL="457200" lvl="0" indent="-342900" algn="l" rtl="0">
              <a:spcBef>
                <a:spcPts val="0"/>
              </a:spcBef>
              <a:spcAft>
                <a:spcPts val="0"/>
              </a:spcAft>
              <a:buSzPts val="1800"/>
              <a:buAutoNum type="arabicPeriod"/>
            </a:pPr>
            <a:r>
              <a:rPr lang="en"/>
              <a:t>As you breathe out, immediately unclench your muscles. </a:t>
            </a:r>
            <a:endParaRPr/>
          </a:p>
          <a:p>
            <a:pPr marL="457200" lvl="0" indent="-342900" algn="l" rtl="0">
              <a:spcBef>
                <a:spcPts val="0"/>
              </a:spcBef>
              <a:spcAft>
                <a:spcPts val="0"/>
              </a:spcAft>
              <a:buSzPts val="1800"/>
              <a:buAutoNum type="arabicPeriod"/>
            </a:pPr>
            <a:r>
              <a:rPr lang="en"/>
              <a:t>Stay completely relaxed for ten seconds, before moving to your legs.</a:t>
            </a:r>
            <a:endParaRPr/>
          </a:p>
          <a:p>
            <a:pPr marL="457200" lvl="0" indent="-342900" algn="l" rtl="0">
              <a:spcBef>
                <a:spcPts val="0"/>
              </a:spcBef>
              <a:spcAft>
                <a:spcPts val="0"/>
              </a:spcAft>
              <a:buSzPts val="1800"/>
              <a:buAutoNum type="arabicPeriod"/>
            </a:pPr>
            <a:r>
              <a:rPr lang="en"/>
              <a:t>Repeat the process while slowly working from your feet to your face.</a:t>
            </a:r>
            <a:endParaRPr/>
          </a:p>
          <a:p>
            <a:pPr marL="0" lvl="0" indent="0" algn="l" rtl="0">
              <a:spcBef>
                <a:spcPts val="1600"/>
              </a:spcBef>
              <a:spcAft>
                <a:spcPts val="0"/>
              </a:spcAft>
              <a:buNone/>
            </a:pPr>
            <a:r>
              <a:rPr lang="en" sz="1200" u="sng">
                <a:solidFill>
                  <a:schemeClr val="hlink"/>
                </a:solidFill>
                <a:hlinkClick r:id="rId3"/>
              </a:rPr>
              <a:t>This link</a:t>
            </a:r>
            <a:r>
              <a:rPr lang="en" sz="1200"/>
              <a:t> has helpful tips on how to safely tense your muscle groups!</a:t>
            </a:r>
            <a:endParaRPr sz="1200"/>
          </a:p>
          <a:p>
            <a:pPr marL="0" lvl="0" indent="0" algn="l" rtl="0">
              <a:spcBef>
                <a:spcPts val="1600"/>
              </a:spcBef>
              <a:spcAft>
                <a:spcPts val="0"/>
              </a:spcAft>
              <a:buNone/>
            </a:pPr>
            <a:r>
              <a:rPr lang="en" sz="1400" i="1"/>
              <a:t>NOTE: IF THERE ARE AREAS OF YOUR BODY THAT ARE PRONE TO INJURY OR TENSION, SKIP THEM! </a:t>
            </a:r>
            <a:endParaRPr sz="1400" i="1"/>
          </a:p>
          <a:p>
            <a:pPr marL="0" lvl="0" indent="0" algn="l" rtl="0">
              <a:spcBef>
                <a:spcPts val="1600"/>
              </a:spcBef>
              <a:spcAft>
                <a:spcPts val="0"/>
              </a:spcAft>
              <a:buNone/>
            </a:pPr>
            <a:r>
              <a:rPr lang="en" sz="1400" i="1"/>
              <a:t>NOTE 2: DO NOT CLENCH YOUR MUSCLES TO THE POINT OF PAIN OR CRAMPING! </a:t>
            </a:r>
            <a:r>
              <a:rPr lang="en" sz="1400"/>
              <a:t>Especially in your neck, shoulders and upper back, this can cause spasms if you do not pay attention to your body. </a:t>
            </a:r>
            <a:endParaRPr sz="1400"/>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5 Senses Exercise </a:t>
            </a:r>
            <a:endParaRPr/>
          </a:p>
        </p:txBody>
      </p:sp>
      <p:sp>
        <p:nvSpPr>
          <p:cNvPr id="134" name="Google Shape;134;p2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5 things you can see</a:t>
            </a:r>
            <a:endParaRPr/>
          </a:p>
          <a:p>
            <a:pPr marL="457200" lvl="0" indent="-342900" algn="l" rtl="0">
              <a:spcBef>
                <a:spcPts val="0"/>
              </a:spcBef>
              <a:spcAft>
                <a:spcPts val="0"/>
              </a:spcAft>
              <a:buSzPts val="1800"/>
              <a:buChar char="-"/>
            </a:pPr>
            <a:r>
              <a:rPr lang="en"/>
              <a:t>4 things you can touch</a:t>
            </a:r>
            <a:endParaRPr/>
          </a:p>
          <a:p>
            <a:pPr marL="457200" lvl="0" indent="-342900" algn="l" rtl="0">
              <a:spcBef>
                <a:spcPts val="0"/>
              </a:spcBef>
              <a:spcAft>
                <a:spcPts val="0"/>
              </a:spcAft>
              <a:buSzPts val="1800"/>
              <a:buChar char="-"/>
            </a:pPr>
            <a:r>
              <a:rPr lang="en"/>
              <a:t>3 things you can hear</a:t>
            </a:r>
            <a:endParaRPr/>
          </a:p>
          <a:p>
            <a:pPr marL="457200" lvl="0" indent="-342900" algn="l" rtl="0">
              <a:spcBef>
                <a:spcPts val="0"/>
              </a:spcBef>
              <a:spcAft>
                <a:spcPts val="0"/>
              </a:spcAft>
              <a:buSzPts val="1800"/>
              <a:buChar char="-"/>
            </a:pPr>
            <a:r>
              <a:rPr lang="en"/>
              <a:t>2 things you can smell</a:t>
            </a:r>
            <a:endParaRPr/>
          </a:p>
          <a:p>
            <a:pPr marL="457200" lvl="0" indent="-342900" algn="l" rtl="0">
              <a:spcBef>
                <a:spcPts val="0"/>
              </a:spcBef>
              <a:spcAft>
                <a:spcPts val="0"/>
              </a:spcAft>
              <a:buSzPts val="1800"/>
              <a:buChar char="-"/>
            </a:pPr>
            <a:r>
              <a:rPr lang="en"/>
              <a:t>1 thing you can taste</a:t>
            </a:r>
            <a:endParaRPr/>
          </a:p>
        </p:txBody>
      </p:sp>
      <p:pic>
        <p:nvPicPr>
          <p:cNvPr id="135" name="Google Shape;135;p24"/>
          <p:cNvPicPr preferRelativeResize="0"/>
          <p:nvPr/>
        </p:nvPicPr>
        <p:blipFill rotWithShape="1">
          <a:blip r:embed="rId3">
            <a:alphaModFix/>
          </a:blip>
          <a:srcRect b="8037"/>
          <a:stretch/>
        </p:blipFill>
        <p:spPr>
          <a:xfrm>
            <a:off x="3850900" y="137675"/>
            <a:ext cx="5143500" cy="4730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Discussion Questions!</a:t>
            </a:r>
            <a:endParaRPr/>
          </a:p>
        </p:txBody>
      </p:sp>
      <p:sp>
        <p:nvSpPr>
          <p:cNvPr id="141" name="Google Shape;141;p2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Do you know other mindfulness strategies?</a:t>
            </a:r>
            <a:endParaRPr/>
          </a:p>
          <a:p>
            <a:pPr marL="457200" lvl="0" indent="-342900" algn="l" rtl="0">
              <a:spcBef>
                <a:spcPts val="0"/>
              </a:spcBef>
              <a:spcAft>
                <a:spcPts val="0"/>
              </a:spcAft>
              <a:buSzPts val="1800"/>
              <a:buChar char="-"/>
            </a:pPr>
            <a:r>
              <a:rPr lang="en"/>
              <a:t>What mindfulness strategies do you think you will incorporate, if any?</a:t>
            </a:r>
            <a:endParaRPr/>
          </a:p>
          <a:p>
            <a:pPr marL="457200" lvl="0" indent="-342900" algn="l" rtl="0">
              <a:spcBef>
                <a:spcPts val="0"/>
              </a:spcBef>
              <a:spcAft>
                <a:spcPts val="0"/>
              </a:spcAft>
              <a:buSzPts val="1800"/>
              <a:buChar char="-"/>
            </a:pPr>
            <a:r>
              <a:rPr lang="en"/>
              <a:t>Do y’all play Among Us?</a:t>
            </a:r>
            <a:endParaRPr/>
          </a:p>
          <a:p>
            <a:pPr marL="0" lvl="0" indent="0" algn="l" rtl="0">
              <a:spcBef>
                <a:spcPts val="1600"/>
              </a:spcBef>
              <a:spcAft>
                <a:spcPts val="0"/>
              </a:spcAft>
              <a:buNone/>
            </a:pPr>
            <a:endParaRPr/>
          </a:p>
          <a:p>
            <a:pPr marL="0" lvl="0" indent="0" algn="l" rtl="0">
              <a:spcBef>
                <a:spcPts val="1600"/>
              </a:spcBef>
              <a:spcAft>
                <a:spcPts val="0"/>
              </a:spcAft>
              <a:buNone/>
            </a:pPr>
            <a:r>
              <a:rPr lang="en"/>
              <a:t>Reminder: We want to know what  meetings you all would like to see us put on! If you have ideas for future meetings, feel free to share them after our discussion, or send us a message or email!</a:t>
            </a:r>
            <a:endParaRPr/>
          </a:p>
          <a:p>
            <a:pPr marL="0" lvl="0" indent="0" algn="l" rtl="0">
              <a:spcBef>
                <a:spcPts val="1600"/>
              </a:spcBef>
              <a:spcAft>
                <a:spcPts val="1600"/>
              </a:spcAft>
              <a:buNone/>
            </a:pPr>
            <a:r>
              <a:rPr lang="en"/>
              <a:t>https://docs.google.com/forms/d/1DNZ6iuxKQ6IMFtTJThS4IgoPLozLeUtMYXNziLwSVCQ/viewform?edit_requested=true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Announcements </a:t>
            </a:r>
            <a:endParaRPr/>
          </a:p>
        </p:txBody>
      </p:sp>
      <p:sp>
        <p:nvSpPr>
          <p:cNvPr id="69" name="Google Shape;69;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Quell Foundation documentary </a:t>
            </a:r>
            <a:endParaRPr/>
          </a:p>
          <a:p>
            <a:pPr marL="457200" lvl="0" indent="-342900" algn="l" rtl="0">
              <a:lnSpc>
                <a:spcPct val="150000"/>
              </a:lnSpc>
              <a:spcBef>
                <a:spcPts val="0"/>
              </a:spcBef>
              <a:spcAft>
                <a:spcPts val="0"/>
              </a:spcAft>
              <a:buSzPts val="1800"/>
              <a:buChar char="-"/>
            </a:pPr>
            <a:r>
              <a:rPr lang="en"/>
              <a:t>Counseling center does covid isolation support virtually every few days </a:t>
            </a:r>
            <a:endParaRPr/>
          </a:p>
          <a:p>
            <a:pPr marL="457200" lvl="0" indent="-342900" algn="l" rtl="0">
              <a:lnSpc>
                <a:spcPct val="150000"/>
              </a:lnSpc>
              <a:spcBef>
                <a:spcPts val="0"/>
              </a:spcBef>
              <a:spcAft>
                <a:spcPts val="0"/>
              </a:spcAft>
              <a:buSzPts val="1800"/>
              <a:buChar char="-"/>
            </a:pPr>
            <a:r>
              <a:rPr lang="en"/>
              <a:t>QPR training coming up Virtually November 11th 2pm-3pm</a:t>
            </a:r>
            <a:endParaRPr/>
          </a:p>
          <a:p>
            <a:pPr marL="914400" lvl="1" indent="-317500" algn="l" rtl="0">
              <a:lnSpc>
                <a:spcPct val="150000"/>
              </a:lnSpc>
              <a:spcBef>
                <a:spcPts val="0"/>
              </a:spcBef>
              <a:spcAft>
                <a:spcPts val="0"/>
              </a:spcAft>
              <a:buSzPts val="1400"/>
              <a:buChar char="-"/>
            </a:pPr>
            <a:r>
              <a:rPr lang="en"/>
              <a:t>There’s also one a little further down the pipeline on December 8 from 5pm-6pm</a:t>
            </a:r>
            <a:endParaRPr/>
          </a:p>
          <a:p>
            <a:pPr marL="457200" lvl="0" indent="-342900" algn="l" rtl="0">
              <a:spcBef>
                <a:spcPts val="0"/>
              </a:spcBef>
              <a:spcAft>
                <a:spcPts val="0"/>
              </a:spcAft>
              <a:buSzPts val="1800"/>
              <a:buChar char="-"/>
            </a:pPr>
            <a:r>
              <a:rPr lang="en"/>
              <a:t>https://www.change.org/p/grand-valley-state-university-administration-give-us-a-spring-break-for-winter-2021?utm_source=share_petition&amp;utm_medium=custom_url&amp;recruited_by_id=49d3dd80-118b-11eb-ae53-c7baa51968e7</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Introduction/ Roses and Thorns</a:t>
            </a:r>
            <a:endParaRPr/>
          </a:p>
        </p:txBody>
      </p:sp>
      <p:sp>
        <p:nvSpPr>
          <p:cNvPr id="75" name="Google Shape;75;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Name, Pronouns, Major, fun fact</a:t>
            </a:r>
            <a:endParaRPr/>
          </a:p>
          <a:p>
            <a:pPr marL="0" lvl="0" indent="0" algn="l" rtl="0">
              <a:spcBef>
                <a:spcPts val="1600"/>
              </a:spcBef>
              <a:spcAft>
                <a:spcPts val="1600"/>
              </a:spcAft>
              <a:buNone/>
            </a:pPr>
            <a:r>
              <a:rPr lang="en"/>
              <a:t>Roses and Thorns: one good thing and one bad thing that happened recently </a:t>
            </a:r>
            <a:endParaRPr/>
          </a:p>
        </p:txBody>
      </p:sp>
      <p:pic>
        <p:nvPicPr>
          <p:cNvPr id="76" name="Google Shape;76;p15"/>
          <p:cNvPicPr preferRelativeResize="0"/>
          <p:nvPr/>
        </p:nvPicPr>
        <p:blipFill>
          <a:blip r:embed="rId3">
            <a:alphaModFix/>
          </a:blip>
          <a:stretch>
            <a:fillRect/>
          </a:stretch>
        </p:blipFill>
        <p:spPr>
          <a:xfrm>
            <a:off x="311700" y="2274337"/>
            <a:ext cx="3658800" cy="2480725"/>
          </a:xfrm>
          <a:prstGeom prst="rect">
            <a:avLst/>
          </a:prstGeom>
          <a:noFill/>
          <a:ln>
            <a:noFill/>
          </a:ln>
        </p:spPr>
      </p:pic>
      <p:pic>
        <p:nvPicPr>
          <p:cNvPr id="77" name="Google Shape;77;p15"/>
          <p:cNvPicPr preferRelativeResize="0"/>
          <p:nvPr/>
        </p:nvPicPr>
        <p:blipFill rotWithShape="1">
          <a:blip r:embed="rId4">
            <a:alphaModFix/>
          </a:blip>
          <a:srcRect/>
          <a:stretch/>
        </p:blipFill>
        <p:spPr>
          <a:xfrm>
            <a:off x="4457175" y="1147225"/>
            <a:ext cx="51435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173925" y="1781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MINDFULNESS: WHAT IT IS AND WHY YOU SHOULD TRY IT</a:t>
            </a:r>
            <a:endParaRPr sz="3600"/>
          </a:p>
        </p:txBody>
      </p:sp>
      <p:sp>
        <p:nvSpPr>
          <p:cNvPr id="83" name="Google Shape;83;p16"/>
          <p:cNvSpPr txBox="1">
            <a:spLocks noGrp="1"/>
          </p:cNvSpPr>
          <p:nvPr>
            <p:ph type="body" idx="1"/>
          </p:nvPr>
        </p:nvSpPr>
        <p:spPr>
          <a:xfrm>
            <a:off x="311700" y="96117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“Mindfulness is a type of meditation in which you focus on being intensely aware of what you’re sensing and feeling in the moment, without interpretation or judgement” (Mayo Clinic).</a:t>
            </a:r>
            <a:endParaRPr/>
          </a:p>
          <a:p>
            <a:pPr marL="0" lvl="0" indent="0" algn="l" rtl="0">
              <a:spcBef>
                <a:spcPts val="1600"/>
              </a:spcBef>
              <a:spcAft>
                <a:spcPts val="0"/>
              </a:spcAft>
              <a:buNone/>
            </a:pPr>
            <a:r>
              <a:rPr lang="en"/>
              <a:t>Mindfulness can:</a:t>
            </a:r>
            <a:endParaRPr/>
          </a:p>
          <a:p>
            <a:pPr marL="457200" lvl="0" indent="-342900" algn="l" rtl="0">
              <a:spcBef>
                <a:spcPts val="1600"/>
              </a:spcBef>
              <a:spcAft>
                <a:spcPts val="0"/>
              </a:spcAft>
              <a:buSzPts val="1800"/>
              <a:buChar char="-"/>
            </a:pPr>
            <a:r>
              <a:rPr lang="en"/>
              <a:t>Help to be more present in the moment</a:t>
            </a:r>
            <a:endParaRPr/>
          </a:p>
          <a:p>
            <a:pPr marL="457200" lvl="0" indent="-342900" algn="l" rtl="0">
              <a:spcBef>
                <a:spcPts val="0"/>
              </a:spcBef>
              <a:spcAft>
                <a:spcPts val="0"/>
              </a:spcAft>
              <a:buSzPts val="1800"/>
              <a:buChar char="-"/>
            </a:pPr>
            <a:r>
              <a:rPr lang="en"/>
              <a:t>Become more aware to how they relate to the world</a:t>
            </a:r>
            <a:endParaRPr/>
          </a:p>
          <a:p>
            <a:pPr marL="457200" lvl="0" indent="-342900" algn="l" rtl="0">
              <a:spcBef>
                <a:spcPts val="0"/>
              </a:spcBef>
              <a:spcAft>
                <a:spcPts val="0"/>
              </a:spcAft>
              <a:buSzPts val="1800"/>
              <a:buChar char="-"/>
            </a:pPr>
            <a:r>
              <a:rPr lang="en"/>
              <a:t>Alleviate symptoms of mental health struggles like anxiety, anger or dissociation, among others</a:t>
            </a:r>
            <a:endParaRPr/>
          </a:p>
          <a:p>
            <a:pPr marL="457200" lvl="0" indent="-342900" algn="l" rtl="0">
              <a:spcBef>
                <a:spcPts val="0"/>
              </a:spcBef>
              <a:spcAft>
                <a:spcPts val="0"/>
              </a:spcAft>
              <a:buSzPts val="1800"/>
              <a:buChar char="-"/>
            </a:pPr>
            <a:r>
              <a:rPr lang="en"/>
              <a:t>Help with physiological symptoms like chronic pain and sleep issues</a:t>
            </a:r>
            <a:endParaRPr/>
          </a:p>
          <a:p>
            <a:pPr marL="457200" lvl="0" indent="-342900" algn="l" rtl="0">
              <a:spcBef>
                <a:spcPts val="0"/>
              </a:spcBef>
              <a:spcAft>
                <a:spcPts val="0"/>
              </a:spcAft>
              <a:buSzPts val="1800"/>
              <a:buChar char="-"/>
            </a:pPr>
            <a:r>
              <a:rPr lang="en"/>
              <a:t>Help to stay grounded</a:t>
            </a:r>
            <a:endParaRPr/>
          </a:p>
          <a:p>
            <a:pPr marL="457200" lvl="0" indent="-342900" algn="l" rtl="0">
              <a:spcBef>
                <a:spcPts val="0"/>
              </a:spcBef>
              <a:spcAft>
                <a:spcPts val="0"/>
              </a:spcAft>
              <a:buSzPts val="1800"/>
              <a:buChar char="-"/>
            </a:pPr>
            <a:r>
              <a:rPr lang="en"/>
              <a:t>And more!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311700" y="335225"/>
            <a:ext cx="8520600" cy="4244100"/>
          </a:xfrm>
          <a:prstGeom prst="rect">
            <a:avLst/>
          </a:prstGeom>
        </p:spPr>
        <p:txBody>
          <a:bodyPr spcFirstLastPara="1" wrap="square" lIns="91425" tIns="91425" rIns="91425" bIns="91425" anchor="t" anchorCtr="0">
            <a:noAutofit/>
          </a:bodyPr>
          <a:lstStyle/>
          <a:p>
            <a:pPr marL="0" lvl="0" indent="0" algn="l" rtl="0">
              <a:lnSpc>
                <a:spcPct val="200000"/>
              </a:lnSpc>
              <a:spcBef>
                <a:spcPts val="1500"/>
              </a:spcBef>
              <a:spcAft>
                <a:spcPts val="0"/>
              </a:spcAft>
              <a:buClr>
                <a:schemeClr val="dk1"/>
              </a:buClr>
              <a:buSzPts val="1100"/>
              <a:buFont typeface="Arial"/>
              <a:buNone/>
            </a:pPr>
            <a:r>
              <a:rPr lang="en" b="1">
                <a:solidFill>
                  <a:srgbClr val="333333"/>
                </a:solidFill>
                <a:highlight>
                  <a:srgbClr val="FFFFFF"/>
                </a:highlight>
                <a:latin typeface="Arial"/>
                <a:ea typeface="Arial"/>
                <a:cs typeface="Arial"/>
                <a:sym typeface="Arial"/>
              </a:rPr>
              <a:t>How to practice mindfulness throughout the day:</a:t>
            </a:r>
            <a:endParaRPr b="1">
              <a:solidFill>
                <a:srgbClr val="333333"/>
              </a:solidFill>
              <a:highlight>
                <a:srgbClr val="FFFFFF"/>
              </a:highlight>
              <a:latin typeface="Arial"/>
              <a:ea typeface="Arial"/>
              <a:cs typeface="Arial"/>
              <a:sym typeface="Arial"/>
            </a:endParaRPr>
          </a:p>
          <a:p>
            <a:pPr marL="457200" lvl="0" indent="-295275" algn="l" rtl="0">
              <a:lnSpc>
                <a:spcPct val="200000"/>
              </a:lnSpc>
              <a:spcBef>
                <a:spcPts val="800"/>
              </a:spcBef>
              <a:spcAft>
                <a:spcPts val="0"/>
              </a:spcAft>
              <a:buClr>
                <a:srgbClr val="333333"/>
              </a:buClr>
              <a:buSzPts val="1050"/>
              <a:buFont typeface="Arial"/>
              <a:buAutoNum type="arabicPeriod"/>
            </a:pPr>
            <a:r>
              <a:rPr lang="en" sz="1050" b="1">
                <a:solidFill>
                  <a:srgbClr val="333333"/>
                </a:solidFill>
                <a:highlight>
                  <a:srgbClr val="FFFFFF"/>
                </a:highlight>
                <a:latin typeface="Arial"/>
                <a:ea typeface="Arial"/>
                <a:cs typeface="Arial"/>
                <a:sym typeface="Arial"/>
              </a:rPr>
              <a:t>Set aside time. </a:t>
            </a:r>
            <a:r>
              <a:rPr lang="en" sz="1050">
                <a:solidFill>
                  <a:srgbClr val="333333"/>
                </a:solidFill>
                <a:highlight>
                  <a:srgbClr val="FFFFFF"/>
                </a:highlight>
                <a:latin typeface="Arial"/>
                <a:ea typeface="Arial"/>
                <a:cs typeface="Arial"/>
                <a:sym typeface="Arial"/>
              </a:rPr>
              <a:t>You don’t need a meditation cushion or bench, or any sort of special equipment to access your mindfulness skills—but you do need to set aside some time and space.</a:t>
            </a:r>
            <a:endParaRPr sz="1050">
              <a:solidFill>
                <a:srgbClr val="333333"/>
              </a:solidFill>
              <a:highlight>
                <a:srgbClr val="FFFFFF"/>
              </a:highlight>
              <a:latin typeface="Arial"/>
              <a:ea typeface="Arial"/>
              <a:cs typeface="Arial"/>
              <a:sym typeface="Arial"/>
            </a:endParaRPr>
          </a:p>
          <a:p>
            <a:pPr marL="457200" lvl="0" indent="-295275" algn="l" rtl="0">
              <a:lnSpc>
                <a:spcPct val="200000"/>
              </a:lnSpc>
              <a:spcBef>
                <a:spcPts val="0"/>
              </a:spcBef>
              <a:spcAft>
                <a:spcPts val="0"/>
              </a:spcAft>
              <a:buClr>
                <a:srgbClr val="333333"/>
              </a:buClr>
              <a:buSzPts val="1050"/>
              <a:buFont typeface="Arial"/>
              <a:buAutoNum type="arabicPeriod"/>
            </a:pPr>
            <a:r>
              <a:rPr lang="en" sz="1050" b="1">
                <a:solidFill>
                  <a:srgbClr val="333333"/>
                </a:solidFill>
                <a:highlight>
                  <a:srgbClr val="FFFFFF"/>
                </a:highlight>
                <a:latin typeface="Arial"/>
                <a:ea typeface="Arial"/>
                <a:cs typeface="Arial"/>
                <a:sym typeface="Arial"/>
              </a:rPr>
              <a:t>Observe the present moment as it is. </a:t>
            </a:r>
            <a:r>
              <a:rPr lang="en" sz="1050">
                <a:solidFill>
                  <a:srgbClr val="333333"/>
                </a:solidFill>
                <a:highlight>
                  <a:srgbClr val="FFFFFF"/>
                </a:highlight>
                <a:latin typeface="Arial"/>
                <a:ea typeface="Arial"/>
                <a:cs typeface="Arial"/>
                <a:sym typeface="Arial"/>
              </a:rPr>
              <a:t>The aim of mindfulness is not quieting the mind, or attempting to achieve a state of eternal calm. The goal is simple: aim to pay attention to the present moment, without judgment.</a:t>
            </a:r>
            <a:endParaRPr sz="1050">
              <a:solidFill>
                <a:srgbClr val="333333"/>
              </a:solidFill>
              <a:highlight>
                <a:srgbClr val="FFFFFF"/>
              </a:highlight>
              <a:latin typeface="Arial"/>
              <a:ea typeface="Arial"/>
              <a:cs typeface="Arial"/>
              <a:sym typeface="Arial"/>
            </a:endParaRPr>
          </a:p>
          <a:p>
            <a:pPr marL="457200" lvl="0" indent="-295275" algn="l" rtl="0">
              <a:lnSpc>
                <a:spcPct val="200000"/>
              </a:lnSpc>
              <a:spcBef>
                <a:spcPts val="0"/>
              </a:spcBef>
              <a:spcAft>
                <a:spcPts val="0"/>
              </a:spcAft>
              <a:buClr>
                <a:srgbClr val="333333"/>
              </a:buClr>
              <a:buSzPts val="1050"/>
              <a:buFont typeface="Arial"/>
              <a:buAutoNum type="arabicPeriod"/>
            </a:pPr>
            <a:r>
              <a:rPr lang="en" sz="1050" b="1">
                <a:solidFill>
                  <a:srgbClr val="333333"/>
                </a:solidFill>
                <a:highlight>
                  <a:srgbClr val="FFFFFF"/>
                </a:highlight>
                <a:latin typeface="Arial"/>
                <a:ea typeface="Arial"/>
                <a:cs typeface="Arial"/>
                <a:sym typeface="Arial"/>
              </a:rPr>
              <a:t>Let your judgments roll by.</a:t>
            </a:r>
            <a:r>
              <a:rPr lang="en" sz="1050">
                <a:solidFill>
                  <a:srgbClr val="333333"/>
                </a:solidFill>
                <a:highlight>
                  <a:srgbClr val="FFFFFF"/>
                </a:highlight>
                <a:latin typeface="Arial"/>
                <a:ea typeface="Arial"/>
                <a:cs typeface="Arial"/>
                <a:sym typeface="Arial"/>
              </a:rPr>
              <a:t> When you notice judgments arise during your practice, make a mental note of them and let them pass.</a:t>
            </a:r>
            <a:endParaRPr sz="1050">
              <a:solidFill>
                <a:srgbClr val="333333"/>
              </a:solidFill>
              <a:highlight>
                <a:srgbClr val="FFFFFF"/>
              </a:highlight>
              <a:latin typeface="Arial"/>
              <a:ea typeface="Arial"/>
              <a:cs typeface="Arial"/>
              <a:sym typeface="Arial"/>
            </a:endParaRPr>
          </a:p>
          <a:p>
            <a:pPr marL="457200" lvl="0" indent="-295275" algn="l" rtl="0">
              <a:lnSpc>
                <a:spcPct val="200000"/>
              </a:lnSpc>
              <a:spcBef>
                <a:spcPts val="0"/>
              </a:spcBef>
              <a:spcAft>
                <a:spcPts val="0"/>
              </a:spcAft>
              <a:buClr>
                <a:srgbClr val="333333"/>
              </a:buClr>
              <a:buSzPts val="1050"/>
              <a:buFont typeface="Arial"/>
              <a:buAutoNum type="arabicPeriod"/>
            </a:pPr>
            <a:r>
              <a:rPr lang="en" sz="1050" b="1">
                <a:solidFill>
                  <a:srgbClr val="333333"/>
                </a:solidFill>
                <a:highlight>
                  <a:srgbClr val="FFFFFF"/>
                </a:highlight>
                <a:latin typeface="Arial"/>
                <a:ea typeface="Arial"/>
                <a:cs typeface="Arial"/>
                <a:sym typeface="Arial"/>
              </a:rPr>
              <a:t>Return to observing the present moment. </a:t>
            </a:r>
            <a:r>
              <a:rPr lang="en" sz="1050">
                <a:solidFill>
                  <a:srgbClr val="333333"/>
                </a:solidFill>
                <a:highlight>
                  <a:srgbClr val="FFFFFF"/>
                </a:highlight>
                <a:latin typeface="Arial"/>
                <a:ea typeface="Arial"/>
                <a:cs typeface="Arial"/>
                <a:sym typeface="Arial"/>
              </a:rPr>
              <a:t>Our minds often get carried away in thought. That’s why mindfulness is the practice of returning, again and again, to the present moment.</a:t>
            </a:r>
            <a:endParaRPr sz="1050">
              <a:solidFill>
                <a:srgbClr val="333333"/>
              </a:solidFill>
              <a:highlight>
                <a:srgbClr val="FFFFFF"/>
              </a:highlight>
              <a:latin typeface="Arial"/>
              <a:ea typeface="Arial"/>
              <a:cs typeface="Arial"/>
              <a:sym typeface="Arial"/>
            </a:endParaRPr>
          </a:p>
          <a:p>
            <a:pPr marL="457200" lvl="0" indent="-295275" algn="l" rtl="0">
              <a:lnSpc>
                <a:spcPct val="200000"/>
              </a:lnSpc>
              <a:spcBef>
                <a:spcPts val="0"/>
              </a:spcBef>
              <a:spcAft>
                <a:spcPts val="0"/>
              </a:spcAft>
              <a:buClr>
                <a:srgbClr val="333333"/>
              </a:buClr>
              <a:buSzPts val="1050"/>
              <a:buFont typeface="Arial"/>
              <a:buAutoNum type="arabicPeriod"/>
            </a:pPr>
            <a:r>
              <a:rPr lang="en" sz="1050" b="1">
                <a:solidFill>
                  <a:srgbClr val="333333"/>
                </a:solidFill>
                <a:highlight>
                  <a:srgbClr val="FFFFFF"/>
                </a:highlight>
                <a:latin typeface="Arial"/>
                <a:ea typeface="Arial"/>
                <a:cs typeface="Arial"/>
                <a:sym typeface="Arial"/>
              </a:rPr>
              <a:t>Be kind to your wandering mind. </a:t>
            </a:r>
            <a:r>
              <a:rPr lang="en" sz="1050">
                <a:solidFill>
                  <a:srgbClr val="333333"/>
                </a:solidFill>
                <a:highlight>
                  <a:srgbClr val="FFFFFF"/>
                </a:highlight>
                <a:latin typeface="Arial"/>
                <a:ea typeface="Arial"/>
                <a:cs typeface="Arial"/>
                <a:sym typeface="Arial"/>
              </a:rPr>
              <a:t>Don’t judge yourself for whatever thoughts crop up. Just practice recognizing when your mind has wandered off, and gently bring it back.</a:t>
            </a:r>
            <a:endParaRPr sz="1050">
              <a:solidFill>
                <a:srgbClr val="333333"/>
              </a:solidFill>
              <a:highlight>
                <a:srgbClr val="FFFFFF"/>
              </a:highlight>
              <a:latin typeface="Arial"/>
              <a:ea typeface="Arial"/>
              <a:cs typeface="Arial"/>
              <a:sym typeface="Arial"/>
            </a:endParaRPr>
          </a:p>
          <a:p>
            <a:pPr marL="0" lvl="0" indent="0" algn="l" rtl="0">
              <a:lnSpc>
                <a:spcPct val="200000"/>
              </a:lnSpc>
              <a:spcBef>
                <a:spcPts val="1600"/>
              </a:spcBef>
              <a:spcAft>
                <a:spcPts val="0"/>
              </a:spcAft>
              <a:buNone/>
            </a:pPr>
            <a:r>
              <a:rPr lang="en" sz="1050">
                <a:solidFill>
                  <a:srgbClr val="333333"/>
                </a:solidFill>
                <a:highlight>
                  <a:srgbClr val="FFFFFF"/>
                </a:highlight>
                <a:latin typeface="Arial"/>
                <a:ea typeface="Arial"/>
                <a:cs typeface="Arial"/>
                <a:sym typeface="Arial"/>
              </a:rPr>
              <a:t>https://rogersbh.org/about-us/newsroom/blog/power-mindfulness-your-mental-health</a:t>
            </a:r>
            <a:endParaRPr sz="1050">
              <a:solidFill>
                <a:srgbClr val="333333"/>
              </a:solidFill>
              <a:highlight>
                <a:srgbClr val="FFFFFF"/>
              </a:highlight>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Yoga</a:t>
            </a:r>
            <a:endParaRPr/>
          </a:p>
        </p:txBody>
      </p:sp>
      <p:sp>
        <p:nvSpPr>
          <p:cNvPr id="94" name="Google Shape;94;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222222"/>
                </a:solidFill>
                <a:highlight>
                  <a:srgbClr val="FFFFFF"/>
                </a:highlight>
                <a:latin typeface="Roboto"/>
                <a:ea typeface="Roboto"/>
                <a:cs typeface="Roboto"/>
                <a:sym typeface="Roboto"/>
              </a:rPr>
              <a:t>Yoga</a:t>
            </a:r>
            <a:endParaRPr sz="1700">
              <a:solidFill>
                <a:srgbClr val="222222"/>
              </a:solidFill>
              <a:highlight>
                <a:srgbClr val="FFFFFF"/>
              </a:highlight>
              <a:latin typeface="Roboto"/>
              <a:ea typeface="Roboto"/>
              <a:cs typeface="Roboto"/>
              <a:sym typeface="Roboto"/>
            </a:endParaRPr>
          </a:p>
          <a:p>
            <a:pPr marL="457200" lvl="0" indent="-336550" algn="l" rtl="0">
              <a:spcBef>
                <a:spcPts val="1600"/>
              </a:spcBef>
              <a:spcAft>
                <a:spcPts val="0"/>
              </a:spcAft>
              <a:buClr>
                <a:srgbClr val="222222"/>
              </a:buClr>
              <a:buSzPts val="1700"/>
              <a:buFont typeface="Roboto"/>
              <a:buChar char="-"/>
            </a:pPr>
            <a:r>
              <a:rPr lang="en" sz="1700">
                <a:solidFill>
                  <a:srgbClr val="222222"/>
                </a:solidFill>
                <a:highlight>
                  <a:srgbClr val="FFFFFF"/>
                </a:highlight>
                <a:latin typeface="Roboto"/>
                <a:ea typeface="Roboto"/>
                <a:cs typeface="Roboto"/>
                <a:sym typeface="Roboto"/>
              </a:rPr>
              <a:t>Increases body awareness</a:t>
            </a:r>
            <a:endParaRPr sz="1700">
              <a:solidFill>
                <a:srgbClr val="222222"/>
              </a:solidFill>
              <a:highlight>
                <a:srgbClr val="FFFFFF"/>
              </a:highlight>
              <a:latin typeface="Roboto"/>
              <a:ea typeface="Roboto"/>
              <a:cs typeface="Roboto"/>
              <a:sym typeface="Roboto"/>
            </a:endParaRPr>
          </a:p>
          <a:p>
            <a:pPr marL="457200" lvl="0" indent="-336550" algn="l" rtl="0">
              <a:spcBef>
                <a:spcPts val="0"/>
              </a:spcBef>
              <a:spcAft>
                <a:spcPts val="0"/>
              </a:spcAft>
              <a:buClr>
                <a:srgbClr val="222222"/>
              </a:buClr>
              <a:buSzPts val="1700"/>
              <a:buFont typeface="Roboto"/>
              <a:buChar char="-"/>
            </a:pPr>
            <a:r>
              <a:rPr lang="en" sz="1700">
                <a:solidFill>
                  <a:srgbClr val="222222"/>
                </a:solidFill>
                <a:highlight>
                  <a:srgbClr val="FFFFFF"/>
                </a:highlight>
                <a:latin typeface="Roboto"/>
                <a:ea typeface="Roboto"/>
                <a:cs typeface="Roboto"/>
                <a:sym typeface="Roboto"/>
              </a:rPr>
              <a:t>Relieves stress</a:t>
            </a:r>
            <a:endParaRPr sz="1700">
              <a:solidFill>
                <a:srgbClr val="222222"/>
              </a:solidFill>
              <a:highlight>
                <a:srgbClr val="FFFFFF"/>
              </a:highlight>
              <a:latin typeface="Roboto"/>
              <a:ea typeface="Roboto"/>
              <a:cs typeface="Roboto"/>
              <a:sym typeface="Roboto"/>
            </a:endParaRPr>
          </a:p>
          <a:p>
            <a:pPr marL="457200" lvl="0" indent="-336550" algn="l" rtl="0">
              <a:spcBef>
                <a:spcPts val="0"/>
              </a:spcBef>
              <a:spcAft>
                <a:spcPts val="0"/>
              </a:spcAft>
              <a:buClr>
                <a:srgbClr val="222222"/>
              </a:buClr>
              <a:buSzPts val="1700"/>
              <a:buFont typeface="Roboto"/>
              <a:buChar char="-"/>
            </a:pPr>
            <a:r>
              <a:rPr lang="en" sz="1700">
                <a:solidFill>
                  <a:srgbClr val="222222"/>
                </a:solidFill>
                <a:highlight>
                  <a:srgbClr val="FFFFFF"/>
                </a:highlight>
                <a:latin typeface="Roboto"/>
                <a:ea typeface="Roboto"/>
                <a:cs typeface="Roboto"/>
                <a:sym typeface="Roboto"/>
              </a:rPr>
              <a:t>Reduces muscle tension, strain, and inflammation</a:t>
            </a:r>
            <a:endParaRPr sz="1700">
              <a:solidFill>
                <a:srgbClr val="222222"/>
              </a:solidFill>
              <a:highlight>
                <a:srgbClr val="FFFFFF"/>
              </a:highlight>
              <a:latin typeface="Roboto"/>
              <a:ea typeface="Roboto"/>
              <a:cs typeface="Roboto"/>
              <a:sym typeface="Roboto"/>
            </a:endParaRPr>
          </a:p>
          <a:p>
            <a:pPr marL="457200" lvl="0" indent="-336550" algn="l" rtl="0">
              <a:spcBef>
                <a:spcPts val="0"/>
              </a:spcBef>
              <a:spcAft>
                <a:spcPts val="0"/>
              </a:spcAft>
              <a:buClr>
                <a:srgbClr val="222222"/>
              </a:buClr>
              <a:buSzPts val="1700"/>
              <a:buFont typeface="Roboto"/>
              <a:buChar char="-"/>
            </a:pPr>
            <a:r>
              <a:rPr lang="en" sz="1700">
                <a:solidFill>
                  <a:srgbClr val="222222"/>
                </a:solidFill>
                <a:highlight>
                  <a:srgbClr val="FFFFFF"/>
                </a:highlight>
                <a:latin typeface="Roboto"/>
                <a:ea typeface="Roboto"/>
                <a:cs typeface="Roboto"/>
                <a:sym typeface="Roboto"/>
              </a:rPr>
              <a:t>Sharpens attention and concentration</a:t>
            </a:r>
            <a:endParaRPr sz="1700">
              <a:solidFill>
                <a:srgbClr val="222222"/>
              </a:solidFill>
              <a:highlight>
                <a:srgbClr val="FFFFFF"/>
              </a:highlight>
              <a:latin typeface="Roboto"/>
              <a:ea typeface="Roboto"/>
              <a:cs typeface="Roboto"/>
              <a:sym typeface="Roboto"/>
            </a:endParaRPr>
          </a:p>
          <a:p>
            <a:pPr marL="457200" lvl="0" indent="-336550" algn="l" rtl="0">
              <a:spcBef>
                <a:spcPts val="0"/>
              </a:spcBef>
              <a:spcAft>
                <a:spcPts val="0"/>
              </a:spcAft>
              <a:buClr>
                <a:srgbClr val="222222"/>
              </a:buClr>
              <a:buSzPts val="1700"/>
              <a:buFont typeface="Roboto"/>
              <a:buChar char="-"/>
            </a:pPr>
            <a:r>
              <a:rPr lang="en" sz="1700">
                <a:solidFill>
                  <a:srgbClr val="222222"/>
                </a:solidFill>
                <a:highlight>
                  <a:srgbClr val="FFFFFF"/>
                </a:highlight>
                <a:latin typeface="Roboto"/>
                <a:ea typeface="Roboto"/>
                <a:cs typeface="Roboto"/>
                <a:sym typeface="Roboto"/>
              </a:rPr>
              <a:t>Calms and centers the nervous system. </a:t>
            </a:r>
            <a:endParaRPr sz="1700">
              <a:solidFill>
                <a:srgbClr val="222222"/>
              </a:solidFill>
              <a:highlight>
                <a:srgbClr val="FFFFFF"/>
              </a:highlight>
              <a:latin typeface="Roboto"/>
              <a:ea typeface="Roboto"/>
              <a:cs typeface="Roboto"/>
              <a:sym typeface="Roboto"/>
            </a:endParaRPr>
          </a:p>
          <a:p>
            <a:pPr marL="0" lvl="0" indent="0" algn="l" rtl="0">
              <a:spcBef>
                <a:spcPts val="1600"/>
              </a:spcBef>
              <a:spcAft>
                <a:spcPts val="0"/>
              </a:spcAft>
              <a:buNone/>
            </a:pPr>
            <a:r>
              <a:rPr lang="en" sz="1700">
                <a:solidFill>
                  <a:srgbClr val="222222"/>
                </a:solidFill>
                <a:highlight>
                  <a:srgbClr val="FFFFFF"/>
                </a:highlight>
                <a:latin typeface="Roboto"/>
                <a:ea typeface="Roboto"/>
                <a:cs typeface="Roboto"/>
                <a:sym typeface="Roboto"/>
              </a:rPr>
              <a:t>When you focus on the quality and length of your breath, you send freshly oxygenated blood to all parts of your body. As a result, your body's circulatory system perks up and increases your energy.</a:t>
            </a:r>
            <a:endParaRPr sz="2300"/>
          </a:p>
          <a:p>
            <a:pPr marL="0" lvl="0" indent="0" algn="l" rtl="0">
              <a:spcBef>
                <a:spcPts val="1600"/>
              </a:spcBef>
              <a:spcAft>
                <a:spcPts val="1600"/>
              </a:spcAft>
              <a:buNone/>
            </a:pPr>
            <a:r>
              <a:rPr lang="en"/>
              <a:t>https://www.youtube.com/watch?v=d8QqXLV3tWM</a:t>
            </a:r>
            <a:endParaRPr/>
          </a:p>
        </p:txBody>
      </p:sp>
      <p:pic>
        <p:nvPicPr>
          <p:cNvPr id="95" name="Google Shape;95;p18"/>
          <p:cNvPicPr preferRelativeResize="0"/>
          <p:nvPr/>
        </p:nvPicPr>
        <p:blipFill>
          <a:blip r:embed="rId3">
            <a:alphaModFix/>
          </a:blip>
          <a:stretch>
            <a:fillRect/>
          </a:stretch>
        </p:blipFill>
        <p:spPr>
          <a:xfrm>
            <a:off x="6798476" y="201100"/>
            <a:ext cx="2345525" cy="2608499"/>
          </a:xfrm>
          <a:prstGeom prst="rect">
            <a:avLst/>
          </a:prstGeom>
          <a:noFill/>
          <a:ln>
            <a:noFill/>
          </a:ln>
        </p:spPr>
      </p:pic>
      <p:pic>
        <p:nvPicPr>
          <p:cNvPr id="96" name="Google Shape;96;p18"/>
          <p:cNvPicPr preferRelativeResize="0"/>
          <p:nvPr/>
        </p:nvPicPr>
        <p:blipFill>
          <a:blip r:embed="rId4">
            <a:alphaModFix/>
          </a:blip>
          <a:stretch>
            <a:fillRect/>
          </a:stretch>
        </p:blipFill>
        <p:spPr>
          <a:xfrm>
            <a:off x="4006150" y="410075"/>
            <a:ext cx="4259901" cy="2517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Guided Breathing </a:t>
            </a:r>
            <a:endParaRPr/>
          </a:p>
        </p:txBody>
      </p:sp>
      <p:sp>
        <p:nvSpPr>
          <p:cNvPr id="102" name="Google Shape;102;p19"/>
          <p:cNvSpPr txBox="1">
            <a:spLocks noGrp="1"/>
          </p:cNvSpPr>
          <p:nvPr>
            <p:ph type="body" idx="1"/>
          </p:nvPr>
        </p:nvSpPr>
        <p:spPr>
          <a:xfrm>
            <a:off x="311700" y="1064500"/>
            <a:ext cx="4372500" cy="33540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1650">
                <a:solidFill>
                  <a:srgbClr val="222222"/>
                </a:solidFill>
                <a:highlight>
                  <a:srgbClr val="FFFFFF"/>
                </a:highlight>
                <a:latin typeface="Roboto"/>
                <a:ea typeface="Roboto"/>
                <a:cs typeface="Roboto"/>
                <a:sym typeface="Roboto"/>
              </a:rPr>
              <a:t>Shallow breathing prevents the body from getting enough oxygen. Many people fail to breathe deeply when they feel tense, which is one reason they may feel zapped at the end of a stress-filled day</a:t>
            </a:r>
            <a:endParaRPr sz="1650">
              <a:solidFill>
                <a:srgbClr val="222222"/>
              </a:solidFill>
              <a:highlight>
                <a:srgbClr val="FFFFFF"/>
              </a:highlight>
              <a:latin typeface="Roboto"/>
              <a:ea typeface="Roboto"/>
              <a:cs typeface="Roboto"/>
              <a:sym typeface="Roboto"/>
            </a:endParaRPr>
          </a:p>
          <a:p>
            <a:pPr marL="457200" lvl="0" indent="-333375" algn="l" rtl="0">
              <a:spcBef>
                <a:spcPts val="0"/>
              </a:spcBef>
              <a:spcAft>
                <a:spcPts val="0"/>
              </a:spcAft>
              <a:buClr>
                <a:srgbClr val="222222"/>
              </a:buClr>
              <a:buSzPts val="1650"/>
              <a:buFont typeface="Roboto"/>
              <a:buChar char="-"/>
            </a:pPr>
            <a:r>
              <a:rPr lang="en" sz="1650">
                <a:solidFill>
                  <a:srgbClr val="222222"/>
                </a:solidFill>
                <a:highlight>
                  <a:srgbClr val="FFFFFF"/>
                </a:highlight>
                <a:latin typeface="Roboto"/>
                <a:ea typeface="Roboto"/>
                <a:cs typeface="Roboto"/>
                <a:sym typeface="Roboto"/>
              </a:rPr>
              <a:t>Paying attention to breathing will force more oxygen into your cells, which slows heart rate, lowers blood pressure, and improves circulation, ultimately providing more energy</a:t>
            </a:r>
            <a:endParaRPr sz="1650">
              <a:solidFill>
                <a:srgbClr val="222222"/>
              </a:solidFill>
              <a:highlight>
                <a:srgbClr val="FFFFFF"/>
              </a:highlight>
              <a:latin typeface="Roboto"/>
              <a:ea typeface="Roboto"/>
              <a:cs typeface="Roboto"/>
              <a:sym typeface="Roboto"/>
            </a:endParaRPr>
          </a:p>
          <a:p>
            <a:pPr marL="0" lvl="0" indent="0" algn="l" rtl="0">
              <a:spcBef>
                <a:spcPts val="1600"/>
              </a:spcBef>
              <a:spcAft>
                <a:spcPts val="1600"/>
              </a:spcAft>
              <a:buNone/>
            </a:pPr>
            <a:endParaRPr/>
          </a:p>
        </p:txBody>
      </p:sp>
      <p:pic>
        <p:nvPicPr>
          <p:cNvPr id="103" name="Google Shape;103;p19"/>
          <p:cNvPicPr preferRelativeResize="0"/>
          <p:nvPr/>
        </p:nvPicPr>
        <p:blipFill>
          <a:blip r:embed="rId3">
            <a:alphaModFix/>
          </a:blip>
          <a:stretch>
            <a:fillRect/>
          </a:stretch>
        </p:blipFill>
        <p:spPr>
          <a:xfrm>
            <a:off x="4303675" y="666750"/>
            <a:ext cx="5238750" cy="381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body" idx="1"/>
          </p:nvPr>
        </p:nvSpPr>
        <p:spPr>
          <a:xfrm>
            <a:off x="1435100" y="465807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https://www.youtube.com/watch?v=awc8MLSpjlQ</a:t>
            </a:r>
            <a:endParaRPr/>
          </a:p>
        </p:txBody>
      </p:sp>
      <p:pic>
        <p:nvPicPr>
          <p:cNvPr id="109" name="Google Shape;109;p20" descr="More: http://www.you-productions.com&#10;&#10;Learn how to use your breath to relax and reduce stress in this guided exercise. Enjoy this short breathing practice whenever you have a few minutes. Frequent use of this exercise can also enhance your experience of our other exercises. &#10;&#10;Author: Dr. Keating Coffey, author and voice of the English language YOU exercises, has been using mindfulness with his patients in psychotherapy for 15 years. He holds a Masters in Counseling Psychology, a Doctorate in Clinical Psychology, and completed his postgraduate training in mindfulness-based psychotherapy at the Hakomi Institute. He is active in programs of the Cambridge Institute for Meditation and Psychotherapy, Insight Meditation Society and Spirit Rock Meditation Center.&#10;https://www.psychologytoday.com/us/therapists/keating-coffey-psyd-denver-co/325615&#10;https://www.goodtherapy.org/therapists/profile/keating-coffey-psyd-20180803&#10;https://www.linkedin.com/in/keatingcoffey" title="Guided Breathing Exercise (Clouds)">
            <a:hlinkClick r:id="rId3"/>
          </p:cNvPr>
          <p:cNvPicPr preferRelativeResize="0"/>
          <p:nvPr/>
        </p:nvPicPr>
        <p:blipFill>
          <a:blip r:embed="rId4">
            <a:alphaModFix/>
          </a:blip>
          <a:stretch>
            <a:fillRect/>
          </a:stretch>
        </p:blipFill>
        <p:spPr>
          <a:xfrm>
            <a:off x="1297950" y="-12"/>
            <a:ext cx="6180600" cy="4635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PROGRESSIVE MUSCLE RELAXATION</a:t>
            </a:r>
            <a:endParaRPr/>
          </a:p>
        </p:txBody>
      </p:sp>
      <p:sp>
        <p:nvSpPr>
          <p:cNvPr id="115" name="Google Shape;115;p21"/>
          <p:cNvSpPr txBox="1">
            <a:spLocks noGrp="1"/>
          </p:cNvSpPr>
          <p:nvPr>
            <p:ph type="body" idx="1"/>
          </p:nvPr>
        </p:nvSpPr>
        <p:spPr>
          <a:xfrm>
            <a:off x="311700" y="70857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sz="2150">
                <a:solidFill>
                  <a:srgbClr val="4D5156"/>
                </a:solidFill>
                <a:highlight>
                  <a:srgbClr val="FFFFFF"/>
                </a:highlight>
                <a:latin typeface="Roboto"/>
                <a:ea typeface="Roboto"/>
                <a:cs typeface="Roboto"/>
                <a:sym typeface="Roboto"/>
              </a:rPr>
              <a:t>“Progressive muscle relaxation is a non-pharmacological method of deep muscle relaxation, based on the premise that muscle tension is the body's psychological response to anxiety-provoking thoughts and that muscle relaxation blocks anxiety.”</a:t>
            </a:r>
            <a:endParaRPr sz="2150">
              <a:solidFill>
                <a:srgbClr val="4D5156"/>
              </a:solidFill>
              <a:highlight>
                <a:srgbClr val="FFFFFF"/>
              </a:highlight>
              <a:latin typeface="Roboto"/>
              <a:ea typeface="Roboto"/>
              <a:cs typeface="Roboto"/>
              <a:sym typeface="Roboto"/>
            </a:endParaRPr>
          </a:p>
          <a:p>
            <a:pPr marL="0" lvl="0" indent="0" algn="l" rtl="0">
              <a:spcBef>
                <a:spcPts val="1600"/>
              </a:spcBef>
              <a:spcAft>
                <a:spcPts val="0"/>
              </a:spcAft>
              <a:buNone/>
            </a:pPr>
            <a:r>
              <a:rPr lang="en" sz="2150">
                <a:solidFill>
                  <a:srgbClr val="4D5156"/>
                </a:solidFill>
                <a:highlight>
                  <a:srgbClr val="FFFFFF"/>
                </a:highlight>
                <a:latin typeface="Roboto"/>
                <a:ea typeface="Roboto"/>
                <a:cs typeface="Roboto"/>
                <a:sym typeface="Roboto"/>
              </a:rPr>
              <a:t>It relies on the idea that if you are fully relaxed, you’re less likely to be anxious.</a:t>
            </a:r>
            <a:endParaRPr sz="2150">
              <a:solidFill>
                <a:srgbClr val="4D5156"/>
              </a:solidFill>
              <a:highlight>
                <a:srgbClr val="FFFFFF"/>
              </a:highlight>
              <a:latin typeface="Roboto"/>
              <a:ea typeface="Roboto"/>
              <a:cs typeface="Roboto"/>
              <a:sym typeface="Roboto"/>
            </a:endParaRPr>
          </a:p>
          <a:p>
            <a:pPr marL="0" lvl="0" indent="0" algn="l" rtl="0">
              <a:spcBef>
                <a:spcPts val="1600"/>
              </a:spcBef>
              <a:spcAft>
                <a:spcPts val="1600"/>
              </a:spcAft>
              <a:buNone/>
            </a:pPr>
            <a:r>
              <a:rPr lang="en" sz="2150">
                <a:solidFill>
                  <a:srgbClr val="4D5156"/>
                </a:solidFill>
                <a:highlight>
                  <a:srgbClr val="FFFFFF"/>
                </a:highlight>
                <a:latin typeface="Roboto"/>
                <a:ea typeface="Roboto"/>
                <a:cs typeface="Roboto"/>
                <a:sym typeface="Roboto"/>
              </a:rPr>
              <a:t>It can be particularly helpful in relaxing before bed!</a:t>
            </a:r>
            <a:endParaRPr sz="2150">
              <a:solidFill>
                <a:srgbClr val="4D5156"/>
              </a:solidFill>
              <a:highlight>
                <a:srgbClr val="FFFFFF"/>
              </a:highlight>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923</Words>
  <Application>Microsoft Office PowerPoint</Application>
  <PresentationFormat>On-screen Show (16:9)</PresentationFormat>
  <Paragraphs>69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Economica</vt:lpstr>
      <vt:lpstr>Open Sans</vt:lpstr>
      <vt:lpstr>Arial</vt:lpstr>
      <vt:lpstr>Roboto</vt:lpstr>
      <vt:lpstr>Luxe</vt:lpstr>
      <vt:lpstr>Mindfulness</vt:lpstr>
      <vt:lpstr>Announcements </vt:lpstr>
      <vt:lpstr>Introduction/ Roses and Thorns</vt:lpstr>
      <vt:lpstr>MINDFULNESS: WHAT IT IS AND WHY YOU SHOULD TRY IT</vt:lpstr>
      <vt:lpstr>PowerPoint Presentation</vt:lpstr>
      <vt:lpstr>Yoga</vt:lpstr>
      <vt:lpstr>Guided Breathing </vt:lpstr>
      <vt:lpstr>PowerPoint Presentation</vt:lpstr>
      <vt:lpstr>PROGRESSIVE MUSCLE RELAXATION</vt:lpstr>
      <vt:lpstr>PowerPoint Presentation</vt:lpstr>
      <vt:lpstr>PMR STEPS FOR AT HOME USE!</vt:lpstr>
      <vt:lpstr>5 Senses Exercise </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dc:title>
  <dc:creator>Owner</dc:creator>
  <cp:lastModifiedBy> </cp:lastModifiedBy>
  <cp:revision>1</cp:revision>
  <dcterms:modified xsi:type="dcterms:W3CDTF">2021-01-29T19:13:58Z</dcterms:modified>
</cp:coreProperties>
</file>