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acifico"/>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acific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e2578864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e2578864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99ecd69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99ecd69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be2578864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be2578864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bd4317d2c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bd4317d2c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be257886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be257886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99ecd69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99ecd69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be2578864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be2578864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e2578864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e2578864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99ecd694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99ecd694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be2578864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be2578864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e2578864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e2578864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9EAD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ocs.google.com/document/d/1JtSULEyYWvNJeawiCCHpu4FJhJ9BbURmocoUhpIjTLs/edit?usp=sharing" TargetMode="External"/><Relationship Id="rId4" Type="http://schemas.openxmlformats.org/officeDocument/2006/relationships/image" Target="../media/image8.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Pacifico"/>
                <a:ea typeface="Pacifico"/>
                <a:cs typeface="Pacifico"/>
                <a:sym typeface="Pacifico"/>
              </a:rPr>
              <a:t>Morning and Nighttime Routines </a:t>
            </a:r>
            <a:endParaRPr>
              <a:latin typeface="Pacifico"/>
              <a:ea typeface="Pacifico"/>
              <a:cs typeface="Pacifico"/>
              <a:sym typeface="Pacifico"/>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Impact"/>
                <a:ea typeface="Impact"/>
                <a:cs typeface="Impact"/>
                <a:sym typeface="Impact"/>
              </a:rPr>
              <a:t>The Warrior Movement </a:t>
            </a:r>
            <a:endParaRPr>
              <a:latin typeface="Impact"/>
              <a:ea typeface="Impact"/>
              <a:cs typeface="Impact"/>
              <a:sym typeface="Impact"/>
            </a:endParaRPr>
          </a:p>
        </p:txBody>
      </p:sp>
      <p:pic>
        <p:nvPicPr>
          <p:cNvPr id="56" name="Google Shape;56;p13"/>
          <p:cNvPicPr preferRelativeResize="0"/>
          <p:nvPr/>
        </p:nvPicPr>
        <p:blipFill>
          <a:blip r:embed="rId3">
            <a:alphaModFix/>
          </a:blip>
          <a:stretch>
            <a:fillRect/>
          </a:stretch>
        </p:blipFill>
        <p:spPr>
          <a:xfrm>
            <a:off x="-278000" y="1759100"/>
            <a:ext cx="3593476" cy="3593476"/>
          </a:xfrm>
          <a:prstGeom prst="rect">
            <a:avLst/>
          </a:prstGeom>
          <a:noFill/>
          <a:ln>
            <a:noFill/>
          </a:ln>
        </p:spPr>
      </p:pic>
      <p:pic>
        <p:nvPicPr>
          <p:cNvPr id="57" name="Google Shape;57;p13"/>
          <p:cNvPicPr preferRelativeResize="0"/>
          <p:nvPr/>
        </p:nvPicPr>
        <p:blipFill>
          <a:blip r:embed="rId4">
            <a:alphaModFix/>
          </a:blip>
          <a:stretch>
            <a:fillRect/>
          </a:stretch>
        </p:blipFill>
        <p:spPr>
          <a:xfrm>
            <a:off x="311700" y="2478850"/>
            <a:ext cx="3117551" cy="3117551"/>
          </a:xfrm>
          <a:prstGeom prst="rect">
            <a:avLst/>
          </a:prstGeom>
          <a:noFill/>
          <a:ln>
            <a:noFill/>
          </a:ln>
        </p:spPr>
      </p:pic>
      <p:pic>
        <p:nvPicPr>
          <p:cNvPr id="58" name="Google Shape;58;p13"/>
          <p:cNvPicPr preferRelativeResize="0"/>
          <p:nvPr/>
        </p:nvPicPr>
        <p:blipFill>
          <a:blip r:embed="rId5">
            <a:alphaModFix/>
          </a:blip>
          <a:stretch>
            <a:fillRect/>
          </a:stretch>
        </p:blipFill>
        <p:spPr>
          <a:xfrm>
            <a:off x="5912275" y="1871188"/>
            <a:ext cx="3785400" cy="3785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acifico"/>
                <a:ea typeface="Pacifico"/>
                <a:cs typeface="Pacifico"/>
                <a:sym typeface="Pacifico"/>
              </a:rPr>
              <a:t>Scientific Proof</a:t>
            </a:r>
            <a:endParaRPr>
              <a:latin typeface="Pacifico"/>
              <a:ea typeface="Pacifico"/>
              <a:cs typeface="Pacifico"/>
              <a:sym typeface="Pacifico"/>
            </a:endParaRPr>
          </a:p>
        </p:txBody>
      </p:sp>
      <p:sp>
        <p:nvSpPr>
          <p:cNvPr id="128" name="Google Shape;12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a:solidFill>
                  <a:srgbClr val="000000"/>
                </a:solidFill>
              </a:rPr>
              <a:t>Chamomile tea is particularly effective at making you feel sleepy because of its chemical structure. The plant extract contains apigenin, a chemical compound that induces sleepiness when it binds to the GABA receptors in the brain.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In the study of 57 young adults, researchers from Baylor University and Emory University found that writing to-do lists, rather than writing about completed tasks, helped people fall asleep an average of nine minutes faster—in about 16 minutes versus 25.</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In one study, adults who listened to 45 minutes of music before going to sleep reported having better sleep quality beginning on the very first night</a:t>
            </a:r>
            <a:endParaRPr>
              <a:solidFill>
                <a:srgbClr val="000000"/>
              </a:solidFill>
            </a:endParaRPr>
          </a:p>
        </p:txBody>
      </p:sp>
      <p:pic>
        <p:nvPicPr>
          <p:cNvPr id="129" name="Google Shape;129;p22"/>
          <p:cNvPicPr preferRelativeResize="0"/>
          <p:nvPr/>
        </p:nvPicPr>
        <p:blipFill>
          <a:blip r:embed="rId3">
            <a:alphaModFix/>
          </a:blip>
          <a:stretch>
            <a:fillRect/>
          </a:stretch>
        </p:blipFill>
        <p:spPr>
          <a:xfrm>
            <a:off x="7540725" y="3711300"/>
            <a:ext cx="1710224" cy="1710224"/>
          </a:xfrm>
          <a:prstGeom prst="rect">
            <a:avLst/>
          </a:prstGeom>
          <a:noFill/>
          <a:ln>
            <a:noFill/>
          </a:ln>
        </p:spPr>
      </p:pic>
      <p:cxnSp>
        <p:nvCxnSpPr>
          <p:cNvPr id="130" name="Google Shape;130;p22"/>
          <p:cNvCxnSpPr/>
          <p:nvPr/>
        </p:nvCxnSpPr>
        <p:spPr>
          <a:xfrm flipH="1" rot="10800000">
            <a:off x="-4275" y="1073350"/>
            <a:ext cx="9232200" cy="87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Pacifico"/>
                <a:ea typeface="Pacifico"/>
                <a:cs typeface="Pacifico"/>
                <a:sym typeface="Pacifico"/>
              </a:rPr>
              <a:t>Example of a Healthy, relatively simple, nighttime Routine</a:t>
            </a:r>
            <a:endParaRPr>
              <a:latin typeface="Pacifico"/>
              <a:ea typeface="Pacifico"/>
              <a:cs typeface="Pacifico"/>
              <a:sym typeface="Pacifico"/>
            </a:endParaRPr>
          </a:p>
          <a:p>
            <a:pPr indent="0" lvl="0" marL="0" rtl="0" algn="l">
              <a:spcBef>
                <a:spcPts val="0"/>
              </a:spcBef>
              <a:spcAft>
                <a:spcPts val="0"/>
              </a:spcAft>
              <a:buNone/>
            </a:pPr>
            <a:r>
              <a:t/>
            </a:r>
            <a:endParaRPr/>
          </a:p>
        </p:txBody>
      </p:sp>
      <p:sp>
        <p:nvSpPr>
          <p:cNvPr id="136" name="Google Shape;13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rPr>
              <a:t>You pick up any messes in the common areas (kitchen, living area, </a:t>
            </a:r>
            <a:r>
              <a:rPr lang="en">
                <a:solidFill>
                  <a:srgbClr val="000000"/>
                </a:solidFill>
              </a:rPr>
              <a:t>bathroom</a:t>
            </a:r>
            <a:r>
              <a:rPr lang="en">
                <a:solidFill>
                  <a:srgbClr val="000000"/>
                </a:solidFill>
              </a:rPr>
              <a:t>, ect), dim your lights and unwind with an episode of your favorite show. Afterword, you go and make a cup of hot (decaf, calming) tea, and sit on your bed and journal out your day, </a:t>
            </a:r>
            <a:r>
              <a:rPr lang="en">
                <a:solidFill>
                  <a:srgbClr val="000000"/>
                </a:solidFill>
              </a:rPr>
              <a:t>reflecting</a:t>
            </a:r>
            <a:r>
              <a:rPr lang="en">
                <a:solidFill>
                  <a:srgbClr val="000000"/>
                </a:solidFill>
              </a:rPr>
              <a:t> on the good and bad emotions. Afterword, you write out your to do list/ plan for the next day, so you do not have to think about it as you sleep. Now you get up, brush your teeth, spray some essential oils, and lay in bed to some calming music. </a:t>
            </a:r>
            <a:endParaRPr>
              <a:solidFill>
                <a:srgbClr val="000000"/>
              </a:solidFill>
            </a:endParaRPr>
          </a:p>
        </p:txBody>
      </p:sp>
      <p:cxnSp>
        <p:nvCxnSpPr>
          <p:cNvPr id="137" name="Google Shape;137;p23"/>
          <p:cNvCxnSpPr/>
          <p:nvPr/>
        </p:nvCxnSpPr>
        <p:spPr>
          <a:xfrm flipH="1" rot="10800000">
            <a:off x="-4275" y="1073350"/>
            <a:ext cx="9232200" cy="87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445025"/>
            <a:ext cx="8681700" cy="945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acifico"/>
                <a:ea typeface="Pacifico"/>
                <a:cs typeface="Pacifico"/>
                <a:sym typeface="Pacifico"/>
              </a:rPr>
              <a:t>Our Challenge- whoever tries the most routine ideas wins a prize :D</a:t>
            </a:r>
            <a:endParaRPr>
              <a:latin typeface="Pacifico"/>
              <a:ea typeface="Pacifico"/>
              <a:cs typeface="Pacifico"/>
              <a:sym typeface="Pacifico"/>
            </a:endParaRPr>
          </a:p>
        </p:txBody>
      </p:sp>
      <p:sp>
        <p:nvSpPr>
          <p:cNvPr id="143" name="Google Shape;143;p24"/>
          <p:cNvSpPr txBox="1"/>
          <p:nvPr>
            <p:ph idx="1" type="body"/>
          </p:nvPr>
        </p:nvSpPr>
        <p:spPr>
          <a:xfrm>
            <a:off x="268925" y="13909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https://docs.google.com/document/d/1JtSULEyYWvNJeawiCCHpu4FJhJ9BbURmocoUhpIjTLs/edit?usp=sharing</a:t>
            </a:r>
            <a:endParaRPr/>
          </a:p>
          <a:p>
            <a:pPr indent="0" lvl="0" marL="0" rtl="0" algn="l">
              <a:spcBef>
                <a:spcPts val="1200"/>
              </a:spcBef>
              <a:spcAft>
                <a:spcPts val="0"/>
              </a:spcAft>
              <a:buNone/>
            </a:pPr>
            <a:r>
              <a:rPr lang="en"/>
              <a:t>+1 point for everything you incorporate in the morning/ night time</a:t>
            </a:r>
            <a:endParaRPr/>
          </a:p>
          <a:p>
            <a:pPr indent="0" lvl="0" marL="0" rtl="0" algn="l">
              <a:spcBef>
                <a:spcPts val="1200"/>
              </a:spcBef>
              <a:spcAft>
                <a:spcPts val="0"/>
              </a:spcAft>
              <a:buNone/>
            </a:pPr>
            <a:r>
              <a:rPr lang="en"/>
              <a:t>Bonus points!!: You will get +3 bonus points if you bring a friend to </a:t>
            </a:r>
            <a:endParaRPr/>
          </a:p>
          <a:p>
            <a:pPr indent="0" lvl="0" marL="0" rtl="0" algn="l">
              <a:spcBef>
                <a:spcPts val="1200"/>
              </a:spcBef>
              <a:spcAft>
                <a:spcPts val="0"/>
              </a:spcAft>
              <a:buNone/>
            </a:pPr>
            <a:r>
              <a:rPr lang="en"/>
              <a:t>The next meeting/ brought one today. +2 bonus points for anything</a:t>
            </a:r>
            <a:endParaRPr/>
          </a:p>
          <a:p>
            <a:pPr indent="0" lvl="0" marL="0" rtl="0" algn="l">
              <a:spcBef>
                <a:spcPts val="1200"/>
              </a:spcBef>
              <a:spcAft>
                <a:spcPts val="0"/>
              </a:spcAft>
              <a:buNone/>
            </a:pPr>
            <a:r>
              <a:rPr lang="en"/>
              <a:t>You </a:t>
            </a:r>
            <a:r>
              <a:rPr lang="en"/>
              <a:t>implemented</a:t>
            </a:r>
            <a:r>
              <a:rPr lang="en"/>
              <a:t> into a nighttime routine that is not on the list, and</a:t>
            </a:r>
            <a:endParaRPr/>
          </a:p>
          <a:p>
            <a:pPr indent="0" lvl="0" marL="0" rtl="0" algn="l">
              <a:spcBef>
                <a:spcPts val="1200"/>
              </a:spcBef>
              <a:spcAft>
                <a:spcPts val="1200"/>
              </a:spcAft>
              <a:buNone/>
            </a:pPr>
            <a:r>
              <a:rPr lang="en"/>
              <a:t>+4 bonus points for any posts to social media about it tagging us!!</a:t>
            </a:r>
            <a:endParaRPr/>
          </a:p>
        </p:txBody>
      </p:sp>
      <p:pic>
        <p:nvPicPr>
          <p:cNvPr id="144" name="Google Shape;144;p24"/>
          <p:cNvPicPr preferRelativeResize="0"/>
          <p:nvPr/>
        </p:nvPicPr>
        <p:blipFill>
          <a:blip r:embed="rId4">
            <a:alphaModFix/>
          </a:blip>
          <a:stretch>
            <a:fillRect/>
          </a:stretch>
        </p:blipFill>
        <p:spPr>
          <a:xfrm>
            <a:off x="7179950" y="2571750"/>
            <a:ext cx="2426176" cy="2426176"/>
          </a:xfrm>
          <a:prstGeom prst="rect">
            <a:avLst/>
          </a:prstGeom>
          <a:noFill/>
          <a:ln>
            <a:noFill/>
          </a:ln>
        </p:spPr>
      </p:pic>
      <p:pic>
        <p:nvPicPr>
          <p:cNvPr id="145" name="Google Shape;145;p24"/>
          <p:cNvPicPr preferRelativeResize="0"/>
          <p:nvPr/>
        </p:nvPicPr>
        <p:blipFill>
          <a:blip r:embed="rId5">
            <a:alphaModFix/>
          </a:blip>
          <a:stretch>
            <a:fillRect/>
          </a:stretch>
        </p:blipFill>
        <p:spPr>
          <a:xfrm>
            <a:off x="6775125" y="1327825"/>
            <a:ext cx="1872526" cy="1872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acifico"/>
                <a:ea typeface="Pacifico"/>
                <a:cs typeface="Pacifico"/>
                <a:sym typeface="Pacifico"/>
              </a:rPr>
              <a:t>Five Minutes To Write</a:t>
            </a:r>
            <a:endParaRPr>
              <a:latin typeface="Pacifico"/>
              <a:ea typeface="Pacifico"/>
              <a:cs typeface="Pacifico"/>
              <a:sym typeface="Pacifico"/>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solidFill>
                  <a:srgbClr val="000000"/>
                </a:solidFill>
              </a:rPr>
              <a:t>Grab a writing </a:t>
            </a:r>
            <a:r>
              <a:rPr b="1" lang="en">
                <a:solidFill>
                  <a:srgbClr val="000000"/>
                </a:solidFill>
              </a:rPr>
              <a:t>utensil</a:t>
            </a:r>
            <a:r>
              <a:rPr b="1" lang="en">
                <a:solidFill>
                  <a:srgbClr val="000000"/>
                </a:solidFill>
              </a:rPr>
              <a:t> and a scrap piece of paper!</a:t>
            </a:r>
            <a:endParaRPr b="1">
              <a:solidFill>
                <a:srgbClr val="000000"/>
              </a:solidFill>
            </a:endParaRPr>
          </a:p>
          <a:p>
            <a:pPr indent="0" lvl="0" marL="0" rtl="0" algn="l">
              <a:spcBef>
                <a:spcPts val="1200"/>
              </a:spcBef>
              <a:spcAft>
                <a:spcPts val="0"/>
              </a:spcAft>
              <a:buNone/>
            </a:pPr>
            <a:r>
              <a:rPr b="1" lang="en">
                <a:solidFill>
                  <a:srgbClr val="000000"/>
                </a:solidFill>
              </a:rPr>
              <a:t>When the time starts, answer one of the following questions!</a:t>
            </a:r>
            <a:endParaRPr b="1">
              <a:solidFill>
                <a:srgbClr val="000000"/>
              </a:solidFill>
            </a:endParaRPr>
          </a:p>
          <a:p>
            <a:pPr indent="-342900" lvl="0" marL="457200" rtl="0" algn="l">
              <a:spcBef>
                <a:spcPts val="1200"/>
              </a:spcBef>
              <a:spcAft>
                <a:spcPts val="0"/>
              </a:spcAft>
              <a:buClr>
                <a:srgbClr val="000000"/>
              </a:buClr>
              <a:buSzPts val="1800"/>
              <a:buAutoNum type="alphaUcParenR"/>
            </a:pPr>
            <a:r>
              <a:rPr b="1" lang="en">
                <a:solidFill>
                  <a:srgbClr val="000000"/>
                </a:solidFill>
              </a:rPr>
              <a:t>If you do have a morning or nighttime routine:</a:t>
            </a:r>
            <a:endParaRPr b="1">
              <a:solidFill>
                <a:srgbClr val="000000"/>
              </a:solidFill>
            </a:endParaRPr>
          </a:p>
          <a:p>
            <a:pPr indent="0" lvl="0" marL="1371600" rtl="0" algn="l">
              <a:spcBef>
                <a:spcPts val="1200"/>
              </a:spcBef>
              <a:spcAft>
                <a:spcPts val="0"/>
              </a:spcAft>
              <a:buNone/>
            </a:pPr>
            <a:r>
              <a:rPr b="1" lang="en">
                <a:solidFill>
                  <a:srgbClr val="000000"/>
                </a:solidFill>
              </a:rPr>
              <a:t>What do your morning and </a:t>
            </a:r>
            <a:r>
              <a:rPr b="1" lang="en">
                <a:solidFill>
                  <a:srgbClr val="000000"/>
                </a:solidFill>
              </a:rPr>
              <a:t>nighttime</a:t>
            </a:r>
            <a:r>
              <a:rPr b="1" lang="en">
                <a:solidFill>
                  <a:srgbClr val="000000"/>
                </a:solidFill>
              </a:rPr>
              <a:t> routine look like? </a:t>
            </a:r>
            <a:endParaRPr b="1">
              <a:solidFill>
                <a:srgbClr val="000000"/>
              </a:solidFill>
            </a:endParaRPr>
          </a:p>
          <a:p>
            <a:pPr indent="-342900" lvl="0" marL="457200" rtl="0" algn="l">
              <a:spcBef>
                <a:spcPts val="1200"/>
              </a:spcBef>
              <a:spcAft>
                <a:spcPts val="0"/>
              </a:spcAft>
              <a:buClr>
                <a:srgbClr val="000000"/>
              </a:buClr>
              <a:buSzPts val="1800"/>
              <a:buAutoNum type="alphaUcParenR"/>
            </a:pPr>
            <a:r>
              <a:rPr b="1" lang="en">
                <a:solidFill>
                  <a:srgbClr val="000000"/>
                </a:solidFill>
              </a:rPr>
              <a:t>If you do not have a morning or nighttime routine:</a:t>
            </a:r>
            <a:endParaRPr b="1">
              <a:solidFill>
                <a:srgbClr val="000000"/>
              </a:solidFill>
            </a:endParaRPr>
          </a:p>
          <a:p>
            <a:pPr indent="0" lvl="0" marL="1371600" rtl="0" algn="l">
              <a:spcBef>
                <a:spcPts val="1200"/>
              </a:spcBef>
              <a:spcAft>
                <a:spcPts val="0"/>
              </a:spcAft>
              <a:buNone/>
            </a:pPr>
            <a:r>
              <a:rPr b="1" lang="en">
                <a:solidFill>
                  <a:srgbClr val="000000"/>
                </a:solidFill>
              </a:rPr>
              <a:t>How do you think a morning or nighttime routine could help you? What are some things you would like to </a:t>
            </a:r>
            <a:r>
              <a:rPr b="1" lang="en">
                <a:solidFill>
                  <a:srgbClr val="000000"/>
                </a:solidFill>
              </a:rPr>
              <a:t>implement</a:t>
            </a:r>
            <a:r>
              <a:rPr b="1" lang="en">
                <a:solidFill>
                  <a:srgbClr val="000000"/>
                </a:solidFill>
              </a:rPr>
              <a:t>? </a:t>
            </a:r>
            <a:endParaRPr b="1">
              <a:solidFill>
                <a:srgbClr val="000000"/>
              </a:solidFill>
            </a:endParaRPr>
          </a:p>
          <a:p>
            <a:pPr indent="0" lvl="0" marL="0" rtl="0" algn="l">
              <a:spcBef>
                <a:spcPts val="1200"/>
              </a:spcBef>
              <a:spcAft>
                <a:spcPts val="1200"/>
              </a:spcAft>
              <a:buNone/>
            </a:pPr>
            <a:r>
              <a:t/>
            </a:r>
            <a:endParaRPr>
              <a:solidFill>
                <a:srgbClr val="000000"/>
              </a:solidFill>
              <a:latin typeface="Impact"/>
              <a:ea typeface="Impact"/>
              <a:cs typeface="Impact"/>
              <a:sym typeface="Impact"/>
            </a:endParaRPr>
          </a:p>
        </p:txBody>
      </p:sp>
      <p:pic>
        <p:nvPicPr>
          <p:cNvPr id="65" name="Google Shape;65;p14"/>
          <p:cNvPicPr preferRelativeResize="0"/>
          <p:nvPr/>
        </p:nvPicPr>
        <p:blipFill>
          <a:blip r:embed="rId3">
            <a:alphaModFix/>
          </a:blip>
          <a:stretch>
            <a:fillRect/>
          </a:stretch>
        </p:blipFill>
        <p:spPr>
          <a:xfrm>
            <a:off x="6741575" y="0"/>
            <a:ext cx="2331501" cy="2331501"/>
          </a:xfrm>
          <a:prstGeom prst="rect">
            <a:avLst/>
          </a:prstGeom>
          <a:noFill/>
          <a:ln>
            <a:noFill/>
          </a:ln>
        </p:spPr>
      </p:pic>
      <p:pic>
        <p:nvPicPr>
          <p:cNvPr id="66" name="Google Shape;66;p14"/>
          <p:cNvPicPr preferRelativeResize="0"/>
          <p:nvPr/>
        </p:nvPicPr>
        <p:blipFill>
          <a:blip r:embed="rId4">
            <a:alphaModFix/>
          </a:blip>
          <a:stretch>
            <a:fillRect/>
          </a:stretch>
        </p:blipFill>
        <p:spPr>
          <a:xfrm>
            <a:off x="6921951" y="1556722"/>
            <a:ext cx="2222049" cy="2222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acifico"/>
                <a:ea typeface="Pacifico"/>
                <a:cs typeface="Pacifico"/>
                <a:sym typeface="Pacifico"/>
              </a:rPr>
              <a:t>Discussion: Do you have a morning or nightime routine? </a:t>
            </a:r>
            <a:endParaRPr>
              <a:latin typeface="Pacifico"/>
              <a:ea typeface="Pacifico"/>
              <a:cs typeface="Pacifico"/>
              <a:sym typeface="Pacifico"/>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20000"/>
          </a:bodyPr>
          <a:lstStyle/>
          <a:p>
            <a:pPr indent="-347647" lvl="0" marL="457200" rtl="0" algn="l">
              <a:spcBef>
                <a:spcPts val="0"/>
              </a:spcBef>
              <a:spcAft>
                <a:spcPts val="0"/>
              </a:spcAft>
              <a:buClr>
                <a:srgbClr val="000000"/>
              </a:buClr>
              <a:buSzPct val="100000"/>
              <a:buAutoNum type="alphaUcParenR"/>
            </a:pPr>
            <a:r>
              <a:rPr b="1" lang="en" sz="3946">
                <a:solidFill>
                  <a:srgbClr val="000000"/>
                </a:solidFill>
              </a:rPr>
              <a:t>YES</a:t>
            </a:r>
            <a:endParaRPr b="1" sz="3946">
              <a:solidFill>
                <a:srgbClr val="000000"/>
              </a:solidFill>
            </a:endParaRPr>
          </a:p>
          <a:p>
            <a:pPr indent="0" lvl="0" marL="914400" rtl="0" algn="l">
              <a:spcBef>
                <a:spcPts val="1200"/>
              </a:spcBef>
              <a:spcAft>
                <a:spcPts val="0"/>
              </a:spcAft>
              <a:buNone/>
            </a:pPr>
            <a:r>
              <a:rPr b="1" lang="en" sz="2733">
                <a:solidFill>
                  <a:srgbClr val="000000"/>
                </a:solidFill>
              </a:rPr>
              <a:t>What is your favorite part of your routine? </a:t>
            </a:r>
            <a:endParaRPr b="1" sz="2733">
              <a:solidFill>
                <a:srgbClr val="000000"/>
              </a:solidFill>
            </a:endParaRPr>
          </a:p>
          <a:p>
            <a:pPr indent="457200" lvl="0" marL="457200" rtl="0" algn="l">
              <a:spcBef>
                <a:spcPts val="1200"/>
              </a:spcBef>
              <a:spcAft>
                <a:spcPts val="0"/>
              </a:spcAft>
              <a:buNone/>
            </a:pPr>
            <a:r>
              <a:rPr b="1" lang="en" sz="2733">
                <a:solidFill>
                  <a:srgbClr val="000000"/>
                </a:solidFill>
              </a:rPr>
              <a:t>How does a routine change the way your day or night will play out? </a:t>
            </a:r>
            <a:endParaRPr b="1" sz="2733">
              <a:solidFill>
                <a:srgbClr val="000000"/>
              </a:solidFill>
            </a:endParaRPr>
          </a:p>
          <a:p>
            <a:pPr indent="457200" lvl="0" marL="457200" rtl="0" algn="l">
              <a:spcBef>
                <a:spcPts val="1200"/>
              </a:spcBef>
              <a:spcAft>
                <a:spcPts val="0"/>
              </a:spcAft>
              <a:buNone/>
            </a:pPr>
            <a:r>
              <a:rPr b="1" lang="en" sz="2733">
                <a:solidFill>
                  <a:srgbClr val="000000"/>
                </a:solidFill>
              </a:rPr>
              <a:t>What happens when your routine doesn’t go as planned? </a:t>
            </a:r>
            <a:endParaRPr b="1" sz="2733">
              <a:solidFill>
                <a:srgbClr val="000000"/>
              </a:solidFill>
            </a:endParaRPr>
          </a:p>
          <a:p>
            <a:pPr indent="-348898" lvl="0" marL="457200" rtl="0" algn="l">
              <a:spcBef>
                <a:spcPts val="1200"/>
              </a:spcBef>
              <a:spcAft>
                <a:spcPts val="0"/>
              </a:spcAft>
              <a:buClr>
                <a:srgbClr val="000000"/>
              </a:buClr>
              <a:buSzPct val="100000"/>
              <a:buAutoNum type="alphaUcParenR"/>
            </a:pPr>
            <a:r>
              <a:rPr b="1" lang="en" sz="3988">
                <a:solidFill>
                  <a:srgbClr val="000000"/>
                </a:solidFill>
              </a:rPr>
              <a:t>NO</a:t>
            </a:r>
            <a:endParaRPr b="1" sz="3988">
              <a:solidFill>
                <a:srgbClr val="000000"/>
              </a:solidFill>
            </a:endParaRPr>
          </a:p>
          <a:p>
            <a:pPr indent="0" lvl="0" marL="0" rtl="0" algn="l">
              <a:spcBef>
                <a:spcPts val="1200"/>
              </a:spcBef>
              <a:spcAft>
                <a:spcPts val="0"/>
              </a:spcAft>
              <a:buNone/>
            </a:pPr>
            <a:r>
              <a:rPr b="1" lang="en">
                <a:solidFill>
                  <a:srgbClr val="000000"/>
                </a:solidFill>
              </a:rPr>
              <a:t>		</a:t>
            </a:r>
            <a:r>
              <a:rPr b="1" lang="en" sz="2621">
                <a:solidFill>
                  <a:srgbClr val="000000"/>
                </a:solidFill>
              </a:rPr>
              <a:t>How can creating and following a routine (morning or night) help you?</a:t>
            </a:r>
            <a:endParaRPr b="1" sz="2621">
              <a:solidFill>
                <a:srgbClr val="000000"/>
              </a:solidFill>
            </a:endParaRPr>
          </a:p>
          <a:p>
            <a:pPr indent="0" lvl="0" marL="0" rtl="0" algn="l">
              <a:spcBef>
                <a:spcPts val="1200"/>
              </a:spcBef>
              <a:spcAft>
                <a:spcPts val="0"/>
              </a:spcAft>
              <a:buNone/>
            </a:pPr>
            <a:r>
              <a:rPr b="1" lang="en" sz="2621">
                <a:solidFill>
                  <a:srgbClr val="000000"/>
                </a:solidFill>
              </a:rPr>
              <a:t>		Would you consider creating a morning or nightime routine? </a:t>
            </a:r>
            <a:endParaRPr b="1" sz="2621">
              <a:solidFill>
                <a:srgbClr val="000000"/>
              </a:solidFill>
            </a:endParaRPr>
          </a:p>
          <a:p>
            <a:pPr indent="0" lvl="0" marL="0" rtl="0" algn="l">
              <a:spcBef>
                <a:spcPts val="1200"/>
              </a:spcBef>
              <a:spcAft>
                <a:spcPts val="0"/>
              </a:spcAft>
              <a:buNone/>
            </a:pPr>
            <a:r>
              <a:t/>
            </a:r>
            <a:endParaRPr>
              <a:latin typeface="Impact"/>
              <a:ea typeface="Impact"/>
              <a:cs typeface="Impact"/>
              <a:sym typeface="Impact"/>
            </a:endParaRPr>
          </a:p>
          <a:p>
            <a:pPr indent="0" lvl="0" marL="0" rtl="0" algn="l">
              <a:spcBef>
                <a:spcPts val="1200"/>
              </a:spcBef>
              <a:spcAft>
                <a:spcPts val="0"/>
              </a:spcAft>
              <a:buNone/>
            </a:pPr>
            <a:r>
              <a:rPr lang="en">
                <a:latin typeface="Impact"/>
                <a:ea typeface="Impact"/>
                <a:cs typeface="Impact"/>
                <a:sym typeface="Impact"/>
              </a:rPr>
              <a:t>		</a:t>
            </a:r>
            <a:endParaRPr>
              <a:latin typeface="Impact"/>
              <a:ea typeface="Impact"/>
              <a:cs typeface="Impact"/>
              <a:sym typeface="Impact"/>
            </a:endParaRPr>
          </a:p>
          <a:p>
            <a:pPr indent="0" lvl="0" marL="0" rtl="0" algn="l">
              <a:spcBef>
                <a:spcPts val="1200"/>
              </a:spcBef>
              <a:spcAft>
                <a:spcPts val="1200"/>
              </a:spcAft>
              <a:buNone/>
            </a:pPr>
            <a:r>
              <a:t/>
            </a:r>
            <a:endParaRPr>
              <a:latin typeface="Impact"/>
              <a:ea typeface="Impact"/>
              <a:cs typeface="Impact"/>
              <a:sym typeface="Impact"/>
            </a:endParaRPr>
          </a:p>
        </p:txBody>
      </p:sp>
      <p:pic>
        <p:nvPicPr>
          <p:cNvPr id="73" name="Google Shape;73;p15"/>
          <p:cNvPicPr preferRelativeResize="0"/>
          <p:nvPr/>
        </p:nvPicPr>
        <p:blipFill>
          <a:blip r:embed="rId3">
            <a:alphaModFix/>
          </a:blip>
          <a:stretch>
            <a:fillRect/>
          </a:stretch>
        </p:blipFill>
        <p:spPr>
          <a:xfrm>
            <a:off x="6261650" y="2187425"/>
            <a:ext cx="2803425" cy="2803425"/>
          </a:xfrm>
          <a:prstGeom prst="rect">
            <a:avLst/>
          </a:prstGeom>
          <a:noFill/>
          <a:ln>
            <a:noFill/>
          </a:ln>
        </p:spPr>
      </p:pic>
      <p:cxnSp>
        <p:nvCxnSpPr>
          <p:cNvPr id="74" name="Google Shape;74;p15"/>
          <p:cNvCxnSpPr/>
          <p:nvPr/>
        </p:nvCxnSpPr>
        <p:spPr>
          <a:xfrm flipH="1" rot="10800000">
            <a:off x="-4275" y="1073350"/>
            <a:ext cx="9232200" cy="87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acifico"/>
                <a:ea typeface="Pacifico"/>
                <a:cs typeface="Pacifico"/>
                <a:sym typeface="Pacifico"/>
              </a:rPr>
              <a:t>What are the b</a:t>
            </a:r>
            <a:r>
              <a:rPr lang="en">
                <a:latin typeface="Pacifico"/>
                <a:ea typeface="Pacifico"/>
                <a:cs typeface="Pacifico"/>
                <a:sym typeface="Pacifico"/>
              </a:rPr>
              <a:t>enefits of following a </a:t>
            </a:r>
            <a:r>
              <a:rPr lang="en">
                <a:latin typeface="Pacifico"/>
                <a:ea typeface="Pacifico"/>
                <a:cs typeface="Pacifico"/>
                <a:sym typeface="Pacifico"/>
              </a:rPr>
              <a:t>routine</a:t>
            </a:r>
            <a:r>
              <a:rPr lang="en">
                <a:latin typeface="Pacifico"/>
                <a:ea typeface="Pacifico"/>
                <a:cs typeface="Pacifico"/>
                <a:sym typeface="Pacifico"/>
              </a:rPr>
              <a:t>? </a:t>
            </a:r>
            <a:endParaRPr>
              <a:latin typeface="Pacifico"/>
              <a:ea typeface="Pacifico"/>
              <a:cs typeface="Pacifico"/>
              <a:sym typeface="Pacifico"/>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b="1" lang="en">
                <a:solidFill>
                  <a:srgbClr val="000000"/>
                </a:solidFill>
              </a:rPr>
              <a:t>Lower Stress Levels</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Better Sleep</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Better Focus on Things within your Control</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Work More Efficiently </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Created Structure in your Life</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Instills Good Habits</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Reduces Procrastination </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Builds Self Confidence</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Helps us </a:t>
            </a:r>
            <a:r>
              <a:rPr b="1" lang="en">
                <a:solidFill>
                  <a:srgbClr val="000000"/>
                </a:solidFill>
              </a:rPr>
              <a:t>Achieve</a:t>
            </a:r>
            <a:r>
              <a:rPr b="1" lang="en">
                <a:solidFill>
                  <a:srgbClr val="000000"/>
                </a:solidFill>
              </a:rPr>
              <a:t> our Goals</a:t>
            </a:r>
            <a:endParaRPr b="1">
              <a:solidFill>
                <a:srgbClr val="000000"/>
              </a:solidFill>
            </a:endParaRPr>
          </a:p>
        </p:txBody>
      </p:sp>
      <p:pic>
        <p:nvPicPr>
          <p:cNvPr id="81" name="Google Shape;81;p16"/>
          <p:cNvPicPr preferRelativeResize="0"/>
          <p:nvPr/>
        </p:nvPicPr>
        <p:blipFill>
          <a:blip r:embed="rId3">
            <a:alphaModFix/>
          </a:blip>
          <a:stretch>
            <a:fillRect/>
          </a:stretch>
        </p:blipFill>
        <p:spPr>
          <a:xfrm>
            <a:off x="6064675" y="1642950"/>
            <a:ext cx="3266826" cy="3266826"/>
          </a:xfrm>
          <a:prstGeom prst="rect">
            <a:avLst/>
          </a:prstGeom>
          <a:noFill/>
          <a:ln>
            <a:noFill/>
          </a:ln>
        </p:spPr>
      </p:pic>
      <p:cxnSp>
        <p:nvCxnSpPr>
          <p:cNvPr id="82" name="Google Shape;82;p16"/>
          <p:cNvCxnSpPr/>
          <p:nvPr/>
        </p:nvCxnSpPr>
        <p:spPr>
          <a:xfrm flipH="1" rot="10800000">
            <a:off x="-4275" y="1073350"/>
            <a:ext cx="9232200" cy="87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acifico"/>
                <a:ea typeface="Pacifico"/>
                <a:cs typeface="Pacifico"/>
                <a:sym typeface="Pacifico"/>
              </a:rPr>
              <a:t>Tackling your frog (Austin)</a:t>
            </a:r>
            <a:endParaRPr>
              <a:latin typeface="Pacifico"/>
              <a:ea typeface="Pacifico"/>
              <a:cs typeface="Pacifico"/>
              <a:sym typeface="Pacifico"/>
            </a:endParaRPr>
          </a:p>
        </p:txBody>
      </p:sp>
      <p:sp>
        <p:nvSpPr>
          <p:cNvPr id="88" name="Google Shape;88;p17"/>
          <p:cNvSpPr txBox="1"/>
          <p:nvPr>
            <p:ph idx="1" type="body"/>
          </p:nvPr>
        </p:nvSpPr>
        <p:spPr>
          <a:xfrm>
            <a:off x="311700" y="1152475"/>
            <a:ext cx="48198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sz="2400"/>
              <a:t>Everyday that you wake up, the first activity that you complete is always the hardest (and sets the pace for the day). </a:t>
            </a:r>
            <a:endParaRPr sz="2400"/>
          </a:p>
          <a:p>
            <a:pPr indent="0" lvl="0" marL="0" rtl="0" algn="l">
              <a:spcBef>
                <a:spcPts val="1200"/>
              </a:spcBef>
              <a:spcAft>
                <a:spcPts val="1200"/>
              </a:spcAft>
              <a:buNone/>
            </a:pPr>
            <a:r>
              <a:rPr lang="en" sz="2400"/>
              <a:t>By “tackling your frog” or completing this first task (making your bed, showering, etc.), you set yourself off for success during the rest of your day. Once the first task is done, the next are usually not as bad.</a:t>
            </a:r>
            <a:r>
              <a:rPr lang="en"/>
              <a:t> </a:t>
            </a:r>
            <a:endParaRPr/>
          </a:p>
        </p:txBody>
      </p:sp>
      <p:pic>
        <p:nvPicPr>
          <p:cNvPr id="89" name="Google Shape;89;p17"/>
          <p:cNvPicPr preferRelativeResize="0"/>
          <p:nvPr/>
        </p:nvPicPr>
        <p:blipFill>
          <a:blip r:embed="rId3">
            <a:alphaModFix/>
          </a:blip>
          <a:stretch>
            <a:fillRect/>
          </a:stretch>
        </p:blipFill>
        <p:spPr>
          <a:xfrm>
            <a:off x="5422225" y="1523400"/>
            <a:ext cx="3453974" cy="2674550"/>
          </a:xfrm>
          <a:prstGeom prst="rect">
            <a:avLst/>
          </a:prstGeom>
          <a:noFill/>
          <a:ln>
            <a:noFill/>
          </a:ln>
        </p:spPr>
      </p:pic>
      <p:cxnSp>
        <p:nvCxnSpPr>
          <p:cNvPr id="90" name="Google Shape;90;p17"/>
          <p:cNvCxnSpPr/>
          <p:nvPr/>
        </p:nvCxnSpPr>
        <p:spPr>
          <a:xfrm flipH="1" rot="10800000">
            <a:off x="-4275" y="1073350"/>
            <a:ext cx="9232200" cy="87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acifico"/>
                <a:ea typeface="Pacifico"/>
                <a:cs typeface="Pacifico"/>
                <a:sym typeface="Pacifico"/>
              </a:rPr>
              <a:t>Ideas for your Morning Routine</a:t>
            </a:r>
            <a:endParaRPr>
              <a:latin typeface="Pacifico"/>
              <a:ea typeface="Pacifico"/>
              <a:cs typeface="Pacifico"/>
              <a:sym typeface="Pacifico"/>
            </a:endParaRPr>
          </a:p>
        </p:txBody>
      </p:sp>
      <p:sp>
        <p:nvSpPr>
          <p:cNvPr id="96" name="Google Shape;9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b="1" lang="en">
                <a:solidFill>
                  <a:srgbClr val="000000"/>
                </a:solidFill>
              </a:rPr>
              <a:t>Do a Short </a:t>
            </a:r>
            <a:r>
              <a:rPr b="1" lang="en">
                <a:solidFill>
                  <a:srgbClr val="000000"/>
                </a:solidFill>
              </a:rPr>
              <a:t>Exercise</a:t>
            </a:r>
            <a:r>
              <a:rPr b="1" lang="en">
                <a:solidFill>
                  <a:srgbClr val="000000"/>
                </a:solidFill>
              </a:rPr>
              <a:t> Session or stretching</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Drink a Full Glass of Water Before Getting Out of Bed</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Write Down 3 Goals for the Day</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Keep a Dream Journal</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Read in a Book</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Practice a New Language </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Meditate</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Make your bed</a:t>
            </a:r>
            <a:endParaRPr b="1">
              <a:solidFill>
                <a:srgbClr val="000000"/>
              </a:solidFill>
            </a:endParaRPr>
          </a:p>
          <a:p>
            <a:pPr indent="0" lvl="0" marL="457200" rtl="0" algn="l">
              <a:spcBef>
                <a:spcPts val="1200"/>
              </a:spcBef>
              <a:spcAft>
                <a:spcPts val="1200"/>
              </a:spcAft>
              <a:buNone/>
            </a:pPr>
            <a:r>
              <a:t/>
            </a:r>
            <a:endParaRPr>
              <a:latin typeface="Impact"/>
              <a:ea typeface="Impact"/>
              <a:cs typeface="Impact"/>
              <a:sym typeface="Impact"/>
            </a:endParaRPr>
          </a:p>
        </p:txBody>
      </p:sp>
      <p:pic>
        <p:nvPicPr>
          <p:cNvPr id="97" name="Google Shape;97;p18"/>
          <p:cNvPicPr preferRelativeResize="0"/>
          <p:nvPr/>
        </p:nvPicPr>
        <p:blipFill>
          <a:blip r:embed="rId3">
            <a:alphaModFix/>
          </a:blip>
          <a:stretch>
            <a:fillRect/>
          </a:stretch>
        </p:blipFill>
        <p:spPr>
          <a:xfrm>
            <a:off x="6201275" y="2170700"/>
            <a:ext cx="2826050" cy="2826050"/>
          </a:xfrm>
          <a:prstGeom prst="rect">
            <a:avLst/>
          </a:prstGeom>
          <a:noFill/>
          <a:ln>
            <a:noFill/>
          </a:ln>
        </p:spPr>
      </p:pic>
      <p:cxnSp>
        <p:nvCxnSpPr>
          <p:cNvPr id="98" name="Google Shape;98;p18"/>
          <p:cNvCxnSpPr/>
          <p:nvPr/>
        </p:nvCxnSpPr>
        <p:spPr>
          <a:xfrm flipH="1" rot="10800000">
            <a:off x="-4275" y="1073350"/>
            <a:ext cx="9232200" cy="87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acifico"/>
                <a:ea typeface="Pacifico"/>
                <a:cs typeface="Pacifico"/>
                <a:sym typeface="Pacifico"/>
              </a:rPr>
              <a:t>Example of a Healthy, </a:t>
            </a:r>
            <a:r>
              <a:rPr lang="en">
                <a:latin typeface="Pacifico"/>
                <a:ea typeface="Pacifico"/>
                <a:cs typeface="Pacifico"/>
                <a:sym typeface="Pacifico"/>
              </a:rPr>
              <a:t>relatively</a:t>
            </a:r>
            <a:r>
              <a:rPr lang="en">
                <a:latin typeface="Pacifico"/>
                <a:ea typeface="Pacifico"/>
                <a:cs typeface="Pacifico"/>
                <a:sym typeface="Pacifico"/>
              </a:rPr>
              <a:t> simple, Morning Routine</a:t>
            </a:r>
            <a:endParaRPr>
              <a:latin typeface="Pacifico"/>
              <a:ea typeface="Pacifico"/>
              <a:cs typeface="Pacifico"/>
              <a:sym typeface="Pacifico"/>
            </a:endParaRPr>
          </a:p>
        </p:txBody>
      </p:sp>
      <p:sp>
        <p:nvSpPr>
          <p:cNvPr id="104" name="Google Shape;104;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rgbClr val="000000"/>
                </a:solidFill>
              </a:rPr>
              <a:t>You w</a:t>
            </a:r>
            <a:r>
              <a:rPr b="1" lang="en">
                <a:solidFill>
                  <a:srgbClr val="000000"/>
                </a:solidFill>
              </a:rPr>
              <a:t>ake up at a consistent time, the ideal time to wake up for people in their twenties is about 9:30am. Open your window to let some natural light in, as this can boost your mood. Grab a water bottle and drink at least half of it (8 ounces). While still in bed, you can meditate or say some </a:t>
            </a:r>
            <a:r>
              <a:rPr b="1" lang="en">
                <a:solidFill>
                  <a:srgbClr val="000000"/>
                </a:solidFill>
              </a:rPr>
              <a:t>mantras. Then you get out of bed, do some stretches or quick cardio, and go downstairs and make some coffee and a good breakfast! </a:t>
            </a:r>
            <a:endParaRPr b="1">
              <a:solidFill>
                <a:srgbClr val="000000"/>
              </a:solidFill>
            </a:endParaRPr>
          </a:p>
        </p:txBody>
      </p:sp>
      <p:pic>
        <p:nvPicPr>
          <p:cNvPr id="105" name="Google Shape;105;p19"/>
          <p:cNvPicPr preferRelativeResize="0"/>
          <p:nvPr/>
        </p:nvPicPr>
        <p:blipFill>
          <a:blip r:embed="rId3">
            <a:alphaModFix/>
          </a:blip>
          <a:stretch>
            <a:fillRect/>
          </a:stretch>
        </p:blipFill>
        <p:spPr>
          <a:xfrm>
            <a:off x="6357775" y="3010175"/>
            <a:ext cx="2619375" cy="1914525"/>
          </a:xfrm>
          <a:prstGeom prst="rect">
            <a:avLst/>
          </a:prstGeom>
          <a:noFill/>
          <a:ln>
            <a:noFill/>
          </a:ln>
        </p:spPr>
      </p:pic>
      <p:cxnSp>
        <p:nvCxnSpPr>
          <p:cNvPr id="106" name="Google Shape;106;p19"/>
          <p:cNvCxnSpPr/>
          <p:nvPr/>
        </p:nvCxnSpPr>
        <p:spPr>
          <a:xfrm flipH="1" rot="10800000">
            <a:off x="-4275" y="1073350"/>
            <a:ext cx="9232200" cy="87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acifico"/>
                <a:ea typeface="Pacifico"/>
                <a:cs typeface="Pacifico"/>
                <a:sym typeface="Pacifico"/>
              </a:rPr>
              <a:t>Scientific Proof</a:t>
            </a:r>
            <a:endParaRPr>
              <a:latin typeface="Pacifico"/>
              <a:ea typeface="Pacifico"/>
              <a:cs typeface="Pacifico"/>
              <a:sym typeface="Pacifico"/>
            </a:endParaRPr>
          </a:p>
        </p:txBody>
      </p:sp>
      <p:sp>
        <p:nvSpPr>
          <p:cNvPr id="112" name="Google Shape;112;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a:solidFill>
                  <a:srgbClr val="000000"/>
                </a:solidFill>
              </a:rPr>
              <a:t>Dehydration is strongly linked to decreased mental performance, meaning that completing tasks, such as memorizing or learning new things, becomes more difficult. So, drinking a glass in the morning helps you start to stay on top of hydration!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Meditating in the morning will It sets a tone of calm for the entire day, and  give you more energy from the </a:t>
            </a:r>
            <a:r>
              <a:rPr lang="en">
                <a:solidFill>
                  <a:srgbClr val="000000"/>
                </a:solidFill>
              </a:rPr>
              <a:t>endorphins</a:t>
            </a:r>
            <a:r>
              <a:rPr lang="en">
                <a:solidFill>
                  <a:srgbClr val="000000"/>
                </a:solidFill>
              </a:rPr>
              <a:t> it releases.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Getting up at </a:t>
            </a:r>
            <a:r>
              <a:rPr lang="en">
                <a:solidFill>
                  <a:srgbClr val="000000"/>
                </a:solidFill>
              </a:rPr>
              <a:t>inconsistent</a:t>
            </a:r>
            <a:r>
              <a:rPr lang="en">
                <a:solidFill>
                  <a:srgbClr val="000000"/>
                </a:solidFill>
              </a:rPr>
              <a:t> times can </a:t>
            </a:r>
            <a:r>
              <a:rPr lang="en">
                <a:solidFill>
                  <a:srgbClr val="000000"/>
                </a:solidFill>
              </a:rPr>
              <a:t>confuse</a:t>
            </a:r>
            <a:r>
              <a:rPr lang="en">
                <a:solidFill>
                  <a:srgbClr val="000000"/>
                </a:solidFill>
              </a:rPr>
              <a:t> your </a:t>
            </a:r>
            <a:r>
              <a:rPr lang="en">
                <a:solidFill>
                  <a:srgbClr val="000000"/>
                </a:solidFill>
              </a:rPr>
              <a:t>biological</a:t>
            </a:r>
            <a:r>
              <a:rPr lang="en">
                <a:solidFill>
                  <a:srgbClr val="000000"/>
                </a:solidFill>
              </a:rPr>
              <a:t> clock  </a:t>
            </a:r>
            <a:endParaRPr>
              <a:solidFill>
                <a:srgbClr val="000000"/>
              </a:solidFill>
            </a:endParaRPr>
          </a:p>
        </p:txBody>
      </p:sp>
      <p:pic>
        <p:nvPicPr>
          <p:cNvPr id="113" name="Google Shape;113;p20"/>
          <p:cNvPicPr preferRelativeResize="0"/>
          <p:nvPr/>
        </p:nvPicPr>
        <p:blipFill>
          <a:blip r:embed="rId3">
            <a:alphaModFix/>
          </a:blip>
          <a:stretch>
            <a:fillRect/>
          </a:stretch>
        </p:blipFill>
        <p:spPr>
          <a:xfrm>
            <a:off x="6957300" y="3074375"/>
            <a:ext cx="2127574" cy="2127574"/>
          </a:xfrm>
          <a:prstGeom prst="rect">
            <a:avLst/>
          </a:prstGeom>
          <a:noFill/>
          <a:ln>
            <a:noFill/>
          </a:ln>
        </p:spPr>
      </p:pic>
      <p:cxnSp>
        <p:nvCxnSpPr>
          <p:cNvPr id="114" name="Google Shape;114;p20"/>
          <p:cNvCxnSpPr/>
          <p:nvPr/>
        </p:nvCxnSpPr>
        <p:spPr>
          <a:xfrm flipH="1" rot="10800000">
            <a:off x="-4275" y="1073350"/>
            <a:ext cx="9232200" cy="87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acifico"/>
                <a:ea typeface="Pacifico"/>
                <a:cs typeface="Pacifico"/>
                <a:sym typeface="Pacifico"/>
              </a:rPr>
              <a:t>Ideas for your Nighttime Routine</a:t>
            </a:r>
            <a:endParaRPr>
              <a:latin typeface="Pacifico"/>
              <a:ea typeface="Pacifico"/>
              <a:cs typeface="Pacifico"/>
              <a:sym typeface="Pacifico"/>
            </a:endParaRPr>
          </a:p>
        </p:txBody>
      </p:sp>
      <p:sp>
        <p:nvSpPr>
          <p:cNvPr id="120" name="Google Shape;120;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a:solidFill>
                  <a:srgbClr val="000000"/>
                </a:solidFill>
              </a:rPr>
              <a:t>reduce/ </a:t>
            </a:r>
            <a:r>
              <a:rPr lang="en">
                <a:solidFill>
                  <a:srgbClr val="000000"/>
                </a:solidFill>
              </a:rPr>
              <a:t>eliminate</a:t>
            </a:r>
            <a:r>
              <a:rPr lang="en">
                <a:solidFill>
                  <a:srgbClr val="000000"/>
                </a:solidFill>
              </a:rPr>
              <a:t> screen time 30 minutes before bed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Read before bed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Meditate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Make a to do list for the next day</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Journal and reflect on the day</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Practice gratitude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Do something creative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Diffuse essential oils/ try a candle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Listen to calming music </a:t>
            </a:r>
            <a:endParaRPr>
              <a:solidFill>
                <a:srgbClr val="000000"/>
              </a:solidFill>
            </a:endParaRPr>
          </a:p>
        </p:txBody>
      </p:sp>
      <p:pic>
        <p:nvPicPr>
          <p:cNvPr id="121" name="Google Shape;121;p21"/>
          <p:cNvPicPr preferRelativeResize="0"/>
          <p:nvPr/>
        </p:nvPicPr>
        <p:blipFill>
          <a:blip r:embed="rId3">
            <a:alphaModFix/>
          </a:blip>
          <a:stretch>
            <a:fillRect/>
          </a:stretch>
        </p:blipFill>
        <p:spPr>
          <a:xfrm>
            <a:off x="6201325" y="2245875"/>
            <a:ext cx="2681499" cy="2681499"/>
          </a:xfrm>
          <a:prstGeom prst="rect">
            <a:avLst/>
          </a:prstGeom>
          <a:noFill/>
          <a:ln>
            <a:noFill/>
          </a:ln>
        </p:spPr>
      </p:pic>
      <p:cxnSp>
        <p:nvCxnSpPr>
          <p:cNvPr id="122" name="Google Shape;122;p21"/>
          <p:cNvCxnSpPr/>
          <p:nvPr/>
        </p:nvCxnSpPr>
        <p:spPr>
          <a:xfrm flipH="1" rot="10800000">
            <a:off x="-4275" y="1073350"/>
            <a:ext cx="9232200" cy="87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