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5143500" type="screen16x9"/>
  <p:notesSz cx="6858000" cy="9144000"/>
  <p:embeddedFontLst>
    <p:embeddedFont>
      <p:font typeface="Montserra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dacd28fe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dacd28fe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dacd28fe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dacd28fe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e8256966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e8256966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can be important for you to make for yourself, or suggest to a friend who may be struggling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e8256966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e8256966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e82569667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e8256966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35ca71b7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35ca71b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e0025c89a777e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e0025c89a777e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dacd28fe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dacd28fe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adacd28fe0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adacd28fe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35ca71b7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35ca71b7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35ca71b7f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35ca71b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adacd28fe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adacd28fe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dacd28fe0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dacd28fe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Salt packet can shock your body out of a panic attack because it reverts your brain's attention from “panic!!” to “i need to get myself water” </a:t>
            </a:r>
            <a:endParaRPr/>
          </a:p>
          <a:p>
            <a:pPr marL="0" lvl="0" indent="0" algn="l" rtl="0">
              <a:spcBef>
                <a:spcPts val="0"/>
              </a:spcBef>
              <a:spcAft>
                <a:spcPts val="0"/>
              </a:spcAft>
              <a:buNone/>
            </a:pPr>
            <a:r>
              <a:rPr lang="en"/>
              <a:t>Dark chocolate can boost serotonin levels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e8256966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e825696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AD1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partners.com/ucm/groups/public/@hp/@public/documents/documents/entry_194822.pdf"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youtube.com/watch?v=66AfkBwbvQc" TargetMode="External"/><Relationship Id="rId5" Type="http://schemas.openxmlformats.org/officeDocument/2006/relationships/hyperlink" Target="https://www.youtube.com/watch?v=iuKLW2UVF3c" TargetMode="External"/><Relationship Id="rId4" Type="http://schemas.openxmlformats.org/officeDocument/2006/relationships/hyperlink" Target="https://www.youtube.com/watch?v=7-XFzk_VdsQ"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volunteermatch.org/search/opp3331035.js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do a quick intro activity for everyone too :))</a:t>
            </a:r>
            <a:endParaRPr/>
          </a:p>
        </p:txBody>
      </p:sp>
      <p:sp>
        <p:nvSpPr>
          <p:cNvPr id="124" name="Google Shape;12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Name</a:t>
            </a:r>
            <a:endParaRPr>
              <a:solidFill>
                <a:srgbClr val="000000"/>
              </a:solidFill>
            </a:endParaRPr>
          </a:p>
          <a:p>
            <a:pPr marL="0" lvl="0" indent="0" algn="l" rtl="0">
              <a:spcBef>
                <a:spcPts val="1600"/>
              </a:spcBef>
              <a:spcAft>
                <a:spcPts val="0"/>
              </a:spcAft>
              <a:buNone/>
            </a:pPr>
            <a:r>
              <a:rPr lang="en">
                <a:solidFill>
                  <a:srgbClr val="000000"/>
                </a:solidFill>
              </a:rPr>
              <a:t>Pronouns</a:t>
            </a:r>
            <a:endParaRPr>
              <a:solidFill>
                <a:srgbClr val="000000"/>
              </a:solidFill>
            </a:endParaRPr>
          </a:p>
          <a:p>
            <a:pPr marL="0" lvl="0" indent="0" algn="l" rtl="0">
              <a:spcBef>
                <a:spcPts val="1600"/>
              </a:spcBef>
              <a:spcAft>
                <a:spcPts val="0"/>
              </a:spcAft>
              <a:buNone/>
            </a:pPr>
            <a:r>
              <a:rPr lang="en">
                <a:solidFill>
                  <a:srgbClr val="000000"/>
                </a:solidFill>
              </a:rPr>
              <a:t>Favorite Thanksgiving Food </a:t>
            </a:r>
            <a:endParaRPr>
              <a:solidFill>
                <a:srgbClr val="000000"/>
              </a:solidFill>
            </a:endParaRPr>
          </a:p>
          <a:p>
            <a:pPr marL="0" lvl="0" indent="0" algn="l" rtl="0">
              <a:spcBef>
                <a:spcPts val="1600"/>
              </a:spcBef>
              <a:spcAft>
                <a:spcPts val="1600"/>
              </a:spcAft>
              <a:buNone/>
            </a:pPr>
            <a:r>
              <a:rPr lang="en">
                <a:solidFill>
                  <a:srgbClr val="000000"/>
                </a:solidFill>
              </a:rPr>
              <a:t>Roses &amp; thorns </a:t>
            </a:r>
            <a:endParaRPr>
              <a:solidFill>
                <a:srgbClr val="000000"/>
              </a:solidFill>
            </a:endParaRPr>
          </a:p>
        </p:txBody>
      </p:sp>
      <p:pic>
        <p:nvPicPr>
          <p:cNvPr id="125" name="Google Shape;125;p19"/>
          <p:cNvPicPr preferRelativeResize="0"/>
          <p:nvPr/>
        </p:nvPicPr>
        <p:blipFill>
          <a:blip r:embed="rId3">
            <a:alphaModFix/>
          </a:blip>
          <a:stretch>
            <a:fillRect/>
          </a:stretch>
        </p:blipFill>
        <p:spPr>
          <a:xfrm>
            <a:off x="4957100" y="1383375"/>
            <a:ext cx="3652601" cy="3112550"/>
          </a:xfrm>
          <a:prstGeom prst="rect">
            <a:avLst/>
          </a:prstGeom>
          <a:noFill/>
          <a:ln>
            <a:noFill/>
          </a:ln>
        </p:spPr>
      </p:pic>
      <p:pic>
        <p:nvPicPr>
          <p:cNvPr id="126" name="Google Shape;126;p19"/>
          <p:cNvPicPr preferRelativeResize="0"/>
          <p:nvPr/>
        </p:nvPicPr>
        <p:blipFill>
          <a:blip r:embed="rId4">
            <a:alphaModFix/>
          </a:blip>
          <a:stretch>
            <a:fillRect/>
          </a:stretch>
        </p:blipFill>
        <p:spPr>
          <a:xfrm>
            <a:off x="6004651" y="1003225"/>
            <a:ext cx="1154001" cy="1086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Crisis plan</a:t>
            </a:r>
            <a:endParaRPr/>
          </a:p>
        </p:txBody>
      </p:sp>
      <p:sp>
        <p:nvSpPr>
          <p:cNvPr id="194" name="Google Shape;194;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This is usually a written out plan for you or those close to/ living with you to follow. In case of a mental health emergency </a:t>
            </a:r>
            <a:endParaRPr>
              <a:solidFill>
                <a:srgbClr val="000000"/>
              </a:solidFill>
            </a:endParaRPr>
          </a:p>
          <a:p>
            <a:pPr marL="457200" lvl="0" indent="-342900" algn="l" rtl="0">
              <a:lnSpc>
                <a:spcPct val="150000"/>
              </a:lnSpc>
              <a:spcBef>
                <a:spcPts val="0"/>
              </a:spcBef>
              <a:spcAft>
                <a:spcPts val="0"/>
              </a:spcAft>
              <a:buClr>
                <a:srgbClr val="741B47"/>
              </a:buClr>
              <a:buSzPts val="1800"/>
              <a:buChar char="-"/>
            </a:pPr>
            <a:r>
              <a:rPr lang="en">
                <a:solidFill>
                  <a:srgbClr val="741B47"/>
                </a:solidFill>
              </a:rPr>
              <a:t>Two crisis options above work well for panic attacks, or crisis’s and mental health issues that are still in the realm of manageable, this one works well in emergencies </a:t>
            </a:r>
            <a:endParaRPr>
              <a:solidFill>
                <a:srgbClr val="741B47"/>
              </a:solidFill>
            </a:endParaRPr>
          </a:p>
          <a:p>
            <a:pPr marL="457200" lvl="0" indent="-342900" algn="l" rtl="0">
              <a:lnSpc>
                <a:spcPct val="150000"/>
              </a:lnSpc>
              <a:spcBef>
                <a:spcPts val="0"/>
              </a:spcBef>
              <a:spcAft>
                <a:spcPts val="0"/>
              </a:spcAft>
              <a:buClr>
                <a:srgbClr val="38761D"/>
              </a:buClr>
              <a:buSzPts val="1800"/>
              <a:buChar char="-"/>
            </a:pPr>
            <a:r>
              <a:rPr lang="en">
                <a:solidFill>
                  <a:srgbClr val="38761D"/>
                </a:solidFill>
              </a:rPr>
              <a:t>This works if you have a written out plan and put it in a central place, known to any party involved in the emergency de-escalation </a:t>
            </a:r>
            <a:endParaRPr>
              <a:solidFill>
                <a:srgbClr val="38761D"/>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txBox="1">
            <a:spLocks noGrp="1"/>
          </p:cNvSpPr>
          <p:nvPr>
            <p:ph type="title"/>
          </p:nvPr>
        </p:nvSpPr>
        <p:spPr>
          <a:xfrm>
            <a:off x="261475"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include in a crisis plan?</a:t>
            </a:r>
            <a:endParaRPr/>
          </a:p>
        </p:txBody>
      </p:sp>
      <p:sp>
        <p:nvSpPr>
          <p:cNvPr id="201" name="Google Shape;20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Warning signs / triggers for others to be aware of (early warning signs, urgent warning signs, etc)</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 list coping strategies that work for you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Phone numbers of approved people to call</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List of things to make environment safe</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Phone numbers to trusted professionals </a:t>
            </a: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0"/>
          <p:cNvPicPr preferRelativeResize="0"/>
          <p:nvPr/>
        </p:nvPicPr>
        <p:blipFill>
          <a:blip r:embed="rId3">
            <a:alphaModFix/>
          </a:blip>
          <a:stretch>
            <a:fillRect/>
          </a:stretch>
        </p:blipFill>
        <p:spPr>
          <a:xfrm>
            <a:off x="2493100" y="0"/>
            <a:ext cx="3715273" cy="5244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31"/>
          <p:cNvPicPr preferRelativeResize="0"/>
          <p:nvPr/>
        </p:nvPicPr>
        <p:blipFill>
          <a:blip r:embed="rId3">
            <a:alphaModFix/>
          </a:blip>
          <a:stretch>
            <a:fillRect/>
          </a:stretch>
        </p:blipFill>
        <p:spPr>
          <a:xfrm>
            <a:off x="2352425" y="-92275"/>
            <a:ext cx="4117124" cy="53280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Resources Links:</a:t>
            </a:r>
            <a:endParaRPr/>
          </a:p>
        </p:txBody>
      </p:sp>
      <p:sp>
        <p:nvSpPr>
          <p:cNvPr id="218" name="Google Shape;21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Crisis planning:</a:t>
            </a:r>
            <a:endParaRPr/>
          </a:p>
          <a:p>
            <a:pPr marL="0" lvl="0" indent="0" algn="l" rtl="0">
              <a:spcBef>
                <a:spcPts val="1600"/>
              </a:spcBef>
              <a:spcAft>
                <a:spcPts val="0"/>
              </a:spcAft>
              <a:buNone/>
            </a:pPr>
            <a:r>
              <a:rPr lang="en" u="sng">
                <a:solidFill>
                  <a:schemeClr val="hlink"/>
                </a:solidFill>
                <a:hlinkClick r:id="rId3"/>
              </a:rPr>
              <a:t>https://www.healthpartners.com/ucm/groups/public/@hp/@public/documents/documents/entry_194822.pdf</a:t>
            </a:r>
            <a:endParaRPr/>
          </a:p>
          <a:p>
            <a:pPr marL="0" lvl="0" indent="0" algn="l" rtl="0">
              <a:spcBef>
                <a:spcPts val="1600"/>
              </a:spcBef>
              <a:spcAft>
                <a:spcPts val="0"/>
              </a:spcAft>
              <a:buNone/>
            </a:pPr>
            <a:r>
              <a:rPr lang="en" u="sng">
                <a:solidFill>
                  <a:schemeClr val="hlink"/>
                </a:solidFill>
                <a:hlinkClick r:id="rId4"/>
              </a:rPr>
              <a:t>https://www.youtube.com/watch?v=7-XFzk_VdsQ</a:t>
            </a:r>
            <a:r>
              <a:rPr lang="en"/>
              <a:t> </a:t>
            </a:r>
            <a:endParaRPr/>
          </a:p>
          <a:p>
            <a:pPr marL="0" lvl="0" indent="0" algn="l" rtl="0">
              <a:spcBef>
                <a:spcPts val="1600"/>
              </a:spcBef>
              <a:spcAft>
                <a:spcPts val="0"/>
              </a:spcAft>
              <a:buNone/>
            </a:pPr>
            <a:r>
              <a:rPr lang="en"/>
              <a:t> Toolkit:</a:t>
            </a:r>
            <a:endParaRPr/>
          </a:p>
          <a:p>
            <a:pPr marL="0" lvl="0" indent="0" algn="l" rtl="0">
              <a:spcBef>
                <a:spcPts val="1600"/>
              </a:spcBef>
              <a:spcAft>
                <a:spcPts val="0"/>
              </a:spcAft>
              <a:buNone/>
            </a:pPr>
            <a:r>
              <a:rPr lang="en" u="sng">
                <a:solidFill>
                  <a:schemeClr val="hlink"/>
                </a:solidFill>
                <a:hlinkClick r:id="rId5"/>
              </a:rPr>
              <a:t>https://www.youtube.com/watch?v=iuKLW2UVF3c</a:t>
            </a:r>
            <a:endParaRPr/>
          </a:p>
          <a:p>
            <a:pPr marL="0" lvl="0" indent="0" algn="l" rtl="0">
              <a:spcBef>
                <a:spcPts val="1600"/>
              </a:spcBef>
              <a:spcAft>
                <a:spcPts val="1600"/>
              </a:spcAft>
              <a:buNone/>
            </a:pPr>
            <a:r>
              <a:rPr lang="en" u="sng">
                <a:solidFill>
                  <a:schemeClr val="hlink"/>
                </a:solidFill>
                <a:hlinkClick r:id="rId6"/>
              </a:rPr>
              <a:t>https://www.youtube.com/watch?v=66AfkBwbvQc</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Volunteer Opportunities </a:t>
            </a:r>
            <a:endParaRPr/>
          </a:p>
        </p:txBody>
      </p:sp>
      <p:sp>
        <p:nvSpPr>
          <p:cNvPr id="224" name="Google Shape;224;p33"/>
          <p:cNvSpPr txBox="1">
            <a:spLocks noGrp="1"/>
          </p:cNvSpPr>
          <p:nvPr>
            <p:ph type="body" idx="1"/>
          </p:nvPr>
        </p:nvSpPr>
        <p:spPr>
          <a:xfrm>
            <a:off x="121925" y="1152475"/>
            <a:ext cx="5933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1600"/>
              </a:spcBef>
              <a:spcAft>
                <a:spcPts val="0"/>
              </a:spcAft>
              <a:buNone/>
            </a:pPr>
            <a:endParaRPr/>
          </a:p>
          <a:p>
            <a:pPr marL="0" lvl="0" indent="0" algn="l" rtl="0">
              <a:spcBef>
                <a:spcPts val="1600"/>
              </a:spcBef>
              <a:spcAft>
                <a:spcPts val="0"/>
              </a:spcAft>
              <a:buClr>
                <a:schemeClr val="dk1"/>
              </a:buClr>
              <a:buSzPts val="1100"/>
              <a:buFont typeface="Arial"/>
              <a:buNone/>
            </a:pPr>
            <a:endParaRPr sz="1200">
              <a:solidFill>
                <a:srgbClr val="333333"/>
              </a:solidFill>
              <a:latin typeface="Montserrat"/>
              <a:ea typeface="Montserrat"/>
              <a:cs typeface="Montserrat"/>
              <a:sym typeface="Montserrat"/>
            </a:endParaRPr>
          </a:p>
          <a:p>
            <a:pPr marL="0" lvl="0" indent="0" algn="l" rtl="0">
              <a:spcBef>
                <a:spcPts val="1600"/>
              </a:spcBef>
              <a:spcAft>
                <a:spcPts val="0"/>
              </a:spcAft>
              <a:buClr>
                <a:schemeClr val="dk1"/>
              </a:buClr>
              <a:buSzPts val="1100"/>
              <a:buFont typeface="Arial"/>
              <a:buNone/>
            </a:pPr>
            <a:r>
              <a:rPr lang="en" sz="1200">
                <a:solidFill>
                  <a:srgbClr val="333333"/>
                </a:solidFill>
                <a:latin typeface="Montserrat"/>
                <a:ea typeface="Montserrat"/>
                <a:cs typeface="Montserrat"/>
                <a:sym typeface="Montserrat"/>
              </a:rPr>
              <a:t>Due to the pandemic, many individuals with chronic illnesses have been unable to leave their house, leading to greater levels of loneliness and isolation. This is why Plus One Foundation started our penpal program: to provide heartfelt, handwritten letters and drawings of encouragement to these individuals to brighten their days and ensure they know they're in our thoughts! So far, we have sent 395 letters, and we'd love to send more with your help.</a:t>
            </a:r>
            <a:endParaRPr sz="1100">
              <a:solidFill>
                <a:schemeClr val="dk1"/>
              </a:solidFill>
            </a:endParaRPr>
          </a:p>
          <a:p>
            <a:pPr marL="0" lvl="0" indent="0" algn="l" rtl="0">
              <a:spcBef>
                <a:spcPts val="1600"/>
              </a:spcBef>
              <a:spcAft>
                <a:spcPts val="1600"/>
              </a:spcAft>
              <a:buNone/>
            </a:pPr>
            <a:r>
              <a:rPr lang="en" u="sng">
                <a:solidFill>
                  <a:schemeClr val="hlink"/>
                </a:solidFill>
                <a:hlinkClick r:id="rId3"/>
              </a:rPr>
              <a:t>https://www.volunteermatch.org/search/opp3331035.jsp</a:t>
            </a:r>
            <a:endParaRPr/>
          </a:p>
        </p:txBody>
      </p:sp>
      <p:pic>
        <p:nvPicPr>
          <p:cNvPr id="225" name="Google Shape;225;p33"/>
          <p:cNvPicPr preferRelativeResize="0"/>
          <p:nvPr/>
        </p:nvPicPr>
        <p:blipFill>
          <a:blip r:embed="rId4">
            <a:alphaModFix/>
          </a:blip>
          <a:stretch>
            <a:fillRect/>
          </a:stretch>
        </p:blipFill>
        <p:spPr>
          <a:xfrm>
            <a:off x="311700" y="1152475"/>
            <a:ext cx="4156775" cy="1189700"/>
          </a:xfrm>
          <a:prstGeom prst="rect">
            <a:avLst/>
          </a:prstGeom>
          <a:noFill/>
          <a:ln>
            <a:noFill/>
          </a:ln>
        </p:spPr>
      </p:pic>
      <p:pic>
        <p:nvPicPr>
          <p:cNvPr id="226" name="Google Shape;226;p33"/>
          <p:cNvPicPr preferRelativeResize="0"/>
          <p:nvPr/>
        </p:nvPicPr>
        <p:blipFill>
          <a:blip r:embed="rId5">
            <a:alphaModFix/>
          </a:blip>
          <a:stretch>
            <a:fillRect/>
          </a:stretch>
        </p:blipFill>
        <p:spPr>
          <a:xfrm>
            <a:off x="6055626" y="445013"/>
            <a:ext cx="2901800" cy="4437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p:nvPr/>
        </p:nvSpPr>
        <p:spPr>
          <a:xfrm>
            <a:off x="0" y="832975"/>
            <a:ext cx="9144000" cy="1953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txBox="1">
            <a:spLocks noGrp="1"/>
          </p:cNvSpPr>
          <p:nvPr>
            <p:ph type="ctrTitle"/>
          </p:nvPr>
        </p:nvSpPr>
        <p:spPr>
          <a:xfrm>
            <a:off x="311700" y="871525"/>
            <a:ext cx="8520600" cy="187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Importance of Mental Health Plans</a:t>
            </a:r>
            <a:endParaRPr/>
          </a:p>
        </p:txBody>
      </p:sp>
      <p:sp>
        <p:nvSpPr>
          <p:cNvPr id="133" name="Google Shape;133;p20"/>
          <p:cNvSpPr txBox="1">
            <a:spLocks noGrp="1"/>
          </p:cNvSpPr>
          <p:nvPr>
            <p:ph type="subTitle" idx="1"/>
          </p:nvPr>
        </p:nvSpPr>
        <p:spPr>
          <a:xfrm>
            <a:off x="311700" y="29447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Warrior Movement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 plan will help</a:t>
            </a:r>
            <a:endParaRPr/>
          </a:p>
        </p:txBody>
      </p:sp>
      <p:sp>
        <p:nvSpPr>
          <p:cNvPr id="140" name="Google Shape;14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When you are in a moment of crisis / struggle, it is sometimes very hard to know what to do to help yourself in that moment. If you plan ahead for those moments, all you have to do is grab your plan / kit/ etc and can start coping.</a:t>
            </a:r>
            <a:endParaRPr>
              <a:solidFill>
                <a:srgbClr val="000000"/>
              </a:solidFill>
            </a:endParaRPr>
          </a:p>
          <a:p>
            <a:pPr marL="457200" lvl="0" indent="-342900" algn="l" rtl="0">
              <a:lnSpc>
                <a:spcPct val="150000"/>
              </a:lnSpc>
              <a:spcBef>
                <a:spcPts val="0"/>
              </a:spcBef>
              <a:spcAft>
                <a:spcPts val="0"/>
              </a:spcAft>
              <a:buClr>
                <a:srgbClr val="980000"/>
              </a:buClr>
              <a:buSzPts val="1800"/>
              <a:buChar char="-"/>
            </a:pPr>
            <a:r>
              <a:rPr lang="en">
                <a:solidFill>
                  <a:srgbClr val="980000"/>
                </a:solidFill>
              </a:rPr>
              <a:t>Hard to predict when a crisis will happen, so doing this when you are just chillin is great </a:t>
            </a:r>
            <a:endParaRPr>
              <a:solidFill>
                <a:srgbClr val="980000"/>
              </a:solidFill>
            </a:endParaRPr>
          </a:p>
          <a:p>
            <a:pPr marL="457200" lvl="0" indent="-342900" algn="l" rtl="0">
              <a:lnSpc>
                <a:spcPct val="150000"/>
              </a:lnSpc>
              <a:spcBef>
                <a:spcPts val="0"/>
              </a:spcBef>
              <a:spcAft>
                <a:spcPts val="0"/>
              </a:spcAft>
              <a:buClr>
                <a:srgbClr val="38761D"/>
              </a:buClr>
              <a:buSzPts val="1800"/>
              <a:buChar char="-"/>
            </a:pPr>
            <a:r>
              <a:rPr lang="en">
                <a:solidFill>
                  <a:srgbClr val="38761D"/>
                </a:solidFill>
              </a:rPr>
              <a:t>In other cases, it can help other people know what to do- if you choose to involve other people</a:t>
            </a:r>
            <a:endParaRPr>
              <a:solidFill>
                <a:srgbClr val="38761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a plan can look like</a:t>
            </a:r>
            <a:endParaRPr/>
          </a:p>
        </p:txBody>
      </p:sp>
      <p:sp>
        <p:nvSpPr>
          <p:cNvPr id="147" name="Google Shape;14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Written plan for how loved ones/ roomates / family/ significant other / etc can help you in that moment and what signs to look for that you may be coming to a crisis/ bad mental health bout </a:t>
            </a:r>
            <a:endParaRPr>
              <a:solidFill>
                <a:srgbClr val="000000"/>
              </a:solidFill>
            </a:endParaRPr>
          </a:p>
          <a:p>
            <a:pPr marL="457200" lvl="0" indent="-342900" algn="l" rtl="0">
              <a:lnSpc>
                <a:spcPct val="150000"/>
              </a:lnSpc>
              <a:spcBef>
                <a:spcPts val="0"/>
              </a:spcBef>
              <a:spcAft>
                <a:spcPts val="0"/>
              </a:spcAft>
              <a:buClr>
                <a:srgbClr val="741B47"/>
              </a:buClr>
              <a:buSzPts val="1800"/>
              <a:buChar char="-"/>
            </a:pPr>
            <a:r>
              <a:rPr lang="en">
                <a:solidFill>
                  <a:srgbClr val="741B47"/>
                </a:solidFill>
              </a:rPr>
              <a:t>Digital file on laptop</a:t>
            </a:r>
            <a:endParaRPr>
              <a:solidFill>
                <a:srgbClr val="741B47"/>
              </a:solidFill>
            </a:endParaRPr>
          </a:p>
          <a:p>
            <a:pPr marL="457200" lvl="0" indent="-342900" algn="l" rtl="0">
              <a:lnSpc>
                <a:spcPct val="150000"/>
              </a:lnSpc>
              <a:spcBef>
                <a:spcPts val="0"/>
              </a:spcBef>
              <a:spcAft>
                <a:spcPts val="0"/>
              </a:spcAft>
              <a:buClr>
                <a:srgbClr val="38761D"/>
              </a:buClr>
              <a:buSzPts val="1800"/>
              <a:buChar char="-"/>
            </a:pPr>
            <a:r>
              <a:rPr lang="en">
                <a:solidFill>
                  <a:srgbClr val="38761D"/>
                </a:solidFill>
              </a:rPr>
              <a:t>Tangible box/ bag in an easily accessible spot </a:t>
            </a:r>
            <a:endParaRPr>
              <a:solidFill>
                <a:srgbClr val="38761D"/>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Digital Mental Health Folder</a:t>
            </a:r>
            <a:endParaRPr/>
          </a:p>
        </p:txBody>
      </p:sp>
      <p:sp>
        <p:nvSpPr>
          <p:cNvPr id="154" name="Google Shape;15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Having files on your computer to open that are easily accessible can be something really helpful in times of stress.</a:t>
            </a:r>
            <a:endParaRPr>
              <a:solidFill>
                <a:srgbClr val="000000"/>
              </a:solidFill>
            </a:endParaRPr>
          </a:p>
          <a:p>
            <a:pPr marL="457200" lvl="0" indent="-342900" algn="l" rtl="0">
              <a:lnSpc>
                <a:spcPct val="150000"/>
              </a:lnSpc>
              <a:spcBef>
                <a:spcPts val="0"/>
              </a:spcBef>
              <a:spcAft>
                <a:spcPts val="0"/>
              </a:spcAft>
              <a:buClr>
                <a:srgbClr val="741B47"/>
              </a:buClr>
              <a:buSzPts val="1800"/>
              <a:buChar char="-"/>
            </a:pPr>
            <a:r>
              <a:rPr lang="en">
                <a:solidFill>
                  <a:srgbClr val="741B47"/>
                </a:solidFill>
              </a:rPr>
              <a:t>Especially now with virtual schooling, we are always on or near our computers </a:t>
            </a:r>
            <a:endParaRPr>
              <a:solidFill>
                <a:srgbClr val="741B47"/>
              </a:solidFill>
            </a:endParaRPr>
          </a:p>
          <a:p>
            <a:pPr marL="457200" lvl="0" indent="-342900" algn="l" rtl="0">
              <a:lnSpc>
                <a:spcPct val="150000"/>
              </a:lnSpc>
              <a:spcBef>
                <a:spcPts val="0"/>
              </a:spcBef>
              <a:spcAft>
                <a:spcPts val="0"/>
              </a:spcAft>
              <a:buClr>
                <a:srgbClr val="38761D"/>
              </a:buClr>
              <a:buSzPts val="1800"/>
              <a:buChar char="-"/>
            </a:pPr>
            <a:r>
              <a:rPr lang="en">
                <a:solidFill>
                  <a:srgbClr val="38761D"/>
                </a:solidFill>
              </a:rPr>
              <a:t>This works if digital is better than tangible for you </a:t>
            </a:r>
            <a:endParaRPr>
              <a:solidFill>
                <a:srgbClr val="38761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to have in your mental health digital folder</a:t>
            </a:r>
            <a:endParaRPr/>
          </a:p>
        </p:txBody>
      </p:sp>
      <p:sp>
        <p:nvSpPr>
          <p:cNvPr id="161" name="Google Shape;161;p24"/>
          <p:cNvSpPr txBox="1">
            <a:spLocks noGrp="1"/>
          </p:cNvSpPr>
          <p:nvPr>
            <p:ph type="body" idx="1"/>
          </p:nvPr>
        </p:nvSpPr>
        <p:spPr>
          <a:xfrm>
            <a:off x="693450" y="1152475"/>
            <a:ext cx="47715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List of affirmations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 playlist of songs that help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Pictures of</a:t>
            </a:r>
            <a:endParaRPr sz="2000">
              <a:solidFill>
                <a:srgbClr val="000000"/>
              </a:solidFill>
            </a:endParaRPr>
          </a:p>
          <a:p>
            <a:pPr marL="914400" lvl="1" indent="-330200" algn="l" rtl="0">
              <a:spcBef>
                <a:spcPts val="0"/>
              </a:spcBef>
              <a:spcAft>
                <a:spcPts val="0"/>
              </a:spcAft>
              <a:buClr>
                <a:srgbClr val="000000"/>
              </a:buClr>
              <a:buSzPts val="1600"/>
              <a:buChar char="-"/>
            </a:pPr>
            <a:r>
              <a:rPr lang="en" sz="1600">
                <a:solidFill>
                  <a:srgbClr val="000000"/>
                </a:solidFill>
              </a:rPr>
              <a:t>Loved ones, pets, celebrities, anything else that brings joy or feelings of calm </a:t>
            </a:r>
            <a:endParaRPr sz="16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Quotes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Reminders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Games for distraction </a:t>
            </a:r>
            <a:endParaRPr sz="2000">
              <a:solidFill>
                <a:srgbClr val="000000"/>
              </a:solidFill>
            </a:endParaRPr>
          </a:p>
        </p:txBody>
      </p:sp>
      <p:pic>
        <p:nvPicPr>
          <p:cNvPr id="162" name="Google Shape;162;p24"/>
          <p:cNvPicPr preferRelativeResize="0"/>
          <p:nvPr/>
        </p:nvPicPr>
        <p:blipFill>
          <a:blip r:embed="rId3">
            <a:alphaModFix/>
          </a:blip>
          <a:stretch>
            <a:fillRect/>
          </a:stretch>
        </p:blipFill>
        <p:spPr>
          <a:xfrm>
            <a:off x="5374525" y="1469775"/>
            <a:ext cx="3374251" cy="27817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5"/>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Mental Health Toolbox</a:t>
            </a:r>
            <a:endParaRPr/>
          </a:p>
        </p:txBody>
      </p:sp>
      <p:sp>
        <p:nvSpPr>
          <p:cNvPr id="169" name="Google Shape;169;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600"/>
              </a:spcBef>
              <a:spcAft>
                <a:spcPts val="0"/>
              </a:spcAft>
              <a:buClr>
                <a:srgbClr val="1155CC"/>
              </a:buClr>
              <a:buSzPts val="1500"/>
              <a:buChar char="-"/>
            </a:pPr>
            <a:r>
              <a:rPr lang="en" sz="1900">
                <a:solidFill>
                  <a:srgbClr val="1155CC"/>
                </a:solidFill>
              </a:rPr>
              <a:t>A crisis kit is a toolbox that is specific to the person that is put together </a:t>
            </a:r>
            <a:r>
              <a:rPr lang="en" sz="1900" i="1">
                <a:solidFill>
                  <a:srgbClr val="1155CC"/>
                </a:solidFill>
              </a:rPr>
              <a:t>before </a:t>
            </a:r>
            <a:r>
              <a:rPr lang="en" sz="1900">
                <a:solidFill>
                  <a:srgbClr val="1155CC"/>
                </a:solidFill>
              </a:rPr>
              <a:t>a crisis occurs. It is filled with objects, pictures, or reminders to help navigate the symptoms of a mental health struggle.</a:t>
            </a:r>
            <a:endParaRPr sz="1900">
              <a:solidFill>
                <a:srgbClr val="1155CC"/>
              </a:solidFill>
            </a:endParaRPr>
          </a:p>
          <a:p>
            <a:pPr marL="457200" lvl="0" indent="0" algn="l" rtl="0">
              <a:lnSpc>
                <a:spcPct val="100000"/>
              </a:lnSpc>
              <a:spcBef>
                <a:spcPts val="600"/>
              </a:spcBef>
              <a:spcAft>
                <a:spcPts val="0"/>
              </a:spcAft>
              <a:buNone/>
            </a:pPr>
            <a:endParaRPr sz="1900">
              <a:solidFill>
                <a:srgbClr val="1155CC"/>
              </a:solidFill>
            </a:endParaRPr>
          </a:p>
          <a:p>
            <a:pPr marL="457200" lvl="0" indent="-342900" algn="l" rtl="0">
              <a:spcBef>
                <a:spcPts val="0"/>
              </a:spcBef>
              <a:spcAft>
                <a:spcPts val="0"/>
              </a:spcAft>
              <a:buClr>
                <a:srgbClr val="000000"/>
              </a:buClr>
              <a:buSzPts val="1800"/>
              <a:buChar char="-"/>
            </a:pPr>
            <a:r>
              <a:rPr lang="en">
                <a:solidFill>
                  <a:srgbClr val="000000"/>
                </a:solidFill>
              </a:rPr>
              <a:t>Helpful because it is something you can put together in advance, and then when you are in a moment where you aren’t doing so hot- you do not have to think about that to do, you just go to your box</a:t>
            </a:r>
            <a:endParaRPr>
              <a:solidFill>
                <a:srgbClr val="000000"/>
              </a:solidFill>
            </a:endParaRPr>
          </a:p>
        </p:txBody>
      </p:sp>
      <p:pic>
        <p:nvPicPr>
          <p:cNvPr id="170" name="Google Shape;170;p25"/>
          <p:cNvPicPr preferRelativeResize="0"/>
          <p:nvPr/>
        </p:nvPicPr>
        <p:blipFill>
          <a:blip r:embed="rId3">
            <a:alphaModFix/>
          </a:blip>
          <a:stretch>
            <a:fillRect/>
          </a:stretch>
        </p:blipFill>
        <p:spPr>
          <a:xfrm>
            <a:off x="6308825" y="3177000"/>
            <a:ext cx="1825050" cy="1825050"/>
          </a:xfrm>
          <a:prstGeom prst="rect">
            <a:avLst/>
          </a:prstGeom>
          <a:noFill/>
          <a:ln w="38100" cap="flat" cmpd="sng">
            <a:solidFill>
              <a:srgbClr val="FFFFFF"/>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p:nvPr/>
        </p:nvSpPr>
        <p:spPr>
          <a:xfrm>
            <a:off x="0" y="13832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txBox="1">
            <a:spLocks noGrp="1"/>
          </p:cNvSpPr>
          <p:nvPr>
            <p:ph type="title"/>
          </p:nvPr>
        </p:nvSpPr>
        <p:spPr>
          <a:xfrm>
            <a:off x="311700" y="246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Things to include in your mental health toolkit??</a:t>
            </a:r>
            <a:endParaRPr/>
          </a:p>
        </p:txBody>
      </p:sp>
      <p:sp>
        <p:nvSpPr>
          <p:cNvPr id="177" name="Google Shape;177;p26"/>
          <p:cNvSpPr txBox="1">
            <a:spLocks noGrp="1"/>
          </p:cNvSpPr>
          <p:nvPr>
            <p:ph type="body" idx="1"/>
          </p:nvPr>
        </p:nvSpPr>
        <p:spPr>
          <a:xfrm>
            <a:off x="311700" y="1152475"/>
            <a:ext cx="3031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741B47"/>
              </a:buClr>
              <a:buSzPts val="1800"/>
              <a:buChar char="-"/>
            </a:pPr>
            <a:r>
              <a:rPr lang="en">
                <a:solidFill>
                  <a:srgbClr val="741B47"/>
                </a:solidFill>
              </a:rPr>
              <a:t>Affirmations </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A journal/ pen</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Earbuds</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Essential oils</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Gum/ mints / candy</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Salt packet </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Stress balls/ puddy </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Pictures of loved ones</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Important reminders</a:t>
            </a:r>
            <a:endParaRPr>
              <a:solidFill>
                <a:srgbClr val="741B47"/>
              </a:solidFill>
            </a:endParaRPr>
          </a:p>
          <a:p>
            <a:pPr marL="457200" lvl="0" indent="-342900" algn="l" rtl="0">
              <a:spcBef>
                <a:spcPts val="0"/>
              </a:spcBef>
              <a:spcAft>
                <a:spcPts val="0"/>
              </a:spcAft>
              <a:buClr>
                <a:srgbClr val="741B47"/>
              </a:buClr>
              <a:buSzPts val="1800"/>
              <a:buChar char="-"/>
            </a:pPr>
            <a:r>
              <a:rPr lang="en">
                <a:solidFill>
                  <a:srgbClr val="741B47"/>
                </a:solidFill>
              </a:rPr>
              <a:t>Phone numbers </a:t>
            </a:r>
            <a:endParaRPr>
              <a:solidFill>
                <a:srgbClr val="741B47"/>
              </a:solidFill>
            </a:endParaRPr>
          </a:p>
        </p:txBody>
      </p:sp>
      <p:sp>
        <p:nvSpPr>
          <p:cNvPr id="178" name="Google Shape;178;p26"/>
          <p:cNvSpPr txBox="1"/>
          <p:nvPr/>
        </p:nvSpPr>
        <p:spPr>
          <a:xfrm>
            <a:off x="3266850" y="1152475"/>
            <a:ext cx="2867100" cy="3593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Medications </a:t>
            </a:r>
            <a:endParaRPr sz="1800"/>
          </a:p>
          <a:p>
            <a:pPr marL="457200" lvl="0" indent="-342900" algn="l" rtl="0">
              <a:spcBef>
                <a:spcPts val="0"/>
              </a:spcBef>
              <a:spcAft>
                <a:spcPts val="0"/>
              </a:spcAft>
              <a:buSzPts val="1800"/>
              <a:buChar char="-"/>
            </a:pPr>
            <a:r>
              <a:rPr lang="en" sz="1800"/>
              <a:t>Dark chocolate</a:t>
            </a:r>
            <a:endParaRPr sz="1800"/>
          </a:p>
          <a:p>
            <a:pPr marL="457200" lvl="0" indent="-342900" algn="l" rtl="0">
              <a:spcBef>
                <a:spcPts val="0"/>
              </a:spcBef>
              <a:spcAft>
                <a:spcPts val="0"/>
              </a:spcAft>
              <a:buSzPts val="1800"/>
              <a:buChar char="-"/>
            </a:pPr>
            <a:r>
              <a:rPr lang="en" sz="1800"/>
              <a:t>Tea</a:t>
            </a:r>
            <a:endParaRPr sz="1800"/>
          </a:p>
          <a:p>
            <a:pPr marL="457200" lvl="0" indent="-342900" algn="l" rtl="0">
              <a:spcBef>
                <a:spcPts val="0"/>
              </a:spcBef>
              <a:spcAft>
                <a:spcPts val="0"/>
              </a:spcAft>
              <a:buSzPts val="1800"/>
              <a:buChar char="-"/>
            </a:pPr>
            <a:r>
              <a:rPr lang="en" sz="1800"/>
              <a:t>Any workbooks you may have </a:t>
            </a:r>
            <a:endParaRPr sz="1800"/>
          </a:p>
          <a:p>
            <a:pPr marL="457200" lvl="0" indent="-342900" algn="l" rtl="0">
              <a:spcBef>
                <a:spcPts val="0"/>
              </a:spcBef>
              <a:spcAft>
                <a:spcPts val="0"/>
              </a:spcAft>
              <a:buSzPts val="1800"/>
              <a:buChar char="-"/>
            </a:pPr>
            <a:r>
              <a:rPr lang="en" sz="1800"/>
              <a:t>Coloring book</a:t>
            </a:r>
            <a:endParaRPr sz="1800"/>
          </a:p>
          <a:p>
            <a:pPr marL="457200" lvl="0" indent="-342900" algn="l" rtl="0">
              <a:spcBef>
                <a:spcPts val="0"/>
              </a:spcBef>
              <a:spcAft>
                <a:spcPts val="0"/>
              </a:spcAft>
              <a:buSzPts val="1800"/>
              <a:buChar char="-"/>
            </a:pPr>
            <a:r>
              <a:rPr lang="en" sz="1800"/>
              <a:t>Fidget toys </a:t>
            </a:r>
            <a:endParaRPr sz="1800"/>
          </a:p>
          <a:p>
            <a:pPr marL="457200" lvl="0" indent="-342900" algn="l" rtl="0">
              <a:spcBef>
                <a:spcPts val="0"/>
              </a:spcBef>
              <a:spcAft>
                <a:spcPts val="0"/>
              </a:spcAft>
              <a:buSzPts val="1800"/>
              <a:buChar char="-"/>
            </a:pPr>
            <a:r>
              <a:rPr lang="en" sz="1800"/>
              <a:t>Self care items (bath bombs?)</a:t>
            </a:r>
            <a:endParaRPr sz="1800"/>
          </a:p>
          <a:p>
            <a:pPr marL="457200" lvl="0" indent="-342900" algn="l" rtl="0">
              <a:spcBef>
                <a:spcPts val="0"/>
              </a:spcBef>
              <a:spcAft>
                <a:spcPts val="0"/>
              </a:spcAft>
              <a:buSzPts val="1800"/>
              <a:buChar char="-"/>
            </a:pPr>
            <a:r>
              <a:rPr lang="en" sz="1800"/>
              <a:t>Tissues </a:t>
            </a:r>
            <a:endParaRPr sz="1800"/>
          </a:p>
          <a:p>
            <a:pPr marL="457200" lvl="0" indent="-342900" algn="l" rtl="0">
              <a:spcBef>
                <a:spcPts val="0"/>
              </a:spcBef>
              <a:spcAft>
                <a:spcPts val="0"/>
              </a:spcAft>
              <a:buSzPts val="1800"/>
              <a:buChar char="-"/>
            </a:pPr>
            <a:r>
              <a:rPr lang="en" sz="1800"/>
              <a:t>A snack</a:t>
            </a:r>
            <a:endParaRPr sz="1800"/>
          </a:p>
          <a:p>
            <a:pPr marL="457200" lvl="0" indent="-342900" algn="l" rtl="0">
              <a:spcBef>
                <a:spcPts val="0"/>
              </a:spcBef>
              <a:spcAft>
                <a:spcPts val="0"/>
              </a:spcAft>
              <a:buSzPts val="1800"/>
              <a:buChar char="-"/>
            </a:pPr>
            <a:r>
              <a:rPr lang="en" sz="1800"/>
              <a:t>Something funny </a:t>
            </a:r>
            <a:endParaRPr sz="1800"/>
          </a:p>
        </p:txBody>
      </p:sp>
      <p:sp>
        <p:nvSpPr>
          <p:cNvPr id="179" name="Google Shape;179;p26"/>
          <p:cNvSpPr txBox="1"/>
          <p:nvPr/>
        </p:nvSpPr>
        <p:spPr>
          <a:xfrm>
            <a:off x="5966700" y="1152475"/>
            <a:ext cx="3031800" cy="3503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38761D"/>
              </a:buClr>
              <a:buSzPts val="1700"/>
              <a:buChar char="-"/>
            </a:pPr>
            <a:r>
              <a:rPr lang="en" sz="1700">
                <a:solidFill>
                  <a:srgbClr val="38761D"/>
                </a:solidFill>
              </a:rPr>
              <a:t>Handwritten note to self</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Something a loved one gave you</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Something funny </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Crisis hotline numbers</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Written crisis plan</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Play-doh</a:t>
            </a:r>
            <a:endParaRPr sz="1700">
              <a:solidFill>
                <a:srgbClr val="38761D"/>
              </a:solidFill>
            </a:endParaRPr>
          </a:p>
          <a:p>
            <a:pPr marL="457200" lvl="0" indent="-336550" algn="l" rtl="0">
              <a:spcBef>
                <a:spcPts val="0"/>
              </a:spcBef>
              <a:spcAft>
                <a:spcPts val="0"/>
              </a:spcAft>
              <a:buClr>
                <a:srgbClr val="38761D"/>
              </a:buClr>
              <a:buSzPts val="1700"/>
              <a:buChar char="-"/>
            </a:pPr>
            <a:r>
              <a:rPr lang="en" sz="1700">
                <a:solidFill>
                  <a:srgbClr val="38761D"/>
                </a:solidFill>
              </a:rPr>
              <a:t>Vitamins/ supplements</a:t>
            </a:r>
            <a:endParaRPr sz="1700">
              <a:solidFill>
                <a:srgbClr val="38761D"/>
              </a:solidFill>
            </a:endParaRPr>
          </a:p>
          <a:p>
            <a:pPr marL="457200" lvl="0" indent="0" algn="l" rtl="0">
              <a:spcBef>
                <a:spcPts val="0"/>
              </a:spcBef>
              <a:spcAft>
                <a:spcPts val="0"/>
              </a:spcAft>
              <a:buNone/>
            </a:pP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27"/>
          <p:cNvSpPr/>
          <p:nvPr/>
        </p:nvSpPr>
        <p:spPr>
          <a:xfrm>
            <a:off x="0" y="379175"/>
            <a:ext cx="9144000" cy="788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a:t>Group Prompt!!! : D</a:t>
            </a:r>
            <a:endParaRPr sz="2100"/>
          </a:p>
        </p:txBody>
      </p:sp>
      <p:sp>
        <p:nvSpPr>
          <p:cNvPr id="186" name="Google Shape;186;p27"/>
          <p:cNvSpPr txBox="1"/>
          <p:nvPr/>
        </p:nvSpPr>
        <p:spPr>
          <a:xfrm>
            <a:off x="130600" y="1386350"/>
            <a:ext cx="8641800" cy="31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What would you add in your mental health toolbox? Any suggestions we have stand out to you, any different you can think of?</a:t>
            </a:r>
            <a:endParaRPr sz="2000"/>
          </a:p>
        </p:txBody>
      </p:sp>
      <p:pic>
        <p:nvPicPr>
          <p:cNvPr id="187" name="Google Shape;187;p27"/>
          <p:cNvPicPr preferRelativeResize="0"/>
          <p:nvPr/>
        </p:nvPicPr>
        <p:blipFill>
          <a:blip r:embed="rId3">
            <a:alphaModFix/>
          </a:blip>
          <a:stretch>
            <a:fillRect/>
          </a:stretch>
        </p:blipFill>
        <p:spPr>
          <a:xfrm>
            <a:off x="1778100" y="2258550"/>
            <a:ext cx="5433201" cy="28252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On-screen Show (16:9)</PresentationFormat>
  <Paragraphs>87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Montserrat</vt:lpstr>
      <vt:lpstr>Arial</vt:lpstr>
      <vt:lpstr>Simple Light</vt:lpstr>
      <vt:lpstr>We’ll do a quick intro activity for everyone too :))</vt:lpstr>
      <vt:lpstr>Importance of Mental Health Plans</vt:lpstr>
      <vt:lpstr>How a plan will help</vt:lpstr>
      <vt:lpstr>What a plan can look like</vt:lpstr>
      <vt:lpstr>Digital Mental Health Folder</vt:lpstr>
      <vt:lpstr>What to have in your mental health digital folder</vt:lpstr>
      <vt:lpstr>Mental Health Toolbox</vt:lpstr>
      <vt:lpstr>Things to include in your mental health toolkit??</vt:lpstr>
      <vt:lpstr>PowerPoint Presentation</vt:lpstr>
      <vt:lpstr>Crisis plan</vt:lpstr>
      <vt:lpstr>What to include in a crisis plan?</vt:lpstr>
      <vt:lpstr>PowerPoint Presentation</vt:lpstr>
      <vt:lpstr>PowerPoint Presentation</vt:lpstr>
      <vt:lpstr>Planning Resources Links:</vt:lpstr>
      <vt:lpstr>Volunteer Opportunities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 do a quick intro activity for everyone too :))</dc:title>
  <dc:creator>Owner</dc:creator>
  <cp:lastModifiedBy> </cp:lastModifiedBy>
  <cp:revision>1</cp:revision>
  <dcterms:modified xsi:type="dcterms:W3CDTF">2021-01-29T19:13:28Z</dcterms:modified>
</cp:coreProperties>
</file>