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303520" y="-1097280"/>
            <a:ext cx="5029200" cy="5029200"/>
          </a:xfrm>
          <a:prstGeom prst="ellipse">
            <a:avLst/>
          </a:prstGeom>
          <a:solidFill>
            <a:srgbClr val="CADCFC">
              <a:alpha val="12000"/>
            </a:srgbClr>
          </a:solidFill>
          <a:ln w="12700">
            <a:solidFill>
              <a:srgbClr val="CADCFC">
                <a:alpha val="12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64008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IEEPA TARIFF REFUND SOLUTIONS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1097280"/>
            <a:ext cx="777240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Overpaid.</a:t>
            </a:r>
            <a:endParaRPr lang="en-US" sz="4400" dirty="0"/>
          </a:p>
          <a:p>
            <a:pPr indent="0" marL="0">
              <a:buNone/>
            </a:pPr>
            <a:r>
              <a:rPr lang="en-US" sz="44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Get It Back.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457200" y="2834640"/>
            <a:ext cx="6858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RETCS LLC advances your IEEPA tariff refund — cash in hand today, not 12–18 months from now.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3703320"/>
            <a:ext cx="2286000" cy="36576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393192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Guillermina Garcya  |  (305) 842-7319  |  retcs@retcs.com  |  www.retcs.com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45720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RETCS LLC  |  Confidential  |  2025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457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OPPORTUNITY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1148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Billions Are Waiting to Be Reclaimed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20040" y="1143000"/>
            <a:ext cx="274320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20040" y="1143000"/>
            <a:ext cx="2743200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1463040"/>
            <a:ext cx="2743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Billions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457200" y="2560320"/>
            <a:ext cx="24688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IEEPA tariffs paid by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U.S. importers eligible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refund claims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46120" y="1143000"/>
            <a:ext cx="274320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246120" y="1143000"/>
            <a:ext cx="2743200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46120" y="1463040"/>
            <a:ext cx="2743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12–18 Mo.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3383280" y="2560320"/>
            <a:ext cx="24688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government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processing time before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refunds are paid out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172200" y="1143000"/>
            <a:ext cx="274320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172200" y="1143000"/>
            <a:ext cx="2743200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172200" y="1463040"/>
            <a:ext cx="2743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1,000s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6309360" y="2560320"/>
            <a:ext cx="24688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importers who paid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tariffs on containerized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goods and may qualify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320040" y="4617720"/>
            <a:ext cx="8503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RETCS LLC bridges the gap — advancing your refund NOW, before the government pays out.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457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DO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1148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IEEPA Tariff Refund Advance Funding — How It Works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320040" y="1051560"/>
            <a:ext cx="3474720" cy="3566160"/>
          </a:xfrm>
          <a:prstGeom prst="rect">
            <a:avLst/>
          </a:prstGeom>
          <a:solidFill>
            <a:srgbClr val="F4F6FB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0040" y="1051560"/>
            <a:ext cx="64008" cy="356616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118872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are IEEPA Tariffs?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02920" y="1600200"/>
            <a:ext cx="31546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the International Emergency Economic Powers Act, the U.S. government imposed tariffs on imported goods. Many of these tariffs are being challenged and refunded — but the process takes months or years.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02920" y="288036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RETCS LLC do?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02920" y="3291840"/>
            <a:ext cx="31546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evaluate your tariff refund eligibility, verify the claim, and advance a lump-sum payment today — in exchange for an agreed portion of the eventual government refund.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023360" y="1051560"/>
            <a:ext cx="502920" cy="50292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023360" y="10515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663440" y="1051560"/>
            <a:ext cx="4114800" cy="749808"/>
          </a:xfrm>
          <a:prstGeom prst="rect">
            <a:avLst/>
          </a:prstGeom>
          <a:solidFill>
            <a:srgbClr val="F4F6FB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54880" y="1088136"/>
            <a:ext cx="3931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Apply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754880" y="1389888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 your tariff payment records &amp; eligibility docs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023360" y="1947672"/>
            <a:ext cx="502920" cy="50292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023360" y="194767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4663440" y="1947672"/>
            <a:ext cx="4114800" cy="749808"/>
          </a:xfrm>
          <a:prstGeom prst="rect">
            <a:avLst/>
          </a:prstGeom>
          <a:solidFill>
            <a:srgbClr val="F4F6FB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754880" y="1984248"/>
            <a:ext cx="3931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Evaluate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754880" y="228600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verify your claim, assess value &amp; timeline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023360" y="2843784"/>
            <a:ext cx="502920" cy="50292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023360" y="2843784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4663440" y="2843784"/>
            <a:ext cx="4114800" cy="749808"/>
          </a:xfrm>
          <a:prstGeom prst="rect">
            <a:avLst/>
          </a:prstGeom>
          <a:solidFill>
            <a:srgbClr val="F4F6FB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754880" y="2880360"/>
            <a:ext cx="3931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Advance Funded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4754880" y="3182112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Receive cash — typically within 5–10 business days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4023360" y="3739896"/>
            <a:ext cx="502920" cy="50292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023360" y="3739896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4663440" y="3739896"/>
            <a:ext cx="4114800" cy="749808"/>
          </a:xfrm>
          <a:prstGeom prst="rect">
            <a:avLst/>
          </a:prstGeom>
          <a:solidFill>
            <a:srgbClr val="F4F6FB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754880" y="3776472"/>
            <a:ext cx="3931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Refund Collected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4754880" y="4078224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RETCS recovers its advance when government pays out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320040" y="4663440"/>
            <a:ext cx="8503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debt. No equity. No risk to your balance sheet — it's your money, just sooner.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457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ELIGIBILITY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1148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Does Your Business Qualify?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20040" y="1051560"/>
            <a:ext cx="4297680" cy="3566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0040" y="1051560"/>
            <a:ext cx="4297680" cy="54864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170432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✔  WHO QUALIFIES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02920" y="1600200"/>
            <a:ext cx="397764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U.S. importers who paid IEEPA tariffs on goods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Businesses that imported containerized goods in affected categories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Companies with documented customs entries and tariff payment records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Importers with pending or anticipated tariff exclusion refund claims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business size — small importer to large enterprise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846320" y="1051560"/>
            <a:ext cx="3977640" cy="356616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983480" y="1170432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★  INDUSTRIES WE SERVE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029200" y="1600200"/>
            <a:ext cx="365760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Electronics &amp; Technology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Apparel &amp; Textiles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Industrial Equipment &amp; Machinery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Consumer Goods &amp; Retail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 Parts &amp; Manufacturing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Chemical &amp; Raw Materials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 &amp; Agricultural Products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20040" y="4663440"/>
            <a:ext cx="8503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 paid tariffs on imported goods — you likely qualify. Let us evaluate at no cost.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457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PROCESS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1148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Application to Cash — Simple &amp; Fast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1097280"/>
            <a:ext cx="1920240" cy="3474720"/>
          </a:xfrm>
          <a:prstGeom prst="rect">
            <a:avLst/>
          </a:prstGeom>
          <a:solidFill>
            <a:srgbClr val="F4F6FB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274320" y="1188720"/>
            <a:ext cx="1920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3600" dirty="0"/>
          </a:p>
        </p:txBody>
      </p:sp>
      <p:sp>
        <p:nvSpPr>
          <p:cNvPr id="7" name="Shape 5"/>
          <p:cNvSpPr/>
          <p:nvPr/>
        </p:nvSpPr>
        <p:spPr>
          <a:xfrm>
            <a:off x="868680" y="1901952"/>
            <a:ext cx="731520" cy="36576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5760" y="2011680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Free Consultation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65760" y="2606040"/>
            <a:ext cx="173736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review your import profile and provide an initial estimate of your potential recovery at no cost to you.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2450592" y="1097280"/>
            <a:ext cx="1920240" cy="3474720"/>
          </a:xfrm>
          <a:prstGeom prst="rect">
            <a:avLst/>
          </a:prstGeom>
          <a:solidFill>
            <a:srgbClr val="1E2761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2450592" y="1188720"/>
            <a:ext cx="1920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3600" dirty="0"/>
          </a:p>
        </p:txBody>
      </p:sp>
      <p:sp>
        <p:nvSpPr>
          <p:cNvPr id="12" name="Shape 10"/>
          <p:cNvSpPr/>
          <p:nvPr/>
        </p:nvSpPr>
        <p:spPr>
          <a:xfrm>
            <a:off x="3044952" y="1901952"/>
            <a:ext cx="731520" cy="36576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542032" y="2011680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Comprehensive Audit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2542032" y="2606040"/>
            <a:ext cx="173736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team analyzes your customs entries, flags applicable deadlines, and delivers a detailed recovery report.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626864" y="1097280"/>
            <a:ext cx="1920240" cy="3474720"/>
          </a:xfrm>
          <a:prstGeom prst="rect">
            <a:avLst/>
          </a:prstGeom>
          <a:solidFill>
            <a:srgbClr val="F4F6FB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4626864" y="1188720"/>
            <a:ext cx="1920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3600" dirty="0"/>
          </a:p>
        </p:txBody>
      </p:sp>
      <p:sp>
        <p:nvSpPr>
          <p:cNvPr id="17" name="Shape 15"/>
          <p:cNvSpPr/>
          <p:nvPr/>
        </p:nvSpPr>
        <p:spPr>
          <a:xfrm>
            <a:off x="5221224" y="1901952"/>
            <a:ext cx="731520" cy="36576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718304" y="2011680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File &amp; Manage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718304" y="2606040"/>
            <a:ext cx="173736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coordinate filings with your broker, monitor regulatory developments, and adapt strategy in real time.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803136" y="1097280"/>
            <a:ext cx="1920240" cy="3474720"/>
          </a:xfrm>
          <a:prstGeom prst="rect">
            <a:avLst/>
          </a:prstGeom>
          <a:solidFill>
            <a:srgbClr val="1E2761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6803136" y="1188720"/>
            <a:ext cx="1920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3600" dirty="0"/>
          </a:p>
        </p:txBody>
      </p:sp>
      <p:sp>
        <p:nvSpPr>
          <p:cNvPr id="22" name="Shape 20"/>
          <p:cNvSpPr/>
          <p:nvPr/>
        </p:nvSpPr>
        <p:spPr>
          <a:xfrm>
            <a:off x="7397496" y="1901952"/>
            <a:ext cx="731520" cy="36576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894576" y="2011680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Recover Your Duties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894576" y="2606040"/>
            <a:ext cx="173736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receive your refund advance. If eligible, access working capital while you wait for the government payout.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274320" y="4663440"/>
            <a:ext cx="8595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upfront fees. Results-based only. Your money, just sooner.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457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RETCS LLC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1148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Smartest Way to Unlock Your Refund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1097280"/>
            <a:ext cx="265176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11480" y="1234440"/>
            <a:ext cx="502920" cy="50292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632" y="1307592"/>
            <a:ext cx="347472" cy="34747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5840" y="123444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Cash Now, Not Later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11480" y="1664208"/>
            <a:ext cx="24231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waiting 12–18 months. We advance your funds typically within 5–10 business days of approval.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154680" y="1097280"/>
            <a:ext cx="265176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91840" y="1234440"/>
            <a:ext cx="502920" cy="50292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4992" y="1307592"/>
            <a:ext cx="347472" cy="34747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886200" y="123444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Zero Risk to You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3291840" y="1664208"/>
            <a:ext cx="24231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debt. No equity dilution. No balance sheet impact. It's your money — we just get it to you faster.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6035040" y="1097280"/>
            <a:ext cx="265176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6172200" y="1234440"/>
            <a:ext cx="502920" cy="50292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5352" y="1307592"/>
            <a:ext cx="347472" cy="34747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766560" y="123444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Results-Based Fees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6172200" y="1664208"/>
            <a:ext cx="24231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pay nothing unless we recover. Our interests are fully aligned with yours.</a:t>
            </a:r>
            <a:endParaRPr lang="en-US" sz="1050" dirty="0"/>
          </a:p>
        </p:txBody>
      </p:sp>
      <p:sp>
        <p:nvSpPr>
          <p:cNvPr id="20" name="Shape 15"/>
          <p:cNvSpPr/>
          <p:nvPr/>
        </p:nvSpPr>
        <p:spPr>
          <a:xfrm>
            <a:off x="274320" y="2880360"/>
            <a:ext cx="265176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11480" y="3017520"/>
            <a:ext cx="502920" cy="50292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32" y="3090672"/>
            <a:ext cx="347472" cy="347472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005840" y="301752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End-to-End Managed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411480" y="3447288"/>
            <a:ext cx="24231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handle evaluation, filing, coordination with your broker, and collections. You focus on your business.</a:t>
            </a:r>
            <a:endParaRPr lang="en-US" sz="1050" dirty="0"/>
          </a:p>
        </p:txBody>
      </p:sp>
      <p:sp>
        <p:nvSpPr>
          <p:cNvPr id="25" name="Shape 19"/>
          <p:cNvSpPr/>
          <p:nvPr/>
        </p:nvSpPr>
        <p:spPr>
          <a:xfrm>
            <a:off x="3154680" y="2880360"/>
            <a:ext cx="265176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3291840" y="3017520"/>
            <a:ext cx="502920" cy="50292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pic>
        <p:nvPicPr>
          <p:cNvPr id="2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4992" y="3090672"/>
            <a:ext cx="347472" cy="347472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3886200" y="301752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Free Initial Review</a:t>
            </a:r>
            <a:endParaRPr lang="en-US" sz="1200" dirty="0"/>
          </a:p>
        </p:txBody>
      </p:sp>
      <p:sp>
        <p:nvSpPr>
          <p:cNvPr id="29" name="Text 22"/>
          <p:cNvSpPr/>
          <p:nvPr/>
        </p:nvSpPr>
        <p:spPr>
          <a:xfrm>
            <a:off x="3291840" y="3447288"/>
            <a:ext cx="24231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obligation. We assess your eligibility and estimate your potential recovery at no cost.</a:t>
            </a:r>
            <a:endParaRPr lang="en-US" sz="1050" dirty="0"/>
          </a:p>
        </p:txBody>
      </p:sp>
      <p:sp>
        <p:nvSpPr>
          <p:cNvPr id="30" name="Shape 23"/>
          <p:cNvSpPr/>
          <p:nvPr/>
        </p:nvSpPr>
        <p:spPr>
          <a:xfrm>
            <a:off x="6035040" y="2880360"/>
            <a:ext cx="265176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31" name="Shape 24"/>
          <p:cNvSpPr/>
          <p:nvPr/>
        </p:nvSpPr>
        <p:spPr>
          <a:xfrm>
            <a:off x="6172200" y="3017520"/>
            <a:ext cx="502920" cy="50292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pic>
        <p:nvPicPr>
          <p:cNvPr id="3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5352" y="3090672"/>
            <a:ext cx="347472" cy="347472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6766560" y="301752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 Industries Welcome</a:t>
            </a:r>
            <a:endParaRPr lang="en-US" sz="1200" dirty="0"/>
          </a:p>
        </p:txBody>
      </p:sp>
      <p:sp>
        <p:nvSpPr>
          <p:cNvPr id="34" name="Text 26"/>
          <p:cNvSpPr/>
          <p:nvPr/>
        </p:nvSpPr>
        <p:spPr>
          <a:xfrm>
            <a:off x="6172200" y="3447288"/>
            <a:ext cx="24231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electronics to apparel to food products — if you imported under IEEPA tariffs, we can help.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0" y="-457200"/>
            <a:ext cx="4114800" cy="4114800"/>
          </a:xfrm>
          <a:prstGeom prst="ellipse">
            <a:avLst/>
          </a:prstGeom>
          <a:solidFill>
            <a:srgbClr val="CADCFC">
              <a:alpha val="10000"/>
            </a:srgbClr>
          </a:solidFill>
          <a:ln w="12700">
            <a:solidFill>
              <a:srgbClr val="CADCFC">
                <a:alpha val="1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50292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TO RECOVER YOUR DUTIES?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100584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Let's Get Started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457200" y="2011680"/>
            <a:ext cx="7772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 a free, no-obligation consultation today.</a:t>
            </a:r>
            <a:endParaRPr lang="en-US" sz="1500" dirty="0"/>
          </a:p>
          <a:p>
            <a:pPr indent="0" marL="0"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We'll review your import profile and tell you exactly what you may be owed.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57200" y="2971800"/>
            <a:ext cx="2286000" cy="36576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3154680"/>
            <a:ext cx="5486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Guillermina Garcya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(305) 842-7319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retcs@retcs.com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www.retcs.com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" y="475488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RETCS LLC  |  Confidential  |  2025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RETCS LLC – IEEPA Tariff Refund Solutions for Importers</dc:title>
  <dc:subject>PptxGenJS Presentation</dc:subject>
  <dc:creator>PptxGenJS</dc:creator>
  <cp:lastModifiedBy>PptxGenJS</cp:lastModifiedBy>
  <cp:revision>1</cp:revision>
  <dcterms:created xsi:type="dcterms:W3CDTF">2026-03-17T15:33:38Z</dcterms:created>
  <dcterms:modified xsi:type="dcterms:W3CDTF">2026-03-17T15:33:38Z</dcterms:modified>
</cp:coreProperties>
</file>