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F4A800"/>
          </a:solidFill>
          <a:ln w="12700">
            <a:solidFill>
              <a:srgbClr val="F4A80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217920" y="0"/>
            <a:ext cx="2926080" cy="5143500"/>
          </a:xfrm>
          <a:prstGeom prst="rect">
            <a:avLst/>
          </a:prstGeom>
          <a:solidFill>
            <a:srgbClr val="253285"/>
          </a:solidFill>
          <a:ln w="12700">
            <a:solidFill>
              <a:srgbClr val="25328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943600" y="0"/>
            <a:ext cx="320040" cy="5143500"/>
          </a:xfrm>
          <a:prstGeom prst="rect">
            <a:avLst/>
          </a:prstGeom>
          <a:solidFill>
            <a:srgbClr val="F4A800"/>
          </a:solidFill>
          <a:ln w="12700">
            <a:solidFill>
              <a:srgbClr val="F4A80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0" y="914400"/>
            <a:ext cx="109728" cy="109728"/>
          </a:xfrm>
          <a:prstGeom prst="ellipse">
            <a:avLst/>
          </a:prstGeom>
          <a:solidFill>
            <a:srgbClr val="CADCFC">
              <a:alpha val="60000"/>
            </a:srgbClr>
          </a:solidFill>
          <a:ln w="12700">
            <a:solidFill>
              <a:srgbClr val="CADCFC">
                <a:alpha val="6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086600" y="914400"/>
            <a:ext cx="109728" cy="109728"/>
          </a:xfrm>
          <a:prstGeom prst="ellipse">
            <a:avLst/>
          </a:prstGeom>
          <a:solidFill>
            <a:srgbClr val="CADCFC">
              <a:alpha val="60000"/>
            </a:srgbClr>
          </a:solidFill>
          <a:ln w="12700">
            <a:solidFill>
              <a:srgbClr val="CADCFC">
                <a:alpha val="60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589520" y="914400"/>
            <a:ext cx="109728" cy="109728"/>
          </a:xfrm>
          <a:prstGeom prst="ellipse">
            <a:avLst/>
          </a:prstGeom>
          <a:solidFill>
            <a:srgbClr val="CADCFC">
              <a:alpha val="60000"/>
            </a:srgbClr>
          </a:solidFill>
          <a:ln w="12700">
            <a:solidFill>
              <a:srgbClr val="CADCFC">
                <a:alpha val="60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0" y="1600200"/>
            <a:ext cx="109728" cy="109728"/>
          </a:xfrm>
          <a:prstGeom prst="ellipse">
            <a:avLst/>
          </a:prstGeom>
          <a:solidFill>
            <a:srgbClr val="CADCFC">
              <a:alpha val="60000"/>
            </a:srgbClr>
          </a:solidFill>
          <a:ln w="12700">
            <a:solidFill>
              <a:srgbClr val="CADCFC">
                <a:alpha val="60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086600" y="1600200"/>
            <a:ext cx="109728" cy="109728"/>
          </a:xfrm>
          <a:prstGeom prst="ellipse">
            <a:avLst/>
          </a:prstGeom>
          <a:solidFill>
            <a:srgbClr val="CADCFC">
              <a:alpha val="60000"/>
            </a:srgbClr>
          </a:solidFill>
          <a:ln w="12700">
            <a:solidFill>
              <a:srgbClr val="CADCFC">
                <a:alpha val="60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589520" y="1600200"/>
            <a:ext cx="109728" cy="109728"/>
          </a:xfrm>
          <a:prstGeom prst="ellipse">
            <a:avLst/>
          </a:prstGeom>
          <a:solidFill>
            <a:srgbClr val="CADCFC">
              <a:alpha val="60000"/>
            </a:srgbClr>
          </a:solidFill>
          <a:ln w="12700">
            <a:solidFill>
              <a:srgbClr val="CADCFC">
                <a:alpha val="60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583680" y="2286000"/>
            <a:ext cx="109728" cy="109728"/>
          </a:xfrm>
          <a:prstGeom prst="ellipse">
            <a:avLst/>
          </a:prstGeom>
          <a:solidFill>
            <a:srgbClr val="CADCFC">
              <a:alpha val="60000"/>
            </a:srgbClr>
          </a:solidFill>
          <a:ln w="12700">
            <a:solidFill>
              <a:srgbClr val="CADCFC">
                <a:alpha val="60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086600" y="2286000"/>
            <a:ext cx="109728" cy="109728"/>
          </a:xfrm>
          <a:prstGeom prst="ellipse">
            <a:avLst/>
          </a:prstGeom>
          <a:solidFill>
            <a:srgbClr val="CADCFC">
              <a:alpha val="60000"/>
            </a:srgbClr>
          </a:solidFill>
          <a:ln w="12700">
            <a:solidFill>
              <a:srgbClr val="CADCFC">
                <a:alpha val="60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589520" y="2286000"/>
            <a:ext cx="109728" cy="109728"/>
          </a:xfrm>
          <a:prstGeom prst="ellipse">
            <a:avLst/>
          </a:prstGeom>
          <a:solidFill>
            <a:srgbClr val="CADCFC">
              <a:alpha val="60000"/>
            </a:srgbClr>
          </a:solidFill>
          <a:ln w="12700">
            <a:solidFill>
              <a:srgbClr val="CADCFC">
                <a:alpha val="60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583680" y="2971800"/>
            <a:ext cx="109728" cy="109728"/>
          </a:xfrm>
          <a:prstGeom prst="ellipse">
            <a:avLst/>
          </a:prstGeom>
          <a:solidFill>
            <a:srgbClr val="CADCFC">
              <a:alpha val="60000"/>
            </a:srgbClr>
          </a:solidFill>
          <a:ln w="12700">
            <a:solidFill>
              <a:srgbClr val="CADCFC">
                <a:alpha val="60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086600" y="2971800"/>
            <a:ext cx="109728" cy="109728"/>
          </a:xfrm>
          <a:prstGeom prst="ellipse">
            <a:avLst/>
          </a:prstGeom>
          <a:solidFill>
            <a:srgbClr val="CADCFC">
              <a:alpha val="60000"/>
            </a:srgbClr>
          </a:solidFill>
          <a:ln w="12700">
            <a:solidFill>
              <a:srgbClr val="CADCFC">
                <a:alpha val="60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589520" y="2971800"/>
            <a:ext cx="109728" cy="109728"/>
          </a:xfrm>
          <a:prstGeom prst="ellipse">
            <a:avLst/>
          </a:prstGeom>
          <a:solidFill>
            <a:srgbClr val="CADCFC">
              <a:alpha val="60000"/>
            </a:srgbClr>
          </a:solidFill>
          <a:ln w="12700">
            <a:solidFill>
              <a:srgbClr val="CADCFC">
                <a:alpha val="60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48640" y="1417320"/>
            <a:ext cx="2560320" cy="292608"/>
          </a:xfrm>
          <a:prstGeom prst="rect">
            <a:avLst/>
          </a:prstGeom>
          <a:solidFill>
            <a:srgbClr val="F4A800"/>
          </a:solidFill>
          <a:ln w="12700">
            <a:solidFill>
              <a:srgbClr val="F4A80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48640" y="1417320"/>
            <a:ext cx="2560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2761"/>
                </a:solidFill>
              </a:rPr>
              <a:t>CUSTOMS COMPLIANCE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548640" y="1783080"/>
            <a:ext cx="5120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IEEPA Tariff Refund</a:t>
            </a:r>
            <a:endParaRPr lang="en-US" sz="4000" dirty="0"/>
          </a:p>
        </p:txBody>
      </p:sp>
      <p:sp>
        <p:nvSpPr>
          <p:cNvPr id="20" name="Text 18"/>
          <p:cNvSpPr/>
          <p:nvPr/>
        </p:nvSpPr>
        <p:spPr>
          <a:xfrm>
            <a:off x="548640" y="2514600"/>
            <a:ext cx="5120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Documentation Guide</a:t>
            </a:r>
            <a:endParaRPr lang="en-US" sz="4000" dirty="0"/>
          </a:p>
        </p:txBody>
      </p:sp>
      <p:sp>
        <p:nvSpPr>
          <p:cNvPr id="21" name="Text 19"/>
          <p:cNvSpPr/>
          <p:nvPr/>
        </p:nvSpPr>
        <p:spPr>
          <a:xfrm>
            <a:off x="548640" y="3337560"/>
            <a:ext cx="5029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your customers need to provide to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expedite refund eligibility calculations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6263640" y="3566160"/>
            <a:ext cx="2651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4A800"/>
                </a:solidFill>
              </a:rPr>
              <a:t>RETCS LLC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263640" y="3977640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CADCFC"/>
                </a:solidFill>
              </a:rPr>
              <a:t>retcs@retcs.com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6263640" y="4233672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CADCFC"/>
                </a:solidFill>
              </a:rPr>
              <a:t>(645) 200-7703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62055"/>
          </a:solidFill>
          <a:ln w="12700">
            <a:solidFill>
              <a:srgbClr val="16205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57200" y="4892040"/>
            <a:ext cx="8229600" cy="2514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spc="100" kern="0" dirty="0">
                <a:solidFill>
                  <a:srgbClr val="CADCFC"/>
                </a:solidFill>
              </a:rPr>
              <a:t>RETCS LLC  •  retcs@retcs.com  •  (645) 200-7703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7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F4A800"/>
          </a:solidFill>
          <a:ln w="12700">
            <a:solidFill>
              <a:srgbClr val="F4A80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13716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DOCUMENTATION MATTERS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57200" y="603504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Accurate records are the foundation of a successful IEEPA refund claim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365760" y="1234440"/>
            <a:ext cx="2606040" cy="3474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FB"/>
            </a:solidFill>
            <a:prstDash val="solid"/>
          </a:ln>
          <a:effectLst>
            <a:outerShdw sx="100000" sy="100000" kx="0" ky="0" algn="bl" rotWithShape="0" blurRad="101600" dist="38100" dir="8100000">
              <a:srgbClr val="1E2761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65760" y="1234440"/>
            <a:ext cx="2606040" cy="73152"/>
          </a:xfrm>
          <a:prstGeom prst="rect">
            <a:avLst/>
          </a:prstGeom>
          <a:solidFill>
            <a:srgbClr val="F4A800"/>
          </a:solidFill>
          <a:ln w="12700">
            <a:solidFill>
              <a:srgbClr val="F4A80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348740" y="1389888"/>
            <a:ext cx="640080" cy="640080"/>
          </a:xfrm>
          <a:prstGeom prst="ellipse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348740" y="138988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4A800"/>
                </a:solidFill>
              </a:rPr>
              <a:t>✓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502920" y="2148840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Faster Processing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30352" y="2606040"/>
            <a:ext cx="22860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Complete, well-organised documentation allows refund calculations to begin immediately — no back-and-forth delays.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200400" y="1234440"/>
            <a:ext cx="2606040" cy="3474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FB"/>
            </a:solidFill>
            <a:prstDash val="solid"/>
          </a:ln>
          <a:effectLst>
            <a:outerShdw sx="100000" sy="100000" kx="0" ky="0" algn="bl" rotWithShape="0" blurRad="101600" dist="38100" dir="8100000">
              <a:srgbClr val="1E2761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3200400" y="1234440"/>
            <a:ext cx="2606040" cy="73152"/>
          </a:xfrm>
          <a:prstGeom prst="rect">
            <a:avLst/>
          </a:prstGeom>
          <a:solidFill>
            <a:srgbClr val="F4A800"/>
          </a:solidFill>
          <a:ln w="12700">
            <a:solidFill>
              <a:srgbClr val="F4A80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183380" y="1389888"/>
            <a:ext cx="640080" cy="640080"/>
          </a:xfrm>
          <a:prstGeom prst="ellipse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183380" y="138988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4A800"/>
                </a:solidFill>
              </a:rPr>
              <a:t>$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3337560" y="2148840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Maximise Recovery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3364992" y="2606040"/>
            <a:ext cx="22860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Proper duty breakdowns ensure every eligible IEEPA charge is identified and included in the refund claim.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035040" y="1234440"/>
            <a:ext cx="2606040" cy="3474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FB"/>
            </a:solidFill>
            <a:prstDash val="solid"/>
          </a:ln>
          <a:effectLst>
            <a:outerShdw sx="100000" sy="100000" kx="0" ky="0" algn="bl" rotWithShape="0" blurRad="101600" dist="38100" dir="8100000">
              <a:srgbClr val="1E2761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6035040" y="1234440"/>
            <a:ext cx="2606040" cy="73152"/>
          </a:xfrm>
          <a:prstGeom prst="rect">
            <a:avLst/>
          </a:prstGeom>
          <a:solidFill>
            <a:srgbClr val="F4A800"/>
          </a:solidFill>
          <a:ln w="12700">
            <a:solidFill>
              <a:srgbClr val="F4A80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018020" y="1389888"/>
            <a:ext cx="640080" cy="640080"/>
          </a:xfrm>
          <a:prstGeom prst="ellipse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018020" y="138988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4A800"/>
                </a:solidFill>
              </a:rPr>
              <a:t>⚖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6172200" y="2148840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Audit-Ready Compliance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99632" y="2606040"/>
            <a:ext cx="22860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CBP may request supporting evidence at any stage. Having the full entry packet on hand keeps you protected.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4892040"/>
            <a:ext cx="8229600" cy="2514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spc="100" kern="0" dirty="0">
                <a:solidFill>
                  <a:srgbClr val="CADCFC"/>
                </a:solidFill>
              </a:rPr>
              <a:t>IEEPA TARIFF REFUND  •  DOCUMENTATION GUIDE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7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F4A800"/>
          </a:solidFill>
          <a:ln w="12700">
            <a:solidFill>
              <a:srgbClr val="F4A80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13716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THINGS WE NEED FROM YOU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57200" y="603504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calculate your IEEPA tariff refund we require two categories of information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365760" y="1143000"/>
            <a:ext cx="3931920" cy="374904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  <a:effectLst>
            <a:outerShdw sx="100000" sy="100000" kx="0" ky="0" algn="bl" rotWithShape="0" blurRad="101600" dist="38100" dir="8100000">
              <a:srgbClr val="1E2761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65760" y="1143000"/>
            <a:ext cx="3931920" cy="64008"/>
          </a:xfrm>
          <a:prstGeom prst="rect">
            <a:avLst/>
          </a:prstGeom>
          <a:solidFill>
            <a:srgbClr val="F4A800"/>
          </a:solidFill>
          <a:ln w="12700">
            <a:solidFill>
              <a:srgbClr val="F4A80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234440"/>
            <a:ext cx="640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4A800"/>
                </a:solidFill>
              </a:rPr>
              <a:t>01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1051560" y="1298448"/>
            <a:ext cx="3017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DATASET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02920" y="1755648"/>
            <a:ext cx="3611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structured spreadsheet with key entry data across all shipments — the backbone of the refund calculation.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548640" y="2487168"/>
            <a:ext cx="356616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Entry number &amp; date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Port of entry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HTS classification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Country of origin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Duty breakdown (IEEPA separated)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Total duties paid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Liquidation date / status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846320" y="1143000"/>
            <a:ext cx="3931920" cy="374904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FB"/>
            </a:solidFill>
            <a:prstDash val="solid"/>
          </a:ln>
          <a:effectLst>
            <a:outerShdw sx="100000" sy="100000" kx="0" ky="0" algn="bl" rotWithShape="0" blurRad="101600" dist="38100" dir="8100000">
              <a:srgbClr val="1E2761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846320" y="1143000"/>
            <a:ext cx="3931920" cy="64008"/>
          </a:xfrm>
          <a:prstGeom prst="rect">
            <a:avLst/>
          </a:prstGeom>
          <a:solidFill>
            <a:srgbClr val="F4A800"/>
          </a:solidFill>
          <a:ln w="12700">
            <a:solidFill>
              <a:srgbClr val="F4A80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37760" y="1234440"/>
            <a:ext cx="640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</a:rPr>
              <a:t>02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5532120" y="1298448"/>
            <a:ext cx="3017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ENTRY PACKET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4983480" y="1755648"/>
            <a:ext cx="3611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Supporting documents for every entry — required for verification and potential CBP audit.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983480" y="2487168"/>
            <a:ext cx="361188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CBP Form 7501 (Entry Summary)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CBP Form 3461 (Entry / Immed. Delivery)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Commercial invoices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Packing lists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Bills of lading / freight docs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Proof of duty payment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(ACH / PMS statements)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4892040"/>
            <a:ext cx="8229600" cy="2514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spc="100" kern="0" dirty="0">
                <a:solidFill>
                  <a:srgbClr val="CADCFC"/>
                </a:solidFill>
              </a:rPr>
              <a:t>IEEPA TARIFF REFUND  •  DOCUMENTATION GUIDE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7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F4A800"/>
          </a:solidFill>
          <a:ln w="12700">
            <a:solidFill>
              <a:srgbClr val="F4A80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11887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 |  CORE DATASET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57200" y="603504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Please provide this as a spreadsheet (.xlsx or .csv) covering ALL entries subject to IEEPA duties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274320" y="1078992"/>
            <a:ext cx="8595360" cy="347472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20040" y="1078992"/>
            <a:ext cx="457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4A800"/>
                </a:solidFill>
              </a:rPr>
              <a:t>#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822960" y="1078992"/>
            <a:ext cx="2377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4A800"/>
                </a:solidFill>
              </a:rPr>
              <a:t>Field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246120" y="1078992"/>
            <a:ext cx="4892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4A800"/>
                </a:solidFill>
              </a:rPr>
              <a:t>Why It's Needed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274320" y="1426464"/>
            <a:ext cx="859536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F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20040" y="1426464"/>
            <a:ext cx="457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E2761"/>
                </a:solidFill>
              </a:rPr>
              <a:t>1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822960" y="1426464"/>
            <a:ext cx="23317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E2761"/>
                </a:solidFill>
              </a:rPr>
              <a:t>Entry Number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246120" y="1426464"/>
            <a:ext cx="5394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A5568"/>
                </a:solidFill>
              </a:rPr>
              <a:t>Unique CBP identifier — links the spreadsheet row to the physical document packet.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274320" y="1847088"/>
            <a:ext cx="8595360" cy="420624"/>
          </a:xfrm>
          <a:prstGeom prst="rect">
            <a:avLst/>
          </a:prstGeom>
          <a:solidFill>
            <a:srgbClr val="EEF3FD"/>
          </a:solidFill>
          <a:ln w="12700">
            <a:solidFill>
              <a:srgbClr val="DCE8F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20040" y="1847088"/>
            <a:ext cx="457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E2761"/>
                </a:solidFill>
              </a:rPr>
              <a:t>2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822960" y="1847088"/>
            <a:ext cx="23317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E2761"/>
                </a:solidFill>
              </a:rPr>
              <a:t>Entry Date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246120" y="1847088"/>
            <a:ext cx="5394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A5568"/>
                </a:solidFill>
              </a:rPr>
              <a:t>Determines which executive order tariff rate applies and eligibility window.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274320" y="2267712"/>
            <a:ext cx="859536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F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20040" y="2267712"/>
            <a:ext cx="457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E2761"/>
                </a:solidFill>
              </a:rPr>
              <a:t>3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822960" y="2267712"/>
            <a:ext cx="23317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E2761"/>
                </a:solidFill>
              </a:rPr>
              <a:t>Port of Entry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3246120" y="2267712"/>
            <a:ext cx="5394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A5568"/>
                </a:solidFill>
              </a:rPr>
              <a:t>Different ports may have different processing timelines and liquidation dates.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274320" y="2688336"/>
            <a:ext cx="8595360" cy="420624"/>
          </a:xfrm>
          <a:prstGeom prst="rect">
            <a:avLst/>
          </a:prstGeom>
          <a:solidFill>
            <a:srgbClr val="EEF3FD"/>
          </a:solidFill>
          <a:ln w="12700">
            <a:solidFill>
              <a:srgbClr val="DCE8F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20040" y="2688336"/>
            <a:ext cx="457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E2761"/>
                </a:solidFill>
              </a:rPr>
              <a:t>4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822960" y="2688336"/>
            <a:ext cx="23317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E2761"/>
                </a:solidFill>
              </a:rPr>
              <a:t>HTS Classification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3246120" y="2688336"/>
            <a:ext cx="5394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A5568"/>
                </a:solidFill>
              </a:rPr>
              <a:t>Identifies the product category and confirms whether IEEPA duties apply.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274320" y="3108960"/>
            <a:ext cx="859536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F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20040" y="3108960"/>
            <a:ext cx="457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E2761"/>
                </a:solidFill>
              </a:rPr>
              <a:t>5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822960" y="3108960"/>
            <a:ext cx="23317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E2761"/>
                </a:solidFill>
              </a:rPr>
              <a:t>Country of Origin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3246120" y="3108960"/>
            <a:ext cx="5394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A5568"/>
                </a:solidFill>
              </a:rPr>
              <a:t>IEEPA duties are country-specific — this field drives eligibility.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274320" y="3529584"/>
            <a:ext cx="8595360" cy="420624"/>
          </a:xfrm>
          <a:prstGeom prst="rect">
            <a:avLst/>
          </a:prstGeom>
          <a:solidFill>
            <a:srgbClr val="EEF3FD"/>
          </a:solidFill>
          <a:ln w="12700">
            <a:solidFill>
              <a:srgbClr val="DCE8F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20040" y="3529584"/>
            <a:ext cx="457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E2761"/>
                </a:solidFill>
              </a:rPr>
              <a:t>6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822960" y="3529584"/>
            <a:ext cx="23317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E2761"/>
                </a:solidFill>
              </a:rPr>
              <a:t>Duty Breakdown  (IEEPA separated)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3246120" y="3529584"/>
            <a:ext cx="5394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A5568"/>
                </a:solidFill>
              </a:rPr>
              <a:t>Separating IEEPA from standard duties is essential for accurate refund calculation.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274320" y="3950208"/>
            <a:ext cx="859536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F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320040" y="3950208"/>
            <a:ext cx="457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E2761"/>
                </a:solidFill>
              </a:rPr>
              <a:t>7</a:t>
            </a:r>
            <a:endParaRPr lang="en-US" sz="1050" dirty="0"/>
          </a:p>
        </p:txBody>
      </p:sp>
      <p:sp>
        <p:nvSpPr>
          <p:cNvPr id="36" name="Text 34"/>
          <p:cNvSpPr/>
          <p:nvPr/>
        </p:nvSpPr>
        <p:spPr>
          <a:xfrm>
            <a:off x="822960" y="3950208"/>
            <a:ext cx="23317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E2761"/>
                </a:solidFill>
              </a:rPr>
              <a:t>Total Duties Paid</a:t>
            </a:r>
            <a:endParaRPr lang="en-US" sz="1050" dirty="0"/>
          </a:p>
        </p:txBody>
      </p:sp>
      <p:sp>
        <p:nvSpPr>
          <p:cNvPr id="37" name="Text 35"/>
          <p:cNvSpPr/>
          <p:nvPr/>
        </p:nvSpPr>
        <p:spPr>
          <a:xfrm>
            <a:off x="3246120" y="3950208"/>
            <a:ext cx="5394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A5568"/>
                </a:solidFill>
              </a:rPr>
              <a:t>Cross-referenced against proof-of-payment documents for reconciliation.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274320" y="4370832"/>
            <a:ext cx="8595360" cy="420624"/>
          </a:xfrm>
          <a:prstGeom prst="rect">
            <a:avLst/>
          </a:prstGeom>
          <a:solidFill>
            <a:srgbClr val="EEF3FD"/>
          </a:solidFill>
          <a:ln w="12700">
            <a:solidFill>
              <a:srgbClr val="DCE8FB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320040" y="4370832"/>
            <a:ext cx="457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E2761"/>
                </a:solidFill>
              </a:rPr>
              <a:t>8</a:t>
            </a:r>
            <a:endParaRPr lang="en-US" sz="1050" dirty="0"/>
          </a:p>
        </p:txBody>
      </p:sp>
      <p:sp>
        <p:nvSpPr>
          <p:cNvPr id="40" name="Text 38"/>
          <p:cNvSpPr/>
          <p:nvPr/>
        </p:nvSpPr>
        <p:spPr>
          <a:xfrm>
            <a:off x="822960" y="4370832"/>
            <a:ext cx="23317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E2761"/>
                </a:solidFill>
              </a:rPr>
              <a:t>Liquidation Date / Status</a:t>
            </a:r>
            <a:endParaRPr lang="en-US" sz="1050" dirty="0"/>
          </a:p>
        </p:txBody>
      </p:sp>
      <p:sp>
        <p:nvSpPr>
          <p:cNvPr id="41" name="Text 39"/>
          <p:cNvSpPr/>
          <p:nvPr/>
        </p:nvSpPr>
        <p:spPr>
          <a:xfrm>
            <a:off x="3246120" y="4370832"/>
            <a:ext cx="5394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A5568"/>
                </a:solidFill>
              </a:rPr>
              <a:t>Determines whether the entry is open, liquidated, or past the protest window.</a:t>
            </a:r>
            <a:endParaRPr lang="en-US" sz="1000" dirty="0"/>
          </a:p>
        </p:txBody>
      </p:sp>
      <p:sp>
        <p:nvSpPr>
          <p:cNvPr id="42" name="Shape 40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57200" y="4892040"/>
            <a:ext cx="8229600" cy="2514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spc="100" kern="0" dirty="0">
                <a:solidFill>
                  <a:srgbClr val="CADCFC"/>
                </a:solidFill>
              </a:rPr>
              <a:t>IEEPA TARIFF REFUND  •  DOCUMENTATION GUIDE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F4A800"/>
          </a:solidFill>
          <a:ln w="12700">
            <a:solidFill>
              <a:srgbClr val="F4A8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22860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F4A800"/>
                </a:solidFill>
              </a:rPr>
              <a:t>SPOTLIGHT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8640" y="548640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the Duty Breakdown Must Be Separated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365760" y="1463040"/>
            <a:ext cx="2606040" cy="2560320"/>
          </a:xfrm>
          <a:prstGeom prst="rect">
            <a:avLst/>
          </a:prstGeom>
          <a:solidFill>
            <a:srgbClr val="253285"/>
          </a:solidFill>
          <a:ln w="12700">
            <a:solidFill>
              <a:srgbClr val="3D52A0"/>
            </a:solidFill>
            <a:prstDash val="solid"/>
          </a:ln>
          <a:effectLst>
            <a:outerShdw sx="100000" sy="100000" kx="0" ky="0" algn="bl" rotWithShape="0" blurRad="101600" dist="38100" dir="8100000">
              <a:srgbClr val="1E2761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65760" y="1463040"/>
            <a:ext cx="2606040" cy="384048"/>
          </a:xfrm>
          <a:prstGeom prst="rect">
            <a:avLst/>
          </a:prstGeom>
          <a:solidFill>
            <a:srgbClr val="F4A800"/>
          </a:solidFill>
          <a:ln w="12700">
            <a:solidFill>
              <a:srgbClr val="F4A80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1463040"/>
            <a:ext cx="2423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761"/>
                </a:solidFill>
              </a:rPr>
              <a:t>IEEPA Duties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502920" y="1938528"/>
            <a:ext cx="233172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are the duties paid under the IEEPA executive orders — the specific charges eligible for refund.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00400" y="1463040"/>
            <a:ext cx="2606040" cy="2560320"/>
          </a:xfrm>
          <a:prstGeom prst="rect">
            <a:avLst/>
          </a:prstGeom>
          <a:solidFill>
            <a:srgbClr val="253285"/>
          </a:solidFill>
          <a:ln w="12700">
            <a:solidFill>
              <a:srgbClr val="3D52A0"/>
            </a:solidFill>
            <a:prstDash val="solid"/>
          </a:ln>
          <a:effectLst>
            <a:outerShdw sx="100000" sy="100000" kx="0" ky="0" algn="bl" rotWithShape="0" blurRad="101600" dist="38100" dir="8100000">
              <a:srgbClr val="1E2761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3200400" y="1463040"/>
            <a:ext cx="2606040" cy="384048"/>
          </a:xfrm>
          <a:prstGeom prst="rect">
            <a:avLst/>
          </a:prstGeom>
          <a:solidFill>
            <a:srgbClr val="CADCFC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291840" y="1463040"/>
            <a:ext cx="2423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761"/>
                </a:solidFill>
              </a:rPr>
              <a:t>Standard MFN Duties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337560" y="1938528"/>
            <a:ext cx="233172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 most-favoured-nation tariff duties. These are NOT refundable under the IEEPA programme.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035040" y="1463040"/>
            <a:ext cx="2606040" cy="2560320"/>
          </a:xfrm>
          <a:prstGeom prst="rect">
            <a:avLst/>
          </a:prstGeom>
          <a:solidFill>
            <a:srgbClr val="253285"/>
          </a:solidFill>
          <a:ln w="12700">
            <a:solidFill>
              <a:srgbClr val="3D52A0"/>
            </a:solidFill>
            <a:prstDash val="solid"/>
          </a:ln>
          <a:effectLst>
            <a:outerShdw sx="100000" sy="100000" kx="0" ky="0" algn="bl" rotWithShape="0" blurRad="101600" dist="38100" dir="8100000">
              <a:srgbClr val="1E2761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6035040" y="1463040"/>
            <a:ext cx="2606040" cy="384048"/>
          </a:xfrm>
          <a:prstGeom prst="rect">
            <a:avLst/>
          </a:prstGeom>
          <a:solidFill>
            <a:srgbClr val="C5D8F8"/>
          </a:solidFill>
          <a:ln w="12700">
            <a:solidFill>
              <a:srgbClr val="C5D8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126480" y="1463040"/>
            <a:ext cx="2423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E2761"/>
                </a:solidFill>
              </a:rPr>
              <a:t>Other Fees &amp; Taxes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6172200" y="1938528"/>
            <a:ext cx="233172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MPF, HMF, and other federal fees — tracked separately for complete entry reconciliation.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365760" y="4206240"/>
            <a:ext cx="8412480" cy="594360"/>
          </a:xfrm>
          <a:prstGeom prst="rect">
            <a:avLst/>
          </a:prstGeom>
          <a:solidFill>
            <a:srgbClr val="F4A800"/>
          </a:solidFill>
          <a:ln w="12700">
            <a:solidFill>
              <a:srgbClr val="F4A80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02920" y="420624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E2761"/>
                </a:solidFill>
              </a:rPr>
              <a:t>★  Without a clear IEEPA duty breakdown, we cannot calculate your refund — this column is mandatory.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62055"/>
          </a:solidFill>
          <a:ln w="12700">
            <a:solidFill>
              <a:srgbClr val="16205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4892040"/>
            <a:ext cx="8229600" cy="2514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spc="100" kern="0" dirty="0">
                <a:solidFill>
                  <a:srgbClr val="CADCFC"/>
                </a:solidFill>
              </a:rPr>
              <a:t>IEEPA TARIFF REFUND  •  DOCUMENTATION GUIDE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7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F4A800"/>
          </a:solidFill>
          <a:ln w="12700">
            <a:solidFill>
              <a:srgbClr val="F4A80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11887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  |  FULL ENTRY PACKET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57200" y="603504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Required for every entry — provide scanned copies or PDF exports for each document listed below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320040" y="1115568"/>
            <a:ext cx="4160520" cy="1170432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FB"/>
            </a:solidFill>
            <a:prstDash val="solid"/>
          </a:ln>
          <a:effectLst>
            <a:outerShdw sx="100000" sy="100000" kx="0" ky="0" algn="bl" rotWithShape="0" blurRad="101600" dist="38100" dir="8100000">
              <a:srgbClr val="1E2761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20040" y="1115568"/>
            <a:ext cx="438912" cy="1170432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0040" y="1115568"/>
            <a:ext cx="438912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4A800"/>
                </a:solidFill>
              </a:rPr>
              <a:t>A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50392" y="1207008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761"/>
                </a:solidFill>
              </a:rPr>
              <a:t>CBP Form 7501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50392" y="1463040"/>
            <a:ext cx="3520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F4A800"/>
                </a:solidFill>
              </a:rPr>
              <a:t>Entry Summary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850392" y="1645920"/>
            <a:ext cx="3520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A5568"/>
                </a:solidFill>
              </a:rPr>
              <a:t>The primary customs document — records HTS codes, duty amounts, country of origin, and liquidation status.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4800600" y="1115568"/>
            <a:ext cx="4160520" cy="1170432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FB"/>
            </a:solidFill>
            <a:prstDash val="solid"/>
          </a:ln>
          <a:effectLst>
            <a:outerShdw sx="100000" sy="100000" kx="0" ky="0" algn="bl" rotWithShape="0" blurRad="101600" dist="38100" dir="8100000">
              <a:srgbClr val="1E2761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800600" y="1115568"/>
            <a:ext cx="438912" cy="1170432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800600" y="1115568"/>
            <a:ext cx="438912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4A800"/>
                </a:solidFill>
              </a:rPr>
              <a:t>B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330952" y="1207008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761"/>
                </a:solidFill>
              </a:rPr>
              <a:t>CBP Form 3461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330952" y="1463040"/>
            <a:ext cx="3520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F4A800"/>
                </a:solidFill>
              </a:rPr>
              <a:t>Entry / Immediate Delivery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5330952" y="1645920"/>
            <a:ext cx="3520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A5568"/>
                </a:solidFill>
              </a:rPr>
              <a:t>Authorises release of goods; confirms arrival date, port, and carrier information.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320040" y="2414016"/>
            <a:ext cx="4160520" cy="1170432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FB"/>
            </a:solidFill>
            <a:prstDash val="solid"/>
          </a:ln>
          <a:effectLst>
            <a:outerShdw sx="100000" sy="100000" kx="0" ky="0" algn="bl" rotWithShape="0" blurRad="101600" dist="38100" dir="8100000">
              <a:srgbClr val="1E2761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320040" y="2414016"/>
            <a:ext cx="438912" cy="1170432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20040" y="2414016"/>
            <a:ext cx="438912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4A800"/>
                </a:solidFill>
              </a:rPr>
              <a:t>C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850392" y="2505456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761"/>
                </a:solidFill>
              </a:rPr>
              <a:t>Commercial Invoices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850392" y="2761488"/>
            <a:ext cx="3520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F4A800"/>
                </a:solidFill>
              </a:rPr>
              <a:t>Seller-issued</a:t>
            </a:r>
            <a:endParaRPr lang="en-US" sz="950" dirty="0"/>
          </a:p>
        </p:txBody>
      </p:sp>
      <p:sp>
        <p:nvSpPr>
          <p:cNvPr id="23" name="Text 21"/>
          <p:cNvSpPr/>
          <p:nvPr/>
        </p:nvSpPr>
        <p:spPr>
          <a:xfrm>
            <a:off x="850392" y="2944368"/>
            <a:ext cx="3520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A5568"/>
                </a:solidFill>
              </a:rPr>
              <a:t>Provides transaction value, commodity description, and buyer/seller details used in valuation.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4800600" y="2414016"/>
            <a:ext cx="4160520" cy="1170432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FB"/>
            </a:solidFill>
            <a:prstDash val="solid"/>
          </a:ln>
          <a:effectLst>
            <a:outerShdw sx="100000" sy="100000" kx="0" ky="0" algn="bl" rotWithShape="0" blurRad="101600" dist="38100" dir="8100000">
              <a:srgbClr val="1E2761">
                <a:alpha val="12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4800600" y="2414016"/>
            <a:ext cx="438912" cy="1170432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800600" y="2414016"/>
            <a:ext cx="438912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4A800"/>
                </a:solidFill>
              </a:rPr>
              <a:t>D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5330952" y="2505456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761"/>
                </a:solidFill>
              </a:rPr>
              <a:t>Packing Lists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5330952" y="2761488"/>
            <a:ext cx="3520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F4A800"/>
                </a:solidFill>
              </a:rPr>
              <a:t>Shipper-issued</a:t>
            </a:r>
            <a:endParaRPr lang="en-US" sz="950" dirty="0"/>
          </a:p>
        </p:txBody>
      </p:sp>
      <p:sp>
        <p:nvSpPr>
          <p:cNvPr id="29" name="Text 27"/>
          <p:cNvSpPr/>
          <p:nvPr/>
        </p:nvSpPr>
        <p:spPr>
          <a:xfrm>
            <a:off x="5330952" y="2944368"/>
            <a:ext cx="3520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A5568"/>
                </a:solidFill>
              </a:rPr>
              <a:t>Itemises contents, quantities, and weights — cross-referenced with the invoice and 7501.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320040" y="3712464"/>
            <a:ext cx="4160520" cy="1170432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FB"/>
            </a:solidFill>
            <a:prstDash val="solid"/>
          </a:ln>
          <a:effectLst>
            <a:outerShdw sx="100000" sy="100000" kx="0" ky="0" algn="bl" rotWithShape="0" blurRad="101600" dist="38100" dir="8100000">
              <a:srgbClr val="1E2761">
                <a:alpha val="12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320040" y="3712464"/>
            <a:ext cx="438912" cy="1170432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320040" y="3712464"/>
            <a:ext cx="438912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4A800"/>
                </a:solidFill>
              </a:rPr>
              <a:t>E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850392" y="3803904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761"/>
                </a:solidFill>
              </a:rPr>
              <a:t>Bills of Lading / Freight Docs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850392" y="4059936"/>
            <a:ext cx="3520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F4A800"/>
                </a:solidFill>
              </a:rPr>
              <a:t>Carrier-issued</a:t>
            </a:r>
            <a:endParaRPr lang="en-US" sz="950" dirty="0"/>
          </a:p>
        </p:txBody>
      </p:sp>
      <p:sp>
        <p:nvSpPr>
          <p:cNvPr id="35" name="Text 33"/>
          <p:cNvSpPr/>
          <p:nvPr/>
        </p:nvSpPr>
        <p:spPr>
          <a:xfrm>
            <a:off x="850392" y="4242816"/>
            <a:ext cx="3520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A5568"/>
                </a:solidFill>
              </a:rPr>
              <a:t>Confirms shipment route, carrier, and cargo details essential for country-of-origin verification.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4800600" y="3712464"/>
            <a:ext cx="4160520" cy="1170432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FB"/>
            </a:solidFill>
            <a:prstDash val="solid"/>
          </a:ln>
          <a:effectLst>
            <a:outerShdw sx="100000" sy="100000" kx="0" ky="0" algn="bl" rotWithShape="0" blurRad="101600" dist="38100" dir="8100000">
              <a:srgbClr val="1E2761">
                <a:alpha val="12000"/>
              </a:srgbClr>
            </a:outerShdw>
          </a:effectLst>
        </p:spPr>
      </p:sp>
      <p:sp>
        <p:nvSpPr>
          <p:cNvPr id="37" name="Shape 35"/>
          <p:cNvSpPr/>
          <p:nvPr/>
        </p:nvSpPr>
        <p:spPr>
          <a:xfrm>
            <a:off x="4800600" y="3712464"/>
            <a:ext cx="438912" cy="1170432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4800600" y="3712464"/>
            <a:ext cx="438912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4A800"/>
                </a:solidFill>
              </a:rPr>
              <a:t>F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5330952" y="3803904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761"/>
                </a:solidFill>
              </a:rPr>
              <a:t>Proof of Duty Payment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5330952" y="4059936"/>
            <a:ext cx="3520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F4A800"/>
                </a:solidFill>
              </a:rPr>
              <a:t>ACH / PMS Statements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5330952" y="4242816"/>
            <a:ext cx="3520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A5568"/>
                </a:solidFill>
              </a:rPr>
              <a:t>Bank or PMS payment records proving duties were actually remitted to CBP — required for refund.</a:t>
            </a:r>
            <a:endParaRPr lang="en-US" sz="950" dirty="0"/>
          </a:p>
        </p:txBody>
      </p:sp>
      <p:sp>
        <p:nvSpPr>
          <p:cNvPr id="42" name="Shape 40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57200" y="4892040"/>
            <a:ext cx="8229600" cy="2514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spc="100" kern="0" dirty="0">
                <a:solidFill>
                  <a:srgbClr val="CADCFC"/>
                </a:solidFill>
              </a:rPr>
              <a:t>IEEPA TARIFF REFUND  •  DOCUMENTATION GUIDE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7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F4A800"/>
          </a:solidFill>
          <a:ln w="12700">
            <a:solidFill>
              <a:srgbClr val="F4A80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11887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CBP FORMS  |  WHAT TO LOOK FOR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57200" y="603504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fields we review on each CBP form when calculating your refund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365760" y="1097280"/>
            <a:ext cx="3931920" cy="3657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FB"/>
            </a:solidFill>
            <a:prstDash val="solid"/>
          </a:ln>
          <a:effectLst>
            <a:outerShdw sx="100000" sy="100000" kx="0" ky="0" algn="bl" rotWithShape="0" blurRad="101600" dist="38100" dir="8100000">
              <a:srgbClr val="1E2761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65760" y="1097280"/>
            <a:ext cx="3931920" cy="50292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02920" y="109728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</a:rPr>
              <a:t>CBP FORM 7501  —  Entry Summary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502920" y="1664208"/>
            <a:ext cx="36118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✓  Entry number &amp; type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✓  HTS number (column 27)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✓  Country of origin (column 11)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✓  Entered value &amp; duty rate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✓  Total duty calculated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✓  IEEPA additional duty line item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✓  Liquidation date &amp; code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✓  Importer of record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846320" y="1097280"/>
            <a:ext cx="3931920" cy="3657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FB"/>
            </a:solidFill>
            <a:prstDash val="solid"/>
          </a:ln>
          <a:effectLst>
            <a:outerShdw sx="100000" sy="100000" kx="0" ky="0" algn="bl" rotWithShape="0" blurRad="101600" dist="38100" dir="8100000">
              <a:srgbClr val="1E2761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846320" y="1097280"/>
            <a:ext cx="3931920" cy="502920"/>
          </a:xfrm>
          <a:prstGeom prst="rect">
            <a:avLst/>
          </a:prstGeom>
          <a:solidFill>
            <a:srgbClr val="253285"/>
          </a:solidFill>
          <a:ln w="12700">
            <a:solidFill>
              <a:srgbClr val="25328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983480" y="109728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</a:rPr>
              <a:t>CBP FORM 3461  —  Entry/Immediate Delivery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4983480" y="1664208"/>
            <a:ext cx="36118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✓  Carrier &amp; vessel / flight number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✓  Port of unlading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✓  Estimated date of arrival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✓  Importer / consignee name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✓  Entry number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✓  Number &amp; description of packages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✓  Country of origin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✓  Signature &amp; date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4892040"/>
            <a:ext cx="8229600" cy="2514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spc="100" kern="0" dirty="0">
                <a:solidFill>
                  <a:srgbClr val="CADCFC"/>
                </a:solidFill>
              </a:rPr>
              <a:t>IEEPA TARIFF REFUND  •  DOCUMENTATION GUIDE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7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F4A800"/>
          </a:solidFill>
          <a:ln w="12700">
            <a:solidFill>
              <a:srgbClr val="F4A80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11887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 DOCUMENTS  |  WHAT TO LOOK FOR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57200" y="603504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Ensure these documents are complete and match the information on the CBP forms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320040" y="1078992"/>
            <a:ext cx="4160520" cy="1783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FB"/>
            </a:solidFill>
            <a:prstDash val="solid"/>
          </a:ln>
          <a:effectLst>
            <a:outerShdw sx="100000" sy="100000" kx="0" ky="0" algn="bl" rotWithShape="0" blurRad="101600" dist="38100" dir="8100000">
              <a:srgbClr val="1E2761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20040" y="1078992"/>
            <a:ext cx="4160520" cy="384048"/>
          </a:xfrm>
          <a:prstGeom prst="rect">
            <a:avLst/>
          </a:prstGeom>
          <a:solidFill>
            <a:srgbClr val="F4A800"/>
          </a:solidFill>
          <a:ln w="12700">
            <a:solidFill>
              <a:srgbClr val="F4A80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768" y="1078992"/>
            <a:ext cx="3931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2761"/>
                </a:solidFill>
              </a:rPr>
              <a:t>Commercial Invoice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11480" y="1508760"/>
            <a:ext cx="393192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✓  Seller &amp; buyer details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✓  Country of origin / manufacture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✓  Full commodity description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✓  Unit price &amp; total value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✓  Invoice date &amp; number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✓  Currency of transaction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✓  Incoterms / delivery terms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4800600" y="1078992"/>
            <a:ext cx="4160520" cy="1783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FB"/>
            </a:solidFill>
            <a:prstDash val="solid"/>
          </a:ln>
          <a:effectLst>
            <a:outerShdw sx="100000" sy="100000" kx="0" ky="0" algn="bl" rotWithShape="0" blurRad="101600" dist="38100" dir="8100000">
              <a:srgbClr val="1E2761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800600" y="1078992"/>
            <a:ext cx="4160520" cy="384048"/>
          </a:xfrm>
          <a:prstGeom prst="rect">
            <a:avLst/>
          </a:prstGeom>
          <a:solidFill>
            <a:srgbClr val="5B8DEF"/>
          </a:solidFill>
          <a:ln w="12700">
            <a:solidFill>
              <a:srgbClr val="5B8DE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910328" y="1078992"/>
            <a:ext cx="3931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Packing List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892040" y="1508760"/>
            <a:ext cx="393192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✓  Match invoice quantities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✓  Number of cartons/pallets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✓  Net &amp; gross weights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✓  Dimensions per package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✓  Marks &amp; numbers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✓  Description per line item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320040" y="2999232"/>
            <a:ext cx="4160520" cy="1783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FB"/>
            </a:solidFill>
            <a:prstDash val="solid"/>
          </a:ln>
          <a:effectLst>
            <a:outerShdw sx="100000" sy="100000" kx="0" ky="0" algn="bl" rotWithShape="0" blurRad="101600" dist="38100" dir="8100000">
              <a:srgbClr val="1E2761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320040" y="2999232"/>
            <a:ext cx="4160520" cy="384048"/>
          </a:xfrm>
          <a:prstGeom prst="rect">
            <a:avLst/>
          </a:prstGeom>
          <a:solidFill>
            <a:srgbClr val="2C5F8A"/>
          </a:solidFill>
          <a:ln w="12700">
            <a:solidFill>
              <a:srgbClr val="2C5F8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768" y="2999232"/>
            <a:ext cx="3931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Bill of Lading / Freight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11480" y="3429000"/>
            <a:ext cx="393192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✓  B/L or AWB number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✓  Shipper &amp; consignee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✓  Port of loading &amp; discharge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✓  Vessel / flight details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✓  Description of goods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✓  Total weight &amp; volume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✓  Date of shipment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4800600" y="2999232"/>
            <a:ext cx="4160520" cy="17830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FB"/>
            </a:solidFill>
            <a:prstDash val="solid"/>
          </a:ln>
          <a:effectLst>
            <a:outerShdw sx="100000" sy="100000" kx="0" ky="0" algn="bl" rotWithShape="0" blurRad="101600" dist="38100" dir="8100000">
              <a:srgbClr val="1E2761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4800600" y="2999232"/>
            <a:ext cx="4160520" cy="384048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910328" y="2999232"/>
            <a:ext cx="3931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Proof of Duty Payment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892040" y="3429000"/>
            <a:ext cx="393192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✓  ACH / wire confirmation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✓  PMS account statement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✓  Payment date matching entry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✓  Amount matching Form 7501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✓  Reference to entry number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✓  Bank or broker stamp/letterhead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4892040"/>
            <a:ext cx="8229600" cy="2514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spc="100" kern="0" dirty="0">
                <a:solidFill>
                  <a:srgbClr val="CADCFC"/>
                </a:solidFill>
              </a:rPr>
              <a:t>IEEPA TARIFF REFUND  •  DOCUMENTATION GUIDE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7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F4A800"/>
          </a:solidFill>
          <a:ln w="12700">
            <a:solidFill>
              <a:srgbClr val="F4A80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11887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SUBMISSION CHECKLIST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57200" y="603504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this checklist before sending your documentation package to us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320040" y="1078992"/>
            <a:ext cx="4160520" cy="374904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FB"/>
            </a:solidFill>
            <a:prstDash val="solid"/>
          </a:ln>
          <a:effectLst>
            <a:outerShdw sx="100000" sy="100000" kx="0" ky="0" algn="bl" rotWithShape="0" blurRad="101600" dist="38100" dir="8100000">
              <a:srgbClr val="1E2761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20040" y="1078992"/>
            <a:ext cx="4160520" cy="41148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078992"/>
            <a:ext cx="3886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4A800"/>
                </a:solidFill>
              </a:rPr>
              <a:t>CORE DATASET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57200" y="1673352"/>
            <a:ext cx="256032" cy="256032"/>
          </a:xfrm>
          <a:prstGeom prst="rect">
            <a:avLst/>
          </a:prstGeom>
          <a:solidFill>
            <a:srgbClr val="F4F7FE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95528" y="1581912"/>
            <a:ext cx="354787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A5568"/>
                </a:solidFill>
              </a:rPr>
              <a:t>Spreadsheet includes ALL entries with IEEPA duties paid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57200" y="2130552"/>
            <a:ext cx="256032" cy="256032"/>
          </a:xfrm>
          <a:prstGeom prst="rect">
            <a:avLst/>
          </a:prstGeom>
          <a:solidFill>
            <a:srgbClr val="F4F7FE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95528" y="2039112"/>
            <a:ext cx="354787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A5568"/>
                </a:solidFill>
              </a:rPr>
              <a:t>Entry number column is populated for every row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457200" y="2587752"/>
            <a:ext cx="256032" cy="256032"/>
          </a:xfrm>
          <a:prstGeom prst="rect">
            <a:avLst/>
          </a:prstGeom>
          <a:solidFill>
            <a:srgbClr val="F4F7FE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95528" y="2496312"/>
            <a:ext cx="354787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A5568"/>
                </a:solidFill>
              </a:rPr>
              <a:t>IEEPA duty amount is in its OWN separate column (not combined)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457200" y="3044952"/>
            <a:ext cx="256032" cy="256032"/>
          </a:xfrm>
          <a:prstGeom prst="rect">
            <a:avLst/>
          </a:prstGeom>
          <a:solidFill>
            <a:srgbClr val="F4F7FE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95528" y="2953512"/>
            <a:ext cx="354787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A5568"/>
                </a:solidFill>
              </a:rPr>
              <a:t>Total duties paid column is included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57200" y="3502152"/>
            <a:ext cx="256032" cy="256032"/>
          </a:xfrm>
          <a:prstGeom prst="rect">
            <a:avLst/>
          </a:prstGeom>
          <a:solidFill>
            <a:srgbClr val="F4F7FE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95528" y="3410712"/>
            <a:ext cx="354787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A5568"/>
                </a:solidFill>
              </a:rPr>
              <a:t>Liquidation status is noted (open / liquidated / reliquidated)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457200" y="3959352"/>
            <a:ext cx="256032" cy="256032"/>
          </a:xfrm>
          <a:prstGeom prst="rect">
            <a:avLst/>
          </a:prstGeom>
          <a:solidFill>
            <a:srgbClr val="F4F7FE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95528" y="3867912"/>
            <a:ext cx="354787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A5568"/>
                </a:solidFill>
              </a:rPr>
              <a:t>Country of origin is listed per entry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457200" y="4416552"/>
            <a:ext cx="256032" cy="256032"/>
          </a:xfrm>
          <a:prstGeom prst="rect">
            <a:avLst/>
          </a:prstGeom>
          <a:solidFill>
            <a:srgbClr val="F4F7FE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95528" y="4325112"/>
            <a:ext cx="354787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A5568"/>
                </a:solidFill>
              </a:rPr>
              <a:t>HTS codes are 10-digit and accurate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4800600" y="1078992"/>
            <a:ext cx="4160520" cy="374904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FB"/>
            </a:solidFill>
            <a:prstDash val="solid"/>
          </a:ln>
          <a:effectLst>
            <a:outerShdw sx="100000" sy="100000" kx="0" ky="0" algn="bl" rotWithShape="0" blurRad="101600" dist="38100" dir="8100000">
              <a:srgbClr val="1E2761">
                <a:alpha val="12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4800600" y="1078992"/>
            <a:ext cx="4160520" cy="41148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937760" y="1078992"/>
            <a:ext cx="3886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4A800"/>
                </a:solidFill>
              </a:rPr>
              <a:t>FULL ENTRY PACKET (per entry)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4937760" y="1673352"/>
            <a:ext cx="256032" cy="256032"/>
          </a:xfrm>
          <a:prstGeom prst="rect">
            <a:avLst/>
          </a:prstGeom>
          <a:solidFill>
            <a:srgbClr val="F4F7FE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276088" y="1581912"/>
            <a:ext cx="354787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A5568"/>
                </a:solidFill>
              </a:rPr>
              <a:t>CBP Form 7501 – signed copy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4937760" y="2130552"/>
            <a:ext cx="256032" cy="256032"/>
          </a:xfrm>
          <a:prstGeom prst="rect">
            <a:avLst/>
          </a:prstGeom>
          <a:solidFill>
            <a:srgbClr val="F4F7FE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276088" y="2039112"/>
            <a:ext cx="354787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A5568"/>
                </a:solidFill>
              </a:rPr>
              <a:t>CBP Form 3461 – signed copy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4937760" y="2587752"/>
            <a:ext cx="256032" cy="256032"/>
          </a:xfrm>
          <a:prstGeom prst="rect">
            <a:avLst/>
          </a:prstGeom>
          <a:solidFill>
            <a:srgbClr val="F4F7FE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276088" y="2496312"/>
            <a:ext cx="354787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A5568"/>
                </a:solidFill>
              </a:rPr>
              <a:t>Commercial invoice(s) – dated and complete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4937760" y="3044952"/>
            <a:ext cx="256032" cy="256032"/>
          </a:xfrm>
          <a:prstGeom prst="rect">
            <a:avLst/>
          </a:prstGeom>
          <a:solidFill>
            <a:srgbClr val="F4F7FE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276088" y="2953512"/>
            <a:ext cx="354787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A5568"/>
                </a:solidFill>
              </a:rPr>
              <a:t>Packing list – matching invoice quantities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4937760" y="3502152"/>
            <a:ext cx="256032" cy="256032"/>
          </a:xfrm>
          <a:prstGeom prst="rect">
            <a:avLst/>
          </a:prstGeom>
          <a:solidFill>
            <a:srgbClr val="F4F7FE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276088" y="3410712"/>
            <a:ext cx="354787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A5568"/>
                </a:solidFill>
              </a:rPr>
              <a:t>Bill of lading or air waybill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4937760" y="3959352"/>
            <a:ext cx="256032" cy="256032"/>
          </a:xfrm>
          <a:prstGeom prst="rect">
            <a:avLst/>
          </a:prstGeom>
          <a:solidFill>
            <a:srgbClr val="F4F7FE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276088" y="3867912"/>
            <a:ext cx="354787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A5568"/>
                </a:solidFill>
              </a:rPr>
              <a:t>ACH confirmation or PMS statement showing duty payment</a:t>
            </a:r>
            <a:endParaRPr lang="en-US" sz="1050" dirty="0"/>
          </a:p>
        </p:txBody>
      </p:sp>
      <p:sp>
        <p:nvSpPr>
          <p:cNvPr id="38" name="Shape 36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57200" y="4892040"/>
            <a:ext cx="8229600" cy="2514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spc="100" kern="0" dirty="0">
                <a:solidFill>
                  <a:srgbClr val="CADCFC"/>
                </a:solidFill>
              </a:rPr>
              <a:t>IEEPA TARIFF REFUND  •  DOCUMENTATION GUIDE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7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F4A800"/>
          </a:solidFill>
          <a:ln w="12700">
            <a:solidFill>
              <a:srgbClr val="F4A80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11887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MISTAKES  |  AVOID THESE DELAYS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57200" y="603504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are the most frequent issues that slow down or prevent refund processing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320040" y="1097280"/>
            <a:ext cx="42062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F0D0D0"/>
            </a:solidFill>
            <a:prstDash val="solid"/>
          </a:ln>
          <a:effectLst>
            <a:outerShdw sx="100000" sy="100000" kx="0" ky="0" algn="bl" rotWithShape="0" blurRad="101600" dist="38100" dir="8100000">
              <a:srgbClr val="1E2761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20040" y="1097280"/>
            <a:ext cx="411480" cy="1078992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0040" y="1097280"/>
            <a:ext cx="41148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✗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13816" y="1152144"/>
            <a:ext cx="3584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0392B"/>
                </a:solidFill>
              </a:rPr>
              <a:t>Combining IEEPA &amp; Standard Duties in One Column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13816" y="1517904"/>
            <a:ext cx="358444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A5568"/>
                </a:solidFill>
              </a:rPr>
              <a:t>Fix: Always split into separate columns — IEEPA only, standard duty, and other fees.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754880" y="1097280"/>
            <a:ext cx="42062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F0D0D0"/>
            </a:solidFill>
            <a:prstDash val="solid"/>
          </a:ln>
          <a:effectLst>
            <a:outerShdw sx="100000" sy="100000" kx="0" ky="0" algn="bl" rotWithShape="0" blurRad="101600" dist="38100" dir="8100000">
              <a:srgbClr val="1E2761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754880" y="1097280"/>
            <a:ext cx="411480" cy="1078992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754880" y="1097280"/>
            <a:ext cx="41148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✗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5248656" y="1152144"/>
            <a:ext cx="3584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0392B"/>
                </a:solidFill>
              </a:rPr>
              <a:t>Missing or Incomplete CBP Form 7501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248656" y="1517904"/>
            <a:ext cx="358444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A5568"/>
                </a:solidFill>
              </a:rPr>
              <a:t>Fix: Provide signed, complete copies including all continuation pages.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20040" y="2304288"/>
            <a:ext cx="42062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F0D0D0"/>
            </a:solidFill>
            <a:prstDash val="solid"/>
          </a:ln>
          <a:effectLst>
            <a:outerShdw sx="100000" sy="100000" kx="0" ky="0" algn="bl" rotWithShape="0" blurRad="101600" dist="38100" dir="8100000">
              <a:srgbClr val="1E2761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320040" y="2304288"/>
            <a:ext cx="411480" cy="1078992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20040" y="2304288"/>
            <a:ext cx="41148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✗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813816" y="2359152"/>
            <a:ext cx="3584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0392B"/>
                </a:solidFill>
              </a:rPr>
              <a:t>No Proof of Duty Payment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813816" y="2724912"/>
            <a:ext cx="358444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A5568"/>
                </a:solidFill>
              </a:rPr>
              <a:t>Fix: ACH confirmations or PMS statements must clearly show the duty amount and entry reference.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4754880" y="2304288"/>
            <a:ext cx="42062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F0D0D0"/>
            </a:solidFill>
            <a:prstDash val="solid"/>
          </a:ln>
          <a:effectLst>
            <a:outerShdw sx="100000" sy="100000" kx="0" ky="0" algn="bl" rotWithShape="0" blurRad="101600" dist="38100" dir="8100000">
              <a:srgbClr val="1E2761">
                <a:alpha val="12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4754880" y="2304288"/>
            <a:ext cx="411480" cy="1078992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754880" y="2304288"/>
            <a:ext cx="41148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✗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5248656" y="2359152"/>
            <a:ext cx="3584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0392B"/>
                </a:solidFill>
              </a:rPr>
              <a:t>Entries Missing from the Spreadsheet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5248656" y="2724912"/>
            <a:ext cx="358444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A5568"/>
                </a:solidFill>
              </a:rPr>
              <a:t>Fix: Include ALL entries with any IEEPA duty — even partial or small amounts matter.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320040" y="3511296"/>
            <a:ext cx="42062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F0D0D0"/>
            </a:solidFill>
            <a:prstDash val="solid"/>
          </a:ln>
          <a:effectLst>
            <a:outerShdw sx="100000" sy="100000" kx="0" ky="0" algn="bl" rotWithShape="0" blurRad="101600" dist="38100" dir="8100000">
              <a:srgbClr val="1E2761">
                <a:alpha val="12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320040" y="3511296"/>
            <a:ext cx="411480" cy="1078992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20040" y="3511296"/>
            <a:ext cx="41148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✗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813816" y="3566160"/>
            <a:ext cx="3584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0392B"/>
                </a:solidFill>
              </a:rPr>
              <a:t>Wrong or Outdated HTS Codes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813816" y="3931920"/>
            <a:ext cx="358444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A5568"/>
                </a:solidFill>
              </a:rPr>
              <a:t>Fix: Use the 10-digit HTS code as declared on Form 7501 — do not round to 6 digits.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4754880" y="3511296"/>
            <a:ext cx="4206240" cy="1078992"/>
          </a:xfrm>
          <a:prstGeom prst="rect">
            <a:avLst/>
          </a:prstGeom>
          <a:solidFill>
            <a:srgbClr val="FFFFFF"/>
          </a:solidFill>
          <a:ln w="12700">
            <a:solidFill>
              <a:srgbClr val="F0D0D0"/>
            </a:solidFill>
            <a:prstDash val="solid"/>
          </a:ln>
          <a:effectLst>
            <a:outerShdw sx="100000" sy="100000" kx="0" ky="0" algn="bl" rotWithShape="0" blurRad="101600" dist="38100" dir="8100000">
              <a:srgbClr val="1E2761">
                <a:alpha val="12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4754880" y="3511296"/>
            <a:ext cx="411480" cy="1078992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754880" y="3511296"/>
            <a:ext cx="41148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✗</a:t>
            </a:r>
            <a:endParaRPr lang="en-US" sz="1800" dirty="0"/>
          </a:p>
        </p:txBody>
      </p:sp>
      <p:sp>
        <p:nvSpPr>
          <p:cNvPr id="34" name="Text 32"/>
          <p:cNvSpPr/>
          <p:nvPr/>
        </p:nvSpPr>
        <p:spPr>
          <a:xfrm>
            <a:off x="5248656" y="3566160"/>
            <a:ext cx="3584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0392B"/>
                </a:solidFill>
              </a:rPr>
              <a:t>Documents Not Matching Across Files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5248656" y="3931920"/>
            <a:ext cx="358444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A5568"/>
                </a:solidFill>
              </a:rPr>
              <a:t>Fix: Invoice values, weights, and quantities must match the packing list and 7501 exactly.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57200" y="4892040"/>
            <a:ext cx="8229600" cy="2514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spc="100" kern="0" dirty="0">
                <a:solidFill>
                  <a:srgbClr val="CADCFC"/>
                </a:solidFill>
              </a:rPr>
              <a:t>IEEPA TARIFF REFUND  •  DOCUMENTATION GUIDE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7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F4A800"/>
          </a:solidFill>
          <a:ln w="12700">
            <a:solidFill>
              <a:srgbClr val="F4A80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11887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HAPPENS NEXT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57200" y="603504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Once you submit your complete documentation package, here is our process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914400" y="2587752"/>
            <a:ext cx="7315200" cy="64008"/>
          </a:xfrm>
          <a:prstGeom prst="rect">
            <a:avLst/>
          </a:prstGeom>
          <a:solidFill>
            <a:srgbClr val="CADCFC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58952" y="2240280"/>
            <a:ext cx="685800" cy="685800"/>
          </a:xfrm>
          <a:prstGeom prst="ellipse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  <a:effectLst>
            <a:outerShdw sx="100000" sy="100000" kx="0" ky="0" algn="bl" rotWithShape="0" blurRad="101600" dist="38100" dir="8100000">
              <a:srgbClr val="1E2761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758952" y="224028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4A800"/>
                </a:solidFill>
              </a:rPr>
              <a:t>1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502920" y="3063240"/>
            <a:ext cx="146304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FB"/>
            </a:solidFill>
            <a:prstDash val="solid"/>
          </a:ln>
          <a:effectLst>
            <a:outerShdw sx="100000" sy="100000" kx="0" ky="0" algn="bl" rotWithShape="0" blurRad="101600" dist="38100" dir="8100000">
              <a:srgbClr val="1E2761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502920" y="3063240"/>
            <a:ext cx="1463040" cy="64008"/>
          </a:xfrm>
          <a:prstGeom prst="rect">
            <a:avLst/>
          </a:prstGeom>
          <a:solidFill>
            <a:srgbClr val="F4A800"/>
          </a:solidFill>
          <a:ln w="12700">
            <a:solidFill>
              <a:srgbClr val="F4A80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76072" y="3127248"/>
            <a:ext cx="13167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E2761"/>
                </a:solidFill>
              </a:rPr>
              <a:t>Document Review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576072" y="3538728"/>
            <a:ext cx="1316736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A5568"/>
                </a:solidFill>
              </a:rPr>
              <a:t>We verify completeness of all submitted files and flag any gaps within 2 business days.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1051560" y="2523744"/>
            <a:ext cx="109728" cy="109728"/>
          </a:xfrm>
          <a:prstGeom prst="ellipse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423160" y="2240280"/>
            <a:ext cx="685800" cy="685800"/>
          </a:xfrm>
          <a:prstGeom prst="ellipse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  <a:effectLst>
            <a:outerShdw sx="100000" sy="100000" kx="0" ky="0" algn="bl" rotWithShape="0" blurRad="101600" dist="38100" dir="8100000">
              <a:srgbClr val="1E2761">
                <a:alpha val="12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2423160" y="224028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4A800"/>
                </a:solidFill>
              </a:rPr>
              <a:t>2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2167128" y="3063240"/>
            <a:ext cx="146304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FB"/>
            </a:solidFill>
            <a:prstDash val="solid"/>
          </a:ln>
          <a:effectLst>
            <a:outerShdw sx="100000" sy="100000" kx="0" ky="0" algn="bl" rotWithShape="0" blurRad="101600" dist="38100" dir="8100000">
              <a:srgbClr val="1E2761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2167128" y="3063240"/>
            <a:ext cx="1463040" cy="64008"/>
          </a:xfrm>
          <a:prstGeom prst="rect">
            <a:avLst/>
          </a:prstGeom>
          <a:solidFill>
            <a:srgbClr val="F4A800"/>
          </a:solidFill>
          <a:ln w="12700">
            <a:solidFill>
              <a:srgbClr val="F4A80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240280" y="3127248"/>
            <a:ext cx="13167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E2761"/>
                </a:solidFill>
              </a:rPr>
              <a:t>Data Reconciliation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2240280" y="3538728"/>
            <a:ext cx="1316736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A5568"/>
                </a:solidFill>
              </a:rPr>
              <a:t>Spreadsheet entries are cross-referenced against Form 7501 and payment records.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2715768" y="2523744"/>
            <a:ext cx="109728" cy="109728"/>
          </a:xfrm>
          <a:prstGeom prst="ellipse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087368" y="2240280"/>
            <a:ext cx="685800" cy="685800"/>
          </a:xfrm>
          <a:prstGeom prst="ellipse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  <a:effectLst>
            <a:outerShdw sx="100000" sy="100000" kx="0" ky="0" algn="bl" rotWithShape="0" blurRad="101600" dist="38100" dir="8100000">
              <a:srgbClr val="1E2761">
                <a:alpha val="12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4087368" y="224028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4A800"/>
                </a:solidFill>
              </a:rPr>
              <a:t>3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3831336" y="3063240"/>
            <a:ext cx="146304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FB"/>
            </a:solidFill>
            <a:prstDash val="solid"/>
          </a:ln>
          <a:effectLst>
            <a:outerShdw sx="100000" sy="100000" kx="0" ky="0" algn="bl" rotWithShape="0" blurRad="101600" dist="38100" dir="8100000">
              <a:srgbClr val="1E2761">
                <a:alpha val="12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3831336" y="3063240"/>
            <a:ext cx="1463040" cy="64008"/>
          </a:xfrm>
          <a:prstGeom prst="rect">
            <a:avLst/>
          </a:prstGeom>
          <a:solidFill>
            <a:srgbClr val="F4A800"/>
          </a:solidFill>
          <a:ln w="12700">
            <a:solidFill>
              <a:srgbClr val="F4A80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904488" y="3127248"/>
            <a:ext cx="13167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E2761"/>
                </a:solidFill>
              </a:rPr>
              <a:t>IEEPA Duty Calculation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3904488" y="3538728"/>
            <a:ext cx="1316736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A5568"/>
                </a:solidFill>
              </a:rPr>
              <a:t>Eligible IEEPA duties are isolated and totalled per entry to build the refund claim.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4379976" y="2523744"/>
            <a:ext cx="109728" cy="109728"/>
          </a:xfrm>
          <a:prstGeom prst="ellipse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751576" y="2240280"/>
            <a:ext cx="685800" cy="685800"/>
          </a:xfrm>
          <a:prstGeom prst="ellipse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  <a:effectLst>
            <a:outerShdw sx="100000" sy="100000" kx="0" ky="0" algn="bl" rotWithShape="0" blurRad="101600" dist="38100" dir="8100000">
              <a:srgbClr val="1E2761">
                <a:alpha val="12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5751576" y="224028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4A800"/>
                </a:solidFill>
              </a:rPr>
              <a:t>4</a:t>
            </a:r>
            <a:endParaRPr lang="en-US" sz="1800" dirty="0"/>
          </a:p>
        </p:txBody>
      </p:sp>
      <p:sp>
        <p:nvSpPr>
          <p:cNvPr id="30" name="Shape 28"/>
          <p:cNvSpPr/>
          <p:nvPr/>
        </p:nvSpPr>
        <p:spPr>
          <a:xfrm>
            <a:off x="5495544" y="3063240"/>
            <a:ext cx="146304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FB"/>
            </a:solidFill>
            <a:prstDash val="solid"/>
          </a:ln>
          <a:effectLst>
            <a:outerShdw sx="100000" sy="100000" kx="0" ky="0" algn="bl" rotWithShape="0" blurRad="101600" dist="38100" dir="8100000">
              <a:srgbClr val="1E2761">
                <a:alpha val="12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5495544" y="3063240"/>
            <a:ext cx="1463040" cy="64008"/>
          </a:xfrm>
          <a:prstGeom prst="rect">
            <a:avLst/>
          </a:prstGeom>
          <a:solidFill>
            <a:srgbClr val="F4A800"/>
          </a:solidFill>
          <a:ln w="12700">
            <a:solidFill>
              <a:srgbClr val="F4A800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568696" y="3127248"/>
            <a:ext cx="13167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E2761"/>
                </a:solidFill>
              </a:rPr>
              <a:t>Claim Preparation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5568696" y="3538728"/>
            <a:ext cx="1316736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A5568"/>
                </a:solidFill>
              </a:rPr>
              <a:t>Formal protest or refund claim is prepared and reviewed with you before filing.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6044184" y="2523744"/>
            <a:ext cx="109728" cy="109728"/>
          </a:xfrm>
          <a:prstGeom prst="ellipse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7415784" y="2240280"/>
            <a:ext cx="685800" cy="685800"/>
          </a:xfrm>
          <a:prstGeom prst="ellipse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  <a:effectLst>
            <a:outerShdw sx="100000" sy="100000" kx="0" ky="0" algn="bl" rotWithShape="0" blurRad="101600" dist="38100" dir="8100000">
              <a:srgbClr val="1E2761">
                <a:alpha val="12000"/>
              </a:srgbClr>
            </a:outerShdw>
          </a:effectLst>
        </p:spPr>
      </p:sp>
      <p:sp>
        <p:nvSpPr>
          <p:cNvPr id="36" name="Text 34"/>
          <p:cNvSpPr/>
          <p:nvPr/>
        </p:nvSpPr>
        <p:spPr>
          <a:xfrm>
            <a:off x="7415784" y="224028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4A800"/>
                </a:solidFill>
              </a:rPr>
              <a:t>5</a:t>
            </a:r>
            <a:endParaRPr lang="en-US" sz="1800" dirty="0"/>
          </a:p>
        </p:txBody>
      </p:sp>
      <p:sp>
        <p:nvSpPr>
          <p:cNvPr id="37" name="Shape 35"/>
          <p:cNvSpPr/>
          <p:nvPr/>
        </p:nvSpPr>
        <p:spPr>
          <a:xfrm>
            <a:off x="7159752" y="3063240"/>
            <a:ext cx="146304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FB"/>
            </a:solidFill>
            <a:prstDash val="solid"/>
          </a:ln>
          <a:effectLst>
            <a:outerShdw sx="100000" sy="100000" kx="0" ky="0" algn="bl" rotWithShape="0" blurRad="101600" dist="38100" dir="8100000">
              <a:srgbClr val="1E2761">
                <a:alpha val="12000"/>
              </a:srgbClr>
            </a:outerShdw>
          </a:effectLst>
        </p:spPr>
      </p:sp>
      <p:sp>
        <p:nvSpPr>
          <p:cNvPr id="38" name="Shape 36"/>
          <p:cNvSpPr/>
          <p:nvPr/>
        </p:nvSpPr>
        <p:spPr>
          <a:xfrm>
            <a:off x="7159752" y="3063240"/>
            <a:ext cx="1463040" cy="64008"/>
          </a:xfrm>
          <a:prstGeom prst="rect">
            <a:avLst/>
          </a:prstGeom>
          <a:solidFill>
            <a:srgbClr val="F4A800"/>
          </a:solidFill>
          <a:ln w="12700">
            <a:solidFill>
              <a:srgbClr val="F4A800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7232904" y="3127248"/>
            <a:ext cx="13167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E2761"/>
                </a:solidFill>
              </a:rPr>
              <a:t>CBP Submission</a:t>
            </a:r>
            <a:endParaRPr lang="en-US" sz="1050" dirty="0"/>
          </a:p>
        </p:txBody>
      </p:sp>
      <p:sp>
        <p:nvSpPr>
          <p:cNvPr id="40" name="Text 38"/>
          <p:cNvSpPr/>
          <p:nvPr/>
        </p:nvSpPr>
        <p:spPr>
          <a:xfrm>
            <a:off x="7232904" y="3538728"/>
            <a:ext cx="1316736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A5568"/>
                </a:solidFill>
              </a:rPr>
              <a:t>Claim is submitted to CBP. Processing times vary; we monitor and follow up on your behalf.</a:t>
            </a:r>
            <a:endParaRPr lang="en-US" sz="950" dirty="0"/>
          </a:p>
        </p:txBody>
      </p:sp>
      <p:sp>
        <p:nvSpPr>
          <p:cNvPr id="41" name="Shape 39"/>
          <p:cNvSpPr/>
          <p:nvPr/>
        </p:nvSpPr>
        <p:spPr>
          <a:xfrm>
            <a:off x="7708392" y="2523744"/>
            <a:ext cx="109728" cy="109728"/>
          </a:xfrm>
          <a:prstGeom prst="ellipse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1371600" y="118872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4A5568"/>
                </a:solidFill>
              </a:rPr>
              <a:t>Typical timeline: 2–4 weeks from complete document submission to refund claim filing</a:t>
            </a:r>
            <a:endParaRPr lang="en-US" sz="1200" dirty="0"/>
          </a:p>
        </p:txBody>
      </p:sp>
      <p:sp>
        <p:nvSpPr>
          <p:cNvPr id="43" name="Shape 41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457200" y="4892040"/>
            <a:ext cx="8229600" cy="2514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spc="100" kern="0" dirty="0">
                <a:solidFill>
                  <a:srgbClr val="CADCFC"/>
                </a:solidFill>
              </a:rPr>
              <a:t>IEEPA TARIFF REFUND  •  DOCUMENTATION GUIDE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F4A800"/>
          </a:solidFill>
          <a:ln w="12700">
            <a:solidFill>
              <a:srgbClr val="F4A80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583680" y="0"/>
            <a:ext cx="2560320" cy="5143500"/>
          </a:xfrm>
          <a:prstGeom prst="rect">
            <a:avLst/>
          </a:prstGeom>
          <a:solidFill>
            <a:srgbClr val="253285"/>
          </a:solidFill>
          <a:ln w="12700">
            <a:solidFill>
              <a:srgbClr val="25328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309360" y="0"/>
            <a:ext cx="320040" cy="5143500"/>
          </a:xfrm>
          <a:prstGeom prst="rect">
            <a:avLst/>
          </a:prstGeom>
          <a:solidFill>
            <a:srgbClr val="F4A800"/>
          </a:solidFill>
          <a:ln w="12700">
            <a:solidFill>
              <a:srgbClr val="F4A80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0" y="914400"/>
            <a:ext cx="137160" cy="137160"/>
          </a:xfrm>
          <a:prstGeom prst="ellipse">
            <a:avLst/>
          </a:prstGeom>
          <a:solidFill>
            <a:srgbClr val="CADCFC">
              <a:alpha val="50000"/>
            </a:srgbClr>
          </a:solidFill>
          <a:ln w="12700">
            <a:solidFill>
              <a:srgbClr val="CADCFC">
                <a:alpha val="5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498080" y="914400"/>
            <a:ext cx="137160" cy="137160"/>
          </a:xfrm>
          <a:prstGeom prst="ellipse">
            <a:avLst/>
          </a:prstGeom>
          <a:solidFill>
            <a:srgbClr val="CADCFC">
              <a:alpha val="50000"/>
            </a:srgbClr>
          </a:solidFill>
          <a:ln w="12700">
            <a:solidFill>
              <a:srgbClr val="CADCFC">
                <a:alpha val="50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0" y="1645920"/>
            <a:ext cx="137160" cy="137160"/>
          </a:xfrm>
          <a:prstGeom prst="ellipse">
            <a:avLst/>
          </a:prstGeom>
          <a:solidFill>
            <a:srgbClr val="CADCFC">
              <a:alpha val="50000"/>
            </a:srgbClr>
          </a:solidFill>
          <a:ln w="12700">
            <a:solidFill>
              <a:srgbClr val="CADCFC">
                <a:alpha val="50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498080" y="1645920"/>
            <a:ext cx="137160" cy="137160"/>
          </a:xfrm>
          <a:prstGeom prst="ellipse">
            <a:avLst/>
          </a:prstGeom>
          <a:solidFill>
            <a:srgbClr val="CADCFC">
              <a:alpha val="50000"/>
            </a:srgbClr>
          </a:solidFill>
          <a:ln w="12700">
            <a:solidFill>
              <a:srgbClr val="CADCFC">
                <a:alpha val="50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858000" y="2377440"/>
            <a:ext cx="137160" cy="137160"/>
          </a:xfrm>
          <a:prstGeom prst="ellipse">
            <a:avLst/>
          </a:prstGeom>
          <a:solidFill>
            <a:srgbClr val="CADCFC">
              <a:alpha val="50000"/>
            </a:srgbClr>
          </a:solidFill>
          <a:ln w="12700">
            <a:solidFill>
              <a:srgbClr val="CADCFC">
                <a:alpha val="50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498080" y="2377440"/>
            <a:ext cx="137160" cy="137160"/>
          </a:xfrm>
          <a:prstGeom prst="ellipse">
            <a:avLst/>
          </a:prstGeom>
          <a:solidFill>
            <a:srgbClr val="CADCFC">
              <a:alpha val="50000"/>
            </a:srgbClr>
          </a:solidFill>
          <a:ln w="12700">
            <a:solidFill>
              <a:srgbClr val="CADCFC">
                <a:alpha val="50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858000" y="3108960"/>
            <a:ext cx="137160" cy="137160"/>
          </a:xfrm>
          <a:prstGeom prst="ellipse">
            <a:avLst/>
          </a:prstGeom>
          <a:solidFill>
            <a:srgbClr val="CADCFC">
              <a:alpha val="50000"/>
            </a:srgbClr>
          </a:solidFill>
          <a:ln w="12700">
            <a:solidFill>
              <a:srgbClr val="CADCFC">
                <a:alpha val="50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498080" y="3108960"/>
            <a:ext cx="137160" cy="137160"/>
          </a:xfrm>
          <a:prstGeom prst="ellipse">
            <a:avLst/>
          </a:prstGeom>
          <a:solidFill>
            <a:srgbClr val="CADCFC">
              <a:alpha val="50000"/>
            </a:srgbClr>
          </a:solidFill>
          <a:ln w="12700">
            <a:solidFill>
              <a:srgbClr val="CADCFC">
                <a:alpha val="5000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48640" y="68580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4A800"/>
                </a:solidFill>
              </a:rPr>
              <a:t>READY TO GET STARTED?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48640" y="1097280"/>
            <a:ext cx="54864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Send Us Your</a:t>
            </a:r>
            <a:endParaRPr lang="en-US" sz="3400" dirty="0"/>
          </a:p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Documentation</a:t>
            </a:r>
            <a:endParaRPr lang="en-US" sz="3400" dirty="0"/>
          </a:p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Package Today</a:t>
            </a:r>
            <a:endParaRPr lang="en-US" sz="3400" dirty="0"/>
          </a:p>
        </p:txBody>
      </p:sp>
      <p:sp>
        <p:nvSpPr>
          <p:cNvPr id="15" name="Text 13"/>
          <p:cNvSpPr/>
          <p:nvPr/>
        </p:nvSpPr>
        <p:spPr>
          <a:xfrm>
            <a:off x="548640" y="2971800"/>
            <a:ext cx="5303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faster we receive a complete package, the faster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IEEPA refund calculation can begin.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48640" y="3639312"/>
            <a:ext cx="5303520" cy="566928"/>
          </a:xfrm>
          <a:prstGeom prst="rect">
            <a:avLst/>
          </a:prstGeom>
          <a:solidFill>
            <a:srgbClr val="F4A800"/>
          </a:solidFill>
          <a:ln w="12700">
            <a:solidFill>
              <a:srgbClr val="F4A80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0080" y="3639312"/>
            <a:ext cx="5120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</a:rPr>
              <a:t>✓  Spreadsheet  (Core Dataset)    +    ✓  Full Entry Packet  (Documents)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48640" y="4315968"/>
            <a:ext cx="5303520" cy="457200"/>
          </a:xfrm>
          <a:prstGeom prst="rect">
            <a:avLst/>
          </a:prstGeom>
          <a:solidFill>
            <a:srgbClr val="253285"/>
          </a:solidFill>
          <a:ln w="12700">
            <a:solidFill>
              <a:srgbClr val="CADCF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94360" y="4315968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RETCS LLC  |  retcs@retcs.com  |  (645) 200-7703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62055"/>
          </a:solidFill>
          <a:ln w="12700">
            <a:solidFill>
              <a:srgbClr val="16205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4892040"/>
            <a:ext cx="8229600" cy="2514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spc="100" kern="0" dirty="0">
                <a:solidFill>
                  <a:srgbClr val="CADCFC"/>
                </a:solidFill>
              </a:rPr>
              <a:t>RETCS LLC  •  retcs@retcs.com  •  (645) 200-7703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4F7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" cy="51435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840480" y="0"/>
            <a:ext cx="320040" cy="5143500"/>
          </a:xfrm>
          <a:prstGeom prst="rect">
            <a:avLst/>
          </a:prstGeom>
          <a:solidFill>
            <a:srgbClr val="F4A800"/>
          </a:solidFill>
          <a:ln w="12700">
            <a:solidFill>
              <a:srgbClr val="F4A80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65760" y="365760"/>
            <a:ext cx="91440" cy="91440"/>
          </a:xfrm>
          <a:prstGeom prst="ellipse">
            <a:avLst/>
          </a:prstGeom>
          <a:solidFill>
            <a:srgbClr val="CADCFC">
              <a:alpha val="40000"/>
            </a:srgbClr>
          </a:solidFill>
          <a:ln w="12700">
            <a:solidFill>
              <a:srgbClr val="CADCFC">
                <a:alpha val="4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68680" y="365760"/>
            <a:ext cx="91440" cy="91440"/>
          </a:xfrm>
          <a:prstGeom prst="ellipse">
            <a:avLst/>
          </a:prstGeom>
          <a:solidFill>
            <a:srgbClr val="CADCFC">
              <a:alpha val="40000"/>
            </a:srgbClr>
          </a:solidFill>
          <a:ln w="12700">
            <a:solidFill>
              <a:srgbClr val="CADCFC">
                <a:alpha val="4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371600" y="365760"/>
            <a:ext cx="91440" cy="91440"/>
          </a:xfrm>
          <a:prstGeom prst="ellipse">
            <a:avLst/>
          </a:prstGeom>
          <a:solidFill>
            <a:srgbClr val="CADCFC">
              <a:alpha val="40000"/>
            </a:srgbClr>
          </a:solidFill>
          <a:ln w="12700">
            <a:solidFill>
              <a:srgbClr val="CADCFC">
                <a:alpha val="40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65760" y="868680"/>
            <a:ext cx="91440" cy="91440"/>
          </a:xfrm>
          <a:prstGeom prst="ellipse">
            <a:avLst/>
          </a:prstGeom>
          <a:solidFill>
            <a:srgbClr val="CADCFC">
              <a:alpha val="40000"/>
            </a:srgbClr>
          </a:solidFill>
          <a:ln w="12700">
            <a:solidFill>
              <a:srgbClr val="CADCFC">
                <a:alpha val="40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68680" y="868680"/>
            <a:ext cx="91440" cy="91440"/>
          </a:xfrm>
          <a:prstGeom prst="ellipse">
            <a:avLst/>
          </a:prstGeom>
          <a:solidFill>
            <a:srgbClr val="CADCFC">
              <a:alpha val="40000"/>
            </a:srgbClr>
          </a:solidFill>
          <a:ln w="12700">
            <a:solidFill>
              <a:srgbClr val="CADCFC">
                <a:alpha val="40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371600" y="868680"/>
            <a:ext cx="91440" cy="91440"/>
          </a:xfrm>
          <a:prstGeom prst="ellipse">
            <a:avLst/>
          </a:prstGeom>
          <a:solidFill>
            <a:srgbClr val="CADCFC">
              <a:alpha val="40000"/>
            </a:srgbClr>
          </a:solidFill>
          <a:ln w="12700">
            <a:solidFill>
              <a:srgbClr val="CADCFC">
                <a:alpha val="40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65760" y="1371600"/>
            <a:ext cx="91440" cy="91440"/>
          </a:xfrm>
          <a:prstGeom prst="ellipse">
            <a:avLst/>
          </a:prstGeom>
          <a:solidFill>
            <a:srgbClr val="CADCFC">
              <a:alpha val="40000"/>
            </a:srgbClr>
          </a:solidFill>
          <a:ln w="12700">
            <a:solidFill>
              <a:srgbClr val="CADCFC">
                <a:alpha val="40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68680" y="1371600"/>
            <a:ext cx="91440" cy="91440"/>
          </a:xfrm>
          <a:prstGeom prst="ellipse">
            <a:avLst/>
          </a:prstGeom>
          <a:solidFill>
            <a:srgbClr val="CADCFC">
              <a:alpha val="40000"/>
            </a:srgbClr>
          </a:solidFill>
          <a:ln w="12700">
            <a:solidFill>
              <a:srgbClr val="CADCFC">
                <a:alpha val="40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371600" y="1371600"/>
            <a:ext cx="91440" cy="91440"/>
          </a:xfrm>
          <a:prstGeom prst="ellipse">
            <a:avLst/>
          </a:prstGeom>
          <a:solidFill>
            <a:srgbClr val="CADCFC">
              <a:alpha val="40000"/>
            </a:srgbClr>
          </a:solidFill>
          <a:ln w="12700">
            <a:solidFill>
              <a:srgbClr val="CADCFC">
                <a:alpha val="40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65760" y="1874520"/>
            <a:ext cx="91440" cy="91440"/>
          </a:xfrm>
          <a:prstGeom prst="ellipse">
            <a:avLst/>
          </a:prstGeom>
          <a:solidFill>
            <a:srgbClr val="CADCFC">
              <a:alpha val="40000"/>
            </a:srgbClr>
          </a:solidFill>
          <a:ln w="12700">
            <a:solidFill>
              <a:srgbClr val="CADCFC">
                <a:alpha val="40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68680" y="1874520"/>
            <a:ext cx="91440" cy="91440"/>
          </a:xfrm>
          <a:prstGeom prst="ellipse">
            <a:avLst/>
          </a:prstGeom>
          <a:solidFill>
            <a:srgbClr val="CADCFC">
              <a:alpha val="40000"/>
            </a:srgbClr>
          </a:solidFill>
          <a:ln w="12700">
            <a:solidFill>
              <a:srgbClr val="CADCFC">
                <a:alpha val="40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371600" y="1874520"/>
            <a:ext cx="91440" cy="91440"/>
          </a:xfrm>
          <a:prstGeom prst="ellipse">
            <a:avLst/>
          </a:prstGeom>
          <a:solidFill>
            <a:srgbClr val="CADCFC">
              <a:alpha val="40000"/>
            </a:srgbClr>
          </a:solidFill>
          <a:ln w="12700">
            <a:solidFill>
              <a:srgbClr val="CADCFC">
                <a:alpha val="4000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74320" y="1280160"/>
            <a:ext cx="3383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RETCS</a:t>
            </a:r>
            <a:endParaRPr lang="en-US" sz="5200" dirty="0"/>
          </a:p>
        </p:txBody>
      </p:sp>
      <p:sp>
        <p:nvSpPr>
          <p:cNvPr id="17" name="Text 15"/>
          <p:cNvSpPr/>
          <p:nvPr/>
        </p:nvSpPr>
        <p:spPr>
          <a:xfrm>
            <a:off x="274320" y="214884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4A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LLC</a:t>
            </a:r>
            <a:endParaRPr lang="en-US" sz="2800" dirty="0"/>
          </a:p>
        </p:txBody>
      </p:sp>
      <p:sp>
        <p:nvSpPr>
          <p:cNvPr id="18" name="Shape 16"/>
          <p:cNvSpPr/>
          <p:nvPr/>
        </p:nvSpPr>
        <p:spPr>
          <a:xfrm>
            <a:off x="457200" y="2788920"/>
            <a:ext cx="2743200" cy="45720"/>
          </a:xfrm>
          <a:prstGeom prst="rect">
            <a:avLst/>
          </a:prstGeom>
          <a:solidFill>
            <a:srgbClr val="F4A800"/>
          </a:solidFill>
          <a:ln w="12700">
            <a:solidFill>
              <a:srgbClr val="F4A80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274320" y="288036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CADCFC"/>
                </a:solidFill>
              </a:rPr>
              <a:t>IEEPA Tariff Refund Specialists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4480560" y="50292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4A800"/>
                </a:solidFill>
              </a:rPr>
              <a:t>GET IN TOUCH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480560" y="914400"/>
            <a:ext cx="4297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We're ready to help you</a:t>
            </a:r>
            <a:endParaRPr lang="en-US" sz="1800" dirty="0"/>
          </a:p>
          <a:p>
            <a:pPr indent="0" marL="0">
              <a:buNone/>
            </a:pPr>
            <a:r>
              <a:rPr lang="en-US" sz="18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maximise your IEEPA refund.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4480560" y="1874520"/>
            <a:ext cx="4343400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FB"/>
            </a:solidFill>
            <a:prstDash val="solid"/>
          </a:ln>
          <a:effectLst>
            <a:outerShdw sx="100000" sy="100000" kx="0" ky="0" algn="bl" rotWithShape="0" blurRad="101600" dist="38100" dir="8100000">
              <a:srgbClr val="1E2761">
                <a:alpha val="12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4480560" y="1874520"/>
            <a:ext cx="1005840" cy="59436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480560" y="1874520"/>
            <a:ext cx="1005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F4A800"/>
                </a:solidFill>
              </a:rPr>
              <a:t>COMPANY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5577840" y="1874520"/>
            <a:ext cx="3154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761"/>
                </a:solidFill>
              </a:rPr>
              <a:t>RETCS LLC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4480560" y="2587752"/>
            <a:ext cx="4343400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FB"/>
            </a:solidFill>
            <a:prstDash val="solid"/>
          </a:ln>
          <a:effectLst>
            <a:outerShdw sx="100000" sy="100000" kx="0" ky="0" algn="bl" rotWithShape="0" blurRad="101600" dist="38100" dir="8100000">
              <a:srgbClr val="1E2761">
                <a:alpha val="12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4480560" y="2587752"/>
            <a:ext cx="1005840" cy="59436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480560" y="2587752"/>
            <a:ext cx="1005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F4A800"/>
                </a:solidFill>
              </a:rPr>
              <a:t>EMAIL</a:t>
            </a:r>
            <a:endParaRPr lang="en-US" sz="850" dirty="0"/>
          </a:p>
        </p:txBody>
      </p:sp>
      <p:sp>
        <p:nvSpPr>
          <p:cNvPr id="29" name="Text 27"/>
          <p:cNvSpPr/>
          <p:nvPr/>
        </p:nvSpPr>
        <p:spPr>
          <a:xfrm>
            <a:off x="5577840" y="2587752"/>
            <a:ext cx="3154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761"/>
                </a:solidFill>
              </a:rPr>
              <a:t>retcs@retcs.com</a:t>
            </a:r>
            <a:endParaRPr lang="en-US" sz="1300" dirty="0"/>
          </a:p>
        </p:txBody>
      </p:sp>
      <p:sp>
        <p:nvSpPr>
          <p:cNvPr id="30" name="Shape 28"/>
          <p:cNvSpPr/>
          <p:nvPr/>
        </p:nvSpPr>
        <p:spPr>
          <a:xfrm>
            <a:off x="4480560" y="3300984"/>
            <a:ext cx="4343400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8FB"/>
            </a:solidFill>
            <a:prstDash val="solid"/>
          </a:ln>
          <a:effectLst>
            <a:outerShdw sx="100000" sy="100000" kx="0" ky="0" algn="bl" rotWithShape="0" blurRad="101600" dist="38100" dir="8100000">
              <a:srgbClr val="1E2761">
                <a:alpha val="12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4480560" y="3300984"/>
            <a:ext cx="1005840" cy="59436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480560" y="3300984"/>
            <a:ext cx="1005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F4A800"/>
                </a:solidFill>
              </a:rPr>
              <a:t>PHONE</a:t>
            </a:r>
            <a:endParaRPr lang="en-US" sz="850" dirty="0"/>
          </a:p>
        </p:txBody>
      </p:sp>
      <p:sp>
        <p:nvSpPr>
          <p:cNvPr id="33" name="Text 31"/>
          <p:cNvSpPr/>
          <p:nvPr/>
        </p:nvSpPr>
        <p:spPr>
          <a:xfrm>
            <a:off x="5577840" y="3300984"/>
            <a:ext cx="3154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E2761"/>
                </a:solidFill>
              </a:rPr>
              <a:t>(645) 200-7703</a:t>
            </a:r>
            <a:endParaRPr lang="en-US" sz="1300" dirty="0"/>
          </a:p>
        </p:txBody>
      </p:sp>
      <p:sp>
        <p:nvSpPr>
          <p:cNvPr id="34" name="Shape 32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7200" y="4892040"/>
            <a:ext cx="8229600" cy="2514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spc="100" kern="0" dirty="0">
                <a:solidFill>
                  <a:srgbClr val="CADCFC"/>
                </a:solidFill>
              </a:rPr>
              <a:t>RETCS LLC  •  retcs@retcs.com  •  (645) 200-7703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IEEPA Tariff Refund – Required Documentation</dc:title>
  <dc:subject>PptxGenJS Presentation</dc:subject>
  <dc:creator>PptxGenJS</dc:creator>
  <cp:lastModifiedBy>PptxGenJS</cp:lastModifiedBy>
  <cp:revision>1</cp:revision>
  <dcterms:created xsi:type="dcterms:W3CDTF">2026-03-20T18:58:03Z</dcterms:created>
  <dcterms:modified xsi:type="dcterms:W3CDTF">2026-03-20T18:58:03Z</dcterms:modified>
</cp:coreProperties>
</file>