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77" r:id="rId4"/>
    <p:sldId id="258" r:id="rId5"/>
    <p:sldId id="259" r:id="rId6"/>
    <p:sldId id="260" r:id="rId7"/>
    <p:sldId id="261" r:id="rId8"/>
    <p:sldId id="262" r:id="rId9"/>
    <p:sldId id="272" r:id="rId10"/>
    <p:sldId id="273" r:id="rId11"/>
    <p:sldId id="274" r:id="rId12"/>
    <p:sldId id="275" r:id="rId13"/>
    <p:sldId id="276" r:id="rId1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1pPr>
    <a:lvl2pPr marL="0" marR="0" indent="4572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2pPr>
    <a:lvl3pPr marL="0" marR="0" indent="9144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3pPr>
    <a:lvl4pPr marL="0" marR="0" indent="13716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4pPr>
    <a:lvl5pPr marL="0" marR="0" indent="18288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5pPr>
    <a:lvl6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6pPr>
    <a:lvl7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7pPr>
    <a:lvl8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8pPr>
    <a:lvl9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143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6" name="Shape 12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>
        <a:latin typeface="+mn-lt"/>
        <a:ea typeface="+mn-ea"/>
        <a:cs typeface="+mn-cs"/>
        <a:sym typeface="Helvetica Neue"/>
      </a:defRPr>
    </a:lvl1pPr>
    <a:lvl2pPr indent="228600" latinLnBrk="0">
      <a:defRPr>
        <a:latin typeface="+mn-lt"/>
        <a:ea typeface="+mn-ea"/>
        <a:cs typeface="+mn-cs"/>
        <a:sym typeface="Helvetica Neue"/>
      </a:defRPr>
    </a:lvl2pPr>
    <a:lvl3pPr indent="457200" latinLnBrk="0">
      <a:defRPr>
        <a:latin typeface="+mn-lt"/>
        <a:ea typeface="+mn-ea"/>
        <a:cs typeface="+mn-cs"/>
        <a:sym typeface="Helvetica Neue"/>
      </a:defRPr>
    </a:lvl3pPr>
    <a:lvl4pPr indent="685800" latinLnBrk="0">
      <a:defRPr>
        <a:latin typeface="+mn-lt"/>
        <a:ea typeface="+mn-ea"/>
        <a:cs typeface="+mn-cs"/>
        <a:sym typeface="Helvetica Neue"/>
      </a:defRPr>
    </a:lvl4pPr>
    <a:lvl5pPr indent="914400" latinLnBrk="0">
      <a:defRPr>
        <a:latin typeface="+mn-lt"/>
        <a:ea typeface="+mn-ea"/>
        <a:cs typeface="+mn-cs"/>
        <a:sym typeface="Helvetica Neue"/>
      </a:defRPr>
    </a:lvl5pPr>
    <a:lvl6pPr indent="1143000" latinLnBrk="0">
      <a:defRPr>
        <a:latin typeface="+mn-lt"/>
        <a:ea typeface="+mn-ea"/>
        <a:cs typeface="+mn-cs"/>
        <a:sym typeface="Helvetica Neue"/>
      </a:defRPr>
    </a:lvl6pPr>
    <a:lvl7pPr indent="1371600" latinLnBrk="0">
      <a:defRPr>
        <a:latin typeface="+mn-lt"/>
        <a:ea typeface="+mn-ea"/>
        <a:cs typeface="+mn-cs"/>
        <a:sym typeface="Helvetica Neue"/>
      </a:defRPr>
    </a:lvl7pPr>
    <a:lvl8pPr indent="1600200" latinLnBrk="0">
      <a:defRPr>
        <a:latin typeface="+mn-lt"/>
        <a:ea typeface="+mn-ea"/>
        <a:cs typeface="+mn-cs"/>
        <a:sym typeface="Helvetica Neue"/>
      </a:defRPr>
    </a:lvl8pPr>
    <a:lvl9pPr indent="1828800" latinLnBrk="0">
      <a:defRPr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o del título"/>
          <p:cNvSpPr txBox="1">
            <a:spLocks noGrp="1"/>
          </p:cNvSpPr>
          <p:nvPr>
            <p:ph type="title"/>
          </p:nvPr>
        </p:nvSpPr>
        <p:spPr>
          <a:xfrm>
            <a:off x="1270000" y="254000"/>
            <a:ext cx="10464800" cy="24384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91" name="Nivel de texto 1…"/>
          <p:cNvSpPr txBox="1">
            <a:spLocks noGrp="1"/>
          </p:cNvSpPr>
          <p:nvPr>
            <p:ph type="body" sz="half" idx="1"/>
          </p:nvPr>
        </p:nvSpPr>
        <p:spPr>
          <a:xfrm>
            <a:off x="1270000" y="2768600"/>
            <a:ext cx="5041900" cy="57150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760412" indent="-493712" algn="l">
              <a:spcBef>
                <a:spcPts val="3800"/>
              </a:spcBef>
              <a:buSzPct val="171000"/>
              <a:buFont typeface="Gill Sans"/>
              <a:buChar char="•"/>
              <a:defRPr sz="3200"/>
            </a:lvl1pPr>
            <a:lvl2pPr marL="1588911" indent="-877711" algn="l">
              <a:spcBef>
                <a:spcPts val="3800"/>
              </a:spcBef>
              <a:buSzPct val="171000"/>
              <a:buFont typeface="Gill Sans"/>
              <a:buChar char="•"/>
              <a:defRPr sz="3200"/>
            </a:lvl2pPr>
            <a:lvl3pPr marL="2033411" indent="-877711" algn="l">
              <a:spcBef>
                <a:spcPts val="3800"/>
              </a:spcBef>
              <a:buSzPct val="171000"/>
              <a:buFont typeface="Gill Sans"/>
              <a:buChar char="•"/>
              <a:defRPr sz="3200"/>
            </a:lvl3pPr>
            <a:lvl4pPr marL="2477911" indent="-877711" algn="l">
              <a:spcBef>
                <a:spcPts val="3800"/>
              </a:spcBef>
              <a:buSzPct val="171000"/>
              <a:buFont typeface="Gill Sans"/>
              <a:buChar char="•"/>
              <a:defRPr sz="3200"/>
            </a:lvl4pPr>
            <a:lvl5pPr marL="2922411" indent="-877711" algn="l">
              <a:spcBef>
                <a:spcPts val="3800"/>
              </a:spcBef>
              <a:buSzPct val="171000"/>
              <a:buFont typeface="Gill Sans"/>
              <a:buChar char="•"/>
              <a:defRPr sz="32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9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o del título"/>
          <p:cNvSpPr txBox="1">
            <a:spLocks noGrp="1"/>
          </p:cNvSpPr>
          <p:nvPr>
            <p:ph type="title"/>
          </p:nvPr>
        </p:nvSpPr>
        <p:spPr>
          <a:xfrm>
            <a:off x="1270000" y="254000"/>
            <a:ext cx="10464800" cy="24384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100" name="Nivel de texto 1…"/>
          <p:cNvSpPr txBox="1">
            <a:spLocks noGrp="1"/>
          </p:cNvSpPr>
          <p:nvPr>
            <p:ph type="body" idx="1"/>
          </p:nvPr>
        </p:nvSpPr>
        <p:spPr>
          <a:xfrm>
            <a:off x="1270000" y="2768600"/>
            <a:ext cx="10464800" cy="5715000"/>
          </a:xfrm>
          <a:prstGeom prst="rect">
            <a:avLst/>
          </a:prstGeom>
        </p:spPr>
        <p:txBody>
          <a:bodyPr>
            <a:normAutofit/>
          </a:bodyPr>
          <a:lstStyle>
            <a:lvl1pPr marL="760412" indent="-493712" algn="l">
              <a:spcBef>
                <a:spcPts val="3800"/>
              </a:spcBef>
              <a:buSzPct val="171000"/>
              <a:buFont typeface="Gill Sans"/>
              <a:buChar char="•"/>
              <a:defRPr sz="3200"/>
            </a:lvl1pPr>
            <a:lvl2pPr marL="1588911" indent="-877711" algn="l">
              <a:spcBef>
                <a:spcPts val="3800"/>
              </a:spcBef>
              <a:buSzPct val="171000"/>
              <a:buFont typeface="Gill Sans"/>
              <a:buChar char="•"/>
              <a:defRPr sz="3200"/>
            </a:lvl2pPr>
            <a:lvl3pPr marL="2033411" indent="-877711" algn="l">
              <a:spcBef>
                <a:spcPts val="3800"/>
              </a:spcBef>
              <a:buSzPct val="171000"/>
              <a:buFont typeface="Gill Sans"/>
              <a:buChar char="•"/>
              <a:defRPr sz="3200"/>
            </a:lvl3pPr>
            <a:lvl4pPr marL="2477911" indent="-877711" algn="l">
              <a:spcBef>
                <a:spcPts val="3800"/>
              </a:spcBef>
              <a:buSzPct val="171000"/>
              <a:buFont typeface="Gill Sans"/>
              <a:buChar char="•"/>
              <a:defRPr sz="3200"/>
            </a:lvl4pPr>
            <a:lvl5pPr marL="2922411" indent="-877711" algn="l">
              <a:spcBef>
                <a:spcPts val="3800"/>
              </a:spcBef>
              <a:buSzPct val="171000"/>
              <a:buFont typeface="Gill Sans"/>
              <a:buChar char="•"/>
              <a:defRPr sz="32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0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o del título"/>
          <p:cNvSpPr txBox="1">
            <a:spLocks noGrp="1"/>
          </p:cNvSpPr>
          <p:nvPr>
            <p:ph type="title"/>
          </p:nvPr>
        </p:nvSpPr>
        <p:spPr>
          <a:xfrm>
            <a:off x="1270000" y="254000"/>
            <a:ext cx="10464800" cy="24384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109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7772400" y="2768600"/>
            <a:ext cx="3962400" cy="57150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760412" indent="-493712" algn="l">
              <a:spcBef>
                <a:spcPts val="3800"/>
              </a:spcBef>
              <a:buSzPct val="171000"/>
              <a:buFont typeface="Gill Sans"/>
              <a:buChar char="•"/>
              <a:defRPr sz="3200"/>
            </a:lvl1pPr>
            <a:lvl2pPr marL="1588911" indent="-877711" algn="l">
              <a:spcBef>
                <a:spcPts val="3800"/>
              </a:spcBef>
              <a:buSzPct val="171000"/>
              <a:buFont typeface="Gill Sans"/>
              <a:buChar char="•"/>
              <a:defRPr sz="3200"/>
            </a:lvl2pPr>
            <a:lvl3pPr marL="2033411" indent="-877711" algn="l">
              <a:spcBef>
                <a:spcPts val="3800"/>
              </a:spcBef>
              <a:buSzPct val="171000"/>
              <a:buFont typeface="Gill Sans"/>
              <a:buChar char="•"/>
              <a:defRPr sz="3200"/>
            </a:lvl3pPr>
            <a:lvl4pPr marL="2477911" indent="-877711" algn="l">
              <a:spcBef>
                <a:spcPts val="3800"/>
              </a:spcBef>
              <a:buSzPct val="171000"/>
              <a:buFont typeface="Gill Sans"/>
              <a:buChar char="•"/>
              <a:defRPr sz="3200"/>
            </a:lvl4pPr>
            <a:lvl5pPr marL="2922411" indent="-877711" algn="l">
              <a:spcBef>
                <a:spcPts val="3800"/>
              </a:spcBef>
              <a:buSzPct val="171000"/>
              <a:buFont typeface="Gill Sans"/>
              <a:buChar char="•"/>
              <a:defRPr sz="32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1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o del título"/>
          <p:cNvSpPr txBox="1">
            <a:spLocks noGrp="1"/>
          </p:cNvSpPr>
          <p:nvPr>
            <p:ph type="title"/>
          </p:nvPr>
        </p:nvSpPr>
        <p:spPr>
          <a:xfrm>
            <a:off x="1270000" y="254000"/>
            <a:ext cx="10464800" cy="24384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118" name="Nivel de texto 1…"/>
          <p:cNvSpPr txBox="1">
            <a:spLocks noGrp="1"/>
          </p:cNvSpPr>
          <p:nvPr>
            <p:ph type="body" sz="half" idx="1"/>
          </p:nvPr>
        </p:nvSpPr>
        <p:spPr>
          <a:xfrm>
            <a:off x="1270000" y="2768600"/>
            <a:ext cx="5041900" cy="57150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760412" indent="-493712" algn="l">
              <a:spcBef>
                <a:spcPts val="3800"/>
              </a:spcBef>
              <a:buSzPct val="171000"/>
              <a:buFont typeface="Gill Sans"/>
              <a:buChar char="•"/>
              <a:defRPr sz="3200"/>
            </a:lvl1pPr>
            <a:lvl2pPr marL="1588911" indent="-877711" algn="l">
              <a:spcBef>
                <a:spcPts val="3800"/>
              </a:spcBef>
              <a:buSzPct val="171000"/>
              <a:buFont typeface="Gill Sans"/>
              <a:buChar char="•"/>
              <a:defRPr sz="3200"/>
            </a:lvl2pPr>
            <a:lvl3pPr marL="2033411" indent="-877711" algn="l">
              <a:spcBef>
                <a:spcPts val="3800"/>
              </a:spcBef>
              <a:buSzPct val="171000"/>
              <a:buFont typeface="Gill Sans"/>
              <a:buChar char="•"/>
              <a:defRPr sz="3200"/>
            </a:lvl3pPr>
            <a:lvl4pPr marL="2477911" indent="-877711" algn="l">
              <a:spcBef>
                <a:spcPts val="3800"/>
              </a:spcBef>
              <a:buSzPct val="171000"/>
              <a:buFont typeface="Gill Sans"/>
              <a:buChar char="•"/>
              <a:defRPr sz="3200"/>
            </a:lvl4pPr>
            <a:lvl5pPr marL="2922411" indent="-877711" algn="l">
              <a:spcBef>
                <a:spcPts val="3800"/>
              </a:spcBef>
              <a:buSzPct val="171000"/>
              <a:buFont typeface="Gill Sans"/>
              <a:buChar char="•"/>
              <a:defRPr sz="32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19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o del título"/>
          <p:cNvSpPr txBox="1">
            <a:spLocks noGrp="1"/>
          </p:cNvSpPr>
          <p:nvPr>
            <p:ph type="title"/>
          </p:nvPr>
        </p:nvSpPr>
        <p:spPr>
          <a:xfrm>
            <a:off x="1270000" y="2971800"/>
            <a:ext cx="10464800" cy="3810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2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Nivel de texto 1…"/>
          <p:cNvSpPr txBox="1">
            <a:spLocks noGrp="1"/>
          </p:cNvSpPr>
          <p:nvPr>
            <p:ph type="body" idx="1"/>
          </p:nvPr>
        </p:nvSpPr>
        <p:spPr>
          <a:xfrm>
            <a:off x="1270000" y="1270000"/>
            <a:ext cx="10464800" cy="72136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838200" indent="-571500" algn="l">
              <a:spcBef>
                <a:spcPts val="4800"/>
              </a:spcBef>
              <a:buSzPct val="171000"/>
              <a:buFont typeface="Gill Sans"/>
              <a:buChar char="•"/>
              <a:defRPr sz="4200"/>
            </a:lvl1pPr>
            <a:lvl2pPr marL="2044700" indent="-1333500" algn="l">
              <a:spcBef>
                <a:spcPts val="4800"/>
              </a:spcBef>
              <a:buSzPct val="171000"/>
              <a:buFont typeface="Gill Sans"/>
              <a:buChar char="•"/>
              <a:defRPr sz="4200"/>
            </a:lvl2pPr>
            <a:lvl3pPr marL="2489200" indent="-1333500" algn="l">
              <a:spcBef>
                <a:spcPts val="4800"/>
              </a:spcBef>
              <a:buSzPct val="171000"/>
              <a:buFont typeface="Gill Sans"/>
              <a:buChar char="•"/>
              <a:defRPr sz="4200"/>
            </a:lvl3pPr>
            <a:lvl4pPr marL="2933700" indent="-1333500" algn="l">
              <a:spcBef>
                <a:spcPts val="4800"/>
              </a:spcBef>
              <a:buSzPct val="171000"/>
              <a:buFont typeface="Gill Sans"/>
              <a:buChar char="•"/>
              <a:defRPr sz="4200"/>
            </a:lvl4pPr>
            <a:lvl5pPr marL="3378200" indent="-1333500" algn="l">
              <a:spcBef>
                <a:spcPts val="4800"/>
              </a:spcBef>
              <a:buSzPct val="171000"/>
              <a:buFont typeface="Gill Sans"/>
              <a:buChar char="•"/>
              <a:defRPr sz="42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3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o del título"/>
          <p:cNvSpPr txBox="1">
            <a:spLocks noGrp="1"/>
          </p:cNvSpPr>
          <p:nvPr>
            <p:ph type="title"/>
          </p:nvPr>
        </p:nvSpPr>
        <p:spPr>
          <a:xfrm>
            <a:off x="1270000" y="7366000"/>
            <a:ext cx="10464800" cy="17018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4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o del título"/>
          <p:cNvSpPr txBox="1">
            <a:spLocks noGrp="1"/>
          </p:cNvSpPr>
          <p:nvPr>
            <p:ph type="title"/>
          </p:nvPr>
        </p:nvSpPr>
        <p:spPr>
          <a:xfrm>
            <a:off x="1270000" y="7366000"/>
            <a:ext cx="10464800" cy="17018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5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635000" y="4787900"/>
            <a:ext cx="5867400" cy="3302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400"/>
            </a:lvl1pPr>
            <a:lvl2pPr>
              <a:defRPr sz="3400"/>
            </a:lvl2pPr>
            <a:lvl3pPr>
              <a:defRPr sz="3400"/>
            </a:lvl3pPr>
            <a:lvl4pPr>
              <a:defRPr sz="3400"/>
            </a:lvl4pPr>
            <a:lvl5pPr>
              <a:defRPr sz="34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8" name="Texto del título"/>
          <p:cNvSpPr txBox="1">
            <a:spLocks noGrp="1"/>
          </p:cNvSpPr>
          <p:nvPr>
            <p:ph type="title"/>
          </p:nvPr>
        </p:nvSpPr>
        <p:spPr>
          <a:xfrm>
            <a:off x="635000" y="1409700"/>
            <a:ext cx="5867400" cy="3302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7000"/>
            </a:lvl1pPr>
          </a:lstStyle>
          <a:p>
            <a:r>
              <a:t>Texto del título</a:t>
            </a:r>
          </a:p>
        </p:txBody>
      </p:sp>
      <p:sp>
        <p:nvSpPr>
          <p:cNvPr id="59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635000" y="4787900"/>
            <a:ext cx="5867400" cy="3302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400"/>
            </a:lvl1pPr>
            <a:lvl2pPr>
              <a:defRPr sz="3400"/>
            </a:lvl2pPr>
            <a:lvl3pPr>
              <a:defRPr sz="3400"/>
            </a:lvl3pPr>
            <a:lvl4pPr>
              <a:defRPr sz="3400"/>
            </a:lvl4pPr>
            <a:lvl5pPr>
              <a:defRPr sz="34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67" name="Texto del título"/>
          <p:cNvSpPr txBox="1">
            <a:spLocks noGrp="1"/>
          </p:cNvSpPr>
          <p:nvPr>
            <p:ph type="title"/>
          </p:nvPr>
        </p:nvSpPr>
        <p:spPr>
          <a:xfrm>
            <a:off x="635000" y="1409700"/>
            <a:ext cx="5867400" cy="3302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7000"/>
            </a:lvl1pPr>
          </a:lstStyle>
          <a:p>
            <a:r>
              <a:t>Texto del título</a:t>
            </a:r>
          </a:p>
        </p:txBody>
      </p:sp>
      <p:sp>
        <p:nvSpPr>
          <p:cNvPr id="6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o del título"/>
          <p:cNvSpPr txBox="1">
            <a:spLocks noGrp="1"/>
          </p:cNvSpPr>
          <p:nvPr>
            <p:ph type="title"/>
          </p:nvPr>
        </p:nvSpPr>
        <p:spPr>
          <a:xfrm>
            <a:off x="1270000" y="254000"/>
            <a:ext cx="10464800" cy="24384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7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el título"/>
          <p:cNvSpPr txBox="1">
            <a:spLocks noGrp="1"/>
          </p:cNvSpPr>
          <p:nvPr>
            <p:ph type="title"/>
          </p:nvPr>
        </p:nvSpPr>
        <p:spPr>
          <a:xfrm>
            <a:off x="650240" y="-1"/>
            <a:ext cx="11704320" cy="20161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b"/>
          <a:lstStyle/>
          <a:p>
            <a:r>
              <a:t>Texto del título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/>
          </p:nvPr>
        </p:nvSpPr>
        <p:spPr>
          <a:xfrm>
            <a:off x="650240" y="2275840"/>
            <a:ext cx="11704320" cy="74777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85653" y="8779792"/>
            <a:ext cx="3034454" cy="5207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9pPr>
    </p:titleStyle>
    <p:bodyStyle>
      <a:lvl1pPr marL="342900" marR="0" indent="-3429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1pPr>
      <a:lvl2pPr marL="342900" marR="0" indent="1143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2pPr>
      <a:lvl3pPr marL="342900" marR="0" indent="5715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3pPr>
      <a:lvl4pPr marL="342900" marR="0" indent="10287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4pPr>
      <a:lvl5pPr marL="342900" marR="0" indent="14859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5pPr>
      <a:lvl6pPr marL="342900" marR="0" indent="19431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6pPr>
      <a:lvl7pPr marL="342900" marR="0" indent="24003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7pPr>
      <a:lvl8pPr marL="342900" marR="0" indent="28575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8pPr>
      <a:lvl9pPr marL="342900" marR="0" indent="33147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eroquel@accem.es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4150" y="-2159000"/>
            <a:ext cx="13371513" cy="8904288"/>
          </a:xfrm>
          <a:prstGeom prst="rect">
            <a:avLst/>
          </a:prstGeom>
          <a:ln w="12700">
            <a:miter lim="400000"/>
          </a:ln>
        </p:spPr>
      </p:pic>
      <p:sp>
        <p:nvSpPr>
          <p:cNvPr id="129" name="Curso sobre Asilo y Refugio…"/>
          <p:cNvSpPr txBox="1">
            <a:spLocks noGrp="1"/>
          </p:cNvSpPr>
          <p:nvPr>
            <p:ph type="subTitle" sz="half" idx="4294967295"/>
          </p:nvPr>
        </p:nvSpPr>
        <p:spPr>
          <a:xfrm>
            <a:off x="1212502" y="4787900"/>
            <a:ext cx="10886431" cy="291076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defTabSz="493776">
              <a:defRPr sz="1944" b="1">
                <a:latin typeface="Arial"/>
                <a:ea typeface="Arial"/>
                <a:cs typeface="Arial"/>
                <a:sym typeface="Arial"/>
              </a:defRPr>
            </a:pPr>
            <a:r>
              <a:rPr lang="es-E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Jornadas Formativas </a:t>
            </a:r>
            <a:r>
              <a:rPr lang="es-ES" sz="24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Marhaba</a:t>
            </a:r>
            <a:endParaRPr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defTabSz="493776">
              <a:defRPr sz="1944" b="1">
                <a:latin typeface="Arial"/>
                <a:ea typeface="Arial"/>
                <a:cs typeface="Arial"/>
                <a:sym typeface="Arial"/>
              </a:defRPr>
            </a:pPr>
            <a:endParaRPr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85166" indent="-185166" defTabSz="493776">
              <a:defRPr sz="1512" b="1">
                <a:latin typeface="Arial"/>
                <a:ea typeface="Arial"/>
                <a:cs typeface="Arial"/>
                <a:sym typeface="Arial"/>
              </a:defRPr>
            </a:pPr>
            <a:r>
              <a:rPr lang="es-E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Programa 17 plus – Programas de Transición a la Vida Adulta</a:t>
            </a:r>
          </a:p>
          <a:p>
            <a:pPr marL="185166" indent="-185166" defTabSz="493776">
              <a:defRPr sz="1512" b="1">
                <a:latin typeface="Arial"/>
                <a:ea typeface="Arial"/>
                <a:cs typeface="Arial"/>
                <a:sym typeface="Arial"/>
              </a:defRPr>
            </a:pPr>
            <a:r>
              <a:rPr lang="es-E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Un ejemplo de buenas prácticas en la atención a la adolescencia migrante</a:t>
            </a:r>
            <a:endParaRPr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85166" indent="-185166" defTabSz="493776">
              <a:defRPr sz="1512" b="1">
                <a:latin typeface="Arial"/>
                <a:ea typeface="Arial"/>
                <a:cs typeface="Arial"/>
                <a:sym typeface="Arial"/>
              </a:defRPr>
            </a:pPr>
            <a:endParaRPr sz="1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85166" indent="-185166" defTabSz="493776">
              <a:defRPr sz="1512">
                <a:latin typeface="Arial"/>
                <a:ea typeface="Arial"/>
                <a:cs typeface="Arial"/>
                <a:sym typeface="Arial"/>
              </a:defRPr>
            </a:pPr>
            <a:r>
              <a:rPr lang="es-ES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Formadora: Elvira Roque López</a:t>
            </a:r>
          </a:p>
          <a:p>
            <a:pPr marL="185166" indent="-185166" defTabSz="493776">
              <a:defRPr sz="1512">
                <a:latin typeface="Arial"/>
                <a:ea typeface="Arial"/>
                <a:cs typeface="Arial"/>
                <a:sym typeface="Arial"/>
              </a:defRPr>
            </a:pPr>
            <a:endParaRPr lang="es-ES" sz="1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85166" indent="-185166" defTabSz="493776">
              <a:defRPr sz="1512">
                <a:latin typeface="Arial"/>
                <a:ea typeface="Arial"/>
                <a:cs typeface="Arial"/>
                <a:sym typeface="Arial"/>
              </a:defRPr>
            </a:pPr>
            <a:r>
              <a:rPr lang="es-ES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Coordinadora Programa 17 Plus en </a:t>
            </a:r>
            <a:r>
              <a:rPr lang="es-ES" sz="1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Accem</a:t>
            </a:r>
            <a:r>
              <a:rPr lang="es-ES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pPr marL="185166" indent="-185166" defTabSz="493776">
              <a:defRPr sz="1512">
                <a:latin typeface="Arial"/>
                <a:ea typeface="Arial"/>
                <a:cs typeface="Arial"/>
                <a:sym typeface="Arial"/>
              </a:defRPr>
            </a:pPr>
            <a:endParaRPr lang="es-ES" sz="1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30" name="16 de diciembre de 2020"/>
          <p:cNvSpPr txBox="1"/>
          <p:nvPr/>
        </p:nvSpPr>
        <p:spPr>
          <a:xfrm>
            <a:off x="5527204" y="7452440"/>
            <a:ext cx="2257028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 defTabSz="457200"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1</a:t>
            </a:r>
            <a:r>
              <a:rPr lang="es-ES" dirty="0"/>
              <a:t>7</a:t>
            </a:r>
            <a:r>
              <a:rPr dirty="0"/>
              <a:t> de </a:t>
            </a:r>
            <a:r>
              <a:rPr dirty="0" err="1"/>
              <a:t>diciembre</a:t>
            </a:r>
            <a:r>
              <a:rPr dirty="0"/>
              <a:t> de </a:t>
            </a:r>
            <a:r>
              <a:rPr lang="es-ES" dirty="0"/>
              <a:t>2020</a:t>
            </a:r>
          </a:p>
        </p:txBody>
      </p:sp>
      <p:pic>
        <p:nvPicPr>
          <p:cNvPr id="131" name="image.png" descr="imag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73433" y="8142356"/>
            <a:ext cx="825500" cy="10795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8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79200" y="787400"/>
            <a:ext cx="825500" cy="1079500"/>
          </a:xfrm>
          <a:prstGeom prst="rect">
            <a:avLst/>
          </a:prstGeom>
          <a:ln w="12700">
            <a:miter lim="400000"/>
          </a:ln>
        </p:spPr>
      </p:pic>
      <p:sp>
        <p:nvSpPr>
          <p:cNvPr id="199" name="Orientaciones para el abordaje interdisciplinar…"/>
          <p:cNvSpPr txBox="1">
            <a:spLocks noGrp="1"/>
          </p:cNvSpPr>
          <p:nvPr>
            <p:ph type="subTitle" idx="4294967295"/>
          </p:nvPr>
        </p:nvSpPr>
        <p:spPr>
          <a:xfrm>
            <a:off x="650240" y="2112395"/>
            <a:ext cx="11704320" cy="7477761"/>
          </a:xfrm>
          <a:prstGeom prst="rect">
            <a:avLst/>
          </a:prstGeom>
        </p:spPr>
        <p:txBody>
          <a:bodyPr/>
          <a:lstStyle/>
          <a:p>
            <a:pPr marL="0" indent="0" algn="l">
              <a:defRPr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4- Orientaciones para el abordaje interdisciplinar</a:t>
            </a:r>
          </a:p>
          <a:p>
            <a:pPr marL="0" indent="0" algn="just">
              <a:lnSpc>
                <a:spcPct val="90000"/>
              </a:lnSpc>
              <a:spcBef>
                <a:spcPts val="3500"/>
              </a:spcBef>
              <a:buFont typeface="Arial"/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- Recoger las historias de vida de los niños y adolescentes. Para el abordaje precisamos conocer quienes son, con su historia, de aquí y de allá, el viaje, sus capacidades y dificultades, lo que sueñan y lo que les angustia ahora.</a:t>
            </a:r>
          </a:p>
          <a:p>
            <a:pPr marL="0" indent="0" algn="just">
              <a:lnSpc>
                <a:spcPct val="90000"/>
              </a:lnSpc>
              <a:spcBef>
                <a:spcPts val="3500"/>
              </a:spcBef>
              <a:buFont typeface="Arial"/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-Trabajar en red. Es imprescindible trabajar contando con todos los agentes que intervienen. De otro modo se trata de una intervención con pronóstico incierto.</a:t>
            </a:r>
          </a:p>
          <a:p>
            <a:pPr marL="0" indent="0" algn="just">
              <a:lnSpc>
                <a:spcPct val="90000"/>
              </a:lnSpc>
              <a:spcBef>
                <a:spcPts val="3500"/>
              </a:spcBef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-Hay que contar en todo momento con las personas que les dan soporte aquí y ahora (educadores, tutores, psicólogos, profesores, miembros de la familia extensa y referentes adultos) para construir una red que les sostenga para crecer. </a:t>
            </a:r>
          </a:p>
          <a:p>
            <a:pPr marL="0" indent="0" algn="just">
              <a:lnSpc>
                <a:spcPct val="90000"/>
              </a:lnSpc>
              <a:spcBef>
                <a:spcPts val="3500"/>
              </a:spcBef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-Hacer presente de todas las maneras posibles a la familia en el país de origen, reconocerlos como agente fundamental y ponerlos en valor. No olvidar que en muchos casos se trata de proyectos migratorios de naturaleza familiar.</a:t>
            </a:r>
          </a:p>
          <a:p>
            <a:pPr marL="457200" indent="-457200" algn="just">
              <a:lnSpc>
                <a:spcPct val="90000"/>
              </a:lnSpc>
              <a:spcBef>
                <a:spcPts val="3500"/>
              </a:spcBef>
              <a:buFontTx/>
              <a:buChar char="-"/>
              <a:defRPr sz="2000">
                <a:latin typeface="Arial"/>
                <a:ea typeface="Arial"/>
                <a:cs typeface="Arial"/>
                <a:sym typeface="Arial"/>
              </a:defRPr>
            </a:pPr>
            <a:endParaRPr lang="es-ES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79200" y="787400"/>
            <a:ext cx="825500" cy="1079500"/>
          </a:xfrm>
          <a:prstGeom prst="rect">
            <a:avLst/>
          </a:prstGeom>
          <a:ln w="12700">
            <a:miter lim="400000"/>
          </a:ln>
        </p:spPr>
      </p:pic>
      <p:sp>
        <p:nvSpPr>
          <p:cNvPr id="203" name="Orientaciones para el abordaje interdisciplinar…"/>
          <p:cNvSpPr txBox="1">
            <a:spLocks noGrp="1"/>
          </p:cNvSpPr>
          <p:nvPr>
            <p:ph type="subTitle" idx="4294967295"/>
          </p:nvPr>
        </p:nvSpPr>
        <p:spPr>
          <a:xfrm>
            <a:off x="650240" y="2072639"/>
            <a:ext cx="11704320" cy="7477761"/>
          </a:xfrm>
          <a:prstGeom prst="rect">
            <a:avLst/>
          </a:prstGeom>
        </p:spPr>
        <p:txBody>
          <a:bodyPr/>
          <a:lstStyle/>
          <a:p>
            <a:pPr marL="0" indent="0" algn="l">
              <a:defRPr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4- Algunas orientaciones para el abordaje interdisciplinar</a:t>
            </a:r>
          </a:p>
          <a:p>
            <a:pPr marL="0" indent="0" algn="just">
              <a:spcBef>
                <a:spcPts val="400"/>
              </a:spcBef>
              <a:defRPr sz="1800">
                <a:latin typeface="Arial"/>
                <a:ea typeface="Arial"/>
                <a:cs typeface="Arial"/>
                <a:sym typeface="Arial"/>
              </a:defRPr>
            </a:pPr>
            <a:endParaRPr lang="es-ES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lnSpc>
                <a:spcPct val="90000"/>
              </a:lnSpc>
              <a:spcBef>
                <a:spcPts val="1000"/>
              </a:spcBef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Técnicas narrativas. Relatos cortos. Diarios</a:t>
            </a:r>
          </a:p>
          <a:p>
            <a:pPr marL="0" indent="0" algn="just">
              <a:lnSpc>
                <a:spcPct val="90000"/>
              </a:lnSpc>
              <a:spcBef>
                <a:spcPts val="1000"/>
              </a:spcBef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Elaboración de historias de vida </a:t>
            </a:r>
          </a:p>
          <a:p>
            <a:pPr marL="0" indent="0" algn="just">
              <a:lnSpc>
                <a:spcPct val="90000"/>
              </a:lnSpc>
              <a:spcBef>
                <a:spcPts val="1000"/>
              </a:spcBef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Trabajo con figuras. Muñecos </a:t>
            </a:r>
          </a:p>
          <a:p>
            <a:pPr marL="0" indent="0" algn="just">
              <a:lnSpc>
                <a:spcPct val="90000"/>
              </a:lnSpc>
              <a:spcBef>
                <a:spcPts val="1000"/>
              </a:spcBef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Genograma. Trabajo con la familia (fotos, anécdotas,..) </a:t>
            </a:r>
          </a:p>
          <a:p>
            <a:pPr marL="0" indent="0" algn="just">
              <a:lnSpc>
                <a:spcPct val="90000"/>
              </a:lnSpc>
              <a:spcBef>
                <a:spcPts val="1000"/>
              </a:spcBef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Grabaciones y videos de su vida cotidiana para la familia </a:t>
            </a:r>
          </a:p>
          <a:p>
            <a:pPr marL="0" indent="0" algn="just">
              <a:lnSpc>
                <a:spcPct val="90000"/>
              </a:lnSpc>
              <a:spcBef>
                <a:spcPts val="1000"/>
              </a:spcBef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Enfatizar los aspectos positivos de la familia y contexto de procedencia</a:t>
            </a:r>
          </a:p>
          <a:p>
            <a:pPr marL="0" indent="0" algn="just">
              <a:lnSpc>
                <a:spcPct val="90000"/>
              </a:lnSpc>
              <a:spcBef>
                <a:spcPts val="1000"/>
              </a:spcBef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Imágenes del país de origen, ciudad, barrio, casa,… </a:t>
            </a:r>
          </a:p>
          <a:p>
            <a:pPr marL="0" indent="0" algn="just">
              <a:lnSpc>
                <a:spcPct val="90000"/>
              </a:lnSpc>
              <a:spcBef>
                <a:spcPts val="1000"/>
              </a:spcBef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Música y películas del país de origen. Celebraciones culturales </a:t>
            </a:r>
          </a:p>
          <a:p>
            <a:pPr marL="0" indent="0" algn="just">
              <a:lnSpc>
                <a:spcPct val="90000"/>
              </a:lnSpc>
              <a:spcBef>
                <a:spcPts val="1000"/>
              </a:spcBef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Mostrar interés por su cultura, idioma, religión, tradiciones </a:t>
            </a:r>
          </a:p>
          <a:p>
            <a:pPr marL="0" indent="0" algn="just">
              <a:lnSpc>
                <a:spcPct val="90000"/>
              </a:lnSpc>
              <a:spcBef>
                <a:spcPts val="1000"/>
              </a:spcBef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Hablar de nuestra propia familia, historia de vida, país, tradiciones,…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79200" y="787400"/>
            <a:ext cx="825500" cy="1079500"/>
          </a:xfrm>
          <a:prstGeom prst="rect">
            <a:avLst/>
          </a:prstGeom>
          <a:ln w="12700">
            <a:miter lim="400000"/>
          </a:ln>
        </p:spPr>
      </p:pic>
      <p:sp>
        <p:nvSpPr>
          <p:cNvPr id="207" name="Muchas gracias por vuestra atención…"/>
          <p:cNvSpPr txBox="1">
            <a:spLocks noGrp="1"/>
          </p:cNvSpPr>
          <p:nvPr>
            <p:ph type="subTitle" idx="4294967295"/>
          </p:nvPr>
        </p:nvSpPr>
        <p:spPr>
          <a:xfrm>
            <a:off x="650240" y="2072639"/>
            <a:ext cx="11704320" cy="7477761"/>
          </a:xfrm>
          <a:prstGeom prst="rect">
            <a:avLst/>
          </a:prstGeom>
        </p:spPr>
        <p:txBody>
          <a:bodyPr/>
          <a:lstStyle/>
          <a:p>
            <a:pPr marL="0" indent="0">
              <a:defRPr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es-ES" dirty="0"/>
          </a:p>
          <a:p>
            <a:pPr marL="0" indent="0" algn="just">
              <a:spcBef>
                <a:spcPts val="400"/>
              </a:spcBef>
              <a:defRPr sz="1800">
                <a:latin typeface="Arial"/>
                <a:ea typeface="Arial"/>
                <a:cs typeface="Arial"/>
                <a:sym typeface="Arial"/>
              </a:defRPr>
            </a:pPr>
            <a:endParaRPr lang="es-ES" dirty="0"/>
          </a:p>
          <a:p>
            <a:pPr marL="0" indent="0" algn="just">
              <a:spcBef>
                <a:spcPts val="400"/>
              </a:spcBef>
              <a:defRPr sz="1800">
                <a:latin typeface="Arial"/>
                <a:ea typeface="Arial"/>
                <a:cs typeface="Arial"/>
                <a:sym typeface="Arial"/>
              </a:defRPr>
            </a:pPr>
            <a:endParaRPr lang="es-ES" dirty="0"/>
          </a:p>
          <a:p>
            <a:pPr marL="0" indent="0" algn="just">
              <a:spcBef>
                <a:spcPts val="400"/>
              </a:spcBef>
              <a:defRPr sz="1800">
                <a:latin typeface="Arial"/>
                <a:ea typeface="Arial"/>
                <a:cs typeface="Arial"/>
                <a:sym typeface="Arial"/>
              </a:defRPr>
            </a:pPr>
            <a:endParaRPr lang="es-ES" dirty="0"/>
          </a:p>
          <a:p>
            <a:pPr marL="0" indent="0" algn="just">
              <a:spcBef>
                <a:spcPts val="400"/>
              </a:spcBef>
              <a:defRPr sz="1800">
                <a:latin typeface="Arial"/>
                <a:ea typeface="Arial"/>
                <a:cs typeface="Arial"/>
                <a:sym typeface="Arial"/>
              </a:defRPr>
            </a:pPr>
            <a:endParaRPr lang="es-ES" dirty="0"/>
          </a:p>
          <a:p>
            <a:pPr marL="0" indent="0" algn="just">
              <a:spcBef>
                <a:spcPts val="400"/>
              </a:spcBef>
              <a:defRPr sz="1800">
                <a:latin typeface="Arial"/>
                <a:ea typeface="Arial"/>
                <a:cs typeface="Arial"/>
                <a:sym typeface="Arial"/>
              </a:defRPr>
            </a:pPr>
            <a:endParaRPr lang="es-ES" dirty="0"/>
          </a:p>
          <a:p>
            <a:pPr marL="0" indent="0" algn="just">
              <a:spcBef>
                <a:spcPts val="400"/>
              </a:spcBef>
              <a:defRPr sz="1800">
                <a:latin typeface="Arial"/>
                <a:ea typeface="Arial"/>
                <a:cs typeface="Arial"/>
                <a:sym typeface="Arial"/>
              </a:defRPr>
            </a:pPr>
            <a:endParaRPr lang="es-ES" dirty="0"/>
          </a:p>
          <a:p>
            <a:pPr marL="0" indent="0"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rPr lang="es-ES" dirty="0"/>
              <a:t>Muchas gracias por vuestra atención</a:t>
            </a:r>
          </a:p>
          <a:p>
            <a:pPr marL="0" indent="0">
              <a:defRPr sz="2000">
                <a:latin typeface="Arial"/>
                <a:ea typeface="Arial"/>
                <a:cs typeface="Arial"/>
                <a:sym typeface="Arial"/>
              </a:defRPr>
            </a:pPr>
            <a:endParaRPr lang="es-ES" dirty="0"/>
          </a:p>
          <a:p>
            <a:pPr marL="0" indent="0"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rPr lang="es-ES" dirty="0"/>
              <a:t>Si os interesa algún aspecto concreto podéis contactar conmigo en</a:t>
            </a:r>
          </a:p>
          <a:p>
            <a:pPr marL="0" indent="0"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rPr lang="es-ES" dirty="0"/>
              <a:t> </a:t>
            </a:r>
          </a:p>
          <a:p>
            <a:pPr marL="0" indent="0"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rPr lang="es-ES" u="sng" dirty="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3"/>
              </a:rPr>
              <a:t>eroquel@accem.es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0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7350" y="-63500"/>
            <a:ext cx="14470063" cy="10363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11" name="image.png" descr="imag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8000" y="3683000"/>
            <a:ext cx="1828800" cy="2400300"/>
          </a:xfrm>
          <a:prstGeom prst="rect">
            <a:avLst/>
          </a:prstGeom>
          <a:ln w="12700">
            <a:miter lim="400000"/>
          </a:ln>
        </p:spPr>
      </p:pic>
      <p:sp>
        <p:nvSpPr>
          <p:cNvPr id="212" name="91 532 74 78 - 91 532 74 79…"/>
          <p:cNvSpPr txBox="1"/>
          <p:nvPr/>
        </p:nvSpPr>
        <p:spPr>
          <a:xfrm>
            <a:off x="5003800" y="7105420"/>
            <a:ext cx="3370263" cy="1059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algn="l" defTabSz="457200">
              <a:def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91 532 74 78 - 91 532 74 79</a:t>
            </a:r>
          </a:p>
          <a:p>
            <a:pPr algn="l" defTabSz="457200">
              <a:defRPr sz="1800" u="sng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accem@accem.es</a:t>
            </a:r>
          </a:p>
          <a:p>
            <a:pPr algn="l" defTabSz="457200">
              <a:def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www.accem.es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79200" y="787400"/>
            <a:ext cx="825500" cy="1079500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GUIÓN…"/>
          <p:cNvSpPr txBox="1">
            <a:spLocks noGrp="1"/>
          </p:cNvSpPr>
          <p:nvPr>
            <p:ph type="body" idx="4294967295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defRPr b="1">
                <a:solidFill>
                  <a:srgbClr val="0F0F71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lang="es-E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l">
              <a:defRPr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Contenidos</a:t>
            </a:r>
          </a:p>
          <a:p>
            <a:pPr marL="0" indent="0" algn="just">
              <a:lnSpc>
                <a:spcPct val="150000"/>
              </a:lnSpc>
              <a:spcBef>
                <a:spcPts val="1000"/>
              </a:spcBef>
              <a:buSzPct val="100000"/>
              <a:defRPr sz="2800"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s-ES" dirty="0">
                <a:latin typeface="Calibri Light" panose="020F0302020204030204" pitchFamily="34" charset="0"/>
                <a:cs typeface="Calibri Light" panose="020F0302020204030204" pitchFamily="34" charset="0"/>
              </a:rPr>
              <a:t>1- Introducción del Programa 17 plus en Aragón (150 plazas)</a:t>
            </a:r>
          </a:p>
          <a:p>
            <a:pPr marL="0" indent="0" algn="just">
              <a:lnSpc>
                <a:spcPct val="150000"/>
              </a:lnSpc>
              <a:spcBef>
                <a:spcPts val="1000"/>
              </a:spcBef>
              <a:buSzPct val="100000"/>
              <a:defRPr sz="2800"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s-ES" dirty="0">
                <a:latin typeface="Calibri Light" panose="020F0302020204030204" pitchFamily="34" charset="0"/>
                <a:cs typeface="Calibri Light" panose="020F0302020204030204" pitchFamily="34" charset="0"/>
              </a:rPr>
              <a:t>2- Programa 17 plus en </a:t>
            </a:r>
            <a:r>
              <a:rPr lang="es-ES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Accem</a:t>
            </a:r>
            <a:r>
              <a:rPr lang="es-ES" dirty="0">
                <a:latin typeface="Calibri Light" panose="020F0302020204030204" pitchFamily="34" charset="0"/>
                <a:cs typeface="Calibri Light" panose="020F0302020204030204" pitchFamily="34" charset="0"/>
              </a:rPr>
              <a:t> (37 plazas)</a:t>
            </a:r>
          </a:p>
          <a:p>
            <a:pPr marL="0" indent="0" algn="just">
              <a:lnSpc>
                <a:spcPct val="150000"/>
              </a:lnSpc>
              <a:spcBef>
                <a:spcPts val="1000"/>
              </a:spcBef>
              <a:buSzPct val="100000"/>
              <a:defRPr sz="2800"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s-ES" dirty="0">
                <a:latin typeface="Calibri Light" panose="020F0302020204030204" pitchFamily="34" charset="0"/>
                <a:cs typeface="Calibri Light" panose="020F0302020204030204" pitchFamily="34" charset="0"/>
              </a:rPr>
              <a:t>3 -Perfiles y características de la adolescencia migrante sin referentes familiares. La transición a la mayoría de edad. </a:t>
            </a:r>
          </a:p>
          <a:p>
            <a:pPr marL="0" indent="0" algn="just">
              <a:lnSpc>
                <a:spcPct val="150000"/>
              </a:lnSpc>
              <a:spcBef>
                <a:spcPts val="1000"/>
              </a:spcBef>
              <a:buSzPct val="100000"/>
              <a:defRPr sz="2800"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s-ES" dirty="0">
                <a:latin typeface="Calibri Light" panose="020F0302020204030204" pitchFamily="34" charset="0"/>
                <a:cs typeface="Calibri Light" panose="020F0302020204030204" pitchFamily="34" charset="0"/>
              </a:rPr>
              <a:t>4-Orientaciones para el abordaje interdisciplinar. Herramientas para la intervención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.png" descr="image.png">
            <a:extLst>
              <a:ext uri="{FF2B5EF4-FFF2-40B4-BE49-F238E27FC236}">
                <a16:creationId xmlns:a16="http://schemas.microsoft.com/office/drawing/2014/main" id="{19E49941-9E7B-43EF-A707-85C9913F66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79200" y="787400"/>
            <a:ext cx="825500" cy="1079500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FBA4E58F-2A96-40A4-B461-30628C45A5FF}"/>
              </a:ext>
            </a:extLst>
          </p:cNvPr>
          <p:cNvSpPr txBox="1"/>
          <p:nvPr/>
        </p:nvSpPr>
        <p:spPr>
          <a:xfrm>
            <a:off x="894522" y="2206487"/>
            <a:ext cx="11310178" cy="84494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just">
              <a:defRPr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1- Presentación del Programa 17 plus en Aragón</a:t>
            </a:r>
          </a:p>
          <a:p>
            <a:pPr algn="just"/>
            <a:endParaRPr lang="es-ES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just"/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El proyecto tiene como destinatarios a adolescentes de 17 años o más con una medida de protección, guarda y/o tutela administrativa, adoptada durante la minoría de edad por el Servicio de Protección de Menores del Gobierno de Aragón. La atención se puede extender al período considerado como atención a jóvenes </a:t>
            </a:r>
            <a:r>
              <a:rPr lang="es-ES" sz="2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ex-tutelados</a:t>
            </a: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, una vez cerrado el expediente de protección.</a:t>
            </a:r>
          </a:p>
          <a:p>
            <a:pPr algn="just"/>
            <a:endParaRPr lang="es-ES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just"/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El Programa 17 plus tiene como uno de sus objetivos fundamentales el acompañamiento a adolescentes inmigrantes sin referentes familiares en el territorio durante su periodo de transición hacía la autonomía y la vida adulta. </a:t>
            </a:r>
          </a:p>
          <a:p>
            <a:pPr algn="just"/>
            <a:endParaRPr lang="es-ES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just"/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En la actualidad el programa cuenta con 150 plazas gestionadas por diferentes entidades sociales del tercer sector. </a:t>
            </a:r>
          </a:p>
          <a:p>
            <a:pPr algn="just"/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Los equipos son los característicos de pisos de emancipación o de transición a la vida adulta. No hay presencia educativa permanente en los pisos. </a:t>
            </a:r>
          </a:p>
          <a:p>
            <a:pPr marL="457200" indent="-457200" algn="just">
              <a:lnSpc>
                <a:spcPct val="90000"/>
              </a:lnSpc>
              <a:spcBef>
                <a:spcPts val="1000"/>
              </a:spcBef>
              <a:buFontTx/>
              <a:buChar char="-"/>
              <a:defRPr sz="2800">
                <a:latin typeface="Calibri Light"/>
                <a:ea typeface="Calibri Light"/>
                <a:cs typeface="Calibri Light"/>
                <a:sym typeface="Calibri Light"/>
              </a:defRPr>
            </a:pPr>
            <a:endParaRPr lang="es-ES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200" indent="-457200" algn="just">
              <a:lnSpc>
                <a:spcPct val="90000"/>
              </a:lnSpc>
              <a:spcBef>
                <a:spcPts val="1000"/>
              </a:spcBef>
              <a:buFontTx/>
              <a:buChar char="-"/>
              <a:defRPr sz="2800">
                <a:latin typeface="Calibri Light"/>
                <a:ea typeface="Calibri Light"/>
                <a:cs typeface="Calibri Light"/>
                <a:sym typeface="Calibri Light"/>
              </a:defRPr>
            </a:pPr>
            <a:endParaRPr lang="es-ES" sz="28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801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79200" y="787400"/>
            <a:ext cx="825500" cy="1079500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Marco político y legislativo europeo…"/>
          <p:cNvSpPr txBox="1">
            <a:spLocks noGrp="1"/>
          </p:cNvSpPr>
          <p:nvPr>
            <p:ph type="subTitle" idx="4294967295"/>
          </p:nvPr>
        </p:nvSpPr>
        <p:spPr>
          <a:xfrm>
            <a:off x="650240" y="2275839"/>
            <a:ext cx="11704320" cy="7477761"/>
          </a:xfrm>
          <a:prstGeom prst="rect">
            <a:avLst/>
          </a:prstGeom>
        </p:spPr>
        <p:txBody>
          <a:bodyPr/>
          <a:lstStyle/>
          <a:p>
            <a:pPr marL="0" indent="0" algn="just">
              <a:defRPr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     2- Presentación del Programa 17 plus en </a:t>
            </a:r>
            <a:r>
              <a:rPr lang="es-ES" sz="2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Accem</a:t>
            </a:r>
            <a:endParaRPr lang="es-ES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spcBef>
                <a:spcPts val="400"/>
              </a:spcBef>
              <a:defRPr sz="1800">
                <a:latin typeface="Arial"/>
                <a:ea typeface="Arial"/>
                <a:cs typeface="Arial"/>
                <a:sym typeface="Arial"/>
              </a:defRPr>
            </a:pPr>
            <a:endParaRPr lang="es-ES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200" indent="-457200" algn="just">
              <a:lnSpc>
                <a:spcPct val="90000"/>
              </a:lnSpc>
              <a:spcBef>
                <a:spcPts val="1000"/>
              </a:spcBef>
              <a:buFontTx/>
              <a:buChar char="-"/>
              <a:defRPr sz="2800"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s-ES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Situación inicial, septiembre de 2018</a:t>
            </a: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: Puesta en marcha del programa por parte del IAAS - DGA ante la situación de crisis por la llegada imprevista de centenares de adolescentes, fundamentalmente procedentes de otras CCAA (Catalunya, País Vasco, etc.) a quienes los recursos del Servicio de Protección de Menores de la comunidad de Aragón no podía dar atención.  </a:t>
            </a:r>
          </a:p>
          <a:p>
            <a:pPr marL="457200" indent="-457200" algn="just">
              <a:lnSpc>
                <a:spcPct val="90000"/>
              </a:lnSpc>
              <a:spcBef>
                <a:spcPts val="1000"/>
              </a:spcBef>
              <a:buFontTx/>
              <a:buChar char="-"/>
              <a:defRPr sz="2800"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Acceso, en bastantes casos, casi directo desde dependencias policiales/Fiscalía de menores o tras un breve paso por centros de protección 24/7. </a:t>
            </a:r>
          </a:p>
          <a:p>
            <a:pPr marL="457200" indent="-457200" algn="just">
              <a:lnSpc>
                <a:spcPct val="90000"/>
              </a:lnSpc>
              <a:spcBef>
                <a:spcPts val="1000"/>
              </a:spcBef>
              <a:buFontTx/>
              <a:buChar char="-"/>
              <a:defRPr sz="2800"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Adolescentes de 17 años o muy próximos a cumplirlos. </a:t>
            </a:r>
          </a:p>
          <a:p>
            <a:pPr marL="457200" indent="-457200" algn="just">
              <a:lnSpc>
                <a:spcPct val="90000"/>
              </a:lnSpc>
              <a:spcBef>
                <a:spcPts val="1000"/>
              </a:spcBef>
              <a:buFontTx/>
              <a:buChar char="-"/>
              <a:defRPr sz="2800"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Edad promedio de 17 años. Ingresos en grupo.</a:t>
            </a:r>
          </a:p>
          <a:p>
            <a:pPr marL="457200" indent="-457200" algn="just">
              <a:lnSpc>
                <a:spcPct val="90000"/>
              </a:lnSpc>
              <a:spcBef>
                <a:spcPts val="1000"/>
              </a:spcBef>
              <a:buFontTx/>
              <a:buChar char="-"/>
              <a:defRPr sz="2800"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Vinculación de tipo más superficial en base a asistencia y recursos.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79200" y="787400"/>
            <a:ext cx="825500" cy="1079500"/>
          </a:xfrm>
          <a:prstGeom prst="rect">
            <a:avLst/>
          </a:prstGeom>
          <a:ln w="12700">
            <a:miter lim="400000"/>
          </a:ln>
        </p:spPr>
      </p:pic>
      <p:sp>
        <p:nvSpPr>
          <p:cNvPr id="143" name="Marco político y legislativo en España…"/>
          <p:cNvSpPr txBox="1">
            <a:spLocks noGrp="1"/>
          </p:cNvSpPr>
          <p:nvPr>
            <p:ph type="subTitle" idx="4294967295"/>
          </p:nvPr>
        </p:nvSpPr>
        <p:spPr>
          <a:xfrm>
            <a:off x="650240" y="2275839"/>
            <a:ext cx="11704320" cy="7477761"/>
          </a:xfrm>
          <a:prstGeom prst="rect">
            <a:avLst/>
          </a:prstGeom>
        </p:spPr>
        <p:txBody>
          <a:bodyPr/>
          <a:lstStyle/>
          <a:p>
            <a:pPr marL="0" indent="0" algn="l">
              <a:defRPr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     2- Presentación del Programa 17 plus en </a:t>
            </a:r>
            <a:r>
              <a:rPr lang="es-ES" sz="2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Accem</a:t>
            </a:r>
            <a:endParaRPr lang="es-ES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200" indent="-457200" algn="just">
              <a:lnSpc>
                <a:spcPct val="90000"/>
              </a:lnSpc>
              <a:spcBef>
                <a:spcPts val="1000"/>
              </a:spcBef>
              <a:buFontTx/>
              <a:buChar char="-"/>
              <a:defRPr sz="2800">
                <a:latin typeface="Calibri Light"/>
                <a:ea typeface="Calibri Light"/>
                <a:cs typeface="Calibri Light"/>
                <a:sym typeface="Calibri Light"/>
              </a:defRPr>
            </a:pPr>
            <a:endParaRPr lang="es-ES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200" indent="-457200" algn="just">
              <a:lnSpc>
                <a:spcPct val="90000"/>
              </a:lnSpc>
              <a:spcBef>
                <a:spcPts val="1000"/>
              </a:spcBef>
              <a:buFontTx/>
              <a:buChar char="-"/>
              <a:defRPr sz="2800"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s-ES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Situación actual, diciembre de 2020: </a:t>
            </a: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Consolidación del programa. </a:t>
            </a:r>
          </a:p>
          <a:p>
            <a:pPr marL="457200" indent="-457200" algn="just">
              <a:lnSpc>
                <a:spcPct val="90000"/>
              </a:lnSpc>
              <a:spcBef>
                <a:spcPts val="1000"/>
              </a:spcBef>
              <a:buFontTx/>
              <a:buChar char="-"/>
              <a:defRPr sz="2800"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Acceso de adolescentes de 17 años, con ingreso unos meses o semanas antes de la mayoría de edad o poco después de su cumplimiento (casos excepcionales con prórroga de medida de protección en el centro de protección de menores). </a:t>
            </a:r>
          </a:p>
          <a:p>
            <a:pPr marL="457200" indent="-457200" algn="just">
              <a:lnSpc>
                <a:spcPct val="90000"/>
              </a:lnSpc>
              <a:spcBef>
                <a:spcPts val="1000"/>
              </a:spcBef>
              <a:buFontTx/>
              <a:buChar char="-"/>
              <a:defRPr sz="2800"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Edad promedio 19 años. Ingresos individuales.</a:t>
            </a:r>
          </a:p>
          <a:p>
            <a:pPr marL="457200" indent="-457200" algn="just">
              <a:lnSpc>
                <a:spcPct val="90000"/>
              </a:lnSpc>
              <a:spcBef>
                <a:spcPts val="1000"/>
              </a:spcBef>
              <a:buFontTx/>
              <a:buChar char="-"/>
              <a:defRPr sz="2800"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Procesos de inserción sociolaboral de largo recorrido. Acciones formativas de mayor duración.</a:t>
            </a:r>
          </a:p>
          <a:p>
            <a:pPr marL="457200" indent="-457200" algn="just">
              <a:lnSpc>
                <a:spcPct val="90000"/>
              </a:lnSpc>
              <a:spcBef>
                <a:spcPts val="1000"/>
              </a:spcBef>
              <a:buFontTx/>
              <a:buChar char="-"/>
              <a:defRPr sz="2800"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Proceso de documentación finalizado en la práctica totalidad de los jóvenes.</a:t>
            </a:r>
          </a:p>
          <a:p>
            <a:pPr marL="457200" indent="-457200" algn="just">
              <a:lnSpc>
                <a:spcPct val="90000"/>
              </a:lnSpc>
              <a:spcBef>
                <a:spcPts val="1000"/>
              </a:spcBef>
              <a:buFontTx/>
              <a:buChar char="-"/>
              <a:defRPr sz="2800"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Alto grado de vinculación de los jóvenes. Larga permanencia en la mayoría de los casos.</a:t>
            </a:r>
          </a:p>
          <a:p>
            <a:pPr marL="457200" indent="-457200" algn="just">
              <a:lnSpc>
                <a:spcPct val="90000"/>
              </a:lnSpc>
              <a:spcBef>
                <a:spcPts val="1000"/>
              </a:spcBef>
              <a:buFontTx/>
              <a:buChar char="-"/>
              <a:defRPr sz="2800">
                <a:latin typeface="Calibri Light"/>
                <a:ea typeface="Calibri Light"/>
                <a:cs typeface="Calibri Light"/>
                <a:sym typeface="Calibri Light"/>
              </a:defRPr>
            </a:pPr>
            <a:endParaRPr lang="es-ES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200" indent="-457200" algn="just">
              <a:lnSpc>
                <a:spcPct val="90000"/>
              </a:lnSpc>
              <a:spcBef>
                <a:spcPts val="1000"/>
              </a:spcBef>
              <a:buFontTx/>
              <a:buChar char="-"/>
              <a:defRPr sz="2800">
                <a:latin typeface="Calibri Light"/>
                <a:ea typeface="Calibri Light"/>
                <a:cs typeface="Calibri Light"/>
                <a:sym typeface="Calibri Light"/>
              </a:defRPr>
            </a:pPr>
            <a:endParaRPr lang="es-ES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defRPr sz="2400">
                <a:latin typeface="Calibri Light"/>
                <a:ea typeface="Calibri Light"/>
                <a:cs typeface="Calibri Light"/>
                <a:sym typeface="Calibri Light"/>
              </a:defRPr>
            </a:pPr>
            <a:endParaRPr lang="es-ES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79200" y="787400"/>
            <a:ext cx="825500" cy="1079500"/>
          </a:xfrm>
          <a:prstGeom prst="rect">
            <a:avLst/>
          </a:prstGeom>
          <a:ln w="12700">
            <a:miter lim="400000"/>
          </a:ln>
        </p:spPr>
      </p:pic>
      <p:sp>
        <p:nvSpPr>
          <p:cNvPr id="147" name="Perfiles…"/>
          <p:cNvSpPr txBox="1">
            <a:spLocks noGrp="1"/>
          </p:cNvSpPr>
          <p:nvPr>
            <p:ph type="subTitle" idx="4294967295"/>
          </p:nvPr>
        </p:nvSpPr>
        <p:spPr>
          <a:xfrm>
            <a:off x="650240" y="1689653"/>
            <a:ext cx="11704320" cy="8063948"/>
          </a:xfrm>
          <a:prstGeom prst="rect">
            <a:avLst/>
          </a:prstGeom>
        </p:spPr>
        <p:txBody>
          <a:bodyPr/>
          <a:lstStyle/>
          <a:p>
            <a:pPr marL="0" indent="0">
              <a:defRPr b="1">
                <a:solidFill>
                  <a:srgbClr val="0F0F71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lang="es-ES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defRPr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3- Perfiles y características de la adolescencia migrante sin referentes familiares. El proceso de transición a la vida adulta</a:t>
            </a:r>
          </a:p>
          <a:p>
            <a:pPr marL="0" indent="0" algn="just">
              <a:spcBef>
                <a:spcPts val="2500"/>
              </a:spcBef>
              <a:buFont typeface="Arial"/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- La migración en la adolescencia es un factor de vulnerabilidad añadido. Es el momento en el que se reedita la historia personal y familiar y se  consolida la identidad. ¿ Quién soy y a qué lugar pertenezco?</a:t>
            </a:r>
          </a:p>
          <a:p>
            <a:pPr marL="0" indent="0" algn="just">
              <a:spcBef>
                <a:spcPts val="2500"/>
              </a:spcBef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-Pueden experimentar secuelas de traumas antiguos o vividos durante el proceso migratorio. En muchos casos se da un proceso migratorio cargado de humillación y riesgos, viaje, llegada…</a:t>
            </a:r>
          </a:p>
          <a:p>
            <a:pPr marL="0" indent="0" algn="just">
              <a:spcBef>
                <a:spcPts val="2500"/>
              </a:spcBef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-Expectativas de mejora económica inmediata. Adquisición de bienes de consumo.</a:t>
            </a:r>
          </a:p>
          <a:p>
            <a:pPr marL="0" indent="0" algn="just">
              <a:spcBef>
                <a:spcPts val="2500"/>
              </a:spcBef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-Fantasía de asumir un rol adulto: trabajar y enviar dinero a la familia. Expectativas en relación al estatus social y económico en el país de origen </a:t>
            </a:r>
          </a:p>
          <a:p>
            <a:pPr marL="457200" indent="-457200" algn="just">
              <a:spcBef>
                <a:spcPts val="2500"/>
              </a:spcBef>
              <a:buFontTx/>
              <a:buChar char="-"/>
              <a:defRPr sz="2000">
                <a:latin typeface="Arial"/>
                <a:ea typeface="Arial"/>
                <a:cs typeface="Arial"/>
                <a:sym typeface="Arial"/>
              </a:defRPr>
            </a:pPr>
            <a:endParaRPr lang="es-ES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spcBef>
                <a:spcPts val="2500"/>
              </a:spcBef>
              <a:buFont typeface="Arial"/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79200" y="787400"/>
            <a:ext cx="825500" cy="1079500"/>
          </a:xfrm>
          <a:prstGeom prst="rect">
            <a:avLst/>
          </a:prstGeom>
          <a:ln w="12700">
            <a:miter lim="400000"/>
          </a:ln>
        </p:spPr>
      </p:pic>
      <p:sp>
        <p:nvSpPr>
          <p:cNvPr id="151" name="Características…"/>
          <p:cNvSpPr txBox="1">
            <a:spLocks noGrp="1"/>
          </p:cNvSpPr>
          <p:nvPr>
            <p:ph type="subTitle" idx="4294967295"/>
          </p:nvPr>
        </p:nvSpPr>
        <p:spPr>
          <a:xfrm>
            <a:off x="650240" y="2275839"/>
            <a:ext cx="11704320" cy="7477761"/>
          </a:xfrm>
          <a:prstGeom prst="rect">
            <a:avLst/>
          </a:prstGeom>
        </p:spPr>
        <p:txBody>
          <a:bodyPr/>
          <a:lstStyle/>
          <a:p>
            <a:pPr marL="0" indent="0" algn="just">
              <a:defRPr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3- Perfiles y características de la adolescencia migrante sin referentes familiares. El proceso de transición a la vida adulta</a:t>
            </a:r>
          </a:p>
          <a:p>
            <a:pPr marL="241300" indent="0" algn="just">
              <a:spcBef>
                <a:spcPts val="3300"/>
              </a:spcBef>
              <a:buSzPct val="100000"/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-Niños y adolescentes sin referentes familiares o adultos de referencia en el territorio. En algunos casos pueden tener referentes, pero el temor a no recibir atención si lo manifiestan hace que no revelen su existencia. </a:t>
            </a:r>
          </a:p>
          <a:p>
            <a:pPr marL="241300" indent="0" algn="just">
              <a:spcBef>
                <a:spcPts val="3300"/>
              </a:spcBef>
              <a:buSzPct val="100000"/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-Sensación de desubicación por la vivencia de estar aquí y allí al mismo tiempo. </a:t>
            </a:r>
            <a:r>
              <a:rPr lang="es-ES" sz="2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Hiperconexión</a:t>
            </a: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 continua y permanente con referentes familiares no presentes.</a:t>
            </a:r>
          </a:p>
          <a:p>
            <a:pPr marL="241300" indent="0" algn="just">
              <a:spcBef>
                <a:spcPts val="3300"/>
              </a:spcBef>
              <a:buSzPct val="100000"/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-Frustración y ansiedad por la imposibilidad de cumplir con sus expectativas. Necesidad de reajustarlas “en función de los recursos disponibles”.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79200" y="787400"/>
            <a:ext cx="825500" cy="1079500"/>
          </a:xfrm>
          <a:prstGeom prst="rect">
            <a:avLst/>
          </a:prstGeom>
          <a:ln w="12700">
            <a:miter lim="400000"/>
          </a:ln>
        </p:spPr>
      </p:pic>
      <p:sp>
        <p:nvSpPr>
          <p:cNvPr id="155" name="Características…"/>
          <p:cNvSpPr txBox="1">
            <a:spLocks noGrp="1"/>
          </p:cNvSpPr>
          <p:nvPr>
            <p:ph type="subTitle" idx="4294967295"/>
          </p:nvPr>
        </p:nvSpPr>
        <p:spPr>
          <a:xfrm>
            <a:off x="650240" y="2275839"/>
            <a:ext cx="11704320" cy="7477761"/>
          </a:xfrm>
          <a:prstGeom prst="rect">
            <a:avLst/>
          </a:prstGeom>
        </p:spPr>
        <p:txBody>
          <a:bodyPr/>
          <a:lstStyle/>
          <a:p>
            <a:pPr marL="0" indent="0" algn="just">
              <a:defRPr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3- Perfiles y características de la adolescencia migrante sin referentes familiares. El proceso de transición a la vida adulta</a:t>
            </a:r>
          </a:p>
          <a:p>
            <a:pPr marL="0" indent="0" algn="just">
              <a:lnSpc>
                <a:spcPct val="150000"/>
              </a:lnSpc>
              <a:spcBef>
                <a:spcPts val="1900"/>
              </a:spcBef>
              <a:buSzPct val="100000"/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- Miedos. Incertidumbre ante el futuro. La mayoría de edad ¿y después qué?</a:t>
            </a:r>
          </a:p>
          <a:p>
            <a:pPr marL="0" indent="0" algn="just">
              <a:lnSpc>
                <a:spcPct val="150000"/>
              </a:lnSpc>
              <a:spcBef>
                <a:spcPts val="1900"/>
              </a:spcBef>
              <a:buSzPct val="100000"/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-</a:t>
            </a:r>
            <a:r>
              <a:rPr lang="es-ES" sz="2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Parentificación</a:t>
            </a: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. Relaciones especiales como ser el niño de mama, el primogénito, el hijo más capaz, etc... En otros casos, por el contrario, el hijo considerado como  problemático y que no saben qué hacer él.</a:t>
            </a:r>
          </a:p>
          <a:p>
            <a:pPr marL="0" indent="0" algn="just">
              <a:lnSpc>
                <a:spcPct val="150000"/>
              </a:lnSpc>
              <a:spcBef>
                <a:spcPts val="1900"/>
              </a:spcBef>
              <a:buSzPct val="100000"/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- Necesidad de honrar a los padres y responder a sus expectativas en relación al proceso migratorio. Estatus y privilegio.</a:t>
            </a:r>
          </a:p>
          <a:p>
            <a:pPr marL="0" indent="0" algn="just">
              <a:lnSpc>
                <a:spcPct val="120000"/>
              </a:lnSpc>
              <a:spcBef>
                <a:spcPts val="1000"/>
              </a:spcBef>
              <a:buFont typeface="Arial"/>
              <a:defRPr sz="2000"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marL="0" indent="0" algn="just">
              <a:lnSpc>
                <a:spcPct val="120000"/>
              </a:lnSpc>
              <a:spcBef>
                <a:spcPts val="1000"/>
              </a:spcBef>
              <a:buFont typeface="Arial"/>
              <a:defRPr sz="2000"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marL="228600" indent="-228600" algn="just">
              <a:lnSpc>
                <a:spcPct val="90000"/>
              </a:lnSpc>
              <a:spcBef>
                <a:spcPts val="1900"/>
              </a:spcBef>
              <a:buSzPct val="100000"/>
              <a:buFont typeface="Arial"/>
              <a:buChar char="•"/>
              <a:defRPr sz="2000"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79200" y="787400"/>
            <a:ext cx="825500" cy="1079500"/>
          </a:xfrm>
          <a:prstGeom prst="rect">
            <a:avLst/>
          </a:prstGeom>
          <a:ln w="12700">
            <a:miter lim="400000"/>
          </a:ln>
        </p:spPr>
      </p:pic>
      <p:sp>
        <p:nvSpPr>
          <p:cNvPr id="195" name="Orientaciones para el abordaje interdisciplinar…"/>
          <p:cNvSpPr txBox="1">
            <a:spLocks noGrp="1"/>
          </p:cNvSpPr>
          <p:nvPr>
            <p:ph type="subTitle" idx="4294967295"/>
          </p:nvPr>
        </p:nvSpPr>
        <p:spPr>
          <a:xfrm>
            <a:off x="650240" y="2072639"/>
            <a:ext cx="11704320" cy="7477761"/>
          </a:xfrm>
          <a:prstGeom prst="rect">
            <a:avLst/>
          </a:prstGeom>
        </p:spPr>
        <p:txBody>
          <a:bodyPr/>
          <a:lstStyle/>
          <a:p>
            <a:pPr marL="0" indent="0" algn="just">
              <a:defRPr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es-ES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defRPr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4- Orientaciones para el abordaje interdisciplinar</a:t>
            </a:r>
          </a:p>
          <a:p>
            <a:pPr marL="0" indent="0" algn="just">
              <a:defRPr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es-ES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spcBef>
                <a:spcPts val="400"/>
              </a:spcBef>
              <a:defRPr sz="1800">
                <a:latin typeface="Arial"/>
                <a:ea typeface="Arial"/>
                <a:cs typeface="Arial"/>
                <a:sym typeface="Arial"/>
              </a:defRPr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- Conocer el proyecto migratorio, qué quiere hacer, cómo “aterrizar” en la realidad.</a:t>
            </a:r>
          </a:p>
          <a:p>
            <a:pPr marL="0" indent="0" algn="just">
              <a:lnSpc>
                <a:spcPct val="90000"/>
              </a:lnSpc>
              <a:spcBef>
                <a:spcPts val="2400"/>
              </a:spcBef>
              <a:buFont typeface="Arial"/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-  Abordar los aspectos emocionales y en particular el duelo migratorio en todos sus ámbitos.</a:t>
            </a:r>
          </a:p>
          <a:p>
            <a:pPr marL="0" indent="0" algn="just">
              <a:lnSpc>
                <a:spcPct val="90000"/>
              </a:lnSpc>
              <a:spcBef>
                <a:spcPts val="2400"/>
              </a:spcBef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- Trabajar el sentimiento de pertenencia. Uno pierde el vínculo o la experiencia cercana y la parte de la identidad que está asociada a ese vínculo o experiencia </a:t>
            </a:r>
          </a:p>
          <a:p>
            <a:pPr marL="0" indent="0" algn="just">
              <a:lnSpc>
                <a:spcPct val="90000"/>
              </a:lnSpc>
              <a:spcBef>
                <a:spcPts val="2400"/>
              </a:spcBef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- Definir las expectativas de futuro de forma honesta. Acompañar en la elaboración de las mismas. Honestidad.</a:t>
            </a:r>
          </a:p>
          <a:p>
            <a:pPr marL="0" indent="0" algn="just">
              <a:lnSpc>
                <a:spcPct val="90000"/>
              </a:lnSpc>
              <a:spcBef>
                <a:spcPts val="2400"/>
              </a:spcBef>
              <a:buFont typeface="Arial"/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- Es preciso contar con la participación activa del adolescente. Tomar como punto de partida su proyecto previo y encajarlo entre los escenarios posibles en el futuro.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Título y subtítulo">
  <a:themeElements>
    <a:clrScheme name="Título y subtítulo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ítulo y subtítulo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Título y subtít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ítulo y subtítulo">
  <a:themeElements>
    <a:clrScheme name="Título y subtítulo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ítulo y subtítulo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Título y subtít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1270</Words>
  <Application>Microsoft Office PowerPoint</Application>
  <PresentationFormat>Personalizado</PresentationFormat>
  <Paragraphs>96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Calibri Light</vt:lpstr>
      <vt:lpstr>Gill Sans</vt:lpstr>
      <vt:lpstr>Helvetica Neue</vt:lpstr>
      <vt:lpstr>Título y subtítulo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elvira roque lopez</cp:lastModifiedBy>
  <cp:revision>20</cp:revision>
  <dcterms:modified xsi:type="dcterms:W3CDTF">2020-12-17T09:45:37Z</dcterms:modified>
</cp:coreProperties>
</file>