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2" r:id="rId10"/>
    <p:sldId id="273" r:id="rId11"/>
    <p:sldId id="274" r:id="rId12"/>
    <p:sldId id="275" r:id="rId13"/>
    <p:sldId id="276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9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760412" indent="-493712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1pPr>
            <a:lvl2pPr marL="1588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2pPr>
            <a:lvl3pPr marL="2033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3pPr>
            <a:lvl4pPr marL="2477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4pPr>
            <a:lvl5pPr marL="2922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00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760412" indent="-493712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1pPr>
            <a:lvl2pPr marL="1588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2pPr>
            <a:lvl3pPr marL="2033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3pPr>
            <a:lvl4pPr marL="2477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4pPr>
            <a:lvl5pPr marL="2922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09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760412" indent="-493712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1pPr>
            <a:lvl2pPr marL="1588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2pPr>
            <a:lvl3pPr marL="2033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3pPr>
            <a:lvl4pPr marL="2477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4pPr>
            <a:lvl5pPr marL="2922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1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760412" indent="-493712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1pPr>
            <a:lvl2pPr marL="1588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2pPr>
            <a:lvl3pPr marL="2033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3pPr>
            <a:lvl4pPr marL="24779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4pPr>
            <a:lvl5pPr marL="2922411" indent="-877711" algn="l">
              <a:spcBef>
                <a:spcPts val="3800"/>
              </a:spcBef>
              <a:buSzPct val="171000"/>
              <a:buFont typeface="Gill Sans"/>
              <a:buChar char="•"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838200" indent="-571500" algn="l">
              <a:spcBef>
                <a:spcPts val="4800"/>
              </a:spcBef>
              <a:buSzPct val="171000"/>
              <a:buFont typeface="Gill Sans"/>
              <a:buChar char="•"/>
              <a:defRPr sz="4200"/>
            </a:lvl1pPr>
            <a:lvl2pPr marL="2044700" indent="-1333500" algn="l">
              <a:spcBef>
                <a:spcPts val="4800"/>
              </a:spcBef>
              <a:buSzPct val="171000"/>
              <a:buFont typeface="Gill Sans"/>
              <a:buChar char="•"/>
              <a:defRPr sz="4200"/>
            </a:lvl2pPr>
            <a:lvl3pPr marL="2489200" indent="-1333500" algn="l">
              <a:spcBef>
                <a:spcPts val="4800"/>
              </a:spcBef>
              <a:buSzPct val="171000"/>
              <a:buFont typeface="Gill Sans"/>
              <a:buChar char="•"/>
              <a:defRPr sz="4200"/>
            </a:lvl3pPr>
            <a:lvl4pPr marL="2933700" indent="-1333500" algn="l">
              <a:spcBef>
                <a:spcPts val="4800"/>
              </a:spcBef>
              <a:buSzPct val="171000"/>
              <a:buFont typeface="Gill Sans"/>
              <a:buChar char="•"/>
              <a:defRPr sz="4200"/>
            </a:lvl4pPr>
            <a:lvl5pPr marL="3378200" indent="-1333500" algn="l">
              <a:spcBef>
                <a:spcPts val="4800"/>
              </a:spcBef>
              <a:buSzPct val="171000"/>
              <a:buFont typeface="Gill Sans"/>
              <a:buChar char="•"/>
              <a:defRPr sz="4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000"/>
            </a:lvl1pPr>
          </a:lstStyle>
          <a:p>
            <a:r>
              <a:t>Texto del título</a:t>
            </a:r>
          </a:p>
        </p:txBody>
      </p:sp>
      <p:sp>
        <p:nvSpPr>
          <p:cNvPr id="5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7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000"/>
            </a:lvl1pPr>
          </a:lstStyle>
          <a:p>
            <a:r>
              <a:t>Texto del título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-1"/>
            <a:ext cx="11704320" cy="2016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11704320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342900" marR="0" indent="-3429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342900" marR="0" indent="1143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342900" marR="0" indent="5715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342900" marR="0" indent="10287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342900" marR="0" indent="14859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342900" marR="0" indent="19431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342900" marR="0" indent="24003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342900" marR="0" indent="28575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342900" marR="0" indent="33147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roquel@accem.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4150" y="-2159000"/>
            <a:ext cx="13371513" cy="890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Curso sobre Asilo y Refugio…"/>
          <p:cNvSpPr txBox="1">
            <a:spLocks noGrp="1"/>
          </p:cNvSpPr>
          <p:nvPr>
            <p:ph type="subTitle" sz="half" idx="4294967295"/>
          </p:nvPr>
        </p:nvSpPr>
        <p:spPr>
          <a:xfrm>
            <a:off x="1212502" y="4787900"/>
            <a:ext cx="10886431" cy="29107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93776">
              <a:defRPr sz="1944" b="1">
                <a:latin typeface="Arial"/>
                <a:ea typeface="Arial"/>
                <a:cs typeface="Arial"/>
                <a:sym typeface="Arial"/>
              </a:defRPr>
            </a:pPr>
            <a:r>
              <a:rPr lang="es-E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Jornadas Formativas </a:t>
            </a:r>
            <a:r>
              <a:rPr lang="es-ES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Marhaba</a:t>
            </a:r>
            <a:endParaRPr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defTabSz="493776">
              <a:defRPr sz="1944" b="1">
                <a:latin typeface="Arial"/>
                <a:ea typeface="Arial"/>
                <a:cs typeface="Arial"/>
                <a:sym typeface="Arial"/>
              </a:defRPr>
            </a:pPr>
            <a:endParaRPr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5166" indent="-185166" defTabSz="493776">
              <a:defRPr sz="1512" b="1">
                <a:latin typeface="Arial"/>
                <a:ea typeface="Arial"/>
                <a:cs typeface="Arial"/>
                <a:sym typeface="Arial"/>
              </a:defRPr>
            </a:pPr>
            <a:r>
              <a:rPr lang="es-E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Programa 17 plus – Programas de Transición a la Vida Adulta</a:t>
            </a:r>
          </a:p>
          <a:p>
            <a:pPr marL="185166" indent="-185166" defTabSz="493776">
              <a:defRPr sz="1512" b="1">
                <a:latin typeface="Arial"/>
                <a:ea typeface="Arial"/>
                <a:cs typeface="Arial"/>
                <a:sym typeface="Arial"/>
              </a:defRPr>
            </a:pPr>
            <a:r>
              <a:rPr lang="es-E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 ejemplo de buenas prácticas en la atención a la adolescencia migrante</a:t>
            </a:r>
            <a:endParaRPr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5166" indent="-185166" defTabSz="493776">
              <a:defRPr sz="1512" b="1">
                <a:latin typeface="Arial"/>
                <a:ea typeface="Arial"/>
                <a:cs typeface="Arial"/>
                <a:sym typeface="Arial"/>
              </a:defRPr>
            </a:pP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5166" indent="-185166" defTabSz="493776">
              <a:defRPr sz="1512">
                <a:latin typeface="Arial"/>
                <a:ea typeface="Arial"/>
                <a:cs typeface="Arial"/>
                <a:sym typeface="Arial"/>
              </a:defRPr>
            </a:pPr>
            <a:r>
              <a:rPr lang="es-E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Formadora: Elvira Roque López</a:t>
            </a:r>
          </a:p>
          <a:p>
            <a:pPr marL="185166" indent="-185166" defTabSz="493776">
              <a:defRPr sz="1512">
                <a:latin typeface="Arial"/>
                <a:ea typeface="Arial"/>
                <a:cs typeface="Arial"/>
                <a:sym typeface="Arial"/>
              </a:defRPr>
            </a:pPr>
            <a:endParaRPr lang="es-E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5166" indent="-185166" defTabSz="493776">
              <a:defRPr sz="1512">
                <a:latin typeface="Arial"/>
                <a:ea typeface="Arial"/>
                <a:cs typeface="Arial"/>
                <a:sym typeface="Arial"/>
              </a:defRPr>
            </a:pPr>
            <a:r>
              <a:rPr lang="es-E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Coordinadora Programa 17 Plus en </a:t>
            </a:r>
            <a:r>
              <a:rPr lang="es-E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Accem</a:t>
            </a:r>
            <a:r>
              <a:rPr lang="es-E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185166" indent="-185166" defTabSz="493776">
              <a:defRPr sz="1512">
                <a:latin typeface="Arial"/>
                <a:ea typeface="Arial"/>
                <a:cs typeface="Arial"/>
                <a:sym typeface="Arial"/>
              </a:defRPr>
            </a:pPr>
            <a:endParaRPr lang="es-E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0" name="16 de diciembre de 2020"/>
          <p:cNvSpPr txBox="1"/>
          <p:nvPr/>
        </p:nvSpPr>
        <p:spPr>
          <a:xfrm>
            <a:off x="5527204" y="7452440"/>
            <a:ext cx="2257028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457200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1</a:t>
            </a:r>
            <a:r>
              <a:rPr lang="es-ES" dirty="0"/>
              <a:t>7</a:t>
            </a:r>
            <a:r>
              <a:rPr dirty="0"/>
              <a:t> de </a:t>
            </a:r>
            <a:r>
              <a:rPr dirty="0" err="1"/>
              <a:t>diciembre</a:t>
            </a:r>
            <a:r>
              <a:rPr dirty="0"/>
              <a:t> de </a:t>
            </a:r>
            <a:r>
              <a:rPr lang="es-ES" dirty="0"/>
              <a:t>2020</a:t>
            </a:r>
          </a:p>
        </p:txBody>
      </p:sp>
      <p:pic>
        <p:nvPicPr>
          <p:cNvPr id="131" name="image.png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3433" y="8142356"/>
            <a:ext cx="825500" cy="1079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Orientaciones para el abordaje interdisciplinar…"/>
          <p:cNvSpPr txBox="1">
            <a:spLocks noGrp="1"/>
          </p:cNvSpPr>
          <p:nvPr>
            <p:ph type="subTitle" idx="4294967295"/>
          </p:nvPr>
        </p:nvSpPr>
        <p:spPr>
          <a:xfrm>
            <a:off x="650240" y="2112395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l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4- Orientaciones para el abordaje interdisciplinar</a:t>
            </a:r>
          </a:p>
          <a:p>
            <a:pPr marL="0" indent="0" algn="just">
              <a:lnSpc>
                <a:spcPct val="90000"/>
              </a:lnSpc>
              <a:spcBef>
                <a:spcPts val="35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Recoger las historias de vida de los niños y adolescentes. Para el abordaje precisamos conocer quienes son, con su historia, de aquí y de allá, el viaje, sus capacidades y dificultades, lo que sueñan y lo que les angustia ahora.</a:t>
            </a:r>
          </a:p>
          <a:p>
            <a:pPr marL="0" indent="0" algn="just">
              <a:lnSpc>
                <a:spcPct val="90000"/>
              </a:lnSpc>
              <a:spcBef>
                <a:spcPts val="35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-Trabajar en red. Es imprescindible trabajar contando con todos los agentes que intervienen. De otro modo se trata de una intervención con pronóstico incierto.</a:t>
            </a:r>
          </a:p>
          <a:p>
            <a:pPr marL="0" indent="0" algn="just">
              <a:lnSpc>
                <a:spcPct val="90000"/>
              </a:lnSpc>
              <a:spcBef>
                <a:spcPts val="35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-Hay que contar en todo momento con las personas que les dan soporte aquí y ahora (educadores, tutores, psicólogos, profesores, miembros de la familia extensa y referentes adultos) para construir una red que les sostenga para crecer. </a:t>
            </a:r>
          </a:p>
          <a:p>
            <a:pPr marL="0" indent="0" algn="just">
              <a:lnSpc>
                <a:spcPct val="90000"/>
              </a:lnSpc>
              <a:spcBef>
                <a:spcPts val="35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-Hacer presente de todas las maneras posibles a la familia en el país de origen, reconocerlos como agente fundamental y ponerlos en valor. No olvidar que en muchos casos se trata de proyectos migratorios de naturaleza familiar.</a:t>
            </a:r>
          </a:p>
          <a:p>
            <a:pPr marL="457200" indent="-457200" algn="just">
              <a:lnSpc>
                <a:spcPct val="90000"/>
              </a:lnSpc>
              <a:spcBef>
                <a:spcPts val="3500"/>
              </a:spcBef>
              <a:buFontTx/>
              <a:buChar char="-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Orientaciones para el abordaje interdisciplinar…"/>
          <p:cNvSpPr txBox="1">
            <a:spLocks noGrp="1"/>
          </p:cNvSpPr>
          <p:nvPr>
            <p:ph type="subTitle" idx="4294967295"/>
          </p:nvPr>
        </p:nvSpPr>
        <p:spPr>
          <a:xfrm>
            <a:off x="650240" y="20726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l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4- Algunas orientaciones para el abordaje interdisciplinar</a:t>
            </a:r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Técnicas narrativas. Relatos cortos. Diarios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Elaboración de historias de vida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Trabajo con figuras. Muñecos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Genograma. Trabajo con la familia (fotos, anécdotas,..)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Grabaciones y videos de su vida cotidiana para la familia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Enfatizar los aspectos positivos de la familia y contexto de procedencia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Imágenes del país de origen, ciudad, barrio, casa,…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Música y películas del país de origen. Celebraciones culturales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Mostrar interés por su cultura, idioma, religión, tradiciones 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Hablar de nuestra propia familia, historia de vida, país, tradiciones,…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Muchas gracias por vuestra atención…"/>
          <p:cNvSpPr txBox="1">
            <a:spLocks noGrp="1"/>
          </p:cNvSpPr>
          <p:nvPr>
            <p:ph type="subTitle" idx="4294967295"/>
          </p:nvPr>
        </p:nvSpPr>
        <p:spPr>
          <a:xfrm>
            <a:off x="650240" y="20726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dirty="0"/>
              <a:t>Muchas gracias por vuestra atención</a:t>
            </a:r>
          </a:p>
          <a:p>
            <a:pPr marL="0" indent="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0" indent="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dirty="0"/>
              <a:t>Si os interesa algún aspecto concreto podéis contactar conmigo en</a:t>
            </a:r>
          </a:p>
          <a:p>
            <a:pPr marL="0" indent="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dirty="0"/>
              <a:t> </a:t>
            </a:r>
          </a:p>
          <a:p>
            <a:pPr marL="0" indent="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eroquel@accem.es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7350" y="-63500"/>
            <a:ext cx="14470063" cy="1036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image.png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0" y="3683000"/>
            <a:ext cx="1828800" cy="240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91 532 74 78 - 91 532 74 79…"/>
          <p:cNvSpPr txBox="1"/>
          <p:nvPr/>
        </p:nvSpPr>
        <p:spPr>
          <a:xfrm>
            <a:off x="5003800" y="7105420"/>
            <a:ext cx="3370263" cy="105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l" defTabSz="457200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91 532 74 78 - 91 532 74 79</a:t>
            </a:r>
          </a:p>
          <a:p>
            <a:pPr algn="l" defTabSz="457200">
              <a:defRPr sz="1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accem@accem.es</a:t>
            </a:r>
          </a:p>
          <a:p>
            <a:pPr algn="l" defTabSz="457200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www.accem.es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GUIÓN…"/>
          <p:cNvSpPr txBox="1"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defRPr b="1">
                <a:solidFill>
                  <a:srgbClr val="0F0F71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s-E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l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Contenidos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SzPct val="100000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1- Introducción del Programa 17 plus en Aragón (150 plazas)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SzPct val="100000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2- Programa 17 plus en </a:t>
            </a:r>
            <a:r>
              <a:rPr lang="es-E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Accem</a:t>
            </a:r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 (37 plazas)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SzPct val="100000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3 -Perfiles y características de la adolescencia migrante sin referentes familiares. La transición a la mayoría de edad. 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SzPct val="100000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4-Orientaciones para el abordaje interdisciplinar. Herramientas para la intervención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.png" descr="image.png">
            <a:extLst>
              <a:ext uri="{FF2B5EF4-FFF2-40B4-BE49-F238E27FC236}">
                <a16:creationId xmlns:a16="http://schemas.microsoft.com/office/drawing/2014/main" id="{19E49941-9E7B-43EF-A707-85C9913F6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BA4E58F-2A96-40A4-B461-30628C45A5FF}"/>
              </a:ext>
            </a:extLst>
          </p:cNvPr>
          <p:cNvSpPr txBox="1"/>
          <p:nvPr/>
        </p:nvSpPr>
        <p:spPr>
          <a:xfrm>
            <a:off x="894522" y="2206487"/>
            <a:ext cx="11310178" cy="8449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1- Presentación del Programa 17 plus en Aragón</a:t>
            </a:r>
          </a:p>
          <a:p>
            <a:pPr algn="just"/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El proyecto tiene como destinatarios a adolescentes de 17 años o más con una medida de protección, guarda y/o tutela administrativa, adoptada durante la minoría de edad por el Servicio de Protección de Menores del Gobierno de Aragón. La atención se puede extender al período considerado como atención a jóvenes </a:t>
            </a:r>
            <a:r>
              <a:rPr lang="es-E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ex-tutelados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una vez cerrado el expediente de protección.</a:t>
            </a:r>
          </a:p>
          <a:p>
            <a:pPr algn="just"/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El Programa 17 plus tiene como uno de sus objetivos fundamentales el acompañamiento a adolescentes inmigrantes sin referentes familiares en el territorio durante su periodo de transición hacía la autonomía y la vida adulta. </a:t>
            </a:r>
          </a:p>
          <a:p>
            <a:pPr algn="just"/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En la actualidad el programa cuenta con 150 plazas gestionadas por diferentes entidades sociales del tercer sector. </a:t>
            </a:r>
          </a:p>
          <a:p>
            <a:pPr algn="just"/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Los equipos son los característicos de pisos de emancipación o de transición a la vida adulta. No hay presencia educativa permanente en los pisos. 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0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Marco político y legislativo europeo…"/>
          <p:cNvSpPr txBox="1">
            <a:spLocks noGrp="1"/>
          </p:cNvSpPr>
          <p:nvPr>
            <p:ph type="subTitle" idx="4294967295"/>
          </p:nvPr>
        </p:nvSpPr>
        <p:spPr>
          <a:xfrm>
            <a:off x="650240" y="22758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2- Presentación del Programa 17 plus en </a:t>
            </a:r>
            <a:r>
              <a:rPr lang="es-E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Accem</a:t>
            </a: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Situación inicial, septiembre de 2018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Puesta en marcha del programa por parte del IAAS - DGA ante la situación de crisis por la llegada imprevista de centenares de adolescentes, fundamentalmente procedentes de otras CCAA (Catalunya, País Vasco, etc.) a quienes los recursos del Servicio de Protección de Menores de la comunidad de Aragón no podía dar atención.  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Acceso, en bastantes casos, casi directo desde dependencias policiales/Fiscalía de menores o tras un breve paso por centros de protección 24/7. 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Adolescentes de 17 años o muy próximos a cumplirlos. 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Edad promedio de 17 años. Ingresos en grupo.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Vinculación de tipo más superficial en base a asistencia y recursos.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Marco político y legislativo en España…"/>
          <p:cNvSpPr txBox="1">
            <a:spLocks noGrp="1"/>
          </p:cNvSpPr>
          <p:nvPr>
            <p:ph type="subTitle" idx="4294967295"/>
          </p:nvPr>
        </p:nvSpPr>
        <p:spPr>
          <a:xfrm>
            <a:off x="650240" y="22758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l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2- Presentación del Programa 17 plus en </a:t>
            </a:r>
            <a:r>
              <a:rPr lang="es-E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Accem</a:t>
            </a: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Situación actual, diciembre de 2020: 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Consolidación del programa. 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Acceso de adolescentes de 17 años, con ingreso unos meses o semanas antes de la mayoría de edad o poco después de su cumplimiento (casos excepcionales con prórroga de medida de protección en el centro de protección de menores). 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Edad promedio 19 años. Ingresos individuales.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Procesos de inserción sociolaboral de largo recorrido. Acciones formativas de mayor duración.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Proceso de documentación finalizado en la práctica totalidad de los jóvenes.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Alto grado de vinculación de los jóvenes. Larga permanencia en la mayoría de los casos.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defRPr sz="2400"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Perfiles…"/>
          <p:cNvSpPr txBox="1">
            <a:spLocks noGrp="1"/>
          </p:cNvSpPr>
          <p:nvPr>
            <p:ph type="subTitle" idx="4294967295"/>
          </p:nvPr>
        </p:nvSpPr>
        <p:spPr>
          <a:xfrm>
            <a:off x="650240" y="1689653"/>
            <a:ext cx="11704320" cy="8063948"/>
          </a:xfrm>
          <a:prstGeom prst="rect">
            <a:avLst/>
          </a:prstGeom>
        </p:spPr>
        <p:txBody>
          <a:bodyPr/>
          <a:lstStyle/>
          <a:p>
            <a:pPr marL="0" indent="0">
              <a:defRPr b="1">
                <a:solidFill>
                  <a:srgbClr val="0F0F71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3- Perfiles y características de la adolescencia migrante sin referentes familiares. El proceso de transición a la vida adulta</a:t>
            </a:r>
          </a:p>
          <a:p>
            <a:pPr marL="0" indent="0" algn="just">
              <a:spcBef>
                <a:spcPts val="25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La migración en la adolescencia es un factor de vulnerabilidad añadido. Es el momento en el que se reedita la historia personal y familiar y se  consolida la identidad. ¿ Quién soy y a qué lugar pertenezco?</a:t>
            </a:r>
          </a:p>
          <a:p>
            <a:pPr marL="0" indent="0" algn="just">
              <a:spcBef>
                <a:spcPts val="25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-Pueden experimentar secuelas de traumas antiguos o vividos durante el proceso migratorio. En muchos casos se da un proceso migratorio cargado de humillación y riesgos, viaje, llegada…</a:t>
            </a:r>
          </a:p>
          <a:p>
            <a:pPr marL="0" indent="0" algn="just">
              <a:spcBef>
                <a:spcPts val="25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-Expectativas de mejora económica inmediata. Adquisición de bienes de consumo.</a:t>
            </a:r>
          </a:p>
          <a:p>
            <a:pPr marL="0" indent="0" algn="just">
              <a:spcBef>
                <a:spcPts val="25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-Fantasía de asumir un rol adulto: trabajar y enviar dinero a la familia. Expectativas en relación al estatus social y económico en el país de origen </a:t>
            </a:r>
          </a:p>
          <a:p>
            <a:pPr marL="457200" indent="-457200" algn="just">
              <a:spcBef>
                <a:spcPts val="2500"/>
              </a:spcBef>
              <a:buFontTx/>
              <a:buChar char="-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spcBef>
                <a:spcPts val="25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Características…"/>
          <p:cNvSpPr txBox="1">
            <a:spLocks noGrp="1"/>
          </p:cNvSpPr>
          <p:nvPr>
            <p:ph type="subTitle" idx="4294967295"/>
          </p:nvPr>
        </p:nvSpPr>
        <p:spPr>
          <a:xfrm>
            <a:off x="650240" y="22758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3- Perfiles y características de la adolescencia migrante sin referentes familiares. El proceso de transición a la vida adulta</a:t>
            </a:r>
          </a:p>
          <a:p>
            <a:pPr marL="241300" indent="0" algn="just">
              <a:spcBef>
                <a:spcPts val="3300"/>
              </a:spcBef>
              <a:buSzPct val="100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-Niños y adolescentes sin referentes familiares o adultos de referencia en el territorio. En algunos casos pueden tener referentes, pero el temor a no recibir atención si lo manifiestan hace que no revelen su existencia. </a:t>
            </a:r>
          </a:p>
          <a:p>
            <a:pPr marL="241300" indent="0" algn="just">
              <a:spcBef>
                <a:spcPts val="3300"/>
              </a:spcBef>
              <a:buSzPct val="100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-Sensación de desubicación por la vivencia de estar aquí y allí al mismo tiempo. </a:t>
            </a:r>
            <a:r>
              <a:rPr lang="es-E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Hiperconexión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continua y permanente con referentes familiares no presentes.</a:t>
            </a:r>
          </a:p>
          <a:p>
            <a:pPr marL="241300" indent="0" algn="just">
              <a:spcBef>
                <a:spcPts val="3300"/>
              </a:spcBef>
              <a:buSzPct val="100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-Frustración y ansiedad por la imposibilidad de cumplir con sus expectativas. Necesidad de reajustarlas “en función de los recursos disponibles”.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Características…"/>
          <p:cNvSpPr txBox="1">
            <a:spLocks noGrp="1"/>
          </p:cNvSpPr>
          <p:nvPr>
            <p:ph type="subTitle" idx="4294967295"/>
          </p:nvPr>
        </p:nvSpPr>
        <p:spPr>
          <a:xfrm>
            <a:off x="650240" y="22758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3- Perfiles y características de la adolescencia migrante sin referentes familiares. El proceso de transición a la vida adulta</a:t>
            </a:r>
          </a:p>
          <a:p>
            <a:pPr marL="0" indent="0" algn="just">
              <a:lnSpc>
                <a:spcPct val="150000"/>
              </a:lnSpc>
              <a:spcBef>
                <a:spcPts val="1900"/>
              </a:spcBef>
              <a:buSzPct val="100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Miedos. Incertidumbre ante el futuro. La mayoría de edad ¿y después qué?</a:t>
            </a:r>
          </a:p>
          <a:p>
            <a:pPr marL="0" indent="0" algn="just">
              <a:lnSpc>
                <a:spcPct val="150000"/>
              </a:lnSpc>
              <a:spcBef>
                <a:spcPts val="1900"/>
              </a:spcBef>
              <a:buSzPct val="100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es-E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Parentificación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Relaciones especiales como ser el niño de mama, el primogénito, el hijo más capaz, etc... En otros casos, por el contrario, el hijo considerado como  problemático y que no saben qué hacer él.</a:t>
            </a:r>
          </a:p>
          <a:p>
            <a:pPr marL="0" indent="0" algn="just">
              <a:lnSpc>
                <a:spcPct val="150000"/>
              </a:lnSpc>
              <a:spcBef>
                <a:spcPts val="1900"/>
              </a:spcBef>
              <a:buSzPct val="100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Necesidad de honrar a los padres y responder a sus expectativas en relación al proceso migratorio. Estatus y privilegio.</a:t>
            </a:r>
          </a:p>
          <a:p>
            <a:pPr marL="0" indent="0" algn="just">
              <a:lnSpc>
                <a:spcPct val="120000"/>
              </a:lnSpc>
              <a:spcBef>
                <a:spcPts val="10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0" indent="0" algn="just">
              <a:lnSpc>
                <a:spcPct val="120000"/>
              </a:lnSpc>
              <a:spcBef>
                <a:spcPts val="10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28600" indent="-228600" algn="just">
              <a:lnSpc>
                <a:spcPct val="90000"/>
              </a:lnSpc>
              <a:spcBef>
                <a:spcPts val="1900"/>
              </a:spcBef>
              <a:buSzPct val="100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200" y="787400"/>
            <a:ext cx="825500" cy="107950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Orientaciones para el abordaje interdisciplinar…"/>
          <p:cNvSpPr txBox="1">
            <a:spLocks noGrp="1"/>
          </p:cNvSpPr>
          <p:nvPr>
            <p:ph type="subTitle" idx="4294967295"/>
          </p:nvPr>
        </p:nvSpPr>
        <p:spPr>
          <a:xfrm>
            <a:off x="650240" y="2072639"/>
            <a:ext cx="11704320" cy="7477761"/>
          </a:xfrm>
          <a:prstGeom prst="rect">
            <a:avLst/>
          </a:prstGeom>
        </p:spPr>
        <p:txBody>
          <a:bodyPr/>
          <a:lstStyle/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4- Orientaciones para el abordaje interdisciplinar</a:t>
            </a:r>
          </a:p>
          <a:p>
            <a:pPr marL="0" indent="0" algn="just">
              <a:defRPr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Conocer el proyecto migratorio, qué quiere hacer, cómo “aterrizar” en la realidad.</a:t>
            </a:r>
          </a:p>
          <a:p>
            <a:pPr marL="0" indent="0" algn="just">
              <a:lnSpc>
                <a:spcPct val="90000"/>
              </a:lnSpc>
              <a:spcBef>
                <a:spcPts val="24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 Abordar los aspectos emocionales y en particular el duelo migratorio en todos sus ámbitos.</a:t>
            </a:r>
          </a:p>
          <a:p>
            <a:pPr marL="0" indent="0" algn="just">
              <a:lnSpc>
                <a:spcPct val="90000"/>
              </a:lnSpc>
              <a:spcBef>
                <a:spcPts val="24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Trabajar el sentimiento de pertenencia. Uno pierde el vínculo o la experiencia cercana y la parte de la identidad que está asociada a ese vínculo o experiencia </a:t>
            </a:r>
          </a:p>
          <a:p>
            <a:pPr marL="0" indent="0" algn="just">
              <a:lnSpc>
                <a:spcPct val="90000"/>
              </a:lnSpc>
              <a:spcBef>
                <a:spcPts val="24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Definir las expectativas de futuro de forma honesta. Acompañar en la elaboración de las mismas. Honestidad.</a:t>
            </a:r>
          </a:p>
          <a:p>
            <a:pPr marL="0" indent="0" algn="just">
              <a:lnSpc>
                <a:spcPct val="90000"/>
              </a:lnSpc>
              <a:spcBef>
                <a:spcPts val="2400"/>
              </a:spcBef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 Es preciso contar con la participación activa del adolescente. Tomar como punto de partida su proyecto previo y encajarlo entre los escenarios posibles en el futuro.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ítulo y subtítulo">
  <a:themeElements>
    <a:clrScheme name="Título y subtítul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ítulo y subtítulo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Título y subtít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ítulo y subtítulo">
  <a:themeElements>
    <a:clrScheme name="Título y subtítul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ítulo y subtítulo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Título y subtít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1270</Words>
  <Application>Microsoft Office PowerPoint</Application>
  <PresentationFormat>Personalizado</PresentationFormat>
  <Paragraphs>96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Gill Sans</vt:lpstr>
      <vt:lpstr>Helvetica Neue</vt:lpstr>
      <vt:lpstr>Título y subtítulo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elvira roque lopez</cp:lastModifiedBy>
  <cp:revision>20</cp:revision>
  <dcterms:modified xsi:type="dcterms:W3CDTF">2020-12-17T09:45:37Z</dcterms:modified>
</cp:coreProperties>
</file>