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114" d="100"/>
          <a:sy n="114" d="100"/>
        </p:scale>
        <p:origin x="4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80D2-5E3B-40EC-8EC8-80501FD71F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CBB0FE-0BC7-48DA-A70B-A4029C57ED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A05BA3-D875-4797-AEC1-944CBD2D7F24}"/>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5" name="Footer Placeholder 4">
            <a:extLst>
              <a:ext uri="{FF2B5EF4-FFF2-40B4-BE49-F238E27FC236}">
                <a16:creationId xmlns:a16="http://schemas.microsoft.com/office/drawing/2014/main" id="{9D0318E1-0A99-4987-9165-342AACCA41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736F14-AA16-45F2-AF79-F0AA8D79ED16}"/>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347662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467F-4AA1-4554-A273-9C1376F6F3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734080-3280-4608-819F-FE25C532E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C14F8E-6BE7-43B0-9124-725CE5E3CBFF}"/>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5" name="Footer Placeholder 4">
            <a:extLst>
              <a:ext uri="{FF2B5EF4-FFF2-40B4-BE49-F238E27FC236}">
                <a16:creationId xmlns:a16="http://schemas.microsoft.com/office/drawing/2014/main" id="{7E9A5464-D073-47F3-92B0-A34B42A813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53E777-FB92-47B0-96A9-27065D553E3C}"/>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284010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31201B-457F-4EC4-86BE-7A151F99ED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9F1545-A78A-4AB0-B7FB-0453131BC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A861E-0BE6-4269-AE53-C6341F57CBFA}"/>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5" name="Footer Placeholder 4">
            <a:extLst>
              <a:ext uri="{FF2B5EF4-FFF2-40B4-BE49-F238E27FC236}">
                <a16:creationId xmlns:a16="http://schemas.microsoft.com/office/drawing/2014/main" id="{D5939E4A-E247-4323-8FA9-5405316247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0B66C9-34EA-49B9-9D14-E398C4D81AB2}"/>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252189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E5A5-DE64-47CF-B868-C165F4F9C5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0D42DF-AF56-4AA0-A7C3-1258B0FB55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9A3442-BCC6-4C56-BC1E-1A2CF2611B17}"/>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5" name="Footer Placeholder 4">
            <a:extLst>
              <a:ext uri="{FF2B5EF4-FFF2-40B4-BE49-F238E27FC236}">
                <a16:creationId xmlns:a16="http://schemas.microsoft.com/office/drawing/2014/main" id="{2FC50F02-99A1-46BC-8659-D7072566C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F2C1D2-FFBD-43B9-B7B5-BE4EC04CA6BE}"/>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90967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1276-FDBF-467F-9E41-D8197565F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25FC4E-B68B-4DAE-AE40-A28A02A79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39A45-6FBC-466C-8FC5-5847D3797597}"/>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5" name="Footer Placeholder 4">
            <a:extLst>
              <a:ext uri="{FF2B5EF4-FFF2-40B4-BE49-F238E27FC236}">
                <a16:creationId xmlns:a16="http://schemas.microsoft.com/office/drawing/2014/main" id="{6A98C983-19E1-4D67-85BB-06DF4D849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A97CD-A77B-4FB2-A334-24DDBC92F8D7}"/>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149106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7C57-455C-427F-8F91-67F5FEF48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8279F5-E365-4F34-9D26-CC552B4B9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49110B-2A00-49EC-A8F8-6F5911766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AF78A1-90FD-4AF0-8B87-D84723257864}"/>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6" name="Footer Placeholder 5">
            <a:extLst>
              <a:ext uri="{FF2B5EF4-FFF2-40B4-BE49-F238E27FC236}">
                <a16:creationId xmlns:a16="http://schemas.microsoft.com/office/drawing/2014/main" id="{A2A4B65B-D898-49DE-A363-A9EF396B0E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32CE4-1972-471E-849A-E5744424537F}"/>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399026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48C0-6700-4FA5-B4D4-C985A73A2B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66329-BD6A-458C-8937-6A0166C4F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85E866-C33D-4EFB-87E6-05DAC2438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43754E-24F4-430B-9ADF-9B310E902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155D0C-34BC-4340-857D-BA6F0166A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3FD130-7054-4603-9D04-03AF0D987A11}"/>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8" name="Footer Placeholder 7">
            <a:extLst>
              <a:ext uri="{FF2B5EF4-FFF2-40B4-BE49-F238E27FC236}">
                <a16:creationId xmlns:a16="http://schemas.microsoft.com/office/drawing/2014/main" id="{08AD9EB4-4FAF-428C-AA26-2F5801E269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1A164-9D6C-4D96-AFA3-A4B5852C9BC6}"/>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130125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BD685-6B41-44D6-80D8-71CA48C02F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C69305-94EA-484E-A934-276D5F87E417}"/>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4" name="Footer Placeholder 3">
            <a:extLst>
              <a:ext uri="{FF2B5EF4-FFF2-40B4-BE49-F238E27FC236}">
                <a16:creationId xmlns:a16="http://schemas.microsoft.com/office/drawing/2014/main" id="{C905BE4B-9B4E-441C-8489-82461DFCD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48D972-1936-4858-BE49-FCB28F82A44F}"/>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27870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54841-BBF3-4C86-9A18-9C36BF4D72F0}"/>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3" name="Footer Placeholder 2">
            <a:extLst>
              <a:ext uri="{FF2B5EF4-FFF2-40B4-BE49-F238E27FC236}">
                <a16:creationId xmlns:a16="http://schemas.microsoft.com/office/drawing/2014/main" id="{16A264C1-D937-438D-A277-ADDAD3D45F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5F2674-E031-4CE1-9607-6E53B7764905}"/>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135240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AD70-9609-408A-8904-EAFA48513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5FB980-5AF9-4D5A-85B5-D689DF4D8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408DD3-A882-4897-8614-819FA3B85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A10C6-59EC-4E64-8F9B-90C338E55801}"/>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6" name="Footer Placeholder 5">
            <a:extLst>
              <a:ext uri="{FF2B5EF4-FFF2-40B4-BE49-F238E27FC236}">
                <a16:creationId xmlns:a16="http://schemas.microsoft.com/office/drawing/2014/main" id="{DCCB4588-D89D-4658-BF30-E56BAD5F90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787F9C-60E4-4DBC-AC88-1CFD506396F3}"/>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141861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5A4B-8A6B-4EAD-BE3B-FBCB97637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68F786-9919-4892-9BF2-B63D639286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E2C2A6-78A4-4ADF-AC1B-1AFE9082A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26B79-75D2-42B9-B5BC-1EB2B939CEE5}"/>
              </a:ext>
            </a:extLst>
          </p:cNvPr>
          <p:cNvSpPr>
            <a:spLocks noGrp="1"/>
          </p:cNvSpPr>
          <p:nvPr>
            <p:ph type="dt" sz="half" idx="10"/>
          </p:nvPr>
        </p:nvSpPr>
        <p:spPr/>
        <p:txBody>
          <a:bodyPr/>
          <a:lstStyle/>
          <a:p>
            <a:fld id="{E29C0BF7-62E3-42CC-9D55-B847221366CE}" type="datetimeFigureOut">
              <a:rPr lang="en-GB" smtClean="0"/>
              <a:t>07/01/2022</a:t>
            </a:fld>
            <a:endParaRPr lang="en-GB"/>
          </a:p>
        </p:txBody>
      </p:sp>
      <p:sp>
        <p:nvSpPr>
          <p:cNvPr id="6" name="Footer Placeholder 5">
            <a:extLst>
              <a:ext uri="{FF2B5EF4-FFF2-40B4-BE49-F238E27FC236}">
                <a16:creationId xmlns:a16="http://schemas.microsoft.com/office/drawing/2014/main" id="{453E079C-B0AA-4A14-A373-37EC1B2FD9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6DC19-2053-4FF5-B96D-E54FEDAFFAB9}"/>
              </a:ext>
            </a:extLst>
          </p:cNvPr>
          <p:cNvSpPr>
            <a:spLocks noGrp="1"/>
          </p:cNvSpPr>
          <p:nvPr>
            <p:ph type="sldNum" sz="quarter" idx="12"/>
          </p:nvPr>
        </p:nvSpPr>
        <p:spPr/>
        <p:txBody>
          <a:bodyPr/>
          <a:lstStyle/>
          <a:p>
            <a:fld id="{B59020C6-DBD1-428B-8F07-824C7FF6489C}" type="slidenum">
              <a:rPr lang="en-GB" smtClean="0"/>
              <a:t>‹#›</a:t>
            </a:fld>
            <a:endParaRPr lang="en-GB"/>
          </a:p>
        </p:txBody>
      </p:sp>
    </p:spTree>
    <p:extLst>
      <p:ext uri="{BB962C8B-B14F-4D97-AF65-F5344CB8AC3E}">
        <p14:creationId xmlns:p14="http://schemas.microsoft.com/office/powerpoint/2010/main" val="46033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15972A-6D48-43E4-AFD8-E35EF8D66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73106C-EFE8-4387-B8CE-4ACD32342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156AA-F2CF-42BE-978B-C20BAE2D8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C0BF7-62E3-42CC-9D55-B847221366CE}" type="datetimeFigureOut">
              <a:rPr lang="en-GB" smtClean="0"/>
              <a:t>07/01/2022</a:t>
            </a:fld>
            <a:endParaRPr lang="en-GB"/>
          </a:p>
        </p:txBody>
      </p:sp>
      <p:sp>
        <p:nvSpPr>
          <p:cNvPr id="5" name="Footer Placeholder 4">
            <a:extLst>
              <a:ext uri="{FF2B5EF4-FFF2-40B4-BE49-F238E27FC236}">
                <a16:creationId xmlns:a16="http://schemas.microsoft.com/office/drawing/2014/main" id="{45E86757-6BE2-4796-8C19-3D81BE344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B6071E-F43D-42D6-8AB2-10F789AC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020C6-DBD1-428B-8F07-824C7FF6489C}" type="slidenum">
              <a:rPr lang="en-GB" smtClean="0"/>
              <a:t>‹#›</a:t>
            </a:fld>
            <a:endParaRPr lang="en-GB"/>
          </a:p>
        </p:txBody>
      </p:sp>
    </p:spTree>
    <p:extLst>
      <p:ext uri="{BB962C8B-B14F-4D97-AF65-F5344CB8AC3E}">
        <p14:creationId xmlns:p14="http://schemas.microsoft.com/office/powerpoint/2010/main" val="330847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astdelphlakes.com/" TargetMode="External"/><Relationship Id="rId13" Type="http://schemas.openxmlformats.org/officeDocument/2006/relationships/hyperlink" Target="https://riverlevels.uk/nene-kislingbury#.YBGtd-j7SUk" TargetMode="External"/><Relationship Id="rId18" Type="http://schemas.openxmlformats.org/officeDocument/2006/relationships/hyperlink" Target="https://riverlevels.uk/cambridgeshire-stanground-sluice-peterborough#.YBGt9uj7SUk" TargetMode="External"/><Relationship Id="rId26" Type="http://schemas.openxmlformats.org/officeDocument/2006/relationships/hyperlink" Target="https://flood-warning-information.service.gov.uk/station/6120?direction=u" TargetMode="External"/><Relationship Id="rId3" Type="http://schemas.openxmlformats.org/officeDocument/2006/relationships/image" Target="../media/image2.png"/><Relationship Id="rId21" Type="http://schemas.openxmlformats.org/officeDocument/2006/relationships/hyperlink" Target="https://riverlevels.uk/cambridgeshire-whittlesey-dog-in-a-doublet-sluice-automation-tidal#.YBGt0uj7SUk" TargetMode="External"/><Relationship Id="rId7" Type="http://schemas.openxmlformats.org/officeDocument/2006/relationships/hyperlink" Target="https://flood-warning-information.service.gov.uk/station/6121?direction=u" TargetMode="External"/><Relationship Id="rId12" Type="http://schemas.openxmlformats.org/officeDocument/2006/relationships/hyperlink" Target="https://www.gaugemap.co.uk/#!Map/Summary/13032/8440" TargetMode="External"/><Relationship Id="rId17" Type="http://schemas.openxmlformats.org/officeDocument/2006/relationships/hyperlink" Target="https://riverlevels.uk/nene-orton-longueville-orton-sluice#.YBGs_ej7SUk" TargetMode="External"/><Relationship Id="rId25" Type="http://schemas.openxmlformats.org/officeDocument/2006/relationships/hyperlink" Target="https://flood-warning-information.service.gov.uk/station/6116?direction=u" TargetMode="External"/><Relationship Id="rId2" Type="http://schemas.openxmlformats.org/officeDocument/2006/relationships/image" Target="../media/image1.png"/><Relationship Id="rId16" Type="http://schemas.openxmlformats.org/officeDocument/2006/relationships/hyperlink" Target="https://riverlevels.uk/nene-wollaston-wansford-wansford#.YBGtE-j7SUk" TargetMode="External"/><Relationship Id="rId20" Type="http://schemas.openxmlformats.org/officeDocument/2006/relationships/hyperlink" Target="https://riverlevels.uk/cambridgeshire-elm-rings-end-sluice-automation-tidal#.YBGsm-j7SUk"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s://www.gaugemap.co.uk/" TargetMode="External"/><Relationship Id="rId24" Type="http://schemas.openxmlformats.org/officeDocument/2006/relationships/hyperlink" Target="https://flood-warning-information.service.gov.uk/station/6111?direction=u" TargetMode="External"/><Relationship Id="rId5" Type="http://schemas.openxmlformats.org/officeDocument/2006/relationships/hyperlink" Target="https://www.metoffice.gov.uk/public/weather/observation/map/gcrgj0hgd#?map=Rainfall&amp;fcTime=1611646200&amp;zoom=9&amp;lon=-0.50&amp;lat=52.43" TargetMode="External"/><Relationship Id="rId15" Type="http://schemas.openxmlformats.org/officeDocument/2006/relationships/hyperlink" Target="https://riverlevels.uk/nene-wollaston-wansford-lilford-cum-wigsthorpe-lilford#.YBGtOuj7SUk" TargetMode="External"/><Relationship Id="rId23" Type="http://schemas.openxmlformats.org/officeDocument/2006/relationships/hyperlink" Target="https://flood-warning-information.service.gov.uk/station/6107?direction=u" TargetMode="External"/><Relationship Id="rId28" Type="http://schemas.openxmlformats.org/officeDocument/2006/relationships/hyperlink" Target="https://riverlevels.uk/cambridgeshire-elm-rings-end-sluice-automation#.YBrxEuj7SUk" TargetMode="External"/><Relationship Id="rId10" Type="http://schemas.openxmlformats.org/officeDocument/2006/relationships/hyperlink" Target="https://flood-warning-information.service.gov.uk/" TargetMode="External"/><Relationship Id="rId19" Type="http://schemas.openxmlformats.org/officeDocument/2006/relationships/hyperlink" Target="https://riverlevels.uk/nene-orton-wash-whittlesey-little-bridge-nene-orton-wash#.YBGsx-j7SUk" TargetMode="External"/><Relationship Id="rId4" Type="http://schemas.openxmlformats.org/officeDocument/2006/relationships/hyperlink" Target="https://www.metoffice.gov.uk/public/weather/forecast/map/gcrgj0hgd#?map=Rainfall&amp;fcTime=1611057600&amp;zoom=9&amp;lon=-0.66&amp;lat=52.38" TargetMode="External"/><Relationship Id="rId9" Type="http://schemas.openxmlformats.org/officeDocument/2006/relationships/hyperlink" Target="https://riverlevels.uk/" TargetMode="External"/><Relationship Id="rId14" Type="http://schemas.openxmlformats.org/officeDocument/2006/relationships/hyperlink" Target="https://riverlevels.uk/nene-n-hampton-wollaston-ecton-cogenhoe#.YBGtUuj7SUk" TargetMode="External"/><Relationship Id="rId22" Type="http://schemas.openxmlformats.org/officeDocument/2006/relationships/hyperlink" Target="https://flood-warning-information.service.gov.uk/station/6286?direction=u" TargetMode="External"/><Relationship Id="rId27" Type="http://schemas.openxmlformats.org/officeDocument/2006/relationships/hyperlink" Target="https://img1.wsimg.com/blobby/go/3a0c9315-e84d-4afc-9a53-544112ac1e88/downloads/West%20Lighthouse.pdf?ver=16119463344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DCA009-FC93-4167-82FD-0C6DE888824B}"/>
              </a:ext>
            </a:extLst>
          </p:cNvPr>
          <p:cNvPicPr>
            <a:picLocks noChangeAspect="1"/>
          </p:cNvPicPr>
          <p:nvPr/>
        </p:nvPicPr>
        <p:blipFill>
          <a:blip r:embed="rId2"/>
          <a:stretch>
            <a:fillRect/>
          </a:stretch>
        </p:blipFill>
        <p:spPr>
          <a:xfrm>
            <a:off x="743051" y="315218"/>
            <a:ext cx="10784294" cy="6220047"/>
          </a:xfrm>
          <a:prstGeom prst="rect">
            <a:avLst/>
          </a:prstGeom>
        </p:spPr>
      </p:pic>
      <p:sp>
        <p:nvSpPr>
          <p:cNvPr id="7" name="TextBox 6">
            <a:extLst>
              <a:ext uri="{FF2B5EF4-FFF2-40B4-BE49-F238E27FC236}">
                <a16:creationId xmlns:a16="http://schemas.microsoft.com/office/drawing/2014/main" id="{CEB43348-FF60-4449-A77B-7DDBF20C05B6}"/>
              </a:ext>
            </a:extLst>
          </p:cNvPr>
          <p:cNvSpPr txBox="1"/>
          <p:nvPr/>
        </p:nvSpPr>
        <p:spPr>
          <a:xfrm>
            <a:off x="7066253" y="2997248"/>
            <a:ext cx="1112127" cy="338554"/>
          </a:xfrm>
          <a:prstGeom prst="rect">
            <a:avLst/>
          </a:prstGeom>
          <a:noFill/>
        </p:spPr>
        <p:txBody>
          <a:bodyPr wrap="square">
            <a:spAutoFit/>
          </a:bodyPr>
          <a:lstStyle/>
          <a:p>
            <a:r>
              <a:rPr lang="en-GB" sz="1600" b="1" dirty="0"/>
              <a:t>Wansford</a:t>
            </a:r>
          </a:p>
        </p:txBody>
      </p:sp>
      <p:sp>
        <p:nvSpPr>
          <p:cNvPr id="9" name="TextBox 8">
            <a:extLst>
              <a:ext uri="{FF2B5EF4-FFF2-40B4-BE49-F238E27FC236}">
                <a16:creationId xmlns:a16="http://schemas.microsoft.com/office/drawing/2014/main" id="{833E23C9-B589-44C1-B655-BAA7F7B59889}"/>
              </a:ext>
            </a:extLst>
          </p:cNvPr>
          <p:cNvSpPr txBox="1"/>
          <p:nvPr/>
        </p:nvSpPr>
        <p:spPr>
          <a:xfrm>
            <a:off x="7336382" y="805366"/>
            <a:ext cx="1666654" cy="338554"/>
          </a:xfrm>
          <a:prstGeom prst="rect">
            <a:avLst/>
          </a:prstGeom>
          <a:noFill/>
        </p:spPr>
        <p:txBody>
          <a:bodyPr wrap="square">
            <a:spAutoFit/>
          </a:bodyPr>
          <a:lstStyle/>
          <a:p>
            <a:r>
              <a:rPr lang="en-GB" sz="1600" b="1" dirty="0"/>
              <a:t>Dog in a Doublet</a:t>
            </a:r>
          </a:p>
        </p:txBody>
      </p:sp>
      <p:sp>
        <p:nvSpPr>
          <p:cNvPr id="11" name="TextBox 10">
            <a:extLst>
              <a:ext uri="{FF2B5EF4-FFF2-40B4-BE49-F238E27FC236}">
                <a16:creationId xmlns:a16="http://schemas.microsoft.com/office/drawing/2014/main" id="{8367CD9D-0D63-4864-93A9-FFB2EF5B4C38}"/>
              </a:ext>
            </a:extLst>
          </p:cNvPr>
          <p:cNvSpPr txBox="1"/>
          <p:nvPr/>
        </p:nvSpPr>
        <p:spPr>
          <a:xfrm>
            <a:off x="10216316" y="1082201"/>
            <a:ext cx="1561781" cy="338554"/>
          </a:xfrm>
          <a:prstGeom prst="rect">
            <a:avLst/>
          </a:prstGeom>
          <a:noFill/>
        </p:spPr>
        <p:txBody>
          <a:bodyPr wrap="square">
            <a:spAutoFit/>
          </a:bodyPr>
          <a:lstStyle/>
          <a:p>
            <a:r>
              <a:rPr lang="en-GB" sz="1600" b="1" dirty="0"/>
              <a:t>Rings End Tidal</a:t>
            </a:r>
          </a:p>
        </p:txBody>
      </p:sp>
      <p:sp>
        <p:nvSpPr>
          <p:cNvPr id="13" name="TextBox 12">
            <a:extLst>
              <a:ext uri="{FF2B5EF4-FFF2-40B4-BE49-F238E27FC236}">
                <a16:creationId xmlns:a16="http://schemas.microsoft.com/office/drawing/2014/main" id="{0D3656B7-7992-44AC-A9C5-7FA6B8CE6C81}"/>
              </a:ext>
            </a:extLst>
          </p:cNvPr>
          <p:cNvSpPr txBox="1"/>
          <p:nvPr/>
        </p:nvSpPr>
        <p:spPr>
          <a:xfrm>
            <a:off x="7937707" y="2024061"/>
            <a:ext cx="1320183" cy="338554"/>
          </a:xfrm>
          <a:prstGeom prst="rect">
            <a:avLst/>
          </a:prstGeom>
          <a:noFill/>
        </p:spPr>
        <p:txBody>
          <a:bodyPr wrap="square">
            <a:spAutoFit/>
          </a:bodyPr>
          <a:lstStyle/>
          <a:p>
            <a:r>
              <a:rPr lang="en-GB" sz="1600" b="1" dirty="0"/>
              <a:t>Stanground</a:t>
            </a:r>
          </a:p>
        </p:txBody>
      </p:sp>
      <p:sp>
        <p:nvSpPr>
          <p:cNvPr id="15" name="TextBox 14">
            <a:extLst>
              <a:ext uri="{FF2B5EF4-FFF2-40B4-BE49-F238E27FC236}">
                <a16:creationId xmlns:a16="http://schemas.microsoft.com/office/drawing/2014/main" id="{630FFCDA-B9A6-4F3A-B667-292C2309D67A}"/>
              </a:ext>
            </a:extLst>
          </p:cNvPr>
          <p:cNvSpPr txBox="1"/>
          <p:nvPr/>
        </p:nvSpPr>
        <p:spPr>
          <a:xfrm>
            <a:off x="7461256" y="2340755"/>
            <a:ext cx="802923" cy="338554"/>
          </a:xfrm>
          <a:prstGeom prst="rect">
            <a:avLst/>
          </a:prstGeom>
          <a:noFill/>
        </p:spPr>
        <p:txBody>
          <a:bodyPr wrap="square">
            <a:spAutoFit/>
          </a:bodyPr>
          <a:lstStyle/>
          <a:p>
            <a:r>
              <a:rPr lang="en-GB" sz="1600" b="1" dirty="0"/>
              <a:t>Orton</a:t>
            </a:r>
          </a:p>
        </p:txBody>
      </p:sp>
      <p:sp>
        <p:nvSpPr>
          <p:cNvPr id="18" name="TextBox 17">
            <a:extLst>
              <a:ext uri="{FF2B5EF4-FFF2-40B4-BE49-F238E27FC236}">
                <a16:creationId xmlns:a16="http://schemas.microsoft.com/office/drawing/2014/main" id="{E370B9A8-BD46-433A-9BD6-1FC4F4073B41}"/>
              </a:ext>
            </a:extLst>
          </p:cNvPr>
          <p:cNvSpPr txBox="1"/>
          <p:nvPr/>
        </p:nvSpPr>
        <p:spPr>
          <a:xfrm>
            <a:off x="9586504" y="1738513"/>
            <a:ext cx="1682796" cy="338554"/>
          </a:xfrm>
          <a:prstGeom prst="rect">
            <a:avLst/>
          </a:prstGeom>
          <a:noFill/>
        </p:spPr>
        <p:txBody>
          <a:bodyPr wrap="square">
            <a:spAutoFit/>
          </a:bodyPr>
          <a:lstStyle/>
          <a:p>
            <a:r>
              <a:rPr lang="en-GB" sz="1600" b="1" dirty="0"/>
              <a:t>Little Bridge  </a:t>
            </a:r>
          </a:p>
        </p:txBody>
      </p:sp>
      <p:cxnSp>
        <p:nvCxnSpPr>
          <p:cNvPr id="3" name="Straight Arrow Connector 2">
            <a:extLst>
              <a:ext uri="{FF2B5EF4-FFF2-40B4-BE49-F238E27FC236}">
                <a16:creationId xmlns:a16="http://schemas.microsoft.com/office/drawing/2014/main" id="{4461B99C-F1E5-4473-9289-915AA87276AD}"/>
              </a:ext>
            </a:extLst>
          </p:cNvPr>
          <p:cNvCxnSpPr>
            <a:cxnSpLocks/>
          </p:cNvCxnSpPr>
          <p:nvPr/>
        </p:nvCxnSpPr>
        <p:spPr>
          <a:xfrm flipH="1" flipV="1">
            <a:off x="9528061" y="1404514"/>
            <a:ext cx="688255" cy="104692"/>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FA8989D4-CFE1-40EA-8182-919662D3706F}"/>
              </a:ext>
            </a:extLst>
          </p:cNvPr>
          <p:cNvCxnSpPr>
            <a:cxnSpLocks/>
          </p:cNvCxnSpPr>
          <p:nvPr/>
        </p:nvCxnSpPr>
        <p:spPr>
          <a:xfrm>
            <a:off x="8178380" y="1084683"/>
            <a:ext cx="501505" cy="442167"/>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C6218C62-DDC7-43B9-A12E-8AB5E717C70D}"/>
              </a:ext>
            </a:extLst>
          </p:cNvPr>
          <p:cNvCxnSpPr>
            <a:cxnSpLocks/>
          </p:cNvCxnSpPr>
          <p:nvPr/>
        </p:nvCxnSpPr>
        <p:spPr>
          <a:xfrm flipH="1" flipV="1">
            <a:off x="9005793" y="1722857"/>
            <a:ext cx="592679" cy="130741"/>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29" name="TextBox 28">
            <a:extLst>
              <a:ext uri="{FF2B5EF4-FFF2-40B4-BE49-F238E27FC236}">
                <a16:creationId xmlns:a16="http://schemas.microsoft.com/office/drawing/2014/main" id="{D29EF3E2-9B06-44AF-99B6-60F9DD318B71}"/>
              </a:ext>
            </a:extLst>
          </p:cNvPr>
          <p:cNvSpPr txBox="1"/>
          <p:nvPr/>
        </p:nvSpPr>
        <p:spPr>
          <a:xfrm>
            <a:off x="7381" y="942"/>
            <a:ext cx="6827496" cy="1446550"/>
          </a:xfrm>
          <a:prstGeom prst="rect">
            <a:avLst/>
          </a:prstGeom>
          <a:noFill/>
        </p:spPr>
        <p:txBody>
          <a:bodyPr wrap="square" rtlCol="0">
            <a:spAutoFit/>
          </a:bodyPr>
          <a:lstStyle/>
          <a:p>
            <a:r>
              <a:rPr lang="en-GB" sz="2000" b="1" dirty="0"/>
              <a:t>Whittlesey Wash Flood Monitoring</a:t>
            </a:r>
          </a:p>
          <a:p>
            <a:endParaRPr lang="en-GB" sz="800" b="1" u="sng" dirty="0"/>
          </a:p>
          <a:p>
            <a:r>
              <a:rPr lang="en-GB" sz="1200" b="1" dirty="0"/>
              <a:t>The Whittlesey Wash is flooded by the River Nene, the rivers catchment area is shown on the map. </a:t>
            </a:r>
            <a:r>
              <a:rPr lang="en-GB" sz="1200" dirty="0"/>
              <a:t>Rainfall outside the area is irrelevant for flooding on the Wash. Water takes about five days to travel from Northampton to Peterborough. During periods of high rainfall river levels can build to a point that there is a risk of flooding to properties along the Nene. To prevent the flooding of these properties water is deliberately released onto the Whittlesey Wash.  </a:t>
            </a:r>
          </a:p>
        </p:txBody>
      </p:sp>
      <p:cxnSp>
        <p:nvCxnSpPr>
          <p:cNvPr id="32" name="Straight Arrow Connector 31">
            <a:extLst>
              <a:ext uri="{FF2B5EF4-FFF2-40B4-BE49-F238E27FC236}">
                <a16:creationId xmlns:a16="http://schemas.microsoft.com/office/drawing/2014/main" id="{0E103778-EE73-4D91-B4FB-FEB94BA3FB26}"/>
              </a:ext>
            </a:extLst>
          </p:cNvPr>
          <p:cNvCxnSpPr>
            <a:cxnSpLocks/>
          </p:cNvCxnSpPr>
          <p:nvPr/>
        </p:nvCxnSpPr>
        <p:spPr>
          <a:xfrm flipV="1">
            <a:off x="8374866" y="1773949"/>
            <a:ext cx="91189" cy="267683"/>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00D415FC-DE52-441F-82AB-64091F96425E}"/>
              </a:ext>
            </a:extLst>
          </p:cNvPr>
          <p:cNvCxnSpPr>
            <a:cxnSpLocks/>
          </p:cNvCxnSpPr>
          <p:nvPr/>
        </p:nvCxnSpPr>
        <p:spPr>
          <a:xfrm flipH="1" flipV="1">
            <a:off x="7660847" y="1805704"/>
            <a:ext cx="46781" cy="555282"/>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A7301204-B219-46B6-B403-14513918EB48}"/>
              </a:ext>
            </a:extLst>
          </p:cNvPr>
          <p:cNvCxnSpPr>
            <a:cxnSpLocks/>
          </p:cNvCxnSpPr>
          <p:nvPr/>
        </p:nvCxnSpPr>
        <p:spPr>
          <a:xfrm flipH="1" flipV="1">
            <a:off x="6913576" y="1705245"/>
            <a:ext cx="439611" cy="1353822"/>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EA934404-A886-4DED-B8FB-9D7B8BBADD85}"/>
              </a:ext>
            </a:extLst>
          </p:cNvPr>
          <p:cNvSpPr txBox="1"/>
          <p:nvPr/>
        </p:nvSpPr>
        <p:spPr>
          <a:xfrm>
            <a:off x="6841969" y="3495478"/>
            <a:ext cx="859031" cy="338554"/>
          </a:xfrm>
          <a:prstGeom prst="rect">
            <a:avLst/>
          </a:prstGeom>
          <a:noFill/>
        </p:spPr>
        <p:txBody>
          <a:bodyPr wrap="square" rtlCol="0">
            <a:spAutoFit/>
          </a:bodyPr>
          <a:lstStyle/>
          <a:p>
            <a:r>
              <a:rPr lang="en-GB" sz="1600" b="1" dirty="0"/>
              <a:t>Lilford</a:t>
            </a:r>
          </a:p>
        </p:txBody>
      </p:sp>
      <p:cxnSp>
        <p:nvCxnSpPr>
          <p:cNvPr id="30" name="Straight Arrow Connector 29">
            <a:extLst>
              <a:ext uri="{FF2B5EF4-FFF2-40B4-BE49-F238E27FC236}">
                <a16:creationId xmlns:a16="http://schemas.microsoft.com/office/drawing/2014/main" id="{1758125C-15A5-46BA-8687-75FE50C20160}"/>
              </a:ext>
            </a:extLst>
          </p:cNvPr>
          <p:cNvCxnSpPr>
            <a:cxnSpLocks/>
          </p:cNvCxnSpPr>
          <p:nvPr/>
        </p:nvCxnSpPr>
        <p:spPr>
          <a:xfrm flipH="1" flipV="1">
            <a:off x="5167396" y="4672668"/>
            <a:ext cx="1204265" cy="214894"/>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a:extLst>
              <a:ext uri="{FF2B5EF4-FFF2-40B4-BE49-F238E27FC236}">
                <a16:creationId xmlns:a16="http://schemas.microsoft.com/office/drawing/2014/main" id="{CD90B7BE-429A-4EAE-90DA-5B28F02F7BBE}"/>
              </a:ext>
            </a:extLst>
          </p:cNvPr>
          <p:cNvCxnSpPr>
            <a:cxnSpLocks/>
          </p:cNvCxnSpPr>
          <p:nvPr/>
        </p:nvCxnSpPr>
        <p:spPr>
          <a:xfrm flipH="1" flipV="1">
            <a:off x="6473984" y="2970835"/>
            <a:ext cx="401581" cy="665563"/>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D2657252-23D2-4058-916D-DB16F8334317}"/>
              </a:ext>
            </a:extLst>
          </p:cNvPr>
          <p:cNvSpPr txBox="1"/>
          <p:nvPr/>
        </p:nvSpPr>
        <p:spPr>
          <a:xfrm>
            <a:off x="6381154" y="4726374"/>
            <a:ext cx="1512810" cy="307777"/>
          </a:xfrm>
          <a:prstGeom prst="rect">
            <a:avLst/>
          </a:prstGeom>
          <a:noFill/>
        </p:spPr>
        <p:txBody>
          <a:bodyPr wrap="square" rtlCol="0">
            <a:spAutoFit/>
          </a:bodyPr>
          <a:lstStyle/>
          <a:p>
            <a:r>
              <a:rPr lang="en-GB" sz="1400" b="1" dirty="0"/>
              <a:t>Cogenhoe</a:t>
            </a:r>
          </a:p>
        </p:txBody>
      </p:sp>
      <p:sp>
        <p:nvSpPr>
          <p:cNvPr id="25" name="TextBox 24">
            <a:extLst>
              <a:ext uri="{FF2B5EF4-FFF2-40B4-BE49-F238E27FC236}">
                <a16:creationId xmlns:a16="http://schemas.microsoft.com/office/drawing/2014/main" id="{991E72AC-191D-450F-A07E-78067BE7C47C}"/>
              </a:ext>
            </a:extLst>
          </p:cNvPr>
          <p:cNvSpPr txBox="1"/>
          <p:nvPr/>
        </p:nvSpPr>
        <p:spPr>
          <a:xfrm>
            <a:off x="2785145" y="5620624"/>
            <a:ext cx="1342238" cy="338554"/>
          </a:xfrm>
          <a:prstGeom prst="rect">
            <a:avLst/>
          </a:prstGeom>
          <a:noFill/>
        </p:spPr>
        <p:txBody>
          <a:bodyPr wrap="square" rtlCol="0">
            <a:spAutoFit/>
          </a:bodyPr>
          <a:lstStyle/>
          <a:p>
            <a:r>
              <a:rPr lang="en-GB" sz="1600" b="1" dirty="0"/>
              <a:t>Kislinbury</a:t>
            </a:r>
          </a:p>
        </p:txBody>
      </p:sp>
      <p:cxnSp>
        <p:nvCxnSpPr>
          <p:cNvPr id="34" name="Straight Arrow Connector 33">
            <a:extLst>
              <a:ext uri="{FF2B5EF4-FFF2-40B4-BE49-F238E27FC236}">
                <a16:creationId xmlns:a16="http://schemas.microsoft.com/office/drawing/2014/main" id="{FC4DF770-7E81-4627-B2B4-94F0E82A57F7}"/>
              </a:ext>
            </a:extLst>
          </p:cNvPr>
          <p:cNvCxnSpPr>
            <a:cxnSpLocks/>
          </p:cNvCxnSpPr>
          <p:nvPr/>
        </p:nvCxnSpPr>
        <p:spPr>
          <a:xfrm flipV="1">
            <a:off x="3311156" y="5078808"/>
            <a:ext cx="145108" cy="617317"/>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pic>
        <p:nvPicPr>
          <p:cNvPr id="47" name="Picture 46">
            <a:extLst>
              <a:ext uri="{FF2B5EF4-FFF2-40B4-BE49-F238E27FC236}">
                <a16:creationId xmlns:a16="http://schemas.microsoft.com/office/drawing/2014/main" id="{8D5298B0-8C57-4A99-B22D-F2CAFC98BCF6}"/>
              </a:ext>
            </a:extLst>
          </p:cNvPr>
          <p:cNvPicPr>
            <a:picLocks noChangeAspect="1"/>
          </p:cNvPicPr>
          <p:nvPr/>
        </p:nvPicPr>
        <p:blipFill>
          <a:blip r:embed="rId3"/>
          <a:stretch>
            <a:fillRect/>
          </a:stretch>
        </p:blipFill>
        <p:spPr>
          <a:xfrm>
            <a:off x="8930751" y="5110317"/>
            <a:ext cx="3280568" cy="1697721"/>
          </a:xfrm>
          <a:prstGeom prst="rect">
            <a:avLst/>
          </a:prstGeom>
        </p:spPr>
      </p:pic>
      <p:sp>
        <p:nvSpPr>
          <p:cNvPr id="2" name="TextBox 1">
            <a:extLst>
              <a:ext uri="{FF2B5EF4-FFF2-40B4-BE49-F238E27FC236}">
                <a16:creationId xmlns:a16="http://schemas.microsoft.com/office/drawing/2014/main" id="{86005E1F-8BE4-48EC-B1F6-A4425CBA5553}"/>
              </a:ext>
            </a:extLst>
          </p:cNvPr>
          <p:cNvSpPr txBox="1"/>
          <p:nvPr/>
        </p:nvSpPr>
        <p:spPr>
          <a:xfrm>
            <a:off x="9975171" y="6418342"/>
            <a:ext cx="1786855" cy="307777"/>
          </a:xfrm>
          <a:prstGeom prst="rect">
            <a:avLst/>
          </a:prstGeom>
          <a:noFill/>
        </p:spPr>
        <p:txBody>
          <a:bodyPr wrap="square" rtlCol="0">
            <a:spAutoFit/>
          </a:bodyPr>
          <a:lstStyle/>
          <a:p>
            <a:r>
              <a:rPr lang="en-GB" sz="1400" dirty="0"/>
              <a:t>The flooded Wash</a:t>
            </a:r>
          </a:p>
        </p:txBody>
      </p:sp>
      <p:sp>
        <p:nvSpPr>
          <p:cNvPr id="42" name="TextBox 41">
            <a:extLst>
              <a:ext uri="{FF2B5EF4-FFF2-40B4-BE49-F238E27FC236}">
                <a16:creationId xmlns:a16="http://schemas.microsoft.com/office/drawing/2014/main" id="{0F2DBFB3-2173-4E0F-B292-D2E446555C58}"/>
              </a:ext>
            </a:extLst>
          </p:cNvPr>
          <p:cNvSpPr txBox="1"/>
          <p:nvPr/>
        </p:nvSpPr>
        <p:spPr>
          <a:xfrm>
            <a:off x="6525561" y="5144266"/>
            <a:ext cx="2021565" cy="1631216"/>
          </a:xfrm>
          <a:prstGeom prst="rect">
            <a:avLst/>
          </a:prstGeom>
          <a:solidFill>
            <a:schemeClr val="accent1">
              <a:lumMod val="20000"/>
              <a:lumOff val="80000"/>
            </a:schemeClr>
          </a:solidFill>
          <a:effectLst>
            <a:softEdge rad="76200"/>
          </a:effectLst>
        </p:spPr>
        <p:txBody>
          <a:bodyPr wrap="square">
            <a:spAutoFit/>
          </a:bodyPr>
          <a:lstStyle/>
          <a:p>
            <a:pPr algn="ctr"/>
            <a:r>
              <a:rPr lang="en-GB" sz="1400" b="1" dirty="0"/>
              <a:t>The Met Office provides reliable rainfall data for the River Nene catchment.</a:t>
            </a:r>
          </a:p>
          <a:p>
            <a:pPr algn="ctr"/>
            <a:endParaRPr lang="en-GB" sz="800" b="1" dirty="0"/>
          </a:p>
          <a:p>
            <a:pPr algn="ctr"/>
            <a:r>
              <a:rPr lang="en-GB" sz="1400" b="1" dirty="0">
                <a:hlinkClick r:id="rId4"/>
              </a:rPr>
              <a:t>Rainfall forecast</a:t>
            </a:r>
            <a:r>
              <a:rPr lang="en-GB" sz="1400" b="1" dirty="0"/>
              <a:t> </a:t>
            </a:r>
          </a:p>
          <a:p>
            <a:pPr algn="ctr"/>
            <a:endParaRPr lang="en-GB" sz="800" b="1" dirty="0"/>
          </a:p>
          <a:p>
            <a:pPr algn="ctr"/>
            <a:r>
              <a:rPr lang="en-GB" sz="1400" b="1" dirty="0">
                <a:hlinkClick r:id="rId5"/>
              </a:rPr>
              <a:t>Rainfall history</a:t>
            </a:r>
            <a:endParaRPr lang="en-GB" sz="1400" b="1" dirty="0"/>
          </a:p>
        </p:txBody>
      </p:sp>
      <p:pic>
        <p:nvPicPr>
          <p:cNvPr id="12" name="Picture 11">
            <a:extLst>
              <a:ext uri="{FF2B5EF4-FFF2-40B4-BE49-F238E27FC236}">
                <a16:creationId xmlns:a16="http://schemas.microsoft.com/office/drawing/2014/main" id="{C66392AB-2F60-4E1F-81DC-1F5E71A93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2396" y="57490"/>
            <a:ext cx="1595274" cy="804813"/>
          </a:xfrm>
          <a:prstGeom prst="rect">
            <a:avLst/>
          </a:prstGeom>
        </p:spPr>
      </p:pic>
      <p:sp>
        <p:nvSpPr>
          <p:cNvPr id="43" name="TextBox 42">
            <a:extLst>
              <a:ext uri="{FF2B5EF4-FFF2-40B4-BE49-F238E27FC236}">
                <a16:creationId xmlns:a16="http://schemas.microsoft.com/office/drawing/2014/main" id="{5CDCC871-D4C0-48DD-BFB3-BBBAF1527014}"/>
              </a:ext>
            </a:extLst>
          </p:cNvPr>
          <p:cNvSpPr txBox="1"/>
          <p:nvPr/>
        </p:nvSpPr>
        <p:spPr>
          <a:xfrm>
            <a:off x="-6351" y="3981111"/>
            <a:ext cx="2358388" cy="2123658"/>
          </a:xfrm>
          <a:prstGeom prst="rect">
            <a:avLst/>
          </a:prstGeom>
          <a:noFill/>
        </p:spPr>
        <p:txBody>
          <a:bodyPr wrap="square">
            <a:spAutoFit/>
          </a:bodyPr>
          <a:lstStyle/>
          <a:p>
            <a:r>
              <a:rPr lang="en-GB" sz="1200" dirty="0"/>
              <a:t>This is because ability of water to flow through the Nene and out to sea is reduced as the tide rises and moves upstream from the sea. </a:t>
            </a:r>
            <a:r>
              <a:rPr lang="en-GB" sz="1200" b="1" dirty="0"/>
              <a:t>‘Tide lock’ can occur at the Dog in a Doublet </a:t>
            </a:r>
            <a:r>
              <a:rPr lang="en-GB" sz="1200" dirty="0"/>
              <a:t>sluice stopping the ability of water to move downstream. High tide at the Dog in a Doublet can be calculated by adding 2.5 hours to high tide at West Lighthouse. </a:t>
            </a:r>
          </a:p>
        </p:txBody>
      </p:sp>
      <p:sp>
        <p:nvSpPr>
          <p:cNvPr id="4" name="TextBox 3">
            <a:extLst>
              <a:ext uri="{FF2B5EF4-FFF2-40B4-BE49-F238E27FC236}">
                <a16:creationId xmlns:a16="http://schemas.microsoft.com/office/drawing/2014/main" id="{EE7F8789-DC09-428E-9F01-9B67DF799890}"/>
              </a:ext>
            </a:extLst>
          </p:cNvPr>
          <p:cNvSpPr txBox="1"/>
          <p:nvPr/>
        </p:nvSpPr>
        <p:spPr>
          <a:xfrm>
            <a:off x="0" y="6024029"/>
            <a:ext cx="6531904" cy="861774"/>
          </a:xfrm>
          <a:prstGeom prst="rect">
            <a:avLst/>
          </a:prstGeom>
          <a:solidFill>
            <a:schemeClr val="bg1"/>
          </a:solidFill>
        </p:spPr>
        <p:txBody>
          <a:bodyPr wrap="square" rtlCol="0">
            <a:spAutoFit/>
          </a:bodyPr>
          <a:lstStyle/>
          <a:p>
            <a:r>
              <a:rPr lang="en-GB" sz="1200" b="1" dirty="0"/>
              <a:t>When water levels are rising in the Wash ‘DIY depth markers’ are used at East Delph Lakes. </a:t>
            </a:r>
            <a:r>
              <a:rPr lang="en-GB" sz="1200" dirty="0"/>
              <a:t>Observe the water hight, then cross refer that height to the data from </a:t>
            </a:r>
            <a:r>
              <a:rPr lang="en-GB" sz="1400" b="1" dirty="0">
                <a:hlinkClick r:id="rId7"/>
              </a:rPr>
              <a:t>Little Bridge</a:t>
            </a:r>
            <a:r>
              <a:rPr lang="en-GB" sz="1200" b="1" dirty="0"/>
              <a:t>. </a:t>
            </a:r>
            <a:r>
              <a:rPr lang="en-GB" sz="1200" dirty="0"/>
              <a:t>For example the East Delph Lakes track floods at 1.18m, the car park floods at 1.37m and the B1040 floods over at 1.43m. It’s possible to predict what levels might impact higher parts of your property in future floods. </a:t>
            </a:r>
          </a:p>
        </p:txBody>
      </p:sp>
      <p:sp>
        <p:nvSpPr>
          <p:cNvPr id="6" name="TextBox 5">
            <a:extLst>
              <a:ext uri="{FF2B5EF4-FFF2-40B4-BE49-F238E27FC236}">
                <a16:creationId xmlns:a16="http://schemas.microsoft.com/office/drawing/2014/main" id="{65235DED-9E56-4E28-87AC-113413009FE4}"/>
              </a:ext>
            </a:extLst>
          </p:cNvPr>
          <p:cNvSpPr txBox="1"/>
          <p:nvPr/>
        </p:nvSpPr>
        <p:spPr>
          <a:xfrm>
            <a:off x="6638925" y="16791"/>
            <a:ext cx="4023582" cy="830997"/>
          </a:xfrm>
          <a:prstGeom prst="rect">
            <a:avLst/>
          </a:prstGeom>
          <a:solidFill>
            <a:schemeClr val="accent1">
              <a:lumMod val="20000"/>
              <a:lumOff val="80000"/>
            </a:schemeClr>
          </a:solidFill>
          <a:effectLst>
            <a:softEdge rad="76200"/>
          </a:effectLst>
        </p:spPr>
        <p:txBody>
          <a:bodyPr wrap="square" rtlCol="0">
            <a:spAutoFit/>
          </a:bodyPr>
          <a:lstStyle/>
          <a:p>
            <a:pPr algn="ctr"/>
            <a:r>
              <a:rPr lang="en-GB" sz="900" dirty="0"/>
              <a:t>Owning a fishery (</a:t>
            </a:r>
            <a:r>
              <a:rPr lang="en-GB" sz="1200" b="1" dirty="0">
                <a:hlinkClick r:id="rId8"/>
              </a:rPr>
              <a:t>www.eastdelphlakes.com</a:t>
            </a:r>
            <a:r>
              <a:rPr lang="en-GB" sz="900" dirty="0"/>
              <a:t>) in the Whittlesey Wash has taught me how to monitor and predict flooding, this PDF hopes to share a bit of what I’ve learnt. </a:t>
            </a:r>
            <a:r>
              <a:rPr lang="en-GB" sz="900" b="1" dirty="0"/>
              <a:t>It’s based only on my observations with no ‘fact checking’ from any external agency or organisation.                                </a:t>
            </a:r>
          </a:p>
          <a:p>
            <a:pPr algn="ctr"/>
            <a:r>
              <a:rPr lang="en-GB" sz="900" i="1" dirty="0"/>
              <a:t>James Mackay</a:t>
            </a:r>
          </a:p>
        </p:txBody>
      </p:sp>
      <p:sp>
        <p:nvSpPr>
          <p:cNvPr id="48" name="TextBox 47">
            <a:extLst>
              <a:ext uri="{FF2B5EF4-FFF2-40B4-BE49-F238E27FC236}">
                <a16:creationId xmlns:a16="http://schemas.microsoft.com/office/drawing/2014/main" id="{5E7716D7-4A40-495D-BB76-3CBCFCD9BE9F}"/>
              </a:ext>
            </a:extLst>
          </p:cNvPr>
          <p:cNvSpPr txBox="1"/>
          <p:nvPr/>
        </p:nvSpPr>
        <p:spPr>
          <a:xfrm>
            <a:off x="8618094" y="2344007"/>
            <a:ext cx="3380100" cy="2800767"/>
          </a:xfrm>
          <a:prstGeom prst="rect">
            <a:avLst/>
          </a:prstGeom>
          <a:solidFill>
            <a:schemeClr val="accent1">
              <a:lumMod val="20000"/>
              <a:lumOff val="80000"/>
            </a:schemeClr>
          </a:solidFill>
          <a:effectLst>
            <a:softEdge rad="76200"/>
          </a:effectLst>
        </p:spPr>
        <p:txBody>
          <a:bodyPr wrap="square">
            <a:spAutoFit/>
          </a:bodyPr>
          <a:lstStyle/>
          <a:p>
            <a:pPr algn="ctr"/>
            <a:r>
              <a:rPr lang="en-GB" sz="1400" b="1" dirty="0"/>
              <a:t>River levels are available via online monitoring stations shown on the map</a:t>
            </a:r>
            <a:r>
              <a:rPr lang="en-GB" sz="1200" dirty="0"/>
              <a:t>. </a:t>
            </a:r>
          </a:p>
          <a:p>
            <a:pPr algn="ctr"/>
            <a:r>
              <a:rPr lang="en-GB" sz="1200" dirty="0"/>
              <a:t>Three different websites are used to read this data, these can be accessed by clicking on the coloured circles. See map key below.</a:t>
            </a:r>
          </a:p>
          <a:p>
            <a:pPr algn="ctr"/>
            <a:endParaRPr lang="en-GB" sz="800" dirty="0"/>
          </a:p>
          <a:p>
            <a:pPr algn="ctr"/>
            <a:r>
              <a:rPr lang="en-GB" sz="1200" dirty="0">
                <a:hlinkClick r:id="rId9"/>
              </a:rPr>
              <a:t>https://riverlevels.uk/</a:t>
            </a:r>
            <a:r>
              <a:rPr lang="en-GB" sz="1200" dirty="0"/>
              <a:t> provides data for every monitoring station on the map.</a:t>
            </a:r>
          </a:p>
          <a:p>
            <a:pPr algn="ctr"/>
            <a:r>
              <a:rPr lang="en-GB" sz="1200" dirty="0"/>
              <a:t> </a:t>
            </a:r>
          </a:p>
          <a:p>
            <a:pPr algn="ctr"/>
            <a:r>
              <a:rPr lang="en-GB" sz="1200" dirty="0">
                <a:hlinkClick r:id="rId10"/>
              </a:rPr>
              <a:t>https://flood-warning-information.service.gov.uk/</a:t>
            </a:r>
            <a:r>
              <a:rPr lang="en-GB" sz="1200" dirty="0"/>
              <a:t> has excellent graphical format, but does not cover every monitoring station.</a:t>
            </a:r>
          </a:p>
          <a:p>
            <a:pPr algn="ctr"/>
            <a:endParaRPr lang="en-GB" sz="800" dirty="0"/>
          </a:p>
          <a:p>
            <a:pPr algn="ctr"/>
            <a:r>
              <a:rPr lang="en-GB" sz="1200" dirty="0">
                <a:hlinkClick r:id="rId11"/>
              </a:rPr>
              <a:t>https://www.gaugemap.co.uk/</a:t>
            </a:r>
            <a:r>
              <a:rPr lang="en-GB" sz="1200" dirty="0"/>
              <a:t> provides graphical format for Stanground Sluice. </a:t>
            </a:r>
          </a:p>
        </p:txBody>
      </p:sp>
      <p:sp>
        <p:nvSpPr>
          <p:cNvPr id="50" name="TextBox 49">
            <a:extLst>
              <a:ext uri="{FF2B5EF4-FFF2-40B4-BE49-F238E27FC236}">
                <a16:creationId xmlns:a16="http://schemas.microsoft.com/office/drawing/2014/main" id="{041B1C01-1B84-4676-B5A3-461AD40E84CB}"/>
              </a:ext>
            </a:extLst>
          </p:cNvPr>
          <p:cNvSpPr txBox="1"/>
          <p:nvPr/>
        </p:nvSpPr>
        <p:spPr>
          <a:xfrm>
            <a:off x="7380" y="1714655"/>
            <a:ext cx="5641289" cy="677108"/>
          </a:xfrm>
          <a:prstGeom prst="rect">
            <a:avLst/>
          </a:prstGeom>
          <a:noFill/>
        </p:spPr>
        <p:txBody>
          <a:bodyPr wrap="square">
            <a:spAutoFit/>
          </a:bodyPr>
          <a:lstStyle/>
          <a:p>
            <a:r>
              <a:rPr lang="en-GB" sz="1200" b="1" dirty="0"/>
              <a:t>Water is released into the Whittlesey Wash via </a:t>
            </a:r>
            <a:r>
              <a:rPr lang="en-GB" sz="1400" b="1" dirty="0">
                <a:hlinkClick r:id="rId12"/>
              </a:rPr>
              <a:t>Stanground Sluice</a:t>
            </a:r>
            <a:r>
              <a:rPr lang="en-GB" sz="1200" b="1" dirty="0"/>
              <a:t>. </a:t>
            </a:r>
            <a:r>
              <a:rPr lang="en-GB" sz="1200" dirty="0"/>
              <a:t>The sluice opens when river levels there reach 3.8 AOD. The higher the river level the wider the opening. Stanground sluice will close again when river levels have reached 3.6 AOD.</a:t>
            </a:r>
          </a:p>
        </p:txBody>
      </p:sp>
      <p:sp>
        <p:nvSpPr>
          <p:cNvPr id="51" name="TextBox 50">
            <a:extLst>
              <a:ext uri="{FF2B5EF4-FFF2-40B4-BE49-F238E27FC236}">
                <a16:creationId xmlns:a16="http://schemas.microsoft.com/office/drawing/2014/main" id="{3CF0E4D9-1C31-4C7F-9CD0-120E0B28EB77}"/>
              </a:ext>
            </a:extLst>
          </p:cNvPr>
          <p:cNvSpPr txBox="1"/>
          <p:nvPr/>
        </p:nvSpPr>
        <p:spPr>
          <a:xfrm rot="10800000" flipV="1">
            <a:off x="7380" y="2299553"/>
            <a:ext cx="4547527" cy="461665"/>
          </a:xfrm>
          <a:prstGeom prst="rect">
            <a:avLst/>
          </a:prstGeom>
          <a:noFill/>
        </p:spPr>
        <p:txBody>
          <a:bodyPr wrap="square">
            <a:spAutoFit/>
          </a:bodyPr>
          <a:lstStyle/>
          <a:p>
            <a:r>
              <a:rPr lang="en-GB" sz="1200" b="1" dirty="0"/>
              <a:t>Water is drained from the Whittlesey Wash at Rings End. </a:t>
            </a:r>
            <a:r>
              <a:rPr lang="en-GB" sz="1200" dirty="0"/>
              <a:t> This can only happen when river levels have sufficiently dropped.</a:t>
            </a:r>
          </a:p>
        </p:txBody>
      </p:sp>
      <p:sp>
        <p:nvSpPr>
          <p:cNvPr id="44" name="Oval 43">
            <a:extLst>
              <a:ext uri="{FF2B5EF4-FFF2-40B4-BE49-F238E27FC236}">
                <a16:creationId xmlns:a16="http://schemas.microsoft.com/office/drawing/2014/main" id="{3F541BA9-3894-426B-81C5-C632309D176F}"/>
              </a:ext>
            </a:extLst>
          </p:cNvPr>
          <p:cNvSpPr/>
          <p:nvPr/>
        </p:nvSpPr>
        <p:spPr>
          <a:xfrm>
            <a:off x="11143404" y="4403340"/>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AC8DB8BD-E4C3-469C-97C6-243A582A92F6}"/>
              </a:ext>
            </a:extLst>
          </p:cNvPr>
          <p:cNvSpPr/>
          <p:nvPr/>
        </p:nvSpPr>
        <p:spPr>
          <a:xfrm>
            <a:off x="11304497" y="3674101"/>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ED429477-796D-4700-9C5F-F3341557C994}"/>
              </a:ext>
            </a:extLst>
          </p:cNvPr>
          <p:cNvSpPr/>
          <p:nvPr/>
        </p:nvSpPr>
        <p:spPr>
          <a:xfrm>
            <a:off x="11248595" y="4887562"/>
            <a:ext cx="161093" cy="1553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hlinkClick r:id="rId13"/>
            <a:extLst>
              <a:ext uri="{FF2B5EF4-FFF2-40B4-BE49-F238E27FC236}">
                <a16:creationId xmlns:a16="http://schemas.microsoft.com/office/drawing/2014/main" id="{9D080985-0C51-4415-87E5-CD84D50076E2}"/>
              </a:ext>
            </a:extLst>
          </p:cNvPr>
          <p:cNvSpPr/>
          <p:nvPr/>
        </p:nvSpPr>
        <p:spPr>
          <a:xfrm>
            <a:off x="3787516" y="5760274"/>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hlinkClick r:id="rId14"/>
            <a:extLst>
              <a:ext uri="{FF2B5EF4-FFF2-40B4-BE49-F238E27FC236}">
                <a16:creationId xmlns:a16="http://schemas.microsoft.com/office/drawing/2014/main" id="{6757F42B-8778-42DE-B82F-8B9DD8ED32FB}"/>
              </a:ext>
            </a:extLst>
          </p:cNvPr>
          <p:cNvSpPr/>
          <p:nvPr/>
        </p:nvSpPr>
        <p:spPr>
          <a:xfrm>
            <a:off x="7312899" y="4780115"/>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hlinkClick r:id="rId15"/>
            <a:extLst>
              <a:ext uri="{FF2B5EF4-FFF2-40B4-BE49-F238E27FC236}">
                <a16:creationId xmlns:a16="http://schemas.microsoft.com/office/drawing/2014/main" id="{80982C88-4BA3-47E0-9647-914646FE11FB}"/>
              </a:ext>
            </a:extLst>
          </p:cNvPr>
          <p:cNvSpPr/>
          <p:nvPr/>
        </p:nvSpPr>
        <p:spPr>
          <a:xfrm>
            <a:off x="7549430" y="3589281"/>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hlinkClick r:id="rId16"/>
            <a:extLst>
              <a:ext uri="{FF2B5EF4-FFF2-40B4-BE49-F238E27FC236}">
                <a16:creationId xmlns:a16="http://schemas.microsoft.com/office/drawing/2014/main" id="{82E120F2-60CE-46C4-860E-A1259B67D3DE}"/>
              </a:ext>
            </a:extLst>
          </p:cNvPr>
          <p:cNvSpPr/>
          <p:nvPr/>
        </p:nvSpPr>
        <p:spPr>
          <a:xfrm>
            <a:off x="8023893" y="3084059"/>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hlinkClick r:id="rId17"/>
            <a:extLst>
              <a:ext uri="{FF2B5EF4-FFF2-40B4-BE49-F238E27FC236}">
                <a16:creationId xmlns:a16="http://schemas.microsoft.com/office/drawing/2014/main" id="{55DE2E1F-D61B-48CD-A873-0C2A9BFBFE13}"/>
              </a:ext>
            </a:extLst>
          </p:cNvPr>
          <p:cNvSpPr/>
          <p:nvPr/>
        </p:nvSpPr>
        <p:spPr>
          <a:xfrm>
            <a:off x="8112579" y="2452697"/>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hlinkClick r:id="rId18"/>
            <a:extLst>
              <a:ext uri="{FF2B5EF4-FFF2-40B4-BE49-F238E27FC236}">
                <a16:creationId xmlns:a16="http://schemas.microsoft.com/office/drawing/2014/main" id="{44212A99-9FA4-4380-9141-5A3A5C039B58}"/>
              </a:ext>
            </a:extLst>
          </p:cNvPr>
          <p:cNvSpPr/>
          <p:nvPr/>
        </p:nvSpPr>
        <p:spPr>
          <a:xfrm>
            <a:off x="9077262" y="2115183"/>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hlinkClick r:id="rId19"/>
            <a:extLst>
              <a:ext uri="{FF2B5EF4-FFF2-40B4-BE49-F238E27FC236}">
                <a16:creationId xmlns:a16="http://schemas.microsoft.com/office/drawing/2014/main" id="{AC9BD372-65C1-4173-8F3C-71BE24E50C14}"/>
              </a:ext>
            </a:extLst>
          </p:cNvPr>
          <p:cNvSpPr/>
          <p:nvPr/>
        </p:nvSpPr>
        <p:spPr>
          <a:xfrm>
            <a:off x="10753738" y="1846529"/>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hlinkClick r:id="rId20"/>
            <a:extLst>
              <a:ext uri="{FF2B5EF4-FFF2-40B4-BE49-F238E27FC236}">
                <a16:creationId xmlns:a16="http://schemas.microsoft.com/office/drawing/2014/main" id="{55252519-F037-4017-BF19-902849A20ECF}"/>
              </a:ext>
            </a:extLst>
          </p:cNvPr>
          <p:cNvSpPr/>
          <p:nvPr/>
        </p:nvSpPr>
        <p:spPr>
          <a:xfrm>
            <a:off x="11700518" y="1163896"/>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hlinkClick r:id="rId21"/>
            <a:extLst>
              <a:ext uri="{FF2B5EF4-FFF2-40B4-BE49-F238E27FC236}">
                <a16:creationId xmlns:a16="http://schemas.microsoft.com/office/drawing/2014/main" id="{6FD433BE-5B8D-4573-A57F-7B478D07FC9C}"/>
              </a:ext>
            </a:extLst>
          </p:cNvPr>
          <p:cNvSpPr/>
          <p:nvPr/>
        </p:nvSpPr>
        <p:spPr>
          <a:xfrm>
            <a:off x="8942344" y="895383"/>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hlinkClick r:id="rId22"/>
            <a:extLst>
              <a:ext uri="{FF2B5EF4-FFF2-40B4-BE49-F238E27FC236}">
                <a16:creationId xmlns:a16="http://schemas.microsoft.com/office/drawing/2014/main" id="{EBECE200-9812-4E04-8307-EAF00D10B01A}"/>
              </a:ext>
            </a:extLst>
          </p:cNvPr>
          <p:cNvSpPr/>
          <p:nvPr/>
        </p:nvSpPr>
        <p:spPr>
          <a:xfrm>
            <a:off x="8447508" y="2453276"/>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hlinkClick r:id="rId23"/>
            <a:extLst>
              <a:ext uri="{FF2B5EF4-FFF2-40B4-BE49-F238E27FC236}">
                <a16:creationId xmlns:a16="http://schemas.microsoft.com/office/drawing/2014/main" id="{933CB67E-B747-4452-A872-585A5C2D3892}"/>
              </a:ext>
            </a:extLst>
          </p:cNvPr>
          <p:cNvSpPr/>
          <p:nvPr/>
        </p:nvSpPr>
        <p:spPr>
          <a:xfrm>
            <a:off x="8386033" y="3088836"/>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hlinkClick r:id="rId24"/>
            <a:extLst>
              <a:ext uri="{FF2B5EF4-FFF2-40B4-BE49-F238E27FC236}">
                <a16:creationId xmlns:a16="http://schemas.microsoft.com/office/drawing/2014/main" id="{D913979D-B253-47B1-9CDF-D8A5A3BEB8CB}"/>
              </a:ext>
            </a:extLst>
          </p:cNvPr>
          <p:cNvSpPr/>
          <p:nvPr/>
        </p:nvSpPr>
        <p:spPr>
          <a:xfrm>
            <a:off x="7915574" y="3591988"/>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hlinkClick r:id="rId25"/>
            <a:extLst>
              <a:ext uri="{FF2B5EF4-FFF2-40B4-BE49-F238E27FC236}">
                <a16:creationId xmlns:a16="http://schemas.microsoft.com/office/drawing/2014/main" id="{3801FA57-28A7-46A0-9B01-78E88D3860FD}"/>
              </a:ext>
            </a:extLst>
          </p:cNvPr>
          <p:cNvSpPr/>
          <p:nvPr/>
        </p:nvSpPr>
        <p:spPr>
          <a:xfrm>
            <a:off x="7674684" y="4779483"/>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hlinkClick r:id="rId26"/>
            <a:extLst>
              <a:ext uri="{FF2B5EF4-FFF2-40B4-BE49-F238E27FC236}">
                <a16:creationId xmlns:a16="http://schemas.microsoft.com/office/drawing/2014/main" id="{5361935B-30FB-46F4-86C5-759AC1107D43}"/>
              </a:ext>
            </a:extLst>
          </p:cNvPr>
          <p:cNvSpPr/>
          <p:nvPr/>
        </p:nvSpPr>
        <p:spPr>
          <a:xfrm>
            <a:off x="4190212" y="5760274"/>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hlinkClick r:id="rId12"/>
            <a:extLst>
              <a:ext uri="{FF2B5EF4-FFF2-40B4-BE49-F238E27FC236}">
                <a16:creationId xmlns:a16="http://schemas.microsoft.com/office/drawing/2014/main" id="{5BFF45C6-3E86-4B35-9E55-D9197CA9736D}"/>
              </a:ext>
            </a:extLst>
          </p:cNvPr>
          <p:cNvSpPr/>
          <p:nvPr/>
        </p:nvSpPr>
        <p:spPr>
          <a:xfrm>
            <a:off x="9421959" y="2115183"/>
            <a:ext cx="161093" cy="1553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a:hlinkClick r:id="rId7"/>
            <a:extLst>
              <a:ext uri="{FF2B5EF4-FFF2-40B4-BE49-F238E27FC236}">
                <a16:creationId xmlns:a16="http://schemas.microsoft.com/office/drawing/2014/main" id="{B4A3002F-2768-4DAA-8537-E35AE444772C}"/>
              </a:ext>
            </a:extLst>
          </p:cNvPr>
          <p:cNvSpPr/>
          <p:nvPr/>
        </p:nvSpPr>
        <p:spPr>
          <a:xfrm>
            <a:off x="11089985" y="1836694"/>
            <a:ext cx="161093" cy="1553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2E40D5DD-B845-41B4-A865-F31E5CF8B659}"/>
              </a:ext>
            </a:extLst>
          </p:cNvPr>
          <p:cNvSpPr txBox="1"/>
          <p:nvPr/>
        </p:nvSpPr>
        <p:spPr>
          <a:xfrm>
            <a:off x="8630891" y="5990651"/>
            <a:ext cx="1214927" cy="769441"/>
          </a:xfrm>
          <a:prstGeom prst="rect">
            <a:avLst/>
          </a:prstGeom>
          <a:solidFill>
            <a:schemeClr val="accent1">
              <a:lumMod val="20000"/>
              <a:lumOff val="80000"/>
            </a:schemeClr>
          </a:solidFill>
          <a:effectLst>
            <a:softEdge rad="76200"/>
          </a:effectLst>
        </p:spPr>
        <p:txBody>
          <a:bodyPr wrap="square">
            <a:spAutoFit/>
          </a:bodyPr>
          <a:lstStyle/>
          <a:p>
            <a:pPr algn="ctr"/>
            <a:r>
              <a:rPr lang="en-GB" sz="1100" b="1" dirty="0"/>
              <a:t>Best viewed  on tablet or PC.</a:t>
            </a:r>
          </a:p>
          <a:p>
            <a:pPr algn="ctr"/>
            <a:r>
              <a:rPr lang="en-GB" sz="1100" b="1" dirty="0"/>
              <a:t> Not mobile phone ‘friendly’. </a:t>
            </a:r>
          </a:p>
        </p:txBody>
      </p:sp>
      <p:sp>
        <p:nvSpPr>
          <p:cNvPr id="8" name="TextBox 7">
            <a:extLst>
              <a:ext uri="{FF2B5EF4-FFF2-40B4-BE49-F238E27FC236}">
                <a16:creationId xmlns:a16="http://schemas.microsoft.com/office/drawing/2014/main" id="{0D3E762F-5C24-411E-87C3-15B601B900A9}"/>
              </a:ext>
            </a:extLst>
          </p:cNvPr>
          <p:cNvSpPr txBox="1"/>
          <p:nvPr/>
        </p:nvSpPr>
        <p:spPr>
          <a:xfrm>
            <a:off x="8608601" y="5221693"/>
            <a:ext cx="989871" cy="276999"/>
          </a:xfrm>
          <a:prstGeom prst="rect">
            <a:avLst/>
          </a:prstGeom>
          <a:noFill/>
        </p:spPr>
        <p:txBody>
          <a:bodyPr wrap="square" rtlCol="0">
            <a:spAutoFit/>
          </a:bodyPr>
          <a:lstStyle/>
          <a:p>
            <a:r>
              <a:rPr lang="en-GB" sz="1200" dirty="0"/>
              <a:t>Nene</a:t>
            </a:r>
          </a:p>
        </p:txBody>
      </p:sp>
      <p:sp>
        <p:nvSpPr>
          <p:cNvPr id="61" name="TextBox 60">
            <a:extLst>
              <a:ext uri="{FF2B5EF4-FFF2-40B4-BE49-F238E27FC236}">
                <a16:creationId xmlns:a16="http://schemas.microsoft.com/office/drawing/2014/main" id="{1E7D9F93-DE0F-4231-A58A-8684ECDF9CC2}"/>
              </a:ext>
            </a:extLst>
          </p:cNvPr>
          <p:cNvSpPr txBox="1"/>
          <p:nvPr/>
        </p:nvSpPr>
        <p:spPr>
          <a:xfrm>
            <a:off x="1654" y="1338959"/>
            <a:ext cx="6199464" cy="461665"/>
          </a:xfrm>
          <a:prstGeom prst="rect">
            <a:avLst/>
          </a:prstGeom>
          <a:noFill/>
        </p:spPr>
        <p:txBody>
          <a:bodyPr wrap="square">
            <a:spAutoFit/>
          </a:bodyPr>
          <a:lstStyle/>
          <a:p>
            <a:r>
              <a:rPr lang="en-GB" sz="1200" b="1" dirty="0"/>
              <a:t>A good indicator that the Whittlesey Wash is about to flood is the closure of the North Bank Road</a:t>
            </a:r>
            <a:r>
              <a:rPr lang="en-GB" sz="1200" dirty="0"/>
              <a:t>, this closes when water levels reach 3.6 AOD at the Dog in A Doublet.</a:t>
            </a:r>
          </a:p>
        </p:txBody>
      </p:sp>
      <p:sp>
        <p:nvSpPr>
          <p:cNvPr id="69" name="TextBox 68">
            <a:extLst>
              <a:ext uri="{FF2B5EF4-FFF2-40B4-BE49-F238E27FC236}">
                <a16:creationId xmlns:a16="http://schemas.microsoft.com/office/drawing/2014/main" id="{FE86DDA1-33D4-471F-9D9F-5BB1765A0DA2}"/>
              </a:ext>
            </a:extLst>
          </p:cNvPr>
          <p:cNvSpPr txBox="1"/>
          <p:nvPr/>
        </p:nvSpPr>
        <p:spPr>
          <a:xfrm>
            <a:off x="11660" y="2677427"/>
            <a:ext cx="3299496" cy="1446550"/>
          </a:xfrm>
          <a:prstGeom prst="rect">
            <a:avLst/>
          </a:prstGeom>
          <a:noFill/>
        </p:spPr>
        <p:txBody>
          <a:bodyPr wrap="square">
            <a:spAutoFit/>
          </a:bodyPr>
          <a:lstStyle/>
          <a:p>
            <a:r>
              <a:rPr lang="en-GB" sz="1200" b="1" dirty="0"/>
              <a:t>The </a:t>
            </a:r>
            <a:r>
              <a:rPr lang="en-GB" sz="1400" b="1" dirty="0">
                <a:hlinkClick r:id="rId27"/>
              </a:rPr>
              <a:t>West Lighthouse Tide Timetable </a:t>
            </a:r>
            <a:r>
              <a:rPr lang="en-GB" sz="1200" b="1" dirty="0"/>
              <a:t>is critical to working out how much water can potentially flood into the Wash. </a:t>
            </a:r>
            <a:r>
              <a:rPr lang="en-GB" sz="1200" dirty="0"/>
              <a:t>During the period when river levels are high it’s ‘good news’ if tides are peaking below 3m. When tides are peaking above 3m during the period of high river levels, the potential for flooding is greater.</a:t>
            </a:r>
          </a:p>
        </p:txBody>
      </p:sp>
      <p:sp>
        <p:nvSpPr>
          <p:cNvPr id="70" name="Oval 69">
            <a:hlinkClick r:id="rId28"/>
            <a:extLst>
              <a:ext uri="{FF2B5EF4-FFF2-40B4-BE49-F238E27FC236}">
                <a16:creationId xmlns:a16="http://schemas.microsoft.com/office/drawing/2014/main" id="{4B6B27D4-CECE-47CA-BFFC-7D3933BE43ED}"/>
              </a:ext>
            </a:extLst>
          </p:cNvPr>
          <p:cNvSpPr/>
          <p:nvPr/>
        </p:nvSpPr>
        <p:spPr>
          <a:xfrm>
            <a:off x="11700518" y="1491207"/>
            <a:ext cx="161093" cy="1553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E0A16F49-03E1-49DD-A770-BB2CB5CAC64F}"/>
              </a:ext>
            </a:extLst>
          </p:cNvPr>
          <p:cNvSpPr txBox="1"/>
          <p:nvPr/>
        </p:nvSpPr>
        <p:spPr>
          <a:xfrm>
            <a:off x="10212331" y="1362151"/>
            <a:ext cx="1506510" cy="338554"/>
          </a:xfrm>
          <a:prstGeom prst="rect">
            <a:avLst/>
          </a:prstGeom>
          <a:noFill/>
        </p:spPr>
        <p:txBody>
          <a:bodyPr wrap="square">
            <a:spAutoFit/>
          </a:bodyPr>
          <a:lstStyle/>
          <a:p>
            <a:r>
              <a:rPr lang="en-GB" sz="1600" b="1" dirty="0"/>
              <a:t>Rings End River</a:t>
            </a:r>
          </a:p>
        </p:txBody>
      </p:sp>
      <p:cxnSp>
        <p:nvCxnSpPr>
          <p:cNvPr id="72" name="Straight Arrow Connector 71">
            <a:extLst>
              <a:ext uri="{FF2B5EF4-FFF2-40B4-BE49-F238E27FC236}">
                <a16:creationId xmlns:a16="http://schemas.microsoft.com/office/drawing/2014/main" id="{F8DA6405-9323-459F-8887-5A078E398293}"/>
              </a:ext>
            </a:extLst>
          </p:cNvPr>
          <p:cNvCxnSpPr>
            <a:cxnSpLocks/>
            <a:stCxn id="11" idx="1"/>
          </p:cNvCxnSpPr>
          <p:nvPr/>
        </p:nvCxnSpPr>
        <p:spPr>
          <a:xfrm flipH="1" flipV="1">
            <a:off x="9752438" y="1220192"/>
            <a:ext cx="463878" cy="31286"/>
          </a:xfrm>
          <a:prstGeom prst="straightConnector1">
            <a:avLst/>
          </a:prstGeom>
          <a:ln w="317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1414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609</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macky</dc:creator>
  <cp:lastModifiedBy>James macky</cp:lastModifiedBy>
  <cp:revision>59</cp:revision>
  <dcterms:created xsi:type="dcterms:W3CDTF">2021-01-27T19:26:26Z</dcterms:created>
  <dcterms:modified xsi:type="dcterms:W3CDTF">2022-01-07T18:04:28Z</dcterms:modified>
</cp:coreProperties>
</file>