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40714" y="7544460"/>
            <a:ext cx="11717870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643466" y="1794933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643466" y="1794933"/>
            <a:ext cx="11717868" cy="76538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/>
            </a:lvl1pPr>
            <a:lvl2pPr>
              <a:spcBef>
                <a:spcPts val="1200"/>
              </a:spcBef>
              <a:defRPr b="0" spc="-38"/>
            </a:lvl2pPr>
            <a:lvl3pPr>
              <a:spcBef>
                <a:spcPts val="1200"/>
              </a:spcBef>
              <a:defRPr b="0" spc="-38"/>
            </a:lvl3pPr>
            <a:lvl4pPr>
              <a:spcBef>
                <a:spcPts val="1200"/>
              </a:spcBef>
              <a:defRPr b="0" spc="-38"/>
            </a:lvl4pPr>
            <a:lvl5pPr>
              <a:spcBef>
                <a:spcPts val="1200"/>
              </a:spcBef>
              <a:defRPr b="0" spc="-38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6" sz="17600"/>
            </a:lvl1pPr>
            <a:lvl2pPr algn="ctr" defTabSz="1733930">
              <a:lnSpc>
                <a:spcPct val="80000"/>
              </a:lnSpc>
              <a:defRPr spc="-176" sz="17600"/>
            </a:lvl2pPr>
            <a:lvl3pPr algn="ctr" defTabSz="1733930">
              <a:lnSpc>
                <a:spcPct val="80000"/>
              </a:lnSpc>
              <a:defRPr spc="-176" sz="17600"/>
            </a:lvl3pPr>
            <a:lvl4pPr algn="ctr" defTabSz="1733930">
              <a:lnSpc>
                <a:spcPct val="80000"/>
              </a:lnSpc>
              <a:defRPr spc="-176" sz="17600"/>
            </a:lvl4pPr>
            <a:lvl5pPr algn="ctr" defTabSz="1733930">
              <a:lnSpc>
                <a:spcPct val="80000"/>
              </a:lnSpc>
              <a:defRPr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96013" y="6912775"/>
            <a:ext cx="10773362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8405707" y="1761066"/>
            <a:ext cx="3967520" cy="3173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oumous "/>
          <p:cNvSpPr/>
          <p:nvPr>
            <p:ph type="pic" sz="half" idx="22"/>
          </p:nvPr>
        </p:nvSpPr>
        <p:spPr>
          <a:xfrm>
            <a:off x="7200053" y="3340946"/>
            <a:ext cx="5567681" cy="6480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74508" y="1483359"/>
            <a:ext cx="8859522" cy="66446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711201" y="-1727201"/>
            <a:ext cx="14427201" cy="115417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dy Level One…"/>
          <p:cNvSpPr txBox="1"/>
          <p:nvPr>
            <p:ph type="body" sz="quarter" idx="1" hasCustomPrompt="1"/>
          </p:nvPr>
        </p:nvSpPr>
        <p:spPr>
          <a:xfrm>
            <a:off x="640714" y="7544459"/>
            <a:ext cx="11717870" cy="339723"/>
          </a:xfrm>
          <a:prstGeom prst="rect">
            <a:avLst/>
          </a:prstGeom>
        </p:spPr>
        <p:txBody>
          <a:bodyPr lIns="24383" tIns="24383" rIns="24383" bIns="24383"/>
          <a:lstStyle>
            <a:lvl1pPr>
              <a:defRPr sz="2400"/>
            </a:lvl1pPr>
            <a:lvl2pPr marL="914400" indent="-304800">
              <a:buSzPct val="123000"/>
              <a:buChar char="•"/>
              <a:defRPr sz="2400"/>
            </a:lvl2pPr>
            <a:lvl3pPr marL="1524000" indent="-304800">
              <a:buSzPct val="123000"/>
              <a:buChar char="•"/>
              <a:defRPr sz="2400"/>
            </a:lvl3pPr>
            <a:lvl4pPr marL="2133600" indent="-304800">
              <a:buSzPct val="123000"/>
              <a:buChar char="•"/>
              <a:defRPr sz="2400"/>
            </a:lvl4pPr>
            <a:lvl5pPr marL="2743200" indent="-304800">
              <a:buSzPct val="123000"/>
              <a:buChar char="•"/>
              <a:defRPr sz="24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0" name="Presentation Title"/>
          <p:cNvSpPr txBox="1"/>
          <p:nvPr>
            <p:ph type="title" hasCustomPrompt="1"/>
          </p:nvPr>
        </p:nvSpPr>
        <p:spPr>
          <a:xfrm>
            <a:off x="643464" y="2592528"/>
            <a:ext cx="11717871" cy="2479042"/>
          </a:xfrm>
          <a:prstGeom prst="rect">
            <a:avLst/>
          </a:prstGeom>
        </p:spPr>
        <p:txBody>
          <a:bodyPr/>
          <a:lstStyle>
            <a:lvl1pPr defTabSz="1733929"/>
          </a:lstStyle>
          <a:p>
            <a:pPr/>
            <a:r>
              <a:t>Presentation Title</a:t>
            </a:r>
          </a:p>
        </p:txBody>
      </p:sp>
      <p:sp>
        <p:nvSpPr>
          <p:cNvPr id="171" name="Body Level One…"/>
          <p:cNvSpPr txBox="1"/>
          <p:nvPr>
            <p:ph type="body" sz="quarter" idx="21" hasCustomPrompt="1"/>
          </p:nvPr>
        </p:nvSpPr>
        <p:spPr>
          <a:xfrm>
            <a:off x="640715" y="5071567"/>
            <a:ext cx="11717870" cy="1016002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72" name="Rectangle"/>
          <p:cNvSpPr/>
          <p:nvPr/>
        </p:nvSpPr>
        <p:spPr>
          <a:xfrm>
            <a:off x="-110344" y="3351117"/>
            <a:ext cx="15482050" cy="70338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7093" tIns="27093" rIns="27093" bIns="27093" anchor="ctr"/>
          <a:lstStyle/>
          <a:p>
            <a:pPr algn="ctr" defTabSz="1733929">
              <a:lnSpc>
                <a:spcPct val="100000"/>
              </a:lnSpc>
              <a:spcBef>
                <a:spcPts val="0"/>
              </a:spcBef>
              <a:defRPr sz="1600">
                <a:solidFill>
                  <a:srgbClr val="5E5E5E"/>
                </a:solidFill>
              </a:defRPr>
            </a:pPr>
          </a:p>
        </p:txBody>
      </p:sp>
      <p:sp>
        <p:nvSpPr>
          <p:cNvPr id="173" name="Functional Skills Level 2 Maths"/>
          <p:cNvSpPr txBox="1"/>
          <p:nvPr/>
        </p:nvSpPr>
        <p:spPr>
          <a:xfrm>
            <a:off x="643465" y="1714549"/>
            <a:ext cx="9610238" cy="1464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>
            <a:lvl1pPr defTabSz="1092375">
              <a:lnSpc>
                <a:spcPct val="80000"/>
              </a:lnSpc>
              <a:spcBef>
                <a:spcPts val="0"/>
              </a:spcBef>
              <a:defRPr b="1" spc="-133" sz="5166"/>
            </a:lvl1pPr>
          </a:lstStyle>
          <a:p>
            <a:pPr/>
            <a:r>
              <a:t>How to list numbers in size order</a:t>
            </a:r>
          </a:p>
        </p:txBody>
      </p:sp>
      <p:pic>
        <p:nvPicPr>
          <p:cNvPr id="174" name="crackmaths logo.pdf" descr="crackmaths 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4036" y="1372073"/>
            <a:ext cx="2518326" cy="1932284"/>
          </a:xfrm>
          <a:prstGeom prst="rect">
            <a:avLst/>
          </a:prstGeom>
          <a:ln w="3175">
            <a:miter lim="400000"/>
          </a:ln>
        </p:spPr>
      </p:pic>
      <p:sp>
        <p:nvSpPr>
          <p:cNvPr id="175" name="Functional Skills Maths Level 2"/>
          <p:cNvSpPr/>
          <p:nvPr/>
        </p:nvSpPr>
        <p:spPr>
          <a:xfrm>
            <a:off x="10132644" y="1532825"/>
            <a:ext cx="2428692" cy="2426140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/>
          <a:lstStyle>
            <a:lvl1pPr algn="ctr" defTabSz="587022">
              <a:lnSpc>
                <a:spcPct val="100000"/>
              </a:lnSpc>
              <a:spcBef>
                <a:spcPts val="0"/>
              </a:spcBef>
              <a:defRPr sz="3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Functional Skills Maths Level 2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616374" y="528319"/>
            <a:ext cx="14264642" cy="85434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sz="half" idx="21"/>
          </p:nvPr>
        </p:nvSpPr>
        <p:spPr>
          <a:xfrm>
            <a:off x="5852159" y="1110826"/>
            <a:ext cx="6477248" cy="753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8" cy="287222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94933"/>
            <a:ext cx="11717868" cy="764354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sz="half" idx="22"/>
          </p:nvPr>
        </p:nvSpPr>
        <p:spPr>
          <a:xfrm>
            <a:off x="6502400" y="1001991"/>
            <a:ext cx="5822333" cy="7763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4">
            <a:hueOff val="-476017"/>
            <a:lumOff val="-1004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40715" y="5071568"/>
            <a:ext cx="11717868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algn="ctr" defTabSz="415431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mailto:alfred@crackmaths.co.uk" TargetMode="External"/><Relationship Id="rId4" Type="http://schemas.openxmlformats.org/officeDocument/2006/relationships/hyperlink" Target="https://www.linkedin.com/in/crackmaths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B41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unctional Skills Maths Tutor (Level 1 &amp; 2)…"/>
          <p:cNvSpPr txBox="1"/>
          <p:nvPr>
            <p:ph type="subTitle" sz="quarter" idx="1"/>
          </p:nvPr>
        </p:nvSpPr>
        <p:spPr>
          <a:xfrm>
            <a:off x="489046" y="1855287"/>
            <a:ext cx="8334851" cy="1625742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</a:ln>
        </p:spPr>
        <p:txBody>
          <a:bodyPr anchor="ctr"/>
          <a:lstStyle>
            <a:lvl1pPr>
              <a:spcBef>
                <a:spcPts val="700"/>
              </a:spcBef>
              <a:defRPr sz="2500"/>
            </a:lvl1pPr>
            <a:lvl2pPr>
              <a:defRPr b="0" sz="1800"/>
            </a:lvl2pPr>
          </a:lstStyle>
          <a:p>
            <a:pPr/>
            <a:r>
              <a:t>Functional Skills Maths Tutor (Level 1 &amp; 2)</a:t>
            </a:r>
          </a:p>
          <a:p>
            <a:pPr lvl="1"/>
            <a:r>
              <a:t>A friendly, experienced tutor specialising in helping adults build confidence and pass Functional Skills Maths. I break everything down into simple, easy-to-follow steps  using real-life examples.</a:t>
            </a:r>
          </a:p>
        </p:txBody>
      </p:sp>
      <p:grpSp>
        <p:nvGrpSpPr>
          <p:cNvPr id="188" name="Group"/>
          <p:cNvGrpSpPr/>
          <p:nvPr/>
        </p:nvGrpSpPr>
        <p:grpSpPr>
          <a:xfrm>
            <a:off x="9378047" y="725934"/>
            <a:ext cx="2779671" cy="2710091"/>
            <a:chOff x="0" y="0"/>
            <a:chExt cx="2779669" cy="2710089"/>
          </a:xfrm>
        </p:grpSpPr>
        <p:sp>
          <p:nvSpPr>
            <p:cNvPr id="186" name="Rectangle"/>
            <p:cNvSpPr/>
            <p:nvPr/>
          </p:nvSpPr>
          <p:spPr>
            <a:xfrm>
              <a:off x="0" y="0"/>
              <a:ext cx="2779670" cy="2710090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 defTabSz="587022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48766"/>
            <a:stretch>
              <a:fillRect/>
            </a:stretch>
          </p:blipFill>
          <p:spPr>
            <a:xfrm>
              <a:off x="102375" y="88891"/>
              <a:ext cx="2574960" cy="253236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189" name="What I Offer:…"/>
          <p:cNvSpPr txBox="1"/>
          <p:nvPr/>
        </p:nvSpPr>
        <p:spPr>
          <a:xfrm>
            <a:off x="492147" y="3755341"/>
            <a:ext cx="5778501" cy="1841501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/>
          <a:p>
            <a:pPr defTabSz="587022">
              <a:lnSpc>
                <a:spcPct val="100000"/>
              </a:lnSpc>
              <a:spcBef>
                <a:spcPts val="700"/>
              </a:spcBef>
              <a:defRPr b="1" sz="2500"/>
            </a:pPr>
            <a:r>
              <a:t>What I Offer: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1 to 1 online tutoring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Level 1, Level 2 and GCSE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Clear explanations, patient teaching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Tailored lessons + Practice Questions</a:t>
            </a:r>
          </a:p>
        </p:txBody>
      </p:sp>
      <p:sp>
        <p:nvSpPr>
          <p:cNvPr id="190" name="Who I Work With:…"/>
          <p:cNvSpPr txBox="1"/>
          <p:nvPr/>
        </p:nvSpPr>
        <p:spPr>
          <a:xfrm>
            <a:off x="492147" y="5884345"/>
            <a:ext cx="12020506" cy="922701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/>
          <a:p>
            <a:pPr defTabSz="587022">
              <a:lnSpc>
                <a:spcPct val="100000"/>
              </a:lnSpc>
              <a:spcBef>
                <a:spcPts val="700"/>
              </a:spcBef>
              <a:defRPr b="1" sz="2500"/>
            </a:pPr>
            <a:r>
              <a:t>Who I Work With: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  <a:defRPr sz="1800"/>
            </a:pPr>
            <a:r>
              <a:t>Adults returning to education | Apprentices | Learners with maths anxiety | Students needing Level 2 for uni/career </a:t>
            </a:r>
          </a:p>
        </p:txBody>
      </p:sp>
      <p:sp>
        <p:nvSpPr>
          <p:cNvPr id="191" name="Contact:…"/>
          <p:cNvSpPr txBox="1"/>
          <p:nvPr/>
        </p:nvSpPr>
        <p:spPr>
          <a:xfrm>
            <a:off x="492147" y="7110085"/>
            <a:ext cx="12020506" cy="922702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defTabSz="587022">
              <a:lnSpc>
                <a:spcPct val="100000"/>
              </a:lnSpc>
              <a:spcBef>
                <a:spcPts val="700"/>
              </a:spcBef>
              <a:defRPr b="1" sz="2500"/>
            </a:pPr>
            <a:r>
              <a:t>Contact: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  <a:defRPr sz="1800"/>
            </a:pPr>
            <a:r>
              <a:t>Phone: xxxxxxxxxxx  |  Email: </a:t>
            </a:r>
            <a:r>
              <a:rPr u="sng">
                <a:hlinkClick r:id="rId3" invalidUrl="" action="" tgtFrame="" tooltip="" history="1" highlightClick="0" endSnd="0"/>
              </a:rPr>
              <a:t>alfred@crackmaths.co.uk</a:t>
            </a:r>
            <a:r>
              <a:t>   |   Linkedin: </a:t>
            </a:r>
            <a:r>
              <a:rPr u="sng">
                <a:hlinkClick r:id="rId4" invalidUrl="" action="" tgtFrame="" tooltip="" history="1" highlightClick="0" endSnd="0"/>
              </a:rPr>
              <a:t>linkedin.com/in/crackmaths/</a:t>
            </a:r>
            <a:r>
              <a:t> </a:t>
            </a:r>
          </a:p>
        </p:txBody>
      </p:sp>
      <p:sp>
        <p:nvSpPr>
          <p:cNvPr id="192" name="Experience and Qualifications:…"/>
          <p:cNvSpPr txBox="1"/>
          <p:nvPr/>
        </p:nvSpPr>
        <p:spPr>
          <a:xfrm>
            <a:off x="6730958" y="3755341"/>
            <a:ext cx="5778501" cy="1841501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/>
          <a:p>
            <a:pPr defTabSz="587022">
              <a:lnSpc>
                <a:spcPct val="100000"/>
              </a:lnSpc>
              <a:spcBef>
                <a:spcPts val="700"/>
              </a:spcBef>
              <a:defRPr b="1" sz="2500"/>
            </a:pPr>
            <a:r>
              <a:t>Experience and Qualifications: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BSc Mathematics and Engineering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PGCE in Secondary Mathematics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6 Years as Head of Functional Skills</a:t>
            </a:r>
          </a:p>
          <a:p>
            <a:pPr lvl="1" marL="863600" indent="-254000" defTabSz="587022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1800"/>
            </a:pPr>
            <a:r>
              <a:t>4 Years experience of one to one tuition</a:t>
            </a:r>
          </a:p>
        </p:txBody>
      </p:sp>
      <p:sp>
        <p:nvSpPr>
          <p:cNvPr id="193" name="DBS ☑️  Checked on: 01/06/2023"/>
          <p:cNvSpPr txBox="1"/>
          <p:nvPr/>
        </p:nvSpPr>
        <p:spPr>
          <a:xfrm>
            <a:off x="8564444" y="8335825"/>
            <a:ext cx="3984881" cy="490997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 defTabSz="1317786">
              <a:lnSpc>
                <a:spcPct val="80000"/>
              </a:lnSpc>
              <a:spcBef>
                <a:spcPts val="0"/>
              </a:spcBef>
              <a:defRPr b="1" spc="-51" sz="2584"/>
            </a:pPr>
            <a:r>
              <a:rPr spc="-38" sz="1900"/>
              <a:t>DBS ☑️ </a:t>
            </a:r>
            <a:r>
              <a:t> </a:t>
            </a:r>
            <a:r>
              <a:rPr b="0" spc="-27" sz="1368">
                <a:solidFill>
                  <a:srgbClr val="5E5E5E"/>
                </a:solidFill>
              </a:rPr>
              <a:t>Checked on: 01/06/2023</a:t>
            </a:r>
          </a:p>
        </p:txBody>
      </p:sp>
      <p:sp>
        <p:nvSpPr>
          <p:cNvPr id="194" name="Tutor Profile: Alfred"/>
          <p:cNvSpPr txBox="1"/>
          <p:nvPr/>
        </p:nvSpPr>
        <p:spPr>
          <a:xfrm>
            <a:off x="492147" y="707877"/>
            <a:ext cx="8334851" cy="845972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>
            <a:lvl1pPr defTabSz="1092375">
              <a:lnSpc>
                <a:spcPct val="80000"/>
              </a:lnSpc>
              <a:spcBef>
                <a:spcPts val="0"/>
              </a:spcBef>
              <a:defRPr b="1" spc="-103" sz="5166"/>
            </a:lvl1pPr>
          </a:lstStyle>
          <a:p>
            <a:pPr/>
            <a:r>
              <a:t>Tutor Profile: Alfred</a:t>
            </a:r>
          </a:p>
        </p:txBody>
      </p:sp>
      <p:sp>
        <p:nvSpPr>
          <p:cNvPr id="195" name="Rectangle"/>
          <p:cNvSpPr/>
          <p:nvPr/>
        </p:nvSpPr>
        <p:spPr>
          <a:xfrm>
            <a:off x="5330" y="9657"/>
            <a:ext cx="12994140" cy="9734286"/>
          </a:xfrm>
          <a:prstGeom prst="rect">
            <a:avLst/>
          </a:prstGeom>
          <a:ln w="279400">
            <a:solidFill>
              <a:srgbClr val="FFFFFF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Availability: Monday, Friday, Saturday"/>
          <p:cNvSpPr txBox="1"/>
          <p:nvPr/>
        </p:nvSpPr>
        <p:spPr>
          <a:xfrm>
            <a:off x="509057" y="8335825"/>
            <a:ext cx="7701723" cy="490997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50" sz="2500"/>
            </a:lvl1pPr>
          </a:lstStyle>
          <a:p>
            <a:pPr/>
            <a:r>
              <a:t>Availability: Monday, Friday, Saturday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