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notesMasterIdLst>
    <p:notesMasterId r:id="rId17"/>
  </p:notesMasterIdLst>
  <p:sldIdLst>
    <p:sldId id="256" r:id="rId2"/>
    <p:sldId id="257" r:id="rId3"/>
    <p:sldId id="270" r:id="rId4"/>
    <p:sldId id="268" r:id="rId5"/>
    <p:sldId id="258" r:id="rId6"/>
    <p:sldId id="259" r:id="rId7"/>
    <p:sldId id="260" r:id="rId8"/>
    <p:sldId id="262" r:id="rId9"/>
    <p:sldId id="261" r:id="rId10"/>
    <p:sldId id="269"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p:restoredTop sz="94715"/>
  </p:normalViewPr>
  <p:slideViewPr>
    <p:cSldViewPr snapToGrid="0" snapToObjects="1">
      <p:cViewPr varScale="1">
        <p:scale>
          <a:sx n="95" d="100"/>
          <a:sy n="95" d="100"/>
        </p:scale>
        <p:origin x="19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D27CE-FEF3-0742-B131-AD55BEA1120B}" type="datetimeFigureOut">
              <a:rPr lang="en-US" smtClean="0"/>
              <a:t>10/15/19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9EEEF-F3D3-4440-9634-673ED0232790}" type="slidenum">
              <a:rPr lang="en-US" smtClean="0"/>
              <a:t>‹#›</a:t>
            </a:fld>
            <a:endParaRPr lang="en-US"/>
          </a:p>
        </p:txBody>
      </p:sp>
    </p:spTree>
    <p:extLst>
      <p:ext uri="{BB962C8B-B14F-4D97-AF65-F5344CB8AC3E}">
        <p14:creationId xmlns:p14="http://schemas.microsoft.com/office/powerpoint/2010/main" val="110789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5586B75A-687E-405C-8A0B-8D00578BA2C3}" type="datetimeFigureOut">
              <a:rPr lang="en-US" smtClean="0"/>
              <a:pPr/>
              <a:t>10/15/19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309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06625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46307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89169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36095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71425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03307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947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553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797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661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759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31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066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71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22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745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5586B75A-687E-405C-8A0B-8D00578BA2C3}" type="datetimeFigureOut">
              <a:rPr lang="en-US" smtClean="0"/>
              <a:pPr/>
              <a:t>10/15/19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677747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hotels.com/search.do?resolved-location=CITY:1407168:UNKNOWN:UNKNOWN&amp;destination-id=1407168&amp;q-destination=Charlotte,%20North%20Carolina,%20United%20States%20of%20America&amp;q-check-in=2020-02-27&amp;q-check-out=2020-02-29&amp;q-rooms=1&amp;q-room-0-adults=2&amp;q-room-0-children=0"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charlottemagazine.com/Charlotte-Magazine/January-2017/25-Best-New-Restaurants-2017/" TargetMode="External"/><Relationship Id="rId5" Type="http://schemas.openxmlformats.org/officeDocument/2006/relationships/hyperlink" Target="https://www.happycow.net/north_america/usa/north_carolina/charlotte/" TargetMode="External"/><Relationship Id="rId4" Type="http://schemas.openxmlformats.org/officeDocument/2006/relationships/hyperlink" Target="https://www.idontdoclubs.com/2016/01/11/black-owned-restaurants-charlotte-north-carolin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iaatournament.org/event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hyperlink" Target="https://theciaa.com/sports/2019/9/26/BBALLCHAMP_0926192731.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u-fit365.com/competitions" TargetMode="External"/><Relationship Id="rId4" Type="http://schemas.openxmlformats.org/officeDocument/2006/relationships/hyperlink" Target="mailto:MOREINFO@U-FIT365.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u-fit365.com/competitio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59C3E5E-9F64-4277-9418-17D9F34DA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A6BA3668-0F88-4E22-AE4C-EFBB393B9B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117643DF-6D4B-4DF3-80E3-149065002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B218F4A3-F22F-4560-8ACB-F7556B291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52735826-B5FE-4F4B-AFD9-7B47EF550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C9EA3395-6740-F348-B37C-12BCE62D082C}"/>
              </a:ext>
            </a:extLst>
          </p:cNvPr>
          <p:cNvPicPr>
            <a:picLocks noChangeAspect="1"/>
          </p:cNvPicPr>
          <p:nvPr/>
        </p:nvPicPr>
        <p:blipFill rotWithShape="1">
          <a:blip r:embed="rId4"/>
          <a:srcRect l="9179" r="23229" b="-1"/>
          <a:stretch/>
        </p:blipFill>
        <p:spPr>
          <a:xfrm rot="21420000">
            <a:off x="-173978" y="-188282"/>
            <a:ext cx="7723315" cy="7255853"/>
          </a:xfrm>
          <a:custGeom>
            <a:avLst/>
            <a:gdLst>
              <a:gd name="connsiteX0" fmla="*/ 359050 w 7723315"/>
              <a:gd name="connsiteY0" fmla="*/ 0 h 7255853"/>
              <a:gd name="connsiteX1" fmla="*/ 7723315 w 7723315"/>
              <a:gd name="connsiteY1" fmla="*/ 385944 h 7255853"/>
              <a:gd name="connsiteX2" fmla="*/ 7723315 w 7723315"/>
              <a:gd name="connsiteY2" fmla="*/ 7255853 h 7255853"/>
              <a:gd name="connsiteX3" fmla="*/ 0 w 7723315"/>
              <a:gd name="connsiteY3" fmla="*/ 6851091 h 7255853"/>
            </a:gdLst>
            <a:ahLst/>
            <a:cxnLst>
              <a:cxn ang="0">
                <a:pos x="connsiteX0" y="connsiteY0"/>
              </a:cxn>
              <a:cxn ang="0">
                <a:pos x="connsiteX1" y="connsiteY1"/>
              </a:cxn>
              <a:cxn ang="0">
                <a:pos x="connsiteX2" y="connsiteY2"/>
              </a:cxn>
              <a:cxn ang="0">
                <a:pos x="connsiteX3" y="connsiteY3"/>
              </a:cxn>
            </a:cxnLst>
            <a:rect l="l" t="t" r="r" b="b"/>
            <a:pathLst>
              <a:path w="7723315" h="7255853">
                <a:moveTo>
                  <a:pt x="359050" y="0"/>
                </a:moveTo>
                <a:lnTo>
                  <a:pt x="7723315" y="385944"/>
                </a:lnTo>
                <a:lnTo>
                  <a:pt x="7723315" y="7255853"/>
                </a:lnTo>
                <a:lnTo>
                  <a:pt x="0" y="6851091"/>
                </a:lnTo>
                <a:close/>
              </a:path>
            </a:pathLst>
          </a:custGeom>
        </p:spPr>
      </p:pic>
      <p:pic>
        <p:nvPicPr>
          <p:cNvPr id="6" name="Picture 5">
            <a:extLst>
              <a:ext uri="{FF2B5EF4-FFF2-40B4-BE49-F238E27FC236}">
                <a16:creationId xmlns:a16="http://schemas.microsoft.com/office/drawing/2014/main" id="{141FE6C0-695D-5C45-8025-E499CD0022EB}"/>
              </a:ext>
            </a:extLst>
          </p:cNvPr>
          <p:cNvPicPr>
            <a:picLocks noChangeAspect="1"/>
          </p:cNvPicPr>
          <p:nvPr/>
        </p:nvPicPr>
        <p:blipFill>
          <a:blip r:embed="rId5"/>
          <a:stretch>
            <a:fillRect/>
          </a:stretch>
        </p:blipFill>
        <p:spPr>
          <a:xfrm rot="21420000">
            <a:off x="7659298" y="119789"/>
            <a:ext cx="4699223" cy="6238326"/>
          </a:xfrm>
          <a:custGeom>
            <a:avLst/>
            <a:gdLst>
              <a:gd name="connsiteX0" fmla="*/ 0 w 4699223"/>
              <a:gd name="connsiteY0" fmla="*/ 0 h 7097366"/>
              <a:gd name="connsiteX1" fmla="*/ 4699223 w 4699223"/>
              <a:gd name="connsiteY1" fmla="*/ 246275 h 7097366"/>
              <a:gd name="connsiteX2" fmla="*/ 4340173 w 4699223"/>
              <a:gd name="connsiteY2" fmla="*/ 7097366 h 7097366"/>
              <a:gd name="connsiteX3" fmla="*/ 0 w 4699223"/>
              <a:gd name="connsiteY3" fmla="*/ 6869908 h 7097366"/>
            </a:gdLst>
            <a:ahLst/>
            <a:cxnLst>
              <a:cxn ang="0">
                <a:pos x="connsiteX0" y="connsiteY0"/>
              </a:cxn>
              <a:cxn ang="0">
                <a:pos x="connsiteX1" y="connsiteY1"/>
              </a:cxn>
              <a:cxn ang="0">
                <a:pos x="connsiteX2" y="connsiteY2"/>
              </a:cxn>
              <a:cxn ang="0">
                <a:pos x="connsiteX3" y="connsiteY3"/>
              </a:cxn>
            </a:cxnLst>
            <a:rect l="l" t="t" r="r" b="b"/>
            <a:pathLst>
              <a:path w="4699223" h="7097366">
                <a:moveTo>
                  <a:pt x="0" y="0"/>
                </a:moveTo>
                <a:lnTo>
                  <a:pt x="4699223" y="246275"/>
                </a:lnTo>
                <a:lnTo>
                  <a:pt x="4340173" y="7097366"/>
                </a:lnTo>
                <a:lnTo>
                  <a:pt x="0" y="6869908"/>
                </a:lnTo>
                <a:close/>
              </a:path>
            </a:pathLst>
          </a:custGeom>
        </p:spPr>
      </p:pic>
      <p:sp>
        <p:nvSpPr>
          <p:cNvPr id="33" name="Freeform 20">
            <a:extLst>
              <a:ext uri="{FF2B5EF4-FFF2-40B4-BE49-F238E27FC236}">
                <a16:creationId xmlns:a16="http://schemas.microsoft.com/office/drawing/2014/main" id="{3E57ED59-5CC1-41BF-BC82-C826988A8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7549124" y="-8034"/>
            <a:ext cx="126924" cy="6876560"/>
          </a:xfrm>
          <a:custGeom>
            <a:avLst/>
            <a:gdLst>
              <a:gd name="connsiteX0" fmla="*/ 0 w 126924"/>
              <a:gd name="connsiteY0" fmla="*/ 0 h 6876560"/>
              <a:gd name="connsiteX1" fmla="*/ 126924 w 126924"/>
              <a:gd name="connsiteY1" fmla="*/ 6652 h 6876560"/>
              <a:gd name="connsiteX2" fmla="*/ 126924 w 126924"/>
              <a:gd name="connsiteY2" fmla="*/ 6876560 h 6876560"/>
              <a:gd name="connsiteX3" fmla="*/ 0 w 126924"/>
              <a:gd name="connsiteY3" fmla="*/ 6869908 h 6876560"/>
            </a:gdLst>
            <a:ahLst/>
            <a:cxnLst>
              <a:cxn ang="0">
                <a:pos x="connsiteX0" y="connsiteY0"/>
              </a:cxn>
              <a:cxn ang="0">
                <a:pos x="connsiteX1" y="connsiteY1"/>
              </a:cxn>
              <a:cxn ang="0">
                <a:pos x="connsiteX2" y="connsiteY2"/>
              </a:cxn>
              <a:cxn ang="0">
                <a:pos x="connsiteX3" y="connsiteY3"/>
              </a:cxn>
            </a:cxnLst>
            <a:rect l="l" t="t" r="r" b="b"/>
            <a:pathLst>
              <a:path w="126924" h="6876560">
                <a:moveTo>
                  <a:pt x="0" y="0"/>
                </a:moveTo>
                <a:lnTo>
                  <a:pt x="126924" y="6652"/>
                </a:lnTo>
                <a:lnTo>
                  <a:pt x="126924" y="6876560"/>
                </a:lnTo>
                <a:lnTo>
                  <a:pt x="0" y="68699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25">
            <a:extLst>
              <a:ext uri="{FF2B5EF4-FFF2-40B4-BE49-F238E27FC236}">
                <a16:creationId xmlns:a16="http://schemas.microsoft.com/office/drawing/2014/main" id="{653870E3-9656-4068-8344-CBE6FD6C8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2826" y="604374"/>
            <a:ext cx="7691205" cy="5638800"/>
          </a:xfrm>
          <a:custGeom>
            <a:avLst/>
            <a:gdLst>
              <a:gd name="connsiteX0" fmla="*/ 7691205 w 7691205"/>
              <a:gd name="connsiteY0" fmla="*/ 0 h 5638800"/>
              <a:gd name="connsiteX1" fmla="*/ 7691205 w 7691205"/>
              <a:gd name="connsiteY1" fmla="*/ 5638800 h 5638800"/>
              <a:gd name="connsiteX2" fmla="*/ 0 w 7691205"/>
              <a:gd name="connsiteY2" fmla="*/ 5638800 h 5638800"/>
              <a:gd name="connsiteX3" fmla="*/ 295517 w 7691205"/>
              <a:gd name="connsiteY3" fmla="*/ 0 h 5638800"/>
            </a:gdLst>
            <a:ahLst/>
            <a:cxnLst>
              <a:cxn ang="0">
                <a:pos x="connsiteX0" y="connsiteY0"/>
              </a:cxn>
              <a:cxn ang="0">
                <a:pos x="connsiteX1" y="connsiteY1"/>
              </a:cxn>
              <a:cxn ang="0">
                <a:pos x="connsiteX2" y="connsiteY2"/>
              </a:cxn>
              <a:cxn ang="0">
                <a:pos x="connsiteX3" y="connsiteY3"/>
              </a:cxn>
            </a:cxnLst>
            <a:rect l="l" t="t" r="r" b="b"/>
            <a:pathLst>
              <a:path w="7691205" h="5638800">
                <a:moveTo>
                  <a:pt x="7691205" y="0"/>
                </a:moveTo>
                <a:lnTo>
                  <a:pt x="7691205"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531755" y="1232871"/>
            <a:ext cx="6449873" cy="1122804"/>
          </a:xfrm>
        </p:spPr>
        <p:txBody>
          <a:bodyPr vert="horz" lIns="91440" tIns="45720" rIns="91440" bIns="45720" rtlCol="0" anchor="ctr">
            <a:normAutofit/>
          </a:bodyPr>
          <a:lstStyle/>
          <a:p>
            <a:pPr algn="l"/>
            <a:r>
              <a:rPr lang="en-US" sz="3400">
                <a:solidFill>
                  <a:schemeClr val="bg1"/>
                </a:solidFill>
              </a:rPr>
              <a:t>High school cheerleading championship</a:t>
            </a:r>
          </a:p>
        </p:txBody>
      </p:sp>
      <p:sp>
        <p:nvSpPr>
          <p:cNvPr id="3" name="Subtitle 2"/>
          <p:cNvSpPr>
            <a:spLocks noGrp="1"/>
          </p:cNvSpPr>
          <p:nvPr>
            <p:ph type="subTitle" idx="1"/>
          </p:nvPr>
        </p:nvSpPr>
        <p:spPr>
          <a:xfrm rot="21420000">
            <a:off x="650355" y="2457779"/>
            <a:ext cx="6454820" cy="2919574"/>
          </a:xfrm>
        </p:spPr>
        <p:txBody>
          <a:bodyPr vert="horz" lIns="91440" tIns="45720" rIns="91440" bIns="45720" rtlCol="0" anchor="ctr">
            <a:normAutofit/>
          </a:bodyPr>
          <a:lstStyle/>
          <a:p>
            <a:pPr indent="-228600" algn="l">
              <a:buFont typeface="Arial" panose="020B0604020202020204" pitchFamily="34" charset="0"/>
              <a:buChar char="•"/>
            </a:pPr>
            <a:r>
              <a:rPr lang="en-US">
                <a:solidFill>
                  <a:schemeClr val="bg1"/>
                </a:solidFill>
              </a:rPr>
              <a:t>Friday, February 28, 2020</a:t>
            </a:r>
          </a:p>
          <a:p>
            <a:pPr indent="-228600" algn="l">
              <a:buFont typeface="Arial" panose="020B0604020202020204" pitchFamily="34" charset="0"/>
              <a:buChar char="•"/>
            </a:pPr>
            <a:r>
              <a:rPr lang="en-US">
                <a:solidFill>
                  <a:schemeClr val="bg1"/>
                </a:solidFill>
              </a:rPr>
              <a:t>Fan fest</a:t>
            </a:r>
          </a:p>
          <a:p>
            <a:pPr indent="-228600" algn="l">
              <a:buFont typeface="Arial" panose="020B0604020202020204" pitchFamily="34" charset="0"/>
              <a:buChar char="•"/>
            </a:pPr>
            <a:r>
              <a:rPr lang="en-US">
                <a:solidFill>
                  <a:schemeClr val="bg1"/>
                </a:solidFill>
              </a:rPr>
              <a:t>Charlotte </a:t>
            </a:r>
          </a:p>
          <a:p>
            <a:pPr indent="-228600" algn="l">
              <a:buFont typeface="Arial" panose="020B0604020202020204" pitchFamily="34" charset="0"/>
              <a:buChar char="•"/>
            </a:pPr>
            <a:r>
              <a:rPr lang="en-US">
                <a:solidFill>
                  <a:schemeClr val="bg1"/>
                </a:solidFill>
              </a:rPr>
              <a:t>convention center</a:t>
            </a:r>
          </a:p>
        </p:txBody>
      </p:sp>
    </p:spTree>
    <p:extLst>
      <p:ext uri="{BB962C8B-B14F-4D97-AF65-F5344CB8AC3E}">
        <p14:creationId xmlns:p14="http://schemas.microsoft.com/office/powerpoint/2010/main" val="129091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3DC40-6278-2B41-B8BB-BC401206A74B}"/>
              </a:ext>
            </a:extLst>
          </p:cNvPr>
          <p:cNvPicPr>
            <a:picLocks noChangeAspect="1"/>
          </p:cNvPicPr>
          <p:nvPr/>
        </p:nvPicPr>
        <p:blipFill rotWithShape="1">
          <a:blip r:embed="rId3"/>
          <a:srcRect l="12948" r="38698" b="-1"/>
          <a:stretch/>
        </p:blipFill>
        <p:spPr>
          <a:xfrm>
            <a:off x="404226" y="10"/>
            <a:ext cx="3840480" cy="5301586"/>
          </a:xfrm>
          <a:prstGeom prst="rect">
            <a:avLst/>
          </a:prstGeom>
          <a:ln w="57150" cmpd="thinThick">
            <a:solidFill>
              <a:schemeClr val="bg1">
                <a:lumMod val="50000"/>
              </a:schemeClr>
            </a:solidFill>
            <a:miter lim="800000"/>
          </a:ln>
        </p:spPr>
      </p:pic>
      <p:sp>
        <p:nvSpPr>
          <p:cNvPr id="3" name="Content Placeholder 2"/>
          <p:cNvSpPr>
            <a:spLocks noGrp="1"/>
          </p:cNvSpPr>
          <p:nvPr>
            <p:ph sz="quarter" idx="13"/>
          </p:nvPr>
        </p:nvSpPr>
        <p:spPr>
          <a:xfrm>
            <a:off x="4701906" y="2142066"/>
            <a:ext cx="6380777" cy="3232519"/>
          </a:xfrm>
        </p:spPr>
        <p:txBody>
          <a:bodyPr>
            <a:normAutofit/>
          </a:bodyPr>
          <a:lstStyle/>
          <a:p>
            <a:pPr marL="0" indent="0">
              <a:buNone/>
            </a:pPr>
            <a:r>
              <a:rPr lang="en-US" dirty="0"/>
              <a:t>We’re excited to host your squad at the high school cheerleading championship! For 7 years we have recognized teams across the </a:t>
            </a:r>
            <a:r>
              <a:rPr lang="en-US" dirty="0" err="1"/>
              <a:t>sns</a:t>
            </a:r>
            <a:r>
              <a:rPr lang="en-US" dirty="0"/>
              <a:t> nation in performance, </a:t>
            </a:r>
            <a:r>
              <a:rPr lang="en-US" dirty="0" err="1"/>
              <a:t>sns-techinique</a:t>
            </a:r>
            <a:r>
              <a:rPr lang="en-US" dirty="0"/>
              <a:t>, creativity and more. In advance, we thank you for your participation!</a:t>
            </a:r>
          </a:p>
        </p:txBody>
      </p:sp>
      <p:sp>
        <p:nvSpPr>
          <p:cNvPr id="2" name="Title 1"/>
          <p:cNvSpPr>
            <a:spLocks noGrp="1"/>
          </p:cNvSpPr>
          <p:nvPr>
            <p:ph type="title"/>
          </p:nvPr>
        </p:nvSpPr>
        <p:spPr>
          <a:xfrm>
            <a:off x="4708586" y="685800"/>
            <a:ext cx="6374097" cy="1151965"/>
          </a:xfrm>
        </p:spPr>
        <p:txBody>
          <a:bodyPr>
            <a:normAutofit/>
          </a:bodyPr>
          <a:lstStyle/>
          <a:p>
            <a:r>
              <a:rPr lang="en-US" sz="3800" dirty="0"/>
              <a:t>Recognizing our </a:t>
            </a:r>
            <a:r>
              <a:rPr lang="en-US" sz="3800" dirty="0" err="1"/>
              <a:t>sns</a:t>
            </a:r>
            <a:r>
              <a:rPr lang="en-US" sz="3800" dirty="0"/>
              <a:t> achievements</a:t>
            </a:r>
          </a:p>
        </p:txBody>
      </p:sp>
    </p:spTree>
    <p:extLst>
      <p:ext uri="{BB962C8B-B14F-4D97-AF65-F5344CB8AC3E}">
        <p14:creationId xmlns:p14="http://schemas.microsoft.com/office/powerpoint/2010/main" val="179972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5B602-03A5-264E-A565-8F479C8AD40E}"/>
              </a:ext>
            </a:extLst>
          </p:cNvPr>
          <p:cNvPicPr>
            <a:picLocks noChangeAspect="1"/>
          </p:cNvPicPr>
          <p:nvPr/>
        </p:nvPicPr>
        <p:blipFill rotWithShape="1">
          <a:blip r:embed="rId3"/>
          <a:srcRect t="13328" r="9091"/>
          <a:stretch/>
        </p:blipFill>
        <p:spPr>
          <a:xfrm>
            <a:off x="20" y="10"/>
            <a:ext cx="12191980" cy="6857990"/>
          </a:xfrm>
          <a:prstGeom prst="rect">
            <a:avLst/>
          </a:prstGeom>
        </p:spPr>
      </p:pic>
      <p:sp>
        <p:nvSpPr>
          <p:cNvPr id="10" name="Rectangle 10">
            <a:extLst>
              <a:ext uri="{FF2B5EF4-FFF2-40B4-BE49-F238E27FC236}">
                <a16:creationId xmlns:a16="http://schemas.microsoft.com/office/drawing/2014/main" id="{3208A8DF-4FAE-4754-B075-C21A2DB8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486113" y="1220999"/>
            <a:ext cx="6851188" cy="1151965"/>
          </a:xfrm>
        </p:spPr>
        <p:txBody>
          <a:bodyPr>
            <a:normAutofit/>
          </a:bodyPr>
          <a:lstStyle/>
          <a:p>
            <a:r>
              <a:rPr lang="en-US">
                <a:solidFill>
                  <a:schemeClr val="bg1"/>
                </a:solidFill>
              </a:rPr>
              <a:t>WHAT TO EXPECT</a:t>
            </a:r>
          </a:p>
        </p:txBody>
      </p:sp>
      <p:sp>
        <p:nvSpPr>
          <p:cNvPr id="3" name="Content Placeholder 2"/>
          <p:cNvSpPr>
            <a:spLocks noGrp="1"/>
          </p:cNvSpPr>
          <p:nvPr>
            <p:ph sz="quarter" idx="13"/>
          </p:nvPr>
        </p:nvSpPr>
        <p:spPr>
          <a:xfrm rot="21420000">
            <a:off x="587206" y="2448453"/>
            <a:ext cx="6859199" cy="2944652"/>
          </a:xfrm>
        </p:spPr>
        <p:txBody>
          <a:bodyPr>
            <a:normAutofit/>
          </a:bodyPr>
          <a:lstStyle/>
          <a:p>
            <a:pPr>
              <a:lnSpc>
                <a:spcPct val="110000"/>
              </a:lnSpc>
            </a:pPr>
            <a:r>
              <a:rPr lang="en-US" sz="1300">
                <a:solidFill>
                  <a:schemeClr val="bg1"/>
                </a:solidFill>
              </a:rPr>
              <a:t>THE MOST SKILLED AND TALENTED STOMP N’ SHAKE TEAMS</a:t>
            </a:r>
          </a:p>
          <a:p>
            <a:pPr>
              <a:lnSpc>
                <a:spcPct val="110000"/>
              </a:lnSpc>
            </a:pPr>
            <a:r>
              <a:rPr lang="en-US" sz="1300">
                <a:solidFill>
                  <a:schemeClr val="bg1"/>
                </a:solidFill>
              </a:rPr>
              <a:t>SURPRISE CELEBRITY RADIO PERSONALITY HOST</a:t>
            </a:r>
          </a:p>
          <a:p>
            <a:pPr>
              <a:lnSpc>
                <a:spcPct val="110000"/>
              </a:lnSpc>
            </a:pPr>
            <a:r>
              <a:rPr lang="en-US" sz="1300">
                <a:solidFill>
                  <a:schemeClr val="bg1"/>
                </a:solidFill>
              </a:rPr>
              <a:t>Celebrity performance</a:t>
            </a:r>
          </a:p>
          <a:p>
            <a:pPr>
              <a:lnSpc>
                <a:spcPct val="110000"/>
              </a:lnSpc>
            </a:pPr>
            <a:r>
              <a:rPr lang="en-US" sz="1300">
                <a:solidFill>
                  <a:schemeClr val="bg1"/>
                </a:solidFill>
              </a:rPr>
              <a:t>Biggest crowd of the year</a:t>
            </a:r>
          </a:p>
          <a:p>
            <a:pPr>
              <a:lnSpc>
                <a:spcPct val="110000"/>
              </a:lnSpc>
            </a:pPr>
            <a:r>
              <a:rPr lang="en-US" sz="1300">
                <a:solidFill>
                  <a:schemeClr val="bg1"/>
                </a:solidFill>
              </a:rPr>
              <a:t>FUN AND EXCITEMENT the sns way!!!</a:t>
            </a:r>
          </a:p>
          <a:p>
            <a:pPr>
              <a:lnSpc>
                <a:spcPct val="110000"/>
              </a:lnSpc>
            </a:pPr>
            <a:r>
              <a:rPr lang="en-US" sz="1300">
                <a:solidFill>
                  <a:schemeClr val="bg1"/>
                </a:solidFill>
              </a:rPr>
              <a:t>Lots of jammin’, shakin’ and rockin!</a:t>
            </a:r>
          </a:p>
          <a:p>
            <a:pPr>
              <a:lnSpc>
                <a:spcPct val="110000"/>
              </a:lnSpc>
            </a:pPr>
            <a:r>
              <a:rPr lang="en-US" sz="1300">
                <a:solidFill>
                  <a:schemeClr val="bg1"/>
                </a:solidFill>
              </a:rPr>
              <a:t>STOMP N’ SHAKES’ HOTTEST DJ, DJ WOOD</a:t>
            </a:r>
          </a:p>
          <a:p>
            <a:pPr>
              <a:lnSpc>
                <a:spcPct val="110000"/>
              </a:lnSpc>
            </a:pPr>
            <a:r>
              <a:rPr lang="en-US" sz="1300">
                <a:solidFill>
                  <a:schemeClr val="bg1"/>
                </a:solidFill>
              </a:rPr>
              <a:t>THE OFFICIAL championship FOR HIGH SCHOOL SNS SQUADS HAPPENING at ciaa’s fan fest in the charlotte convention center</a:t>
            </a:r>
          </a:p>
        </p:txBody>
      </p:sp>
    </p:spTree>
    <p:extLst>
      <p:ext uri="{BB962C8B-B14F-4D97-AF65-F5344CB8AC3E}">
        <p14:creationId xmlns:p14="http://schemas.microsoft.com/office/powerpoint/2010/main" val="179728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790AE85-081F-461B-938C-3A1091A268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27">
            <a:extLst>
              <a:ext uri="{FF2B5EF4-FFF2-40B4-BE49-F238E27FC236}">
                <a16:creationId xmlns:a16="http://schemas.microsoft.com/office/drawing/2014/main" id="{71BD935F-2F8A-437C-802F-CDCFDBB3C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A2378F4D-2002-CD47-8F2E-027B45EF512C}"/>
              </a:ext>
            </a:extLst>
          </p:cNvPr>
          <p:cNvPicPr>
            <a:picLocks noChangeAspect="1"/>
          </p:cNvPicPr>
          <p:nvPr/>
        </p:nvPicPr>
        <p:blipFill>
          <a:blip r:embed="rId4"/>
          <a:stretch>
            <a:fillRect/>
          </a:stretch>
        </p:blipFill>
        <p:spPr>
          <a:xfrm>
            <a:off x="6539663" y="234347"/>
            <a:ext cx="4722732" cy="5903415"/>
          </a:xfrm>
          <a:prstGeom prst="rect">
            <a:avLst/>
          </a:prstGeom>
          <a:ln>
            <a:noFill/>
          </a:ln>
        </p:spPr>
      </p:pic>
      <p:sp>
        <p:nvSpPr>
          <p:cNvPr id="30" name="Freeform 9">
            <a:extLst>
              <a:ext uri="{FF2B5EF4-FFF2-40B4-BE49-F238E27FC236}">
                <a16:creationId xmlns:a16="http://schemas.microsoft.com/office/drawing/2014/main" id="{5D26788D-8769-4C28-9B6E-C7708EFEA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2" name="Rectangle 31">
            <a:extLst>
              <a:ext uri="{FF2B5EF4-FFF2-40B4-BE49-F238E27FC236}">
                <a16:creationId xmlns:a16="http://schemas.microsoft.com/office/drawing/2014/main" id="{F7FBEC54-A17F-4B13-B5D4-C681A6BCE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799" y="690479"/>
            <a:ext cx="4957275" cy="1146825"/>
          </a:xfrm>
        </p:spPr>
        <p:txBody>
          <a:bodyPr>
            <a:normAutofit/>
          </a:bodyPr>
          <a:lstStyle/>
          <a:p>
            <a:r>
              <a:rPr lang="en-US" dirty="0">
                <a:solidFill>
                  <a:schemeClr val="bg1"/>
                </a:solidFill>
              </a:rPr>
              <a:t>WHERE TO STAY</a:t>
            </a:r>
          </a:p>
        </p:txBody>
      </p:sp>
      <p:sp>
        <p:nvSpPr>
          <p:cNvPr id="3" name="Content Placeholder 2"/>
          <p:cNvSpPr>
            <a:spLocks noGrp="1"/>
          </p:cNvSpPr>
          <p:nvPr>
            <p:ph sz="quarter" idx="13"/>
          </p:nvPr>
        </p:nvSpPr>
        <p:spPr>
          <a:xfrm>
            <a:off x="685800" y="2063395"/>
            <a:ext cx="4957273" cy="3446103"/>
          </a:xfrm>
        </p:spPr>
        <p:txBody>
          <a:bodyPr>
            <a:normAutofit/>
          </a:bodyPr>
          <a:lstStyle/>
          <a:p>
            <a:pPr>
              <a:lnSpc>
                <a:spcPct val="110000"/>
              </a:lnSpc>
            </a:pPr>
            <a:r>
              <a:rPr lang="en-US" sz="1100" dirty="0">
                <a:solidFill>
                  <a:schemeClr val="bg1"/>
                </a:solidFill>
              </a:rPr>
              <a:t>BEST PLACES TO STAY DURING THIS HIGH TRAFFIC AND BUSY WEEKEND Will BE IN</a:t>
            </a:r>
          </a:p>
          <a:p>
            <a:pPr>
              <a:lnSpc>
                <a:spcPct val="110000"/>
              </a:lnSpc>
            </a:pPr>
            <a:r>
              <a:rPr lang="en-US" sz="1100" dirty="0">
                <a:solidFill>
                  <a:schemeClr val="bg1"/>
                </a:solidFill>
              </a:rPr>
              <a:t>ROCK HILL, SC</a:t>
            </a:r>
          </a:p>
          <a:p>
            <a:pPr>
              <a:lnSpc>
                <a:spcPct val="110000"/>
              </a:lnSpc>
            </a:pPr>
            <a:r>
              <a:rPr lang="en-US" sz="1100" dirty="0">
                <a:solidFill>
                  <a:schemeClr val="bg1"/>
                </a:solidFill>
              </a:rPr>
              <a:t>HUNTERSVILLE, NC</a:t>
            </a:r>
          </a:p>
          <a:p>
            <a:pPr>
              <a:lnSpc>
                <a:spcPct val="110000"/>
              </a:lnSpc>
            </a:pPr>
            <a:r>
              <a:rPr lang="en-US" sz="1100" dirty="0">
                <a:solidFill>
                  <a:schemeClr val="bg1"/>
                </a:solidFill>
              </a:rPr>
              <a:t>PINEVILLE, SC</a:t>
            </a:r>
          </a:p>
          <a:p>
            <a:pPr>
              <a:lnSpc>
                <a:spcPct val="110000"/>
              </a:lnSpc>
            </a:pPr>
            <a:r>
              <a:rPr lang="en-US" sz="1100" dirty="0">
                <a:solidFill>
                  <a:schemeClr val="bg1"/>
                </a:solidFill>
              </a:rPr>
              <a:t>CONCORD, NC</a:t>
            </a:r>
          </a:p>
          <a:p>
            <a:pPr>
              <a:lnSpc>
                <a:spcPct val="110000"/>
              </a:lnSpc>
            </a:pPr>
            <a:r>
              <a:rPr lang="en-US" sz="1100" dirty="0">
                <a:solidFill>
                  <a:schemeClr val="bg1"/>
                </a:solidFill>
              </a:rPr>
              <a:t>OR ANYWHERE 10MILES OUTSIDE OF CHARLOTTE, NC FOR BEST ACCOMODATING PRICES</a:t>
            </a:r>
          </a:p>
          <a:p>
            <a:pPr>
              <a:lnSpc>
                <a:spcPct val="110000"/>
              </a:lnSpc>
            </a:pPr>
            <a:r>
              <a:rPr lang="en-US" sz="1100" dirty="0">
                <a:hlinkClick r:id="rId5">
                  <a:extLst>
                    <a:ext uri="{A12FA001-AC4F-418D-AE19-62706E023703}">
                      <ahyp:hlinkClr xmlns:ahyp="http://schemas.microsoft.com/office/drawing/2018/hyperlinkcolor" val="tx"/>
                    </a:ext>
                  </a:extLst>
                </a:hlinkClick>
              </a:rPr>
              <a:t>https://www.hotels.com/search.do?resolved-location=CITY%3A1407168%3AUNKNOWN%3AUNKNOWN&amp;destination-id=1407168&amp;q-destination=Charlotte,%20North%20Carolina,%20United%20States%20of%20America&amp;q-check-in=2020-02-27&amp;q-check-out=2020-02-29&amp;q-rooms=1&amp;q-room-0-adults=2&amp;q-room-0-children=0</a:t>
            </a:r>
            <a:endParaRPr lang="en-US" sz="1100" dirty="0"/>
          </a:p>
        </p:txBody>
      </p:sp>
    </p:spTree>
    <p:extLst>
      <p:ext uri="{BB962C8B-B14F-4D97-AF65-F5344CB8AC3E}">
        <p14:creationId xmlns:p14="http://schemas.microsoft.com/office/powerpoint/2010/main" val="378696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3D2C2-0DAA-C24E-A0AB-11E8CF5E66F9}"/>
              </a:ext>
            </a:extLst>
          </p:cNvPr>
          <p:cNvPicPr>
            <a:picLocks noChangeAspect="1"/>
          </p:cNvPicPr>
          <p:nvPr/>
        </p:nvPicPr>
        <p:blipFill>
          <a:blip r:embed="rId3"/>
          <a:stretch>
            <a:fillRect/>
          </a:stretch>
        </p:blipFill>
        <p:spPr>
          <a:xfrm>
            <a:off x="1994949" y="0"/>
            <a:ext cx="10197051" cy="6858000"/>
          </a:xfrm>
          <a:prstGeom prst="rect">
            <a:avLst/>
          </a:prstGeom>
        </p:spPr>
      </p:pic>
      <p:sp>
        <p:nvSpPr>
          <p:cNvPr id="10" name="Rectangle 10">
            <a:extLst>
              <a:ext uri="{FF2B5EF4-FFF2-40B4-BE49-F238E27FC236}">
                <a16:creationId xmlns:a16="http://schemas.microsoft.com/office/drawing/2014/main" id="{3208A8DF-4FAE-4754-B075-C21A2DB8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486113" y="1220999"/>
            <a:ext cx="6851188" cy="1151965"/>
          </a:xfrm>
        </p:spPr>
        <p:txBody>
          <a:bodyPr>
            <a:normAutofit/>
          </a:bodyPr>
          <a:lstStyle/>
          <a:p>
            <a:r>
              <a:rPr lang="en-US">
                <a:solidFill>
                  <a:schemeClr val="bg1"/>
                </a:solidFill>
              </a:rPr>
              <a:t>WHERE TO EAT</a:t>
            </a:r>
          </a:p>
        </p:txBody>
      </p:sp>
      <p:sp>
        <p:nvSpPr>
          <p:cNvPr id="3" name="Content Placeholder 2"/>
          <p:cNvSpPr>
            <a:spLocks noGrp="1"/>
          </p:cNvSpPr>
          <p:nvPr>
            <p:ph sz="quarter" idx="13"/>
          </p:nvPr>
        </p:nvSpPr>
        <p:spPr>
          <a:xfrm rot="21420000">
            <a:off x="587206" y="2448453"/>
            <a:ext cx="6859199" cy="2944652"/>
          </a:xfrm>
        </p:spPr>
        <p:txBody>
          <a:bodyPr>
            <a:normAutofit/>
          </a:bodyPr>
          <a:lstStyle/>
          <a:p>
            <a:r>
              <a:rPr lang="en-US" sz="1800" dirty="0">
                <a:hlinkClick r:id="rId4">
                  <a:extLst>
                    <a:ext uri="{A12FA001-AC4F-418D-AE19-62706E023703}">
                      <ahyp:hlinkClr xmlns:ahyp="http://schemas.microsoft.com/office/drawing/2018/hyperlinkcolor" val="tx"/>
                    </a:ext>
                  </a:extLst>
                </a:hlinkClick>
              </a:rPr>
              <a:t>https://www.idontdoclubs.com/2016/01/11/black-owned-restaurants-charlotte-north-carolina/</a:t>
            </a:r>
            <a:endParaRPr lang="en-US" sz="1800" dirty="0"/>
          </a:p>
          <a:p>
            <a:r>
              <a:rPr lang="en-US" sz="1800" dirty="0">
                <a:hlinkClick r:id="rId5">
                  <a:extLst>
                    <a:ext uri="{A12FA001-AC4F-418D-AE19-62706E023703}">
                      <ahyp:hlinkClr xmlns:ahyp="http://schemas.microsoft.com/office/drawing/2018/hyperlinkcolor" val="tx"/>
                    </a:ext>
                  </a:extLst>
                </a:hlinkClick>
              </a:rPr>
              <a:t>https://www.happycow.net/north_america/usa/north_carolina/charlotte/</a:t>
            </a:r>
            <a:endParaRPr lang="en-US" sz="1800" dirty="0"/>
          </a:p>
          <a:p>
            <a:r>
              <a:rPr lang="en-US" sz="1800" dirty="0">
                <a:hlinkClick r:id="rId6">
                  <a:extLst>
                    <a:ext uri="{A12FA001-AC4F-418D-AE19-62706E023703}">
                      <ahyp:hlinkClr xmlns:ahyp="http://schemas.microsoft.com/office/drawing/2018/hyperlinkcolor" val="tx"/>
                    </a:ext>
                  </a:extLst>
                </a:hlinkClick>
              </a:rPr>
              <a:t>http://www.charlottemagazine.com/Charlotte-Magazine/January-2017/25-Best-New-Restaurants-2017/</a:t>
            </a:r>
            <a:endParaRPr lang="en-US" sz="1800" dirty="0"/>
          </a:p>
          <a:p>
            <a:endParaRPr lang="en-US" sz="1800" dirty="0">
              <a:solidFill>
                <a:schemeClr val="bg1"/>
              </a:solidFill>
            </a:endParaRPr>
          </a:p>
        </p:txBody>
      </p:sp>
    </p:spTree>
    <p:extLst>
      <p:ext uri="{BB962C8B-B14F-4D97-AF65-F5344CB8AC3E}">
        <p14:creationId xmlns:p14="http://schemas.microsoft.com/office/powerpoint/2010/main" val="3420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56C0B26F-5B2B-49CA-B4A9-0B9176DB2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7" name="Rectangle 21">
            <a:extLst>
              <a:ext uri="{FF2B5EF4-FFF2-40B4-BE49-F238E27FC236}">
                <a16:creationId xmlns:a16="http://schemas.microsoft.com/office/drawing/2014/main" id="{7890864B-30B5-4EFE-925F-16490E706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3000" y="135467"/>
            <a:ext cx="5334001" cy="6104466"/>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5">
            <a:extLst>
              <a:ext uri="{FF2B5EF4-FFF2-40B4-BE49-F238E27FC236}">
                <a16:creationId xmlns:a16="http://schemas.microsoft.com/office/drawing/2014/main" id="{7D5F5C82-65B3-48BD-9988-5A7F50FDC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6" name="Rectangle 25">
            <a:extLst>
              <a:ext uri="{FF2B5EF4-FFF2-40B4-BE49-F238E27FC236}">
                <a16:creationId xmlns:a16="http://schemas.microsoft.com/office/drawing/2014/main" id="{994D8B0A-CD95-4D3C-ABF9-6CB2715F9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75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802" y="685800"/>
            <a:ext cx="4949172" cy="1151965"/>
          </a:xfrm>
        </p:spPr>
        <p:txBody>
          <a:bodyPr>
            <a:normAutofit/>
          </a:bodyPr>
          <a:lstStyle/>
          <a:p>
            <a:r>
              <a:rPr lang="en-US" sz="3000">
                <a:solidFill>
                  <a:schemeClr val="bg1"/>
                </a:solidFill>
              </a:rPr>
              <a:t>Check out what to do during the 2020 ciaa tournament </a:t>
            </a:r>
          </a:p>
        </p:txBody>
      </p:sp>
      <p:sp>
        <p:nvSpPr>
          <p:cNvPr id="3" name="Content Placeholder 2"/>
          <p:cNvSpPr>
            <a:spLocks noGrp="1"/>
          </p:cNvSpPr>
          <p:nvPr>
            <p:ph sz="quarter" idx="13"/>
          </p:nvPr>
        </p:nvSpPr>
        <p:spPr>
          <a:xfrm>
            <a:off x="685802" y="2063396"/>
            <a:ext cx="4949172" cy="3680910"/>
          </a:xfrm>
        </p:spPr>
        <p:txBody>
          <a:bodyPr>
            <a:normAutofit/>
          </a:bodyPr>
          <a:lstStyle/>
          <a:p>
            <a:endParaRPr lang="en-US" sz="2000">
              <a:solidFill>
                <a:schemeClr val="bg1"/>
              </a:solidFill>
              <a:hlinkClick r:id="rId3"/>
            </a:endParaRPr>
          </a:p>
          <a:p>
            <a:r>
              <a:rPr lang="en-US" sz="2000">
                <a:solidFill>
                  <a:schemeClr val="bg1"/>
                </a:solidFill>
              </a:rPr>
              <a:t>Ufit presents ciaa’s high school cheerleading championship, FRIDAY, February 28, 2020 &gt; fan fest, charlotte convention center uptown charlotte</a:t>
            </a:r>
          </a:p>
          <a:p>
            <a:r>
              <a:rPr lang="en-US" sz="2000">
                <a:solidFill>
                  <a:schemeClr val="bg1"/>
                </a:solidFill>
                <a:hlinkClick r:id="rId4">
                  <a:extLst>
                    <a:ext uri="{A12FA001-AC4F-418D-AE19-62706E023703}">
                      <ahyp:hlinkClr xmlns:ahyp="http://schemas.microsoft.com/office/drawing/2018/hyperlinkcolor" val="tx"/>
                    </a:ext>
                  </a:extLst>
                </a:hlinkClick>
              </a:rPr>
              <a:t>https://theciaa.com/sports/2019/9/26/BBALLCHAMP_0926192731.aspx</a:t>
            </a:r>
            <a:endParaRPr lang="en-US" sz="2000">
              <a:solidFill>
                <a:schemeClr val="bg1"/>
              </a:solidFill>
            </a:endParaRPr>
          </a:p>
        </p:txBody>
      </p:sp>
      <p:pic>
        <p:nvPicPr>
          <p:cNvPr id="9" name="Picture 8">
            <a:extLst>
              <a:ext uri="{FF2B5EF4-FFF2-40B4-BE49-F238E27FC236}">
                <a16:creationId xmlns:a16="http://schemas.microsoft.com/office/drawing/2014/main" id="{9AA52495-F216-1542-B5C8-8E722F90BC44}"/>
              </a:ext>
            </a:extLst>
          </p:cNvPr>
          <p:cNvPicPr>
            <a:picLocks noChangeAspect="1"/>
          </p:cNvPicPr>
          <p:nvPr/>
        </p:nvPicPr>
        <p:blipFill>
          <a:blip r:embed="rId5"/>
          <a:stretch>
            <a:fillRect/>
          </a:stretch>
        </p:blipFill>
        <p:spPr>
          <a:xfrm>
            <a:off x="7733942" y="231418"/>
            <a:ext cx="2316479" cy="2895599"/>
          </a:xfrm>
          <a:prstGeom prst="rect">
            <a:avLst/>
          </a:prstGeom>
          <a:ln>
            <a:noFill/>
          </a:ln>
        </p:spPr>
      </p:pic>
      <p:pic>
        <p:nvPicPr>
          <p:cNvPr id="6" name="Picture 5">
            <a:extLst>
              <a:ext uri="{FF2B5EF4-FFF2-40B4-BE49-F238E27FC236}">
                <a16:creationId xmlns:a16="http://schemas.microsoft.com/office/drawing/2014/main" id="{9B5B0330-3C13-7E4A-AAF6-70EC08FE9C8C}"/>
              </a:ext>
            </a:extLst>
          </p:cNvPr>
          <p:cNvPicPr>
            <a:picLocks noChangeAspect="1"/>
          </p:cNvPicPr>
          <p:nvPr/>
        </p:nvPicPr>
        <p:blipFill>
          <a:blip r:embed="rId6"/>
          <a:stretch>
            <a:fillRect/>
          </a:stretch>
        </p:blipFill>
        <p:spPr>
          <a:xfrm>
            <a:off x="6320775" y="3395365"/>
            <a:ext cx="5142813" cy="2597120"/>
          </a:xfrm>
          <a:prstGeom prst="rect">
            <a:avLst/>
          </a:prstGeom>
          <a:ln>
            <a:noFill/>
          </a:ln>
        </p:spPr>
      </p:pic>
    </p:spTree>
    <p:extLst>
      <p:ext uri="{BB962C8B-B14F-4D97-AF65-F5344CB8AC3E}">
        <p14:creationId xmlns:p14="http://schemas.microsoft.com/office/powerpoint/2010/main" val="100583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BAA3ED-46E8-394D-81A9-4DA9A4A46159}"/>
              </a:ext>
            </a:extLst>
          </p:cNvPr>
          <p:cNvPicPr>
            <a:picLocks noChangeAspect="1"/>
          </p:cNvPicPr>
          <p:nvPr/>
        </p:nvPicPr>
        <p:blipFill rotWithShape="1">
          <a:blip r:embed="rId3"/>
          <a:srcRect l="9091" t="17946" b="5446"/>
          <a:stretch/>
        </p:blipFill>
        <p:spPr>
          <a:xfrm>
            <a:off x="-89190" y="-4003"/>
            <a:ext cx="12191980" cy="6857990"/>
          </a:xfrm>
          <a:prstGeom prst="rect">
            <a:avLst/>
          </a:prstGeom>
        </p:spPr>
      </p:pic>
      <p:sp>
        <p:nvSpPr>
          <p:cNvPr id="18" name="Rectangle 10">
            <a:extLst>
              <a:ext uri="{FF2B5EF4-FFF2-40B4-BE49-F238E27FC236}">
                <a16:creationId xmlns:a16="http://schemas.microsoft.com/office/drawing/2014/main" id="{522A3B49-07A4-4A7B-A39D-DC5ED0FFD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4300962" y="605592"/>
            <a:ext cx="8044106" cy="5638800"/>
          </a:xfrm>
          <a:custGeom>
            <a:avLst/>
            <a:gdLst/>
            <a:ahLst/>
            <a:cxnLst/>
            <a:rect l="l" t="t" r="r" b="b"/>
            <a:pathLst>
              <a:path w="8044106" h="5638800">
                <a:moveTo>
                  <a:pt x="8044106" y="0"/>
                </a:moveTo>
                <a:lnTo>
                  <a:pt x="7748589" y="5638800"/>
                </a:lnTo>
                <a:lnTo>
                  <a:pt x="0" y="5638800"/>
                </a:lnTo>
                <a:lnTo>
                  <a:pt x="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4677415" y="1226752"/>
            <a:ext cx="6851126" cy="1151965"/>
          </a:xfrm>
        </p:spPr>
        <p:txBody>
          <a:bodyPr>
            <a:normAutofit/>
          </a:bodyPr>
          <a:lstStyle/>
          <a:p>
            <a:r>
              <a:rPr lang="en-US">
                <a:solidFill>
                  <a:schemeClr val="bg1"/>
                </a:solidFill>
              </a:rPr>
              <a:t>CONTACT UFIT TODAY</a:t>
            </a:r>
          </a:p>
        </p:txBody>
      </p:sp>
      <p:sp>
        <p:nvSpPr>
          <p:cNvPr id="3" name="Content Placeholder 2"/>
          <p:cNvSpPr>
            <a:spLocks noGrp="1"/>
          </p:cNvSpPr>
          <p:nvPr>
            <p:ph sz="quarter" idx="13"/>
          </p:nvPr>
        </p:nvSpPr>
        <p:spPr>
          <a:xfrm rot="21420000">
            <a:off x="4779386" y="2453949"/>
            <a:ext cx="6867212" cy="2944652"/>
          </a:xfrm>
        </p:spPr>
        <p:txBody>
          <a:bodyPr>
            <a:normAutofit/>
          </a:bodyPr>
          <a:lstStyle/>
          <a:p>
            <a:r>
              <a:rPr lang="en-US" sz="1800" dirty="0">
                <a:solidFill>
                  <a:schemeClr val="bg1"/>
                </a:solidFill>
              </a:rPr>
              <a:t>FOR MORE INFORMATION, CONTACT US TODAY AT (980)819-1365</a:t>
            </a:r>
          </a:p>
          <a:p>
            <a:r>
              <a:rPr lang="en-US" sz="1800" dirty="0">
                <a:solidFill>
                  <a:schemeClr val="bg1"/>
                </a:solidFill>
              </a:rPr>
              <a:t>FOR MEDIA PASSES CONTACT US </a:t>
            </a:r>
            <a:r>
              <a:rPr lang="en-US" sz="1800" dirty="0">
                <a:hlinkClick r:id="rId4">
                  <a:extLst>
                    <a:ext uri="{A12FA001-AC4F-418D-AE19-62706E023703}">
                      <ahyp:hlinkClr xmlns:ahyp="http://schemas.microsoft.com/office/drawing/2018/hyperlinkcolor" val="tx"/>
                    </a:ext>
                  </a:extLst>
                </a:hlinkClick>
              </a:rPr>
              <a:t>MOREINFO@U-FIT365.COM</a:t>
            </a:r>
            <a:endParaRPr lang="en-US" sz="1800" dirty="0"/>
          </a:p>
          <a:p>
            <a:r>
              <a:rPr lang="en-US" sz="1800" dirty="0">
                <a:solidFill>
                  <a:schemeClr val="bg1"/>
                </a:solidFill>
              </a:rPr>
              <a:t>REGISTER NOW AT </a:t>
            </a:r>
            <a:r>
              <a:rPr lang="en-US" sz="1800" dirty="0">
                <a:hlinkClick r:id="rId5">
                  <a:extLst>
                    <a:ext uri="{A12FA001-AC4F-418D-AE19-62706E023703}">
                      <ahyp:hlinkClr xmlns:ahyp="http://schemas.microsoft.com/office/drawing/2018/hyperlinkcolor" val="tx"/>
                    </a:ext>
                  </a:extLst>
                </a:hlinkClick>
              </a:rPr>
              <a:t>https://u-fit365.com/competitions</a:t>
            </a:r>
            <a:endParaRPr lang="en-US" sz="1800" dirty="0"/>
          </a:p>
          <a:p>
            <a:r>
              <a:rPr lang="en-US" sz="1800" dirty="0">
                <a:solidFill>
                  <a:schemeClr val="bg1"/>
                </a:solidFill>
              </a:rPr>
              <a:t>FOR GENERAL INFORMATION EMAIL US AT </a:t>
            </a:r>
            <a:r>
              <a:rPr lang="en-US" sz="1800" dirty="0">
                <a:hlinkClick r:id="rId4">
                  <a:extLst>
                    <a:ext uri="{A12FA001-AC4F-418D-AE19-62706E023703}">
                      <ahyp:hlinkClr xmlns:ahyp="http://schemas.microsoft.com/office/drawing/2018/hyperlinkcolor" val="tx"/>
                    </a:ext>
                  </a:extLst>
                </a:hlinkClick>
              </a:rPr>
              <a:t>MOREINFO@U-FIT365.COM</a:t>
            </a:r>
            <a:endParaRPr lang="en-US" sz="1800" dirty="0"/>
          </a:p>
          <a:p>
            <a:endParaRPr lang="en-US" sz="1800" dirty="0">
              <a:solidFill>
                <a:schemeClr val="bg1"/>
              </a:solidFill>
            </a:endParaRPr>
          </a:p>
        </p:txBody>
      </p:sp>
    </p:spTree>
    <p:extLst>
      <p:ext uri="{BB962C8B-B14F-4D97-AF65-F5344CB8AC3E}">
        <p14:creationId xmlns:p14="http://schemas.microsoft.com/office/powerpoint/2010/main" val="64773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9229" y="685800"/>
            <a:ext cx="4903454" cy="1151965"/>
          </a:xfrm>
        </p:spPr>
        <p:txBody>
          <a:bodyPr>
            <a:normAutofit/>
          </a:bodyPr>
          <a:lstStyle/>
          <a:p>
            <a:r>
              <a:rPr lang="en-US" sz="2200" dirty="0"/>
              <a:t>Early EVENT REGISTRATION</a:t>
            </a:r>
            <a:br>
              <a:rPr lang="en-US" sz="2200" dirty="0"/>
            </a:br>
            <a:r>
              <a:rPr lang="en-US" sz="2200" dirty="0"/>
              <a:t>$35 PER PARTICIPANT</a:t>
            </a:r>
            <a:br>
              <a:rPr lang="en-US" sz="2200" dirty="0"/>
            </a:br>
            <a:r>
              <a:rPr lang="en-US" sz="2200" dirty="0"/>
              <a:t>$10 PER Coach</a:t>
            </a:r>
          </a:p>
        </p:txBody>
      </p:sp>
      <p:pic>
        <p:nvPicPr>
          <p:cNvPr id="6" name="Picture 5">
            <a:extLst>
              <a:ext uri="{FF2B5EF4-FFF2-40B4-BE49-F238E27FC236}">
                <a16:creationId xmlns:a16="http://schemas.microsoft.com/office/drawing/2014/main" id="{99ED0D12-14FF-7F4A-8259-1D7FC1AE160C}"/>
              </a:ext>
            </a:extLst>
          </p:cNvPr>
          <p:cNvPicPr>
            <a:picLocks noChangeAspect="1"/>
          </p:cNvPicPr>
          <p:nvPr/>
        </p:nvPicPr>
        <p:blipFill>
          <a:blip r:embed="rId3"/>
          <a:stretch>
            <a:fillRect/>
          </a:stretch>
        </p:blipFill>
        <p:spPr>
          <a:xfrm>
            <a:off x="239843" y="10"/>
            <a:ext cx="4941349" cy="5301586"/>
          </a:xfrm>
          <a:prstGeom prst="rect">
            <a:avLst/>
          </a:prstGeom>
          <a:ln w="57150" cmpd="thinThick">
            <a:solidFill>
              <a:schemeClr val="bg1">
                <a:lumMod val="50000"/>
              </a:schemeClr>
            </a:solidFill>
            <a:miter lim="800000"/>
          </a:ln>
        </p:spPr>
      </p:pic>
      <p:sp>
        <p:nvSpPr>
          <p:cNvPr id="3" name="Content Placeholder 2"/>
          <p:cNvSpPr>
            <a:spLocks noGrp="1"/>
          </p:cNvSpPr>
          <p:nvPr>
            <p:ph sz="quarter" idx="13"/>
          </p:nvPr>
        </p:nvSpPr>
        <p:spPr>
          <a:xfrm>
            <a:off x="6174089" y="2142066"/>
            <a:ext cx="4908593" cy="3232519"/>
          </a:xfrm>
        </p:spPr>
        <p:txBody>
          <a:bodyPr>
            <a:normAutofit/>
          </a:bodyPr>
          <a:lstStyle/>
          <a:p>
            <a:pPr>
              <a:lnSpc>
                <a:spcPct val="110000"/>
              </a:lnSpc>
            </a:pPr>
            <a:r>
              <a:rPr lang="en-US" sz="1100" dirty="0"/>
              <a:t>EARLY BIRD SPECIAL: $35 PER PARTICIPANT ENDS 1/13/20 for teams of </a:t>
            </a:r>
            <a:r>
              <a:rPr lang="en-US" sz="1100" dirty="0">
                <a:highlight>
                  <a:srgbClr val="FFFF00"/>
                </a:highlight>
              </a:rPr>
              <a:t>15 or more</a:t>
            </a:r>
          </a:p>
          <a:p>
            <a:pPr>
              <a:lnSpc>
                <a:spcPct val="110000"/>
              </a:lnSpc>
            </a:pPr>
            <a:r>
              <a:rPr lang="en-US" sz="1100" dirty="0">
                <a:highlight>
                  <a:srgbClr val="FFFF00"/>
                </a:highlight>
              </a:rPr>
              <a:t>$500 flat rate for teams 15 or less </a:t>
            </a:r>
          </a:p>
          <a:p>
            <a:pPr>
              <a:lnSpc>
                <a:spcPct val="110000"/>
              </a:lnSpc>
            </a:pPr>
            <a:r>
              <a:rPr lang="en-US" sz="1100" dirty="0"/>
              <a:t>After January 13, 2020, registration fee goes up to </a:t>
            </a:r>
            <a:r>
              <a:rPr lang="en-US" sz="1100" dirty="0">
                <a:solidFill>
                  <a:srgbClr val="FF0000"/>
                </a:solidFill>
              </a:rPr>
              <a:t>$45 per participant for                                                                                   teams with more than 15 participating members or more </a:t>
            </a:r>
          </a:p>
          <a:p>
            <a:pPr>
              <a:lnSpc>
                <a:spcPct val="110000"/>
              </a:lnSpc>
            </a:pPr>
            <a:r>
              <a:rPr lang="en-US" sz="1100" dirty="0"/>
              <a:t>After January 13, 2020,</a:t>
            </a:r>
            <a:r>
              <a:rPr lang="en-US" sz="1100" dirty="0">
                <a:solidFill>
                  <a:srgbClr val="FF0000"/>
                </a:solidFill>
              </a:rPr>
              <a:t> registration fee goes up to $650 flat rate for teams of 15 or less.</a:t>
            </a:r>
          </a:p>
          <a:p>
            <a:pPr>
              <a:lnSpc>
                <a:spcPct val="110000"/>
              </a:lnSpc>
            </a:pPr>
            <a:r>
              <a:rPr lang="en-US" sz="1100" dirty="0"/>
              <a:t> </a:t>
            </a:r>
            <a:r>
              <a:rPr lang="en-US" sz="1100" u="sng" dirty="0"/>
              <a:t>PARTICIPANTS WILL NEED TO COMPLETE A waiver FORM  to participate in the championship</a:t>
            </a:r>
          </a:p>
          <a:p>
            <a:pPr>
              <a:lnSpc>
                <a:spcPct val="110000"/>
              </a:lnSpc>
            </a:pPr>
            <a:r>
              <a:rPr lang="en-US" sz="1100" u="sng" dirty="0"/>
              <a:t>COACHES who will assist with the team back stage will need to register at the $10 per coach rate</a:t>
            </a:r>
          </a:p>
        </p:txBody>
      </p:sp>
    </p:spTree>
    <p:extLst>
      <p:ext uri="{BB962C8B-B14F-4D97-AF65-F5344CB8AC3E}">
        <p14:creationId xmlns:p14="http://schemas.microsoft.com/office/powerpoint/2010/main" val="31617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26" y="233102"/>
            <a:ext cx="10396882" cy="1151965"/>
          </a:xfrm>
        </p:spPr>
        <p:txBody>
          <a:bodyPr/>
          <a:lstStyle/>
          <a:p>
            <a:r>
              <a:rPr lang="en-US" dirty="0"/>
              <a:t>t-shirts available </a:t>
            </a:r>
          </a:p>
        </p:txBody>
      </p:sp>
      <p:sp>
        <p:nvSpPr>
          <p:cNvPr id="3" name="Content Placeholder 2"/>
          <p:cNvSpPr>
            <a:spLocks noGrp="1"/>
          </p:cNvSpPr>
          <p:nvPr>
            <p:ph sz="quarter" idx="13"/>
          </p:nvPr>
        </p:nvSpPr>
        <p:spPr>
          <a:xfrm>
            <a:off x="504730" y="809084"/>
            <a:ext cx="10394707" cy="3311189"/>
          </a:xfrm>
        </p:spPr>
        <p:txBody>
          <a:bodyPr/>
          <a:lstStyle/>
          <a:p>
            <a:r>
              <a:rPr lang="en-US" dirty="0"/>
              <a:t>All registered participants will receive a t-shirt</a:t>
            </a:r>
          </a:p>
          <a:p>
            <a:r>
              <a:rPr lang="en-US" dirty="0"/>
              <a:t>Additional t-shirts will be for sale at the event for </a:t>
            </a:r>
            <a:r>
              <a:rPr lang="en-US" u="sng" dirty="0"/>
              <a:t>$10 per shirt </a:t>
            </a:r>
          </a:p>
          <a:p>
            <a:r>
              <a:rPr lang="en-US" dirty="0"/>
              <a:t>Small, medium and  large</a:t>
            </a:r>
          </a:p>
          <a:p>
            <a:r>
              <a:rPr lang="en-US" dirty="0"/>
              <a:t>$12-$15  for XL and up</a:t>
            </a:r>
          </a:p>
          <a:p>
            <a:r>
              <a:rPr lang="en-US" dirty="0"/>
              <a:t>Purchase your t-shirt online now!!</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297" t="19316" b="18632"/>
          <a:stretch/>
        </p:blipFill>
        <p:spPr>
          <a:xfrm>
            <a:off x="8307659" y="2464678"/>
            <a:ext cx="2651714" cy="2888054"/>
          </a:xfrm>
          <a:prstGeom prst="rect">
            <a:avLst/>
          </a:prstGeom>
        </p:spPr>
      </p:pic>
    </p:spTree>
    <p:extLst>
      <p:ext uri="{BB962C8B-B14F-4D97-AF65-F5344CB8AC3E}">
        <p14:creationId xmlns:p14="http://schemas.microsoft.com/office/powerpoint/2010/main" val="10954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9229" y="685800"/>
            <a:ext cx="4903454" cy="1151965"/>
          </a:xfrm>
        </p:spPr>
        <p:txBody>
          <a:bodyPr>
            <a:normAutofit/>
          </a:bodyPr>
          <a:lstStyle/>
          <a:p>
            <a:r>
              <a:rPr lang="en-US" sz="5000" dirty="0"/>
              <a:t>How to register</a:t>
            </a:r>
          </a:p>
        </p:txBody>
      </p:sp>
      <p:pic>
        <p:nvPicPr>
          <p:cNvPr id="6" name="Picture 5">
            <a:extLst>
              <a:ext uri="{FF2B5EF4-FFF2-40B4-BE49-F238E27FC236}">
                <a16:creationId xmlns:a16="http://schemas.microsoft.com/office/drawing/2014/main" id="{C2ACE2B2-DD4B-C04C-9992-0861B2DFFA55}"/>
              </a:ext>
            </a:extLst>
          </p:cNvPr>
          <p:cNvPicPr>
            <a:picLocks noChangeAspect="1"/>
          </p:cNvPicPr>
          <p:nvPr/>
        </p:nvPicPr>
        <p:blipFill rotWithShape="1">
          <a:blip r:embed="rId3"/>
          <a:srcRect t="13546" b="6621"/>
          <a:stretch/>
        </p:blipFill>
        <p:spPr>
          <a:xfrm>
            <a:off x="404226" y="10"/>
            <a:ext cx="5312664" cy="5301586"/>
          </a:xfrm>
          <a:prstGeom prst="rect">
            <a:avLst/>
          </a:prstGeom>
          <a:ln w="57150" cmpd="thinThick">
            <a:solidFill>
              <a:schemeClr val="bg1">
                <a:lumMod val="50000"/>
              </a:schemeClr>
            </a:solidFill>
            <a:miter lim="800000"/>
          </a:ln>
        </p:spPr>
      </p:pic>
      <p:sp>
        <p:nvSpPr>
          <p:cNvPr id="3" name="Content Placeholder 2"/>
          <p:cNvSpPr>
            <a:spLocks noGrp="1"/>
          </p:cNvSpPr>
          <p:nvPr>
            <p:ph sz="quarter" idx="13"/>
          </p:nvPr>
        </p:nvSpPr>
        <p:spPr>
          <a:xfrm>
            <a:off x="6174089" y="2142066"/>
            <a:ext cx="4908593" cy="3232519"/>
          </a:xfrm>
        </p:spPr>
        <p:txBody>
          <a:bodyPr>
            <a:normAutofit/>
          </a:bodyPr>
          <a:lstStyle/>
          <a:p>
            <a:pPr>
              <a:lnSpc>
                <a:spcPct val="110000"/>
              </a:lnSpc>
            </a:pPr>
            <a:r>
              <a:rPr lang="en-US" sz="1100" dirty="0"/>
              <a:t>Visit our website at </a:t>
            </a:r>
            <a:r>
              <a:rPr lang="en-US" sz="1100" dirty="0">
                <a:hlinkClick r:id="rId4"/>
              </a:rPr>
              <a:t>https://u-fit365.com/competitions</a:t>
            </a:r>
            <a:endParaRPr lang="en-US" sz="1100" dirty="0"/>
          </a:p>
          <a:p>
            <a:pPr>
              <a:lnSpc>
                <a:spcPct val="110000"/>
              </a:lnSpc>
            </a:pPr>
            <a:r>
              <a:rPr lang="en-US" sz="1100" dirty="0"/>
              <a:t>Complete your team registration form- including number of participants and pay total amount due</a:t>
            </a:r>
          </a:p>
          <a:p>
            <a:pPr>
              <a:lnSpc>
                <a:spcPct val="110000"/>
              </a:lnSpc>
            </a:pPr>
            <a:r>
              <a:rPr lang="en-US" sz="1100" dirty="0"/>
              <a:t>T-shirt sizes will need to be included on the team registration form along with the team roster.</a:t>
            </a:r>
          </a:p>
          <a:p>
            <a:pPr>
              <a:lnSpc>
                <a:spcPct val="110000"/>
              </a:lnSpc>
            </a:pPr>
            <a:r>
              <a:rPr lang="en-US" sz="1100" dirty="0"/>
              <a:t>Complete coaches registration form and pay total amount for all coaches attending (coaches credentials will be distributed on day of event) any coach or team assistant will need to be registered as a coach or participant registration must be paid and complete </a:t>
            </a:r>
          </a:p>
          <a:p>
            <a:pPr>
              <a:lnSpc>
                <a:spcPct val="110000"/>
              </a:lnSpc>
            </a:pPr>
            <a:r>
              <a:rPr lang="en-US" sz="1100" dirty="0"/>
              <a:t>Each participant must complete “participant registration” which includes waiver form to have signed and submitted  during registration</a:t>
            </a:r>
          </a:p>
        </p:txBody>
      </p:sp>
    </p:spTree>
    <p:extLst>
      <p:ext uri="{BB962C8B-B14F-4D97-AF65-F5344CB8AC3E}">
        <p14:creationId xmlns:p14="http://schemas.microsoft.com/office/powerpoint/2010/main" val="164529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6F36AE-1D4F-B347-ADFB-4DB22B0C5757}"/>
              </a:ext>
            </a:extLst>
          </p:cNvPr>
          <p:cNvPicPr>
            <a:picLocks noChangeAspect="1"/>
          </p:cNvPicPr>
          <p:nvPr/>
        </p:nvPicPr>
        <p:blipFill rotWithShape="1">
          <a:blip r:embed="rId2">
            <a:duotone>
              <a:schemeClr val="bg2">
                <a:shade val="45000"/>
                <a:satMod val="135000"/>
              </a:schemeClr>
              <a:prstClr val="white"/>
            </a:duotone>
            <a:alphaModFix amt="40000"/>
            <a:extLst/>
          </a:blip>
          <a:srcRect b="15730"/>
          <a:stretch/>
        </p:blipFill>
        <p:spPr>
          <a:xfrm>
            <a:off x="20" y="10"/>
            <a:ext cx="12191980" cy="6857990"/>
          </a:xfrm>
          <a:prstGeom prst="rect">
            <a:avLst/>
          </a:prstGeom>
        </p:spPr>
      </p:pic>
      <p:sp>
        <p:nvSpPr>
          <p:cNvPr id="2" name="Title 1"/>
          <p:cNvSpPr>
            <a:spLocks noGrp="1"/>
          </p:cNvSpPr>
          <p:nvPr>
            <p:ph type="title"/>
          </p:nvPr>
        </p:nvSpPr>
        <p:spPr>
          <a:xfrm>
            <a:off x="685801" y="685800"/>
            <a:ext cx="9913212" cy="1151965"/>
          </a:xfrm>
        </p:spPr>
        <p:txBody>
          <a:bodyPr>
            <a:normAutofit/>
          </a:bodyPr>
          <a:lstStyle/>
          <a:p>
            <a:r>
              <a:rPr lang="en-US" dirty="0">
                <a:solidFill>
                  <a:schemeClr val="tx1"/>
                </a:solidFill>
              </a:rPr>
              <a:t>EVENT DETAILS</a:t>
            </a:r>
          </a:p>
        </p:txBody>
      </p:sp>
      <p:sp>
        <p:nvSpPr>
          <p:cNvPr id="2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0" y="2063396"/>
            <a:ext cx="10394707" cy="3311189"/>
          </a:xfrm>
        </p:spPr>
        <p:txBody>
          <a:bodyPr>
            <a:normAutofit lnSpcReduction="10000"/>
          </a:bodyPr>
          <a:lstStyle/>
          <a:p>
            <a:pPr marL="0" indent="0">
              <a:buNone/>
            </a:pPr>
            <a:r>
              <a:rPr lang="en-US" dirty="0" err="1"/>
              <a:t>Ufit</a:t>
            </a:r>
            <a:r>
              <a:rPr lang="en-US" dirty="0"/>
              <a:t> has partnered with the </a:t>
            </a:r>
            <a:r>
              <a:rPr lang="en-US" dirty="0" err="1"/>
              <a:t>ciaa</a:t>
            </a:r>
            <a:r>
              <a:rPr lang="en-US" dirty="0"/>
              <a:t> in presenting our stomp n’ shake community with the staged event of the year! PREPARE YOUR SQUAD TO COME AND SHOWCASE THEIR TALENT AND SKILLS DURING THE MOST HISTORICAL TIME OF YEAR FOR STOMP N’ SHAKE CHEERLEADING. With the 2</a:t>
            </a:r>
            <a:r>
              <a:rPr lang="en-US" baseline="30000" dirty="0"/>
              <a:t>nd</a:t>
            </a:r>
            <a:r>
              <a:rPr lang="en-US" dirty="0"/>
              <a:t> year in partnership, this IS THE HIGHLIGHT OF Stomp n shakes’ top thirteen teams. UFIT WILL HOST THIS EVENT, OPEN TO ALL Cheerleading teams WHO PERFORM THE STOMP N’ SHAKE STYLE IN A FUN AND FESTIVE ENVIRONMENT. LET’S HAVE SOME FUN at </a:t>
            </a:r>
            <a:r>
              <a:rPr lang="en-US" dirty="0" err="1"/>
              <a:t>ciaa’s</a:t>
            </a:r>
            <a:r>
              <a:rPr lang="en-US" dirty="0"/>
              <a:t> fan fest for </a:t>
            </a:r>
            <a:r>
              <a:rPr lang="en-US" dirty="0" err="1"/>
              <a:t>ufit’s</a:t>
            </a:r>
            <a:r>
              <a:rPr lang="en-US" dirty="0"/>
              <a:t> high school stomp and shake cheerleading championship! Not only will cheerleaders have a chance to compete but also a chance to be entered into </a:t>
            </a:r>
            <a:r>
              <a:rPr lang="en-US" dirty="0" err="1"/>
              <a:t>ufit’s</a:t>
            </a:r>
            <a:r>
              <a:rPr lang="en-US" dirty="0"/>
              <a:t> annual </a:t>
            </a:r>
            <a:r>
              <a:rPr lang="en-US" dirty="0" err="1"/>
              <a:t>sns</a:t>
            </a:r>
            <a:r>
              <a:rPr lang="en-US" dirty="0"/>
              <a:t> scholarship fund where a recipient is awarded each year! It’s more than cheerleading, it’s our future.</a:t>
            </a:r>
          </a:p>
        </p:txBody>
      </p:sp>
    </p:spTree>
    <p:extLst>
      <p:ext uri="{BB962C8B-B14F-4D97-AF65-F5344CB8AC3E}">
        <p14:creationId xmlns:p14="http://schemas.microsoft.com/office/powerpoint/2010/main" val="30832573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0"/>
            <a:ext cx="4951408" cy="1151965"/>
          </a:xfrm>
        </p:spPr>
        <p:txBody>
          <a:bodyPr>
            <a:normAutofit/>
          </a:bodyPr>
          <a:lstStyle/>
          <a:p>
            <a:r>
              <a:rPr lang="en-US" sz="5400"/>
              <a:t>HOW TO PREPARE</a:t>
            </a:r>
          </a:p>
        </p:txBody>
      </p:sp>
      <p:sp>
        <p:nvSpPr>
          <p:cNvPr id="3" name="Content Placeholder 2"/>
          <p:cNvSpPr>
            <a:spLocks noGrp="1"/>
          </p:cNvSpPr>
          <p:nvPr>
            <p:ph sz="quarter" idx="13"/>
          </p:nvPr>
        </p:nvSpPr>
        <p:spPr>
          <a:xfrm>
            <a:off x="685801" y="2076423"/>
            <a:ext cx="4951410" cy="3288739"/>
          </a:xfrm>
        </p:spPr>
        <p:txBody>
          <a:bodyPr>
            <a:normAutofit/>
          </a:bodyPr>
          <a:lstStyle/>
          <a:p>
            <a:pPr>
              <a:lnSpc>
                <a:spcPct val="110000"/>
              </a:lnSpc>
            </a:pPr>
            <a:r>
              <a:rPr lang="en-US" sz="1100"/>
              <a:t>YOUR TEAM WILL HAVE UP TO 5 MINUTES TO PERFORM A ROUTINE CATERING TO ”BOTH” SIDES OF THE CROWD, “FRONT AND BACK”. </a:t>
            </a:r>
          </a:p>
          <a:p>
            <a:pPr>
              <a:lnSpc>
                <a:spcPct val="110000"/>
              </a:lnSpc>
            </a:pPr>
            <a:r>
              <a:rPr lang="en-US" sz="1100"/>
              <a:t>UNIFORMS, COSTUMES, PROPS ARE ALL WELCOME, “ITS AN EXHIBITION” style performance so we want your best work on the stage!</a:t>
            </a:r>
          </a:p>
          <a:p>
            <a:pPr>
              <a:lnSpc>
                <a:spcPct val="110000"/>
              </a:lnSpc>
            </a:pPr>
            <a:r>
              <a:rPr lang="en-US" sz="1100"/>
              <a:t>WOW THE CROWD WITH YOUR CREATIVITY AND ENERGY</a:t>
            </a:r>
          </a:p>
          <a:p>
            <a:pPr>
              <a:lnSpc>
                <a:spcPct val="110000"/>
              </a:lnSpc>
            </a:pPr>
            <a:r>
              <a:rPr lang="en-US" sz="1100"/>
              <a:t>Your team will perform on a “stage” so please prepare accordingly for any acrobatic movement such as stunts and tumbling.</a:t>
            </a:r>
          </a:p>
          <a:p>
            <a:pPr>
              <a:lnSpc>
                <a:spcPct val="110000"/>
              </a:lnSpc>
            </a:pPr>
            <a:r>
              <a:rPr lang="en-US" sz="1100"/>
              <a:t>NO EXCESSIVE GLITTER/FEATHERS OR EMBELLISHMENTS THAT COULD CAUSE HURT/HARM OR DANGER TO ANY PERFORMERS if to drop on the floor</a:t>
            </a:r>
          </a:p>
          <a:p>
            <a:pPr>
              <a:lnSpc>
                <a:spcPct val="110000"/>
              </a:lnSpc>
            </a:pPr>
            <a:r>
              <a:rPr lang="en-US" sz="1100"/>
              <a:t>VULGAR LANGUAGE AND GESTURES ARE PROHIBITED IN MUSIC AND IN CHEERS/CHANTS/DANCES SO PLEASE KEEP IT CLEAN</a:t>
            </a:r>
          </a:p>
          <a:p>
            <a:pPr>
              <a:lnSpc>
                <a:spcPct val="110000"/>
              </a:lnSpc>
            </a:pPr>
            <a:r>
              <a:rPr lang="en-US" sz="1100"/>
              <a:t>ALL REGISTERED TEAMS WILL PERFORM TOGETHER FOR A UNITY CHEER AT THE END OF THE EVENT</a:t>
            </a:r>
          </a:p>
        </p:txBody>
      </p:sp>
      <p:pic>
        <p:nvPicPr>
          <p:cNvPr id="5" name="Picture 4">
            <a:extLst>
              <a:ext uri="{FF2B5EF4-FFF2-40B4-BE49-F238E27FC236}">
                <a16:creationId xmlns:a16="http://schemas.microsoft.com/office/drawing/2014/main" id="{BE1A0827-950D-2C44-BB19-7E3D0A530146}"/>
              </a:ext>
            </a:extLst>
          </p:cNvPr>
          <p:cNvPicPr>
            <a:picLocks noChangeAspect="1"/>
          </p:cNvPicPr>
          <p:nvPr/>
        </p:nvPicPr>
        <p:blipFill rotWithShape="1">
          <a:blip r:embed="rId3"/>
          <a:srcRect t="14066" r="-2" b="6062"/>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23315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0"/>
            <a:ext cx="5821422" cy="1151965"/>
          </a:xfrm>
        </p:spPr>
        <p:txBody>
          <a:bodyPr>
            <a:normAutofit/>
          </a:bodyPr>
          <a:lstStyle/>
          <a:p>
            <a:r>
              <a:rPr lang="en-US" sz="4600"/>
              <a:t>HOW TO PREPARE CON’T</a:t>
            </a:r>
          </a:p>
        </p:txBody>
      </p:sp>
      <p:sp>
        <p:nvSpPr>
          <p:cNvPr id="3" name="Content Placeholder 2"/>
          <p:cNvSpPr>
            <a:spLocks noGrp="1"/>
          </p:cNvSpPr>
          <p:nvPr>
            <p:ph sz="quarter" idx="13"/>
          </p:nvPr>
        </p:nvSpPr>
        <p:spPr>
          <a:xfrm>
            <a:off x="685801" y="2076423"/>
            <a:ext cx="5821424" cy="3288739"/>
          </a:xfrm>
        </p:spPr>
        <p:txBody>
          <a:bodyPr>
            <a:normAutofit/>
          </a:bodyPr>
          <a:lstStyle/>
          <a:p>
            <a:pPr>
              <a:lnSpc>
                <a:spcPct val="110000"/>
              </a:lnSpc>
            </a:pPr>
            <a:r>
              <a:rPr lang="en-US" sz="1100"/>
              <a:t>MUSIC FOR YOUR 5 MINUTE PERFORMANCE SHOULD BE SUBMITTED NO LATER THAN FEBRUARY 17, 2020.</a:t>
            </a:r>
          </a:p>
          <a:p>
            <a:pPr>
              <a:lnSpc>
                <a:spcPct val="110000"/>
              </a:lnSpc>
            </a:pPr>
            <a:r>
              <a:rPr lang="en-US" sz="1100"/>
              <a:t>MUSIC WILL NEED TO BE SUBMITTED IN ITS FINAL CUT. </a:t>
            </a:r>
          </a:p>
          <a:p>
            <a:pPr>
              <a:lnSpc>
                <a:spcPct val="110000"/>
              </a:lnSpc>
            </a:pPr>
            <a:r>
              <a:rPr lang="en-US" sz="1100"/>
              <a:t>THERE WILL BE DESIGNATED AREAS ON A SCHEDULE OF ROTATION FOR ALL REGISTERED CHEERLEADING TEAMS. </a:t>
            </a:r>
          </a:p>
          <a:p>
            <a:pPr>
              <a:lnSpc>
                <a:spcPct val="110000"/>
              </a:lnSpc>
            </a:pPr>
            <a:r>
              <a:rPr lang="en-US" sz="1100"/>
              <a:t>ONCE THE EVENT HAS BEGUN ALL TEAMS WILL NEED TO KEEP PERSONAL ITEMS WITH THEM FOR THE DURATION OF THE EVENT WITH THE EXCEPTION OF PROPS.</a:t>
            </a:r>
          </a:p>
          <a:p>
            <a:pPr>
              <a:lnSpc>
                <a:spcPct val="110000"/>
              </a:lnSpc>
            </a:pPr>
            <a:r>
              <a:rPr lang="en-US" sz="1100"/>
              <a:t>UFIT CHEER AND DANCE INC WILL NOT BE HELD RESPONSIBLE FOR ANY LOST OR STOLEN PERSONAL ITEMS OR BELONGINGS.</a:t>
            </a:r>
          </a:p>
          <a:p>
            <a:pPr>
              <a:lnSpc>
                <a:spcPct val="110000"/>
              </a:lnSpc>
            </a:pPr>
            <a:r>
              <a:rPr lang="en-US" sz="1100"/>
              <a:t>UNITY CHEER WILL BE available on the </a:t>
            </a:r>
            <a:r>
              <a:rPr lang="en-US" sz="1100" err="1"/>
              <a:t>ufit</a:t>
            </a:r>
            <a:r>
              <a:rPr lang="en-US" sz="1100"/>
              <a:t> website for practice. The cheer will BE PERFORMED TOGETHER.</a:t>
            </a:r>
          </a:p>
          <a:p>
            <a:pPr>
              <a:lnSpc>
                <a:spcPct val="110000"/>
              </a:lnSpc>
            </a:pPr>
            <a:r>
              <a:rPr lang="en-US" sz="1100"/>
              <a:t>If you have staff that are not coaching and not cheering, but will be assisting, they will need to register as a coach for this event.</a:t>
            </a:r>
          </a:p>
        </p:txBody>
      </p:sp>
      <p:pic>
        <p:nvPicPr>
          <p:cNvPr id="6" name="Picture 5">
            <a:extLst>
              <a:ext uri="{FF2B5EF4-FFF2-40B4-BE49-F238E27FC236}">
                <a16:creationId xmlns:a16="http://schemas.microsoft.com/office/drawing/2014/main" id="{15F4531D-0B56-1E49-B55D-F5B937D728A4}"/>
              </a:ext>
            </a:extLst>
          </p:cNvPr>
          <p:cNvPicPr>
            <a:picLocks noChangeAspect="1"/>
          </p:cNvPicPr>
          <p:nvPr/>
        </p:nvPicPr>
        <p:blipFill rotWithShape="1">
          <a:blip r:embed="rId3"/>
          <a:srcRect t="4480" r="3" b="3"/>
          <a:stretch/>
        </p:blipFill>
        <p:spPr>
          <a:xfrm>
            <a:off x="6964424" y="10"/>
            <a:ext cx="4440175"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91810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38FFE-A751-4149-A225-B5E8701CB114}"/>
              </a:ext>
            </a:extLst>
          </p:cNvPr>
          <p:cNvPicPr>
            <a:picLocks noChangeAspect="1"/>
          </p:cNvPicPr>
          <p:nvPr/>
        </p:nvPicPr>
        <p:blipFill>
          <a:blip r:embed="rId3"/>
          <a:stretch>
            <a:fillRect/>
          </a:stretch>
        </p:blipFill>
        <p:spPr>
          <a:xfrm>
            <a:off x="6099845" y="0"/>
            <a:ext cx="5486400" cy="6683188"/>
          </a:xfrm>
          <a:prstGeom prst="rect">
            <a:avLst/>
          </a:prstGeom>
        </p:spPr>
      </p:pic>
      <p:sp>
        <p:nvSpPr>
          <p:cNvPr id="11" name="Rectangle 10">
            <a:extLst>
              <a:ext uri="{FF2B5EF4-FFF2-40B4-BE49-F238E27FC236}">
                <a16:creationId xmlns:a16="http://schemas.microsoft.com/office/drawing/2014/main" id="{3208A8DF-4FAE-4754-B075-C21A2DB8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486113" y="1220999"/>
            <a:ext cx="6851188" cy="1151965"/>
          </a:xfrm>
        </p:spPr>
        <p:txBody>
          <a:bodyPr>
            <a:normAutofit/>
          </a:bodyPr>
          <a:lstStyle/>
          <a:p>
            <a:r>
              <a:rPr lang="en-US">
                <a:solidFill>
                  <a:schemeClr val="bg1"/>
                </a:solidFill>
              </a:rPr>
              <a:t>PERKS AND PRIZES</a:t>
            </a:r>
          </a:p>
        </p:txBody>
      </p:sp>
      <p:sp>
        <p:nvSpPr>
          <p:cNvPr id="3" name="Content Placeholder 2"/>
          <p:cNvSpPr>
            <a:spLocks noGrp="1"/>
          </p:cNvSpPr>
          <p:nvPr>
            <p:ph sz="quarter" idx="13"/>
          </p:nvPr>
        </p:nvSpPr>
        <p:spPr>
          <a:xfrm rot="21420000">
            <a:off x="587206" y="2448453"/>
            <a:ext cx="6859199" cy="2944652"/>
          </a:xfrm>
        </p:spPr>
        <p:txBody>
          <a:bodyPr>
            <a:normAutofit/>
          </a:bodyPr>
          <a:lstStyle/>
          <a:p>
            <a:r>
              <a:rPr lang="en-US" sz="1800" dirty="0">
                <a:solidFill>
                  <a:schemeClr val="bg1"/>
                </a:solidFill>
              </a:rPr>
              <a:t>Custom event t-shirt </a:t>
            </a:r>
          </a:p>
          <a:p>
            <a:r>
              <a:rPr lang="en-US" sz="1800" dirty="0">
                <a:solidFill>
                  <a:schemeClr val="bg1"/>
                </a:solidFill>
              </a:rPr>
              <a:t>SCHOLARSHIP PRIZES</a:t>
            </a:r>
          </a:p>
          <a:p>
            <a:r>
              <a:rPr lang="en-US" sz="1800" dirty="0">
                <a:solidFill>
                  <a:schemeClr val="bg1"/>
                </a:solidFill>
              </a:rPr>
              <a:t>Top team to perform at </a:t>
            </a:r>
            <a:r>
              <a:rPr lang="en-US" sz="1800" dirty="0" err="1">
                <a:solidFill>
                  <a:schemeClr val="bg1"/>
                </a:solidFill>
              </a:rPr>
              <a:t>ciaa</a:t>
            </a:r>
            <a:r>
              <a:rPr lang="en-US" sz="1800" dirty="0">
                <a:solidFill>
                  <a:schemeClr val="bg1"/>
                </a:solidFill>
              </a:rPr>
              <a:t> super Saturday</a:t>
            </a:r>
          </a:p>
          <a:p>
            <a:r>
              <a:rPr lang="en-US" sz="1800" dirty="0">
                <a:solidFill>
                  <a:schemeClr val="bg1"/>
                </a:solidFill>
              </a:rPr>
              <a:t>1</a:t>
            </a:r>
            <a:r>
              <a:rPr lang="en-US" sz="1800" baseline="30000" dirty="0">
                <a:solidFill>
                  <a:schemeClr val="bg1"/>
                </a:solidFill>
              </a:rPr>
              <a:t>st</a:t>
            </a:r>
            <a:r>
              <a:rPr lang="en-US" sz="1800" dirty="0">
                <a:solidFill>
                  <a:schemeClr val="bg1"/>
                </a:solidFill>
              </a:rPr>
              <a:t>, 2</a:t>
            </a:r>
            <a:r>
              <a:rPr lang="en-US" sz="1800" baseline="30000" dirty="0">
                <a:solidFill>
                  <a:schemeClr val="bg1"/>
                </a:solidFill>
              </a:rPr>
              <a:t>nd</a:t>
            </a:r>
            <a:r>
              <a:rPr lang="en-US" sz="1800" dirty="0">
                <a:solidFill>
                  <a:schemeClr val="bg1"/>
                </a:solidFill>
              </a:rPr>
              <a:t> and 3</a:t>
            </a:r>
            <a:r>
              <a:rPr lang="en-US" sz="1800" baseline="30000" dirty="0">
                <a:solidFill>
                  <a:schemeClr val="bg1"/>
                </a:solidFill>
              </a:rPr>
              <a:t>rd</a:t>
            </a:r>
            <a:r>
              <a:rPr lang="en-US" sz="1800" dirty="0">
                <a:solidFill>
                  <a:schemeClr val="bg1"/>
                </a:solidFill>
              </a:rPr>
              <a:t> place cash prize and trophy</a:t>
            </a:r>
          </a:p>
        </p:txBody>
      </p:sp>
    </p:spTree>
    <p:extLst>
      <p:ext uri="{BB962C8B-B14F-4D97-AF65-F5344CB8AC3E}">
        <p14:creationId xmlns:p14="http://schemas.microsoft.com/office/powerpoint/2010/main" val="276670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84D9E6E-1488-4C48-96E2-5AD22DB15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28">
            <a:extLst>
              <a:ext uri="{FF2B5EF4-FFF2-40B4-BE49-F238E27FC236}">
                <a16:creationId xmlns:a16="http://schemas.microsoft.com/office/drawing/2014/main" id="{259A489D-D09D-415E-86FC-38C9FDE75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AC4B2EC8-DE91-6F43-BAC8-B768E33F320F}"/>
              </a:ext>
            </a:extLst>
          </p:cNvPr>
          <p:cNvPicPr>
            <a:picLocks noChangeAspect="1"/>
          </p:cNvPicPr>
          <p:nvPr/>
        </p:nvPicPr>
        <p:blipFill rotWithShape="1">
          <a:blip r:embed="rId4"/>
          <a:srcRect l="14060" r="8004" b="3"/>
          <a:stretch/>
        </p:blipFill>
        <p:spPr>
          <a:xfrm>
            <a:off x="7793391" y="234347"/>
            <a:ext cx="3680817" cy="5903415"/>
          </a:xfrm>
          <a:prstGeom prst="rect">
            <a:avLst/>
          </a:prstGeom>
          <a:ln>
            <a:noFill/>
          </a:ln>
        </p:spPr>
      </p:pic>
      <p:sp>
        <p:nvSpPr>
          <p:cNvPr id="31" name="Freeform 9">
            <a:extLst>
              <a:ext uri="{FF2B5EF4-FFF2-40B4-BE49-F238E27FC236}">
                <a16:creationId xmlns:a16="http://schemas.microsoft.com/office/drawing/2014/main" id="{519759D8-4786-4286-B5C6-BA530F88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C36BB43D-3044-4A61-A858-BB2E2A3C4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799" y="690479"/>
            <a:ext cx="6382699" cy="1146825"/>
          </a:xfrm>
        </p:spPr>
        <p:txBody>
          <a:bodyPr>
            <a:normAutofit/>
          </a:bodyPr>
          <a:lstStyle/>
          <a:p>
            <a:r>
              <a:rPr lang="en-US" sz="5400" dirty="0">
                <a:solidFill>
                  <a:schemeClr val="bg1"/>
                </a:solidFill>
              </a:rPr>
              <a:t>SNS ALL STAR 2020</a:t>
            </a:r>
          </a:p>
        </p:txBody>
      </p:sp>
      <p:sp>
        <p:nvSpPr>
          <p:cNvPr id="3" name="Content Placeholder 2"/>
          <p:cNvSpPr>
            <a:spLocks noGrp="1"/>
          </p:cNvSpPr>
          <p:nvPr>
            <p:ph sz="quarter" idx="13"/>
          </p:nvPr>
        </p:nvSpPr>
        <p:spPr>
          <a:xfrm>
            <a:off x="685800" y="2063395"/>
            <a:ext cx="6382697" cy="3446103"/>
          </a:xfrm>
        </p:spPr>
        <p:txBody>
          <a:bodyPr>
            <a:normAutofit/>
          </a:bodyPr>
          <a:lstStyle/>
          <a:p>
            <a:pPr>
              <a:lnSpc>
                <a:spcPct val="110000"/>
              </a:lnSpc>
            </a:pPr>
            <a:r>
              <a:rPr lang="en-US" sz="1500">
                <a:solidFill>
                  <a:schemeClr val="bg1"/>
                </a:solidFill>
              </a:rPr>
              <a:t>UFIT IS GIVING AWAY SCHOLARSHIP MONEY TO THE REGISTERED PARTICIPANT  WITH THE HIGHEST GPA AND COMMUNITY SERVICE HOURS. SEE REQUIREMENTS BELOW</a:t>
            </a:r>
          </a:p>
          <a:p>
            <a:pPr>
              <a:lnSpc>
                <a:spcPct val="110000"/>
              </a:lnSpc>
            </a:pPr>
            <a:r>
              <a:rPr lang="en-US" sz="1500">
                <a:solidFill>
                  <a:schemeClr val="bg1"/>
                </a:solidFill>
              </a:rPr>
              <a:t>SUBMIT GPA </a:t>
            </a:r>
          </a:p>
          <a:p>
            <a:pPr>
              <a:lnSpc>
                <a:spcPct val="110000"/>
              </a:lnSpc>
            </a:pPr>
            <a:r>
              <a:rPr lang="en-US" sz="1500">
                <a:solidFill>
                  <a:schemeClr val="bg1"/>
                </a:solidFill>
              </a:rPr>
              <a:t>MUST BE A HIGH SCHOOL SENIOR</a:t>
            </a:r>
          </a:p>
          <a:p>
            <a:pPr>
              <a:lnSpc>
                <a:spcPct val="110000"/>
              </a:lnSpc>
            </a:pPr>
            <a:r>
              <a:rPr lang="en-US" sz="1500">
                <a:solidFill>
                  <a:schemeClr val="bg1"/>
                </a:solidFill>
              </a:rPr>
              <a:t>MUST HAVE RECEIVED AN ADMISSIONS LETTER INTO THE SCHOOL OF CHOICE. </a:t>
            </a:r>
          </a:p>
          <a:p>
            <a:pPr>
              <a:lnSpc>
                <a:spcPct val="110000"/>
              </a:lnSpc>
            </a:pPr>
            <a:r>
              <a:rPr lang="en-US" sz="1500">
                <a:solidFill>
                  <a:schemeClr val="bg1"/>
                </a:solidFill>
              </a:rPr>
              <a:t>MUST SUBMIT A ONE PAGE ESSAY ON HOW STOMP N’ SHAKE CHEERLEADING AND SCHOOL INVOLVEMENT HAS ENHANCED YOUR SCHOOL EXPERIENCE. </a:t>
            </a:r>
          </a:p>
          <a:p>
            <a:pPr>
              <a:lnSpc>
                <a:spcPct val="110000"/>
              </a:lnSpc>
            </a:pPr>
            <a:r>
              <a:rPr lang="en-US" sz="1500">
                <a:solidFill>
                  <a:schemeClr val="bg1"/>
                </a:solidFill>
              </a:rPr>
              <a:t>ONLY ONE ENTRY PER REGISTERED TEAM</a:t>
            </a:r>
          </a:p>
        </p:txBody>
      </p:sp>
    </p:spTree>
    <p:extLst>
      <p:ext uri="{BB962C8B-B14F-4D97-AF65-F5344CB8AC3E}">
        <p14:creationId xmlns:p14="http://schemas.microsoft.com/office/powerpoint/2010/main" val="12841949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{41CDD226-C8A7-F049-803E-D88ED0ABAD77}tf10001077</Template>
  <TotalTime>8787</TotalTime>
  <Words>1173</Words>
  <Application>Microsoft Macintosh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Main Event</vt:lpstr>
      <vt:lpstr>High school cheerleading championship</vt:lpstr>
      <vt:lpstr>Early EVENT REGISTRATION $35 PER PARTICIPANT $10 PER Coach</vt:lpstr>
      <vt:lpstr>t-shirts available </vt:lpstr>
      <vt:lpstr>How to register</vt:lpstr>
      <vt:lpstr>EVENT DETAILS</vt:lpstr>
      <vt:lpstr>HOW TO PREPARE</vt:lpstr>
      <vt:lpstr>HOW TO PREPARE CON’T</vt:lpstr>
      <vt:lpstr>PERKS AND PRIZES</vt:lpstr>
      <vt:lpstr>SNS ALL STAR 2020</vt:lpstr>
      <vt:lpstr>Recognizing our sns achievements</vt:lpstr>
      <vt:lpstr>WHAT TO EXPECT</vt:lpstr>
      <vt:lpstr>WHERE TO STAY</vt:lpstr>
      <vt:lpstr>WHERE TO EAT</vt:lpstr>
      <vt:lpstr>Check out what to do during the 2020 ciaa tournament </vt:lpstr>
      <vt:lpstr>CONTACT UFIT TODAY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QCCDC: STOMP N’ SHAKE EXHIBITION</dc:title>
  <dc:creator>Angelo Ragin</dc:creator>
  <cp:lastModifiedBy>Regan-Janell</cp:lastModifiedBy>
  <cp:revision>48</cp:revision>
  <cp:lastPrinted>2019-10-15T17:32:16Z</cp:lastPrinted>
  <dcterms:created xsi:type="dcterms:W3CDTF">2017-10-19T16:28:11Z</dcterms:created>
  <dcterms:modified xsi:type="dcterms:W3CDTF">2019-10-15T17:33:28Z</dcterms:modified>
</cp:coreProperties>
</file>