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56" r:id="rId2"/>
    <p:sldId id="258" r:id="rId3"/>
    <p:sldId id="386" r:id="rId4"/>
    <p:sldId id="309" r:id="rId5"/>
    <p:sldId id="279" r:id="rId6"/>
    <p:sldId id="293" r:id="rId7"/>
    <p:sldId id="384" r:id="rId8"/>
    <p:sldId id="387" r:id="rId9"/>
    <p:sldId id="280" r:id="rId10"/>
    <p:sldId id="310" r:id="rId11"/>
    <p:sldId id="311" r:id="rId12"/>
    <p:sldId id="312" r:id="rId13"/>
    <p:sldId id="313" r:id="rId14"/>
    <p:sldId id="315" r:id="rId15"/>
    <p:sldId id="316" r:id="rId16"/>
    <p:sldId id="318" r:id="rId17"/>
    <p:sldId id="321" r:id="rId18"/>
    <p:sldId id="320" r:id="rId19"/>
    <p:sldId id="326" r:id="rId20"/>
    <p:sldId id="327" r:id="rId21"/>
    <p:sldId id="332" r:id="rId22"/>
    <p:sldId id="333" r:id="rId23"/>
    <p:sldId id="335" r:id="rId24"/>
    <p:sldId id="338" r:id="rId25"/>
    <p:sldId id="339" r:id="rId26"/>
    <p:sldId id="340" r:id="rId27"/>
    <p:sldId id="349" r:id="rId28"/>
    <p:sldId id="350" r:id="rId29"/>
    <p:sldId id="346" r:id="rId30"/>
    <p:sldId id="359" r:id="rId31"/>
    <p:sldId id="360" r:id="rId32"/>
    <p:sldId id="361" r:id="rId33"/>
    <p:sldId id="363" r:id="rId34"/>
    <p:sldId id="364" r:id="rId35"/>
    <p:sldId id="366" r:id="rId36"/>
    <p:sldId id="353" r:id="rId37"/>
    <p:sldId id="354" r:id="rId38"/>
    <p:sldId id="356" r:id="rId39"/>
    <p:sldId id="375" r:id="rId40"/>
    <p:sldId id="376" r:id="rId41"/>
    <p:sldId id="331" r:id="rId42"/>
    <p:sldId id="337" r:id="rId43"/>
    <p:sldId id="377" r:id="rId44"/>
    <p:sldId id="342" r:id="rId45"/>
    <p:sldId id="370" r:id="rId46"/>
    <p:sldId id="371" r:id="rId47"/>
    <p:sldId id="381" r:id="rId48"/>
  </p:sldIdLst>
  <p:sldSz cx="6858000" cy="9144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28" autoAdjust="0"/>
    <p:restoredTop sz="94680" autoAdjust="0"/>
  </p:normalViewPr>
  <p:slideViewPr>
    <p:cSldViewPr>
      <p:cViewPr varScale="1">
        <p:scale>
          <a:sx n="72" d="100"/>
          <a:sy n="72" d="100"/>
        </p:scale>
        <p:origin x="2645" y="72"/>
      </p:cViewPr>
      <p:guideLst>
        <p:guide orient="horz" pos="2880"/>
        <p:guide pos="2160"/>
      </p:guideLst>
    </p:cSldViewPr>
  </p:slideViewPr>
  <p:notesTextViewPr>
    <p:cViewPr>
      <p:scale>
        <a:sx n="125" d="100"/>
        <a:sy n="125" d="100"/>
      </p:scale>
      <p:origin x="0" y="0"/>
    </p:cViewPr>
  </p:notesTextViewPr>
  <p:sorterViewPr>
    <p:cViewPr>
      <p:scale>
        <a:sx n="70" d="100"/>
        <a:sy n="70" d="100"/>
      </p:scale>
      <p:origin x="0" y="-45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89E1A005-05C9-48BD-A2CF-5F1311F4571D}" type="datetimeFigureOut">
              <a:rPr lang="en-CA" smtClean="0"/>
              <a:t>2023-01-10</a:t>
            </a:fld>
            <a:endParaRPr lang="en-CA"/>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63351F5-A3D1-42D6-8350-12BDD63736DE}" type="slidenum">
              <a:rPr lang="en-CA" smtClean="0"/>
              <a:t>‹#›</a:t>
            </a:fld>
            <a:endParaRPr lang="en-CA"/>
          </a:p>
        </p:txBody>
      </p:sp>
    </p:spTree>
    <p:extLst>
      <p:ext uri="{BB962C8B-B14F-4D97-AF65-F5344CB8AC3E}">
        <p14:creationId xmlns:p14="http://schemas.microsoft.com/office/powerpoint/2010/main" val="3287168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D0DA6C8A-6195-44C2-927B-E582903C8963}" type="datetimeFigureOut">
              <a:rPr lang="en-CA" smtClean="0"/>
              <a:t>2023-01-10</a:t>
            </a:fld>
            <a:endParaRPr lang="en-CA"/>
          </a:p>
        </p:txBody>
      </p:sp>
      <p:sp>
        <p:nvSpPr>
          <p:cNvPr id="4" name="Slide Image Placeholder 3"/>
          <p:cNvSpPr>
            <a:spLocks noGrp="1" noRot="1" noChangeAspect="1"/>
          </p:cNvSpPr>
          <p:nvPr>
            <p:ph type="sldImg" idx="2"/>
          </p:nvPr>
        </p:nvSpPr>
        <p:spPr>
          <a:xfrm>
            <a:off x="2197100" y="696913"/>
            <a:ext cx="2616200" cy="348615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06B2D2FD-19DD-4F7D-82EA-C797A665986B}" type="slidenum">
              <a:rPr lang="en-CA" smtClean="0"/>
              <a:t>‹#›</a:t>
            </a:fld>
            <a:endParaRPr lang="en-CA"/>
          </a:p>
        </p:txBody>
      </p:sp>
    </p:spTree>
    <p:extLst>
      <p:ext uri="{BB962C8B-B14F-4D97-AF65-F5344CB8AC3E}">
        <p14:creationId xmlns:p14="http://schemas.microsoft.com/office/powerpoint/2010/main" val="2526084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B2D2FD-19DD-4F7D-82EA-C797A665986B}" type="slidenum">
              <a:rPr lang="en-CA" smtClean="0"/>
              <a:t>5</a:t>
            </a:fld>
            <a:endParaRPr lang="en-CA"/>
          </a:p>
        </p:txBody>
      </p:sp>
    </p:spTree>
    <p:extLst>
      <p:ext uri="{BB962C8B-B14F-4D97-AF65-F5344CB8AC3E}">
        <p14:creationId xmlns:p14="http://schemas.microsoft.com/office/powerpoint/2010/main" val="1696565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B2D2FD-19DD-4F7D-82EA-C797A665986B}" type="slidenum">
              <a:rPr lang="en-CA" smtClean="0"/>
              <a:t>33</a:t>
            </a:fld>
            <a:endParaRPr lang="en-CA"/>
          </a:p>
        </p:txBody>
      </p:sp>
    </p:spTree>
    <p:extLst>
      <p:ext uri="{BB962C8B-B14F-4D97-AF65-F5344CB8AC3E}">
        <p14:creationId xmlns:p14="http://schemas.microsoft.com/office/powerpoint/2010/main" val="1807210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B2D2FD-19DD-4F7D-82EA-C797A665986B}" type="slidenum">
              <a:rPr lang="en-CA" smtClean="0"/>
              <a:t>34</a:t>
            </a:fld>
            <a:endParaRPr lang="en-CA"/>
          </a:p>
        </p:txBody>
      </p:sp>
    </p:spTree>
    <p:extLst>
      <p:ext uri="{BB962C8B-B14F-4D97-AF65-F5344CB8AC3E}">
        <p14:creationId xmlns:p14="http://schemas.microsoft.com/office/powerpoint/2010/main" val="2051666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B2D2FD-19DD-4F7D-82EA-C797A665986B}" type="slidenum">
              <a:rPr lang="en-CA" smtClean="0"/>
              <a:t>35</a:t>
            </a:fld>
            <a:endParaRPr lang="en-CA"/>
          </a:p>
        </p:txBody>
      </p:sp>
    </p:spTree>
    <p:extLst>
      <p:ext uri="{BB962C8B-B14F-4D97-AF65-F5344CB8AC3E}">
        <p14:creationId xmlns:p14="http://schemas.microsoft.com/office/powerpoint/2010/main" val="1807210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B2D2FD-19DD-4F7D-82EA-C797A665986B}" type="slidenum">
              <a:rPr lang="en-CA" smtClean="0"/>
              <a:t>39</a:t>
            </a:fld>
            <a:endParaRPr lang="en-CA"/>
          </a:p>
        </p:txBody>
      </p:sp>
    </p:spTree>
    <p:extLst>
      <p:ext uri="{BB962C8B-B14F-4D97-AF65-F5344CB8AC3E}">
        <p14:creationId xmlns:p14="http://schemas.microsoft.com/office/powerpoint/2010/main" val="1295159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B2D2FD-19DD-4F7D-82EA-C797A665986B}" type="slidenum">
              <a:rPr lang="en-CA" smtClean="0"/>
              <a:t>40</a:t>
            </a:fld>
            <a:endParaRPr lang="en-CA"/>
          </a:p>
        </p:txBody>
      </p:sp>
    </p:spTree>
    <p:extLst>
      <p:ext uri="{BB962C8B-B14F-4D97-AF65-F5344CB8AC3E}">
        <p14:creationId xmlns:p14="http://schemas.microsoft.com/office/powerpoint/2010/main" val="1295159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B2D2FD-19DD-4F7D-82EA-C797A665986B}" type="slidenum">
              <a:rPr lang="en-CA" smtClean="0"/>
              <a:t>44</a:t>
            </a:fld>
            <a:endParaRPr lang="en-CA"/>
          </a:p>
        </p:txBody>
      </p:sp>
    </p:spTree>
    <p:extLst>
      <p:ext uri="{BB962C8B-B14F-4D97-AF65-F5344CB8AC3E}">
        <p14:creationId xmlns:p14="http://schemas.microsoft.com/office/powerpoint/2010/main" val="143501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B2D2FD-19DD-4F7D-82EA-C797A665986B}" type="slidenum">
              <a:rPr lang="en-CA" smtClean="0"/>
              <a:t>9</a:t>
            </a:fld>
            <a:endParaRPr lang="en-CA" dirty="0"/>
          </a:p>
        </p:txBody>
      </p:sp>
    </p:spTree>
    <p:extLst>
      <p:ext uri="{BB962C8B-B14F-4D97-AF65-F5344CB8AC3E}">
        <p14:creationId xmlns:p14="http://schemas.microsoft.com/office/powerpoint/2010/main" val="1295159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B2D2FD-19DD-4F7D-82EA-C797A665986B}" type="slidenum">
              <a:rPr lang="en-CA" smtClean="0"/>
              <a:t>23</a:t>
            </a:fld>
            <a:endParaRPr lang="en-CA"/>
          </a:p>
        </p:txBody>
      </p:sp>
    </p:spTree>
    <p:extLst>
      <p:ext uri="{BB962C8B-B14F-4D97-AF65-F5344CB8AC3E}">
        <p14:creationId xmlns:p14="http://schemas.microsoft.com/office/powerpoint/2010/main" val="1837937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B2D2FD-19DD-4F7D-82EA-C797A665986B}" type="slidenum">
              <a:rPr lang="en-CA" smtClean="0"/>
              <a:t>24</a:t>
            </a:fld>
            <a:endParaRPr lang="en-CA"/>
          </a:p>
        </p:txBody>
      </p:sp>
    </p:spTree>
    <p:extLst>
      <p:ext uri="{BB962C8B-B14F-4D97-AF65-F5344CB8AC3E}">
        <p14:creationId xmlns:p14="http://schemas.microsoft.com/office/powerpoint/2010/main" val="183793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B2D2FD-19DD-4F7D-82EA-C797A665986B}" type="slidenum">
              <a:rPr lang="en-CA" smtClean="0"/>
              <a:t>25</a:t>
            </a:fld>
            <a:endParaRPr lang="en-CA"/>
          </a:p>
        </p:txBody>
      </p:sp>
    </p:spTree>
    <p:extLst>
      <p:ext uri="{BB962C8B-B14F-4D97-AF65-F5344CB8AC3E}">
        <p14:creationId xmlns:p14="http://schemas.microsoft.com/office/powerpoint/2010/main" val="1352547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B2D2FD-19DD-4F7D-82EA-C797A665986B}" type="slidenum">
              <a:rPr lang="en-CA" smtClean="0"/>
              <a:t>26</a:t>
            </a:fld>
            <a:endParaRPr lang="en-CA"/>
          </a:p>
        </p:txBody>
      </p:sp>
    </p:spTree>
    <p:extLst>
      <p:ext uri="{BB962C8B-B14F-4D97-AF65-F5344CB8AC3E}">
        <p14:creationId xmlns:p14="http://schemas.microsoft.com/office/powerpoint/2010/main" val="1352547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B2D2FD-19DD-4F7D-82EA-C797A665986B}" type="slidenum">
              <a:rPr lang="en-CA" smtClean="0"/>
              <a:t>28</a:t>
            </a:fld>
            <a:endParaRPr lang="en-CA"/>
          </a:p>
        </p:txBody>
      </p:sp>
    </p:spTree>
    <p:extLst>
      <p:ext uri="{BB962C8B-B14F-4D97-AF65-F5344CB8AC3E}">
        <p14:creationId xmlns:p14="http://schemas.microsoft.com/office/powerpoint/2010/main" val="625510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B2D2FD-19DD-4F7D-82EA-C797A665986B}" type="slidenum">
              <a:rPr lang="en-CA" smtClean="0"/>
              <a:t>29</a:t>
            </a:fld>
            <a:endParaRPr lang="en-CA"/>
          </a:p>
        </p:txBody>
      </p:sp>
    </p:spTree>
    <p:extLst>
      <p:ext uri="{BB962C8B-B14F-4D97-AF65-F5344CB8AC3E}">
        <p14:creationId xmlns:p14="http://schemas.microsoft.com/office/powerpoint/2010/main" val="62551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B2D2FD-19DD-4F7D-82EA-C797A665986B}" type="slidenum">
              <a:rPr lang="en-CA" smtClean="0"/>
              <a:t>30</a:t>
            </a:fld>
            <a:endParaRPr lang="en-CA"/>
          </a:p>
        </p:txBody>
      </p:sp>
    </p:spTree>
    <p:extLst>
      <p:ext uri="{BB962C8B-B14F-4D97-AF65-F5344CB8AC3E}">
        <p14:creationId xmlns:p14="http://schemas.microsoft.com/office/powerpoint/2010/main" val="1807210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CA"/>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F248ECFC-85C4-4048-A0EC-C8D4C725D7B3}" type="datetimeFigureOut">
              <a:rPr lang="en-CA" smtClean="0"/>
              <a:t>2023-01-10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34EA6BE-BEC9-4C34-A1E3-5E9FA9AF2E37}" type="slidenum">
              <a:rPr lang="en-CA" smtClean="0"/>
              <a:t>‹#›</a:t>
            </a:fld>
            <a:endParaRPr lang="en-CA"/>
          </a:p>
        </p:txBody>
      </p:sp>
    </p:spTree>
    <p:extLst>
      <p:ext uri="{BB962C8B-B14F-4D97-AF65-F5344CB8AC3E}">
        <p14:creationId xmlns:p14="http://schemas.microsoft.com/office/powerpoint/2010/main" val="1291715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248ECFC-85C4-4048-A0EC-C8D4C725D7B3}" type="datetimeFigureOut">
              <a:rPr lang="en-CA" smtClean="0"/>
              <a:t>2023-01-10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34EA6BE-BEC9-4C34-A1E3-5E9FA9AF2E37}" type="slidenum">
              <a:rPr lang="en-CA" smtClean="0"/>
              <a:t>‹#›</a:t>
            </a:fld>
            <a:endParaRPr lang="en-CA"/>
          </a:p>
        </p:txBody>
      </p:sp>
    </p:spTree>
    <p:extLst>
      <p:ext uri="{BB962C8B-B14F-4D97-AF65-F5344CB8AC3E}">
        <p14:creationId xmlns:p14="http://schemas.microsoft.com/office/powerpoint/2010/main" val="1538829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248ECFC-85C4-4048-A0EC-C8D4C725D7B3}" type="datetimeFigureOut">
              <a:rPr lang="en-CA" smtClean="0"/>
              <a:t>2023-01-10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34EA6BE-BEC9-4C34-A1E3-5E9FA9AF2E37}" type="slidenum">
              <a:rPr lang="en-CA" smtClean="0"/>
              <a:t>‹#›</a:t>
            </a:fld>
            <a:endParaRPr lang="en-CA"/>
          </a:p>
        </p:txBody>
      </p:sp>
    </p:spTree>
    <p:extLst>
      <p:ext uri="{BB962C8B-B14F-4D97-AF65-F5344CB8AC3E}">
        <p14:creationId xmlns:p14="http://schemas.microsoft.com/office/powerpoint/2010/main" val="1793451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248ECFC-85C4-4048-A0EC-C8D4C725D7B3}" type="datetimeFigureOut">
              <a:rPr lang="en-CA" smtClean="0"/>
              <a:t>2023-01-10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34EA6BE-BEC9-4C34-A1E3-5E9FA9AF2E37}" type="slidenum">
              <a:rPr lang="en-CA" smtClean="0"/>
              <a:t>‹#›</a:t>
            </a:fld>
            <a:endParaRPr lang="en-CA"/>
          </a:p>
        </p:txBody>
      </p:sp>
    </p:spTree>
    <p:extLst>
      <p:ext uri="{BB962C8B-B14F-4D97-AF65-F5344CB8AC3E}">
        <p14:creationId xmlns:p14="http://schemas.microsoft.com/office/powerpoint/2010/main" val="2660143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48ECFC-85C4-4048-A0EC-C8D4C725D7B3}" type="datetimeFigureOut">
              <a:rPr lang="en-CA" smtClean="0"/>
              <a:t>2023-01-10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34EA6BE-BEC9-4C34-A1E3-5E9FA9AF2E37}" type="slidenum">
              <a:rPr lang="en-CA" smtClean="0"/>
              <a:t>‹#›</a:t>
            </a:fld>
            <a:endParaRPr lang="en-CA"/>
          </a:p>
        </p:txBody>
      </p:sp>
    </p:spTree>
    <p:extLst>
      <p:ext uri="{BB962C8B-B14F-4D97-AF65-F5344CB8AC3E}">
        <p14:creationId xmlns:p14="http://schemas.microsoft.com/office/powerpoint/2010/main" val="3203604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F248ECFC-85C4-4048-A0EC-C8D4C725D7B3}" type="datetimeFigureOut">
              <a:rPr lang="en-CA" smtClean="0"/>
              <a:t>2023-01-10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34EA6BE-BEC9-4C34-A1E3-5E9FA9AF2E37}" type="slidenum">
              <a:rPr lang="en-CA" smtClean="0"/>
              <a:t>‹#›</a:t>
            </a:fld>
            <a:endParaRPr lang="en-CA"/>
          </a:p>
        </p:txBody>
      </p:sp>
    </p:spTree>
    <p:extLst>
      <p:ext uri="{BB962C8B-B14F-4D97-AF65-F5344CB8AC3E}">
        <p14:creationId xmlns:p14="http://schemas.microsoft.com/office/powerpoint/2010/main" val="1945423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F248ECFC-85C4-4048-A0EC-C8D4C725D7B3}" type="datetimeFigureOut">
              <a:rPr lang="en-CA" smtClean="0"/>
              <a:t>2023-01-10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34EA6BE-BEC9-4C34-A1E3-5E9FA9AF2E37}" type="slidenum">
              <a:rPr lang="en-CA" smtClean="0"/>
              <a:t>‹#›</a:t>
            </a:fld>
            <a:endParaRPr lang="en-CA"/>
          </a:p>
        </p:txBody>
      </p:sp>
    </p:spTree>
    <p:extLst>
      <p:ext uri="{BB962C8B-B14F-4D97-AF65-F5344CB8AC3E}">
        <p14:creationId xmlns:p14="http://schemas.microsoft.com/office/powerpoint/2010/main" val="2345573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F248ECFC-85C4-4048-A0EC-C8D4C725D7B3}" type="datetimeFigureOut">
              <a:rPr lang="en-CA" smtClean="0"/>
              <a:t>2023-01-10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34EA6BE-BEC9-4C34-A1E3-5E9FA9AF2E37}" type="slidenum">
              <a:rPr lang="en-CA" smtClean="0"/>
              <a:t>‹#›</a:t>
            </a:fld>
            <a:endParaRPr lang="en-CA"/>
          </a:p>
        </p:txBody>
      </p:sp>
    </p:spTree>
    <p:extLst>
      <p:ext uri="{BB962C8B-B14F-4D97-AF65-F5344CB8AC3E}">
        <p14:creationId xmlns:p14="http://schemas.microsoft.com/office/powerpoint/2010/main" val="1275511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8ECFC-85C4-4048-A0EC-C8D4C725D7B3}" type="datetimeFigureOut">
              <a:rPr lang="en-CA" smtClean="0"/>
              <a:t>2023-01-10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34EA6BE-BEC9-4C34-A1E3-5E9FA9AF2E37}" type="slidenum">
              <a:rPr lang="en-CA" smtClean="0"/>
              <a:t>‹#›</a:t>
            </a:fld>
            <a:endParaRPr lang="en-CA"/>
          </a:p>
        </p:txBody>
      </p:sp>
    </p:spTree>
    <p:extLst>
      <p:ext uri="{BB962C8B-B14F-4D97-AF65-F5344CB8AC3E}">
        <p14:creationId xmlns:p14="http://schemas.microsoft.com/office/powerpoint/2010/main" val="3490513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48ECFC-85C4-4048-A0EC-C8D4C725D7B3}" type="datetimeFigureOut">
              <a:rPr lang="en-CA" smtClean="0"/>
              <a:t>2023-01-10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34EA6BE-BEC9-4C34-A1E3-5E9FA9AF2E37}" type="slidenum">
              <a:rPr lang="en-CA" smtClean="0"/>
              <a:t>‹#›</a:t>
            </a:fld>
            <a:endParaRPr lang="en-CA"/>
          </a:p>
        </p:txBody>
      </p:sp>
    </p:spTree>
    <p:extLst>
      <p:ext uri="{BB962C8B-B14F-4D97-AF65-F5344CB8AC3E}">
        <p14:creationId xmlns:p14="http://schemas.microsoft.com/office/powerpoint/2010/main" val="2339937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48ECFC-85C4-4048-A0EC-C8D4C725D7B3}" type="datetimeFigureOut">
              <a:rPr lang="en-CA" smtClean="0"/>
              <a:t>2023-01-10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34EA6BE-BEC9-4C34-A1E3-5E9FA9AF2E37}" type="slidenum">
              <a:rPr lang="en-CA" smtClean="0"/>
              <a:t>‹#›</a:t>
            </a:fld>
            <a:endParaRPr lang="en-CA"/>
          </a:p>
        </p:txBody>
      </p:sp>
    </p:spTree>
    <p:extLst>
      <p:ext uri="{BB962C8B-B14F-4D97-AF65-F5344CB8AC3E}">
        <p14:creationId xmlns:p14="http://schemas.microsoft.com/office/powerpoint/2010/main" val="4020795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F248ECFC-85C4-4048-A0EC-C8D4C725D7B3}" type="datetimeFigureOut">
              <a:rPr lang="en-CA" smtClean="0"/>
              <a:t>2023-01-10</a:t>
            </a:fld>
            <a:endParaRPr lang="en-CA"/>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734EA6BE-BEC9-4C34-A1E3-5E9FA9AF2E37}" type="slidenum">
              <a:rPr lang="en-CA" smtClean="0"/>
              <a:t>‹#›</a:t>
            </a:fld>
            <a:endParaRPr lang="en-CA"/>
          </a:p>
        </p:txBody>
      </p:sp>
    </p:spTree>
    <p:extLst>
      <p:ext uri="{BB962C8B-B14F-4D97-AF65-F5344CB8AC3E}">
        <p14:creationId xmlns:p14="http://schemas.microsoft.com/office/powerpoint/2010/main" val="64595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e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112.jpeg"/><Relationship Id="rId5" Type="http://schemas.openxmlformats.org/officeDocument/2006/relationships/image" Target="../media/image111.png"/><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4.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6.emf"/></Relationships>
</file>

<file path=ppt/slides/_rels/slide41.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emf"/></Relationships>
</file>

<file path=ppt/slides/_rels/slide44.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5.emf"/></Relationships>
</file>

<file path=ppt/slides/_rels/slide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1.emf"/><Relationship Id="rId7" Type="http://schemas.openxmlformats.org/officeDocument/2006/relationships/image" Target="../media/image135.emf"/><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4"/>
          <p:cNvSpPr txBox="1">
            <a:spLocks noChangeArrowheads="1"/>
          </p:cNvSpPr>
          <p:nvPr/>
        </p:nvSpPr>
        <p:spPr bwMode="auto">
          <a:xfrm>
            <a:off x="228600" y="5410200"/>
            <a:ext cx="5589905" cy="109156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ctr">
              <a:lnSpc>
                <a:spcPts val="2500"/>
              </a:lnSpc>
              <a:spcBef>
                <a:spcPts val="0"/>
              </a:spcBef>
              <a:spcAft>
                <a:spcPts val="0"/>
              </a:spcAft>
            </a:pPr>
            <a:r>
              <a:rPr lang="en-CA" sz="2800" kern="1400" dirty="0">
                <a:solidFill>
                  <a:srgbClr val="FFFFFE"/>
                </a:solidFill>
                <a:effectLst/>
                <a:latin typeface="Arial"/>
                <a:ea typeface="Times New Roman"/>
              </a:rPr>
              <a:t>  Cash Management</a:t>
            </a:r>
            <a:endParaRPr lang="en-CA" sz="1000" kern="1400" dirty="0">
              <a:solidFill>
                <a:srgbClr val="212120"/>
              </a:solidFill>
              <a:effectLst/>
              <a:latin typeface="Times New Roman"/>
              <a:ea typeface="Times New Roman"/>
            </a:endParaRPr>
          </a:p>
        </p:txBody>
      </p:sp>
      <p:sp>
        <p:nvSpPr>
          <p:cNvPr id="15" name="TextBox 14"/>
          <p:cNvSpPr txBox="1"/>
          <p:nvPr/>
        </p:nvSpPr>
        <p:spPr>
          <a:xfrm>
            <a:off x="453251" y="8439090"/>
            <a:ext cx="2115644" cy="338554"/>
          </a:xfrm>
          <a:prstGeom prst="rect">
            <a:avLst/>
          </a:prstGeom>
          <a:noFill/>
        </p:spPr>
        <p:txBody>
          <a:bodyPr wrap="none" rtlCol="0">
            <a:spAutoFit/>
          </a:bodyPr>
          <a:lstStyle/>
          <a:p>
            <a:r>
              <a:rPr lang="en-CA" sz="1600" dirty="0">
                <a:solidFill>
                  <a:schemeClr val="bg1"/>
                </a:solidFill>
              </a:rPr>
              <a:t>www.royalsovereign.ca</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63454"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54834" y="3962400"/>
            <a:ext cx="3274166" cy="1677382"/>
          </a:xfrm>
          <a:prstGeom prst="rect">
            <a:avLst/>
          </a:prstGeom>
          <a:noFill/>
        </p:spPr>
        <p:txBody>
          <a:bodyPr wrap="none" rtlCol="0">
            <a:spAutoFit/>
          </a:bodyPr>
          <a:lstStyle/>
          <a:p>
            <a:r>
              <a:rPr lang="en-CA" sz="2000" u="sng" dirty="0" err="1">
                <a:solidFill>
                  <a:schemeClr val="bg1"/>
                </a:solidFill>
              </a:rPr>
              <a:t>Novexco</a:t>
            </a:r>
            <a:r>
              <a:rPr lang="en-CA" sz="2000" u="sng" dirty="0">
                <a:solidFill>
                  <a:schemeClr val="bg1"/>
                </a:solidFill>
              </a:rPr>
              <a:t> Stocking Assortment</a:t>
            </a:r>
          </a:p>
          <a:p>
            <a:endParaRPr lang="en-CA" sz="300" dirty="0">
              <a:solidFill>
                <a:schemeClr val="bg1"/>
              </a:solidFill>
            </a:endParaRPr>
          </a:p>
          <a:p>
            <a:r>
              <a:rPr lang="en-CA" sz="2000" dirty="0">
                <a:solidFill>
                  <a:schemeClr val="bg1"/>
                </a:solidFill>
              </a:rPr>
              <a:t>   </a:t>
            </a:r>
            <a:r>
              <a:rPr lang="en-CA" sz="2000" dirty="0">
                <a:solidFill>
                  <a:schemeClr val="bg1"/>
                </a:solidFill>
                <a:cs typeface="Arial"/>
              </a:rPr>
              <a:t>▪ </a:t>
            </a:r>
            <a:r>
              <a:rPr lang="en-CA" sz="2000" dirty="0">
                <a:solidFill>
                  <a:schemeClr val="bg1"/>
                </a:solidFill>
              </a:rPr>
              <a:t>Cash Management</a:t>
            </a:r>
          </a:p>
          <a:p>
            <a:r>
              <a:rPr lang="en-CA" sz="2000" dirty="0">
                <a:solidFill>
                  <a:schemeClr val="bg1"/>
                </a:solidFill>
                <a:cs typeface="Arial"/>
              </a:rPr>
              <a:t>   ▪ </a:t>
            </a:r>
            <a:r>
              <a:rPr lang="en-CA" sz="2000" dirty="0">
                <a:solidFill>
                  <a:schemeClr val="bg1"/>
                </a:solidFill>
              </a:rPr>
              <a:t>Office Products</a:t>
            </a:r>
          </a:p>
          <a:p>
            <a:r>
              <a:rPr lang="en-CA" sz="2000" dirty="0">
                <a:solidFill>
                  <a:schemeClr val="bg1"/>
                </a:solidFill>
              </a:rPr>
              <a:t>   </a:t>
            </a:r>
            <a:r>
              <a:rPr lang="en-CA" sz="2000" dirty="0">
                <a:solidFill>
                  <a:schemeClr val="bg1"/>
                </a:solidFill>
                <a:cs typeface="Arial"/>
              </a:rPr>
              <a:t>▪ A</a:t>
            </a:r>
            <a:r>
              <a:rPr lang="en-CA" sz="2000" dirty="0">
                <a:solidFill>
                  <a:schemeClr val="bg1"/>
                </a:solidFill>
              </a:rPr>
              <a:t>ppliances</a:t>
            </a:r>
          </a:p>
          <a:p>
            <a:r>
              <a:rPr lang="en-CA" sz="2000" dirty="0">
                <a:solidFill>
                  <a:schemeClr val="bg1"/>
                </a:solidFill>
                <a:cs typeface="Arial"/>
              </a:rPr>
              <a:t>   ▪ </a:t>
            </a:r>
            <a:r>
              <a:rPr lang="en-CA" sz="2000" dirty="0">
                <a:solidFill>
                  <a:schemeClr val="bg1"/>
                </a:solidFill>
              </a:rPr>
              <a:t>Commercial Equipment</a:t>
            </a:r>
          </a:p>
        </p:txBody>
      </p:sp>
    </p:spTree>
    <p:extLst>
      <p:ext uri="{BB962C8B-B14F-4D97-AF65-F5344CB8AC3E}">
        <p14:creationId xmlns:p14="http://schemas.microsoft.com/office/powerpoint/2010/main" val="2619252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157"/>
          <p:cNvSpPr txBox="1">
            <a:spLocks noChangeArrowheads="1"/>
          </p:cNvSpPr>
          <p:nvPr/>
        </p:nvSpPr>
        <p:spPr bwMode="auto">
          <a:xfrm>
            <a:off x="3904932" y="8125048"/>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en-CA" sz="1000" kern="1400" dirty="0">
                <a:solidFill>
                  <a:schemeClr val="bg1"/>
                </a:solidFill>
                <a:effectLst/>
                <a:latin typeface="Arial" panose="020B0604020202020204" pitchFamily="34" charset="0"/>
                <a:ea typeface="Times New Roman"/>
                <a:cs typeface="Arial" panose="020B0604020202020204" pitchFamily="34" charset="0"/>
              </a:rPr>
              <a:t>Some Royal Sovereign Hand dryers are infused with Steritouch Antimicrobial protection, which works continuously to help prevent the growth  of stain and odour causing bacteria, mold and mildew on the surface of the hand dryer.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7" name="Text Box 130"/>
          <p:cNvSpPr txBox="1">
            <a:spLocks noChangeArrowheads="1"/>
          </p:cNvSpPr>
          <p:nvPr/>
        </p:nvSpPr>
        <p:spPr bwMode="auto">
          <a:xfrm>
            <a:off x="457816" y="3914408"/>
            <a:ext cx="3227171"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RAF-25P</a:t>
            </a:r>
            <a:r>
              <a:rPr lang="pt-BR" sz="1200" b="1" kern="1400" dirty="0">
                <a:solidFill>
                  <a:srgbClr val="FCAF17"/>
                </a:solidFill>
                <a:effectLst/>
                <a:latin typeface="Arial" panose="020B0604020202020204" pitchFamily="34" charset="0"/>
                <a:ea typeface="Times New Roman"/>
                <a:cs typeface="Arial" panose="020B0604020202020204" pitchFamily="34" charset="0"/>
              </a:rPr>
              <a:t> </a:t>
            </a:r>
            <a:endParaRPr lang="pt-BR" sz="1200" b="1" kern="1400" dirty="0">
              <a:solidFill>
                <a:srgbClr val="FCAF17"/>
              </a:solidFill>
              <a:latin typeface="Arial" panose="020B0604020202020204" pitchFamily="34" charset="0"/>
              <a:ea typeface="Times New Roman"/>
              <a:cs typeface="Arial" panose="020B0604020202020204" pitchFamily="34" charset="0"/>
            </a:endParaRP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120 Sheet Auto Feed Cross Cut Shredder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6" name="Text Box 6"/>
          <p:cNvSpPr txBox="1">
            <a:spLocks noChangeArrowheads="1"/>
          </p:cNvSpPr>
          <p:nvPr/>
        </p:nvSpPr>
        <p:spPr bwMode="auto">
          <a:xfrm>
            <a:off x="377826" y="2464997"/>
            <a:ext cx="5786998" cy="46990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96000"/>
              </a:lnSpc>
              <a:spcBef>
                <a:spcPct val="0"/>
              </a:spcBef>
              <a:spcAft>
                <a:spcPts val="1000"/>
              </a:spcAft>
              <a:buClrTx/>
              <a:buSzTx/>
              <a:buFontTx/>
              <a:buNone/>
              <a:tabLst/>
            </a:pPr>
            <a:r>
              <a:rPr kumimoji="0" lang="en-US" altLang="en-US" sz="1000" i="0" u="none" strike="noStrike" cap="none" normalizeH="0" baseline="0" dirty="0">
                <a:ln>
                  <a:noFill/>
                </a:ln>
                <a:effectLst/>
                <a:latin typeface="Arial" panose="020B0604020202020204" pitchFamily="34" charset="0"/>
                <a:cs typeface="Arial" panose="020B0604020202020204" pitchFamily="34" charset="0"/>
              </a:rPr>
              <a:t>Royal Sovereign’s patented </a:t>
            </a:r>
            <a:r>
              <a:rPr lang="en-US" altLang="en-US" sz="1000" dirty="0">
                <a:latin typeface="Arial" panose="020B0604020202020204" pitchFamily="34" charset="0"/>
                <a:cs typeface="Arial" panose="020B0604020202020204" pitchFamily="34" charset="0"/>
              </a:rPr>
              <a:t>a</a:t>
            </a:r>
            <a:r>
              <a:rPr kumimoji="0" lang="en-US" altLang="en-US" sz="1000" i="0" u="none" strike="noStrike" cap="none" normalizeH="0" baseline="0" dirty="0">
                <a:ln>
                  <a:noFill/>
                </a:ln>
                <a:effectLst/>
                <a:latin typeface="Arial" panose="020B0604020202020204" pitchFamily="34" charset="0"/>
                <a:cs typeface="Arial" panose="020B0604020202020204" pitchFamily="34" charset="0"/>
              </a:rPr>
              <a:t>uto feed shredder technology provides convenient, hands-free operation to save you time to work on more important things.  The auto</a:t>
            </a:r>
            <a:r>
              <a:rPr kumimoji="0" lang="en-US" altLang="en-US" sz="1000" i="0" u="none" strike="noStrike" cap="none" normalizeH="0" dirty="0">
                <a:ln>
                  <a:noFill/>
                </a:ln>
                <a:effectLst/>
                <a:latin typeface="Arial" panose="020B0604020202020204" pitchFamily="34" charset="0"/>
                <a:cs typeface="Arial" panose="020B0604020202020204" pitchFamily="34" charset="0"/>
              </a:rPr>
              <a:t> </a:t>
            </a:r>
            <a:r>
              <a:rPr kumimoji="0" lang="en-US" altLang="en-US" sz="1000" i="0" u="none" strike="noStrike" cap="none" normalizeH="0" baseline="0" dirty="0">
                <a:ln>
                  <a:noFill/>
                </a:ln>
                <a:effectLst/>
                <a:latin typeface="Arial" panose="020B0604020202020204" pitchFamily="34" charset="0"/>
                <a:cs typeface="Arial" panose="020B0604020202020204" pitchFamily="34" charset="0"/>
              </a:rPr>
              <a:t>feed entry allows users to shred large stacks of paper</a:t>
            </a:r>
            <a:r>
              <a:rPr kumimoji="0" lang="en-US" altLang="en-US" sz="1000" i="0" u="none" strike="noStrike" cap="none" normalizeH="0" dirty="0">
                <a:ln>
                  <a:noFill/>
                </a:ln>
                <a:effectLst/>
                <a:latin typeface="Arial" panose="020B0604020202020204" pitchFamily="34" charset="0"/>
                <a:cs typeface="Arial" panose="020B0604020202020204" pitchFamily="34" charset="0"/>
              </a:rPr>
              <a:t> at a time without having to constantly feed the paper into the machine. Simply insert the paper document into the auto-feed entry and walk away as the paper is conveniently and automatically shredded into tiny particle sized bits.    Royal Sovereign patented auto-feed shredders are i</a:t>
            </a:r>
            <a:r>
              <a:rPr kumimoji="0" lang="en-US" altLang="en-US" sz="1000" i="0" u="none" strike="noStrike" cap="none" normalizeH="0" baseline="0" dirty="0">
                <a:ln>
                  <a:noFill/>
                </a:ln>
                <a:effectLst/>
                <a:latin typeface="Arial" panose="020B0604020202020204" pitchFamily="34" charset="0"/>
                <a:cs typeface="Arial" panose="020B0604020202020204" pitchFamily="34" charset="0"/>
              </a:rPr>
              <a:t>deal for use in </a:t>
            </a:r>
            <a:r>
              <a:rPr lang="en-US" altLang="en-US" sz="1000" dirty="0">
                <a:latin typeface="Arial" panose="020B0604020202020204" pitchFamily="34" charset="0"/>
                <a:cs typeface="Arial" panose="020B0604020202020204" pitchFamily="34" charset="0"/>
              </a:rPr>
              <a:t>both small offices and large </a:t>
            </a:r>
            <a:r>
              <a:rPr kumimoji="0" lang="en-US" altLang="en-US" sz="1000" i="0" u="none" strike="noStrike" cap="none" normalizeH="0" baseline="0" dirty="0">
                <a:ln>
                  <a:noFill/>
                </a:ln>
                <a:effectLst/>
                <a:latin typeface="Arial" panose="020B0604020202020204" pitchFamily="34" charset="0"/>
                <a:cs typeface="Arial" panose="020B0604020202020204" pitchFamily="34" charset="0"/>
              </a:rPr>
              <a:t>business applications where high volume of shredding may</a:t>
            </a:r>
            <a:r>
              <a:rPr kumimoji="0" lang="en-US" altLang="en-US" sz="1000" i="0" u="none" strike="noStrike" cap="none" normalizeH="0" dirty="0">
                <a:ln>
                  <a:noFill/>
                </a:ln>
                <a:effectLst/>
                <a:latin typeface="Arial" panose="020B0604020202020204" pitchFamily="34" charset="0"/>
                <a:cs typeface="Arial" panose="020B0604020202020204" pitchFamily="34" charset="0"/>
              </a:rPr>
              <a:t> be required.</a:t>
            </a:r>
          </a:p>
        </p:txBody>
      </p:sp>
      <p:sp>
        <p:nvSpPr>
          <p:cNvPr id="19" name="Rectangle 18"/>
          <p:cNvSpPr/>
          <p:nvPr/>
        </p:nvSpPr>
        <p:spPr>
          <a:xfrm>
            <a:off x="381616" y="4326523"/>
            <a:ext cx="3885584" cy="3624069"/>
          </a:xfrm>
          <a:prstGeom prst="rect">
            <a:avLst/>
          </a:prstGeom>
        </p:spPr>
        <p:txBody>
          <a:bodyPr wrap="square">
            <a:spAutoFit/>
          </a:bodyPr>
          <a:lstStyle/>
          <a:p>
            <a:r>
              <a:rPr lang="en-CA" sz="1000" b="1" dirty="0">
                <a:latin typeface="Arial" panose="020B0604020202020204" pitchFamily="34" charset="0"/>
                <a:cs typeface="Arial" panose="020B0604020202020204" pitchFamily="34" charset="0"/>
              </a:rPr>
              <a:t>Features </a:t>
            </a:r>
          </a:p>
          <a:p>
            <a:endParaRPr lang="en-CA" sz="400" b="1"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Cross Cut P-4 Security </a:t>
            </a:r>
          </a:p>
          <a:p>
            <a:r>
              <a:rPr lang="en-CA" sz="850" dirty="0">
                <a:latin typeface="Arial" panose="020B0604020202020204" pitchFamily="34" charset="0"/>
                <a:cs typeface="Arial" panose="020B0604020202020204" pitchFamily="34" charset="0"/>
              </a:rPr>
              <a:t>▪ Shreds paper documents and other sensitive material into small </a:t>
            </a:r>
          </a:p>
          <a:p>
            <a:r>
              <a:rPr lang="en-CA" sz="850" dirty="0">
                <a:latin typeface="Arial" panose="020B0604020202020204" pitchFamily="34" charset="0"/>
                <a:cs typeface="Arial" panose="020B0604020202020204" pitchFamily="34" charset="0"/>
              </a:rPr>
              <a:t>   4 x 20mm cross cut pieces for secure destruction</a:t>
            </a:r>
          </a:p>
          <a:p>
            <a:endParaRPr lang="en-CA" sz="400"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High Capacity Shredding </a:t>
            </a:r>
          </a:p>
          <a:p>
            <a:r>
              <a:rPr lang="en-CA" sz="850" dirty="0">
                <a:latin typeface="Arial" panose="020B0604020202020204" pitchFamily="34" charset="0"/>
                <a:cs typeface="Arial" panose="020B0604020202020204" pitchFamily="34" charset="0"/>
              </a:rPr>
              <a:t>▪ In auto feed mode, the shredder will pull 1-3 documents at a time to continuously shred up to 120 sheets of paper, including stapled sets</a:t>
            </a:r>
          </a:p>
          <a:p>
            <a:r>
              <a:rPr lang="en-CA" sz="850" dirty="0">
                <a:latin typeface="Arial" panose="020B0604020202020204" pitchFamily="34" charset="0"/>
                <a:cs typeface="Arial" panose="020B0604020202020204" pitchFamily="34" charset="0"/>
              </a:rPr>
              <a:t>▪ Shreds approximately 900 sheets per hour</a:t>
            </a:r>
          </a:p>
          <a:p>
            <a:r>
              <a:rPr lang="en-CA" sz="850" dirty="0">
                <a:latin typeface="Arial" panose="020B0604020202020204" pitchFamily="34" charset="0"/>
                <a:cs typeface="Arial" panose="020B0604020202020204" pitchFamily="34" charset="0"/>
              </a:rPr>
              <a:t>▪ Includes 5 sheet capacity manual feed slot for small jobs</a:t>
            </a:r>
          </a:p>
          <a:p>
            <a:r>
              <a:rPr lang="en-CA" sz="850" dirty="0">
                <a:latin typeface="Arial" panose="020B0604020202020204" pitchFamily="34" charset="0"/>
                <a:cs typeface="Arial" panose="020B0604020202020204" pitchFamily="34" charset="0"/>
              </a:rPr>
              <a:t>▪ Quiet 60dB operation minimizes noise in office and workplace and jobs</a:t>
            </a:r>
          </a:p>
          <a:p>
            <a:endParaRPr lang="en-CA" sz="400"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60 Minute Continuous Run Time </a:t>
            </a:r>
          </a:p>
          <a:p>
            <a:r>
              <a:rPr lang="en-CA" sz="850" dirty="0">
                <a:latin typeface="Arial" panose="020B0604020202020204" pitchFamily="34" charset="0"/>
                <a:cs typeface="Arial" panose="020B0604020202020204" pitchFamily="34" charset="0"/>
              </a:rPr>
              <a:t>▪ 60 minutes ON/30 Minutes OFF duty cycle in auto, 8 minutes ON/30 minutes off in manual</a:t>
            </a:r>
          </a:p>
          <a:p>
            <a:endParaRPr lang="en-CA" sz="400" b="1"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Smart Auto-Reverse Function</a:t>
            </a:r>
          </a:p>
          <a:p>
            <a:r>
              <a:rPr lang="en-CA" sz="850" dirty="0">
                <a:latin typeface="Arial" panose="020B0604020202020204" pitchFamily="34" charset="0"/>
                <a:cs typeface="Arial" panose="020B0604020202020204" pitchFamily="34" charset="0"/>
              </a:rPr>
              <a:t>▪ Built in jam free operation senses paper jams, auto reverses to  free jam and then runs forward to continue shredding</a:t>
            </a:r>
          </a:p>
          <a:p>
            <a:r>
              <a:rPr lang="en-CA" sz="400" dirty="0">
                <a:latin typeface="Arial" panose="020B0604020202020204" pitchFamily="34" charset="0"/>
                <a:cs typeface="Arial" panose="020B0604020202020204" pitchFamily="34" charset="0"/>
              </a:rPr>
              <a:t> </a:t>
            </a:r>
            <a:endParaRPr lang="en-CA" sz="400" b="1"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Large 25 L (6.5 Gallon) Basket </a:t>
            </a:r>
          </a:p>
          <a:p>
            <a:r>
              <a:rPr lang="en-CA" sz="850" dirty="0">
                <a:latin typeface="Arial" panose="020B0604020202020204" pitchFamily="34" charset="0"/>
                <a:cs typeface="Arial" panose="020B0604020202020204" pitchFamily="34" charset="0"/>
              </a:rPr>
              <a:t>▪ Holds large quantity of shredded paper before emptying basket is required</a:t>
            </a:r>
          </a:p>
          <a:p>
            <a:r>
              <a:rPr lang="en-CA" sz="850" dirty="0">
                <a:latin typeface="Arial" panose="020B0604020202020204" pitchFamily="34" charset="0"/>
                <a:cs typeface="Arial" panose="020B0604020202020204" pitchFamily="34" charset="0"/>
              </a:rPr>
              <a:t>▪ Castor wheels for easy portability</a:t>
            </a:r>
          </a:p>
          <a:p>
            <a:r>
              <a:rPr lang="en-CA" sz="850" dirty="0">
                <a:latin typeface="Arial" panose="020B0604020202020204" pitchFamily="34" charset="0"/>
                <a:cs typeface="Arial" panose="020B0604020202020204" pitchFamily="34" charset="0"/>
              </a:rPr>
              <a:t>▪ Optical display and auto shutdown if basket is full</a:t>
            </a:r>
          </a:p>
          <a:p>
            <a:endParaRPr lang="en-CA" sz="400"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Energy Saving Mode </a:t>
            </a:r>
          </a:p>
          <a:p>
            <a:r>
              <a:rPr lang="en-CA" sz="850" dirty="0">
                <a:latin typeface="Arial" panose="020B0604020202020204" pitchFamily="34" charset="0"/>
                <a:cs typeface="Arial" panose="020B0604020202020204" pitchFamily="34" charset="0"/>
              </a:rPr>
              <a:t>▪ Unit goes to standby mode using only 1-2 Watt of power when not in use</a:t>
            </a:r>
          </a:p>
          <a:p>
            <a:r>
              <a:rPr lang="en-CA" sz="850" dirty="0">
                <a:latin typeface="Arial" panose="020B0604020202020204" pitchFamily="34" charset="0"/>
                <a:cs typeface="Arial" panose="020B0604020202020204" pitchFamily="34" charset="0"/>
              </a:rPr>
              <a:t>▪ Convenient bi window shows quantity of paper shredded</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828" y="4843018"/>
            <a:ext cx="2254172" cy="336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2828" y="4336463"/>
            <a:ext cx="2125662" cy="440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 Box 52"/>
          <p:cNvSpPr txBox="1">
            <a:spLocks noChangeArrowheads="1"/>
          </p:cNvSpPr>
          <p:nvPr/>
        </p:nvSpPr>
        <p:spPr bwMode="auto">
          <a:xfrm>
            <a:off x="377826" y="2064630"/>
            <a:ext cx="44958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Auto Feed Shredders</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2" name="Rectangle 21">
            <a:extLst>
              <a:ext uri="{FF2B5EF4-FFF2-40B4-BE49-F238E27FC236}">
                <a16:creationId xmlns:a16="http://schemas.microsoft.com/office/drawing/2014/main" id="{D82A9CB4-8624-4467-9C78-372212F25BCE}"/>
              </a:ext>
            </a:extLst>
          </p:cNvPr>
          <p:cNvSpPr/>
          <p:nvPr/>
        </p:nvSpPr>
        <p:spPr>
          <a:xfrm>
            <a:off x="6627312" y="3162301"/>
            <a:ext cx="230688" cy="2819399"/>
          </a:xfrm>
          <a:prstGeom prst="rect">
            <a:avLst/>
          </a:prstGeom>
          <a:solidFill>
            <a:srgbClr val="00B050"/>
          </a:solidFill>
          <a:ln>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1C570D5-7366-4A28-89D5-EB2D179C53CD}"/>
              </a:ext>
            </a:extLst>
          </p:cNvPr>
          <p:cNvSpPr txBox="1"/>
          <p:nvPr/>
        </p:nvSpPr>
        <p:spPr>
          <a:xfrm>
            <a:off x="5153102" y="4402723"/>
            <a:ext cx="3175000"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Auto Feed  Cross-Cut Shredder</a:t>
            </a:r>
          </a:p>
        </p:txBody>
      </p:sp>
      <p:sp>
        <p:nvSpPr>
          <p:cNvPr id="18" name="Slide Number Placeholder 7">
            <a:extLst>
              <a:ext uri="{FF2B5EF4-FFF2-40B4-BE49-F238E27FC236}">
                <a16:creationId xmlns:a16="http://schemas.microsoft.com/office/drawing/2014/main" id="{CFB816CE-4B6E-40C9-BF95-23BD5EB58C84}"/>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10</a:t>
            </a:fld>
            <a:endParaRPr lang="en-US" sz="1100" dirty="0">
              <a:solidFill>
                <a:schemeClr val="tx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C7BE33C4-3D17-441B-BA6A-38AC5BFB980C}"/>
              </a:ext>
            </a:extLst>
          </p:cNvPr>
          <p:cNvSpPr/>
          <p:nvPr/>
        </p:nvSpPr>
        <p:spPr>
          <a:xfrm>
            <a:off x="187202" y="1140477"/>
            <a:ext cx="6292972" cy="553998"/>
          </a:xfrm>
          <a:prstGeom prst="rect">
            <a:avLst/>
          </a:prstGeom>
        </p:spPr>
        <p:txBody>
          <a:bodyPr wrap="square">
            <a:spAutoFit/>
          </a:bodyPr>
          <a:lstStyle/>
          <a:p>
            <a:r>
              <a:rPr lang="en-CA" sz="1000" dirty="0">
                <a:latin typeface="Arial" panose="020B0604020202020204" pitchFamily="34" charset="0"/>
                <a:cs typeface="Arial" panose="020B0604020202020204" pitchFamily="34" charset="0"/>
              </a:rPr>
              <a:t>Protect personal and confidential information from document based identity theft with a Royal Sovereign shredder. Royal Sovereign provides a range of document shredders from household, small office, home office environments to larger workplaces where more robust heavy duty paper shredding is required.</a:t>
            </a:r>
          </a:p>
        </p:txBody>
      </p:sp>
      <p:sp>
        <p:nvSpPr>
          <p:cNvPr id="27" name="Text Box 52">
            <a:extLst>
              <a:ext uri="{FF2B5EF4-FFF2-40B4-BE49-F238E27FC236}">
                <a16:creationId xmlns:a16="http://schemas.microsoft.com/office/drawing/2014/main" id="{E1BCC49D-0601-4575-9EC7-3FBE8169F4A7}"/>
              </a:ext>
            </a:extLst>
          </p:cNvPr>
          <p:cNvSpPr txBox="1">
            <a:spLocks noChangeArrowheads="1"/>
          </p:cNvSpPr>
          <p:nvPr/>
        </p:nvSpPr>
        <p:spPr bwMode="auto">
          <a:xfrm>
            <a:off x="187202" y="634842"/>
            <a:ext cx="44958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Paper Shredders</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572642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157"/>
          <p:cNvSpPr txBox="1">
            <a:spLocks noChangeArrowheads="1"/>
          </p:cNvSpPr>
          <p:nvPr/>
        </p:nvSpPr>
        <p:spPr bwMode="auto">
          <a:xfrm>
            <a:off x="458470" y="8448675"/>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en-CA" sz="1000" kern="1400" dirty="0">
                <a:solidFill>
                  <a:schemeClr val="bg1"/>
                </a:solidFill>
                <a:latin typeface="Arial" panose="020B0604020202020204" pitchFamily="34" charset="0"/>
                <a:ea typeface="Times New Roman"/>
                <a:cs typeface="Arial" panose="020B0604020202020204" pitchFamily="34" charset="0"/>
              </a:rPr>
              <a:t>Select from multi-port or single port nozzle.   Multi-port hand dryers provide an even flow drying of hands, while single port provides a high intensity dry</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47" name="Rectangle 46"/>
          <p:cNvSpPr/>
          <p:nvPr/>
        </p:nvSpPr>
        <p:spPr>
          <a:xfrm>
            <a:off x="364949" y="5562600"/>
            <a:ext cx="6096000" cy="32004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5" name="Rectangle 4"/>
          <p:cNvSpPr/>
          <p:nvPr/>
        </p:nvSpPr>
        <p:spPr>
          <a:xfrm>
            <a:off x="423063" y="6409253"/>
            <a:ext cx="3005937" cy="2277547"/>
          </a:xfrm>
          <a:prstGeom prst="rect">
            <a:avLst/>
          </a:prstGeom>
        </p:spPr>
        <p:txBody>
          <a:bodyPr wrap="square">
            <a:spAutoFit/>
          </a:bodyPr>
          <a:lstStyle/>
          <a:p>
            <a:pPr latinLnBrk="1"/>
            <a:r>
              <a:rPr lang="en-US" altLang="ko-KR" sz="850" b="1" dirty="0">
                <a:latin typeface="Arial" panose="020B0604020202020204" pitchFamily="34" charset="0"/>
                <a:cs typeface="Arial" panose="020B0604020202020204" pitchFamily="34" charset="0"/>
              </a:rPr>
              <a:t>•</a:t>
            </a:r>
            <a:r>
              <a:rPr lang="en-US" sz="850" b="1" dirty="0">
                <a:latin typeface="Arial" panose="020B0604020202020204" pitchFamily="34" charset="0"/>
                <a:cs typeface="Arial" panose="020B0604020202020204" pitchFamily="34" charset="0"/>
              </a:rPr>
              <a:t> Multiple Feed Capabilities</a:t>
            </a:r>
            <a:endParaRPr lang="en-CA" sz="850" dirty="0">
              <a:latin typeface="Arial" panose="020B0604020202020204" pitchFamily="34" charset="0"/>
              <a:cs typeface="Arial" panose="020B0604020202020204" pitchFamily="34" charset="0"/>
            </a:endParaRPr>
          </a:p>
          <a:p>
            <a:pPr latinLnBrk="1"/>
            <a:r>
              <a:rPr lang="en-US" sz="850" dirty="0">
                <a:latin typeface="Arial" panose="020B0604020202020204" pitchFamily="34" charset="0"/>
                <a:cs typeface="Arial" panose="020B0604020202020204" pitchFamily="34" charset="0"/>
              </a:rPr>
              <a:t>   The paper shredder has 2 different feeding entries for      </a:t>
            </a:r>
          </a:p>
          <a:p>
            <a:pPr latinLnBrk="1"/>
            <a:r>
              <a:rPr lang="en-US" sz="850" dirty="0">
                <a:latin typeface="Arial" panose="020B0604020202020204" pitchFamily="34" charset="0"/>
                <a:cs typeface="Arial" panose="020B0604020202020204" pitchFamily="34" charset="0"/>
              </a:rPr>
              <a:t>   ease of use. </a:t>
            </a:r>
          </a:p>
          <a:p>
            <a:pPr latinLnBrk="1"/>
            <a:r>
              <a:rPr lang="en-US" sz="850" dirty="0">
                <a:latin typeface="Arial" panose="020B0604020202020204" pitchFamily="34" charset="0"/>
                <a:cs typeface="Arial" panose="020B0604020202020204" pitchFamily="34" charset="0"/>
              </a:rPr>
              <a:t>      </a:t>
            </a:r>
            <a:r>
              <a:rPr lang="en-US" sz="850" i="1" dirty="0">
                <a:latin typeface="Arial" panose="020B0604020202020204" pitchFamily="34" charset="0"/>
                <a:cs typeface="Arial" panose="020B0604020202020204" pitchFamily="34" charset="0"/>
              </a:rPr>
              <a:t>Auto Feed</a:t>
            </a:r>
            <a:r>
              <a:rPr lang="en-US" sz="850" dirty="0">
                <a:latin typeface="Arial" panose="020B0604020202020204" pitchFamily="34" charset="0"/>
                <a:cs typeface="Arial" panose="020B0604020202020204" pitchFamily="34" charset="0"/>
              </a:rPr>
              <a:t> - The shredder will automatically begin to </a:t>
            </a:r>
          </a:p>
          <a:p>
            <a:pPr latinLnBrk="1"/>
            <a:r>
              <a:rPr lang="en-US" sz="850" dirty="0">
                <a:latin typeface="Arial" panose="020B0604020202020204" pitchFamily="34" charset="0"/>
                <a:cs typeface="Arial" panose="020B0604020202020204" pitchFamily="34" charset="0"/>
              </a:rPr>
              <a:t>      shred stacks of paper when inserted into the auto feed     </a:t>
            </a:r>
          </a:p>
          <a:p>
            <a:pPr latinLnBrk="1"/>
            <a:r>
              <a:rPr lang="en-US" sz="850" dirty="0">
                <a:latin typeface="Arial" panose="020B0604020202020204" pitchFamily="34" charset="0"/>
                <a:cs typeface="Arial" panose="020B0604020202020204" pitchFamily="34" charset="0"/>
              </a:rPr>
              <a:t>      entry to allow users to shred large stacks of paper at a </a:t>
            </a:r>
          </a:p>
          <a:p>
            <a:pPr latinLnBrk="1"/>
            <a:r>
              <a:rPr lang="en-US" sz="850" dirty="0">
                <a:latin typeface="Arial" panose="020B0604020202020204" pitchFamily="34" charset="0"/>
                <a:cs typeface="Arial" panose="020B0604020202020204" pitchFamily="34" charset="0"/>
              </a:rPr>
              <a:t>      time without having to constantly feed paper into the </a:t>
            </a:r>
          </a:p>
          <a:p>
            <a:pPr latinLnBrk="1"/>
            <a:r>
              <a:rPr lang="en-US" sz="850" dirty="0">
                <a:latin typeface="Arial" panose="020B0604020202020204" pitchFamily="34" charset="0"/>
                <a:cs typeface="Arial" panose="020B0604020202020204" pitchFamily="34" charset="0"/>
              </a:rPr>
              <a:t>      machine. </a:t>
            </a:r>
          </a:p>
          <a:p>
            <a:pPr latinLnBrk="1"/>
            <a:r>
              <a:rPr lang="en-US" sz="850" dirty="0">
                <a:latin typeface="Arial" panose="020B0604020202020204" pitchFamily="34" charset="0"/>
                <a:cs typeface="Arial" panose="020B0604020202020204" pitchFamily="34" charset="0"/>
              </a:rPr>
              <a:t>      </a:t>
            </a:r>
            <a:r>
              <a:rPr lang="en-US" sz="850" i="1" dirty="0">
                <a:latin typeface="Arial" panose="020B0604020202020204" pitchFamily="34" charset="0"/>
                <a:cs typeface="Arial" panose="020B0604020202020204" pitchFamily="34" charset="0"/>
              </a:rPr>
              <a:t>Manual Feed</a:t>
            </a:r>
            <a:r>
              <a:rPr lang="en-US" sz="850" dirty="0">
                <a:latin typeface="Arial" panose="020B0604020202020204" pitchFamily="34" charset="0"/>
                <a:cs typeface="Arial" panose="020B0604020202020204" pitchFamily="34" charset="0"/>
              </a:rPr>
              <a:t> - The manual feed entry allows users to </a:t>
            </a:r>
          </a:p>
          <a:p>
            <a:pPr latinLnBrk="1"/>
            <a:r>
              <a:rPr lang="en-US" sz="850" dirty="0">
                <a:latin typeface="Arial" panose="020B0604020202020204" pitchFamily="34" charset="0"/>
                <a:cs typeface="Arial" panose="020B0604020202020204" pitchFamily="34" charset="0"/>
              </a:rPr>
              <a:t>      quickly shred multiple or single sheets at a time.</a:t>
            </a:r>
          </a:p>
          <a:p>
            <a:pPr latinLnBrk="1"/>
            <a:endParaRPr lang="en-CA" sz="300" dirty="0">
              <a:latin typeface="Arial" panose="020B0604020202020204" pitchFamily="34" charset="0"/>
              <a:cs typeface="Arial" panose="020B0604020202020204" pitchFamily="34" charset="0"/>
            </a:endParaRPr>
          </a:p>
          <a:p>
            <a:pPr latinLnBrk="1"/>
            <a:r>
              <a:rPr lang="en-US" altLang="ko-KR" sz="850" b="1" dirty="0">
                <a:latin typeface="Arial" panose="020B0604020202020204" pitchFamily="34" charset="0"/>
                <a:cs typeface="Arial" panose="020B0604020202020204" pitchFamily="34" charset="0"/>
              </a:rPr>
              <a:t>•</a:t>
            </a:r>
            <a:r>
              <a:rPr lang="en-US" sz="850" b="1" dirty="0">
                <a:latin typeface="Arial" panose="020B0604020202020204" pitchFamily="34" charset="0"/>
                <a:cs typeface="Arial" panose="020B0604020202020204" pitchFamily="34" charset="0"/>
              </a:rPr>
              <a:t> Auto Controls</a:t>
            </a:r>
            <a:endParaRPr lang="en-CA" sz="850" dirty="0">
              <a:latin typeface="Arial" panose="020B0604020202020204" pitchFamily="34" charset="0"/>
              <a:cs typeface="Arial" panose="020B0604020202020204" pitchFamily="34" charset="0"/>
            </a:endParaRPr>
          </a:p>
          <a:p>
            <a:pPr latinLnBrk="1"/>
            <a:r>
              <a:rPr lang="en-US" sz="850" dirty="0">
                <a:latin typeface="Arial" panose="020B0604020202020204" pitchFamily="34" charset="0"/>
                <a:cs typeface="Arial" panose="020B0604020202020204" pitchFamily="34" charset="0"/>
              </a:rPr>
              <a:t>   The shredder automatically starts shredding paper upon    </a:t>
            </a:r>
          </a:p>
          <a:p>
            <a:pPr latinLnBrk="1"/>
            <a:r>
              <a:rPr lang="en-US" sz="850" dirty="0">
                <a:latin typeface="Arial" panose="020B0604020202020204" pitchFamily="34" charset="0"/>
                <a:cs typeface="Arial" panose="020B0604020202020204" pitchFamily="34" charset="0"/>
              </a:rPr>
              <a:t>   insertion and will automatically stop when finished.</a:t>
            </a:r>
            <a:endParaRPr lang="en-CA" sz="850" dirty="0">
              <a:latin typeface="Arial" panose="020B0604020202020204" pitchFamily="34" charset="0"/>
              <a:cs typeface="Arial" panose="020B0604020202020204" pitchFamily="34" charset="0"/>
            </a:endParaRPr>
          </a:p>
          <a:p>
            <a:pPr latinLnBrk="1"/>
            <a:endParaRPr lang="en-US" altLang="ko-KR" sz="300" b="1" dirty="0">
              <a:latin typeface="Arial" panose="020B0604020202020204" pitchFamily="34" charset="0"/>
              <a:cs typeface="Arial" panose="020B0604020202020204" pitchFamily="34" charset="0"/>
            </a:endParaRPr>
          </a:p>
          <a:p>
            <a:pPr latinLnBrk="1"/>
            <a:r>
              <a:rPr lang="en-US" altLang="ko-KR" sz="850" b="1" dirty="0">
                <a:latin typeface="Arial" panose="020B0604020202020204" pitchFamily="34" charset="0"/>
                <a:cs typeface="Arial" panose="020B0604020202020204" pitchFamily="34" charset="0"/>
              </a:rPr>
              <a:t>•</a:t>
            </a:r>
            <a:r>
              <a:rPr lang="en-US" sz="850" b="1" dirty="0">
                <a:latin typeface="Arial" panose="020B0604020202020204" pitchFamily="34" charset="0"/>
                <a:cs typeface="Arial" panose="020B0604020202020204" pitchFamily="34" charset="0"/>
              </a:rPr>
              <a:t> Auto Reverse</a:t>
            </a:r>
            <a:endParaRPr lang="en-CA" sz="850" dirty="0">
              <a:latin typeface="Arial" panose="020B0604020202020204" pitchFamily="34" charset="0"/>
              <a:cs typeface="Arial" panose="020B0604020202020204" pitchFamily="34" charset="0"/>
            </a:endParaRPr>
          </a:p>
          <a:p>
            <a:pPr latinLnBrk="1"/>
            <a:r>
              <a:rPr lang="en-US" sz="850" dirty="0">
                <a:latin typeface="Arial" panose="020B0604020202020204" pitchFamily="34" charset="0"/>
                <a:cs typeface="Arial" panose="020B0604020202020204" pitchFamily="34" charset="0"/>
              </a:rPr>
              <a:t>  Automatically reverses to free jams, then runs forward to </a:t>
            </a:r>
          </a:p>
          <a:p>
            <a:pPr latinLnBrk="1"/>
            <a:r>
              <a:rPr lang="en-US" sz="850" dirty="0">
                <a:latin typeface="Arial" panose="020B0604020202020204" pitchFamily="34" charset="0"/>
                <a:cs typeface="Arial" panose="020B0604020202020204" pitchFamily="34" charset="0"/>
              </a:rPr>
              <a:t>  continue shredding</a:t>
            </a:r>
            <a:endParaRPr lang="en-CA" sz="850" dirty="0">
              <a:latin typeface="Arial" panose="020B0604020202020204" pitchFamily="34" charset="0"/>
              <a:cs typeface="Arial" panose="020B0604020202020204" pitchFamily="34" charset="0"/>
            </a:endParaRPr>
          </a:p>
        </p:txBody>
      </p:sp>
      <p:sp>
        <p:nvSpPr>
          <p:cNvPr id="48" name="Text Box 8"/>
          <p:cNvSpPr txBox="1">
            <a:spLocks noChangeArrowheads="1"/>
          </p:cNvSpPr>
          <p:nvPr/>
        </p:nvSpPr>
        <p:spPr bwMode="auto">
          <a:xfrm>
            <a:off x="419100" y="5638800"/>
            <a:ext cx="3657600" cy="30480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buClr>
                <a:srgbClr val="676767"/>
              </a:buClr>
            </a:pPr>
            <a:r>
              <a:rPr lang="en-US" altLang="en-US" sz="1200" b="1" dirty="0">
                <a:solidFill>
                  <a:srgbClr val="2F2F2F"/>
                </a:solidFill>
                <a:latin typeface="Arial" panose="020B0604020202020204" pitchFamily="34" charset="0"/>
                <a:cs typeface="Arial" panose="020B0604020202020204" pitchFamily="34" charset="0"/>
              </a:rPr>
              <a:t>Royal Sovereign Patented Auto Feed Technology</a:t>
            </a:r>
            <a:endParaRPr kumimoji="0" lang="en-US" alt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9" name="Rectangle 48"/>
          <p:cNvSpPr/>
          <p:nvPr/>
        </p:nvSpPr>
        <p:spPr>
          <a:xfrm>
            <a:off x="373074" y="5763652"/>
            <a:ext cx="6027726" cy="484748"/>
          </a:xfrm>
          <a:prstGeom prst="rect">
            <a:avLst/>
          </a:prstGeom>
        </p:spPr>
        <p:txBody>
          <a:bodyPr wrap="square">
            <a:spAutoFit/>
          </a:bodyPr>
          <a:lstStyle/>
          <a:p>
            <a:pPr latinLnBrk="1"/>
            <a:endParaRPr lang="en-US" sz="850" dirty="0">
              <a:latin typeface="Arial" panose="020B0604020202020204" pitchFamily="34" charset="0"/>
              <a:cs typeface="Arial" panose="020B0604020202020204" pitchFamily="34" charset="0"/>
            </a:endParaRPr>
          </a:p>
          <a:p>
            <a:pPr latinLnBrk="1"/>
            <a:r>
              <a:rPr lang="en-US" sz="850" dirty="0">
                <a:latin typeface="Arial" panose="020B0604020202020204" pitchFamily="34" charset="0"/>
                <a:cs typeface="Arial" panose="020B0604020202020204" pitchFamily="34" charset="0"/>
              </a:rPr>
              <a:t>The patented motor and cutter mechanism used in our Royal Sovereign auto feed shredders provides improved reliability, </a:t>
            </a:r>
          </a:p>
          <a:p>
            <a:pPr latinLnBrk="1"/>
            <a:r>
              <a:rPr lang="en-US" sz="850" dirty="0">
                <a:latin typeface="Arial" panose="020B0604020202020204" pitchFamily="34" charset="0"/>
                <a:cs typeface="Arial" panose="020B0604020202020204" pitchFamily="34" charset="0"/>
              </a:rPr>
              <a:t>performance and speed.   Key benefits of Royal Sovereign’s patented auto feed technology include:</a:t>
            </a:r>
            <a:endParaRPr lang="en-CA" sz="850" dirty="0">
              <a:latin typeface="Arial" panose="020B0604020202020204" pitchFamily="34" charset="0"/>
              <a:cs typeface="Arial" panose="020B0604020202020204" pitchFamily="34" charset="0"/>
            </a:endParaRPr>
          </a:p>
        </p:txBody>
      </p:sp>
      <p:sp>
        <p:nvSpPr>
          <p:cNvPr id="50" name="Rectangle 49"/>
          <p:cNvSpPr/>
          <p:nvPr/>
        </p:nvSpPr>
        <p:spPr>
          <a:xfrm>
            <a:off x="3352800" y="6400800"/>
            <a:ext cx="3048000" cy="2108269"/>
          </a:xfrm>
          <a:prstGeom prst="rect">
            <a:avLst/>
          </a:prstGeom>
        </p:spPr>
        <p:txBody>
          <a:bodyPr wrap="square">
            <a:spAutoFit/>
          </a:bodyPr>
          <a:lstStyle/>
          <a:p>
            <a:pPr latinLnBrk="1"/>
            <a:endParaRPr lang="en-US" altLang="ko-KR" sz="300" b="1" dirty="0">
              <a:latin typeface="Arial" panose="020B0604020202020204" pitchFamily="34" charset="0"/>
              <a:cs typeface="Arial" panose="020B0604020202020204" pitchFamily="34" charset="0"/>
            </a:endParaRPr>
          </a:p>
          <a:p>
            <a:pPr latinLnBrk="1"/>
            <a:r>
              <a:rPr lang="en-US" altLang="ko-KR" sz="850" b="1" dirty="0">
                <a:latin typeface="Arial" panose="020B0604020202020204" pitchFamily="34" charset="0"/>
                <a:cs typeface="Arial" panose="020B0604020202020204" pitchFamily="34" charset="0"/>
              </a:rPr>
              <a:t>•</a:t>
            </a:r>
            <a:r>
              <a:rPr lang="en-US" sz="850" b="1" dirty="0">
                <a:latin typeface="Arial" panose="020B0604020202020204" pitchFamily="34" charset="0"/>
                <a:cs typeface="Arial" panose="020B0604020202020204" pitchFamily="34" charset="0"/>
              </a:rPr>
              <a:t> Internal JAM Removal Function</a:t>
            </a:r>
            <a:endParaRPr lang="en-CA" sz="850" dirty="0">
              <a:latin typeface="Arial" panose="020B0604020202020204" pitchFamily="34" charset="0"/>
              <a:cs typeface="Arial" panose="020B0604020202020204" pitchFamily="34" charset="0"/>
            </a:endParaRPr>
          </a:p>
          <a:p>
            <a:pPr latinLnBrk="1"/>
            <a:r>
              <a:rPr lang="en-US" sz="850" dirty="0">
                <a:latin typeface="Arial" panose="020B0604020202020204" pitchFamily="34" charset="0"/>
                <a:cs typeface="Arial" panose="020B0604020202020204" pitchFamily="34" charset="0"/>
              </a:rPr>
              <a:t>  Removal function activates when curled/crumpled paper </a:t>
            </a:r>
          </a:p>
          <a:p>
            <a:pPr latinLnBrk="1"/>
            <a:r>
              <a:rPr lang="en-US" sz="850" dirty="0">
                <a:latin typeface="Arial" panose="020B0604020202020204" pitchFamily="34" charset="0"/>
                <a:cs typeface="Arial" panose="020B0604020202020204" pitchFamily="34" charset="0"/>
              </a:rPr>
              <a:t>  is inserted to help prevent a potential paper JAM problem.</a:t>
            </a:r>
            <a:endParaRPr lang="en-CA" sz="850" dirty="0">
              <a:latin typeface="Arial" panose="020B0604020202020204" pitchFamily="34" charset="0"/>
              <a:cs typeface="Arial" panose="020B0604020202020204" pitchFamily="34" charset="0"/>
            </a:endParaRPr>
          </a:p>
          <a:p>
            <a:pPr latinLnBrk="1"/>
            <a:endParaRPr lang="en-US" altLang="ko-KR" sz="300" b="1" dirty="0">
              <a:latin typeface="Arial" panose="020B0604020202020204" pitchFamily="34" charset="0"/>
              <a:cs typeface="Arial" panose="020B0604020202020204" pitchFamily="34" charset="0"/>
            </a:endParaRPr>
          </a:p>
          <a:p>
            <a:pPr latinLnBrk="1"/>
            <a:r>
              <a:rPr lang="en-US" altLang="ko-KR" sz="850" b="1" dirty="0">
                <a:latin typeface="Arial" panose="020B0604020202020204" pitchFamily="34" charset="0"/>
                <a:cs typeface="Arial" panose="020B0604020202020204" pitchFamily="34" charset="0"/>
              </a:rPr>
              <a:t>•</a:t>
            </a:r>
            <a:r>
              <a:rPr lang="en-US" sz="850" b="1" dirty="0">
                <a:latin typeface="Arial" panose="020B0604020202020204" pitchFamily="34" charset="0"/>
                <a:cs typeface="Arial" panose="020B0604020202020204" pitchFamily="34" charset="0"/>
              </a:rPr>
              <a:t> Safety Features</a:t>
            </a:r>
            <a:endParaRPr lang="en-CA" sz="850" dirty="0">
              <a:latin typeface="Arial" panose="020B0604020202020204" pitchFamily="34" charset="0"/>
              <a:cs typeface="Arial" panose="020B0604020202020204" pitchFamily="34" charset="0"/>
            </a:endParaRPr>
          </a:p>
          <a:p>
            <a:pPr latinLnBrk="1"/>
            <a:r>
              <a:rPr lang="en-US" sz="850" dirty="0">
                <a:latin typeface="Arial" panose="020B0604020202020204" pitchFamily="34" charset="0"/>
                <a:cs typeface="Arial" panose="020B0604020202020204" pitchFamily="34" charset="0"/>
              </a:rPr>
              <a:t>   As a safety precaution, if the pull-out basket is taken out </a:t>
            </a:r>
          </a:p>
          <a:p>
            <a:pPr latinLnBrk="1"/>
            <a:r>
              <a:rPr lang="en-US" sz="850" dirty="0">
                <a:latin typeface="Arial" panose="020B0604020202020204" pitchFamily="34" charset="0"/>
                <a:cs typeface="Arial" panose="020B0604020202020204" pitchFamily="34" charset="0"/>
              </a:rPr>
              <a:t>   or placed incorrectly or if the cover lid is open the power </a:t>
            </a:r>
          </a:p>
          <a:p>
            <a:pPr latinLnBrk="1"/>
            <a:r>
              <a:rPr lang="en-US" sz="850" dirty="0">
                <a:latin typeface="Arial" panose="020B0604020202020204" pitchFamily="34" charset="0"/>
                <a:cs typeface="Arial" panose="020B0604020202020204" pitchFamily="34" charset="0"/>
              </a:rPr>
              <a:t>   will automatically cut off.</a:t>
            </a:r>
            <a:endParaRPr lang="en-CA" sz="850" dirty="0">
              <a:latin typeface="Arial" panose="020B0604020202020204" pitchFamily="34" charset="0"/>
              <a:cs typeface="Arial" panose="020B0604020202020204" pitchFamily="34" charset="0"/>
            </a:endParaRPr>
          </a:p>
          <a:p>
            <a:pPr latinLnBrk="1"/>
            <a:endParaRPr lang="en-US" altLang="ko-KR" sz="300" b="1" dirty="0">
              <a:latin typeface="Arial" panose="020B0604020202020204" pitchFamily="34" charset="0"/>
              <a:cs typeface="Arial" panose="020B0604020202020204" pitchFamily="34" charset="0"/>
            </a:endParaRPr>
          </a:p>
          <a:p>
            <a:pPr latinLnBrk="1"/>
            <a:r>
              <a:rPr lang="en-US" altLang="ko-KR" sz="850" b="1" dirty="0">
                <a:latin typeface="Arial" panose="020B0604020202020204" pitchFamily="34" charset="0"/>
                <a:cs typeface="Arial" panose="020B0604020202020204" pitchFamily="34" charset="0"/>
              </a:rPr>
              <a:t>•</a:t>
            </a:r>
            <a:r>
              <a:rPr lang="en-US" sz="850" b="1" dirty="0">
                <a:latin typeface="Arial" panose="020B0604020202020204" pitchFamily="34" charset="0"/>
                <a:cs typeface="Arial" panose="020B0604020202020204" pitchFamily="34" charset="0"/>
              </a:rPr>
              <a:t> Overheat Protection</a:t>
            </a:r>
            <a:endParaRPr lang="en-CA" sz="850" dirty="0">
              <a:latin typeface="Arial" panose="020B0604020202020204" pitchFamily="34" charset="0"/>
              <a:cs typeface="Arial" panose="020B0604020202020204" pitchFamily="34" charset="0"/>
            </a:endParaRPr>
          </a:p>
          <a:p>
            <a:pPr latinLnBrk="1"/>
            <a:r>
              <a:rPr lang="en-US" sz="850" dirty="0">
                <a:latin typeface="Arial" panose="020B0604020202020204" pitchFamily="34" charset="0"/>
                <a:cs typeface="Arial" panose="020B0604020202020204" pitchFamily="34" charset="0"/>
              </a:rPr>
              <a:t>   To ensure that the shredder does not overheat, the unit</a:t>
            </a:r>
          </a:p>
          <a:p>
            <a:pPr latinLnBrk="1"/>
            <a:r>
              <a:rPr lang="en-US" sz="850" dirty="0">
                <a:latin typeface="Arial" panose="020B0604020202020204" pitchFamily="34" charset="0"/>
                <a:cs typeface="Arial" panose="020B0604020202020204" pitchFamily="34" charset="0"/>
              </a:rPr>
              <a:t>   will  automatically shut itself off.  This helps ensure longer</a:t>
            </a:r>
          </a:p>
          <a:p>
            <a:pPr latinLnBrk="1"/>
            <a:r>
              <a:rPr lang="en-US" sz="850" dirty="0">
                <a:latin typeface="Arial" panose="020B0604020202020204" pitchFamily="34" charset="0"/>
                <a:cs typeface="Arial" panose="020B0604020202020204" pitchFamily="34" charset="0"/>
              </a:rPr>
              <a:t>   life of the Royal Sovereign shredder</a:t>
            </a:r>
            <a:endParaRPr lang="en-CA" sz="850" dirty="0">
              <a:latin typeface="Arial" panose="020B0604020202020204" pitchFamily="34" charset="0"/>
              <a:cs typeface="Arial" panose="020B0604020202020204" pitchFamily="34" charset="0"/>
            </a:endParaRPr>
          </a:p>
          <a:p>
            <a:pPr latinLnBrk="1"/>
            <a:endParaRPr lang="en-US" altLang="ko-KR" sz="300" b="1" dirty="0">
              <a:latin typeface="Arial" panose="020B0604020202020204" pitchFamily="34" charset="0"/>
              <a:cs typeface="Arial" panose="020B0604020202020204" pitchFamily="34" charset="0"/>
            </a:endParaRPr>
          </a:p>
          <a:p>
            <a:pPr latinLnBrk="1"/>
            <a:r>
              <a:rPr lang="en-US" altLang="ko-KR" sz="850" b="1" dirty="0">
                <a:latin typeface="Arial" panose="020B0604020202020204" pitchFamily="34" charset="0"/>
                <a:cs typeface="Arial" panose="020B0604020202020204" pitchFamily="34" charset="0"/>
              </a:rPr>
              <a:t>•</a:t>
            </a:r>
            <a:r>
              <a:rPr lang="en-US" sz="850" b="1" dirty="0">
                <a:latin typeface="Arial" panose="020B0604020202020204" pitchFamily="34" charset="0"/>
                <a:cs typeface="Arial" panose="020B0604020202020204" pitchFamily="34" charset="0"/>
              </a:rPr>
              <a:t> Bin Full Indicator</a:t>
            </a:r>
            <a:endParaRPr lang="en-CA" sz="850" dirty="0">
              <a:latin typeface="Arial" panose="020B0604020202020204" pitchFamily="34" charset="0"/>
              <a:cs typeface="Arial" panose="020B0604020202020204" pitchFamily="34" charset="0"/>
            </a:endParaRPr>
          </a:p>
          <a:p>
            <a:pPr latinLnBrk="1"/>
            <a:r>
              <a:rPr lang="en-US" sz="850" dirty="0">
                <a:latin typeface="Arial" panose="020B0604020202020204" pitchFamily="34" charset="0"/>
                <a:cs typeface="Arial" panose="020B0604020202020204" pitchFamily="34" charset="0"/>
              </a:rPr>
              <a:t>   The Bin Full Indicator LED light will turn on when the        </a:t>
            </a:r>
          </a:p>
          <a:p>
            <a:pPr latinLnBrk="1"/>
            <a:r>
              <a:rPr lang="en-US" sz="850" dirty="0">
                <a:latin typeface="Arial" panose="020B0604020202020204" pitchFamily="34" charset="0"/>
                <a:cs typeface="Arial" panose="020B0604020202020204" pitchFamily="34" charset="0"/>
              </a:rPr>
              <a:t>   basket is full to indicate it is time to empty the basket.</a:t>
            </a:r>
            <a:endParaRPr lang="en-CA" sz="850" dirty="0">
              <a:latin typeface="Arial" panose="020B0604020202020204" pitchFamily="34" charset="0"/>
              <a:cs typeface="Arial" panose="020B0604020202020204" pitchFamily="34" charset="0"/>
            </a:endParaRPr>
          </a:p>
        </p:txBody>
      </p:sp>
      <p:sp>
        <p:nvSpPr>
          <p:cNvPr id="16" name="Text Box 130"/>
          <p:cNvSpPr txBox="1">
            <a:spLocks noChangeArrowheads="1"/>
          </p:cNvSpPr>
          <p:nvPr/>
        </p:nvSpPr>
        <p:spPr bwMode="auto">
          <a:xfrm>
            <a:off x="458470" y="778138"/>
            <a:ext cx="3227171"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AFX-M150P</a:t>
            </a:r>
            <a:r>
              <a:rPr lang="pt-BR" sz="1200" b="1" kern="1400" dirty="0">
                <a:solidFill>
                  <a:srgbClr val="FCAF17"/>
                </a:solidFill>
                <a:effectLst/>
                <a:latin typeface="Arial" panose="020B0604020202020204" pitchFamily="34" charset="0"/>
                <a:ea typeface="Times New Roman"/>
                <a:cs typeface="Arial" panose="020B0604020202020204" pitchFamily="34" charset="0"/>
              </a:rPr>
              <a:t> </a:t>
            </a:r>
            <a:endParaRPr lang="pt-BR" sz="1200" b="1" kern="1400" dirty="0">
              <a:solidFill>
                <a:srgbClr val="FCAF17"/>
              </a:solidFill>
              <a:latin typeface="Arial" panose="020B0604020202020204" pitchFamily="34" charset="0"/>
              <a:ea typeface="Times New Roman"/>
              <a:cs typeface="Arial" panose="020B0604020202020204" pitchFamily="34" charset="0"/>
            </a:endParaRP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150 Sheet High Security Auto Feed </a:t>
            </a: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Micro Cut Shredder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17" name="Rectangle 16"/>
          <p:cNvSpPr/>
          <p:nvPr/>
        </p:nvSpPr>
        <p:spPr>
          <a:xfrm>
            <a:off x="382270" y="1691757"/>
            <a:ext cx="3862020" cy="3277820"/>
          </a:xfrm>
          <a:prstGeom prst="rect">
            <a:avLst/>
          </a:prstGeom>
        </p:spPr>
        <p:txBody>
          <a:bodyPr wrap="square">
            <a:spAutoFit/>
          </a:bodyPr>
          <a:lstStyle/>
          <a:p>
            <a:r>
              <a:rPr lang="en-CA" sz="850" b="1" dirty="0">
                <a:latin typeface="Arial" panose="020B0604020202020204" pitchFamily="34" charset="0"/>
                <a:cs typeface="Arial" panose="020B0604020202020204" pitchFamily="34" charset="0"/>
              </a:rPr>
              <a:t>Micro Cut P-5 Security </a:t>
            </a:r>
          </a:p>
          <a:p>
            <a:r>
              <a:rPr lang="en-CA" sz="850" dirty="0">
                <a:latin typeface="Arial" panose="020B0604020202020204" pitchFamily="34" charset="0"/>
                <a:cs typeface="Arial" panose="020B0604020202020204" pitchFamily="34" charset="0"/>
              </a:rPr>
              <a:t>▪ Shreds paper documents and other sensitive material into very small 3 x 10 mm (.118” x .393”) micro cut pieces for secure destruction</a:t>
            </a:r>
          </a:p>
          <a:p>
            <a:endParaRPr lang="en-CA" sz="400"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High Capacity Shredding </a:t>
            </a:r>
          </a:p>
          <a:p>
            <a:r>
              <a:rPr lang="en-CA" sz="850" dirty="0">
                <a:latin typeface="Arial" panose="020B0604020202020204" pitchFamily="34" charset="0"/>
                <a:cs typeface="Arial" panose="020B0604020202020204" pitchFamily="34" charset="0"/>
              </a:rPr>
              <a:t>▪ In auto feed mode, the shredder will pull 1-3 documents at a time to continuously shred up to 150 sheets of paper, including stapled sets</a:t>
            </a:r>
          </a:p>
          <a:p>
            <a:r>
              <a:rPr lang="en-CA" sz="850" dirty="0">
                <a:latin typeface="Arial" panose="020B0604020202020204" pitchFamily="34" charset="0"/>
                <a:cs typeface="Arial" panose="020B0604020202020204" pitchFamily="34" charset="0"/>
              </a:rPr>
              <a:t>▪ Shreds approximately 650 sheets per hour</a:t>
            </a:r>
          </a:p>
          <a:p>
            <a:r>
              <a:rPr lang="en-CA" sz="850" dirty="0">
                <a:latin typeface="Arial" panose="020B0604020202020204" pitchFamily="34" charset="0"/>
                <a:cs typeface="Arial" panose="020B0604020202020204" pitchFamily="34" charset="0"/>
              </a:rPr>
              <a:t>▪ Includes 10 sheet capacity manual feed slot for small jobs</a:t>
            </a:r>
          </a:p>
          <a:p>
            <a:r>
              <a:rPr lang="en-CA" sz="850" dirty="0">
                <a:latin typeface="Arial" panose="020B0604020202020204" pitchFamily="34" charset="0"/>
                <a:cs typeface="Arial" panose="020B0604020202020204" pitchFamily="34" charset="0"/>
              </a:rPr>
              <a:t>▪ Quiet 58 dB operation minimizes noise in office and workplace</a:t>
            </a:r>
          </a:p>
          <a:p>
            <a:endParaRPr lang="en-CA" sz="400"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30 Minute Continuous Run Time </a:t>
            </a:r>
          </a:p>
          <a:p>
            <a:r>
              <a:rPr lang="en-CA" sz="850" dirty="0">
                <a:latin typeface="Arial" panose="020B0604020202020204" pitchFamily="34" charset="0"/>
                <a:cs typeface="Arial" panose="020B0604020202020204" pitchFamily="34" charset="0"/>
              </a:rPr>
              <a:t>▪ 30 minutes ON/60 Minutes OFF duty cycle in auto, 3 minutes ON/60 minutes off in manual</a:t>
            </a:r>
          </a:p>
          <a:p>
            <a:endParaRPr lang="en-CA" sz="400" b="1"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Smart Auto-Reverse Function</a:t>
            </a:r>
          </a:p>
          <a:p>
            <a:r>
              <a:rPr lang="en-CA" sz="850" dirty="0">
                <a:latin typeface="Arial" panose="020B0604020202020204" pitchFamily="34" charset="0"/>
                <a:cs typeface="Arial" panose="020B0604020202020204" pitchFamily="34" charset="0"/>
              </a:rPr>
              <a:t>▪ Built in jam free operation senses paper jams, auto reverses to free jam and then runs forward to continue shredding</a:t>
            </a:r>
          </a:p>
          <a:p>
            <a:r>
              <a:rPr lang="en-CA" sz="400" dirty="0">
                <a:latin typeface="Arial" panose="020B0604020202020204" pitchFamily="34" charset="0"/>
                <a:cs typeface="Arial" panose="020B0604020202020204" pitchFamily="34" charset="0"/>
              </a:rPr>
              <a:t> </a:t>
            </a:r>
            <a:endParaRPr lang="en-CA" sz="400" b="1"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Large 25 L (6.5 Gallon) Basket </a:t>
            </a:r>
          </a:p>
          <a:p>
            <a:r>
              <a:rPr lang="en-CA" sz="850" dirty="0">
                <a:latin typeface="Arial" panose="020B0604020202020204" pitchFamily="34" charset="0"/>
                <a:cs typeface="Arial" panose="020B0604020202020204" pitchFamily="34" charset="0"/>
              </a:rPr>
              <a:t>▪ Holds large quantity of shredded paper before emptying basket is required</a:t>
            </a:r>
          </a:p>
          <a:p>
            <a:r>
              <a:rPr lang="en-CA" sz="850" dirty="0">
                <a:latin typeface="Arial" panose="020B0604020202020204" pitchFamily="34" charset="0"/>
                <a:cs typeface="Arial" panose="020B0604020202020204" pitchFamily="34" charset="0"/>
              </a:rPr>
              <a:t>▪ Caster wheels provide easy mobility of shredder from room to room</a:t>
            </a:r>
          </a:p>
          <a:p>
            <a:r>
              <a:rPr lang="en-CA" sz="850" dirty="0">
                <a:latin typeface="Arial" panose="020B0604020202020204" pitchFamily="34" charset="0"/>
                <a:cs typeface="Arial" panose="020B0604020202020204" pitchFamily="34" charset="0"/>
              </a:rPr>
              <a:t>▪ Optical display and auto shutdown if basket is full</a:t>
            </a:r>
          </a:p>
          <a:p>
            <a:endParaRPr lang="en-CA" sz="400"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Energy Saving Mode </a:t>
            </a:r>
          </a:p>
          <a:p>
            <a:r>
              <a:rPr lang="en-CA" sz="850" dirty="0">
                <a:latin typeface="Arial" panose="020B0604020202020204" pitchFamily="34" charset="0"/>
                <a:cs typeface="Arial" panose="020B0604020202020204" pitchFamily="34" charset="0"/>
              </a:rPr>
              <a:t>▪ Unit goes to standby mode using only 1-2 Watt of power when not in use</a:t>
            </a:r>
          </a:p>
          <a:p>
            <a:r>
              <a:rPr lang="en-CA" sz="850" dirty="0">
                <a:latin typeface="Arial" panose="020B0604020202020204" pitchFamily="34" charset="0"/>
                <a:cs typeface="Arial" panose="020B0604020202020204" pitchFamily="34" charset="0"/>
              </a:rPr>
              <a:t>▪ Convenient bin window shows quantity of paper shredded</a:t>
            </a:r>
          </a:p>
        </p:txBody>
      </p:sp>
      <p:sp>
        <p:nvSpPr>
          <p:cNvPr id="20" name="Text Box 8"/>
          <p:cNvSpPr txBox="1">
            <a:spLocks noChangeArrowheads="1"/>
          </p:cNvSpPr>
          <p:nvPr/>
        </p:nvSpPr>
        <p:spPr bwMode="auto">
          <a:xfrm>
            <a:off x="458470" y="1420505"/>
            <a:ext cx="665683" cy="280194"/>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buClr>
                <a:srgbClr val="676767"/>
              </a:buClr>
            </a:pPr>
            <a:r>
              <a:rPr lang="en-US" altLang="en-US" sz="1000" b="1" dirty="0">
                <a:solidFill>
                  <a:srgbClr val="2F2F2F"/>
                </a:solidFill>
                <a:latin typeface="Arial" panose="020B0604020202020204" pitchFamily="34" charset="0"/>
                <a:cs typeface="Arial" panose="020B0604020202020204" pitchFamily="34" charset="0"/>
              </a:rPr>
              <a:t>Features</a:t>
            </a:r>
          </a:p>
          <a:p>
            <a:pPr marL="0" marR="0" lvl="0" indent="0" algn="l" defTabSz="914400" rtl="0" eaLnBrk="1" fontAlgn="base" latinLnBrk="0" hangingPunct="1">
              <a:lnSpc>
                <a:spcPct val="100000"/>
              </a:lnSpc>
              <a:spcBef>
                <a:spcPct val="0"/>
              </a:spcBef>
              <a:spcAft>
                <a:spcPct val="0"/>
              </a:spcAft>
              <a:buClr>
                <a:srgbClr val="676767"/>
              </a:buClr>
              <a:buSzTx/>
              <a:tabLst/>
            </a:pPr>
            <a:r>
              <a:rPr lang="en-US" altLang="en-US" sz="1000" dirty="0">
                <a:solidFill>
                  <a:srgbClr val="676767"/>
                </a:solidFill>
                <a:latin typeface="Arial" panose="020B0604020202020204" pitchFamily="34" charset="0"/>
                <a:cs typeface="Arial" panose="020B0604020202020204" pitchFamily="34" charset="0"/>
              </a:rPr>
              <a:t>.</a:t>
            </a:r>
            <a:endParaRPr kumimoji="0" lang="en-US" alt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2012957"/>
            <a:ext cx="2041349" cy="2907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4290" y="1385868"/>
            <a:ext cx="2188369" cy="497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a:extLst>
              <a:ext uri="{FF2B5EF4-FFF2-40B4-BE49-F238E27FC236}">
                <a16:creationId xmlns:a16="http://schemas.microsoft.com/office/drawing/2014/main" id="{04BCF4F9-90F6-4CAB-B526-02592A55A205}"/>
              </a:ext>
            </a:extLst>
          </p:cNvPr>
          <p:cNvSpPr/>
          <p:nvPr/>
        </p:nvSpPr>
        <p:spPr>
          <a:xfrm>
            <a:off x="6627312" y="3162301"/>
            <a:ext cx="230688" cy="2819399"/>
          </a:xfrm>
          <a:prstGeom prst="rect">
            <a:avLst/>
          </a:prstGeom>
          <a:solidFill>
            <a:srgbClr val="00B050"/>
          </a:solidFill>
          <a:ln>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F9ECD02-6603-4289-9378-74FAF88CA92A}"/>
              </a:ext>
            </a:extLst>
          </p:cNvPr>
          <p:cNvSpPr txBox="1"/>
          <p:nvPr/>
        </p:nvSpPr>
        <p:spPr>
          <a:xfrm>
            <a:off x="5153102" y="4402723"/>
            <a:ext cx="3175000"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Auto Feed  Micro-Cut Shredder</a:t>
            </a:r>
          </a:p>
        </p:txBody>
      </p:sp>
      <p:sp>
        <p:nvSpPr>
          <p:cNvPr id="19" name="Slide Number Placeholder 7">
            <a:extLst>
              <a:ext uri="{FF2B5EF4-FFF2-40B4-BE49-F238E27FC236}">
                <a16:creationId xmlns:a16="http://schemas.microsoft.com/office/drawing/2014/main" id="{FFF7797D-5215-49DC-A737-876BDD297D83}"/>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11</a:t>
            </a:fld>
            <a:endParaRPr lang="en-US" sz="1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2730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157"/>
          <p:cNvSpPr txBox="1">
            <a:spLocks noChangeArrowheads="1"/>
          </p:cNvSpPr>
          <p:nvPr/>
        </p:nvSpPr>
        <p:spPr bwMode="auto">
          <a:xfrm>
            <a:off x="458470" y="8448675"/>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en-CA" sz="1000" kern="1400" dirty="0">
                <a:solidFill>
                  <a:schemeClr val="bg1"/>
                </a:solidFill>
                <a:latin typeface="Arial" panose="020B0604020202020204" pitchFamily="34" charset="0"/>
                <a:ea typeface="Times New Roman"/>
                <a:cs typeface="Arial" panose="020B0604020202020204" pitchFamily="34" charset="0"/>
              </a:rPr>
              <a:t>Select from multi-port or single port nozzle.   Multi-port hand dryers provide an even flow drying of hands, while single port provides a high intensity dry</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3" name="Text Box 157"/>
          <p:cNvSpPr txBox="1">
            <a:spLocks noChangeArrowheads="1"/>
          </p:cNvSpPr>
          <p:nvPr/>
        </p:nvSpPr>
        <p:spPr bwMode="auto">
          <a:xfrm>
            <a:off x="3904932" y="8125048"/>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en-CA" sz="1000" kern="1400" dirty="0">
                <a:solidFill>
                  <a:schemeClr val="bg1"/>
                </a:solidFill>
                <a:effectLst/>
                <a:latin typeface="Arial" panose="020B0604020202020204" pitchFamily="34" charset="0"/>
                <a:ea typeface="Times New Roman"/>
                <a:cs typeface="Arial" panose="020B0604020202020204" pitchFamily="34" charset="0"/>
              </a:rPr>
              <a:t>Some Royal Sovereign Hand dryers are infused with Steritouch Antimicrobial protection, which works continuously to help prevent the growth  of stain and odour causing bacteria, mold and mildew on the surface of the hand dryer.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7" name="Text Box 130"/>
          <p:cNvSpPr txBox="1">
            <a:spLocks noChangeArrowheads="1"/>
          </p:cNvSpPr>
          <p:nvPr/>
        </p:nvSpPr>
        <p:spPr bwMode="auto">
          <a:xfrm>
            <a:off x="457200" y="786767"/>
            <a:ext cx="2630487"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RAF-M200P</a:t>
            </a: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200 Sheet High Security Auto Feed Micro Cut Shredder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 name="Rectangle 2"/>
          <p:cNvSpPr/>
          <p:nvPr/>
        </p:nvSpPr>
        <p:spPr>
          <a:xfrm>
            <a:off x="381000" y="1535978"/>
            <a:ext cx="3981374" cy="3824124"/>
          </a:xfrm>
          <a:prstGeom prst="rect">
            <a:avLst/>
          </a:prstGeom>
        </p:spPr>
        <p:txBody>
          <a:bodyPr wrap="square">
            <a:spAutoFit/>
          </a:bodyPr>
          <a:lstStyle/>
          <a:p>
            <a:r>
              <a:rPr lang="en-CA" sz="1000" b="1" dirty="0">
                <a:latin typeface="Arial" panose="020B0604020202020204" pitchFamily="34" charset="0"/>
                <a:cs typeface="Arial" panose="020B0604020202020204" pitchFamily="34" charset="0"/>
              </a:rPr>
              <a:t>Features</a:t>
            </a:r>
          </a:p>
          <a:p>
            <a:endParaRPr lang="en-CA" sz="850"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Micro Cut P-5 Security </a:t>
            </a:r>
            <a:endParaRPr lang="en-CA" sz="850" dirty="0">
              <a:latin typeface="Arial" panose="020B0604020202020204" pitchFamily="34" charset="0"/>
              <a:cs typeface="Arial" panose="020B0604020202020204" pitchFamily="34" charset="0"/>
            </a:endParaRPr>
          </a:p>
          <a:p>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Shreds paper documents and other sensitive material into very </a:t>
            </a:r>
          </a:p>
          <a:p>
            <a:r>
              <a:rPr lang="en-US" sz="850" dirty="0">
                <a:latin typeface="Arial" panose="020B0604020202020204" pitchFamily="34" charset="0"/>
                <a:cs typeface="Arial" panose="020B0604020202020204" pitchFamily="34" charset="0"/>
              </a:rPr>
              <a:t>  small 2 x 14 mm micro cut pieces for secure destruction</a:t>
            </a:r>
          </a:p>
          <a:p>
            <a:endParaRPr lang="en-CA" sz="400"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High Capacity Shredding </a:t>
            </a:r>
            <a:endParaRPr lang="en-CA" sz="850" dirty="0">
              <a:latin typeface="Arial" panose="020B0604020202020204" pitchFamily="34" charset="0"/>
              <a:cs typeface="Arial" panose="020B0604020202020204" pitchFamily="34" charset="0"/>
            </a:endParaRPr>
          </a:p>
          <a:p>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In auto feed mode, the shredder will pull 1-3 documents at a time </a:t>
            </a:r>
          </a:p>
          <a:p>
            <a:r>
              <a:rPr lang="en-US" sz="850" dirty="0">
                <a:latin typeface="Arial" panose="020B0604020202020204" pitchFamily="34" charset="0"/>
                <a:cs typeface="Arial" panose="020B0604020202020204" pitchFamily="34" charset="0"/>
              </a:rPr>
              <a:t>  to continuously shred up to 200 sheets of paper, including stapled </a:t>
            </a:r>
          </a:p>
          <a:p>
            <a:r>
              <a:rPr lang="en-US" sz="850" dirty="0">
                <a:latin typeface="Arial" panose="020B0604020202020204" pitchFamily="34" charset="0"/>
                <a:cs typeface="Arial" panose="020B0604020202020204" pitchFamily="34" charset="0"/>
              </a:rPr>
              <a:t>  sets</a:t>
            </a:r>
          </a:p>
          <a:p>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Includes 10 sheet capacity manual feed slot for small jobs</a:t>
            </a:r>
          </a:p>
          <a:p>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Quiet 58dB operation minimizes noise in office and workplace</a:t>
            </a:r>
          </a:p>
          <a:p>
            <a:endParaRPr lang="en-CA"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60 Minute Continuous Run Time </a:t>
            </a:r>
            <a:endParaRPr lang="en-US" sz="850" dirty="0">
              <a:latin typeface="Arial" panose="020B0604020202020204" pitchFamily="34" charset="0"/>
              <a:cs typeface="Arial" panose="020B0604020202020204" pitchFamily="34" charset="0"/>
            </a:endParaRPr>
          </a:p>
          <a:p>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60 minutes ON/60 Minutes OFF duty cycle in auto, 30 minutes ON/60 minutes off in manual</a:t>
            </a:r>
          </a:p>
          <a:p>
            <a:endParaRPr lang="en-CA" sz="400"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Smart Auto-Reverse Function</a:t>
            </a:r>
            <a:endParaRPr lang="en-CA" sz="850" dirty="0">
              <a:latin typeface="Arial" panose="020B0604020202020204" pitchFamily="34" charset="0"/>
              <a:cs typeface="Arial" panose="020B0604020202020204" pitchFamily="34" charset="0"/>
            </a:endParaRPr>
          </a:p>
          <a:p>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Built in jam free operation senses paper jams, auto reverses to free jam and then runs forward to continue shredding</a:t>
            </a:r>
          </a:p>
          <a:p>
            <a:endParaRPr lang="en-CA" sz="400"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Large 35 L Basket </a:t>
            </a:r>
            <a:endParaRPr lang="en-CA" sz="850" dirty="0">
              <a:latin typeface="Arial" panose="020B0604020202020204" pitchFamily="34" charset="0"/>
              <a:cs typeface="Arial" panose="020B0604020202020204" pitchFamily="34" charset="0"/>
            </a:endParaRPr>
          </a:p>
          <a:p>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Holds large quantity of shredded paper before emptying basket is required</a:t>
            </a:r>
          </a:p>
          <a:p>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Caster wheels provide easy mobility of shredder from room to </a:t>
            </a:r>
          </a:p>
          <a:p>
            <a:r>
              <a:rPr lang="en-US" sz="850" dirty="0">
                <a:latin typeface="Arial" panose="020B0604020202020204" pitchFamily="34" charset="0"/>
                <a:cs typeface="Arial" panose="020B0604020202020204" pitchFamily="34" charset="0"/>
              </a:rPr>
              <a:t>  room</a:t>
            </a:r>
          </a:p>
          <a:p>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Optical display and auto shutdown if basket is full</a:t>
            </a:r>
          </a:p>
          <a:p>
            <a:endParaRPr lang="en-CA" sz="400"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Energy Saving Mode </a:t>
            </a:r>
            <a:endParaRPr lang="en-CA" sz="850" dirty="0">
              <a:latin typeface="Arial" panose="020B0604020202020204" pitchFamily="34" charset="0"/>
              <a:cs typeface="Arial" panose="020B0604020202020204" pitchFamily="34" charset="0"/>
            </a:endParaRPr>
          </a:p>
          <a:p>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Unit goes to standby mode using only 1-2 Watt of power when not in use</a:t>
            </a:r>
          </a:p>
          <a:p>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Convenient bin window shows quantity of paper shredded</a:t>
            </a:r>
          </a:p>
        </p:txBody>
      </p:sp>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8358" t="4981" r="5176"/>
          <a:stretch/>
        </p:blipFill>
        <p:spPr bwMode="auto">
          <a:xfrm>
            <a:off x="4424812" y="2318399"/>
            <a:ext cx="2088328" cy="3256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708" y="7086600"/>
            <a:ext cx="5790584" cy="1704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815" y="1579882"/>
            <a:ext cx="2188369" cy="478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a:extLst>
              <a:ext uri="{FF2B5EF4-FFF2-40B4-BE49-F238E27FC236}">
                <a16:creationId xmlns:a16="http://schemas.microsoft.com/office/drawing/2014/main" id="{18E1F5D7-EA38-422E-8C05-308EED15EDF4}"/>
              </a:ext>
            </a:extLst>
          </p:cNvPr>
          <p:cNvSpPr/>
          <p:nvPr/>
        </p:nvSpPr>
        <p:spPr>
          <a:xfrm>
            <a:off x="6627312" y="3162301"/>
            <a:ext cx="230688" cy="2819399"/>
          </a:xfrm>
          <a:prstGeom prst="rect">
            <a:avLst/>
          </a:prstGeom>
          <a:solidFill>
            <a:srgbClr val="00B050"/>
          </a:solidFill>
          <a:ln>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37CA892-CD6F-46B0-873F-95016BC580D3}"/>
              </a:ext>
            </a:extLst>
          </p:cNvPr>
          <p:cNvSpPr txBox="1"/>
          <p:nvPr/>
        </p:nvSpPr>
        <p:spPr>
          <a:xfrm>
            <a:off x="5153102" y="4402723"/>
            <a:ext cx="3175000"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Auto Feed  Micro-Cut Shredder</a:t>
            </a:r>
          </a:p>
        </p:txBody>
      </p:sp>
      <p:sp>
        <p:nvSpPr>
          <p:cNvPr id="2" name="Rectangle 1">
            <a:extLst>
              <a:ext uri="{FF2B5EF4-FFF2-40B4-BE49-F238E27FC236}">
                <a16:creationId xmlns:a16="http://schemas.microsoft.com/office/drawing/2014/main" id="{41939D15-BE56-463B-B0A1-752E4628BA08}"/>
              </a:ext>
            </a:extLst>
          </p:cNvPr>
          <p:cNvSpPr/>
          <p:nvPr/>
        </p:nvSpPr>
        <p:spPr>
          <a:xfrm>
            <a:off x="4303340" y="1032710"/>
            <a:ext cx="2209800" cy="422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Coming soon</a:t>
            </a:r>
          </a:p>
        </p:txBody>
      </p:sp>
      <p:sp>
        <p:nvSpPr>
          <p:cNvPr id="17" name="Slide Number Placeholder 7">
            <a:extLst>
              <a:ext uri="{FF2B5EF4-FFF2-40B4-BE49-F238E27FC236}">
                <a16:creationId xmlns:a16="http://schemas.microsoft.com/office/drawing/2014/main" id="{29275659-77D4-4384-9135-7F5BBA762D29}"/>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12</a:t>
            </a:fld>
            <a:endParaRPr lang="en-US" sz="1100" dirty="0">
              <a:solidFill>
                <a:schemeClr val="tx1"/>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EF0243E6-5564-4EC2-B139-DE3A187E6C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49816"/>
            <a:ext cx="1348880" cy="254943"/>
          </a:xfrm>
          <a:prstGeom prst="rect">
            <a:avLst/>
          </a:prstGeom>
        </p:spPr>
      </p:pic>
      <p:pic>
        <p:nvPicPr>
          <p:cNvPr id="5" name="Picture 4">
            <a:extLst>
              <a:ext uri="{FF2B5EF4-FFF2-40B4-BE49-F238E27FC236}">
                <a16:creationId xmlns:a16="http://schemas.microsoft.com/office/drawing/2014/main" id="{93CFA5BB-E782-43EF-B523-0E1879107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334" t="28791" r="23333" b="27488"/>
          <a:stretch/>
        </p:blipFill>
        <p:spPr>
          <a:xfrm>
            <a:off x="4288024" y="2238096"/>
            <a:ext cx="609600" cy="386148"/>
          </a:xfrm>
          <a:prstGeom prst="rect">
            <a:avLst/>
          </a:prstGeom>
        </p:spPr>
      </p:pic>
    </p:spTree>
    <p:extLst>
      <p:ext uri="{BB962C8B-B14F-4D97-AF65-F5344CB8AC3E}">
        <p14:creationId xmlns:p14="http://schemas.microsoft.com/office/powerpoint/2010/main" val="3380684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157"/>
          <p:cNvSpPr txBox="1">
            <a:spLocks noChangeArrowheads="1"/>
          </p:cNvSpPr>
          <p:nvPr/>
        </p:nvSpPr>
        <p:spPr bwMode="auto">
          <a:xfrm>
            <a:off x="458470" y="8448675"/>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en-CA" sz="1000" kern="1400" dirty="0">
                <a:solidFill>
                  <a:schemeClr val="bg1"/>
                </a:solidFill>
                <a:latin typeface="Arial" panose="020B0604020202020204" pitchFamily="34" charset="0"/>
                <a:ea typeface="Times New Roman"/>
                <a:cs typeface="Arial" panose="020B0604020202020204" pitchFamily="34" charset="0"/>
              </a:rPr>
              <a:t>Select from multi-port or single port nozzle.   Multi-port hand dryers provide an even flow drying of hands, while single port provides a high intensity dry</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9" name="Text Box 130"/>
          <p:cNvSpPr txBox="1">
            <a:spLocks noChangeArrowheads="1"/>
          </p:cNvSpPr>
          <p:nvPr/>
        </p:nvSpPr>
        <p:spPr bwMode="auto">
          <a:xfrm>
            <a:off x="2779639" y="789885"/>
            <a:ext cx="358013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RDS-15C8</a:t>
            </a:r>
            <a:r>
              <a:rPr lang="pt-BR" sz="1200" b="1" kern="1400" dirty="0">
                <a:solidFill>
                  <a:srgbClr val="FCAF17"/>
                </a:solidFill>
                <a:effectLst/>
                <a:latin typeface="Arial" panose="020B0604020202020204" pitchFamily="34" charset="0"/>
                <a:ea typeface="Times New Roman"/>
                <a:cs typeface="Arial" panose="020B0604020202020204" pitchFamily="34" charset="0"/>
              </a:rPr>
              <a:t> </a:t>
            </a: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8 Sheet Cross-Cut Shredder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656" y="1160406"/>
            <a:ext cx="1704010" cy="2441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Rectangle 51"/>
          <p:cNvSpPr/>
          <p:nvPr/>
        </p:nvSpPr>
        <p:spPr>
          <a:xfrm>
            <a:off x="2743200" y="1234385"/>
            <a:ext cx="3429000" cy="2369880"/>
          </a:xfrm>
          <a:prstGeom prst="rect">
            <a:avLst/>
          </a:prstGeom>
        </p:spPr>
        <p:txBody>
          <a:bodyPr>
            <a:spAutoFit/>
          </a:bodyPr>
          <a:lstStyle/>
          <a:p>
            <a:r>
              <a:rPr lang="en-CA" sz="850" b="1" dirty="0">
                <a:latin typeface="Arial" panose="020B0604020202020204" pitchFamily="34" charset="0"/>
                <a:cs typeface="Arial" panose="020B0604020202020204" pitchFamily="34" charset="0"/>
              </a:rPr>
              <a:t>Features</a:t>
            </a:r>
          </a:p>
          <a:p>
            <a:endParaRPr lang="en-CA" sz="850" b="1"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Cross Cut P-4 Security </a:t>
            </a:r>
          </a:p>
          <a:p>
            <a:r>
              <a:rPr lang="en-CA" sz="850" dirty="0">
                <a:latin typeface="Arial" panose="020B0604020202020204" pitchFamily="34" charset="0"/>
                <a:cs typeface="Arial" panose="020B0604020202020204" pitchFamily="34" charset="0"/>
              </a:rPr>
              <a:t>▪ Shreds paper documents and other sensitive material into small </a:t>
            </a:r>
          </a:p>
          <a:p>
            <a:r>
              <a:rPr lang="en-CA" sz="850" dirty="0">
                <a:latin typeface="Arial" panose="020B0604020202020204" pitchFamily="34" charset="0"/>
                <a:cs typeface="Arial" panose="020B0604020202020204" pitchFamily="34" charset="0"/>
              </a:rPr>
              <a:t>   4 x 35 mm (.157” x 1.37”) cross cut pieces for secure destruction</a:t>
            </a:r>
          </a:p>
          <a:p>
            <a:endParaRPr lang="en-CA" sz="400"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15L (4.0 Gal) Bin </a:t>
            </a:r>
          </a:p>
          <a:p>
            <a:r>
              <a:rPr lang="en-CA" sz="850" dirty="0">
                <a:latin typeface="Arial" panose="020B0604020202020204" pitchFamily="34" charset="0"/>
                <a:cs typeface="Arial" panose="020B0604020202020204" pitchFamily="34" charset="0"/>
              </a:rPr>
              <a:t>▪ Convenient size for deskside or under desk use.   Clear window </a:t>
            </a:r>
          </a:p>
          <a:p>
            <a:r>
              <a:rPr lang="en-CA" sz="850" dirty="0">
                <a:latin typeface="Arial" panose="020B0604020202020204" pitchFamily="34" charset="0"/>
                <a:cs typeface="Arial" panose="020B0604020202020204" pitchFamily="34" charset="0"/>
              </a:rPr>
              <a:t>   shows waste level to indicate when its time to empty bin</a:t>
            </a:r>
          </a:p>
          <a:p>
            <a:endParaRPr lang="en-CA" sz="400"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Auto Start /Stop </a:t>
            </a:r>
          </a:p>
          <a:p>
            <a:r>
              <a:rPr lang="en-CA" sz="850" dirty="0">
                <a:latin typeface="Arial" panose="020B0604020202020204" pitchFamily="34" charset="0"/>
                <a:cs typeface="Arial" panose="020B0604020202020204" pitchFamily="34" charset="0"/>
              </a:rPr>
              <a:t>▪ Automatically starts shredding paper when inserted and </a:t>
            </a:r>
          </a:p>
          <a:p>
            <a:r>
              <a:rPr lang="en-CA" sz="850" dirty="0">
                <a:latin typeface="Arial" panose="020B0604020202020204" pitchFamily="34" charset="0"/>
                <a:cs typeface="Arial" panose="020B0604020202020204" pitchFamily="34" charset="0"/>
              </a:rPr>
              <a:t>   automatically stops when finished shredding </a:t>
            </a:r>
          </a:p>
          <a:p>
            <a:r>
              <a:rPr lang="en-CA" sz="850" dirty="0">
                <a:latin typeface="Arial" panose="020B0604020202020204" pitchFamily="34" charset="0"/>
                <a:cs typeface="Arial" panose="020B0604020202020204" pitchFamily="34" charset="0"/>
              </a:rPr>
              <a:t>▪ Manual reverse switch helps clear any potential jammed paper</a:t>
            </a:r>
          </a:p>
          <a:p>
            <a:endParaRPr lang="en-CA" sz="400" b="1"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8 Sheet Capacity </a:t>
            </a:r>
          </a:p>
          <a:p>
            <a:r>
              <a:rPr lang="en-CA" sz="850" dirty="0">
                <a:latin typeface="Arial" panose="020B0604020202020204" pitchFamily="34" charset="0"/>
                <a:cs typeface="Arial" panose="020B0604020202020204" pitchFamily="34" charset="0"/>
              </a:rPr>
              <a:t>▪ Shreds up to  8 sheets of paper at a time through 220mm (8.7”)</a:t>
            </a:r>
          </a:p>
          <a:p>
            <a:r>
              <a:rPr lang="en-CA" sz="850" dirty="0">
                <a:latin typeface="Arial" panose="020B0604020202020204" pitchFamily="34" charset="0"/>
                <a:cs typeface="Arial" panose="020B0604020202020204" pitchFamily="34" charset="0"/>
              </a:rPr>
              <a:t>   paper feed</a:t>
            </a:r>
          </a:p>
          <a:p>
            <a:r>
              <a:rPr lang="en-CA" sz="850" dirty="0">
                <a:latin typeface="Arial" panose="020B0604020202020204" pitchFamily="34" charset="0"/>
                <a:cs typeface="Arial" panose="020B0604020202020204" pitchFamily="34" charset="0"/>
              </a:rPr>
              <a:t>▪ Also shreds staples and credit cards</a:t>
            </a:r>
          </a:p>
        </p:txBody>
      </p:sp>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044" y="812640"/>
            <a:ext cx="1872934" cy="39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0711135F-A78A-430B-AC86-9157FDB57111}"/>
              </a:ext>
            </a:extLst>
          </p:cNvPr>
          <p:cNvPicPr>
            <a:picLocks noChangeAspect="1"/>
          </p:cNvPicPr>
          <p:nvPr/>
        </p:nvPicPr>
        <p:blipFill>
          <a:blip r:embed="rId4"/>
          <a:stretch>
            <a:fillRect/>
          </a:stretch>
        </p:blipFill>
        <p:spPr>
          <a:xfrm>
            <a:off x="836320" y="6963828"/>
            <a:ext cx="5255921" cy="2030356"/>
          </a:xfrm>
          <a:prstGeom prst="rect">
            <a:avLst/>
          </a:prstGeom>
        </p:spPr>
      </p:pic>
      <p:sp>
        <p:nvSpPr>
          <p:cNvPr id="24" name="Rectangle 23">
            <a:extLst>
              <a:ext uri="{FF2B5EF4-FFF2-40B4-BE49-F238E27FC236}">
                <a16:creationId xmlns:a16="http://schemas.microsoft.com/office/drawing/2014/main" id="{1DF24FB6-11E3-4015-B731-EB8C8D7A84CC}"/>
              </a:ext>
            </a:extLst>
          </p:cNvPr>
          <p:cNvSpPr/>
          <p:nvPr/>
        </p:nvSpPr>
        <p:spPr>
          <a:xfrm>
            <a:off x="6627312" y="3288349"/>
            <a:ext cx="230688" cy="2567303"/>
          </a:xfrm>
          <a:prstGeom prst="rect">
            <a:avLst/>
          </a:prstGeom>
          <a:solidFill>
            <a:srgbClr val="00B050"/>
          </a:solidFill>
          <a:ln>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032A2E3C-5518-48D8-954B-7BCE66352406}"/>
              </a:ext>
            </a:extLst>
          </p:cNvPr>
          <p:cNvSpPr txBox="1"/>
          <p:nvPr/>
        </p:nvSpPr>
        <p:spPr>
          <a:xfrm>
            <a:off x="5153102" y="4402723"/>
            <a:ext cx="3175000"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Manual Document Shredders</a:t>
            </a:r>
          </a:p>
        </p:txBody>
      </p:sp>
      <p:sp>
        <p:nvSpPr>
          <p:cNvPr id="22" name="Slide Number Placeholder 7">
            <a:extLst>
              <a:ext uri="{FF2B5EF4-FFF2-40B4-BE49-F238E27FC236}">
                <a16:creationId xmlns:a16="http://schemas.microsoft.com/office/drawing/2014/main" id="{E5F23F45-FDDF-46DF-825A-7AE2F74A9FA1}"/>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13</a:t>
            </a:fld>
            <a:endParaRPr lang="en-US" sz="11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3B69C6B-C4A9-11F7-8C34-3BFD08C052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7680" y="4305471"/>
            <a:ext cx="1538443" cy="2186389"/>
          </a:xfrm>
          <a:prstGeom prst="rect">
            <a:avLst/>
          </a:prstGeom>
        </p:spPr>
      </p:pic>
      <p:sp>
        <p:nvSpPr>
          <p:cNvPr id="14" name="Rectangle 13">
            <a:extLst>
              <a:ext uri="{FF2B5EF4-FFF2-40B4-BE49-F238E27FC236}">
                <a16:creationId xmlns:a16="http://schemas.microsoft.com/office/drawing/2014/main" id="{F58EDED1-C4F0-BB92-E13D-1A8A0DFE3F45}"/>
              </a:ext>
            </a:extLst>
          </p:cNvPr>
          <p:cNvSpPr/>
          <p:nvPr/>
        </p:nvSpPr>
        <p:spPr>
          <a:xfrm>
            <a:off x="868680" y="5019685"/>
            <a:ext cx="3429000" cy="1138773"/>
          </a:xfrm>
          <a:prstGeom prst="rect">
            <a:avLst/>
          </a:prstGeom>
        </p:spPr>
        <p:txBody>
          <a:bodyPr>
            <a:spAutoFit/>
          </a:bodyPr>
          <a:lstStyle/>
          <a:p>
            <a:r>
              <a:rPr lang="en-CA" sz="850" b="1" dirty="0">
                <a:latin typeface="Arial" panose="020B0604020202020204" pitchFamily="34" charset="0"/>
                <a:cs typeface="Arial" panose="020B0604020202020204" pitchFamily="34" charset="0"/>
              </a:rPr>
              <a:t>Features</a:t>
            </a:r>
            <a:endParaRPr lang="en-CA" sz="850" dirty="0">
              <a:latin typeface="Arial" panose="020B0604020202020204" pitchFamily="34" charset="0"/>
              <a:cs typeface="Arial" panose="020B0604020202020204" pitchFamily="34" charset="0"/>
            </a:endParaRPr>
          </a:p>
          <a:p>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Maintains optimal performance</a:t>
            </a:r>
          </a:p>
          <a:p>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Patented formulation</a:t>
            </a:r>
          </a:p>
          <a:p>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Ensures shredder blades maintain a clean cut</a:t>
            </a:r>
          </a:p>
          <a:p>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Helps prevent paper jams.</a:t>
            </a:r>
          </a:p>
          <a:p>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Reduces noise and paper dust.</a:t>
            </a:r>
          </a:p>
          <a:p>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Applies just the right amount of lubricant every time.</a:t>
            </a:r>
          </a:p>
          <a:p>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Lubricant never touches your hands.</a:t>
            </a:r>
            <a:endParaRPr lang="en-CA" sz="850" dirty="0">
              <a:latin typeface="Arial" panose="020B0604020202020204" pitchFamily="34" charset="0"/>
              <a:cs typeface="Arial" panose="020B0604020202020204" pitchFamily="34" charset="0"/>
            </a:endParaRPr>
          </a:p>
        </p:txBody>
      </p:sp>
      <p:sp>
        <p:nvSpPr>
          <p:cNvPr id="15" name="Text Box 130">
            <a:extLst>
              <a:ext uri="{FF2B5EF4-FFF2-40B4-BE49-F238E27FC236}">
                <a16:creationId xmlns:a16="http://schemas.microsoft.com/office/drawing/2014/main" id="{A987B04B-B828-9BFA-A02A-C38E391565B9}"/>
              </a:ext>
            </a:extLst>
          </p:cNvPr>
          <p:cNvSpPr txBox="1">
            <a:spLocks noChangeArrowheads="1"/>
          </p:cNvSpPr>
          <p:nvPr/>
        </p:nvSpPr>
        <p:spPr bwMode="auto">
          <a:xfrm>
            <a:off x="905119" y="4504635"/>
            <a:ext cx="358013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RS-SLS</a:t>
            </a:r>
            <a:r>
              <a:rPr lang="pt-BR" sz="1200" b="1" kern="1400" dirty="0">
                <a:solidFill>
                  <a:srgbClr val="FCAF17"/>
                </a:solidFill>
                <a:effectLst/>
                <a:latin typeface="Arial" panose="020B0604020202020204" pitchFamily="34" charset="0"/>
                <a:ea typeface="Times New Roman"/>
                <a:cs typeface="Arial" panose="020B0604020202020204" pitchFamily="34" charset="0"/>
              </a:rPr>
              <a:t> </a:t>
            </a: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Shredder Lubricant Sheets</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3515647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157"/>
          <p:cNvSpPr txBox="1">
            <a:spLocks noChangeArrowheads="1"/>
          </p:cNvSpPr>
          <p:nvPr/>
        </p:nvSpPr>
        <p:spPr bwMode="auto">
          <a:xfrm>
            <a:off x="458470" y="8448675"/>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en-CA" sz="1000" kern="1400" dirty="0">
                <a:solidFill>
                  <a:schemeClr val="bg1"/>
                </a:solidFill>
                <a:latin typeface="Arial" panose="020B0604020202020204" pitchFamily="34" charset="0"/>
                <a:ea typeface="Times New Roman"/>
                <a:cs typeface="Arial" panose="020B0604020202020204" pitchFamily="34" charset="0"/>
              </a:rPr>
              <a:t>Select from multi-port or single port nozzle.   Multi-port hand dryers provide an even flow drying of hands, while single port provides a high intensity dry</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3" name="Text Box 157"/>
          <p:cNvSpPr txBox="1">
            <a:spLocks noChangeArrowheads="1"/>
          </p:cNvSpPr>
          <p:nvPr/>
        </p:nvSpPr>
        <p:spPr bwMode="auto">
          <a:xfrm>
            <a:off x="3904932" y="8125048"/>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en-CA" sz="1000" kern="1400" dirty="0">
                <a:solidFill>
                  <a:schemeClr val="bg1"/>
                </a:solidFill>
                <a:effectLst/>
                <a:latin typeface="Arial" panose="020B0604020202020204" pitchFamily="34" charset="0"/>
                <a:ea typeface="Times New Roman"/>
                <a:cs typeface="Arial" panose="020B0604020202020204" pitchFamily="34" charset="0"/>
              </a:rPr>
              <a:t>Some Royal Sovereign Hand dryers are infused with Steritouch Antimicrobial protection, which works continuously to help prevent the growth  of stain and odour causing bacteria, mold and mildew on the surface of the hand dryer.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2" name="Text Box 157"/>
          <p:cNvSpPr txBox="1">
            <a:spLocks noChangeArrowheads="1"/>
          </p:cNvSpPr>
          <p:nvPr/>
        </p:nvSpPr>
        <p:spPr bwMode="auto">
          <a:xfrm>
            <a:off x="628948" y="7134448"/>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000" b="1" kern="1400" dirty="0">
                <a:solidFill>
                  <a:schemeClr val="bg1"/>
                </a:solidFill>
                <a:effectLst/>
                <a:latin typeface="Arial" panose="020B0604020202020204" pitchFamily="34" charset="0"/>
                <a:ea typeface="Times New Roman"/>
                <a:cs typeface="Arial" panose="020B0604020202020204" pitchFamily="34" charset="0"/>
              </a:rPr>
              <a:t>Interior Cooking Capacity</a:t>
            </a:r>
            <a:endParaRPr lang="en-CA" sz="1000" b="1"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7" name="Text Box 130"/>
          <p:cNvSpPr txBox="1">
            <a:spLocks noChangeArrowheads="1"/>
          </p:cNvSpPr>
          <p:nvPr/>
        </p:nvSpPr>
        <p:spPr bwMode="auto">
          <a:xfrm>
            <a:off x="428278" y="3168037"/>
            <a:ext cx="487553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CL-923B</a:t>
            </a:r>
            <a:r>
              <a:rPr lang="pt-BR" sz="1200" b="1" kern="1400" dirty="0">
                <a:solidFill>
                  <a:srgbClr val="FCAF17"/>
                </a:solidFill>
                <a:effectLst/>
                <a:latin typeface="Arial" panose="020B0604020202020204" pitchFamily="34" charset="0"/>
                <a:ea typeface="Times New Roman"/>
                <a:cs typeface="Arial" panose="020B0604020202020204" pitchFamily="34" charset="0"/>
              </a:rPr>
              <a:t> </a:t>
            </a:r>
            <a:endParaRPr lang="pt-BR" sz="1200" b="1" kern="1400" dirty="0">
              <a:solidFill>
                <a:srgbClr val="FCAF17"/>
              </a:solidFill>
              <a:latin typeface="Arial" panose="020B0604020202020204" pitchFamily="34" charset="0"/>
              <a:ea typeface="Times New Roman"/>
              <a:cs typeface="Arial" panose="020B0604020202020204" pitchFamily="34" charset="0"/>
            </a:endParaRP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9” Pouch Laminator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41" name="Text Box 52"/>
          <p:cNvSpPr txBox="1">
            <a:spLocks noChangeArrowheads="1"/>
          </p:cNvSpPr>
          <p:nvPr/>
        </p:nvSpPr>
        <p:spPr bwMode="auto">
          <a:xfrm>
            <a:off x="251292" y="1933558"/>
            <a:ext cx="39624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Personal Laminators</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44" name="Text Box 186"/>
          <p:cNvSpPr txBox="1">
            <a:spLocks noChangeArrowheads="1"/>
          </p:cNvSpPr>
          <p:nvPr/>
        </p:nvSpPr>
        <p:spPr bwMode="auto">
          <a:xfrm>
            <a:off x="214947" y="2330781"/>
            <a:ext cx="62757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000" baseline="0" dirty="0">
                <a:latin typeface="Arial" panose="020B0604020202020204" pitchFamily="34" charset="0"/>
                <a:cs typeface="Arial" panose="020B0604020202020204" pitchFamily="34" charset="0"/>
              </a:rPr>
              <a:t>Quality lamination ideal for general home and multi-purpose use</a:t>
            </a:r>
            <a:r>
              <a:rPr lang="en-US" altLang="en-US" sz="1000" dirty="0">
                <a:latin typeface="Arial" panose="020B0604020202020204" pitchFamily="34" charset="0"/>
                <a:cs typeface="Arial" panose="020B0604020202020204" pitchFamily="34" charset="0"/>
              </a:rPr>
              <a:t> to </a:t>
            </a:r>
            <a:r>
              <a:rPr lang="en-US" altLang="en-US" sz="1000" baseline="0" dirty="0">
                <a:latin typeface="Arial" panose="020B0604020202020204" pitchFamily="34" charset="0"/>
                <a:cs typeface="Arial" panose="020B0604020202020204" pitchFamily="34" charset="0"/>
              </a:rPr>
              <a:t>protect</a:t>
            </a:r>
            <a:r>
              <a:rPr lang="en-US" altLang="en-US" sz="1000" dirty="0">
                <a:latin typeface="Arial" panose="020B0604020202020204" pitchFamily="34" charset="0"/>
                <a:cs typeface="Arial" panose="020B0604020202020204" pitchFamily="34" charset="0"/>
              </a:rPr>
              <a:t> and enhance </a:t>
            </a:r>
            <a:r>
              <a:rPr lang="en-US" altLang="en-US" sz="1000" baseline="0" dirty="0">
                <a:latin typeface="Arial" panose="020B0604020202020204" pitchFamily="34" charset="0"/>
                <a:cs typeface="Arial" panose="020B0604020202020204" pitchFamily="34" charset="0"/>
              </a:rPr>
              <a:t>important </a:t>
            </a:r>
            <a:r>
              <a:rPr lang="en-US" altLang="en-US" sz="1000" dirty="0">
                <a:latin typeface="Arial" panose="020B0604020202020204" pitchFamily="34" charset="0"/>
                <a:cs typeface="Arial" panose="020B0604020202020204" pitchFamily="34" charset="0"/>
              </a:rPr>
              <a:t>items </a:t>
            </a:r>
          </a:p>
          <a:p>
            <a:pPr eaLnBrk="1" hangingPunct="1">
              <a:spcBef>
                <a:spcPct val="0"/>
              </a:spcBef>
              <a:buFontTx/>
              <a:buNone/>
            </a:pPr>
            <a:r>
              <a:rPr lang="en-US" altLang="en-US" sz="1000" dirty="0">
                <a:latin typeface="Arial" panose="020B0604020202020204" pitchFamily="34" charset="0"/>
                <a:cs typeface="Arial" panose="020B0604020202020204" pitchFamily="34" charset="0"/>
              </a:rPr>
              <a:t>such as: </a:t>
            </a:r>
            <a:r>
              <a:rPr lang="en-US" altLang="en-US" sz="1000" baseline="0" dirty="0">
                <a:latin typeface="Arial" panose="020B0604020202020204" pitchFamily="34" charset="0"/>
                <a:cs typeface="Arial" panose="020B0604020202020204" pitchFamily="34" charset="0"/>
              </a:rPr>
              <a:t>documents</a:t>
            </a:r>
            <a:r>
              <a:rPr lang="en-US" altLang="en-US" sz="1000" dirty="0">
                <a:latin typeface="Arial" panose="020B0604020202020204" pitchFamily="34" charset="0"/>
                <a:cs typeface="Arial" panose="020B0604020202020204" pitchFamily="34" charset="0"/>
              </a:rPr>
              <a:t>, artwork and photos.   </a:t>
            </a:r>
            <a:endParaRPr lang="en-US" altLang="en-US" sz="1000" baseline="0" dirty="0">
              <a:latin typeface="Arial" panose="020B0604020202020204" pitchFamily="34" charset="0"/>
              <a:cs typeface="Arial" panose="020B0604020202020204" pitchFamily="34" charset="0"/>
            </a:endParaRPr>
          </a:p>
        </p:txBody>
      </p:sp>
      <p:sp>
        <p:nvSpPr>
          <p:cNvPr id="46" name="Text Box 130"/>
          <p:cNvSpPr txBox="1">
            <a:spLocks noChangeArrowheads="1"/>
          </p:cNvSpPr>
          <p:nvPr/>
        </p:nvSpPr>
        <p:spPr bwMode="auto">
          <a:xfrm>
            <a:off x="3352800" y="6705600"/>
            <a:ext cx="358013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CL</a:t>
            </a:r>
            <a:r>
              <a:rPr lang="pt-BR" sz="1200" b="1" kern="1400" dirty="0">
                <a:solidFill>
                  <a:srgbClr val="FCAF17"/>
                </a:solidFill>
                <a:effectLst/>
                <a:latin typeface="Arial" panose="020B0604020202020204" pitchFamily="34" charset="0"/>
                <a:ea typeface="Times New Roman"/>
                <a:cs typeface="Arial" panose="020B0604020202020204" pitchFamily="34" charset="0"/>
              </a:rPr>
              <a:t>-1223  </a:t>
            </a: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13” Pouch Laminator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pic>
        <p:nvPicPr>
          <p:cNvPr id="30" name="图片 65" descr="CS-923 122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7683" y="4316333"/>
            <a:ext cx="3254906" cy="187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8"/>
          <p:cNvSpPr txBox="1">
            <a:spLocks noChangeArrowheads="1"/>
          </p:cNvSpPr>
          <p:nvPr/>
        </p:nvSpPr>
        <p:spPr bwMode="auto">
          <a:xfrm>
            <a:off x="3352800" y="7111206"/>
            <a:ext cx="3568894" cy="1194594"/>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buClr>
                <a:srgbClr val="676767"/>
              </a:buClr>
            </a:pPr>
            <a:r>
              <a:rPr lang="en-US" altLang="en-US" sz="900" b="1" dirty="0">
                <a:latin typeface="Arial" panose="020B0604020202020204" pitchFamily="34" charset="0"/>
                <a:cs typeface="Arial" pitchFamily="34" charset="0"/>
              </a:rPr>
              <a:t>Features</a:t>
            </a:r>
          </a:p>
          <a:p>
            <a:pPr marL="0" marR="0" lvl="0" indent="0" algn="l" defTabSz="914400" rtl="0" eaLnBrk="1" fontAlgn="base" latinLnBrk="0" hangingPunct="1">
              <a:lnSpc>
                <a:spcPct val="100000"/>
              </a:lnSpc>
              <a:spcBef>
                <a:spcPct val="0"/>
              </a:spcBef>
              <a:spcAft>
                <a:spcPct val="0"/>
              </a:spcAft>
              <a:buClr>
                <a:srgbClr val="676767"/>
              </a:buClr>
              <a:buSzTx/>
              <a:tabLst/>
            </a:pPr>
            <a:endParaRPr kumimoji="0" lang="en-US" altLang="en-US" sz="85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baseline="0" dirty="0">
                <a:ln>
                  <a:noFill/>
                </a:ln>
                <a:effectLst/>
                <a:latin typeface="Arial" pitchFamily="34" charset="0"/>
                <a:cs typeface="Arial" pitchFamily="34" charset="0"/>
              </a:rPr>
              <a:t> 2-Roller</a:t>
            </a:r>
            <a:r>
              <a:rPr kumimoji="0" lang="en-US" altLang="en-US" sz="850" b="0" i="0" u="none" strike="noStrike" cap="none" normalizeH="0" dirty="0">
                <a:ln>
                  <a:noFill/>
                </a:ln>
                <a:effectLst/>
                <a:latin typeface="Arial" pitchFamily="34" charset="0"/>
                <a:cs typeface="Arial" pitchFamily="34" charset="0"/>
              </a:rPr>
              <a:t> Technology – Consistently delivers wrinkle and </a:t>
            </a:r>
          </a:p>
          <a:p>
            <a:pPr marL="0" marR="0" lvl="0" indent="0" algn="l" defTabSz="914400" rtl="0" eaLnBrk="1" fontAlgn="base" latinLnBrk="0" hangingPunct="1">
              <a:lnSpc>
                <a:spcPct val="100000"/>
              </a:lnSpc>
              <a:spcBef>
                <a:spcPct val="0"/>
              </a:spcBef>
              <a:spcAft>
                <a:spcPct val="0"/>
              </a:spcAft>
              <a:buClr>
                <a:srgbClr val="676767"/>
              </a:buClr>
              <a:buSzTx/>
              <a:tabLst/>
            </a:pPr>
            <a:r>
              <a:rPr lang="en-US" altLang="en-US" sz="850" dirty="0">
                <a:latin typeface="Arial" pitchFamily="34" charset="0"/>
                <a:cs typeface="Arial" pitchFamily="34" charset="0"/>
              </a:rPr>
              <a:t>   </a:t>
            </a:r>
            <a:r>
              <a:rPr kumimoji="0" lang="en-US" altLang="en-US" sz="850" b="0" i="0" u="none" strike="noStrike" cap="none" normalizeH="0" dirty="0">
                <a:ln>
                  <a:noFill/>
                </a:ln>
                <a:effectLst/>
                <a:latin typeface="Arial" pitchFamily="34" charset="0"/>
                <a:cs typeface="Arial" pitchFamily="34" charset="0"/>
              </a:rPr>
              <a:t>bubble free lamination</a:t>
            </a:r>
            <a:endParaRPr lang="en-US" altLang="en-US" sz="850"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850" dirty="0">
                <a:latin typeface="Arial" pitchFamily="34" charset="0"/>
                <a:cs typeface="Arial" pitchFamily="34" charset="0"/>
              </a:rPr>
              <a:t> Continuous Lamination – Laminates at 250 mm / minute</a:t>
            </a:r>
          </a:p>
          <a:p>
            <a:pPr marL="0" marR="0" lvl="0" indent="0" algn="l" defTabSz="914400" rtl="0" eaLnBrk="1" fontAlgn="base" latinLnBrk="0" hangingPunct="1">
              <a:lnSpc>
                <a:spcPct val="100000"/>
              </a:lnSpc>
              <a:spcBef>
                <a:spcPct val="0"/>
              </a:spcBef>
              <a:spcAft>
                <a:spcPct val="0"/>
              </a:spcAft>
              <a:buClr>
                <a:srgbClr val="676767"/>
              </a:buClr>
              <a:buSzTx/>
              <a:tabLst/>
            </a:pPr>
            <a:r>
              <a:rPr lang="en-US" altLang="en-US" sz="850" dirty="0">
                <a:latin typeface="Arial" pitchFamily="34" charset="0"/>
                <a:cs typeface="Arial" pitchFamily="34" charset="0"/>
              </a:rPr>
              <a:t>   (9.8” / minute)</a:t>
            </a:r>
            <a:endParaRPr kumimoji="0" lang="en-US" altLang="en-US" sz="85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850" dirty="0">
                <a:latin typeface="Arial" pitchFamily="34" charset="0"/>
                <a:cs typeface="Arial" pitchFamily="34" charset="0"/>
              </a:rPr>
              <a:t> Ready to use in 3 minutes</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baseline="0" dirty="0">
                <a:ln>
                  <a:noFill/>
                </a:ln>
                <a:effectLst/>
                <a:latin typeface="Arial" pitchFamily="34" charset="0"/>
                <a:cs typeface="Arial" pitchFamily="34" charset="0"/>
              </a:rPr>
              <a:t> </a:t>
            </a:r>
            <a:r>
              <a:rPr lang="en-US" altLang="en-US" sz="850" dirty="0">
                <a:latin typeface="Arial" pitchFamily="34" charset="0"/>
                <a:cs typeface="Arial" pitchFamily="34" charset="0"/>
              </a:rPr>
              <a:t>Easy Film Selection -   Settings for cold or hot film</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850" dirty="0">
                <a:latin typeface="Arial" pitchFamily="34" charset="0"/>
                <a:cs typeface="Arial" pitchFamily="34" charset="0"/>
              </a:rPr>
              <a:t> Laminates up to 5</a:t>
            </a:r>
            <a:r>
              <a:rPr kumimoji="0" lang="en-US" altLang="en-US" sz="850" b="0" i="0" u="none" strike="noStrike" cap="none" normalizeH="0" dirty="0">
                <a:ln>
                  <a:noFill/>
                </a:ln>
                <a:effectLst/>
                <a:latin typeface="Arial" pitchFamily="34" charset="0"/>
                <a:cs typeface="Arial" pitchFamily="34" charset="0"/>
              </a:rPr>
              <a:t> mil thickness;</a:t>
            </a:r>
            <a:endParaRPr kumimoji="0" lang="en-US" altLang="en-US" sz="85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baseline="0" dirty="0">
                <a:ln>
                  <a:noFill/>
                </a:ln>
                <a:effectLst/>
                <a:latin typeface="Arial" pitchFamily="34" charset="0"/>
                <a:cs typeface="Arial" pitchFamily="34" charset="0"/>
              </a:rPr>
              <a:t> Wide 330 mm</a:t>
            </a:r>
            <a:r>
              <a:rPr lang="en-US" altLang="en-US" sz="850" dirty="0">
                <a:latin typeface="Arial" pitchFamily="34" charset="0"/>
                <a:cs typeface="Arial" pitchFamily="34" charset="0"/>
              </a:rPr>
              <a:t> </a:t>
            </a:r>
            <a:r>
              <a:rPr kumimoji="0" lang="en-US" altLang="en-US" sz="850" b="0" i="0" u="none" strike="noStrike" cap="none" normalizeH="0" baseline="0" dirty="0">
                <a:ln>
                  <a:noFill/>
                </a:ln>
                <a:effectLst/>
                <a:latin typeface="Arial" pitchFamily="34" charset="0"/>
                <a:cs typeface="Arial" pitchFamily="34" charset="0"/>
              </a:rPr>
              <a:t>(13”) laminating width</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850" dirty="0">
                <a:latin typeface="Arial" pitchFamily="34" charset="0"/>
                <a:cs typeface="Arial" pitchFamily="34" charset="0"/>
              </a:rPr>
              <a:t> Overheat Protection – After 30 minutes of  non use</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baseline="0" dirty="0">
                <a:ln>
                  <a:noFill/>
                </a:ln>
                <a:effectLst/>
                <a:latin typeface="Arial" pitchFamily="34" charset="0"/>
                <a:cs typeface="Arial" pitchFamily="34" charset="0"/>
              </a:rPr>
              <a:t> </a:t>
            </a:r>
            <a:r>
              <a:rPr lang="en-US" altLang="en-US" sz="850" dirty="0">
                <a:latin typeface="Arial" pitchFamily="34" charset="0"/>
                <a:cs typeface="Arial" pitchFamily="34" charset="0"/>
              </a:rPr>
              <a:t>Manual jam release lever- retrieves jammed or incorrectly </a:t>
            </a:r>
          </a:p>
          <a:p>
            <a:pPr marL="0" marR="0" lvl="0" indent="0" algn="l" defTabSz="914400" rtl="0" eaLnBrk="1" fontAlgn="base" latinLnBrk="0" hangingPunct="1">
              <a:lnSpc>
                <a:spcPct val="100000"/>
              </a:lnSpc>
              <a:spcBef>
                <a:spcPct val="0"/>
              </a:spcBef>
              <a:spcAft>
                <a:spcPct val="0"/>
              </a:spcAft>
              <a:buClr>
                <a:srgbClr val="676767"/>
              </a:buClr>
              <a:buSzTx/>
              <a:tabLst/>
            </a:pPr>
            <a:r>
              <a:rPr lang="en-US" altLang="en-US" sz="850" dirty="0">
                <a:latin typeface="Arial" pitchFamily="34" charset="0"/>
                <a:cs typeface="Arial" pitchFamily="34" charset="0"/>
              </a:rPr>
              <a:t>   inserted documents</a:t>
            </a:r>
            <a:endParaRPr kumimoji="0" lang="en-US" altLang="en-US" sz="850" b="0" i="0" u="none" strike="noStrike" cap="none" normalizeH="0" baseline="0" dirty="0">
              <a:ln>
                <a:noFill/>
              </a:ln>
              <a:effectLst/>
              <a:latin typeface="Arial" pitchFamily="34" charset="0"/>
              <a:cs typeface="Arial" pitchFamily="34" charset="0"/>
            </a:endParaRPr>
          </a:p>
        </p:txBody>
      </p:sp>
      <p:sp>
        <p:nvSpPr>
          <p:cNvPr id="51" name="Text Box 8"/>
          <p:cNvSpPr txBox="1">
            <a:spLocks noChangeArrowheads="1"/>
          </p:cNvSpPr>
          <p:nvPr/>
        </p:nvSpPr>
        <p:spPr bwMode="auto">
          <a:xfrm>
            <a:off x="448045" y="3620850"/>
            <a:ext cx="3568894" cy="2108994"/>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buClr>
                <a:srgbClr val="676767"/>
              </a:buClr>
            </a:pPr>
            <a:r>
              <a:rPr lang="en-US" altLang="en-US" sz="900" b="1" dirty="0">
                <a:latin typeface="Arial" panose="020B0604020202020204" pitchFamily="34" charset="0"/>
                <a:cs typeface="Arial" pitchFamily="34" charset="0"/>
              </a:rPr>
              <a:t>Features</a:t>
            </a:r>
          </a:p>
          <a:p>
            <a:pPr marL="0" marR="0" lvl="0" indent="0" algn="l" defTabSz="914400" rtl="0" eaLnBrk="1" fontAlgn="base" latinLnBrk="0" hangingPunct="1">
              <a:lnSpc>
                <a:spcPct val="100000"/>
              </a:lnSpc>
              <a:spcBef>
                <a:spcPct val="0"/>
              </a:spcBef>
              <a:spcAft>
                <a:spcPct val="0"/>
              </a:spcAft>
              <a:buClr>
                <a:srgbClr val="676767"/>
              </a:buClr>
              <a:buSzTx/>
              <a:tabLst/>
            </a:pPr>
            <a:endParaRPr kumimoji="0" lang="en-US" altLang="en-US" sz="85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baseline="0" dirty="0">
                <a:ln>
                  <a:noFill/>
                </a:ln>
                <a:effectLst/>
                <a:latin typeface="Arial" pitchFamily="34" charset="0"/>
                <a:cs typeface="Arial" pitchFamily="34" charset="0"/>
              </a:rPr>
              <a:t>  2-Roller</a:t>
            </a:r>
            <a:r>
              <a:rPr kumimoji="0" lang="en-US" altLang="en-US" sz="850" b="0" i="0" u="none" strike="noStrike" cap="none" normalizeH="0" dirty="0">
                <a:ln>
                  <a:noFill/>
                </a:ln>
                <a:effectLst/>
                <a:latin typeface="Arial" pitchFamily="34" charset="0"/>
                <a:cs typeface="Arial" pitchFamily="34" charset="0"/>
              </a:rPr>
              <a:t> Technology – Consistently delivers wrinkle and </a:t>
            </a:r>
          </a:p>
          <a:p>
            <a:pPr marL="0" marR="0" lvl="0" indent="0" algn="l" defTabSz="914400" rtl="0" eaLnBrk="1" fontAlgn="base" latinLnBrk="0" hangingPunct="1">
              <a:lnSpc>
                <a:spcPct val="100000"/>
              </a:lnSpc>
              <a:spcBef>
                <a:spcPct val="0"/>
              </a:spcBef>
              <a:spcAft>
                <a:spcPct val="0"/>
              </a:spcAft>
              <a:buClr>
                <a:srgbClr val="676767"/>
              </a:buClr>
              <a:buSzTx/>
              <a:tabLst/>
            </a:pPr>
            <a:r>
              <a:rPr lang="en-US" altLang="en-US" sz="850" dirty="0">
                <a:latin typeface="Arial" pitchFamily="34" charset="0"/>
                <a:cs typeface="Arial" pitchFamily="34" charset="0"/>
              </a:rPr>
              <a:t>   </a:t>
            </a:r>
            <a:r>
              <a:rPr kumimoji="0" lang="en-US" altLang="en-US" sz="850" b="0" i="0" u="none" strike="noStrike" cap="none" normalizeH="0" dirty="0">
                <a:ln>
                  <a:noFill/>
                </a:ln>
                <a:effectLst/>
                <a:latin typeface="Arial" pitchFamily="34" charset="0"/>
                <a:cs typeface="Arial" pitchFamily="34" charset="0"/>
              </a:rPr>
              <a:t>bubble free lamination</a:t>
            </a:r>
            <a:endParaRPr lang="en-US" altLang="en-US" sz="850"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850" dirty="0">
                <a:latin typeface="Arial" pitchFamily="34" charset="0"/>
                <a:cs typeface="Arial" pitchFamily="34" charset="0"/>
              </a:rPr>
              <a:t> Continuous Lamination – Laminates at 250mm /minute </a:t>
            </a:r>
          </a:p>
          <a:p>
            <a:pPr marL="0" marR="0" lvl="0" indent="0" algn="l" defTabSz="914400" rtl="0" eaLnBrk="1" fontAlgn="base" latinLnBrk="0" hangingPunct="1">
              <a:lnSpc>
                <a:spcPct val="100000"/>
              </a:lnSpc>
              <a:spcBef>
                <a:spcPct val="0"/>
              </a:spcBef>
              <a:spcAft>
                <a:spcPct val="0"/>
              </a:spcAft>
              <a:buClr>
                <a:srgbClr val="676767"/>
              </a:buClr>
              <a:buSzTx/>
              <a:tabLst/>
            </a:pPr>
            <a:r>
              <a:rPr lang="en-US" altLang="en-US" sz="850" dirty="0">
                <a:latin typeface="Arial" pitchFamily="34" charset="0"/>
                <a:cs typeface="Arial" pitchFamily="34" charset="0"/>
              </a:rPr>
              <a:t>   (9.8”/minute)</a:t>
            </a:r>
          </a:p>
          <a:p>
            <a:pPr lvl="0" fontAlgn="base">
              <a:spcBef>
                <a:spcPct val="0"/>
              </a:spcBef>
              <a:spcAft>
                <a:spcPct val="0"/>
              </a:spcAft>
              <a:buClr>
                <a:srgbClr val="676767"/>
              </a:buClr>
              <a:buFont typeface="Symbol" pitchFamily="18" charset="2"/>
              <a:buChar char="·"/>
            </a:pPr>
            <a:r>
              <a:rPr lang="en-US" altLang="en-US" sz="850" dirty="0">
                <a:latin typeface="Arial" pitchFamily="34" charset="0"/>
                <a:cs typeface="Arial" pitchFamily="34" charset="0"/>
              </a:rPr>
              <a:t>  Ready to use in 3 minutes</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baseline="0" dirty="0">
                <a:ln>
                  <a:noFill/>
                </a:ln>
                <a:effectLst/>
                <a:latin typeface="Arial" pitchFamily="34" charset="0"/>
                <a:cs typeface="Arial" pitchFamily="34" charset="0"/>
              </a:rPr>
              <a:t>  </a:t>
            </a:r>
            <a:r>
              <a:rPr lang="en-US" altLang="en-US" sz="850" dirty="0">
                <a:latin typeface="Arial" pitchFamily="34" charset="0"/>
                <a:cs typeface="Arial" pitchFamily="34" charset="0"/>
              </a:rPr>
              <a:t>Easy Film Selection -   Settings for cold or hot film.  </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850" dirty="0">
                <a:latin typeface="Arial" pitchFamily="34" charset="0"/>
                <a:cs typeface="Arial" pitchFamily="34" charset="0"/>
              </a:rPr>
              <a:t>  Laminates up to 5</a:t>
            </a:r>
            <a:r>
              <a:rPr kumimoji="0" lang="en-US" altLang="en-US" sz="850" b="0" i="0" u="none" strike="noStrike" cap="none" normalizeH="0" dirty="0">
                <a:ln>
                  <a:noFill/>
                </a:ln>
                <a:effectLst/>
                <a:latin typeface="Arial" pitchFamily="34" charset="0"/>
                <a:cs typeface="Arial" pitchFamily="34" charset="0"/>
              </a:rPr>
              <a:t> mil thickness</a:t>
            </a:r>
            <a:endParaRPr kumimoji="0" lang="en-US" altLang="en-US" sz="85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baseline="0" dirty="0">
                <a:ln>
                  <a:noFill/>
                </a:ln>
                <a:effectLst/>
                <a:latin typeface="Arial" pitchFamily="34" charset="0"/>
                <a:cs typeface="Arial" pitchFamily="34" charset="0"/>
              </a:rPr>
              <a:t>  Wide 230mm (9”) laminating width</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850" dirty="0">
                <a:latin typeface="Arial" pitchFamily="34" charset="0"/>
                <a:cs typeface="Arial" pitchFamily="34" charset="0"/>
              </a:rPr>
              <a:t>  Overheat Protection – After 30 minutes of non use</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baseline="0" dirty="0">
                <a:ln>
                  <a:noFill/>
                </a:ln>
                <a:effectLst/>
                <a:latin typeface="Arial" pitchFamily="34" charset="0"/>
                <a:cs typeface="Arial" pitchFamily="34" charset="0"/>
              </a:rPr>
              <a:t>  </a:t>
            </a:r>
            <a:r>
              <a:rPr lang="en-US" altLang="en-US" sz="850" dirty="0">
                <a:latin typeface="Arial" pitchFamily="34" charset="0"/>
                <a:cs typeface="Arial" pitchFamily="34" charset="0"/>
              </a:rPr>
              <a:t>Manual jam release lever- retrieves jammed or </a:t>
            </a:r>
          </a:p>
          <a:p>
            <a:pPr marL="0" marR="0" lvl="0" indent="0" algn="l" defTabSz="914400" rtl="0" eaLnBrk="1" fontAlgn="base" latinLnBrk="0" hangingPunct="1">
              <a:lnSpc>
                <a:spcPct val="100000"/>
              </a:lnSpc>
              <a:spcBef>
                <a:spcPct val="0"/>
              </a:spcBef>
              <a:spcAft>
                <a:spcPct val="0"/>
              </a:spcAft>
              <a:buClr>
                <a:srgbClr val="676767"/>
              </a:buClr>
              <a:buSzTx/>
              <a:tabLst/>
            </a:pPr>
            <a:r>
              <a:rPr lang="en-US" altLang="en-US" sz="850" dirty="0">
                <a:latin typeface="Arial" pitchFamily="34" charset="0"/>
                <a:cs typeface="Arial" pitchFamily="34" charset="0"/>
              </a:rPr>
              <a:t>    incorrectly inserted documents</a:t>
            </a:r>
            <a:endParaRPr kumimoji="0" lang="en-US" altLang="en-US" sz="850" b="0" i="0" u="none" strike="noStrike" cap="none" normalizeH="0" baseline="0" dirty="0">
              <a:ln>
                <a:noFill/>
              </a:ln>
              <a:effectLst/>
              <a:latin typeface="Arial" pitchFamily="34" charset="0"/>
              <a:cs typeface="Arial"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247" y="5636354"/>
            <a:ext cx="97155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350" y="6741866"/>
            <a:ext cx="3175214" cy="1765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7142" y="8639175"/>
            <a:ext cx="97155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52"/>
          <p:cNvSpPr txBox="1">
            <a:spLocks noChangeArrowheads="1"/>
          </p:cNvSpPr>
          <p:nvPr/>
        </p:nvSpPr>
        <p:spPr bwMode="auto">
          <a:xfrm>
            <a:off x="266700" y="514581"/>
            <a:ext cx="44958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Lamination</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0" name="Rectangle 19"/>
          <p:cNvSpPr/>
          <p:nvPr/>
        </p:nvSpPr>
        <p:spPr>
          <a:xfrm>
            <a:off x="266700" y="974028"/>
            <a:ext cx="5946775" cy="707886"/>
          </a:xfrm>
          <a:prstGeom prst="rect">
            <a:avLst/>
          </a:prstGeom>
        </p:spPr>
        <p:txBody>
          <a:bodyPr wrap="square">
            <a:spAutoFit/>
          </a:bodyPr>
          <a:lstStyle/>
          <a:p>
            <a:r>
              <a:rPr lang="en-CA" sz="1000" dirty="0">
                <a:latin typeface="Arial" panose="020B0604020202020204" pitchFamily="34" charset="0"/>
                <a:cs typeface="Arial" panose="020B0604020202020204" pitchFamily="34" charset="0"/>
              </a:rPr>
              <a:t>Royal Sovereign offers a full range of laminators to suit any specific set of applications, plus thermal pouch film supplies for the project at hand.   Whether the need be for a Personal/Home Laminator for that personal home project or a more robust, fast, high quality Business Laminator, Royal Sovereign has the unit to best suit your needs</a:t>
            </a:r>
          </a:p>
        </p:txBody>
      </p:sp>
      <p:sp>
        <p:nvSpPr>
          <p:cNvPr id="26" name="Rectangle 25">
            <a:extLst>
              <a:ext uri="{FF2B5EF4-FFF2-40B4-BE49-F238E27FC236}">
                <a16:creationId xmlns:a16="http://schemas.microsoft.com/office/drawing/2014/main" id="{85DFF8B8-501D-43B6-B779-86595BFABD14}"/>
              </a:ext>
            </a:extLst>
          </p:cNvPr>
          <p:cNvSpPr/>
          <p:nvPr/>
        </p:nvSpPr>
        <p:spPr>
          <a:xfrm>
            <a:off x="6627312" y="3288349"/>
            <a:ext cx="230688" cy="2567303"/>
          </a:xfrm>
          <a:prstGeom prst="rect">
            <a:avLst/>
          </a:prstGeom>
          <a:solidFill>
            <a:srgbClr val="00B050"/>
          </a:solidFill>
          <a:ln>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98DBFF2-38AE-415C-B47A-83D93296C401}"/>
              </a:ext>
            </a:extLst>
          </p:cNvPr>
          <p:cNvSpPr txBox="1"/>
          <p:nvPr/>
        </p:nvSpPr>
        <p:spPr>
          <a:xfrm>
            <a:off x="5153102" y="4418112"/>
            <a:ext cx="3175000"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 Personal/Home Laminators</a:t>
            </a:r>
          </a:p>
        </p:txBody>
      </p:sp>
      <p:sp>
        <p:nvSpPr>
          <p:cNvPr id="24" name="Slide Number Placeholder 7">
            <a:extLst>
              <a:ext uri="{FF2B5EF4-FFF2-40B4-BE49-F238E27FC236}">
                <a16:creationId xmlns:a16="http://schemas.microsoft.com/office/drawing/2014/main" id="{60E46C05-2BF6-466B-9B15-6D182836E0F4}"/>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14</a:t>
            </a:fld>
            <a:endParaRPr lang="en-US" sz="11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144F7DD-C4F0-4291-945D-C0B7E2B1C0C8}"/>
              </a:ext>
            </a:extLst>
          </p:cNvPr>
          <p:cNvPicPr>
            <a:picLocks noChangeAspect="1"/>
          </p:cNvPicPr>
          <p:nvPr/>
        </p:nvPicPr>
        <p:blipFill>
          <a:blip r:embed="rId5"/>
          <a:stretch>
            <a:fillRect/>
          </a:stretch>
        </p:blipFill>
        <p:spPr>
          <a:xfrm>
            <a:off x="4909056" y="3393370"/>
            <a:ext cx="1184742" cy="1164048"/>
          </a:xfrm>
          <a:prstGeom prst="rect">
            <a:avLst/>
          </a:prstGeom>
        </p:spPr>
      </p:pic>
      <p:sp>
        <p:nvSpPr>
          <p:cNvPr id="31" name="TextBox 30">
            <a:extLst>
              <a:ext uri="{FF2B5EF4-FFF2-40B4-BE49-F238E27FC236}">
                <a16:creationId xmlns:a16="http://schemas.microsoft.com/office/drawing/2014/main" id="{404BEC7A-7D7A-4B38-AC40-D71732E5744B}"/>
              </a:ext>
            </a:extLst>
          </p:cNvPr>
          <p:cNvSpPr txBox="1"/>
          <p:nvPr/>
        </p:nvSpPr>
        <p:spPr>
          <a:xfrm>
            <a:off x="4648200" y="3274368"/>
            <a:ext cx="1833796" cy="230832"/>
          </a:xfrm>
          <a:prstGeom prst="rect">
            <a:avLst/>
          </a:prstGeom>
          <a:noFill/>
        </p:spPr>
        <p:txBody>
          <a:bodyPr wrap="square">
            <a:spAutoFit/>
          </a:bodyPr>
          <a:lstStyle/>
          <a:p>
            <a:pPr algn="ctr"/>
            <a:r>
              <a:rPr lang="en-CA" sz="900" dirty="0">
                <a:latin typeface="Arial" panose="020B0604020202020204" pitchFamily="34" charset="0"/>
                <a:cs typeface="Arial" panose="020B0604020202020204" pitchFamily="34" charset="0"/>
              </a:rPr>
              <a:t>With 50 Assorted Pouches</a:t>
            </a:r>
          </a:p>
        </p:txBody>
      </p:sp>
    </p:spTree>
    <p:extLst>
      <p:ext uri="{BB962C8B-B14F-4D97-AF65-F5344CB8AC3E}">
        <p14:creationId xmlns:p14="http://schemas.microsoft.com/office/powerpoint/2010/main" val="3868088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157"/>
          <p:cNvSpPr txBox="1">
            <a:spLocks noChangeArrowheads="1"/>
          </p:cNvSpPr>
          <p:nvPr/>
        </p:nvSpPr>
        <p:spPr bwMode="auto">
          <a:xfrm>
            <a:off x="458470" y="8448675"/>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en-CA" sz="1000" kern="1400" dirty="0">
                <a:solidFill>
                  <a:schemeClr val="bg1"/>
                </a:solidFill>
                <a:latin typeface="Arial" panose="020B0604020202020204" pitchFamily="34" charset="0"/>
                <a:ea typeface="Times New Roman"/>
                <a:cs typeface="Arial" panose="020B0604020202020204" pitchFamily="34" charset="0"/>
              </a:rPr>
              <a:t>Select from multi-port or single port nozzle.   Multi-port hand dryers provide an even flow drying of hands, while single port provides a high intensity dry</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16" name="Text Box 130"/>
          <p:cNvSpPr txBox="1">
            <a:spLocks noChangeArrowheads="1"/>
          </p:cNvSpPr>
          <p:nvPr/>
        </p:nvSpPr>
        <p:spPr bwMode="auto">
          <a:xfrm>
            <a:off x="340449" y="5865036"/>
            <a:ext cx="47244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IL-1346W </a:t>
            </a:r>
          </a:p>
          <a:p>
            <a:pPr marL="0" marR="0">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13” Touch Screen, 60 Second Warm Up Business</a:t>
            </a:r>
            <a:r>
              <a:rPr lang="pt-BR" sz="1200" b="1" kern="1400" dirty="0">
                <a:solidFill>
                  <a:srgbClr val="FCAF17"/>
                </a:solidFill>
                <a:effectLst/>
                <a:latin typeface="Arial" panose="020B0604020202020204" pitchFamily="34" charset="0"/>
                <a:ea typeface="Times New Roman"/>
                <a:cs typeface="Arial" panose="020B0604020202020204" pitchFamily="34" charset="0"/>
              </a:rPr>
              <a:t> Laminator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17" name="Text Box 8"/>
          <p:cNvSpPr txBox="1">
            <a:spLocks noChangeArrowheads="1"/>
          </p:cNvSpPr>
          <p:nvPr/>
        </p:nvSpPr>
        <p:spPr bwMode="auto">
          <a:xfrm>
            <a:off x="380998" y="6273006"/>
            <a:ext cx="4026954" cy="1194594"/>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buClr>
                <a:srgbClr val="676767"/>
              </a:buClr>
            </a:pPr>
            <a:r>
              <a:rPr lang="en-US" altLang="en-US" sz="900" b="1" dirty="0">
                <a:latin typeface="Arial" panose="020B0604020202020204" pitchFamily="34" charset="0"/>
                <a:cs typeface="Arial" pitchFamily="34" charset="0"/>
              </a:rPr>
              <a:t>Features</a:t>
            </a:r>
          </a:p>
          <a:p>
            <a:pPr marL="0" marR="0" lvl="0" indent="0" algn="l" defTabSz="914400" rtl="0" eaLnBrk="1" fontAlgn="base" latinLnBrk="0" hangingPunct="1">
              <a:lnSpc>
                <a:spcPct val="100000"/>
              </a:lnSpc>
              <a:spcBef>
                <a:spcPct val="0"/>
              </a:spcBef>
              <a:spcAft>
                <a:spcPct val="0"/>
              </a:spcAft>
              <a:buClr>
                <a:srgbClr val="676767"/>
              </a:buClr>
              <a:buSzTx/>
              <a:tabLst/>
            </a:pPr>
            <a:endParaRPr kumimoji="0" lang="en-US" altLang="en-US" sz="40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850" dirty="0">
                <a:latin typeface="Arial" pitchFamily="34" charset="0"/>
                <a:cs typeface="Arial" pitchFamily="34" charset="0"/>
              </a:rPr>
              <a:t> Super High Speed Continuous Lamination – Quickly</a:t>
            </a:r>
          </a:p>
          <a:p>
            <a:pPr marL="0" marR="0" lvl="0" indent="0" algn="l" defTabSz="914400" rtl="0" eaLnBrk="1" fontAlgn="base" latinLnBrk="0" hangingPunct="1">
              <a:lnSpc>
                <a:spcPct val="100000"/>
              </a:lnSpc>
              <a:spcBef>
                <a:spcPct val="0"/>
              </a:spcBef>
              <a:spcAft>
                <a:spcPct val="0"/>
              </a:spcAft>
              <a:buClr>
                <a:srgbClr val="676767"/>
              </a:buClr>
              <a:buSzTx/>
              <a:tabLst/>
            </a:pPr>
            <a:r>
              <a:rPr lang="en-US" altLang="en-US" sz="850" dirty="0">
                <a:latin typeface="Arial" pitchFamily="34" charset="0"/>
                <a:cs typeface="Arial" pitchFamily="34" charset="0"/>
              </a:rPr>
              <a:t>   laminates at 600mm/minute 23.6” /minute </a:t>
            </a:r>
            <a:endParaRPr kumimoji="0" lang="en-US" altLang="en-US" sz="85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850" dirty="0">
                <a:latin typeface="Arial" pitchFamily="34" charset="0"/>
                <a:cs typeface="Arial" pitchFamily="34" charset="0"/>
              </a:rPr>
              <a:t> Fast 60 second warm up</a:t>
            </a:r>
          </a:p>
          <a:p>
            <a:pPr lvl="0" fontAlgn="base">
              <a:spcBef>
                <a:spcPct val="0"/>
              </a:spcBef>
              <a:spcAft>
                <a:spcPct val="0"/>
              </a:spcAft>
              <a:buClr>
                <a:srgbClr val="676767"/>
              </a:buClr>
              <a:buFont typeface="Symbol" pitchFamily="18" charset="2"/>
              <a:buChar char="·"/>
            </a:pPr>
            <a:r>
              <a:rPr lang="en-US" altLang="en-US" sz="850" dirty="0">
                <a:latin typeface="Arial" pitchFamily="34" charset="0"/>
                <a:cs typeface="Arial" pitchFamily="34" charset="0"/>
              </a:rPr>
              <a:t> 4-Roller Technology – Ensures a smooth and professional </a:t>
            </a:r>
          </a:p>
          <a:p>
            <a:pPr lvl="0" fontAlgn="base">
              <a:spcBef>
                <a:spcPct val="0"/>
              </a:spcBef>
              <a:spcAft>
                <a:spcPct val="0"/>
              </a:spcAft>
              <a:buClr>
                <a:srgbClr val="676767"/>
              </a:buClr>
            </a:pPr>
            <a:r>
              <a:rPr lang="en-US" altLang="en-US" sz="850" dirty="0">
                <a:latin typeface="Arial" pitchFamily="34" charset="0"/>
                <a:cs typeface="Arial" pitchFamily="34" charset="0"/>
              </a:rPr>
              <a:t>  bubble-free finish</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850" dirty="0">
                <a:latin typeface="Arial" pitchFamily="34" charset="0"/>
                <a:cs typeface="Arial" pitchFamily="34" charset="0"/>
              </a:rPr>
              <a:t> Easy Film Selection -   Settings for cold or hot film of</a:t>
            </a:r>
            <a:r>
              <a:rPr kumimoji="0" lang="en-US" altLang="en-US" sz="850" b="0" i="0" u="none" strike="noStrike" cap="none" normalizeH="0" baseline="0" dirty="0">
                <a:ln>
                  <a:noFill/>
                </a:ln>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
                <a:srgbClr val="676767"/>
              </a:buClr>
              <a:buSzTx/>
              <a:tabLst/>
            </a:pPr>
            <a:r>
              <a:rPr lang="en-US" altLang="en-US" sz="850" dirty="0">
                <a:latin typeface="Arial" pitchFamily="34" charset="0"/>
                <a:cs typeface="Arial" pitchFamily="34" charset="0"/>
              </a:rPr>
              <a:t>  3, 5,and 7 </a:t>
            </a:r>
            <a:r>
              <a:rPr kumimoji="0" lang="en-US" altLang="en-US" sz="850" b="0" i="0" u="none" strike="noStrike" cap="none" normalizeH="0" dirty="0">
                <a:ln>
                  <a:noFill/>
                </a:ln>
                <a:effectLst/>
                <a:latin typeface="Arial" pitchFamily="34" charset="0"/>
                <a:cs typeface="Arial" pitchFamily="34" charset="0"/>
              </a:rPr>
              <a:t>mil thickness</a:t>
            </a:r>
          </a:p>
          <a:p>
            <a:pPr lvl="0" fontAlgn="base">
              <a:spcBef>
                <a:spcPct val="0"/>
              </a:spcBef>
              <a:spcAft>
                <a:spcPct val="0"/>
              </a:spcAft>
              <a:buClr>
                <a:srgbClr val="676767"/>
              </a:buClr>
              <a:buFont typeface="Symbol" pitchFamily="18" charset="2"/>
              <a:buChar char="·"/>
            </a:pPr>
            <a:r>
              <a:rPr lang="en-US" altLang="en-US" sz="850" dirty="0">
                <a:latin typeface="Arial" pitchFamily="34" charset="0"/>
                <a:cs typeface="Arial" pitchFamily="34" charset="0"/>
              </a:rPr>
              <a:t> Variable Temperature– Auto ‘Beep’ notification when </a:t>
            </a:r>
          </a:p>
          <a:p>
            <a:pPr lvl="0" fontAlgn="base">
              <a:spcBef>
                <a:spcPct val="0"/>
              </a:spcBef>
              <a:spcAft>
                <a:spcPct val="0"/>
              </a:spcAft>
              <a:buClr>
                <a:srgbClr val="676767"/>
              </a:buClr>
            </a:pPr>
            <a:r>
              <a:rPr lang="en-US" altLang="en-US" sz="850" dirty="0">
                <a:latin typeface="Arial" pitchFamily="34" charset="0"/>
                <a:cs typeface="Arial" pitchFamily="34" charset="0"/>
              </a:rPr>
              <a:t>  changing pouch film thickness;</a:t>
            </a:r>
          </a:p>
          <a:p>
            <a:pPr lvl="0" fontAlgn="base">
              <a:spcBef>
                <a:spcPct val="0"/>
              </a:spcBef>
              <a:spcAft>
                <a:spcPct val="0"/>
              </a:spcAft>
              <a:buClr>
                <a:srgbClr val="676767"/>
              </a:buClr>
              <a:buFont typeface="Symbol" pitchFamily="18" charset="2"/>
              <a:buChar char="·"/>
            </a:pPr>
            <a:r>
              <a:rPr lang="en-US" altLang="en-US" sz="850" dirty="0">
                <a:latin typeface="Arial" pitchFamily="34" charset="0"/>
                <a:cs typeface="Arial" pitchFamily="34" charset="0"/>
              </a:rPr>
              <a:t> Patented Auto Reverse button - Retrieves jammed or </a:t>
            </a:r>
          </a:p>
          <a:p>
            <a:pPr lvl="0" fontAlgn="base">
              <a:spcBef>
                <a:spcPct val="0"/>
              </a:spcBef>
              <a:spcAft>
                <a:spcPct val="0"/>
              </a:spcAft>
              <a:buClr>
                <a:srgbClr val="676767"/>
              </a:buClr>
            </a:pPr>
            <a:r>
              <a:rPr lang="en-US" altLang="en-US" sz="850" dirty="0">
                <a:latin typeface="Arial" pitchFamily="34" charset="0"/>
                <a:cs typeface="Arial" pitchFamily="34" charset="0"/>
              </a:rPr>
              <a:t>  incorrectly inserted documents</a:t>
            </a:r>
          </a:p>
          <a:p>
            <a:pPr lvl="0" fontAlgn="base">
              <a:spcBef>
                <a:spcPct val="0"/>
              </a:spcBef>
              <a:spcAft>
                <a:spcPct val="0"/>
              </a:spcAft>
              <a:buClr>
                <a:srgbClr val="676767"/>
              </a:buClr>
              <a:buFont typeface="Symbol" pitchFamily="18" charset="2"/>
              <a:buChar char="·"/>
            </a:pPr>
            <a:r>
              <a:rPr lang="en-US" altLang="en-US" sz="850" dirty="0">
                <a:latin typeface="Arial" pitchFamily="34" charset="0"/>
                <a:cs typeface="Arial" pitchFamily="34" charset="0"/>
              </a:rPr>
              <a:t> Built-in Cooling Pate – Helps to ensure laminated </a:t>
            </a:r>
          </a:p>
          <a:p>
            <a:pPr lvl="0" fontAlgn="base">
              <a:spcBef>
                <a:spcPct val="0"/>
              </a:spcBef>
              <a:spcAft>
                <a:spcPct val="0"/>
              </a:spcAft>
              <a:buClr>
                <a:srgbClr val="676767"/>
              </a:buClr>
            </a:pPr>
            <a:r>
              <a:rPr lang="en-US" altLang="en-US" sz="850" dirty="0">
                <a:latin typeface="Arial" pitchFamily="34" charset="0"/>
                <a:cs typeface="Arial" pitchFamily="34" charset="0"/>
              </a:rPr>
              <a:t>  paper is smooth and wrinkle-free as it exits machine</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baseline="0" dirty="0">
                <a:ln>
                  <a:noFill/>
                </a:ln>
                <a:effectLst/>
                <a:latin typeface="Arial" pitchFamily="34" charset="0"/>
                <a:cs typeface="Arial" pitchFamily="34" charset="0"/>
              </a:rPr>
              <a:t> Accepts</a:t>
            </a:r>
            <a:r>
              <a:rPr kumimoji="0" lang="en-US" altLang="en-US" sz="850" b="0" i="0" u="none" strike="noStrike" cap="none" normalizeH="0" dirty="0">
                <a:ln>
                  <a:noFill/>
                </a:ln>
                <a:effectLst/>
                <a:latin typeface="Arial" pitchFamily="34" charset="0"/>
                <a:cs typeface="Arial" pitchFamily="34" charset="0"/>
              </a:rPr>
              <a:t> documents up to 330mm (13”) wide</a:t>
            </a:r>
            <a:endParaRPr kumimoji="0" lang="en-US" altLang="en-US" sz="85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850" dirty="0">
                <a:latin typeface="Arial" pitchFamily="34" charset="0"/>
                <a:cs typeface="Arial" pitchFamily="34" charset="0"/>
              </a:rPr>
              <a:t> Auto shut Off / Overheat Protection – After 30 minutes </a:t>
            </a:r>
          </a:p>
          <a:p>
            <a:pPr marL="0" marR="0" lvl="0" indent="0" algn="l" defTabSz="914400" rtl="0" eaLnBrk="1" fontAlgn="base" latinLnBrk="0" hangingPunct="1">
              <a:lnSpc>
                <a:spcPct val="100000"/>
              </a:lnSpc>
              <a:spcBef>
                <a:spcPct val="0"/>
              </a:spcBef>
              <a:spcAft>
                <a:spcPct val="0"/>
              </a:spcAft>
              <a:buClr>
                <a:srgbClr val="676767"/>
              </a:buClr>
              <a:buSzTx/>
              <a:tabLst/>
            </a:pPr>
            <a:r>
              <a:rPr lang="en-US" altLang="en-US" sz="850" dirty="0">
                <a:latin typeface="Arial" pitchFamily="34" charset="0"/>
                <a:cs typeface="Arial" pitchFamily="34" charset="0"/>
              </a:rPr>
              <a:t>  of  non use</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850" dirty="0">
                <a:latin typeface="Arial" pitchFamily="34" charset="0"/>
                <a:cs typeface="Arial" pitchFamily="34" charset="0"/>
              </a:rPr>
              <a:t> Convenient detachable output tray</a:t>
            </a:r>
          </a:p>
          <a:p>
            <a:pPr marL="0" marR="0" lvl="0" indent="0" algn="l" defTabSz="914400" rtl="0" eaLnBrk="1" fontAlgn="base" latinLnBrk="0" hangingPunct="1">
              <a:lnSpc>
                <a:spcPct val="100000"/>
              </a:lnSpc>
              <a:spcBef>
                <a:spcPct val="0"/>
              </a:spcBef>
              <a:spcAft>
                <a:spcPct val="0"/>
              </a:spcAft>
              <a:buClr>
                <a:srgbClr val="676767"/>
              </a:buClr>
              <a:buSzTx/>
              <a:tabLst/>
            </a:pPr>
            <a:endParaRPr kumimoji="0" lang="en-US" altLang="en-US" sz="850" b="0" i="0" u="none" strike="noStrike" cap="none" normalizeH="0" baseline="0" dirty="0">
              <a:ln>
                <a:noFill/>
              </a:ln>
              <a:effectLst/>
              <a:latin typeface="Arial" pitchFamily="34" charset="0"/>
              <a:cs typeface="Arial" pitchFamily="34" charset="0"/>
            </a:endParaRPr>
          </a:p>
        </p:txBody>
      </p:sp>
      <p:pic>
        <p:nvPicPr>
          <p:cNvPr id="2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665" y="8391568"/>
            <a:ext cx="91440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6835" y="7094316"/>
            <a:ext cx="3124200" cy="124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 Box 52"/>
          <p:cNvSpPr txBox="1">
            <a:spLocks noChangeArrowheads="1"/>
          </p:cNvSpPr>
          <p:nvPr/>
        </p:nvSpPr>
        <p:spPr bwMode="auto">
          <a:xfrm>
            <a:off x="340449" y="4418112"/>
            <a:ext cx="57150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Business Laminators</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8" name="Text Box 186"/>
          <p:cNvSpPr txBox="1">
            <a:spLocks noChangeArrowheads="1"/>
          </p:cNvSpPr>
          <p:nvPr/>
        </p:nvSpPr>
        <p:spPr bwMode="auto">
          <a:xfrm>
            <a:off x="313144" y="4854714"/>
            <a:ext cx="58947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000" baseline="0" dirty="0">
                <a:latin typeface="Arial" panose="020B0604020202020204" pitchFamily="34" charset="0"/>
                <a:cs typeface="Arial" panose="020B0604020202020204" pitchFamily="34" charset="0"/>
              </a:rPr>
              <a:t>Ideal for business and</a:t>
            </a:r>
            <a:r>
              <a:rPr lang="en-US" altLang="en-US" sz="1000" dirty="0">
                <a:latin typeface="Arial" panose="020B0604020202020204" pitchFamily="34" charset="0"/>
                <a:cs typeface="Arial" panose="020B0604020202020204" pitchFamily="34" charset="0"/>
              </a:rPr>
              <a:t> commercial applications this business grade  Royal Sovereign laminator is </a:t>
            </a:r>
          </a:p>
          <a:p>
            <a:pPr eaLnBrk="1" hangingPunct="1">
              <a:spcBef>
                <a:spcPct val="0"/>
              </a:spcBef>
              <a:buFontTx/>
              <a:buNone/>
            </a:pPr>
            <a:r>
              <a:rPr lang="en-US" altLang="en-US" sz="1000" dirty="0">
                <a:latin typeface="Arial" panose="020B0604020202020204" pitchFamily="34" charset="0"/>
                <a:cs typeface="Arial" panose="020B0604020202020204" pitchFamily="34" charset="0"/>
              </a:rPr>
              <a:t>designed for heavy duty usage, where high quality lamination is essential.    The Royal Sovereign </a:t>
            </a:r>
          </a:p>
          <a:p>
            <a:pPr eaLnBrk="1" hangingPunct="1">
              <a:spcBef>
                <a:spcPct val="0"/>
              </a:spcBef>
              <a:buFontTx/>
              <a:buNone/>
            </a:pPr>
            <a:r>
              <a:rPr lang="en-US" altLang="en-US" sz="1000" dirty="0">
                <a:latin typeface="Arial" panose="020B0604020202020204" pitchFamily="34" charset="0"/>
                <a:cs typeface="Arial" panose="020B0604020202020204" pitchFamily="34" charset="0"/>
              </a:rPr>
              <a:t>IL-1346W laminator provides fast warm up in less than 60 seconds  and fast 600 mm lamination </a:t>
            </a:r>
          </a:p>
          <a:p>
            <a:pPr eaLnBrk="1" hangingPunct="1">
              <a:spcBef>
                <a:spcPct val="0"/>
              </a:spcBef>
              <a:buFontTx/>
              <a:buNone/>
            </a:pPr>
            <a:r>
              <a:rPr lang="en-US" altLang="en-US" sz="1000" dirty="0">
                <a:latin typeface="Arial" panose="020B0604020202020204" pitchFamily="34" charset="0"/>
                <a:cs typeface="Arial" panose="020B0604020202020204" pitchFamily="34" charset="0"/>
              </a:rPr>
              <a:t>speed.  Use the touch screen display to switch settings for different film thickness from 3-7mil.</a:t>
            </a:r>
            <a:endParaRPr lang="en-US" altLang="en-US" sz="1000" baseline="0" dirty="0">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3398" y="6699905"/>
            <a:ext cx="2514600" cy="35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130"/>
          <p:cNvSpPr txBox="1">
            <a:spLocks noChangeArrowheads="1"/>
          </p:cNvSpPr>
          <p:nvPr/>
        </p:nvSpPr>
        <p:spPr bwMode="auto">
          <a:xfrm>
            <a:off x="3352800" y="1797685"/>
            <a:ext cx="358013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ES-1315</a:t>
            </a: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1</a:t>
            </a:r>
            <a:r>
              <a:rPr lang="pt-BR" sz="1200" b="1" kern="1400" dirty="0">
                <a:solidFill>
                  <a:srgbClr val="FCAF17"/>
                </a:solidFill>
                <a:effectLst/>
                <a:latin typeface="Arial" panose="020B0604020202020204" pitchFamily="34" charset="0"/>
                <a:ea typeface="Times New Roman"/>
                <a:cs typeface="Arial" panose="020B0604020202020204" pitchFamily="34" charset="0"/>
              </a:rPr>
              <a:t>3” Pouch Laminator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2" name="Text Box 8"/>
          <p:cNvSpPr txBox="1">
            <a:spLocks noChangeArrowheads="1"/>
          </p:cNvSpPr>
          <p:nvPr/>
        </p:nvSpPr>
        <p:spPr bwMode="auto">
          <a:xfrm>
            <a:off x="3352800" y="2209800"/>
            <a:ext cx="3020433" cy="182880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buClr>
                <a:srgbClr val="676767"/>
              </a:buClr>
            </a:pPr>
            <a:r>
              <a:rPr lang="en-US" altLang="en-US" sz="900" b="1" dirty="0">
                <a:latin typeface="Arial" pitchFamily="34" charset="0"/>
                <a:cs typeface="Arial" pitchFamily="34" charset="0"/>
              </a:rPr>
              <a:t>Features</a:t>
            </a:r>
          </a:p>
          <a:p>
            <a:pPr marL="0" marR="0" lvl="0" indent="0" algn="l" defTabSz="914400" rtl="0" eaLnBrk="1" fontAlgn="base" latinLnBrk="0" hangingPunct="1">
              <a:lnSpc>
                <a:spcPct val="100000"/>
              </a:lnSpc>
              <a:spcBef>
                <a:spcPct val="0"/>
              </a:spcBef>
              <a:spcAft>
                <a:spcPct val="0"/>
              </a:spcAft>
              <a:buClr>
                <a:srgbClr val="676767"/>
              </a:buClr>
              <a:buSzTx/>
              <a:tabLst/>
            </a:pPr>
            <a:endParaRPr kumimoji="0" lang="en-US" altLang="en-US" sz="400" b="0" i="0" u="none" strike="noStrike" cap="none" normalizeH="0" baseline="0" dirty="0">
              <a:ln>
                <a:noFill/>
              </a:ln>
              <a:effectLst/>
              <a:latin typeface="Arial" pitchFamily="34" charset="0"/>
              <a:cs typeface="Arial" pitchFamily="34" charset="0"/>
            </a:endParaRPr>
          </a:p>
          <a:p>
            <a:pPr marL="171450" indent="-171450" fontAlgn="base">
              <a:spcBef>
                <a:spcPct val="0"/>
              </a:spcBef>
              <a:spcAft>
                <a:spcPct val="0"/>
              </a:spcAft>
              <a:buClr>
                <a:srgbClr val="676767"/>
              </a:buClr>
              <a:buFont typeface="Arial" panose="020B0604020202020204" pitchFamily="34" charset="0"/>
              <a:buChar char="•"/>
            </a:pPr>
            <a:r>
              <a:rPr kumimoji="0" lang="en-US" altLang="en-US" sz="850" b="0" i="0" u="none" strike="noStrike" cap="none" normalizeH="0" baseline="0" dirty="0">
                <a:ln>
                  <a:noFill/>
                </a:ln>
                <a:effectLst/>
                <a:latin typeface="Arial" pitchFamily="34" charset="0"/>
                <a:cs typeface="Arial" pitchFamily="34" charset="0"/>
              </a:rPr>
              <a:t>Accepts documents</a:t>
            </a:r>
            <a:r>
              <a:rPr kumimoji="0" lang="en-US" altLang="en-US" sz="850" b="0" i="0" u="none" strike="noStrike" cap="none" normalizeH="0" dirty="0">
                <a:ln>
                  <a:noFill/>
                </a:ln>
                <a:effectLst/>
                <a:latin typeface="Arial" pitchFamily="34" charset="0"/>
                <a:cs typeface="Arial" pitchFamily="34" charset="0"/>
              </a:rPr>
              <a:t> up to 320mm (13”) wide</a:t>
            </a:r>
            <a:endParaRPr kumimoji="0" lang="en-US" altLang="en-US" sz="850" b="0" i="0" u="none" strike="noStrike" cap="none" normalizeH="0" baseline="0" dirty="0">
              <a:ln>
                <a:noFill/>
              </a:ln>
              <a:effectLst/>
              <a:latin typeface="Arial" pitchFamily="34" charset="0"/>
              <a:cs typeface="Arial" pitchFamily="34" charset="0"/>
            </a:endParaRPr>
          </a:p>
          <a:p>
            <a:pPr marL="171450" indent="-171450" fontAlgn="base">
              <a:spcBef>
                <a:spcPct val="0"/>
              </a:spcBef>
              <a:spcAft>
                <a:spcPct val="0"/>
              </a:spcAft>
              <a:buClr>
                <a:srgbClr val="676767"/>
              </a:buClr>
              <a:buFont typeface="Arial" panose="020B0604020202020204" pitchFamily="34" charset="0"/>
              <a:buChar char="•"/>
            </a:pPr>
            <a:r>
              <a:rPr lang="en-US" altLang="en-US" sz="850" dirty="0">
                <a:latin typeface="Arial" pitchFamily="34" charset="0"/>
                <a:cs typeface="Arial" pitchFamily="34" charset="0"/>
              </a:rPr>
              <a:t>Laminates from 3 to 7 mil thickness;</a:t>
            </a:r>
          </a:p>
          <a:p>
            <a:pPr marL="171450" lvl="0" indent="-171450" fontAlgn="base">
              <a:spcBef>
                <a:spcPct val="0"/>
              </a:spcBef>
              <a:spcAft>
                <a:spcPct val="0"/>
              </a:spcAft>
              <a:buClr>
                <a:srgbClr val="676767"/>
              </a:buClr>
              <a:buFont typeface="Arial" panose="020B0604020202020204" pitchFamily="34" charset="0"/>
              <a:buChar char="•"/>
            </a:pPr>
            <a:r>
              <a:rPr lang="en-US" altLang="en-US" sz="850" dirty="0">
                <a:latin typeface="Arial" pitchFamily="34" charset="0"/>
                <a:cs typeface="Arial" pitchFamily="34" charset="0"/>
              </a:rPr>
              <a:t>2-Roller Hot Shoe Technology – Consistently delivers wrinkle and bubble free lamination</a:t>
            </a:r>
          </a:p>
          <a:p>
            <a:pPr marL="171450" indent="-171450" fontAlgn="base">
              <a:spcBef>
                <a:spcPct val="0"/>
              </a:spcBef>
              <a:spcAft>
                <a:spcPct val="0"/>
              </a:spcAft>
              <a:buClr>
                <a:srgbClr val="676767"/>
              </a:buClr>
              <a:buFont typeface="Arial" panose="020B0604020202020204" pitchFamily="34" charset="0"/>
              <a:buChar char="•"/>
            </a:pPr>
            <a:r>
              <a:rPr kumimoji="0" lang="en-US" altLang="en-US" sz="850" b="0" i="0" u="none" strike="noStrike" cap="none" normalizeH="0" baseline="0" dirty="0">
                <a:ln>
                  <a:noFill/>
                </a:ln>
                <a:effectLst/>
                <a:latin typeface="Arial" pitchFamily="34" charset="0"/>
                <a:cs typeface="Arial" pitchFamily="34" charset="0"/>
              </a:rPr>
              <a:t>Accepts</a:t>
            </a:r>
            <a:r>
              <a:rPr kumimoji="0" lang="en-US" altLang="en-US" sz="850" b="0" i="0" u="none" strike="noStrike" cap="none" normalizeH="0" dirty="0">
                <a:ln>
                  <a:noFill/>
                </a:ln>
                <a:effectLst/>
                <a:latin typeface="Arial" pitchFamily="34" charset="0"/>
                <a:cs typeface="Arial" pitchFamily="34" charset="0"/>
              </a:rPr>
              <a:t> h</a:t>
            </a:r>
            <a:r>
              <a:rPr lang="en-US" altLang="en-US" sz="850" dirty="0">
                <a:latin typeface="Arial" pitchFamily="34" charset="0"/>
                <a:cs typeface="Arial" pitchFamily="34" charset="0"/>
              </a:rPr>
              <a:t>ot and cold lamination film</a:t>
            </a:r>
          </a:p>
          <a:p>
            <a:pPr marL="171450" marR="0" lvl="0" indent="-171450" defTabSz="914400" rtl="0" eaLnBrk="1" fontAlgn="base" latinLnBrk="0" hangingPunct="1">
              <a:lnSpc>
                <a:spcPct val="100000"/>
              </a:lnSpc>
              <a:spcBef>
                <a:spcPct val="0"/>
              </a:spcBef>
              <a:spcAft>
                <a:spcPct val="0"/>
              </a:spcAft>
              <a:buClr>
                <a:srgbClr val="676767"/>
              </a:buClr>
              <a:buSzTx/>
              <a:buFont typeface="Arial" panose="020B0604020202020204" pitchFamily="34" charset="0"/>
              <a:buChar char="•"/>
              <a:tabLst/>
            </a:pPr>
            <a:r>
              <a:rPr lang="en-US" altLang="en-US" sz="850" dirty="0">
                <a:latin typeface="Arial" pitchFamily="34" charset="0"/>
                <a:cs typeface="Arial" pitchFamily="34" charset="0"/>
              </a:rPr>
              <a:t>Adjustable cooling tray allows laminated documents to cool off before user handles items</a:t>
            </a:r>
          </a:p>
          <a:p>
            <a:pPr marL="171450" marR="0" lvl="0" indent="-171450" defTabSz="914400" rtl="0" eaLnBrk="1" fontAlgn="base" latinLnBrk="0" hangingPunct="1">
              <a:lnSpc>
                <a:spcPct val="100000"/>
              </a:lnSpc>
              <a:spcBef>
                <a:spcPct val="0"/>
              </a:spcBef>
              <a:spcAft>
                <a:spcPct val="0"/>
              </a:spcAft>
              <a:buClr>
                <a:srgbClr val="676767"/>
              </a:buClr>
              <a:buSzTx/>
              <a:buFont typeface="Arial" panose="020B0604020202020204" pitchFamily="34" charset="0"/>
              <a:buChar char="•"/>
              <a:tabLst/>
            </a:pPr>
            <a:r>
              <a:rPr lang="en-US" altLang="en-US" sz="850" dirty="0">
                <a:latin typeface="Arial" pitchFamily="34" charset="0"/>
                <a:cs typeface="Arial" pitchFamily="34" charset="0"/>
              </a:rPr>
              <a:t>Warm up ready in 5 minutes</a:t>
            </a:r>
            <a:endParaRPr kumimoji="0" lang="en-US" altLang="en-US" sz="850" b="0" i="0" u="none" strike="noStrike" cap="none" normalizeH="0" baseline="0" dirty="0">
              <a:ln>
                <a:noFill/>
              </a:ln>
              <a:effectLst/>
              <a:latin typeface="Arial" pitchFamily="34" charset="0"/>
              <a:cs typeface="Arial" pitchFamily="34" charset="0"/>
            </a:endParaRPr>
          </a:p>
          <a:p>
            <a:pPr marL="171450" marR="0" lvl="0" indent="-171450" defTabSz="914400" rtl="0" eaLnBrk="1" fontAlgn="base" latinLnBrk="0" hangingPunct="1">
              <a:lnSpc>
                <a:spcPct val="100000"/>
              </a:lnSpc>
              <a:spcBef>
                <a:spcPct val="0"/>
              </a:spcBef>
              <a:spcAft>
                <a:spcPct val="0"/>
              </a:spcAft>
              <a:buClr>
                <a:srgbClr val="676767"/>
              </a:buClr>
              <a:buSzTx/>
              <a:buFont typeface="Arial" panose="020B0604020202020204" pitchFamily="34" charset="0"/>
              <a:buChar char="•"/>
              <a:tabLst/>
            </a:pPr>
            <a:r>
              <a:rPr lang="en-US" altLang="en-US" sz="850" dirty="0">
                <a:latin typeface="Arial" pitchFamily="34" charset="0"/>
                <a:cs typeface="Arial" pitchFamily="34" charset="0"/>
              </a:rPr>
              <a:t>Jam release lever will clear any jammed or </a:t>
            </a:r>
            <a:r>
              <a:rPr lang="en-US" altLang="en-US" sz="850" dirty="0" err="1">
                <a:latin typeface="Arial" pitchFamily="34" charset="0"/>
                <a:cs typeface="Arial" pitchFamily="34" charset="0"/>
              </a:rPr>
              <a:t>misfed</a:t>
            </a:r>
            <a:r>
              <a:rPr lang="en-US" altLang="en-US" sz="850" dirty="0">
                <a:latin typeface="Arial" pitchFamily="34" charset="0"/>
                <a:cs typeface="Arial" pitchFamily="34" charset="0"/>
              </a:rPr>
              <a:t> document</a:t>
            </a:r>
            <a:endParaRPr kumimoji="0" lang="en-US" altLang="en-US" sz="850" b="0" i="0" u="none" strike="noStrike" cap="none" normalizeH="0" baseline="0" dirty="0">
              <a:ln>
                <a:noFill/>
              </a:ln>
              <a:effectLst/>
              <a:latin typeface="Arial" pitchFamily="34" charset="0"/>
              <a:cs typeface="Arial" pitchFamily="34" charset="0"/>
            </a:endParaRPr>
          </a:p>
          <a:p>
            <a:pPr marL="171450" marR="0" lvl="0" indent="-171450" defTabSz="914400" rtl="0" eaLnBrk="1" fontAlgn="base" latinLnBrk="0" hangingPunct="1">
              <a:lnSpc>
                <a:spcPct val="100000"/>
              </a:lnSpc>
              <a:spcBef>
                <a:spcPct val="0"/>
              </a:spcBef>
              <a:spcAft>
                <a:spcPct val="0"/>
              </a:spcAft>
              <a:buClr>
                <a:srgbClr val="676767"/>
              </a:buClr>
              <a:buSzTx/>
              <a:buFont typeface="Arial" panose="020B0604020202020204" pitchFamily="34" charset="0"/>
              <a:buChar char="•"/>
              <a:tabLst/>
            </a:pPr>
            <a:r>
              <a:rPr lang="en-US" altLang="en-US" sz="850" dirty="0">
                <a:latin typeface="Arial" pitchFamily="34" charset="0"/>
                <a:cs typeface="Arial" pitchFamily="34" charset="0"/>
              </a:rPr>
              <a:t>Automatic shut off after 1 hour of non use</a:t>
            </a:r>
            <a:endParaRPr kumimoji="0" lang="en-US" altLang="en-US" sz="850" b="0" i="0" u="none" strike="noStrike" cap="none" normalizeH="0" baseline="0" dirty="0">
              <a:ln>
                <a:noFill/>
              </a:ln>
              <a:effectLst/>
              <a:latin typeface="Arial" pitchFamily="34" charset="0"/>
              <a:cs typeface="Arial" pitchFamily="34" charset="0"/>
            </a:endParaRPr>
          </a:p>
          <a:p>
            <a:pPr marL="171450" marR="0" lvl="0" indent="-171450" defTabSz="914400" rtl="0" eaLnBrk="1" fontAlgn="base" latinLnBrk="0" hangingPunct="1">
              <a:lnSpc>
                <a:spcPct val="100000"/>
              </a:lnSpc>
              <a:spcBef>
                <a:spcPct val="0"/>
              </a:spcBef>
              <a:spcAft>
                <a:spcPct val="0"/>
              </a:spcAft>
              <a:buClr>
                <a:srgbClr val="676767"/>
              </a:buClr>
              <a:buSzTx/>
              <a:buFont typeface="Arial" panose="020B0604020202020204" pitchFamily="34" charset="0"/>
              <a:buChar char="•"/>
              <a:tabLst/>
            </a:pPr>
            <a:r>
              <a:rPr lang="en-US" altLang="en-US" sz="850" dirty="0">
                <a:latin typeface="Arial" pitchFamily="34" charset="0"/>
                <a:cs typeface="Arial" pitchFamily="34" charset="0"/>
              </a:rPr>
              <a:t>Fast 360mm (14.2”) continuous lamination speed</a:t>
            </a:r>
            <a:endParaRPr kumimoji="0" lang="en-US" altLang="en-US" sz="850" b="0" i="0" u="none" strike="noStrike" cap="none" normalizeH="0" baseline="0" dirty="0">
              <a:ln>
                <a:noFill/>
              </a:ln>
              <a:effectLst/>
              <a:latin typeface="Arial" pitchFamily="34" charset="0"/>
              <a:cs typeface="Arial" pitchFamily="34" charset="0"/>
            </a:endParaRPr>
          </a:p>
        </p:txBody>
      </p:sp>
      <p:pic>
        <p:nvPicPr>
          <p:cNvPr id="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138" y="3698212"/>
            <a:ext cx="942975"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1783687"/>
            <a:ext cx="2857500" cy="1905000"/>
          </a:xfrm>
          <a:prstGeom prst="rect">
            <a:avLst/>
          </a:prstGeom>
        </p:spPr>
      </p:pic>
      <p:sp>
        <p:nvSpPr>
          <p:cNvPr id="26" name="Text Box 52"/>
          <p:cNvSpPr txBox="1">
            <a:spLocks noChangeArrowheads="1"/>
          </p:cNvSpPr>
          <p:nvPr/>
        </p:nvSpPr>
        <p:spPr bwMode="auto">
          <a:xfrm>
            <a:off x="246964" y="597693"/>
            <a:ext cx="6364071"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Small Office /Home Office Laminators</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9" name="Text Box 186"/>
          <p:cNvSpPr txBox="1">
            <a:spLocks noChangeArrowheads="1"/>
          </p:cNvSpPr>
          <p:nvPr/>
        </p:nvSpPr>
        <p:spPr bwMode="auto">
          <a:xfrm>
            <a:off x="246965" y="1054893"/>
            <a:ext cx="62757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000" baseline="0" dirty="0">
                <a:latin typeface="Arial" panose="020B0604020202020204" pitchFamily="34" charset="0"/>
                <a:cs typeface="Arial" panose="020B0604020202020204" pitchFamily="34" charset="0"/>
              </a:rPr>
              <a:t>High quality laminators</a:t>
            </a:r>
            <a:r>
              <a:rPr lang="en-US" altLang="en-US" sz="1000" dirty="0">
                <a:latin typeface="Arial" panose="020B0604020202020204" pitchFamily="34" charset="0"/>
                <a:cs typeface="Arial" panose="020B0604020202020204" pitchFamily="34" charset="0"/>
              </a:rPr>
              <a:t> with fast warm-up time and increased speed to improve work efficiency.   Ideal for </a:t>
            </a:r>
          </a:p>
          <a:p>
            <a:pPr eaLnBrk="1" hangingPunct="1">
              <a:spcBef>
                <a:spcPct val="0"/>
              </a:spcBef>
              <a:buFontTx/>
              <a:buNone/>
            </a:pPr>
            <a:r>
              <a:rPr lang="en-US" altLang="en-US" sz="1000" dirty="0">
                <a:latin typeface="Arial" panose="020B0604020202020204" pitchFamily="34" charset="0"/>
                <a:cs typeface="Arial" panose="020B0604020202020204" pitchFamily="34" charset="0"/>
              </a:rPr>
              <a:t>moderate usages for the home, small office home office, schools and general office duties.   </a:t>
            </a:r>
            <a:endParaRPr lang="en-US" altLang="en-US" sz="1000" baseline="0" dirty="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4A7850F7-5B8B-4465-A1E9-BF6E0BCA7C6C}"/>
              </a:ext>
            </a:extLst>
          </p:cNvPr>
          <p:cNvSpPr/>
          <p:nvPr/>
        </p:nvSpPr>
        <p:spPr>
          <a:xfrm>
            <a:off x="6627312" y="3452498"/>
            <a:ext cx="230688" cy="2239005"/>
          </a:xfrm>
          <a:prstGeom prst="rect">
            <a:avLst/>
          </a:prstGeom>
          <a:solidFill>
            <a:srgbClr val="00B050"/>
          </a:solidFill>
          <a:ln>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DFB77248-C53A-4B4E-8A16-4CC866BCD285}"/>
              </a:ext>
            </a:extLst>
          </p:cNvPr>
          <p:cNvSpPr txBox="1"/>
          <p:nvPr/>
        </p:nvSpPr>
        <p:spPr>
          <a:xfrm>
            <a:off x="5153102" y="4402723"/>
            <a:ext cx="3175000"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 Business Laminators</a:t>
            </a:r>
          </a:p>
        </p:txBody>
      </p:sp>
      <p:sp>
        <p:nvSpPr>
          <p:cNvPr id="20" name="Slide Number Placeholder 7">
            <a:extLst>
              <a:ext uri="{FF2B5EF4-FFF2-40B4-BE49-F238E27FC236}">
                <a16:creationId xmlns:a16="http://schemas.microsoft.com/office/drawing/2014/main" id="{C88E51EA-FBA6-431F-80A7-D392D6E1EB89}"/>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15</a:t>
            </a:fld>
            <a:endParaRPr lang="en-US" sz="1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8760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7002A5-C556-4B2A-9E1E-27FEC161F7B8}"/>
              </a:ext>
            </a:extLst>
          </p:cNvPr>
          <p:cNvPicPr>
            <a:picLocks noChangeAspect="1"/>
          </p:cNvPicPr>
          <p:nvPr/>
        </p:nvPicPr>
        <p:blipFill>
          <a:blip r:embed="rId2"/>
          <a:stretch>
            <a:fillRect/>
          </a:stretch>
        </p:blipFill>
        <p:spPr>
          <a:xfrm>
            <a:off x="3974828" y="2429875"/>
            <a:ext cx="2547842" cy="3776995"/>
          </a:xfrm>
          <a:prstGeom prst="rect">
            <a:avLst/>
          </a:prstGeom>
        </p:spPr>
      </p:pic>
      <p:pic>
        <p:nvPicPr>
          <p:cNvPr id="4" name="Picture 3">
            <a:extLst>
              <a:ext uri="{FF2B5EF4-FFF2-40B4-BE49-F238E27FC236}">
                <a16:creationId xmlns:a16="http://schemas.microsoft.com/office/drawing/2014/main" id="{2DB7CDB9-6553-46C8-A02A-672C81B0E49B}"/>
              </a:ext>
            </a:extLst>
          </p:cNvPr>
          <p:cNvPicPr>
            <a:picLocks noChangeAspect="1"/>
          </p:cNvPicPr>
          <p:nvPr/>
        </p:nvPicPr>
        <p:blipFill>
          <a:blip r:embed="rId3"/>
          <a:stretch>
            <a:fillRect/>
          </a:stretch>
        </p:blipFill>
        <p:spPr>
          <a:xfrm>
            <a:off x="3351959" y="6206870"/>
            <a:ext cx="3175000" cy="1086937"/>
          </a:xfrm>
          <a:prstGeom prst="rect">
            <a:avLst/>
          </a:prstGeom>
        </p:spPr>
      </p:pic>
      <p:pic>
        <p:nvPicPr>
          <p:cNvPr id="6" name="Picture 5">
            <a:extLst>
              <a:ext uri="{FF2B5EF4-FFF2-40B4-BE49-F238E27FC236}">
                <a16:creationId xmlns:a16="http://schemas.microsoft.com/office/drawing/2014/main" id="{8E07E44A-76C9-4A3E-9FFF-37660E3E8B69}"/>
              </a:ext>
            </a:extLst>
          </p:cNvPr>
          <p:cNvPicPr>
            <a:picLocks noChangeAspect="1"/>
          </p:cNvPicPr>
          <p:nvPr/>
        </p:nvPicPr>
        <p:blipFill>
          <a:blip r:embed="rId4"/>
          <a:stretch>
            <a:fillRect/>
          </a:stretch>
        </p:blipFill>
        <p:spPr>
          <a:xfrm>
            <a:off x="390430" y="5213379"/>
            <a:ext cx="2875727" cy="2875727"/>
          </a:xfrm>
          <a:prstGeom prst="rect">
            <a:avLst/>
          </a:prstGeom>
        </p:spPr>
      </p:pic>
      <p:sp>
        <p:nvSpPr>
          <p:cNvPr id="12" name="Text Box 49">
            <a:extLst>
              <a:ext uri="{FF2B5EF4-FFF2-40B4-BE49-F238E27FC236}">
                <a16:creationId xmlns:a16="http://schemas.microsoft.com/office/drawing/2014/main" id="{0830E132-4383-405B-B8BD-A9518D5A3694}"/>
              </a:ext>
            </a:extLst>
          </p:cNvPr>
          <p:cNvSpPr txBox="1">
            <a:spLocks noChangeArrowheads="1"/>
          </p:cNvSpPr>
          <p:nvPr/>
        </p:nvSpPr>
        <p:spPr bwMode="auto">
          <a:xfrm>
            <a:off x="521896" y="2209799"/>
            <a:ext cx="5955104" cy="609601"/>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a:lnSpc>
                <a:spcPts val="1200"/>
              </a:lnSpc>
            </a:pPr>
            <a:endParaRPr lang="en-US" sz="1000" b="1" kern="1400" spc="100" dirty="0">
              <a:latin typeface="Arial" panose="020B0604020202020204" pitchFamily="34" charset="0"/>
              <a:ea typeface="Times New Roman"/>
              <a:cs typeface="Arial" panose="020B0604020202020204" pitchFamily="34" charset="0"/>
            </a:endParaRPr>
          </a:p>
        </p:txBody>
      </p:sp>
      <p:sp>
        <p:nvSpPr>
          <p:cNvPr id="14" name="Text Box 130"/>
          <p:cNvSpPr txBox="1">
            <a:spLocks noChangeArrowheads="1"/>
          </p:cNvSpPr>
          <p:nvPr/>
        </p:nvSpPr>
        <p:spPr bwMode="auto">
          <a:xfrm>
            <a:off x="381000" y="1970114"/>
            <a:ext cx="4175999"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RDL-110U</a:t>
            </a: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LED Desk Lamp with Fast USB Charging </a:t>
            </a:r>
            <a:r>
              <a:rPr lang="pt-BR" sz="1200" b="1" kern="1400" dirty="0">
                <a:solidFill>
                  <a:srgbClr val="FCAF17"/>
                </a:solidFill>
                <a:effectLst/>
                <a:latin typeface="Arial" panose="020B0604020202020204" pitchFamily="34" charset="0"/>
                <a:ea typeface="Times New Roman"/>
                <a:cs typeface="Arial" panose="020B0604020202020204" pitchFamily="34" charset="0"/>
              </a:rPr>
              <a:t>And Nightlight</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16" name="Content Placeholder 5">
            <a:extLst>
              <a:ext uri="{FF2B5EF4-FFF2-40B4-BE49-F238E27FC236}">
                <a16:creationId xmlns:a16="http://schemas.microsoft.com/office/drawing/2014/main" id="{D7E1FC2D-4D7A-4CF2-8F43-D7FE0690BD05}"/>
              </a:ext>
            </a:extLst>
          </p:cNvPr>
          <p:cNvSpPr txBox="1">
            <a:spLocks/>
          </p:cNvSpPr>
          <p:nvPr/>
        </p:nvSpPr>
        <p:spPr>
          <a:xfrm>
            <a:off x="355600" y="2590093"/>
            <a:ext cx="3683000" cy="2745498"/>
          </a:xfrm>
          <a:prstGeom prst="rect">
            <a:avLst/>
          </a:prstGeom>
        </p:spPr>
        <p:txBody>
          <a:bodyPr vert="horz" lIns="91440" tIns="45720" rIns="91440" bIns="45720" rtlCol="0">
            <a:noAutofit/>
          </a:bodyPr>
          <a:lstStyle>
            <a:defPPr>
              <a:defRPr lang="en-US"/>
            </a:defPPr>
            <a:lvl1pPr indent="0" defTabSz="914400">
              <a:lnSpc>
                <a:spcPct val="100000"/>
              </a:lnSpc>
              <a:spcBef>
                <a:spcPts val="1000"/>
              </a:spcBef>
              <a:buFont typeface="Arial" panose="020B0604020202020204" pitchFamily="34" charset="0"/>
              <a:buNone/>
              <a:defRPr sz="1400" b="1">
                <a:latin typeface="Arial" panose="020B0604020202020204" pitchFamily="34" charset="0"/>
                <a:ea typeface="Roboto" pitchFamily="2" charset="0"/>
                <a:cs typeface="Arial" panose="020B0604020202020204" pitchFamily="34" charset="0"/>
              </a:defRPr>
            </a:lvl1pPr>
            <a:lvl2pPr lvl="1" indent="0" defTabSz="914400">
              <a:lnSpc>
                <a:spcPct val="90000"/>
              </a:lnSpc>
              <a:spcBef>
                <a:spcPts val="500"/>
              </a:spcBef>
              <a:buFont typeface="Arial" panose="020B0604020202020204" pitchFamily="34" charset="0"/>
              <a:buNone/>
              <a:defRPr sz="1400">
                <a:latin typeface="Arial" panose="020B0604020202020204" pitchFamily="34" charset="0"/>
                <a:ea typeface="Roboto" pitchFamily="2" charset="0"/>
                <a:cs typeface="Arial" panose="020B0604020202020204" pitchFamily="34" charset="0"/>
              </a:defRPr>
            </a:lvl2pPr>
            <a:lvl3pPr marL="1143000" indent="-228600" defTabSz="914400">
              <a:lnSpc>
                <a:spcPct val="90000"/>
              </a:lnSpc>
              <a:spcBef>
                <a:spcPts val="500"/>
              </a:spcBef>
              <a:buFont typeface="Arial" panose="020B0604020202020204" pitchFamily="34" charset="0"/>
              <a:buChar char="•"/>
              <a:defRPr sz="2000">
                <a:latin typeface="Roboto" pitchFamily="2" charset="0"/>
                <a:ea typeface="Roboto" pitchFamily="2" charset="0"/>
              </a:defRPr>
            </a:lvl3pPr>
            <a:lvl4pPr marL="1600200" indent="-228600" defTabSz="914400">
              <a:lnSpc>
                <a:spcPct val="90000"/>
              </a:lnSpc>
              <a:spcBef>
                <a:spcPts val="500"/>
              </a:spcBef>
              <a:buFont typeface="Arial" panose="020B0604020202020204" pitchFamily="34" charset="0"/>
              <a:buChar char="•"/>
              <a:defRPr sz="2000">
                <a:latin typeface="Roboto" pitchFamily="2" charset="0"/>
                <a:ea typeface="Roboto" pitchFamily="2" charset="0"/>
              </a:defRPr>
            </a:lvl4pPr>
            <a:lvl5pPr marL="2057400" indent="-228600" defTabSz="914400">
              <a:lnSpc>
                <a:spcPct val="90000"/>
              </a:lnSpc>
              <a:spcBef>
                <a:spcPts val="500"/>
              </a:spcBef>
              <a:buFont typeface="Arial" panose="020B0604020202020204" pitchFamily="34" charset="0"/>
              <a:buChar char="•"/>
              <a:defRPr>
                <a:latin typeface="Roboto" pitchFamily="2" charset="0"/>
                <a:ea typeface="Roboto" pitchFamily="2"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spcBef>
                <a:spcPts val="0"/>
              </a:spcBef>
            </a:pPr>
            <a:r>
              <a:rPr lang="en-US" sz="1000" dirty="0"/>
              <a:t>Features</a:t>
            </a:r>
          </a:p>
          <a:p>
            <a:pPr>
              <a:spcBef>
                <a:spcPts val="0"/>
              </a:spcBef>
            </a:pPr>
            <a:endParaRPr lang="en-US" sz="400" dirty="0"/>
          </a:p>
          <a:p>
            <a:pPr>
              <a:spcBef>
                <a:spcPts val="0"/>
              </a:spcBef>
            </a:pPr>
            <a:r>
              <a:rPr lang="en-US" sz="850" dirty="0"/>
              <a:t>Adjustable Light:  </a:t>
            </a:r>
          </a:p>
          <a:p>
            <a:pPr>
              <a:spcBef>
                <a:spcPts val="0"/>
              </a:spcBef>
            </a:pPr>
            <a:r>
              <a:rPr lang="en-US" sz="850" b="0" dirty="0"/>
              <a:t>▪  Select desired light mode from three adjustable light temperatures for relaxing, working or reading  (3000K, 4300K, 6300K) </a:t>
            </a:r>
          </a:p>
          <a:p>
            <a:pPr>
              <a:spcBef>
                <a:spcPts val="0"/>
              </a:spcBef>
            </a:pPr>
            <a:endParaRPr lang="en-US" sz="400" dirty="0"/>
          </a:p>
          <a:p>
            <a:pPr>
              <a:spcBef>
                <a:spcPts val="0"/>
              </a:spcBef>
            </a:pPr>
            <a:r>
              <a:rPr lang="en-US" sz="850" dirty="0"/>
              <a:t>USB Charging:  </a:t>
            </a:r>
          </a:p>
          <a:p>
            <a:pPr>
              <a:spcBef>
                <a:spcPts val="0"/>
              </a:spcBef>
            </a:pPr>
            <a:r>
              <a:rPr lang="en-US" sz="850" b="0" dirty="0"/>
              <a:t>▪  Use USB Charging to charge mobile phones and other USB Devices (5V, 2.1A)</a:t>
            </a:r>
          </a:p>
          <a:p>
            <a:pPr>
              <a:spcBef>
                <a:spcPts val="0"/>
              </a:spcBef>
            </a:pPr>
            <a:endParaRPr lang="en-US" sz="400" b="0" dirty="0"/>
          </a:p>
          <a:p>
            <a:pPr>
              <a:spcBef>
                <a:spcPts val="0"/>
              </a:spcBef>
            </a:pPr>
            <a:r>
              <a:rPr lang="en-US" sz="850" dirty="0"/>
              <a:t>Night Light Setting </a:t>
            </a:r>
          </a:p>
          <a:p>
            <a:pPr>
              <a:spcBef>
                <a:spcPts val="0"/>
              </a:spcBef>
            </a:pPr>
            <a:r>
              <a:rPr lang="en-US" sz="850" b="0" dirty="0"/>
              <a:t>▪  Choose between 4 colours best suited for dimmed light</a:t>
            </a:r>
          </a:p>
          <a:p>
            <a:pPr>
              <a:spcBef>
                <a:spcPts val="0"/>
              </a:spcBef>
            </a:pPr>
            <a:endParaRPr lang="en-US" sz="400" dirty="0"/>
          </a:p>
          <a:p>
            <a:pPr>
              <a:spcBef>
                <a:spcPts val="0"/>
              </a:spcBef>
            </a:pPr>
            <a:r>
              <a:rPr lang="en-US" sz="850" dirty="0"/>
              <a:t>Push Button Controls</a:t>
            </a:r>
          </a:p>
          <a:p>
            <a:pPr>
              <a:spcBef>
                <a:spcPts val="0"/>
              </a:spcBef>
            </a:pPr>
            <a:r>
              <a:rPr lang="en-US" sz="850" b="0" dirty="0"/>
              <a:t>▪  Easy to use touch controls for stepless dimming. Select On/Off, colour (white, red, blue, green) and brightness (3 step dimming)</a:t>
            </a:r>
          </a:p>
          <a:p>
            <a:pPr>
              <a:spcBef>
                <a:spcPts val="0"/>
              </a:spcBef>
            </a:pPr>
            <a:endParaRPr lang="en-US" sz="400" b="0" dirty="0"/>
          </a:p>
        </p:txBody>
      </p:sp>
      <p:sp>
        <p:nvSpPr>
          <p:cNvPr id="19" name="Rectangle 18">
            <a:extLst>
              <a:ext uri="{FF2B5EF4-FFF2-40B4-BE49-F238E27FC236}">
                <a16:creationId xmlns:a16="http://schemas.microsoft.com/office/drawing/2014/main" id="{5512D0D6-2685-49AD-B2DF-0F00270232FF}"/>
              </a:ext>
            </a:extLst>
          </p:cNvPr>
          <p:cNvSpPr/>
          <p:nvPr/>
        </p:nvSpPr>
        <p:spPr>
          <a:xfrm>
            <a:off x="6627312" y="3009900"/>
            <a:ext cx="230688" cy="3124200"/>
          </a:xfrm>
          <a:prstGeom prst="rect">
            <a:avLst/>
          </a:prstGeom>
          <a:solidFill>
            <a:srgbClr val="00B050"/>
          </a:solidFill>
          <a:ln>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D2890E4-D2DC-46D2-B771-93D79BDC20FD}"/>
              </a:ext>
            </a:extLst>
          </p:cNvPr>
          <p:cNvSpPr txBox="1"/>
          <p:nvPr/>
        </p:nvSpPr>
        <p:spPr>
          <a:xfrm>
            <a:off x="5153102" y="4402723"/>
            <a:ext cx="3175000"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Task Lamp with USB Charging</a:t>
            </a:r>
          </a:p>
        </p:txBody>
      </p:sp>
      <p:sp>
        <p:nvSpPr>
          <p:cNvPr id="17" name="Slide Number Placeholder 7">
            <a:extLst>
              <a:ext uri="{FF2B5EF4-FFF2-40B4-BE49-F238E27FC236}">
                <a16:creationId xmlns:a16="http://schemas.microsoft.com/office/drawing/2014/main" id="{2C1EB131-EBC5-4BA6-BA93-CEB7237F7689}"/>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16</a:t>
            </a:fld>
            <a:endParaRPr lang="en-US" sz="1100" dirty="0">
              <a:solidFill>
                <a:schemeClr val="tx1"/>
              </a:solidFill>
              <a:latin typeface="Arial" panose="020B0604020202020204" pitchFamily="34" charset="0"/>
              <a:cs typeface="Arial" panose="020B0604020202020204" pitchFamily="34" charset="0"/>
            </a:endParaRPr>
          </a:p>
        </p:txBody>
      </p:sp>
      <p:sp>
        <p:nvSpPr>
          <p:cNvPr id="21" name="Text Box 52">
            <a:extLst>
              <a:ext uri="{FF2B5EF4-FFF2-40B4-BE49-F238E27FC236}">
                <a16:creationId xmlns:a16="http://schemas.microsoft.com/office/drawing/2014/main" id="{8A56AD7A-B27D-43CF-8354-4BB18FD8179C}"/>
              </a:ext>
            </a:extLst>
          </p:cNvPr>
          <p:cNvSpPr txBox="1">
            <a:spLocks noChangeArrowheads="1"/>
          </p:cNvSpPr>
          <p:nvPr/>
        </p:nvSpPr>
        <p:spPr bwMode="auto">
          <a:xfrm>
            <a:off x="246964" y="597693"/>
            <a:ext cx="6364071"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lvl="0">
              <a:lnSpc>
                <a:spcPts val="2400"/>
              </a:lnSpc>
            </a:pPr>
            <a:r>
              <a:rPr lang="en-US" sz="2400" kern="1400" dirty="0">
                <a:solidFill>
                  <a:srgbClr val="2E3640"/>
                </a:solidFill>
                <a:latin typeface="Arial" panose="020B0604020202020204" pitchFamily="34" charset="0"/>
                <a:ea typeface="Times New Roman"/>
                <a:cs typeface="Arial" panose="020B0604020202020204" pitchFamily="34" charset="0"/>
              </a:rPr>
              <a:t>LED Desk Lamps</a:t>
            </a:r>
          </a:p>
        </p:txBody>
      </p:sp>
      <p:sp>
        <p:nvSpPr>
          <p:cNvPr id="22" name="Text Box 186">
            <a:extLst>
              <a:ext uri="{FF2B5EF4-FFF2-40B4-BE49-F238E27FC236}">
                <a16:creationId xmlns:a16="http://schemas.microsoft.com/office/drawing/2014/main" id="{AFC2C0AA-C087-4406-B38E-10CE682F0725}"/>
              </a:ext>
            </a:extLst>
          </p:cNvPr>
          <p:cNvSpPr txBox="1">
            <a:spLocks noChangeArrowheads="1"/>
          </p:cNvSpPr>
          <p:nvPr/>
        </p:nvSpPr>
        <p:spPr bwMode="auto">
          <a:xfrm>
            <a:off x="246965" y="1054893"/>
            <a:ext cx="62757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000" baseline="0" dirty="0">
                <a:latin typeface="Arial" panose="020B0604020202020204" pitchFamily="34" charset="0"/>
                <a:cs typeface="Arial" panose="020B0604020202020204" pitchFamily="34" charset="0"/>
              </a:rPr>
              <a:t>The Royal Sovereign line of LED lamps provide a safe, energy efficient solution for your Home Office or</a:t>
            </a:r>
          </a:p>
          <a:p>
            <a:pPr eaLnBrk="1" hangingPunct="1">
              <a:spcBef>
                <a:spcPct val="0"/>
              </a:spcBef>
              <a:buFontTx/>
              <a:buNone/>
            </a:pPr>
            <a:r>
              <a:rPr lang="en-US" altLang="en-US" sz="1000" baseline="0" dirty="0">
                <a:latin typeface="Arial" panose="020B0604020202020204" pitchFamily="34" charset="0"/>
                <a:cs typeface="Arial" panose="020B0604020202020204" pitchFamily="34" charset="0"/>
              </a:rPr>
              <a:t>Workplace. Available in a variety of styles with task specific functionality and innovative features</a:t>
            </a:r>
          </a:p>
        </p:txBody>
      </p:sp>
    </p:spTree>
    <p:extLst>
      <p:ext uri="{BB962C8B-B14F-4D97-AF65-F5344CB8AC3E}">
        <p14:creationId xmlns:p14="http://schemas.microsoft.com/office/powerpoint/2010/main" val="4210782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157"/>
          <p:cNvSpPr txBox="1">
            <a:spLocks noChangeArrowheads="1"/>
          </p:cNvSpPr>
          <p:nvPr/>
        </p:nvSpPr>
        <p:spPr bwMode="auto">
          <a:xfrm>
            <a:off x="458470" y="8448675"/>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en-CA" sz="1000" kern="1400" dirty="0">
                <a:solidFill>
                  <a:schemeClr val="bg1"/>
                </a:solidFill>
                <a:latin typeface="Arial" panose="020B0604020202020204" pitchFamily="34" charset="0"/>
                <a:ea typeface="Times New Roman"/>
                <a:cs typeface="Arial" panose="020B0604020202020204" pitchFamily="34" charset="0"/>
              </a:rPr>
              <a:t>Select from multi-port or single port nozzle.   Multi-port hand dryers provide an even flow drying of hands, while single port provides a high intensity dry</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pic>
        <p:nvPicPr>
          <p:cNvPr id="14" name="Picture 13">
            <a:extLst>
              <a:ext uri="{FF2B5EF4-FFF2-40B4-BE49-F238E27FC236}">
                <a16:creationId xmlns:a16="http://schemas.microsoft.com/office/drawing/2014/main" id="{127C0BEC-A183-4FF3-9D8F-134F4AB70E29}"/>
              </a:ext>
            </a:extLst>
          </p:cNvPr>
          <p:cNvPicPr>
            <a:picLocks noChangeAspect="1"/>
          </p:cNvPicPr>
          <p:nvPr/>
        </p:nvPicPr>
        <p:blipFill>
          <a:blip r:embed="rId2"/>
          <a:stretch>
            <a:fillRect/>
          </a:stretch>
        </p:blipFill>
        <p:spPr>
          <a:xfrm>
            <a:off x="2959014" y="1834193"/>
            <a:ext cx="3594185" cy="4109407"/>
          </a:xfrm>
          <a:prstGeom prst="rect">
            <a:avLst/>
          </a:prstGeom>
        </p:spPr>
      </p:pic>
      <p:pic>
        <p:nvPicPr>
          <p:cNvPr id="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173931"/>
            <a:ext cx="6400800" cy="1570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47">
            <a:extLst>
              <a:ext uri="{FF2B5EF4-FFF2-40B4-BE49-F238E27FC236}">
                <a16:creationId xmlns:a16="http://schemas.microsoft.com/office/drawing/2014/main" id="{CADD956A-B53F-4676-A378-A8501DE6F7EE}"/>
              </a:ext>
            </a:extLst>
          </p:cNvPr>
          <p:cNvPicPr>
            <a:picLocks noChangeAspect="1"/>
          </p:cNvPicPr>
          <p:nvPr/>
        </p:nvPicPr>
        <p:blipFill>
          <a:blip r:embed="rId4"/>
          <a:stretch>
            <a:fillRect/>
          </a:stretch>
        </p:blipFill>
        <p:spPr>
          <a:xfrm>
            <a:off x="542410" y="3962891"/>
            <a:ext cx="2411312" cy="2921870"/>
          </a:xfrm>
          <a:prstGeom prst="rect">
            <a:avLst/>
          </a:prstGeom>
        </p:spPr>
      </p:pic>
      <p:sp>
        <p:nvSpPr>
          <p:cNvPr id="50" name="Text Box 130"/>
          <p:cNvSpPr txBox="1">
            <a:spLocks noChangeArrowheads="1"/>
          </p:cNvSpPr>
          <p:nvPr/>
        </p:nvSpPr>
        <p:spPr bwMode="auto">
          <a:xfrm>
            <a:off x="457200" y="921209"/>
            <a:ext cx="358013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RDL-150-QI</a:t>
            </a: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Swing Arm LED Desk Lamp with </a:t>
            </a: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Wireless Charging</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11" name="Rectangle 10">
            <a:extLst>
              <a:ext uri="{FF2B5EF4-FFF2-40B4-BE49-F238E27FC236}">
                <a16:creationId xmlns:a16="http://schemas.microsoft.com/office/drawing/2014/main" id="{F3ECCA9B-EE98-47AC-9CCA-D14C7980DF98}"/>
              </a:ext>
            </a:extLst>
          </p:cNvPr>
          <p:cNvSpPr/>
          <p:nvPr/>
        </p:nvSpPr>
        <p:spPr>
          <a:xfrm>
            <a:off x="457200" y="1611618"/>
            <a:ext cx="3962400" cy="2062103"/>
          </a:xfrm>
          <a:prstGeom prst="rect">
            <a:avLst/>
          </a:prstGeom>
        </p:spPr>
        <p:txBody>
          <a:bodyPr wrap="square">
            <a:spAutoFit/>
          </a:bodyPr>
          <a:lstStyle/>
          <a:p>
            <a:r>
              <a:rPr lang="en-CA" sz="1000" b="1" dirty="0">
                <a:latin typeface="Arial" panose="020B0604020202020204" pitchFamily="34" charset="0"/>
                <a:cs typeface="Arial" panose="020B0604020202020204" pitchFamily="34" charset="0"/>
              </a:rPr>
              <a:t>Features</a:t>
            </a:r>
            <a:endParaRPr lang="en-CA" sz="1000" dirty="0">
              <a:latin typeface="Arial" panose="020B0604020202020204" pitchFamily="34" charset="0"/>
              <a:cs typeface="Arial" panose="020B0604020202020204" pitchFamily="34" charset="0"/>
            </a:endParaRPr>
          </a:p>
          <a:p>
            <a:endParaRPr lang="en-CA" sz="400"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Adjustable Light</a:t>
            </a:r>
          </a:p>
          <a:p>
            <a:r>
              <a:rPr lang="en-US" sz="850" dirty="0">
                <a:latin typeface="Arial" panose="020B0604020202020204" pitchFamily="34" charset="0"/>
                <a:cs typeface="Arial" panose="020B0604020202020204" pitchFamily="34" charset="0"/>
              </a:rPr>
              <a:t>▪  Select desired light mode from three adjustable light  temperatures for relaxing, working or reading (3000K, 4000K, 6000K)</a:t>
            </a:r>
          </a:p>
          <a:p>
            <a:r>
              <a:rPr lang="en-US" sz="850" dirty="0">
                <a:latin typeface="Arial" panose="020B0604020202020204" pitchFamily="34" charset="0"/>
                <a:cs typeface="Arial" panose="020B0604020202020204" pitchFamily="34" charset="0"/>
              </a:rPr>
              <a:t>▪  Each light temperature mode is dimmable</a:t>
            </a:r>
          </a:p>
          <a:p>
            <a:r>
              <a:rPr lang="en-US" sz="850" dirty="0">
                <a:latin typeface="Arial" panose="020B0604020202020204" pitchFamily="34" charset="0"/>
                <a:cs typeface="Arial" panose="020B0604020202020204" pitchFamily="34" charset="0"/>
              </a:rPr>
              <a:t>▪  Diffused uniform light  to reduce glare and eye strain</a:t>
            </a:r>
          </a:p>
          <a:p>
            <a:r>
              <a:rPr lang="en-US" sz="850" dirty="0">
                <a:latin typeface="Arial" panose="020B0604020202020204" pitchFamily="34" charset="0"/>
                <a:cs typeface="Arial" panose="020B0604020202020204" pitchFamily="34" charset="0"/>
              </a:rPr>
              <a:t>▪  Intelligent memory restores last setting when lamp is turned back on</a:t>
            </a:r>
          </a:p>
          <a:p>
            <a:endParaRPr lang="en-CA" sz="400"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Wireless Charging</a:t>
            </a:r>
          </a:p>
          <a:p>
            <a:r>
              <a:rPr lang="en-US" sz="850" dirty="0">
                <a:latin typeface="Arial" panose="020B0604020202020204" pitchFamily="34" charset="0"/>
                <a:cs typeface="Arial" panose="020B0604020202020204" pitchFamily="34" charset="0"/>
              </a:rPr>
              <a:t>▪ </a:t>
            </a:r>
            <a:r>
              <a:rPr lang="en-CA" sz="850" dirty="0">
                <a:latin typeface="Arial" panose="020B0604020202020204" pitchFamily="34" charset="0"/>
                <a:cs typeface="Arial" panose="020B0604020202020204" pitchFamily="34" charset="0"/>
              </a:rPr>
              <a:t>For compatible QI enabled devices</a:t>
            </a:r>
          </a:p>
          <a:p>
            <a:endParaRPr lang="en-CA"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Adjustable Head, Neck and Arm</a:t>
            </a:r>
          </a:p>
          <a:p>
            <a:r>
              <a:rPr lang="en-US" sz="850" dirty="0">
                <a:latin typeface="Arial" panose="020B0604020202020204" pitchFamily="34" charset="0"/>
                <a:cs typeface="Arial" panose="020B0604020202020204" pitchFamily="34" charset="0"/>
              </a:rPr>
              <a:t>▪ 3-Way multi-angle lamp head and arm rotation</a:t>
            </a:r>
          </a:p>
          <a:p>
            <a:r>
              <a:rPr lang="en-US" sz="850" dirty="0">
                <a:latin typeface="Arial" panose="020B0604020202020204" pitchFamily="34" charset="0"/>
                <a:cs typeface="Arial" panose="020B0604020202020204" pitchFamily="34" charset="0"/>
              </a:rPr>
              <a:t>▪ </a:t>
            </a:r>
            <a:r>
              <a:rPr lang="en-CA" sz="850" dirty="0">
                <a:latin typeface="Arial" panose="020B0604020202020204" pitchFamily="34" charset="0"/>
                <a:cs typeface="Arial" panose="020B0604020202020204" pitchFamily="34" charset="0"/>
              </a:rPr>
              <a:t>180° head rotation</a:t>
            </a:r>
          </a:p>
          <a:p>
            <a:r>
              <a:rPr lang="en-US" sz="850" dirty="0">
                <a:latin typeface="Arial" panose="020B0604020202020204" pitchFamily="34" charset="0"/>
                <a:cs typeface="Arial" panose="020B0604020202020204" pitchFamily="34" charset="0"/>
              </a:rPr>
              <a:t>▪ Fully extended reach/ height approximately 32”</a:t>
            </a:r>
          </a:p>
          <a:p>
            <a:endParaRPr lang="en-CA" sz="4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FA229CB4-BC2F-40E4-A349-4E1BE6188CEC}"/>
              </a:ext>
            </a:extLst>
          </p:cNvPr>
          <p:cNvSpPr/>
          <p:nvPr/>
        </p:nvSpPr>
        <p:spPr>
          <a:xfrm>
            <a:off x="6627312" y="3009900"/>
            <a:ext cx="230688" cy="3124200"/>
          </a:xfrm>
          <a:prstGeom prst="rect">
            <a:avLst/>
          </a:prstGeom>
          <a:solidFill>
            <a:srgbClr val="00B050"/>
          </a:solidFill>
          <a:ln>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128E78B-BC5B-486E-805C-3479EDBB1A00}"/>
              </a:ext>
            </a:extLst>
          </p:cNvPr>
          <p:cNvSpPr txBox="1"/>
          <p:nvPr/>
        </p:nvSpPr>
        <p:spPr>
          <a:xfrm>
            <a:off x="5153102" y="4402723"/>
            <a:ext cx="3175000"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Task Lamp with Wireless Charging</a:t>
            </a:r>
          </a:p>
        </p:txBody>
      </p:sp>
      <p:sp>
        <p:nvSpPr>
          <p:cNvPr id="13" name="Slide Number Placeholder 7">
            <a:extLst>
              <a:ext uri="{FF2B5EF4-FFF2-40B4-BE49-F238E27FC236}">
                <a16:creationId xmlns:a16="http://schemas.microsoft.com/office/drawing/2014/main" id="{235204E1-6F87-4F45-AB50-F115F8D935EF}"/>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17</a:t>
            </a:fld>
            <a:endParaRPr lang="en-US" sz="1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2596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BC893D-D246-769C-C816-6F19F62D3A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7029" y="5621606"/>
            <a:ext cx="2350752" cy="3134728"/>
          </a:xfrm>
          <a:prstGeom prst="rect">
            <a:avLst/>
          </a:prstGeom>
        </p:spPr>
      </p:pic>
      <p:sp>
        <p:nvSpPr>
          <p:cNvPr id="22" name="Text Box 130"/>
          <p:cNvSpPr txBox="1">
            <a:spLocks noChangeArrowheads="1"/>
          </p:cNvSpPr>
          <p:nvPr/>
        </p:nvSpPr>
        <p:spPr bwMode="auto">
          <a:xfrm>
            <a:off x="457200" y="965705"/>
            <a:ext cx="38862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RDL-140-QI-W</a:t>
            </a: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Multi-Angle LED Desk Lamp with Wireless Charging</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14" name="Content Placeholder 5">
            <a:extLst>
              <a:ext uri="{FF2B5EF4-FFF2-40B4-BE49-F238E27FC236}">
                <a16:creationId xmlns:a16="http://schemas.microsoft.com/office/drawing/2014/main" id="{A2675860-C4E7-4517-B82A-DA99FE17C1E1}"/>
              </a:ext>
            </a:extLst>
          </p:cNvPr>
          <p:cNvSpPr txBox="1">
            <a:spLocks/>
          </p:cNvSpPr>
          <p:nvPr/>
        </p:nvSpPr>
        <p:spPr>
          <a:xfrm>
            <a:off x="457200" y="1592374"/>
            <a:ext cx="3352800" cy="2745498"/>
          </a:xfrm>
          <a:prstGeom prst="rect">
            <a:avLst/>
          </a:prstGeom>
        </p:spPr>
        <p:txBody>
          <a:bodyPr vert="horz" lIns="91440" tIns="45720" rIns="91440" bIns="45720" rtlCol="0">
            <a:noAutofit/>
          </a:bodyPr>
          <a:lstStyle>
            <a:defPPr>
              <a:defRPr lang="en-US"/>
            </a:defPPr>
            <a:lvl1pPr indent="0" defTabSz="914400">
              <a:lnSpc>
                <a:spcPct val="100000"/>
              </a:lnSpc>
              <a:spcBef>
                <a:spcPts val="1000"/>
              </a:spcBef>
              <a:buFont typeface="Arial" panose="020B0604020202020204" pitchFamily="34" charset="0"/>
              <a:buNone/>
              <a:defRPr sz="1400" b="1">
                <a:latin typeface="Arial" panose="020B0604020202020204" pitchFamily="34" charset="0"/>
                <a:ea typeface="Roboto" pitchFamily="2" charset="0"/>
                <a:cs typeface="Arial" panose="020B0604020202020204" pitchFamily="34" charset="0"/>
              </a:defRPr>
            </a:lvl1pPr>
            <a:lvl2pPr lvl="1" indent="0" defTabSz="914400">
              <a:lnSpc>
                <a:spcPct val="90000"/>
              </a:lnSpc>
              <a:spcBef>
                <a:spcPts val="500"/>
              </a:spcBef>
              <a:buFont typeface="Arial" panose="020B0604020202020204" pitchFamily="34" charset="0"/>
              <a:buNone/>
              <a:defRPr sz="1400">
                <a:latin typeface="Arial" panose="020B0604020202020204" pitchFamily="34" charset="0"/>
                <a:ea typeface="Roboto" pitchFamily="2" charset="0"/>
                <a:cs typeface="Arial" panose="020B0604020202020204" pitchFamily="34" charset="0"/>
              </a:defRPr>
            </a:lvl2pPr>
            <a:lvl3pPr marL="1143000" indent="-228600" defTabSz="914400">
              <a:lnSpc>
                <a:spcPct val="90000"/>
              </a:lnSpc>
              <a:spcBef>
                <a:spcPts val="500"/>
              </a:spcBef>
              <a:buFont typeface="Arial" panose="020B0604020202020204" pitchFamily="34" charset="0"/>
              <a:buChar char="•"/>
              <a:defRPr sz="2000">
                <a:latin typeface="Roboto" pitchFamily="2" charset="0"/>
                <a:ea typeface="Roboto" pitchFamily="2" charset="0"/>
              </a:defRPr>
            </a:lvl3pPr>
            <a:lvl4pPr marL="1600200" indent="-228600" defTabSz="914400">
              <a:lnSpc>
                <a:spcPct val="90000"/>
              </a:lnSpc>
              <a:spcBef>
                <a:spcPts val="500"/>
              </a:spcBef>
              <a:buFont typeface="Arial" panose="020B0604020202020204" pitchFamily="34" charset="0"/>
              <a:buChar char="•"/>
              <a:defRPr sz="2000">
                <a:latin typeface="Roboto" pitchFamily="2" charset="0"/>
                <a:ea typeface="Roboto" pitchFamily="2" charset="0"/>
              </a:defRPr>
            </a:lvl4pPr>
            <a:lvl5pPr marL="2057400" indent="-228600" defTabSz="914400">
              <a:lnSpc>
                <a:spcPct val="90000"/>
              </a:lnSpc>
              <a:spcBef>
                <a:spcPts val="500"/>
              </a:spcBef>
              <a:buFont typeface="Arial" panose="020B0604020202020204" pitchFamily="34" charset="0"/>
              <a:buChar char="•"/>
              <a:defRPr>
                <a:latin typeface="Roboto" pitchFamily="2" charset="0"/>
                <a:ea typeface="Roboto" pitchFamily="2"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spcBef>
                <a:spcPts val="0"/>
              </a:spcBef>
            </a:pPr>
            <a:r>
              <a:rPr lang="en-US" sz="1000" dirty="0"/>
              <a:t>Features</a:t>
            </a:r>
          </a:p>
          <a:p>
            <a:pPr>
              <a:spcBef>
                <a:spcPts val="0"/>
              </a:spcBef>
            </a:pPr>
            <a:endParaRPr lang="en-US" sz="400" dirty="0"/>
          </a:p>
          <a:p>
            <a:pPr>
              <a:spcBef>
                <a:spcPts val="0"/>
              </a:spcBef>
            </a:pPr>
            <a:r>
              <a:rPr lang="en-US" sz="850" dirty="0"/>
              <a:t>Adjustable Light:  </a:t>
            </a:r>
          </a:p>
          <a:p>
            <a:pPr>
              <a:spcBef>
                <a:spcPts val="0"/>
              </a:spcBef>
            </a:pPr>
            <a:r>
              <a:rPr lang="en-US" sz="850" b="0" dirty="0"/>
              <a:t>▪  Select desired light mode from three adjustable light  </a:t>
            </a:r>
          </a:p>
          <a:p>
            <a:pPr>
              <a:spcBef>
                <a:spcPts val="0"/>
              </a:spcBef>
            </a:pPr>
            <a:r>
              <a:rPr lang="en-US" sz="850" b="0" dirty="0"/>
              <a:t>   temperatures for relaxing, working or reading  (2700K, </a:t>
            </a:r>
          </a:p>
          <a:p>
            <a:pPr>
              <a:spcBef>
                <a:spcPts val="0"/>
              </a:spcBef>
            </a:pPr>
            <a:r>
              <a:rPr lang="en-US" sz="850" b="0" dirty="0"/>
              <a:t>   4300K, 6300K)</a:t>
            </a:r>
          </a:p>
          <a:p>
            <a:pPr>
              <a:spcBef>
                <a:spcPts val="0"/>
              </a:spcBef>
            </a:pPr>
            <a:r>
              <a:rPr lang="en-US" sz="850" b="0" dirty="0"/>
              <a:t>▪  Each light temperature mode is dimmable</a:t>
            </a:r>
          </a:p>
          <a:p>
            <a:pPr>
              <a:spcBef>
                <a:spcPts val="0"/>
              </a:spcBef>
            </a:pPr>
            <a:r>
              <a:rPr lang="en-US" sz="850" b="0" dirty="0"/>
              <a:t>▪  Intelligent memory restores last setting when lamp is </a:t>
            </a:r>
          </a:p>
          <a:p>
            <a:pPr>
              <a:spcBef>
                <a:spcPts val="0"/>
              </a:spcBef>
            </a:pPr>
            <a:r>
              <a:rPr lang="en-US" sz="850" b="0" dirty="0"/>
              <a:t>   turned back on</a:t>
            </a:r>
          </a:p>
          <a:p>
            <a:pPr>
              <a:spcBef>
                <a:spcPts val="0"/>
              </a:spcBef>
            </a:pPr>
            <a:endParaRPr lang="en-US" sz="400" dirty="0"/>
          </a:p>
          <a:p>
            <a:pPr>
              <a:spcBef>
                <a:spcPts val="0"/>
              </a:spcBef>
            </a:pPr>
            <a:r>
              <a:rPr lang="en-US" sz="850" dirty="0"/>
              <a:t>Fast Wireless Charging:  </a:t>
            </a:r>
          </a:p>
          <a:p>
            <a:pPr>
              <a:spcBef>
                <a:spcPts val="0"/>
              </a:spcBef>
            </a:pPr>
            <a:r>
              <a:rPr lang="en-US" sz="850" b="0" dirty="0"/>
              <a:t>▪  Use Wireless Fast Charging for wireless QI enabled </a:t>
            </a:r>
          </a:p>
          <a:p>
            <a:pPr>
              <a:spcBef>
                <a:spcPts val="0"/>
              </a:spcBef>
            </a:pPr>
            <a:r>
              <a:rPr lang="en-US" sz="850" b="0" dirty="0"/>
              <a:t>   devices (Fast  charge 10W Samsung / 7.5W iPhone)  </a:t>
            </a:r>
          </a:p>
          <a:p>
            <a:pPr>
              <a:spcBef>
                <a:spcPts val="0"/>
              </a:spcBef>
            </a:pPr>
            <a:endParaRPr lang="en-US" sz="400" b="0" dirty="0"/>
          </a:p>
          <a:p>
            <a:pPr>
              <a:spcBef>
                <a:spcPts val="0"/>
              </a:spcBef>
            </a:pPr>
            <a:r>
              <a:rPr lang="en-US" sz="850" dirty="0"/>
              <a:t>Night Light </a:t>
            </a:r>
          </a:p>
          <a:p>
            <a:pPr>
              <a:spcBef>
                <a:spcPts val="0"/>
              </a:spcBef>
            </a:pPr>
            <a:r>
              <a:rPr lang="en-US" sz="850" b="0" dirty="0"/>
              <a:t>▪  Selectable two step brightness</a:t>
            </a:r>
          </a:p>
          <a:p>
            <a:pPr>
              <a:spcBef>
                <a:spcPts val="0"/>
              </a:spcBef>
            </a:pPr>
            <a:endParaRPr lang="en-US" sz="400" dirty="0"/>
          </a:p>
          <a:p>
            <a:pPr>
              <a:spcBef>
                <a:spcPts val="0"/>
              </a:spcBef>
            </a:pPr>
            <a:r>
              <a:rPr lang="en-US" sz="850" dirty="0"/>
              <a:t>Adjustable Head and Arm</a:t>
            </a:r>
          </a:p>
          <a:p>
            <a:pPr>
              <a:spcBef>
                <a:spcPts val="0"/>
              </a:spcBef>
            </a:pPr>
            <a:r>
              <a:rPr lang="en-US" sz="850" b="0" dirty="0"/>
              <a:t>▪  180° left/right and 115° up/down head rotation </a:t>
            </a:r>
          </a:p>
          <a:p>
            <a:pPr>
              <a:spcBef>
                <a:spcPts val="0"/>
              </a:spcBef>
            </a:pPr>
            <a:r>
              <a:rPr lang="en-US" sz="850" b="0" dirty="0"/>
              <a:t>▪  12°arm rotation </a:t>
            </a:r>
          </a:p>
          <a:p>
            <a:pPr>
              <a:spcBef>
                <a:spcPts val="0"/>
              </a:spcBef>
            </a:pPr>
            <a:endParaRPr lang="en-US" sz="400" b="0" dirty="0"/>
          </a:p>
          <a:p>
            <a:pPr>
              <a:spcBef>
                <a:spcPts val="0"/>
              </a:spcBef>
            </a:pPr>
            <a:r>
              <a:rPr lang="en-US" sz="850" dirty="0"/>
              <a:t>Touch Controls</a:t>
            </a:r>
          </a:p>
          <a:p>
            <a:pPr>
              <a:spcBef>
                <a:spcPts val="0"/>
              </a:spcBef>
            </a:pPr>
            <a:endParaRPr lang="en-US" sz="400" b="0" dirty="0"/>
          </a:p>
        </p:txBody>
      </p:sp>
      <p:pic>
        <p:nvPicPr>
          <p:cNvPr id="19" name="Picture 18">
            <a:extLst>
              <a:ext uri="{FF2B5EF4-FFF2-40B4-BE49-F238E27FC236}">
                <a16:creationId xmlns:a16="http://schemas.microsoft.com/office/drawing/2014/main" id="{AF5AE507-6B73-4E89-AAF9-C07495AAA744}"/>
              </a:ext>
            </a:extLst>
          </p:cNvPr>
          <p:cNvPicPr>
            <a:picLocks noChangeAspect="1"/>
          </p:cNvPicPr>
          <p:nvPr/>
        </p:nvPicPr>
        <p:blipFill>
          <a:blip r:embed="rId3"/>
          <a:stretch>
            <a:fillRect/>
          </a:stretch>
        </p:blipFill>
        <p:spPr>
          <a:xfrm>
            <a:off x="3645461" y="1518472"/>
            <a:ext cx="2350752" cy="3222805"/>
          </a:xfrm>
          <a:prstGeom prst="rect">
            <a:avLst/>
          </a:prstGeom>
        </p:spPr>
      </p:pic>
      <p:sp>
        <p:nvSpPr>
          <p:cNvPr id="18" name="Rectangle 17">
            <a:extLst>
              <a:ext uri="{FF2B5EF4-FFF2-40B4-BE49-F238E27FC236}">
                <a16:creationId xmlns:a16="http://schemas.microsoft.com/office/drawing/2014/main" id="{A2BBBD37-EAFE-4447-B6A1-4E802E2E5EEF}"/>
              </a:ext>
            </a:extLst>
          </p:cNvPr>
          <p:cNvSpPr/>
          <p:nvPr/>
        </p:nvSpPr>
        <p:spPr>
          <a:xfrm>
            <a:off x="6627312" y="3009900"/>
            <a:ext cx="230688" cy="3124200"/>
          </a:xfrm>
          <a:prstGeom prst="rect">
            <a:avLst/>
          </a:prstGeom>
          <a:solidFill>
            <a:srgbClr val="00B050"/>
          </a:solidFill>
          <a:ln>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DC9153FB-5F98-421A-9A25-16349E685E0D}"/>
              </a:ext>
            </a:extLst>
          </p:cNvPr>
          <p:cNvSpPr txBox="1"/>
          <p:nvPr/>
        </p:nvSpPr>
        <p:spPr>
          <a:xfrm>
            <a:off x="5153102" y="4402723"/>
            <a:ext cx="3175000"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Task Lamp with Wireless Charging</a:t>
            </a:r>
          </a:p>
        </p:txBody>
      </p:sp>
      <p:sp>
        <p:nvSpPr>
          <p:cNvPr id="28" name="Slide Number Placeholder 7">
            <a:extLst>
              <a:ext uri="{FF2B5EF4-FFF2-40B4-BE49-F238E27FC236}">
                <a16:creationId xmlns:a16="http://schemas.microsoft.com/office/drawing/2014/main" id="{A6D8EB84-85AD-4483-85F4-9451F93122BD}"/>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18</a:t>
            </a:fld>
            <a:endParaRPr lang="en-US" sz="1100" dirty="0">
              <a:solidFill>
                <a:schemeClr val="tx1"/>
              </a:solidFill>
              <a:latin typeface="Arial" panose="020B0604020202020204" pitchFamily="34" charset="0"/>
              <a:cs typeface="Arial" panose="020B0604020202020204" pitchFamily="34" charset="0"/>
            </a:endParaRPr>
          </a:p>
        </p:txBody>
      </p:sp>
      <p:sp>
        <p:nvSpPr>
          <p:cNvPr id="17" name="Text Box 130">
            <a:extLst>
              <a:ext uri="{FF2B5EF4-FFF2-40B4-BE49-F238E27FC236}">
                <a16:creationId xmlns:a16="http://schemas.microsoft.com/office/drawing/2014/main" id="{A7F7B3BA-ECAD-5953-5C86-9F8D43B633C7}"/>
              </a:ext>
            </a:extLst>
          </p:cNvPr>
          <p:cNvSpPr txBox="1">
            <a:spLocks noChangeArrowheads="1"/>
          </p:cNvSpPr>
          <p:nvPr/>
        </p:nvSpPr>
        <p:spPr bwMode="auto">
          <a:xfrm>
            <a:off x="407340" y="5299613"/>
            <a:ext cx="4545659" cy="64398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RDL-75U-W</a:t>
            </a: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Gooseneck LED Desk Lamp with Fast Charging</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6" name="Content Placeholder 5">
            <a:extLst>
              <a:ext uri="{FF2B5EF4-FFF2-40B4-BE49-F238E27FC236}">
                <a16:creationId xmlns:a16="http://schemas.microsoft.com/office/drawing/2014/main" id="{1584B55F-7EA4-4C19-7834-80B56FDF8923}"/>
              </a:ext>
            </a:extLst>
          </p:cNvPr>
          <p:cNvSpPr txBox="1">
            <a:spLocks/>
          </p:cNvSpPr>
          <p:nvPr/>
        </p:nvSpPr>
        <p:spPr>
          <a:xfrm>
            <a:off x="384406" y="6041415"/>
            <a:ext cx="3439830" cy="2433584"/>
          </a:xfrm>
          <a:prstGeom prst="rect">
            <a:avLst/>
          </a:prstGeom>
        </p:spPr>
        <p:txBody>
          <a:bodyPr vert="horz" lIns="91440" tIns="45720" rIns="91440" bIns="45720" rtlCol="0">
            <a:noAutofit/>
          </a:bodyPr>
          <a:lstStyle>
            <a:defPPr>
              <a:defRPr lang="en-US"/>
            </a:defPPr>
            <a:lvl1pPr indent="0" defTabSz="914400">
              <a:lnSpc>
                <a:spcPct val="100000"/>
              </a:lnSpc>
              <a:spcBef>
                <a:spcPts val="1000"/>
              </a:spcBef>
              <a:buFont typeface="Arial" panose="020B0604020202020204" pitchFamily="34" charset="0"/>
              <a:buNone/>
              <a:defRPr sz="1400" b="1">
                <a:latin typeface="Arial" panose="020B0604020202020204" pitchFamily="34" charset="0"/>
                <a:ea typeface="Roboto" pitchFamily="2" charset="0"/>
                <a:cs typeface="Arial" panose="020B0604020202020204" pitchFamily="34" charset="0"/>
              </a:defRPr>
            </a:lvl1pPr>
            <a:lvl2pPr lvl="1" indent="0" defTabSz="914400">
              <a:lnSpc>
                <a:spcPct val="90000"/>
              </a:lnSpc>
              <a:spcBef>
                <a:spcPts val="500"/>
              </a:spcBef>
              <a:buFont typeface="Arial" panose="020B0604020202020204" pitchFamily="34" charset="0"/>
              <a:buNone/>
              <a:defRPr sz="1400">
                <a:latin typeface="Arial" panose="020B0604020202020204" pitchFamily="34" charset="0"/>
                <a:ea typeface="Roboto" pitchFamily="2" charset="0"/>
                <a:cs typeface="Arial" panose="020B0604020202020204" pitchFamily="34" charset="0"/>
              </a:defRPr>
            </a:lvl2pPr>
            <a:lvl3pPr marL="1143000" indent="-228600" defTabSz="914400">
              <a:lnSpc>
                <a:spcPct val="90000"/>
              </a:lnSpc>
              <a:spcBef>
                <a:spcPts val="500"/>
              </a:spcBef>
              <a:buFont typeface="Arial" panose="020B0604020202020204" pitchFamily="34" charset="0"/>
              <a:buChar char="•"/>
              <a:defRPr sz="2000">
                <a:latin typeface="Roboto" pitchFamily="2" charset="0"/>
                <a:ea typeface="Roboto" pitchFamily="2" charset="0"/>
              </a:defRPr>
            </a:lvl3pPr>
            <a:lvl4pPr marL="1600200" indent="-228600" defTabSz="914400">
              <a:lnSpc>
                <a:spcPct val="90000"/>
              </a:lnSpc>
              <a:spcBef>
                <a:spcPts val="500"/>
              </a:spcBef>
              <a:buFont typeface="Arial" panose="020B0604020202020204" pitchFamily="34" charset="0"/>
              <a:buChar char="•"/>
              <a:defRPr sz="2000">
                <a:latin typeface="Roboto" pitchFamily="2" charset="0"/>
                <a:ea typeface="Roboto" pitchFamily="2" charset="0"/>
              </a:defRPr>
            </a:lvl4pPr>
            <a:lvl5pPr marL="2057400" indent="-228600" defTabSz="914400">
              <a:lnSpc>
                <a:spcPct val="90000"/>
              </a:lnSpc>
              <a:spcBef>
                <a:spcPts val="500"/>
              </a:spcBef>
              <a:buFont typeface="Arial" panose="020B0604020202020204" pitchFamily="34" charset="0"/>
              <a:buChar char="•"/>
              <a:defRPr>
                <a:latin typeface="Roboto" pitchFamily="2" charset="0"/>
                <a:ea typeface="Roboto" pitchFamily="2"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171450" indent="-171450">
              <a:spcBef>
                <a:spcPts val="0"/>
              </a:spcBef>
              <a:buFont typeface="Arial" panose="020B0604020202020204" pitchFamily="34" charset="0"/>
              <a:buChar char="•"/>
            </a:pPr>
            <a:endParaRPr lang="en-US" sz="800" b="0" dirty="0"/>
          </a:p>
        </p:txBody>
      </p:sp>
      <p:sp>
        <p:nvSpPr>
          <p:cNvPr id="20" name="Content Placeholder 5">
            <a:extLst>
              <a:ext uri="{FF2B5EF4-FFF2-40B4-BE49-F238E27FC236}">
                <a16:creationId xmlns:a16="http://schemas.microsoft.com/office/drawing/2014/main" id="{9149328A-DF38-3647-0620-80CAFB4B4BB5}"/>
              </a:ext>
            </a:extLst>
          </p:cNvPr>
          <p:cNvSpPr txBox="1">
            <a:spLocks/>
          </p:cNvSpPr>
          <p:nvPr/>
        </p:nvSpPr>
        <p:spPr>
          <a:xfrm>
            <a:off x="457199" y="5910374"/>
            <a:ext cx="4495799" cy="2745498"/>
          </a:xfrm>
          <a:prstGeom prst="rect">
            <a:avLst/>
          </a:prstGeom>
        </p:spPr>
        <p:txBody>
          <a:bodyPr vert="horz" lIns="91440" tIns="45720" rIns="91440" bIns="45720" rtlCol="0">
            <a:noAutofit/>
          </a:bodyPr>
          <a:lstStyle>
            <a:defPPr>
              <a:defRPr lang="en-US"/>
            </a:defPPr>
            <a:lvl1pPr indent="0" defTabSz="914400">
              <a:lnSpc>
                <a:spcPct val="100000"/>
              </a:lnSpc>
              <a:spcBef>
                <a:spcPts val="1000"/>
              </a:spcBef>
              <a:buFont typeface="Arial" panose="020B0604020202020204" pitchFamily="34" charset="0"/>
              <a:buNone/>
              <a:defRPr sz="1400" b="1">
                <a:latin typeface="Arial" panose="020B0604020202020204" pitchFamily="34" charset="0"/>
                <a:ea typeface="Roboto" pitchFamily="2" charset="0"/>
                <a:cs typeface="Arial" panose="020B0604020202020204" pitchFamily="34" charset="0"/>
              </a:defRPr>
            </a:lvl1pPr>
            <a:lvl2pPr lvl="1" indent="0" defTabSz="914400">
              <a:lnSpc>
                <a:spcPct val="90000"/>
              </a:lnSpc>
              <a:spcBef>
                <a:spcPts val="500"/>
              </a:spcBef>
              <a:buFont typeface="Arial" panose="020B0604020202020204" pitchFamily="34" charset="0"/>
              <a:buNone/>
              <a:defRPr sz="1400">
                <a:latin typeface="Arial" panose="020B0604020202020204" pitchFamily="34" charset="0"/>
                <a:ea typeface="Roboto" pitchFamily="2" charset="0"/>
                <a:cs typeface="Arial" panose="020B0604020202020204" pitchFamily="34" charset="0"/>
              </a:defRPr>
            </a:lvl2pPr>
            <a:lvl3pPr marL="1143000" indent="-228600" defTabSz="914400">
              <a:lnSpc>
                <a:spcPct val="90000"/>
              </a:lnSpc>
              <a:spcBef>
                <a:spcPts val="500"/>
              </a:spcBef>
              <a:buFont typeface="Arial" panose="020B0604020202020204" pitchFamily="34" charset="0"/>
              <a:buChar char="•"/>
              <a:defRPr sz="2000">
                <a:latin typeface="Roboto" pitchFamily="2" charset="0"/>
                <a:ea typeface="Roboto" pitchFamily="2" charset="0"/>
              </a:defRPr>
            </a:lvl3pPr>
            <a:lvl4pPr marL="1600200" indent="-228600" defTabSz="914400">
              <a:lnSpc>
                <a:spcPct val="90000"/>
              </a:lnSpc>
              <a:spcBef>
                <a:spcPts val="500"/>
              </a:spcBef>
              <a:buFont typeface="Arial" panose="020B0604020202020204" pitchFamily="34" charset="0"/>
              <a:buChar char="•"/>
              <a:defRPr sz="2000">
                <a:latin typeface="Roboto" pitchFamily="2" charset="0"/>
                <a:ea typeface="Roboto" pitchFamily="2" charset="0"/>
              </a:defRPr>
            </a:lvl4pPr>
            <a:lvl5pPr marL="2057400" indent="-228600" defTabSz="914400">
              <a:lnSpc>
                <a:spcPct val="90000"/>
              </a:lnSpc>
              <a:spcBef>
                <a:spcPts val="500"/>
              </a:spcBef>
              <a:buFont typeface="Arial" panose="020B0604020202020204" pitchFamily="34" charset="0"/>
              <a:buChar char="•"/>
              <a:defRPr>
                <a:latin typeface="Roboto" pitchFamily="2" charset="0"/>
                <a:ea typeface="Roboto" pitchFamily="2"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spcBef>
                <a:spcPts val="0"/>
              </a:spcBef>
            </a:pPr>
            <a:r>
              <a:rPr lang="en-US" sz="1000" b="0" dirty="0"/>
              <a:t>Features</a:t>
            </a:r>
          </a:p>
          <a:p>
            <a:pPr>
              <a:spcBef>
                <a:spcPts val="0"/>
              </a:spcBef>
            </a:pPr>
            <a:endParaRPr lang="en-US" sz="1000" b="0" dirty="0"/>
          </a:p>
          <a:p>
            <a:pPr>
              <a:lnSpc>
                <a:spcPct val="150000"/>
              </a:lnSpc>
              <a:spcBef>
                <a:spcPts val="0"/>
              </a:spcBef>
            </a:pPr>
            <a:r>
              <a:rPr lang="en-US" sz="800" b="1" dirty="0">
                <a:latin typeface="Arial" panose="020B0604020202020204" pitchFamily="34" charset="0"/>
                <a:cs typeface="Arial" panose="020B0604020202020204" pitchFamily="34" charset="0"/>
              </a:rPr>
              <a:t>▪ </a:t>
            </a:r>
            <a:r>
              <a:rPr lang="en-US" sz="800" b="0" dirty="0"/>
              <a:t>Use USB fast charging port to charge mobile phones and other</a:t>
            </a:r>
          </a:p>
          <a:p>
            <a:pPr>
              <a:lnSpc>
                <a:spcPct val="150000"/>
              </a:lnSpc>
              <a:spcBef>
                <a:spcPts val="0"/>
              </a:spcBef>
            </a:pPr>
            <a:r>
              <a:rPr lang="en-US" sz="800" b="0" dirty="0"/>
              <a:t>USB devices (5V/2.0A)</a:t>
            </a:r>
          </a:p>
          <a:p>
            <a:pPr>
              <a:lnSpc>
                <a:spcPct val="150000"/>
              </a:lnSpc>
              <a:spcBef>
                <a:spcPts val="0"/>
              </a:spcBef>
            </a:pPr>
            <a:r>
              <a:rPr lang="en-US" sz="800" b="1" dirty="0">
                <a:latin typeface="Arial" panose="020B0604020202020204" pitchFamily="34" charset="0"/>
                <a:cs typeface="Arial" panose="020B0604020202020204" pitchFamily="34" charset="0"/>
              </a:rPr>
              <a:t>▪ </a:t>
            </a:r>
            <a:r>
              <a:rPr lang="en-US" sz="800" b="0" dirty="0"/>
              <a:t>Adjustable light temperature (3000K/4000K/6000K)</a:t>
            </a:r>
          </a:p>
          <a:p>
            <a:pPr>
              <a:lnSpc>
                <a:spcPct val="150000"/>
              </a:lnSpc>
              <a:spcBef>
                <a:spcPts val="0"/>
              </a:spcBef>
            </a:pPr>
            <a:r>
              <a:rPr lang="en-US" sz="800" b="1" dirty="0">
                <a:latin typeface="Arial" panose="020B0604020202020204" pitchFamily="34" charset="0"/>
                <a:cs typeface="Arial" panose="020B0604020202020204" pitchFamily="34" charset="0"/>
              </a:rPr>
              <a:t>▪ </a:t>
            </a:r>
            <a:r>
              <a:rPr lang="en-US" sz="800" b="0" dirty="0"/>
              <a:t>Energy efficient with a projected lifespan of 40,000 hours</a:t>
            </a:r>
          </a:p>
          <a:p>
            <a:pPr>
              <a:lnSpc>
                <a:spcPct val="150000"/>
              </a:lnSpc>
              <a:spcBef>
                <a:spcPts val="0"/>
              </a:spcBef>
            </a:pPr>
            <a:r>
              <a:rPr lang="en-US" sz="800" b="1" dirty="0">
                <a:latin typeface="Arial" panose="020B0604020202020204" pitchFamily="34" charset="0"/>
                <a:cs typeface="Arial" panose="020B0604020202020204" pitchFamily="34" charset="0"/>
              </a:rPr>
              <a:t>▪ </a:t>
            </a:r>
            <a:r>
              <a:rPr lang="en-US" sz="800" b="0" dirty="0"/>
              <a:t>Intelligent memory restores last </a:t>
            </a:r>
            <a:r>
              <a:rPr lang="en-US" sz="800" b="0" dirty="0" err="1"/>
              <a:t>settiings</a:t>
            </a:r>
            <a:r>
              <a:rPr lang="en-US" sz="800" b="0" dirty="0"/>
              <a:t> when lamp is turned back on</a:t>
            </a:r>
          </a:p>
          <a:p>
            <a:pPr>
              <a:lnSpc>
                <a:spcPct val="150000"/>
              </a:lnSpc>
              <a:spcBef>
                <a:spcPts val="0"/>
              </a:spcBef>
            </a:pPr>
            <a:r>
              <a:rPr lang="en-US" sz="800" b="1" dirty="0">
                <a:latin typeface="Arial" panose="020B0604020202020204" pitchFamily="34" charset="0"/>
                <a:cs typeface="Arial" panose="020B0604020202020204" pitchFamily="34" charset="0"/>
              </a:rPr>
              <a:t>▪ </a:t>
            </a:r>
            <a:r>
              <a:rPr lang="en-US" sz="800" b="0" dirty="0"/>
              <a:t>Flexible gooseneck allows you to adjust light angle to personal preference</a:t>
            </a:r>
          </a:p>
          <a:p>
            <a:pPr>
              <a:spcBef>
                <a:spcPts val="0"/>
              </a:spcBef>
            </a:pPr>
            <a:endParaRPr lang="en-US" sz="1000" b="0" dirty="0"/>
          </a:p>
          <a:p>
            <a:pPr>
              <a:spcBef>
                <a:spcPts val="0"/>
              </a:spcBef>
            </a:pPr>
            <a:r>
              <a:rPr lang="en-US" sz="900" b="1" dirty="0">
                <a:latin typeface="Arial" panose="020B0604020202020204" pitchFamily="34" charset="0"/>
                <a:cs typeface="Arial" panose="020B0604020202020204" pitchFamily="34" charset="0"/>
              </a:rPr>
              <a:t>▪ </a:t>
            </a:r>
            <a:r>
              <a:rPr lang="en-US" sz="900" b="0" dirty="0"/>
              <a:t>Touch Controls</a:t>
            </a:r>
          </a:p>
          <a:p>
            <a:pPr>
              <a:spcBef>
                <a:spcPts val="0"/>
              </a:spcBef>
            </a:pPr>
            <a:endParaRPr lang="en-US" sz="1000" b="0" dirty="0"/>
          </a:p>
        </p:txBody>
      </p:sp>
    </p:spTree>
    <p:extLst>
      <p:ext uri="{BB962C8B-B14F-4D97-AF65-F5344CB8AC3E}">
        <p14:creationId xmlns:p14="http://schemas.microsoft.com/office/powerpoint/2010/main" val="2367560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30"/>
          <p:cNvSpPr txBox="1">
            <a:spLocks noChangeArrowheads="1"/>
          </p:cNvSpPr>
          <p:nvPr/>
        </p:nvSpPr>
        <p:spPr bwMode="auto">
          <a:xfrm>
            <a:off x="534670" y="2165275"/>
            <a:ext cx="266573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RSB-1345E</a:t>
            </a: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LED OPEN sign</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6" name="Rectangle 25"/>
          <p:cNvSpPr/>
          <p:nvPr/>
        </p:nvSpPr>
        <p:spPr>
          <a:xfrm>
            <a:off x="4244107" y="3983187"/>
            <a:ext cx="1524000" cy="223138"/>
          </a:xfrm>
          <a:prstGeom prst="rect">
            <a:avLst/>
          </a:prstGeom>
        </p:spPr>
        <p:txBody>
          <a:bodyPr wrap="square">
            <a:spAutoFit/>
          </a:bodyPr>
          <a:lstStyle/>
          <a:p>
            <a:r>
              <a:rPr lang="en-US" sz="850" dirty="0">
                <a:latin typeface="Arial" panose="020B0604020202020204" pitchFamily="34" charset="0"/>
                <a:cs typeface="Arial" panose="020B0604020202020204" pitchFamily="34" charset="0"/>
              </a:rPr>
              <a:t>21.3”W x 9.4 h (54 x 24cm)</a:t>
            </a:r>
            <a:endParaRPr lang="en-CA" sz="850" dirty="0">
              <a:latin typeface="Arial" panose="020B0604020202020204" pitchFamily="34" charset="0"/>
              <a:cs typeface="Arial" panose="020B0604020202020204" pitchFamily="34" charset="0"/>
            </a:endParaRPr>
          </a:p>
        </p:txBody>
      </p:sp>
      <p:sp>
        <p:nvSpPr>
          <p:cNvPr id="30" name="Rectangle 29"/>
          <p:cNvSpPr/>
          <p:nvPr/>
        </p:nvSpPr>
        <p:spPr>
          <a:xfrm>
            <a:off x="489404" y="2592160"/>
            <a:ext cx="2825296" cy="3154710"/>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Features</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Bright  Light LED Illumination  </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Bright LED lighting illuminates large 3D OPEN letters</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300ft (91.4) viewing distance</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In daylight can easily distinguish if sign is ON or OFF</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Dual Operation  </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User selectable settings during day:  ON or Flash and Scroll. Set to OFF when closed</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Use control panel setting or convenient remote </a:t>
            </a:r>
          </a:p>
          <a:p>
            <a:r>
              <a:rPr lang="en-US" sz="850" dirty="0">
                <a:latin typeface="Arial" panose="020B0604020202020204" pitchFamily="34" charset="0"/>
                <a:cs typeface="Arial" panose="020B0604020202020204" pitchFamily="34" charset="0"/>
              </a:rPr>
              <a:t>   control included</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Easy Installation  </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Can be easily mounted with included hook chain and </a:t>
            </a:r>
          </a:p>
          <a:p>
            <a:r>
              <a:rPr lang="en-US" sz="850" dirty="0">
                <a:latin typeface="Arial" panose="020B0604020202020204" pitchFamily="34" charset="0"/>
                <a:cs typeface="Arial" panose="020B0604020202020204" pitchFamily="34" charset="0"/>
              </a:rPr>
              <a:t>   mounting screws</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Long 10ft (3m) power cord included</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Energy Efficient </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LED lighting system uses very little energy </a:t>
            </a:r>
          </a:p>
          <a:p>
            <a:r>
              <a:rPr lang="en-US" sz="850" dirty="0">
                <a:latin typeface="Arial" panose="020B0604020202020204" pitchFamily="34" charset="0"/>
                <a:cs typeface="Arial" panose="020B0604020202020204" pitchFamily="34" charset="0"/>
              </a:rPr>
              <a:t>    compared to Neon</a:t>
            </a:r>
            <a:endParaRPr lang="en-US" sz="850" b="1" dirty="0">
              <a:latin typeface="Arial" panose="020B0604020202020204" pitchFamily="34" charset="0"/>
              <a:cs typeface="Arial" panose="020B0604020202020204" pitchFamily="34" charset="0"/>
            </a:endParaRP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80,000 Hour Projected Life</a:t>
            </a:r>
          </a:p>
          <a:p>
            <a:endParaRPr lang="en-US" sz="850" b="1" dirty="0">
              <a:latin typeface="Arial" panose="020B0604020202020204" pitchFamily="34" charset="0"/>
              <a:cs typeface="Arial" panose="020B0604020202020204" pitchFamily="34" charset="0"/>
            </a:endParaRPr>
          </a:p>
        </p:txBody>
      </p:sp>
      <p:sp>
        <p:nvSpPr>
          <p:cNvPr id="31" name="Rectangle 30"/>
          <p:cNvSpPr/>
          <p:nvPr/>
        </p:nvSpPr>
        <p:spPr>
          <a:xfrm>
            <a:off x="457200" y="1273175"/>
            <a:ext cx="6014335" cy="400110"/>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Let your customers know your are Open for business!   Ideal for retail and service businesses, restaurants, bars and more, this LED illuminated open sign captures attention. </a:t>
            </a:r>
            <a:endParaRPr lang="en-CA" sz="1000" dirty="0">
              <a:latin typeface="Arial" panose="020B0604020202020204" pitchFamily="34" charset="0"/>
              <a:cs typeface="Arial" panose="020B0604020202020204" pitchFamily="34" charset="0"/>
            </a:endParaRPr>
          </a:p>
        </p:txBody>
      </p:sp>
      <p:pic>
        <p:nvPicPr>
          <p:cNvPr id="3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8061" y="2220075"/>
            <a:ext cx="2781583" cy="1704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061" y="3923296"/>
            <a:ext cx="409575" cy="576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329" y="4429875"/>
            <a:ext cx="1524001" cy="765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9986" y="4486522"/>
            <a:ext cx="1432701" cy="653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 Box 52"/>
          <p:cNvSpPr txBox="1">
            <a:spLocks noChangeArrowheads="1"/>
          </p:cNvSpPr>
          <p:nvPr/>
        </p:nvSpPr>
        <p:spPr bwMode="auto">
          <a:xfrm>
            <a:off x="431800" y="728919"/>
            <a:ext cx="44958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LED Signs For Business</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1" name="Text Box 130">
            <a:extLst>
              <a:ext uri="{FF2B5EF4-FFF2-40B4-BE49-F238E27FC236}">
                <a16:creationId xmlns:a16="http://schemas.microsoft.com/office/drawing/2014/main" id="{E6FF65B5-24AB-4358-A669-659ABF316AB6}"/>
              </a:ext>
            </a:extLst>
          </p:cNvPr>
          <p:cNvSpPr txBox="1">
            <a:spLocks noChangeArrowheads="1"/>
          </p:cNvSpPr>
          <p:nvPr/>
        </p:nvSpPr>
        <p:spPr bwMode="auto">
          <a:xfrm>
            <a:off x="3043805" y="6050885"/>
            <a:ext cx="3052195"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RSB-1340E</a:t>
            </a: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LED OPEN sign</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8" name="Rectangle 27">
            <a:extLst>
              <a:ext uri="{FF2B5EF4-FFF2-40B4-BE49-F238E27FC236}">
                <a16:creationId xmlns:a16="http://schemas.microsoft.com/office/drawing/2014/main" id="{378FD2E1-2471-4E99-A7D7-F7EA5B8FD209}"/>
              </a:ext>
            </a:extLst>
          </p:cNvPr>
          <p:cNvSpPr/>
          <p:nvPr/>
        </p:nvSpPr>
        <p:spPr>
          <a:xfrm>
            <a:off x="955498" y="7737388"/>
            <a:ext cx="1923719" cy="223138"/>
          </a:xfrm>
          <a:prstGeom prst="rect">
            <a:avLst/>
          </a:prstGeom>
        </p:spPr>
        <p:txBody>
          <a:bodyPr wrap="square">
            <a:spAutoFit/>
          </a:bodyPr>
          <a:lstStyle/>
          <a:p>
            <a:r>
              <a:rPr lang="en-US" sz="850" dirty="0">
                <a:latin typeface="Arial" panose="020B0604020202020204" pitchFamily="34" charset="0"/>
                <a:cs typeface="Arial" panose="020B0604020202020204" pitchFamily="34" charset="0"/>
              </a:rPr>
              <a:t>23.8”w x 12.2”h (60.5 x 31cm)</a:t>
            </a:r>
            <a:endParaRPr lang="en-CA" sz="850" dirty="0">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9E4372B4-10D2-4361-995F-4A4B9606631C}"/>
              </a:ext>
            </a:extLst>
          </p:cNvPr>
          <p:cNvPicPr>
            <a:picLocks noChangeAspect="1"/>
          </p:cNvPicPr>
          <p:nvPr/>
        </p:nvPicPr>
        <p:blipFill>
          <a:blip r:embed="rId6"/>
          <a:stretch>
            <a:fillRect/>
          </a:stretch>
        </p:blipFill>
        <p:spPr>
          <a:xfrm>
            <a:off x="533400" y="6355685"/>
            <a:ext cx="2555712" cy="1353950"/>
          </a:xfrm>
          <a:prstGeom prst="rect">
            <a:avLst/>
          </a:prstGeom>
        </p:spPr>
      </p:pic>
      <p:sp>
        <p:nvSpPr>
          <p:cNvPr id="40" name="Text Box 8">
            <a:extLst>
              <a:ext uri="{FF2B5EF4-FFF2-40B4-BE49-F238E27FC236}">
                <a16:creationId xmlns:a16="http://schemas.microsoft.com/office/drawing/2014/main" id="{147AB176-37EB-44B8-913F-5FF1F1F0A52A}"/>
              </a:ext>
            </a:extLst>
          </p:cNvPr>
          <p:cNvSpPr txBox="1">
            <a:spLocks noChangeArrowheads="1"/>
          </p:cNvSpPr>
          <p:nvPr/>
        </p:nvSpPr>
        <p:spPr bwMode="auto">
          <a:xfrm>
            <a:off x="3054181" y="6456491"/>
            <a:ext cx="3417354" cy="1194594"/>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buClr>
                <a:srgbClr val="676767"/>
              </a:buClr>
            </a:pPr>
            <a:r>
              <a:rPr lang="en-US" altLang="en-US" sz="900" b="1" dirty="0">
                <a:latin typeface="Arial" panose="020B0604020202020204" pitchFamily="34" charset="0"/>
                <a:cs typeface="Arial" pitchFamily="34" charset="0"/>
              </a:rPr>
              <a:t>Features</a:t>
            </a:r>
          </a:p>
          <a:p>
            <a:pPr marL="0" marR="0" lvl="0" indent="0" algn="l" defTabSz="914400" rtl="0" eaLnBrk="1" fontAlgn="base" latinLnBrk="0" hangingPunct="1">
              <a:lnSpc>
                <a:spcPct val="100000"/>
              </a:lnSpc>
              <a:spcBef>
                <a:spcPct val="0"/>
              </a:spcBef>
              <a:spcAft>
                <a:spcPct val="0"/>
              </a:spcAft>
              <a:buClr>
                <a:srgbClr val="676767"/>
              </a:buClr>
              <a:buSzTx/>
              <a:tabLst/>
            </a:pPr>
            <a:endParaRPr kumimoji="0" lang="en-US" altLang="en-US" sz="85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baseline="0" dirty="0">
                <a:ln>
                  <a:noFill/>
                </a:ln>
                <a:effectLst/>
                <a:latin typeface="Arial" pitchFamily="34" charset="0"/>
                <a:cs typeface="Arial" pitchFamily="34" charset="0"/>
              </a:rPr>
              <a:t> Bright</a:t>
            </a:r>
            <a:r>
              <a:rPr kumimoji="0" lang="en-US" altLang="en-US" sz="850" b="0" i="0" u="none" strike="noStrike" cap="none" normalizeH="0" dirty="0">
                <a:ln>
                  <a:noFill/>
                </a:ln>
                <a:effectLst/>
                <a:latin typeface="Arial" pitchFamily="34" charset="0"/>
                <a:cs typeface="Arial" pitchFamily="34" charset="0"/>
              </a:rPr>
              <a:t> LED </a:t>
            </a:r>
            <a:r>
              <a:rPr lang="en-US" altLang="en-US" sz="850" dirty="0">
                <a:latin typeface="Arial" pitchFamily="34" charset="0"/>
                <a:cs typeface="Arial" pitchFamily="34" charset="0"/>
              </a:rPr>
              <a:t>lighting illuminates large durable acrylic sign</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dirty="0">
                <a:ln>
                  <a:noFill/>
                </a:ln>
                <a:effectLst/>
                <a:latin typeface="Arial" pitchFamily="34" charset="0"/>
                <a:cs typeface="Arial" pitchFamily="34" charset="0"/>
              </a:rPr>
              <a:t> User selectable settings: ON, continuous flash or OFF</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850" dirty="0">
                <a:latin typeface="Arial" pitchFamily="34" charset="0"/>
                <a:cs typeface="Arial" pitchFamily="34" charset="0"/>
              </a:rPr>
              <a:t> Can be seen from more than 100 ft. distance</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dirty="0">
                <a:ln>
                  <a:noFill/>
                </a:ln>
                <a:effectLst/>
                <a:latin typeface="Arial" pitchFamily="34" charset="0"/>
                <a:cs typeface="Arial" pitchFamily="34" charset="0"/>
              </a:rPr>
              <a:t> LED lighting system uses very little energy compared to NEON </a:t>
            </a:r>
          </a:p>
          <a:p>
            <a:pPr marL="0" marR="0" lvl="0" indent="0" algn="l" defTabSz="914400" rtl="0" eaLnBrk="1" fontAlgn="base" latinLnBrk="0" hangingPunct="1">
              <a:lnSpc>
                <a:spcPct val="100000"/>
              </a:lnSpc>
              <a:spcBef>
                <a:spcPct val="0"/>
              </a:spcBef>
              <a:spcAft>
                <a:spcPct val="0"/>
              </a:spcAft>
              <a:buClr>
                <a:srgbClr val="676767"/>
              </a:buClr>
              <a:buSzTx/>
              <a:tabLst/>
            </a:pPr>
            <a:r>
              <a:rPr lang="en-US" altLang="en-US" sz="850" dirty="0">
                <a:latin typeface="Arial" pitchFamily="34" charset="0"/>
                <a:cs typeface="Arial" pitchFamily="34" charset="0"/>
              </a:rPr>
              <a:t>  </a:t>
            </a:r>
            <a:r>
              <a:rPr kumimoji="0" lang="en-US" altLang="en-US" sz="850" b="0" i="0" u="none" strike="noStrike" cap="none" normalizeH="0" dirty="0">
                <a:ln>
                  <a:noFill/>
                </a:ln>
                <a:effectLst/>
                <a:latin typeface="Arial" pitchFamily="34" charset="0"/>
                <a:cs typeface="Arial" pitchFamily="34" charset="0"/>
              </a:rPr>
              <a:t>and has a projected life of 80,000 hours</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850" dirty="0">
                <a:latin typeface="Arial" pitchFamily="34" charset="0"/>
                <a:cs typeface="Arial" pitchFamily="34" charset="0"/>
              </a:rPr>
              <a:t> Easily mounted with included hook chain and mounting screws</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endParaRPr lang="en-US" altLang="en-US" sz="850" baseline="0"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tabLst/>
            </a:pPr>
            <a:r>
              <a:rPr kumimoji="0" lang="en-US" altLang="en-US" sz="850" b="1" i="0" u="none" strike="noStrike" cap="none" normalizeH="0" dirty="0">
                <a:ln>
                  <a:noFill/>
                </a:ln>
                <a:effectLst/>
                <a:latin typeface="Arial" pitchFamily="34" charset="0"/>
                <a:cs typeface="Arial" pitchFamily="34" charset="0"/>
              </a:rPr>
              <a:t>Also Available:</a:t>
            </a:r>
          </a:p>
          <a:p>
            <a:pPr marL="0" marR="0" lvl="0" indent="0" algn="l" defTabSz="914400" rtl="0" eaLnBrk="1" fontAlgn="base" latinLnBrk="0" hangingPunct="1">
              <a:lnSpc>
                <a:spcPct val="100000"/>
              </a:lnSpc>
              <a:spcBef>
                <a:spcPct val="0"/>
              </a:spcBef>
              <a:spcAft>
                <a:spcPct val="0"/>
              </a:spcAft>
              <a:buClr>
                <a:srgbClr val="676767"/>
              </a:buClr>
              <a:buSzTx/>
              <a:tabLst/>
            </a:pPr>
            <a:r>
              <a:rPr kumimoji="0" lang="en-US" altLang="en-US" sz="850" b="1" i="0" u="none" strike="noStrike" cap="none" normalizeH="0" dirty="0">
                <a:ln>
                  <a:noFill/>
                </a:ln>
                <a:effectLst/>
                <a:latin typeface="Arial" pitchFamily="34" charset="0"/>
                <a:cs typeface="Arial" pitchFamily="34" charset="0"/>
              </a:rPr>
              <a:t>RSB1340F- Open Sign (French)</a:t>
            </a:r>
            <a:endParaRPr kumimoji="0" lang="en-US" altLang="en-US" sz="850" b="0" i="0" u="none" strike="noStrike" cap="none" normalizeH="0" baseline="0" dirty="0">
              <a:ln>
                <a:noFill/>
              </a:ln>
              <a:effectLst/>
              <a:latin typeface="Arial" pitchFamily="34" charset="0"/>
              <a:cs typeface="Arial" pitchFamily="34" charset="0"/>
            </a:endParaRPr>
          </a:p>
        </p:txBody>
      </p:sp>
      <p:sp>
        <p:nvSpPr>
          <p:cNvPr id="44" name="Slide Number Placeholder 7">
            <a:extLst>
              <a:ext uri="{FF2B5EF4-FFF2-40B4-BE49-F238E27FC236}">
                <a16:creationId xmlns:a16="http://schemas.microsoft.com/office/drawing/2014/main" id="{2171C328-D160-483C-931C-342BDC1D8A56}"/>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19</a:t>
            </a:fld>
            <a:endParaRPr lang="en-US" sz="1100" dirty="0">
              <a:solidFill>
                <a:schemeClr val="tx1"/>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D5FA0116-907F-41D6-A83C-15037AC8D0F5}"/>
              </a:ext>
            </a:extLst>
          </p:cNvPr>
          <p:cNvSpPr/>
          <p:nvPr/>
        </p:nvSpPr>
        <p:spPr>
          <a:xfrm>
            <a:off x="6616122" y="3032443"/>
            <a:ext cx="230688" cy="3079115"/>
          </a:xfrm>
          <a:prstGeom prst="rect">
            <a:avLst/>
          </a:prstGeom>
          <a:solidFill>
            <a:srgbClr val="00B050"/>
          </a:solidFill>
          <a:ln>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0F167E37-EE3D-40EF-9226-D2F3FD08ACE8}"/>
              </a:ext>
            </a:extLst>
          </p:cNvPr>
          <p:cNvSpPr txBox="1"/>
          <p:nvPr/>
        </p:nvSpPr>
        <p:spPr>
          <a:xfrm>
            <a:off x="5150704" y="4426264"/>
            <a:ext cx="3161524"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LED Bluetooth Messenger Sign</a:t>
            </a:r>
          </a:p>
        </p:txBody>
      </p:sp>
    </p:spTree>
    <p:extLst>
      <p:ext uri="{BB962C8B-B14F-4D97-AF65-F5344CB8AC3E}">
        <p14:creationId xmlns:p14="http://schemas.microsoft.com/office/powerpoint/2010/main" val="977698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52"/>
          <p:cNvSpPr txBox="1">
            <a:spLocks noChangeArrowheads="1"/>
          </p:cNvSpPr>
          <p:nvPr/>
        </p:nvSpPr>
        <p:spPr bwMode="auto">
          <a:xfrm>
            <a:off x="372150" y="1851452"/>
            <a:ext cx="44958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Bill Counters</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 name="Rectangle 2"/>
          <p:cNvSpPr/>
          <p:nvPr/>
        </p:nvSpPr>
        <p:spPr>
          <a:xfrm>
            <a:off x="381000" y="2254170"/>
            <a:ext cx="5723263" cy="707886"/>
          </a:xfrm>
          <a:prstGeom prst="rect">
            <a:avLst/>
          </a:prstGeom>
        </p:spPr>
        <p:txBody>
          <a:bodyPr wrap="square">
            <a:spAutoFit/>
          </a:bodyPr>
          <a:lstStyle/>
          <a:p>
            <a:r>
              <a:rPr lang="en-CA" sz="1000" dirty="0">
                <a:latin typeface="Arial" panose="020B0604020202020204" pitchFamily="34" charset="0"/>
                <a:cs typeface="Arial" panose="020B0604020202020204" pitchFamily="34" charset="0"/>
              </a:rPr>
              <a:t>Royal Sovereign offers a wide assortment of bill counters to suit your specific application. Our easy to use controls and advanced mechanical technology allow you to count and sort quickly and accurately. Ideal for food and hospitality, retail and service businesses, money exchange and financial banking applications.</a:t>
            </a:r>
          </a:p>
        </p:txBody>
      </p:sp>
      <p:sp>
        <p:nvSpPr>
          <p:cNvPr id="36" name="Text Box 52"/>
          <p:cNvSpPr txBox="1">
            <a:spLocks noChangeArrowheads="1"/>
          </p:cNvSpPr>
          <p:nvPr/>
        </p:nvSpPr>
        <p:spPr bwMode="auto">
          <a:xfrm>
            <a:off x="387195" y="714392"/>
            <a:ext cx="44958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Cash Management</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7" name="Rectangle 36"/>
          <p:cNvSpPr/>
          <p:nvPr/>
        </p:nvSpPr>
        <p:spPr>
          <a:xfrm>
            <a:off x="381000" y="1095392"/>
            <a:ext cx="5866784" cy="400110"/>
          </a:xfrm>
          <a:prstGeom prst="rect">
            <a:avLst/>
          </a:prstGeom>
        </p:spPr>
        <p:txBody>
          <a:bodyPr wrap="square">
            <a:spAutoFit/>
          </a:bodyPr>
          <a:lstStyle/>
          <a:p>
            <a:r>
              <a:rPr lang="en-CA" sz="1000" dirty="0">
                <a:latin typeface="Arial" panose="020B0604020202020204" pitchFamily="34" charset="0"/>
                <a:cs typeface="Arial" panose="020B0604020202020204" pitchFamily="34" charset="0"/>
              </a:rPr>
              <a:t>Royal Sovereign offers the most extensive range of cash management solutions to help businesses save time and money.  </a:t>
            </a:r>
          </a:p>
        </p:txBody>
      </p:sp>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5815" y="3535854"/>
            <a:ext cx="2345953" cy="1707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 Box 157"/>
          <p:cNvSpPr txBox="1">
            <a:spLocks noChangeArrowheads="1"/>
          </p:cNvSpPr>
          <p:nvPr/>
        </p:nvSpPr>
        <p:spPr bwMode="auto">
          <a:xfrm>
            <a:off x="824005" y="3787068"/>
            <a:ext cx="2723416" cy="133319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pPr>
            <a:r>
              <a:rPr lang="en-CA" sz="1000" kern="1400" dirty="0">
                <a:effectLst/>
                <a:latin typeface="Arial" panose="020B0604020202020204" pitchFamily="34" charset="0"/>
                <a:ea typeface="Times New Roman"/>
                <a:cs typeface="Arial" panose="020B0604020202020204" pitchFamily="34" charset="0"/>
              </a:rPr>
              <a:t>Features</a:t>
            </a:r>
            <a:r>
              <a:rPr lang="en-CA" sz="850" kern="1400" dirty="0">
                <a:effectLst/>
                <a:latin typeface="Arial" panose="020B0604020202020204" pitchFamily="34" charset="0"/>
                <a:ea typeface="Times New Roman"/>
                <a:cs typeface="Arial" panose="020B0604020202020204" pitchFamily="34" charset="0"/>
              </a:rPr>
              <a:t>:</a:t>
            </a:r>
            <a:endParaRPr lang="en-CA" sz="1000" kern="1400" dirty="0">
              <a:effectLst/>
              <a:latin typeface="Arial" panose="020B0604020202020204" pitchFamily="34" charset="0"/>
              <a:ea typeface="Times New Roman"/>
              <a:cs typeface="Arial" panose="020B0604020202020204" pitchFamily="34" charset="0"/>
            </a:endParaRPr>
          </a:p>
          <a:p>
            <a:r>
              <a:rPr lang="en-CA" sz="850" kern="1400" dirty="0">
                <a:latin typeface="Arial" panose="020B0604020202020204" pitchFamily="34" charset="0"/>
                <a:ea typeface="Times New Roman"/>
                <a:cs typeface="Arial" panose="020B0604020202020204" pitchFamily="34" charset="0"/>
              </a:rPr>
              <a:t>•</a:t>
            </a:r>
            <a:r>
              <a:rPr lang="en-CA" sz="850" dirty="0">
                <a:latin typeface="Arial" panose="020B0604020202020204" pitchFamily="34" charset="0"/>
                <a:cs typeface="Arial" panose="020B0604020202020204" pitchFamily="34" charset="0"/>
              </a:rPr>
              <a:t> Counts 600 bills per minute </a:t>
            </a:r>
          </a:p>
          <a:p>
            <a:r>
              <a:rPr lang="en-CA" sz="850" dirty="0">
                <a:latin typeface="Arial" panose="020B0604020202020204" pitchFamily="34" charset="0"/>
                <a:cs typeface="Arial" panose="020B0604020202020204" pitchFamily="34" charset="0"/>
              </a:rPr>
              <a:t>• Side load hopper holds 150 bills at a time</a:t>
            </a:r>
          </a:p>
          <a:p>
            <a:r>
              <a:rPr lang="en-CA" sz="850" dirty="0">
                <a:latin typeface="Arial" panose="020B0604020202020204" pitchFamily="34" charset="0"/>
                <a:cs typeface="Arial" panose="020B0604020202020204" pitchFamily="34" charset="0"/>
              </a:rPr>
              <a:t>• Counts Canada and US bank notes</a:t>
            </a:r>
          </a:p>
          <a:p>
            <a:r>
              <a:rPr lang="en-CA" sz="850" dirty="0">
                <a:latin typeface="Arial" panose="020B0604020202020204" pitchFamily="34" charset="0"/>
                <a:cs typeface="Arial" panose="020B0604020202020204" pitchFamily="34" charset="0"/>
              </a:rPr>
              <a:t>• Counterfeit detection  for US banknotes</a:t>
            </a:r>
          </a:p>
          <a:p>
            <a:r>
              <a:rPr lang="en-CA" sz="850" dirty="0">
                <a:latin typeface="Arial" panose="020B0604020202020204" pitchFamily="34" charset="0"/>
                <a:cs typeface="Arial" panose="020B0604020202020204" pitchFamily="34" charset="0"/>
              </a:rPr>
              <a:t>• Use the UV (Ultraviolet) function to check </a:t>
            </a:r>
          </a:p>
          <a:p>
            <a:r>
              <a:rPr lang="en-CA" sz="850" dirty="0">
                <a:latin typeface="Arial" panose="020B0604020202020204" pitchFamily="34" charset="0"/>
                <a:cs typeface="Arial" panose="020B0604020202020204" pitchFamily="34" charset="0"/>
              </a:rPr>
              <a:t>  government and bank issued ID’s such as </a:t>
            </a:r>
          </a:p>
          <a:p>
            <a:r>
              <a:rPr lang="en-CA" sz="850" dirty="0">
                <a:latin typeface="Arial" panose="020B0604020202020204" pitchFamily="34" charset="0"/>
                <a:cs typeface="Arial" panose="020B0604020202020204" pitchFamily="34" charset="0"/>
              </a:rPr>
              <a:t>  passports, credit cards, drivers license, etc.</a:t>
            </a:r>
          </a:p>
          <a:p>
            <a:r>
              <a:rPr lang="en-CA" sz="850" dirty="0">
                <a:latin typeface="Arial" panose="020B0604020202020204" pitchFamily="34" charset="0"/>
                <a:cs typeface="Arial" panose="020B0604020202020204" pitchFamily="34" charset="0"/>
              </a:rPr>
              <a:t>• Compact and portable</a:t>
            </a:r>
            <a:endParaRPr lang="en-CA" sz="850" kern="1400" dirty="0">
              <a:latin typeface="Arial" panose="020B0604020202020204" pitchFamily="34" charset="0"/>
              <a:ea typeface="Times New Roman"/>
              <a:cs typeface="Arial" panose="020B0604020202020204" pitchFamily="34" charset="0"/>
            </a:endParaRPr>
          </a:p>
        </p:txBody>
      </p:sp>
      <p:sp>
        <p:nvSpPr>
          <p:cNvPr id="26" name="Text Box 130"/>
          <p:cNvSpPr txBox="1">
            <a:spLocks noChangeArrowheads="1"/>
          </p:cNvSpPr>
          <p:nvPr/>
        </p:nvSpPr>
        <p:spPr bwMode="auto">
          <a:xfrm>
            <a:off x="788732" y="3558468"/>
            <a:ext cx="2640268"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RBC-Quickcount</a:t>
            </a:r>
            <a:endParaRPr lang="pt-BR" sz="1200" b="1" kern="1400" dirty="0">
              <a:solidFill>
                <a:srgbClr val="FCAF17"/>
              </a:solidFill>
              <a:effectLst/>
              <a:latin typeface="Arial" panose="020B0604020202020204" pitchFamily="34" charset="0"/>
              <a:ea typeface="Times New Roman"/>
              <a:cs typeface="Arial" panose="020B0604020202020204" pitchFamily="34" charset="0"/>
            </a:endParaRP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Portable Electric Bill Counter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pic>
        <p:nvPicPr>
          <p:cNvPr id="2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261" y="5246889"/>
            <a:ext cx="861060" cy="241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 Box 130"/>
          <p:cNvSpPr txBox="1">
            <a:spLocks noChangeArrowheads="1"/>
          </p:cNvSpPr>
          <p:nvPr/>
        </p:nvSpPr>
        <p:spPr bwMode="auto">
          <a:xfrm>
            <a:off x="3444694" y="6328095"/>
            <a:ext cx="2810368"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RBC-ES210-CA</a:t>
            </a:r>
          </a:p>
          <a:p>
            <a:pPr marL="0" marR="0">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Professional Backload Bill Counter with Counterfeit Detection</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9" name="Text Box 157"/>
          <p:cNvSpPr txBox="1">
            <a:spLocks noChangeArrowheads="1"/>
          </p:cNvSpPr>
          <p:nvPr/>
        </p:nvSpPr>
        <p:spPr bwMode="auto">
          <a:xfrm>
            <a:off x="3444694" y="6679583"/>
            <a:ext cx="3352800" cy="170591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850" kern="1400" dirty="0">
                <a:effectLst/>
                <a:latin typeface="Arial" panose="020B0604020202020204" pitchFamily="34" charset="0"/>
                <a:ea typeface="Times New Roman"/>
                <a:cs typeface="Arial" panose="020B0604020202020204" pitchFamily="34" charset="0"/>
              </a:rPr>
              <a:t>Features:</a:t>
            </a:r>
          </a:p>
          <a:p>
            <a:pPr lvl="0"/>
            <a:r>
              <a:rPr lang="en-US" altLang="en-US" sz="850" dirty="0">
                <a:latin typeface="Arial" panose="020B0604020202020204" pitchFamily="34" charset="0"/>
                <a:cs typeface="Arial" panose="020B0604020202020204" pitchFamily="34" charset="0"/>
              </a:rPr>
              <a:t>• </a:t>
            </a:r>
            <a:r>
              <a:rPr lang="en-CA" altLang="en-US" sz="850" dirty="0">
                <a:latin typeface="Arial" panose="020B0604020202020204" pitchFamily="34" charset="0"/>
                <a:cs typeface="Arial" panose="020B0604020202020204" pitchFamily="34" charset="0"/>
              </a:rPr>
              <a:t>Dual Canadian and American Counterfeit Detection</a:t>
            </a:r>
          </a:p>
          <a:p>
            <a:pPr lvl="0"/>
            <a:r>
              <a:rPr lang="en-CA" sz="850" dirty="0">
                <a:latin typeface="Arial" panose="020B0604020202020204" pitchFamily="34" charset="0"/>
                <a:cs typeface="Arial" panose="020B0604020202020204" pitchFamily="34" charset="0"/>
              </a:rPr>
              <a:t>•  Counts 1400 bills per minute</a:t>
            </a:r>
          </a:p>
          <a:p>
            <a:pPr lvl="0"/>
            <a:r>
              <a:rPr lang="en-US" altLang="en-US" sz="850" dirty="0">
                <a:latin typeface="Arial" panose="020B0604020202020204" pitchFamily="34" charset="0"/>
                <a:cs typeface="Arial" panose="020B0604020202020204" pitchFamily="34" charset="0"/>
              </a:rPr>
              <a:t>•  </a:t>
            </a:r>
            <a:r>
              <a:rPr lang="en-CA" altLang="en-US" sz="850" dirty="0">
                <a:latin typeface="Arial" panose="020B0604020202020204" pitchFamily="34" charset="0"/>
                <a:cs typeface="Arial" panose="020B0604020202020204" pitchFamily="34" charset="0"/>
              </a:rPr>
              <a:t>Large 200 bill high capacity hopper</a:t>
            </a:r>
          </a:p>
          <a:p>
            <a:pPr lvl="0"/>
            <a:r>
              <a:rPr lang="en-US" altLang="en-US" sz="850" dirty="0">
                <a:latin typeface="Arial" panose="020B0604020202020204" pitchFamily="34" charset="0"/>
                <a:cs typeface="Arial" panose="020B0604020202020204" pitchFamily="34" charset="0"/>
              </a:rPr>
              <a:t>•  </a:t>
            </a:r>
            <a:r>
              <a:rPr lang="en-CA" sz="850" dirty="0">
                <a:latin typeface="Arial" panose="020B0604020202020204" pitchFamily="34" charset="0"/>
                <a:cs typeface="Arial" panose="020B0604020202020204" pitchFamily="34" charset="0"/>
              </a:rPr>
              <a:t>Automatic start / stop or selectable manual mode</a:t>
            </a:r>
          </a:p>
          <a:p>
            <a:pPr lvl="0"/>
            <a:r>
              <a:rPr lang="en-US" altLang="en-US" sz="850" dirty="0">
                <a:latin typeface="Arial" panose="020B0604020202020204" pitchFamily="34" charset="0"/>
                <a:cs typeface="Arial" panose="020B0604020202020204" pitchFamily="34" charset="0"/>
              </a:rPr>
              <a:t>•  </a:t>
            </a:r>
            <a:r>
              <a:rPr lang="en-CA" altLang="en-US" sz="850" dirty="0">
                <a:latin typeface="Arial" panose="020B0604020202020204" pitchFamily="34" charset="0"/>
                <a:cs typeface="Arial" panose="020B0604020202020204" pitchFamily="34" charset="0"/>
              </a:rPr>
              <a:t>C</a:t>
            </a:r>
            <a:r>
              <a:rPr lang="en-CA" sz="850" dirty="0">
                <a:latin typeface="Arial" panose="020B0604020202020204" pitchFamily="34" charset="0"/>
                <a:cs typeface="Arial" panose="020B0604020202020204" pitchFamily="34" charset="0"/>
              </a:rPr>
              <a:t>umulative and batch counting</a:t>
            </a:r>
          </a:p>
          <a:p>
            <a:pPr lvl="0"/>
            <a:r>
              <a:rPr lang="en-US" altLang="en-US" sz="850" dirty="0">
                <a:latin typeface="Arial" panose="020B0604020202020204" pitchFamily="34" charset="0"/>
                <a:cs typeface="Arial" panose="020B0604020202020204" pitchFamily="34" charset="0"/>
              </a:rPr>
              <a:t>•  </a:t>
            </a:r>
            <a:r>
              <a:rPr lang="en-CA" altLang="en-US" sz="850" dirty="0">
                <a:latin typeface="Arial" panose="020B0604020202020204" pitchFamily="34" charset="0"/>
                <a:cs typeface="Arial" panose="020B0604020202020204" pitchFamily="34" charset="0"/>
              </a:rPr>
              <a:t>External digital display include</a:t>
            </a:r>
            <a:r>
              <a:rPr lang="en-CA" sz="850" dirty="0">
                <a:latin typeface="Arial" panose="020B0604020202020204" pitchFamily="34" charset="0"/>
                <a:cs typeface="Arial" panose="020B0604020202020204" pitchFamily="34" charset="0"/>
              </a:rPr>
              <a:t>d</a:t>
            </a:r>
          </a:p>
        </p:txBody>
      </p:sp>
      <p:pic>
        <p:nvPicPr>
          <p:cNvPr id="31"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389" y="6122335"/>
            <a:ext cx="2253970" cy="1968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1383" y="8150500"/>
            <a:ext cx="845981" cy="23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ectangle 34">
            <a:extLst>
              <a:ext uri="{FF2B5EF4-FFF2-40B4-BE49-F238E27FC236}">
                <a16:creationId xmlns:a16="http://schemas.microsoft.com/office/drawing/2014/main" id="{89AD2FF6-A804-4424-9124-DE148F341FC3}"/>
              </a:ext>
            </a:extLst>
          </p:cNvPr>
          <p:cNvSpPr/>
          <p:nvPr/>
        </p:nvSpPr>
        <p:spPr>
          <a:xfrm>
            <a:off x="6627312" y="3776563"/>
            <a:ext cx="230688" cy="1590875"/>
          </a:xfrm>
          <a:prstGeom prst="rect">
            <a:avLst/>
          </a:prstGeom>
          <a:solidFill>
            <a:srgbClr val="00B0F0"/>
          </a:solidFill>
          <a:ln>
            <a:solidFill>
              <a:srgbClr val="00B0F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F18EC56A-D595-4FB9-81D9-0AC7D9BE2702}"/>
              </a:ext>
            </a:extLst>
          </p:cNvPr>
          <p:cNvSpPr txBox="1"/>
          <p:nvPr/>
        </p:nvSpPr>
        <p:spPr>
          <a:xfrm>
            <a:off x="5153102" y="4418112"/>
            <a:ext cx="3175000"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Bill Counters</a:t>
            </a:r>
          </a:p>
        </p:txBody>
      </p:sp>
      <p:sp>
        <p:nvSpPr>
          <p:cNvPr id="39" name="Slide Number Placeholder 7">
            <a:extLst>
              <a:ext uri="{FF2B5EF4-FFF2-40B4-BE49-F238E27FC236}">
                <a16:creationId xmlns:a16="http://schemas.microsoft.com/office/drawing/2014/main" id="{A637D40E-ABD3-4E32-B671-5489A2938953}"/>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2</a:t>
            </a:fld>
            <a:endParaRPr lang="en-US" sz="1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813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5324B5-B4AE-AD2E-A3EC-72A4298E1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3423" y="5273462"/>
            <a:ext cx="2786615" cy="1919817"/>
          </a:xfrm>
          <a:prstGeom prst="rect">
            <a:avLst/>
          </a:prstGeom>
        </p:spPr>
      </p:pic>
      <p:sp>
        <p:nvSpPr>
          <p:cNvPr id="21" name="Text Box 157"/>
          <p:cNvSpPr txBox="1">
            <a:spLocks noChangeArrowheads="1"/>
          </p:cNvSpPr>
          <p:nvPr/>
        </p:nvSpPr>
        <p:spPr bwMode="auto">
          <a:xfrm>
            <a:off x="458470" y="8448675"/>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en-CA" sz="1000" kern="1400" dirty="0">
                <a:solidFill>
                  <a:schemeClr val="bg1"/>
                </a:solidFill>
                <a:latin typeface="Arial"/>
                <a:ea typeface="Times New Roman"/>
              </a:rPr>
              <a:t>Select from multi-port or single port nozzle.   Multi-port hand dryers provide an even flow drying of hands, while single port provides a high intensity dry</a:t>
            </a:r>
            <a:endParaRPr lang="en-CA" sz="1000" kern="1400" dirty="0">
              <a:solidFill>
                <a:srgbClr val="212120"/>
              </a:solidFill>
              <a:effectLst/>
              <a:latin typeface="Times New Roman"/>
              <a:ea typeface="Times New Roman"/>
            </a:endParaRPr>
          </a:p>
        </p:txBody>
      </p:sp>
      <p:sp>
        <p:nvSpPr>
          <p:cNvPr id="31" name="Text Box 52"/>
          <p:cNvSpPr txBox="1">
            <a:spLocks noChangeArrowheads="1"/>
          </p:cNvSpPr>
          <p:nvPr/>
        </p:nvSpPr>
        <p:spPr bwMode="auto">
          <a:xfrm>
            <a:off x="1714500" y="7753033"/>
            <a:ext cx="17145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1000" b="1" kern="1400" dirty="0">
                <a:solidFill>
                  <a:schemeClr val="bg1"/>
                </a:solidFill>
                <a:latin typeface="Arial"/>
                <a:ea typeface="Times New Roman"/>
              </a:rPr>
              <a:t>Multi-lingual</a:t>
            </a:r>
            <a:endParaRPr lang="en-CA" sz="1000" b="1" kern="1400" dirty="0">
              <a:solidFill>
                <a:schemeClr val="bg1"/>
              </a:solidFill>
              <a:effectLst/>
              <a:latin typeface="Times New Roman"/>
              <a:ea typeface="Times New Roman"/>
            </a:endParaRPr>
          </a:p>
        </p:txBody>
      </p:sp>
      <p:sp>
        <p:nvSpPr>
          <p:cNvPr id="44" name="Text Box 8"/>
          <p:cNvSpPr txBox="1">
            <a:spLocks noChangeArrowheads="1"/>
          </p:cNvSpPr>
          <p:nvPr/>
        </p:nvSpPr>
        <p:spPr bwMode="auto">
          <a:xfrm>
            <a:off x="467576" y="1512992"/>
            <a:ext cx="3417354" cy="1194594"/>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buClr>
                <a:srgbClr val="676767"/>
              </a:buClr>
            </a:pPr>
            <a:r>
              <a:rPr lang="en-US" altLang="en-US" sz="900" b="1" dirty="0">
                <a:latin typeface="Arial" pitchFamily="34" charset="0"/>
                <a:cs typeface="Arial" pitchFamily="34" charset="0"/>
              </a:rPr>
              <a:t>Features</a:t>
            </a:r>
          </a:p>
          <a:p>
            <a:pPr marL="0" marR="0" lvl="0" indent="0" algn="l" defTabSz="914400" rtl="0" eaLnBrk="1" fontAlgn="base" latinLnBrk="0" hangingPunct="1">
              <a:lnSpc>
                <a:spcPct val="100000"/>
              </a:lnSpc>
              <a:spcBef>
                <a:spcPct val="0"/>
              </a:spcBef>
              <a:spcAft>
                <a:spcPct val="0"/>
              </a:spcAft>
              <a:buClr>
                <a:srgbClr val="676767"/>
              </a:buClr>
              <a:buSzTx/>
              <a:tabLst/>
            </a:pPr>
            <a:endParaRPr kumimoji="0" lang="en-US" altLang="en-US" sz="85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baseline="0" dirty="0">
                <a:ln>
                  <a:noFill/>
                </a:ln>
                <a:effectLst/>
                <a:latin typeface="Arial" pitchFamily="34" charset="0"/>
                <a:cs typeface="Arial" pitchFamily="34" charset="0"/>
              </a:rPr>
              <a:t> Bright</a:t>
            </a:r>
            <a:r>
              <a:rPr kumimoji="0" lang="en-US" altLang="en-US" sz="850" b="0" i="0" u="none" strike="noStrike" cap="none" normalizeH="0" dirty="0">
                <a:ln>
                  <a:noFill/>
                </a:ln>
                <a:effectLst/>
                <a:latin typeface="Arial" pitchFamily="34" charset="0"/>
                <a:cs typeface="Arial" pitchFamily="34" charset="0"/>
              </a:rPr>
              <a:t> LED </a:t>
            </a:r>
            <a:r>
              <a:rPr lang="en-US" altLang="en-US" sz="850" dirty="0">
                <a:latin typeface="Arial" pitchFamily="34" charset="0"/>
                <a:cs typeface="Arial" pitchFamily="34" charset="0"/>
              </a:rPr>
              <a:t>lighting illuminates large durable acrylic sign</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dirty="0">
                <a:ln>
                  <a:noFill/>
                </a:ln>
                <a:effectLst/>
                <a:latin typeface="Arial" pitchFamily="34" charset="0"/>
                <a:cs typeface="Arial" pitchFamily="34" charset="0"/>
              </a:rPr>
              <a:t> Simple peel and stick hour labels used to customize hours of </a:t>
            </a:r>
          </a:p>
          <a:p>
            <a:pPr marL="0" marR="0" lvl="0" indent="0" algn="l" defTabSz="914400" rtl="0" eaLnBrk="1" fontAlgn="base" latinLnBrk="0" hangingPunct="1">
              <a:lnSpc>
                <a:spcPct val="100000"/>
              </a:lnSpc>
              <a:spcBef>
                <a:spcPct val="0"/>
              </a:spcBef>
              <a:spcAft>
                <a:spcPct val="0"/>
              </a:spcAft>
              <a:buClr>
                <a:srgbClr val="676767"/>
              </a:buClr>
              <a:buSzTx/>
              <a:tabLst/>
            </a:pPr>
            <a:r>
              <a:rPr lang="en-US" altLang="en-US" sz="850" dirty="0">
                <a:latin typeface="Arial" pitchFamily="34" charset="0"/>
                <a:cs typeface="Arial" pitchFamily="34" charset="0"/>
              </a:rPr>
              <a:t>   </a:t>
            </a:r>
            <a:r>
              <a:rPr kumimoji="0" lang="en-US" altLang="en-US" sz="850" b="0" i="0" u="none" strike="noStrike" cap="none" normalizeH="0" dirty="0">
                <a:ln>
                  <a:noFill/>
                </a:ln>
                <a:effectLst/>
                <a:latin typeface="Arial" pitchFamily="34" charset="0"/>
                <a:cs typeface="Arial" pitchFamily="34" charset="0"/>
              </a:rPr>
              <a:t>operation (labels included)</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850" baseline="0" dirty="0">
                <a:latin typeface="Arial" pitchFamily="34" charset="0"/>
                <a:cs typeface="Arial" pitchFamily="34" charset="0"/>
              </a:rPr>
              <a:t> 3</a:t>
            </a:r>
            <a:r>
              <a:rPr lang="en-US" altLang="en-US" sz="850" dirty="0">
                <a:latin typeface="Arial" pitchFamily="34" charset="0"/>
                <a:cs typeface="Arial" pitchFamily="34" charset="0"/>
              </a:rPr>
              <a:t> user selectable setting: ON (Open and Hours), ON (Business </a:t>
            </a:r>
          </a:p>
          <a:p>
            <a:pPr marL="0" marR="0" lvl="0" indent="0" algn="l" defTabSz="914400" rtl="0" eaLnBrk="1" fontAlgn="base" latinLnBrk="0" hangingPunct="1">
              <a:lnSpc>
                <a:spcPct val="100000"/>
              </a:lnSpc>
              <a:spcBef>
                <a:spcPct val="0"/>
              </a:spcBef>
              <a:spcAft>
                <a:spcPct val="0"/>
              </a:spcAft>
              <a:buClr>
                <a:srgbClr val="676767"/>
              </a:buClr>
              <a:buSzTx/>
              <a:tabLst/>
            </a:pPr>
            <a:r>
              <a:rPr lang="en-US" altLang="en-US" sz="850" dirty="0">
                <a:latin typeface="Arial" pitchFamily="34" charset="0"/>
                <a:cs typeface="Arial" pitchFamily="34" charset="0"/>
              </a:rPr>
              <a:t>  hours only) or OFF Setting</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baseline="0" dirty="0">
                <a:ln>
                  <a:noFill/>
                </a:ln>
                <a:effectLst/>
                <a:latin typeface="Arial" pitchFamily="34" charset="0"/>
                <a:cs typeface="Arial" pitchFamily="34" charset="0"/>
              </a:rPr>
              <a:t> Can</a:t>
            </a:r>
            <a:r>
              <a:rPr kumimoji="0" lang="en-US" altLang="en-US" sz="850" b="0" i="0" u="none" strike="noStrike" cap="none" normalizeH="0" dirty="0">
                <a:ln>
                  <a:noFill/>
                </a:ln>
                <a:effectLst/>
                <a:latin typeface="Arial" pitchFamily="34" charset="0"/>
                <a:cs typeface="Arial" pitchFamily="34" charset="0"/>
              </a:rPr>
              <a:t> be seen from more than 100 ft. distance</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850" baseline="0" dirty="0">
                <a:latin typeface="Arial" pitchFamily="34" charset="0"/>
                <a:cs typeface="Arial" pitchFamily="34" charset="0"/>
              </a:rPr>
              <a:t> LED</a:t>
            </a:r>
            <a:r>
              <a:rPr lang="en-US" altLang="en-US" sz="850" dirty="0">
                <a:latin typeface="Arial" pitchFamily="34" charset="0"/>
                <a:cs typeface="Arial" pitchFamily="34" charset="0"/>
              </a:rPr>
              <a:t> lighting uses very little energy compared to NEON and </a:t>
            </a:r>
          </a:p>
          <a:p>
            <a:pPr marL="0" marR="0" lvl="0" indent="0" algn="l" defTabSz="914400" rtl="0" eaLnBrk="1" fontAlgn="base" latinLnBrk="0" hangingPunct="1">
              <a:lnSpc>
                <a:spcPct val="100000"/>
              </a:lnSpc>
              <a:spcBef>
                <a:spcPct val="0"/>
              </a:spcBef>
              <a:spcAft>
                <a:spcPct val="0"/>
              </a:spcAft>
              <a:buClr>
                <a:srgbClr val="676767"/>
              </a:buClr>
              <a:buSzTx/>
              <a:tabLst/>
            </a:pPr>
            <a:r>
              <a:rPr lang="en-US" altLang="en-US" sz="850" dirty="0">
                <a:latin typeface="Arial" pitchFamily="34" charset="0"/>
                <a:cs typeface="Arial" pitchFamily="34" charset="0"/>
              </a:rPr>
              <a:t>   has a projected life of 80,000 hours</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baseline="0" dirty="0">
                <a:ln>
                  <a:noFill/>
                </a:ln>
                <a:effectLst/>
                <a:latin typeface="Arial" pitchFamily="34" charset="0"/>
                <a:cs typeface="Arial" pitchFamily="34" charset="0"/>
              </a:rPr>
              <a:t> E</a:t>
            </a:r>
            <a:r>
              <a:rPr kumimoji="0" lang="en-US" altLang="en-US" sz="850" b="0" i="0" u="none" strike="noStrike" cap="none" normalizeH="0" dirty="0">
                <a:ln>
                  <a:noFill/>
                </a:ln>
                <a:effectLst/>
                <a:latin typeface="Arial" pitchFamily="34" charset="0"/>
                <a:cs typeface="Arial" pitchFamily="34" charset="0"/>
              </a:rPr>
              <a:t>asily mounted with included hook chain and mounting screw</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endParaRPr lang="en-US" altLang="en-US" sz="850" baseline="0"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tabLst/>
            </a:pPr>
            <a:r>
              <a:rPr kumimoji="0" lang="en-US" altLang="en-US" sz="850" b="1" i="0" u="none" strike="noStrike" cap="none" normalizeH="0" dirty="0">
                <a:ln>
                  <a:noFill/>
                </a:ln>
                <a:effectLst/>
                <a:latin typeface="Arial" pitchFamily="34" charset="0"/>
                <a:cs typeface="Arial" pitchFamily="34" charset="0"/>
              </a:rPr>
              <a:t>Also Available:</a:t>
            </a:r>
          </a:p>
          <a:p>
            <a:pPr marL="0" marR="0" lvl="0" indent="0" algn="l" defTabSz="914400" rtl="0" eaLnBrk="1" fontAlgn="base" latinLnBrk="0" hangingPunct="1">
              <a:lnSpc>
                <a:spcPct val="100000"/>
              </a:lnSpc>
              <a:spcBef>
                <a:spcPct val="0"/>
              </a:spcBef>
              <a:spcAft>
                <a:spcPct val="0"/>
              </a:spcAft>
              <a:buClr>
                <a:srgbClr val="676767"/>
              </a:buClr>
              <a:buSzTx/>
              <a:tabLst/>
            </a:pPr>
            <a:r>
              <a:rPr kumimoji="0" lang="en-US" altLang="en-US" sz="850" b="1" i="0" u="none" strike="noStrike" cap="none" normalizeH="0" dirty="0">
                <a:ln>
                  <a:noFill/>
                </a:ln>
                <a:effectLst/>
                <a:latin typeface="Arial" pitchFamily="34" charset="0"/>
                <a:cs typeface="Arial" pitchFamily="34" charset="0"/>
              </a:rPr>
              <a:t>RSB1342F- Open with Business Hours (French)</a:t>
            </a:r>
            <a:endParaRPr kumimoji="0" lang="en-US" altLang="en-US" sz="850" b="1" i="0" u="none" strike="noStrike" cap="none" normalizeH="0" baseline="0" dirty="0">
              <a:ln>
                <a:noFill/>
              </a:ln>
              <a:effectLst/>
              <a:latin typeface="Arial" pitchFamily="34" charset="0"/>
              <a:cs typeface="Arial" pitchFamily="34" charset="0"/>
            </a:endParaRPr>
          </a:p>
        </p:txBody>
      </p:sp>
      <p:pic>
        <p:nvPicPr>
          <p:cNvPr id="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9095" y="1131992"/>
            <a:ext cx="1565389" cy="2404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6048" y="2427392"/>
            <a:ext cx="814552"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Text Box 130"/>
          <p:cNvSpPr txBox="1">
            <a:spLocks noChangeArrowheads="1"/>
          </p:cNvSpPr>
          <p:nvPr/>
        </p:nvSpPr>
        <p:spPr bwMode="auto">
          <a:xfrm>
            <a:off x="457200" y="1055792"/>
            <a:ext cx="3028646"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effectLst/>
                <a:latin typeface="Arial"/>
                <a:ea typeface="Times New Roman"/>
              </a:rPr>
              <a:t>RSB-1342E </a:t>
            </a:r>
          </a:p>
          <a:p>
            <a:pPr marL="0" marR="0" algn="just">
              <a:spcBef>
                <a:spcPts val="0"/>
              </a:spcBef>
              <a:spcAft>
                <a:spcPts val="0"/>
              </a:spcAft>
            </a:pPr>
            <a:r>
              <a:rPr lang="pt-BR" sz="1200" b="1" kern="1400" dirty="0">
                <a:solidFill>
                  <a:srgbClr val="FCAF17"/>
                </a:solidFill>
                <a:latin typeface="Arial"/>
                <a:ea typeface="Times New Roman"/>
              </a:rPr>
              <a:t>LED OPEN Sign with Busines Hours</a:t>
            </a:r>
            <a:endParaRPr lang="en-CA" sz="1000" kern="1400" dirty="0">
              <a:solidFill>
                <a:srgbClr val="212120"/>
              </a:solidFill>
              <a:effectLst/>
              <a:latin typeface="Times New Roman"/>
              <a:ea typeface="Times New Roman"/>
            </a:endParaRPr>
          </a:p>
        </p:txBody>
      </p:sp>
      <p:sp>
        <p:nvSpPr>
          <p:cNvPr id="48" name="Rectangle 47"/>
          <p:cNvSpPr/>
          <p:nvPr/>
        </p:nvSpPr>
        <p:spPr>
          <a:xfrm>
            <a:off x="5029200" y="3575854"/>
            <a:ext cx="1447800" cy="223138"/>
          </a:xfrm>
          <a:prstGeom prst="rect">
            <a:avLst/>
          </a:prstGeom>
        </p:spPr>
        <p:txBody>
          <a:bodyPr wrap="square">
            <a:spAutoFit/>
          </a:bodyPr>
          <a:lstStyle/>
          <a:p>
            <a:r>
              <a:rPr lang="en-US" sz="850" dirty="0"/>
              <a:t>16”w x 24”h (40.5 x 61cm)</a:t>
            </a:r>
            <a:endParaRPr lang="en-CA" sz="850" dirty="0"/>
          </a:p>
        </p:txBody>
      </p:sp>
      <p:sp>
        <p:nvSpPr>
          <p:cNvPr id="25" name="Rectangle 24">
            <a:extLst>
              <a:ext uri="{FF2B5EF4-FFF2-40B4-BE49-F238E27FC236}">
                <a16:creationId xmlns:a16="http://schemas.microsoft.com/office/drawing/2014/main" id="{E46E2E7F-FF6B-4B77-A730-EBBF0109C78B}"/>
              </a:ext>
            </a:extLst>
          </p:cNvPr>
          <p:cNvSpPr/>
          <p:nvPr/>
        </p:nvSpPr>
        <p:spPr>
          <a:xfrm>
            <a:off x="6616122" y="3032443"/>
            <a:ext cx="230688" cy="3079115"/>
          </a:xfrm>
          <a:prstGeom prst="rect">
            <a:avLst/>
          </a:prstGeom>
          <a:solidFill>
            <a:srgbClr val="00B050"/>
          </a:solidFill>
          <a:ln>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TextBox 29">
            <a:extLst>
              <a:ext uri="{FF2B5EF4-FFF2-40B4-BE49-F238E27FC236}">
                <a16:creationId xmlns:a16="http://schemas.microsoft.com/office/drawing/2014/main" id="{82F94971-1EAD-4DBA-A271-6914B7FBB1EE}"/>
              </a:ext>
            </a:extLst>
          </p:cNvPr>
          <p:cNvSpPr txBox="1"/>
          <p:nvPr/>
        </p:nvSpPr>
        <p:spPr>
          <a:xfrm>
            <a:off x="5150704" y="4426264"/>
            <a:ext cx="3161524"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LED Bluetooth Messenger Sign</a:t>
            </a:r>
          </a:p>
        </p:txBody>
      </p:sp>
      <p:sp>
        <p:nvSpPr>
          <p:cNvPr id="15" name="Slide Number Placeholder 7">
            <a:extLst>
              <a:ext uri="{FF2B5EF4-FFF2-40B4-BE49-F238E27FC236}">
                <a16:creationId xmlns:a16="http://schemas.microsoft.com/office/drawing/2014/main" id="{C5D5791C-F5C2-4F43-B37C-13FA59C270B9}"/>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20</a:t>
            </a:fld>
            <a:endParaRPr lang="en-US" sz="1100" dirty="0">
              <a:solidFill>
                <a:schemeClr val="tx1"/>
              </a:solidFill>
              <a:latin typeface="Arial" panose="020B0604020202020204" pitchFamily="34" charset="0"/>
              <a:cs typeface="Arial" panose="020B0604020202020204" pitchFamily="34" charset="0"/>
            </a:endParaRPr>
          </a:p>
        </p:txBody>
      </p:sp>
      <p:sp>
        <p:nvSpPr>
          <p:cNvPr id="13" name="Text Box 8">
            <a:extLst>
              <a:ext uri="{FF2B5EF4-FFF2-40B4-BE49-F238E27FC236}">
                <a16:creationId xmlns:a16="http://schemas.microsoft.com/office/drawing/2014/main" id="{4B156596-43C2-2286-FC6C-E67C7363C109}"/>
              </a:ext>
            </a:extLst>
          </p:cNvPr>
          <p:cNvSpPr txBox="1">
            <a:spLocks noChangeArrowheads="1"/>
          </p:cNvSpPr>
          <p:nvPr/>
        </p:nvSpPr>
        <p:spPr bwMode="auto">
          <a:xfrm>
            <a:off x="467576" y="5273462"/>
            <a:ext cx="3417354" cy="1194594"/>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buClr>
                <a:srgbClr val="676767"/>
              </a:buClr>
            </a:pPr>
            <a:r>
              <a:rPr lang="en-US" altLang="en-US" sz="900" b="1" dirty="0">
                <a:latin typeface="Arial" pitchFamily="34" charset="0"/>
                <a:cs typeface="Arial" pitchFamily="34" charset="0"/>
              </a:rPr>
              <a:t>Features</a:t>
            </a:r>
          </a:p>
          <a:p>
            <a:pPr marL="0" marR="0" lvl="0" indent="0" algn="l" defTabSz="914400" rtl="0" eaLnBrk="1" fontAlgn="base" latinLnBrk="0" hangingPunct="1">
              <a:lnSpc>
                <a:spcPct val="100000"/>
              </a:lnSpc>
              <a:spcBef>
                <a:spcPct val="0"/>
              </a:spcBef>
              <a:spcAft>
                <a:spcPct val="0"/>
              </a:spcAft>
              <a:buClr>
                <a:srgbClr val="676767"/>
              </a:buClr>
              <a:buSzTx/>
              <a:tabLst/>
            </a:pPr>
            <a:endParaRPr kumimoji="0" lang="en-US" altLang="en-US" sz="85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baseline="0" dirty="0">
                <a:ln>
                  <a:noFill/>
                </a:ln>
                <a:effectLst/>
                <a:latin typeface="Arial" pitchFamily="34" charset="0"/>
                <a:cs typeface="Arial" pitchFamily="34" charset="0"/>
              </a:rPr>
              <a:t> Bright LED technology illuminates OPEN sign which attract customer attention</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baseline="0" dirty="0">
                <a:ln>
                  <a:noFill/>
                </a:ln>
                <a:effectLst/>
                <a:latin typeface="Arial" pitchFamily="34" charset="0"/>
                <a:cs typeface="Arial" pitchFamily="34" charset="0"/>
              </a:rPr>
              <a:t>Ideal for retail and service businesses, restaurants, bars and more</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baseline="0" dirty="0">
                <a:ln>
                  <a:noFill/>
                </a:ln>
                <a:effectLst/>
                <a:latin typeface="Arial" pitchFamily="34" charset="0"/>
                <a:cs typeface="Arial" pitchFamily="34" charset="0"/>
              </a:rPr>
              <a:t>Visible from more than 100 ft</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baseline="0" dirty="0">
                <a:ln>
                  <a:noFill/>
                </a:ln>
                <a:effectLst/>
                <a:latin typeface="Arial" pitchFamily="34" charset="0"/>
                <a:cs typeface="Arial" pitchFamily="34" charset="0"/>
              </a:rPr>
              <a:t>User selectable settings: ON, Scrolling, and OFF</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baseline="0" dirty="0">
                <a:ln>
                  <a:noFill/>
                </a:ln>
                <a:effectLst/>
                <a:latin typeface="Arial" pitchFamily="34" charset="0"/>
                <a:cs typeface="Arial" pitchFamily="34" charset="0"/>
              </a:rPr>
              <a:t>80,000 projected life</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850" b="0" i="0" u="none" strike="noStrike" cap="none" normalizeH="0" baseline="0" dirty="0">
                <a:ln>
                  <a:noFill/>
                </a:ln>
                <a:effectLst/>
                <a:latin typeface="Arial" pitchFamily="34" charset="0"/>
                <a:cs typeface="Arial" pitchFamily="34" charset="0"/>
              </a:rPr>
              <a:t>Easily mount with included hang chain and hooks</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endParaRPr lang="en-US" altLang="en-US" sz="850" baseline="0"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tabLst/>
            </a:pPr>
            <a:r>
              <a:rPr kumimoji="0" lang="en-US" altLang="en-US" sz="850" b="1" i="0" u="none" strike="noStrike" cap="none" normalizeH="0" dirty="0">
                <a:ln>
                  <a:noFill/>
                </a:ln>
                <a:effectLst/>
                <a:latin typeface="Arial" pitchFamily="34" charset="0"/>
                <a:cs typeface="Arial" pitchFamily="34" charset="0"/>
              </a:rPr>
              <a:t>Also Available:</a:t>
            </a:r>
          </a:p>
          <a:p>
            <a:pPr marL="0" marR="0" lvl="0" indent="0" algn="l" defTabSz="914400" rtl="0" eaLnBrk="1" fontAlgn="base" latinLnBrk="0" hangingPunct="1">
              <a:lnSpc>
                <a:spcPct val="100000"/>
              </a:lnSpc>
              <a:spcBef>
                <a:spcPct val="0"/>
              </a:spcBef>
              <a:spcAft>
                <a:spcPct val="0"/>
              </a:spcAft>
              <a:buClr>
                <a:srgbClr val="676767"/>
              </a:buClr>
              <a:buSzTx/>
              <a:tabLst/>
            </a:pPr>
            <a:r>
              <a:rPr kumimoji="0" lang="en-US" altLang="en-US" sz="850" b="1" i="0" u="none" strike="noStrike" cap="none" normalizeH="0" dirty="0">
                <a:ln>
                  <a:noFill/>
                </a:ln>
                <a:effectLst/>
                <a:latin typeface="Arial" pitchFamily="34" charset="0"/>
                <a:cs typeface="Arial" pitchFamily="34" charset="0"/>
              </a:rPr>
              <a:t>RSB1330F- Open with French</a:t>
            </a:r>
            <a:endParaRPr kumimoji="0" lang="en-US" altLang="en-US" sz="850" b="1" i="0" u="none" strike="noStrike" cap="none" normalizeH="0" baseline="0" dirty="0">
              <a:ln>
                <a:noFill/>
              </a:ln>
              <a:effectLst/>
              <a:latin typeface="Arial" pitchFamily="34" charset="0"/>
              <a:cs typeface="Arial" pitchFamily="34" charset="0"/>
            </a:endParaRPr>
          </a:p>
        </p:txBody>
      </p:sp>
      <p:sp>
        <p:nvSpPr>
          <p:cNvPr id="14" name="Text Box 130">
            <a:extLst>
              <a:ext uri="{FF2B5EF4-FFF2-40B4-BE49-F238E27FC236}">
                <a16:creationId xmlns:a16="http://schemas.microsoft.com/office/drawing/2014/main" id="{20077B73-979E-0DE9-A533-63D445A4EC7D}"/>
              </a:ext>
            </a:extLst>
          </p:cNvPr>
          <p:cNvSpPr txBox="1">
            <a:spLocks noChangeArrowheads="1"/>
          </p:cNvSpPr>
          <p:nvPr/>
        </p:nvSpPr>
        <p:spPr bwMode="auto">
          <a:xfrm>
            <a:off x="457200" y="4816262"/>
            <a:ext cx="3028646"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effectLst/>
                <a:latin typeface="Arial"/>
                <a:ea typeface="Times New Roman"/>
              </a:rPr>
              <a:t>RSB-1330E </a:t>
            </a:r>
          </a:p>
          <a:p>
            <a:pPr marL="0" marR="0" algn="just">
              <a:spcBef>
                <a:spcPts val="0"/>
              </a:spcBef>
              <a:spcAft>
                <a:spcPts val="0"/>
              </a:spcAft>
            </a:pPr>
            <a:r>
              <a:rPr lang="pt-BR" sz="1200" b="1" kern="1400" dirty="0">
                <a:solidFill>
                  <a:srgbClr val="FCAF17"/>
                </a:solidFill>
                <a:latin typeface="Arial"/>
                <a:ea typeface="Times New Roman"/>
              </a:rPr>
              <a:t>LED OPEN Sign</a:t>
            </a:r>
            <a:endParaRPr lang="en-CA" sz="1000" kern="1400" dirty="0">
              <a:solidFill>
                <a:srgbClr val="212120"/>
              </a:solidFill>
              <a:effectLst/>
              <a:latin typeface="Times New Roman"/>
              <a:ea typeface="Times New Roman"/>
            </a:endParaRPr>
          </a:p>
        </p:txBody>
      </p:sp>
    </p:spTree>
    <p:extLst>
      <p:ext uri="{BB962C8B-B14F-4D97-AF65-F5344CB8AC3E}">
        <p14:creationId xmlns:p14="http://schemas.microsoft.com/office/powerpoint/2010/main" val="939503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157"/>
          <p:cNvSpPr txBox="1">
            <a:spLocks noChangeArrowheads="1"/>
          </p:cNvSpPr>
          <p:nvPr/>
        </p:nvSpPr>
        <p:spPr bwMode="auto">
          <a:xfrm>
            <a:off x="458470" y="8448675"/>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en-CA" sz="1000" kern="1400" dirty="0">
                <a:solidFill>
                  <a:schemeClr val="bg1"/>
                </a:solidFill>
                <a:latin typeface="Arial" panose="020B0604020202020204" pitchFamily="34" charset="0"/>
                <a:ea typeface="Times New Roman"/>
                <a:cs typeface="Arial" panose="020B0604020202020204" pitchFamily="34" charset="0"/>
              </a:rPr>
              <a:t>Select from multi-port or single port nozzle.   Multi-port hand dryers provide an even flow drying of hands, while single port provides a high intensity dry</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2" name="Text Box 157"/>
          <p:cNvSpPr txBox="1">
            <a:spLocks noChangeArrowheads="1"/>
          </p:cNvSpPr>
          <p:nvPr/>
        </p:nvSpPr>
        <p:spPr bwMode="auto">
          <a:xfrm>
            <a:off x="628948" y="6976530"/>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000" b="1" kern="1400" dirty="0">
                <a:solidFill>
                  <a:schemeClr val="bg1"/>
                </a:solidFill>
                <a:effectLst/>
                <a:latin typeface="Arial" panose="020B0604020202020204" pitchFamily="34" charset="0"/>
                <a:ea typeface="Times New Roman"/>
                <a:cs typeface="Arial" panose="020B0604020202020204" pitchFamily="34" charset="0"/>
              </a:rPr>
              <a:t>Interior Cooking Capacity</a:t>
            </a:r>
            <a:endParaRPr lang="en-CA" sz="1000" b="1"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41" name="Text Box 52"/>
          <p:cNvSpPr txBox="1">
            <a:spLocks noChangeArrowheads="1"/>
          </p:cNvSpPr>
          <p:nvPr/>
        </p:nvSpPr>
        <p:spPr bwMode="auto">
          <a:xfrm>
            <a:off x="341259" y="763259"/>
            <a:ext cx="39624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Residential Dehumidifiers</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8" name="Text Box 157"/>
          <p:cNvSpPr txBox="1">
            <a:spLocks noChangeArrowheads="1"/>
          </p:cNvSpPr>
          <p:nvPr/>
        </p:nvSpPr>
        <p:spPr bwMode="auto">
          <a:xfrm>
            <a:off x="872301" y="7261275"/>
            <a:ext cx="2900316" cy="413484"/>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365"/>
              </a:lnSpc>
              <a:spcBef>
                <a:spcPts val="0"/>
              </a:spcBef>
              <a:spcAft>
                <a:spcPts val="0"/>
              </a:spcAft>
            </a:pPr>
            <a:r>
              <a:rPr lang="en-US" sz="1000" dirty="0">
                <a:latin typeface="Arial" panose="020B0604020202020204" pitchFamily="34" charset="0"/>
                <a:cs typeface="Arial" panose="020B0604020202020204" pitchFamily="34" charset="0"/>
              </a:rPr>
              <a:t>Removable Bucket                         Continuous Drain</a:t>
            </a:r>
          </a:p>
        </p:txBody>
      </p:sp>
      <p:sp>
        <p:nvSpPr>
          <p:cNvPr id="3" name="Rectangle 2"/>
          <p:cNvSpPr/>
          <p:nvPr/>
        </p:nvSpPr>
        <p:spPr>
          <a:xfrm>
            <a:off x="303230" y="1140052"/>
            <a:ext cx="6096000" cy="707886"/>
          </a:xfrm>
          <a:prstGeom prst="rect">
            <a:avLst/>
          </a:prstGeom>
        </p:spPr>
        <p:txBody>
          <a:bodyPr wrap="square">
            <a:spAutoFit/>
          </a:bodyPr>
          <a:lstStyle/>
          <a:p>
            <a:r>
              <a:rPr lang="en-CA" sz="1000" dirty="0">
                <a:latin typeface="Arial" panose="020B0604020202020204" pitchFamily="34" charset="0"/>
                <a:cs typeface="Arial" panose="020B0604020202020204" pitchFamily="34" charset="0"/>
              </a:rPr>
              <a:t>Provide efficient dehumidification power for healthier air quality and a drier, more comfortable environment. Select from a traditional dehumidifier or our patented dehumidifier with built in auto pump.   The dehumidifier with auto pump model automatically pumps water up to 16 vertical feet out of a window, into a laundry tub, sink or drain to provide continuous hassle free uninterrupted dehumidification</a:t>
            </a:r>
          </a:p>
        </p:txBody>
      </p:sp>
      <p:pic>
        <p:nvPicPr>
          <p:cNvPr id="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124" y="8182610"/>
            <a:ext cx="5638800" cy="42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457202" y="2585643"/>
            <a:ext cx="3278168" cy="2800767"/>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Features</a:t>
            </a:r>
          </a:p>
          <a:p>
            <a:endParaRPr lang="en-US" sz="105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2 Way Drainage  </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  Continuous Drain:</a:t>
            </a:r>
            <a:r>
              <a:rPr lang="en-US" sz="850" dirty="0">
                <a:latin typeface="Arial" panose="020B0604020202020204" pitchFamily="34" charset="0"/>
                <a:cs typeface="Arial" panose="020B0604020202020204" pitchFamily="34" charset="0"/>
              </a:rPr>
              <a:t> Hose for short linear drainage</a:t>
            </a:r>
          </a:p>
          <a:p>
            <a:r>
              <a:rPr lang="en-US" sz="850" b="1" dirty="0">
                <a:latin typeface="Arial" panose="020B0604020202020204" pitchFamily="34" charset="0"/>
                <a:cs typeface="Arial" panose="020B0604020202020204" pitchFamily="34" charset="0"/>
              </a:rPr>
              <a:t>▪  Manual:</a:t>
            </a:r>
            <a:r>
              <a:rPr lang="en-US" sz="850" dirty="0">
                <a:latin typeface="Arial" panose="020B0604020202020204" pitchFamily="34" charset="0"/>
                <a:cs typeface="Arial" panose="020B0604020202020204" pitchFamily="34" charset="0"/>
              </a:rPr>
              <a:t> Removable 8 pint (3.8L) bucket</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Advanced Electronic Features  </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  Auto Defrost</a:t>
            </a:r>
            <a:r>
              <a:rPr lang="en-US" sz="850" dirty="0">
                <a:latin typeface="Arial" panose="020B0604020202020204" pitchFamily="34" charset="0"/>
                <a:cs typeface="Arial" panose="020B0604020202020204" pitchFamily="34" charset="0"/>
              </a:rPr>
              <a:t>: prevents ice build up on condensing coils </a:t>
            </a:r>
          </a:p>
          <a:p>
            <a:r>
              <a:rPr lang="en-US" sz="850" b="1" dirty="0">
                <a:latin typeface="Arial" panose="020B0604020202020204" pitchFamily="34" charset="0"/>
                <a:cs typeface="Arial" panose="020B0604020202020204" pitchFamily="34" charset="0"/>
              </a:rPr>
              <a:t>▪  Auto Restart:</a:t>
            </a:r>
            <a:r>
              <a:rPr lang="en-US" sz="850" dirty="0">
                <a:latin typeface="Arial" panose="020B0604020202020204" pitchFamily="34" charset="0"/>
                <a:cs typeface="Arial" panose="020B0604020202020204" pitchFamily="34" charset="0"/>
              </a:rPr>
              <a:t> restarts after a power outage at previous </a:t>
            </a:r>
          </a:p>
          <a:p>
            <a:r>
              <a:rPr lang="en-US" sz="850" dirty="0">
                <a:latin typeface="Arial" panose="020B0604020202020204" pitchFamily="34" charset="0"/>
                <a:cs typeface="Arial" panose="020B0604020202020204" pitchFamily="34" charset="0"/>
              </a:rPr>
              <a:t>   setting</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Digital Controls  </a:t>
            </a:r>
          </a:p>
          <a:p>
            <a:endParaRPr lang="en-US" sz="400" b="1"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Control panel allows you to set your dehumidifier to your </a:t>
            </a:r>
          </a:p>
          <a:p>
            <a:r>
              <a:rPr lang="en-US" sz="850" dirty="0">
                <a:latin typeface="Arial" panose="020B0604020202020204" pitchFamily="34" charset="0"/>
                <a:cs typeface="Arial" panose="020B0604020202020204" pitchFamily="34" charset="0"/>
              </a:rPr>
              <a:t>   desired humidity level, fan speed and 24 hour timer</a:t>
            </a:r>
          </a:p>
          <a:p>
            <a:r>
              <a:rPr lang="en-US" sz="850" dirty="0">
                <a:latin typeface="Arial" panose="020B0604020202020204" pitchFamily="34" charset="0"/>
                <a:cs typeface="Arial" panose="020B0604020202020204" pitchFamily="34" charset="0"/>
              </a:rPr>
              <a:t>▪  Also includes High/Low dehumidification modes, child lock </a:t>
            </a:r>
          </a:p>
          <a:p>
            <a:r>
              <a:rPr lang="en-US" sz="850" dirty="0">
                <a:latin typeface="Arial" panose="020B0604020202020204" pitchFamily="34" charset="0"/>
                <a:cs typeface="Arial" panose="020B0604020202020204" pitchFamily="34" charset="0"/>
              </a:rPr>
              <a:t>   mode, bucket full and clean filter indicators</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Portable Design  </a:t>
            </a:r>
          </a:p>
          <a:p>
            <a:endParaRPr lang="en-US" sz="400" b="1"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Easy glide built in caster wheels and handle make it quick and </a:t>
            </a:r>
          </a:p>
          <a:p>
            <a:r>
              <a:rPr lang="en-US" sz="850" dirty="0">
                <a:latin typeface="Arial" panose="020B0604020202020204" pitchFamily="34" charset="0"/>
                <a:cs typeface="Arial" panose="020B0604020202020204" pitchFamily="34" charset="0"/>
              </a:rPr>
              <a:t>   effortless when transporting your unit room to room</a:t>
            </a:r>
            <a:endParaRPr lang="en-US" sz="850" b="1" dirty="0">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0546" y="2309382"/>
            <a:ext cx="2900316" cy="3812626"/>
          </a:xfrm>
          <a:prstGeom prst="rect">
            <a:avLst/>
          </a:prstGeom>
        </p:spPr>
      </p:pic>
      <p:sp>
        <p:nvSpPr>
          <p:cNvPr id="33" name="Text Box 130"/>
          <p:cNvSpPr txBox="1">
            <a:spLocks noChangeArrowheads="1"/>
          </p:cNvSpPr>
          <p:nvPr/>
        </p:nvSpPr>
        <p:spPr bwMode="auto">
          <a:xfrm>
            <a:off x="495230" y="2237596"/>
            <a:ext cx="487553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RDH-430 – 20 Pint DoE Residential Dehumidifier  </a:t>
            </a:r>
          </a:p>
        </p:txBody>
      </p:sp>
      <p:pic>
        <p:nvPicPr>
          <p:cNvPr id="3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2699" y="2191432"/>
            <a:ext cx="428625" cy="42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4252" y="5894260"/>
            <a:ext cx="1610948" cy="14812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815" y="5897098"/>
            <a:ext cx="1568687" cy="14654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Slide Number Placeholder 7">
            <a:extLst>
              <a:ext uri="{FF2B5EF4-FFF2-40B4-BE49-F238E27FC236}">
                <a16:creationId xmlns:a16="http://schemas.microsoft.com/office/drawing/2014/main" id="{4688B7EC-9105-4258-AC33-E184F91605D4}"/>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21</a:t>
            </a:fld>
            <a:endParaRPr lang="en-US" sz="1100" dirty="0">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FDB291D5-6E93-D6D9-184B-FE92876082F0}"/>
              </a:ext>
            </a:extLst>
          </p:cNvPr>
          <p:cNvSpPr/>
          <p:nvPr/>
        </p:nvSpPr>
        <p:spPr>
          <a:xfrm>
            <a:off x="6616122" y="3230721"/>
            <a:ext cx="230688" cy="2682558"/>
          </a:xfrm>
          <a:prstGeom prst="rect">
            <a:avLst/>
          </a:prstGeom>
          <a:solidFill>
            <a:srgbClr val="7030A0"/>
          </a:solidFill>
          <a:ln>
            <a:solidFill>
              <a:srgbClr val="7030A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3E72BDF2-5D16-7A6F-6B19-F5D9E4CAB1DE}"/>
              </a:ext>
            </a:extLst>
          </p:cNvPr>
          <p:cNvSpPr txBox="1"/>
          <p:nvPr/>
        </p:nvSpPr>
        <p:spPr>
          <a:xfrm>
            <a:off x="5150704" y="4426264"/>
            <a:ext cx="3161524"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Residential Dehumidifiers</a:t>
            </a:r>
          </a:p>
        </p:txBody>
      </p:sp>
    </p:spTree>
    <p:extLst>
      <p:ext uri="{BB962C8B-B14F-4D97-AF65-F5344CB8AC3E}">
        <p14:creationId xmlns:p14="http://schemas.microsoft.com/office/powerpoint/2010/main" val="2830933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7425" y="1981200"/>
            <a:ext cx="2243955" cy="3153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 Box 130"/>
          <p:cNvSpPr txBox="1">
            <a:spLocks noChangeArrowheads="1"/>
          </p:cNvSpPr>
          <p:nvPr/>
        </p:nvSpPr>
        <p:spPr bwMode="auto">
          <a:xfrm>
            <a:off x="445116" y="790137"/>
            <a:ext cx="3733184"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RDH-470P </a:t>
            </a: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40 Pint Doe Dehumidifier with Built-in Auto Pump</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pic>
        <p:nvPicPr>
          <p:cNvPr id="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2380" y="1659694"/>
            <a:ext cx="428625" cy="42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5515916"/>
            <a:ext cx="1151019" cy="230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3619" y="6274486"/>
            <a:ext cx="4825438" cy="1546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35"/>
          <p:cNvSpPr/>
          <p:nvPr/>
        </p:nvSpPr>
        <p:spPr>
          <a:xfrm>
            <a:off x="444500" y="1377547"/>
            <a:ext cx="3505200" cy="3924151"/>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Features</a:t>
            </a:r>
          </a:p>
          <a:p>
            <a:endParaRPr lang="en-US" sz="900" b="1" dirty="0">
              <a:latin typeface="Arial" panose="020B0604020202020204" pitchFamily="34" charset="0"/>
              <a:cs typeface="Arial" panose="020B0604020202020204" pitchFamily="34" charset="0"/>
            </a:endParaRPr>
          </a:p>
          <a:p>
            <a:r>
              <a:rPr lang="en-US" sz="900" b="1" dirty="0">
                <a:latin typeface="Arial" panose="020B0604020202020204" pitchFamily="34" charset="0"/>
                <a:cs typeface="Arial" panose="020B0604020202020204" pitchFamily="34" charset="0"/>
              </a:rPr>
              <a:t>3 Way Drainage  </a:t>
            </a:r>
          </a:p>
          <a:p>
            <a:endParaRPr lang="en-US" sz="400" b="1"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  Continuous Built-In Pump:  For vertical distance up to 16 ft. (4.9m)</a:t>
            </a:r>
          </a:p>
          <a:p>
            <a:r>
              <a:rPr lang="en-US" sz="900" dirty="0">
                <a:latin typeface="Arial" panose="020B0604020202020204" pitchFamily="34" charset="0"/>
                <a:cs typeface="Arial" panose="020B0604020202020204" pitchFamily="34" charset="0"/>
              </a:rPr>
              <a:t>▪  Continuous Drain: Hose for short linear drainage </a:t>
            </a:r>
          </a:p>
          <a:p>
            <a:r>
              <a:rPr lang="en-US" sz="900" dirty="0">
                <a:latin typeface="Arial" panose="020B0604020202020204" pitchFamily="34" charset="0"/>
                <a:cs typeface="Arial" panose="020B0604020202020204" pitchFamily="34" charset="0"/>
              </a:rPr>
              <a:t>▪  Manual: Removable bucket</a:t>
            </a:r>
          </a:p>
          <a:p>
            <a:endParaRPr lang="en-US" sz="400" dirty="0">
              <a:latin typeface="Arial" panose="020B0604020202020204" pitchFamily="34" charset="0"/>
              <a:cs typeface="Arial" panose="020B0604020202020204" pitchFamily="34" charset="0"/>
            </a:endParaRPr>
          </a:p>
          <a:p>
            <a:r>
              <a:rPr lang="en-US" sz="900" b="1" dirty="0">
                <a:latin typeface="Arial" panose="020B0604020202020204" pitchFamily="34" charset="0"/>
                <a:cs typeface="Arial" panose="020B0604020202020204" pitchFamily="34" charset="0"/>
              </a:rPr>
              <a:t>Advanced Electronic Features  </a:t>
            </a:r>
          </a:p>
          <a:p>
            <a:endParaRPr lang="en-US" sz="400" b="1"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  Auto Defrost: prevents ice build up on condensing coils </a:t>
            </a:r>
          </a:p>
          <a:p>
            <a:r>
              <a:rPr lang="en-US" sz="900" dirty="0">
                <a:latin typeface="Arial" panose="020B0604020202020204" pitchFamily="34" charset="0"/>
                <a:cs typeface="Arial" panose="020B0604020202020204" pitchFamily="34" charset="0"/>
              </a:rPr>
              <a:t>▪  Auto Restart: Restarts after a power outage at previous setting</a:t>
            </a:r>
          </a:p>
          <a:p>
            <a:r>
              <a:rPr lang="en-US" sz="900" b="1"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Bucket and Water Level Window indicates when bucket is full</a:t>
            </a:r>
          </a:p>
          <a:p>
            <a:r>
              <a:rPr lang="en-US" sz="900" b="1"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Washable filter collects large dust particles and prevents </a:t>
            </a:r>
          </a:p>
          <a:p>
            <a:r>
              <a:rPr lang="en-US" sz="900" dirty="0">
                <a:latin typeface="Arial" panose="020B0604020202020204" pitchFamily="34" charset="0"/>
                <a:cs typeface="Arial" panose="020B0604020202020204" pitchFamily="34" charset="0"/>
              </a:rPr>
              <a:t>   bacteria build up</a:t>
            </a:r>
          </a:p>
          <a:p>
            <a:endParaRPr lang="en-US" sz="400" dirty="0">
              <a:latin typeface="Arial" panose="020B0604020202020204" pitchFamily="34" charset="0"/>
              <a:cs typeface="Arial" panose="020B0604020202020204" pitchFamily="34" charset="0"/>
            </a:endParaRPr>
          </a:p>
          <a:p>
            <a:r>
              <a:rPr lang="en-US" sz="900" b="1" dirty="0">
                <a:latin typeface="Arial" panose="020B0604020202020204" pitchFamily="34" charset="0"/>
                <a:cs typeface="Arial" panose="020B0604020202020204" pitchFamily="34" charset="0"/>
              </a:rPr>
              <a:t>Digital Controls  </a:t>
            </a:r>
          </a:p>
          <a:p>
            <a:endParaRPr lang="en-US" sz="400" b="1"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  Control panel allows you to set your dehumidifier to your desired </a:t>
            </a:r>
          </a:p>
          <a:p>
            <a:r>
              <a:rPr lang="en-US" sz="900" dirty="0">
                <a:latin typeface="Arial" panose="020B0604020202020204" pitchFamily="34" charset="0"/>
                <a:cs typeface="Arial" panose="020B0604020202020204" pitchFamily="34" charset="0"/>
              </a:rPr>
              <a:t>    humidity level, fan speed and 24 hour timer</a:t>
            </a:r>
          </a:p>
          <a:p>
            <a:r>
              <a:rPr lang="en-US" sz="900" dirty="0">
                <a:latin typeface="Arial" panose="020B0604020202020204" pitchFamily="34" charset="0"/>
                <a:cs typeface="Arial" panose="020B0604020202020204" pitchFamily="34" charset="0"/>
              </a:rPr>
              <a:t>▪  Also includes High/Low dehumidification modes, child lock mode, </a:t>
            </a:r>
          </a:p>
          <a:p>
            <a:r>
              <a:rPr lang="en-US" sz="900" dirty="0">
                <a:latin typeface="Arial" panose="020B0604020202020204" pitchFamily="34" charset="0"/>
                <a:cs typeface="Arial" panose="020B0604020202020204" pitchFamily="34" charset="0"/>
              </a:rPr>
              <a:t>   bucket full and clean filter indicators</a:t>
            </a:r>
          </a:p>
          <a:p>
            <a:endParaRPr lang="en-US" sz="400" dirty="0">
              <a:latin typeface="Arial" panose="020B0604020202020204" pitchFamily="34" charset="0"/>
              <a:cs typeface="Arial" panose="020B0604020202020204" pitchFamily="34" charset="0"/>
            </a:endParaRPr>
          </a:p>
          <a:p>
            <a:r>
              <a:rPr lang="en-US" sz="900" b="1" dirty="0">
                <a:latin typeface="Arial" panose="020B0604020202020204" pitchFamily="34" charset="0"/>
                <a:cs typeface="Arial" panose="020B0604020202020204" pitchFamily="34" charset="0"/>
              </a:rPr>
              <a:t>Portable Design  </a:t>
            </a:r>
          </a:p>
          <a:p>
            <a:endParaRPr lang="en-US" sz="400" b="1"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  Easy glide built in caster wheels and handle make it quick and </a:t>
            </a:r>
          </a:p>
          <a:p>
            <a:r>
              <a:rPr lang="en-US" sz="900" dirty="0">
                <a:latin typeface="Arial" panose="020B0604020202020204" pitchFamily="34" charset="0"/>
                <a:cs typeface="Arial" panose="020B0604020202020204" pitchFamily="34" charset="0"/>
              </a:rPr>
              <a:t>   effortless when transporting your unit  room to room</a:t>
            </a:r>
          </a:p>
          <a:p>
            <a:endParaRPr lang="en-US" sz="400" b="1" dirty="0">
              <a:latin typeface="Arial" panose="020B0604020202020204" pitchFamily="34" charset="0"/>
              <a:cs typeface="Arial" panose="020B0604020202020204" pitchFamily="34" charset="0"/>
            </a:endParaRPr>
          </a:p>
          <a:p>
            <a:endParaRPr lang="en-US" sz="900" b="1"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C29FAA08-F07F-477A-A89C-9F9B0CEE03E9}"/>
              </a:ext>
            </a:extLst>
          </p:cNvPr>
          <p:cNvSpPr/>
          <p:nvPr/>
        </p:nvSpPr>
        <p:spPr>
          <a:xfrm>
            <a:off x="6616122" y="3230721"/>
            <a:ext cx="230688" cy="2682558"/>
          </a:xfrm>
          <a:prstGeom prst="rect">
            <a:avLst/>
          </a:prstGeom>
          <a:solidFill>
            <a:srgbClr val="7030A0"/>
          </a:solidFill>
          <a:ln>
            <a:solidFill>
              <a:srgbClr val="7030A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3BE4DC5-A64F-4857-9CED-5900E8E81AF9}"/>
              </a:ext>
            </a:extLst>
          </p:cNvPr>
          <p:cNvSpPr txBox="1"/>
          <p:nvPr/>
        </p:nvSpPr>
        <p:spPr>
          <a:xfrm>
            <a:off x="5150704" y="4426264"/>
            <a:ext cx="3161524"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Residential Dehumidifiers</a:t>
            </a:r>
          </a:p>
        </p:txBody>
      </p:sp>
      <p:sp>
        <p:nvSpPr>
          <p:cNvPr id="35" name="Slide Number Placeholder 7">
            <a:extLst>
              <a:ext uri="{FF2B5EF4-FFF2-40B4-BE49-F238E27FC236}">
                <a16:creationId xmlns:a16="http://schemas.microsoft.com/office/drawing/2014/main" id="{5EE3DB46-0785-40C0-B66F-1A7033119046}"/>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22</a:t>
            </a:fld>
            <a:endParaRPr lang="en-US" sz="1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29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52"/>
          <p:cNvSpPr txBox="1">
            <a:spLocks noChangeArrowheads="1"/>
          </p:cNvSpPr>
          <p:nvPr/>
        </p:nvSpPr>
        <p:spPr bwMode="auto">
          <a:xfrm>
            <a:off x="483918" y="845114"/>
            <a:ext cx="39624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Fans</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4" name="Rectangle 23"/>
          <p:cNvSpPr/>
          <p:nvPr/>
        </p:nvSpPr>
        <p:spPr>
          <a:xfrm>
            <a:off x="445888" y="1165074"/>
            <a:ext cx="6096000" cy="400110"/>
          </a:xfrm>
          <a:prstGeom prst="rect">
            <a:avLst/>
          </a:prstGeom>
        </p:spPr>
        <p:txBody>
          <a:bodyPr wrap="square">
            <a:spAutoFit/>
          </a:bodyPr>
          <a:lstStyle/>
          <a:p>
            <a:r>
              <a:rPr lang="en-CA" sz="1000" dirty="0">
                <a:latin typeface="Arial" panose="020B0604020202020204" pitchFamily="34" charset="0"/>
                <a:cs typeface="Arial" panose="020B0604020202020204" pitchFamily="34" charset="0"/>
              </a:rPr>
              <a:t>Help stay cool and help improve air circulation with a Royal Sovereign fan. Royal Sovereign offers an extensive range of residential and office fans to suit your specific needs.  </a:t>
            </a:r>
          </a:p>
        </p:txBody>
      </p:sp>
      <p:pic>
        <p:nvPicPr>
          <p:cNvPr id="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415" y="2167657"/>
            <a:ext cx="1394147" cy="2144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754" y="3104479"/>
            <a:ext cx="747368" cy="1145814"/>
          </a:xfrm>
          <a:prstGeom prst="rect">
            <a:avLst/>
          </a:prstGeom>
          <a:noFill/>
          <a:ln w="9525">
            <a:solidFill>
              <a:schemeClr val="tx1">
                <a:alpha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130"/>
          <p:cNvSpPr txBox="1">
            <a:spLocks noChangeArrowheads="1"/>
          </p:cNvSpPr>
          <p:nvPr/>
        </p:nvSpPr>
        <p:spPr bwMode="auto">
          <a:xfrm>
            <a:off x="2157425" y="2167658"/>
            <a:ext cx="358013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DFN-15</a:t>
            </a:r>
            <a:r>
              <a:rPr lang="pt-BR" sz="1200" b="1" kern="1400" dirty="0">
                <a:solidFill>
                  <a:srgbClr val="FCAF17"/>
                </a:solidFill>
                <a:effectLst/>
                <a:latin typeface="Arial" panose="020B0604020202020204" pitchFamily="34" charset="0"/>
                <a:ea typeface="Times New Roman"/>
                <a:cs typeface="Arial" panose="020B0604020202020204" pitchFamily="34" charset="0"/>
              </a:rPr>
              <a:t>  </a:t>
            </a:r>
          </a:p>
          <a:p>
            <a:pPr algn="just"/>
            <a:r>
              <a:rPr lang="en-CA" sz="1200" b="1" kern="1400" dirty="0">
                <a:solidFill>
                  <a:srgbClr val="FCAF17"/>
                </a:solidFill>
                <a:latin typeface="Arial" panose="020B0604020202020204" pitchFamily="34" charset="0"/>
                <a:ea typeface="Times New Roman"/>
                <a:cs typeface="Arial" panose="020B0604020202020204" pitchFamily="34" charset="0"/>
              </a:rPr>
              <a:t>Compact 2-in-1 6” Clip-on and Desk Fan</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6" name="TextBox 35"/>
          <p:cNvSpPr txBox="1"/>
          <p:nvPr/>
        </p:nvSpPr>
        <p:spPr>
          <a:xfrm>
            <a:off x="2125472" y="2584765"/>
            <a:ext cx="3002484" cy="1738938"/>
          </a:xfrm>
          <a:prstGeom prst="rect">
            <a:avLst/>
          </a:prstGeom>
          <a:noFill/>
        </p:spPr>
        <p:txBody>
          <a:bodyPr wrap="square" rtlCol="0">
            <a:spAutoFit/>
          </a:bodyPr>
          <a:lstStyle/>
          <a:p>
            <a:r>
              <a:rPr lang="en-CA" sz="1000" b="1" dirty="0">
                <a:latin typeface="Arial" panose="020B0604020202020204" pitchFamily="34" charset="0"/>
                <a:cs typeface="Arial" panose="020B0604020202020204" pitchFamily="34" charset="0"/>
              </a:rPr>
              <a:t>Features:</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Versatile 2-in-1 Application</a:t>
            </a:r>
          </a:p>
          <a:p>
            <a:r>
              <a:rPr lang="en-US" sz="850" dirty="0">
                <a:latin typeface="Arial" panose="020B0604020202020204" pitchFamily="34" charset="0"/>
                <a:cs typeface="Arial" panose="020B0604020202020204" pitchFamily="34" charset="0"/>
              </a:rPr>
              <a:t>▪ Use as clip-on fan or as desk fan</a:t>
            </a:r>
          </a:p>
          <a:p>
            <a:r>
              <a:rPr lang="en-US" sz="850" dirty="0">
                <a:latin typeface="Arial" panose="020B0604020202020204" pitchFamily="34" charset="0"/>
                <a:cs typeface="Arial" panose="020B0604020202020204" pitchFamily="34" charset="0"/>
              </a:rPr>
              <a:t>▪ Spring loaded clip on cushioned grip easily attached to </a:t>
            </a:r>
          </a:p>
          <a:p>
            <a:r>
              <a:rPr lang="en-US" sz="850" dirty="0">
                <a:latin typeface="Arial" panose="020B0604020202020204" pitchFamily="34" charset="0"/>
                <a:cs typeface="Arial" panose="020B0604020202020204" pitchFamily="34" charset="0"/>
              </a:rPr>
              <a:t>  desk or table or fan base</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Quiet and Powerful  </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 Convenient 2 speed setting (high/low)</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 Base has 360° degree swivel </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 Tilt adjustable fan head</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 Coated steel safety grille</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Easy Assembly</a:t>
            </a:r>
            <a:endParaRPr lang="en-CA" sz="1000" dirty="0">
              <a:latin typeface="Arial" panose="020B0604020202020204" pitchFamily="34" charset="0"/>
              <a:cs typeface="Arial" panose="020B0604020202020204" pitchFamily="34" charset="0"/>
            </a:endParaRPr>
          </a:p>
        </p:txBody>
      </p:sp>
      <p:sp>
        <p:nvSpPr>
          <p:cNvPr id="20" name="Text Box 130">
            <a:extLst>
              <a:ext uri="{FF2B5EF4-FFF2-40B4-BE49-F238E27FC236}">
                <a16:creationId xmlns:a16="http://schemas.microsoft.com/office/drawing/2014/main" id="{F69528F2-E7E6-4076-9042-493BABAEF949}"/>
              </a:ext>
            </a:extLst>
          </p:cNvPr>
          <p:cNvSpPr txBox="1">
            <a:spLocks noChangeArrowheads="1"/>
          </p:cNvSpPr>
          <p:nvPr/>
        </p:nvSpPr>
        <p:spPr bwMode="auto">
          <a:xfrm>
            <a:off x="3528561" y="7146683"/>
            <a:ext cx="2057400" cy="24415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DFN-40B</a:t>
            </a:r>
            <a:r>
              <a:rPr lang="pt-BR" sz="1200" b="1" kern="1400" dirty="0">
                <a:solidFill>
                  <a:srgbClr val="FCAF17"/>
                </a:solidFill>
                <a:effectLst/>
                <a:latin typeface="Arial" panose="020B0604020202020204" pitchFamily="34" charset="0"/>
                <a:ea typeface="Times New Roman"/>
                <a:cs typeface="Arial" panose="020B0604020202020204" pitchFamily="34" charset="0"/>
              </a:rPr>
              <a:t>  </a:t>
            </a: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16” Oscillating Desk Fan</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2" name="Text Box 130">
            <a:extLst>
              <a:ext uri="{FF2B5EF4-FFF2-40B4-BE49-F238E27FC236}">
                <a16:creationId xmlns:a16="http://schemas.microsoft.com/office/drawing/2014/main" id="{B1EBF02C-ADD0-4D4C-819B-69990F6BCD75}"/>
              </a:ext>
            </a:extLst>
          </p:cNvPr>
          <p:cNvSpPr txBox="1">
            <a:spLocks noChangeArrowheads="1"/>
          </p:cNvSpPr>
          <p:nvPr/>
        </p:nvSpPr>
        <p:spPr bwMode="auto">
          <a:xfrm>
            <a:off x="1471161" y="4854066"/>
            <a:ext cx="2057400" cy="24415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DFN-30B</a:t>
            </a:r>
            <a:r>
              <a:rPr lang="pt-BR" sz="1200" b="1" kern="1400" dirty="0">
                <a:solidFill>
                  <a:srgbClr val="FCAF17"/>
                </a:solidFill>
                <a:effectLst/>
                <a:latin typeface="Arial" panose="020B0604020202020204" pitchFamily="34" charset="0"/>
                <a:ea typeface="Times New Roman"/>
                <a:cs typeface="Arial" panose="020B0604020202020204" pitchFamily="34" charset="0"/>
              </a:rPr>
              <a:t>  </a:t>
            </a: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12” </a:t>
            </a:r>
            <a:r>
              <a:rPr lang="pt-BR" sz="1200" b="1" kern="1400" dirty="0">
                <a:solidFill>
                  <a:srgbClr val="FCAF17"/>
                </a:solidFill>
                <a:latin typeface="Arial" panose="020B0604020202020204" pitchFamily="34" charset="0"/>
                <a:ea typeface="Times New Roman"/>
                <a:cs typeface="Arial" panose="020B0604020202020204" pitchFamily="34" charset="0"/>
              </a:rPr>
              <a:t>Oscillating </a:t>
            </a:r>
            <a:r>
              <a:rPr lang="pt-BR" sz="1200" b="1" kern="1400" dirty="0">
                <a:solidFill>
                  <a:srgbClr val="FCAF17"/>
                </a:solidFill>
                <a:effectLst/>
                <a:latin typeface="Arial" panose="020B0604020202020204" pitchFamily="34" charset="0"/>
                <a:ea typeface="Times New Roman"/>
                <a:cs typeface="Arial" panose="020B0604020202020204" pitchFamily="34" charset="0"/>
              </a:rPr>
              <a:t>Desk Fan</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3" name="TextBox 22">
            <a:extLst>
              <a:ext uri="{FF2B5EF4-FFF2-40B4-BE49-F238E27FC236}">
                <a16:creationId xmlns:a16="http://schemas.microsoft.com/office/drawing/2014/main" id="{24A163C6-E918-4351-A70D-6C11E8F23D25}"/>
              </a:ext>
            </a:extLst>
          </p:cNvPr>
          <p:cNvSpPr txBox="1"/>
          <p:nvPr/>
        </p:nvSpPr>
        <p:spPr>
          <a:xfrm>
            <a:off x="1442389" y="5322696"/>
            <a:ext cx="3161525" cy="1154162"/>
          </a:xfrm>
          <a:prstGeom prst="rect">
            <a:avLst/>
          </a:prstGeom>
          <a:noFill/>
        </p:spPr>
        <p:txBody>
          <a:bodyPr wrap="square" rtlCol="0">
            <a:spAutoFit/>
          </a:bodyPr>
          <a:lstStyle/>
          <a:p>
            <a:r>
              <a:rPr lang="en-CA" sz="1000" b="1" dirty="0">
                <a:latin typeface="Arial" panose="020B0604020202020204" pitchFamily="34" charset="0"/>
                <a:cs typeface="Arial" panose="020B0604020202020204" pitchFamily="34" charset="0"/>
              </a:rPr>
              <a:t>Features:</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Quiet and Powerful  </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 Convenient 3 speed setting </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 Wide angle oscillation </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 Tilt adjustable fan head</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 Coated steel safety grille</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Easy Assembly </a:t>
            </a:r>
          </a:p>
        </p:txBody>
      </p:sp>
      <p:sp>
        <p:nvSpPr>
          <p:cNvPr id="26" name="TextBox 25">
            <a:extLst>
              <a:ext uri="{FF2B5EF4-FFF2-40B4-BE49-F238E27FC236}">
                <a16:creationId xmlns:a16="http://schemas.microsoft.com/office/drawing/2014/main" id="{0245BCBD-D528-4F46-B89D-8A115D80CD9F}"/>
              </a:ext>
            </a:extLst>
          </p:cNvPr>
          <p:cNvSpPr txBox="1"/>
          <p:nvPr/>
        </p:nvSpPr>
        <p:spPr>
          <a:xfrm>
            <a:off x="3467506" y="7650578"/>
            <a:ext cx="3320847" cy="1154162"/>
          </a:xfrm>
          <a:prstGeom prst="rect">
            <a:avLst/>
          </a:prstGeom>
          <a:noFill/>
        </p:spPr>
        <p:txBody>
          <a:bodyPr wrap="square" rtlCol="0">
            <a:spAutoFit/>
          </a:bodyPr>
          <a:lstStyle/>
          <a:p>
            <a:r>
              <a:rPr lang="en-CA" sz="1000" b="1" dirty="0">
                <a:latin typeface="Arial" panose="020B0604020202020204" pitchFamily="34" charset="0"/>
                <a:cs typeface="Arial" panose="020B0604020202020204" pitchFamily="34" charset="0"/>
              </a:rPr>
              <a:t>Features:</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Quiet and Powerful  </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 Convenient 3 speed setting </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 Wide angle oscillation </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 Tilt adjustable fan head</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 Coated steel safety grille</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Easy Assembly </a:t>
            </a:r>
          </a:p>
        </p:txBody>
      </p:sp>
      <p:pic>
        <p:nvPicPr>
          <p:cNvPr id="27" name="Picture 2">
            <a:extLst>
              <a:ext uri="{FF2B5EF4-FFF2-40B4-BE49-F238E27FC236}">
                <a16:creationId xmlns:a16="http://schemas.microsoft.com/office/drawing/2014/main" id="{91B91729-C531-448B-8168-BFDF0FC6EA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1588" y="4493179"/>
            <a:ext cx="1404301" cy="2104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a:extLst>
              <a:ext uri="{FF2B5EF4-FFF2-40B4-BE49-F238E27FC236}">
                <a16:creationId xmlns:a16="http://schemas.microsoft.com/office/drawing/2014/main" id="{2192E7DB-FAD3-4250-B7E9-F38846F1A2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0279" y="6988741"/>
            <a:ext cx="1341466" cy="181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a:extLst>
              <a:ext uri="{FF2B5EF4-FFF2-40B4-BE49-F238E27FC236}">
                <a16:creationId xmlns:a16="http://schemas.microsoft.com/office/drawing/2014/main" id="{8CA47261-FDE7-426D-A15C-999A1525B3E2}"/>
              </a:ext>
            </a:extLst>
          </p:cNvPr>
          <p:cNvSpPr/>
          <p:nvPr/>
        </p:nvSpPr>
        <p:spPr>
          <a:xfrm>
            <a:off x="6616122" y="3230721"/>
            <a:ext cx="230688" cy="2682558"/>
          </a:xfrm>
          <a:prstGeom prst="rect">
            <a:avLst/>
          </a:prstGeom>
          <a:solidFill>
            <a:srgbClr val="7030A0"/>
          </a:solidFill>
          <a:ln>
            <a:solidFill>
              <a:srgbClr val="7030A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DF987FB6-18D1-4C4C-82CB-4DFA433E73B1}"/>
              </a:ext>
            </a:extLst>
          </p:cNvPr>
          <p:cNvSpPr txBox="1"/>
          <p:nvPr/>
        </p:nvSpPr>
        <p:spPr>
          <a:xfrm>
            <a:off x="5150704" y="4426264"/>
            <a:ext cx="3161524"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Residential /Workplace Fans</a:t>
            </a:r>
          </a:p>
        </p:txBody>
      </p:sp>
      <p:sp>
        <p:nvSpPr>
          <p:cNvPr id="30" name="Slide Number Placeholder 7">
            <a:extLst>
              <a:ext uri="{FF2B5EF4-FFF2-40B4-BE49-F238E27FC236}">
                <a16:creationId xmlns:a16="http://schemas.microsoft.com/office/drawing/2014/main" id="{2C27EDDB-A9E0-414E-97D9-7446670E2D4F}"/>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23</a:t>
            </a:fld>
            <a:endParaRPr lang="en-US" sz="1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287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157"/>
          <p:cNvSpPr txBox="1">
            <a:spLocks noChangeArrowheads="1"/>
          </p:cNvSpPr>
          <p:nvPr/>
        </p:nvSpPr>
        <p:spPr bwMode="auto">
          <a:xfrm>
            <a:off x="3904932" y="8125048"/>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en-CA" sz="1000" kern="1400" dirty="0">
                <a:solidFill>
                  <a:schemeClr val="bg1"/>
                </a:solidFill>
                <a:effectLst/>
                <a:latin typeface="Arial" panose="020B0604020202020204" pitchFamily="34" charset="0"/>
                <a:ea typeface="Times New Roman"/>
                <a:cs typeface="Arial" panose="020B0604020202020204" pitchFamily="34" charset="0"/>
              </a:rPr>
              <a:t>Some Royal Sovereign Hand dryers are infused with Steritouch Antimicrobial protection, which works continuously to help prevent the growth  of stain and odour causing bacteria, mold and mildew on the surface of the hand dryer.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9" name="Text Box 52"/>
          <p:cNvSpPr txBox="1">
            <a:spLocks noChangeArrowheads="1"/>
          </p:cNvSpPr>
          <p:nvPr/>
        </p:nvSpPr>
        <p:spPr bwMode="auto">
          <a:xfrm>
            <a:off x="420369" y="1644694"/>
            <a:ext cx="6513831"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endParaRPr lang="en-CA" sz="1600" b="1" kern="1400" dirty="0">
              <a:solidFill>
                <a:srgbClr val="212120"/>
              </a:solidFill>
              <a:effectLst/>
              <a:latin typeface="Arial" panose="020B0604020202020204" pitchFamily="34" charset="0"/>
              <a:ea typeface="Times New Roman"/>
              <a:cs typeface="Arial" panose="020B0604020202020204" pitchFamily="34" charset="0"/>
            </a:endParaRPr>
          </a:p>
        </p:txBody>
      </p:sp>
      <p:pic>
        <p:nvPicPr>
          <p:cNvPr id="4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822" y="2000691"/>
            <a:ext cx="1427168" cy="1958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ext Box 157"/>
          <p:cNvSpPr txBox="1">
            <a:spLocks noChangeArrowheads="1"/>
          </p:cNvSpPr>
          <p:nvPr/>
        </p:nvSpPr>
        <p:spPr bwMode="auto">
          <a:xfrm>
            <a:off x="2693770" y="2395926"/>
            <a:ext cx="3581400" cy="1450683"/>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000" kern="1400" dirty="0">
                <a:effectLst/>
                <a:latin typeface="Arial" panose="020B0604020202020204" pitchFamily="34" charset="0"/>
                <a:ea typeface="Times New Roman"/>
                <a:cs typeface="Arial" panose="020B0604020202020204" pitchFamily="34" charset="0"/>
              </a:rPr>
              <a:t>Features</a:t>
            </a:r>
            <a:r>
              <a:rPr lang="en-CA" sz="850" kern="1400" dirty="0">
                <a:effectLst/>
                <a:latin typeface="Arial" panose="020B0604020202020204" pitchFamily="34" charset="0"/>
                <a:ea typeface="Times New Roman"/>
                <a:cs typeface="Arial" panose="020B0604020202020204" pitchFamily="34" charset="0"/>
              </a:rPr>
              <a:t>:</a:t>
            </a:r>
            <a:endParaRPr lang="en-CA" sz="1000" kern="1400" dirty="0">
              <a:effectLst/>
              <a:latin typeface="Arial" panose="020B0604020202020204" pitchFamily="34" charset="0"/>
              <a:ea typeface="Times New Roman"/>
              <a:cs typeface="Arial" panose="020B0604020202020204" pitchFamily="34" charset="0"/>
            </a:endParaRPr>
          </a:p>
          <a:p>
            <a:pPr algn="just">
              <a:lnSpc>
                <a:spcPts val="1400"/>
              </a:lnSpc>
            </a:pPr>
            <a:r>
              <a:rPr lang="en-CA" sz="850" kern="1400" dirty="0">
                <a:latin typeface="Arial" panose="020B0604020202020204" pitchFamily="34" charset="0"/>
                <a:ea typeface="Times New Roman"/>
                <a:cs typeface="Arial" panose="020B0604020202020204" pitchFamily="34" charset="0"/>
              </a:rPr>
              <a:t>•  2 heat settings and fan-only setting for multi-seasonal use</a:t>
            </a:r>
          </a:p>
          <a:p>
            <a:pPr algn="just">
              <a:lnSpc>
                <a:spcPts val="1400"/>
              </a:lnSpc>
            </a:pPr>
            <a:r>
              <a:rPr lang="en-CA" sz="850" kern="1400" dirty="0">
                <a:latin typeface="Arial" panose="020B0604020202020204" pitchFamily="34" charset="0"/>
                <a:ea typeface="Times New Roman"/>
                <a:cs typeface="Arial" panose="020B0604020202020204" pitchFamily="34" charset="0"/>
              </a:rPr>
              <a:t>•  Oscillation control for even heat distribution</a:t>
            </a:r>
          </a:p>
          <a:p>
            <a:pPr algn="just">
              <a:lnSpc>
                <a:spcPts val="1400"/>
              </a:lnSpc>
            </a:pPr>
            <a:r>
              <a:rPr lang="en-CA" sz="850" kern="1400" dirty="0">
                <a:latin typeface="Arial" panose="020B0604020202020204" pitchFamily="34" charset="0"/>
                <a:ea typeface="Times New Roman"/>
                <a:cs typeface="Arial" panose="020B0604020202020204" pitchFamily="34" charset="0"/>
              </a:rPr>
              <a:t>•  Adjustable room thermostat</a:t>
            </a:r>
          </a:p>
          <a:p>
            <a:pPr algn="just">
              <a:lnSpc>
                <a:spcPts val="1400"/>
              </a:lnSpc>
            </a:pPr>
            <a:r>
              <a:rPr lang="en-CA" sz="850" kern="1400" dirty="0">
                <a:latin typeface="Arial" panose="020B0604020202020204" pitchFamily="34" charset="0"/>
                <a:ea typeface="Times New Roman"/>
                <a:cs typeface="Arial" panose="020B0604020202020204" pitchFamily="34" charset="0"/>
              </a:rPr>
              <a:t>•  Overheat protection</a:t>
            </a:r>
          </a:p>
          <a:p>
            <a:pPr algn="just">
              <a:lnSpc>
                <a:spcPts val="1400"/>
              </a:lnSpc>
            </a:pPr>
            <a:r>
              <a:rPr lang="en-CA" sz="850" kern="1400" dirty="0">
                <a:latin typeface="Arial" panose="020B0604020202020204" pitchFamily="34" charset="0"/>
                <a:ea typeface="Times New Roman"/>
                <a:cs typeface="Arial" panose="020B0604020202020204" pitchFamily="34" charset="0"/>
              </a:rPr>
              <a:t>•  Safety tip-over switch</a:t>
            </a:r>
          </a:p>
        </p:txBody>
      </p:sp>
      <p:sp>
        <p:nvSpPr>
          <p:cNvPr id="19" name="Text Box 130"/>
          <p:cNvSpPr txBox="1">
            <a:spLocks noChangeArrowheads="1"/>
          </p:cNvSpPr>
          <p:nvPr/>
        </p:nvSpPr>
        <p:spPr bwMode="auto">
          <a:xfrm>
            <a:off x="2666860" y="2226649"/>
            <a:ext cx="2781300" cy="53714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HFN-30</a:t>
            </a:r>
            <a:r>
              <a:rPr lang="pt-BR" sz="1200" b="1" kern="1400" dirty="0">
                <a:solidFill>
                  <a:srgbClr val="FCAF17"/>
                </a:solidFill>
                <a:effectLst/>
                <a:latin typeface="Arial" panose="020B0604020202020204" pitchFamily="34" charset="0"/>
                <a:ea typeface="Times New Roman"/>
                <a:cs typeface="Arial" panose="020B0604020202020204" pitchFamily="34" charset="0"/>
              </a:rPr>
              <a:t>  </a:t>
            </a: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Compact Oscillating Fan Heater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0" name="Text Box 52"/>
          <p:cNvSpPr txBox="1">
            <a:spLocks noChangeArrowheads="1"/>
          </p:cNvSpPr>
          <p:nvPr/>
        </p:nvSpPr>
        <p:spPr bwMode="auto">
          <a:xfrm>
            <a:off x="419030" y="697821"/>
            <a:ext cx="39624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Ceramic and Fan Heaters</a:t>
            </a:r>
          </a:p>
        </p:txBody>
      </p:sp>
      <p:sp>
        <p:nvSpPr>
          <p:cNvPr id="24" name="Rectangle 23"/>
          <p:cNvSpPr/>
          <p:nvPr/>
        </p:nvSpPr>
        <p:spPr>
          <a:xfrm>
            <a:off x="381000" y="1074614"/>
            <a:ext cx="6096000" cy="707886"/>
          </a:xfrm>
          <a:prstGeom prst="rect">
            <a:avLst/>
          </a:prstGeom>
        </p:spPr>
        <p:txBody>
          <a:bodyPr wrap="square">
            <a:spAutoFit/>
          </a:bodyPr>
          <a:lstStyle/>
          <a:p>
            <a:r>
              <a:rPr lang="en-CA" sz="1000" dirty="0">
                <a:latin typeface="Arial" panose="020B0604020202020204" pitchFamily="34" charset="0"/>
                <a:cs typeface="Arial" panose="020B0604020202020204" pitchFamily="34" charset="0"/>
              </a:rPr>
              <a:t>The Royal Sovereign line of heaters all you to conveniently and cost-effectively heat your living or workspace to your personal comfort needs.</a:t>
            </a:r>
            <a:r>
              <a:rPr lang="en-US" sz="1000" dirty="0">
                <a:latin typeface="Arial" panose="020B0604020202020204" pitchFamily="34" charset="0"/>
                <a:cs typeface="Arial" panose="020B0604020202020204" pitchFamily="34" charset="0"/>
              </a:rPr>
              <a:t> Stay nice and toasty in the winter months with a compact fan or ceramic heater. The convenient, economical space heaters provide adjustable heat settings and an adjustable room thermostat control to customize the heater to your surroundings</a:t>
            </a:r>
            <a:endParaRPr lang="en-CA" sz="1000"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1A4D4D0-C92A-45E5-B4BF-130BF8DBC08A}"/>
              </a:ext>
            </a:extLst>
          </p:cNvPr>
          <p:cNvSpPr/>
          <p:nvPr/>
        </p:nvSpPr>
        <p:spPr>
          <a:xfrm>
            <a:off x="6616122" y="3748961"/>
            <a:ext cx="230688" cy="1646079"/>
          </a:xfrm>
          <a:prstGeom prst="rect">
            <a:avLst/>
          </a:prstGeom>
          <a:solidFill>
            <a:srgbClr val="7030A0"/>
          </a:solidFill>
          <a:ln>
            <a:solidFill>
              <a:srgbClr val="7030A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52488DD-1F4B-4C33-BE97-331C98F30607}"/>
              </a:ext>
            </a:extLst>
          </p:cNvPr>
          <p:cNvSpPr txBox="1"/>
          <p:nvPr/>
        </p:nvSpPr>
        <p:spPr>
          <a:xfrm>
            <a:off x="5150704" y="4402723"/>
            <a:ext cx="3161524"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Fan Heaters</a:t>
            </a:r>
          </a:p>
        </p:txBody>
      </p:sp>
      <p:sp>
        <p:nvSpPr>
          <p:cNvPr id="28" name="Slide Number Placeholder 7">
            <a:extLst>
              <a:ext uri="{FF2B5EF4-FFF2-40B4-BE49-F238E27FC236}">
                <a16:creationId xmlns:a16="http://schemas.microsoft.com/office/drawing/2014/main" id="{FDD73AEC-151D-4ECF-8550-F18CB416A033}"/>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24</a:t>
            </a:fld>
            <a:endParaRPr lang="en-US" sz="1100" dirty="0">
              <a:solidFill>
                <a:schemeClr val="tx1"/>
              </a:solidFill>
              <a:latin typeface="Arial" panose="020B0604020202020204" pitchFamily="34" charset="0"/>
              <a:cs typeface="Arial" panose="020B0604020202020204" pitchFamily="34" charset="0"/>
            </a:endParaRPr>
          </a:p>
        </p:txBody>
      </p:sp>
      <p:sp>
        <p:nvSpPr>
          <p:cNvPr id="16" name="Text Box 130">
            <a:extLst>
              <a:ext uri="{FF2B5EF4-FFF2-40B4-BE49-F238E27FC236}">
                <a16:creationId xmlns:a16="http://schemas.microsoft.com/office/drawing/2014/main" id="{9DB4923A-4DE9-6BD5-AB36-A82EF041BDB6}"/>
              </a:ext>
            </a:extLst>
          </p:cNvPr>
          <p:cNvSpPr txBox="1">
            <a:spLocks noChangeArrowheads="1"/>
          </p:cNvSpPr>
          <p:nvPr/>
        </p:nvSpPr>
        <p:spPr bwMode="auto">
          <a:xfrm>
            <a:off x="800030" y="4498180"/>
            <a:ext cx="2819400" cy="53714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HFN-50D</a:t>
            </a:r>
            <a:r>
              <a:rPr lang="pt-BR" sz="1200" b="1" kern="1400" dirty="0">
                <a:solidFill>
                  <a:srgbClr val="FCAF17"/>
                </a:solidFill>
                <a:effectLst/>
                <a:latin typeface="Arial" panose="020B0604020202020204" pitchFamily="34" charset="0"/>
                <a:ea typeface="Times New Roman"/>
                <a:cs typeface="Arial" panose="020B0604020202020204" pitchFamily="34" charset="0"/>
              </a:rPr>
              <a:t> </a:t>
            </a:r>
            <a:endParaRPr lang="pt-BR" sz="1200" b="1" kern="1400" dirty="0">
              <a:solidFill>
                <a:srgbClr val="FCAF17"/>
              </a:solidFill>
              <a:latin typeface="Arial" panose="020B0604020202020204" pitchFamily="34" charset="0"/>
              <a:ea typeface="Times New Roman"/>
              <a:cs typeface="Arial" panose="020B0604020202020204" pitchFamily="34" charset="0"/>
            </a:endParaRP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Digital Oscillating Compact Heater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17" name="Text Box 157">
            <a:extLst>
              <a:ext uri="{FF2B5EF4-FFF2-40B4-BE49-F238E27FC236}">
                <a16:creationId xmlns:a16="http://schemas.microsoft.com/office/drawing/2014/main" id="{D778F6A6-5FBB-33AE-41F2-654DB13D24A6}"/>
              </a:ext>
            </a:extLst>
          </p:cNvPr>
          <p:cNvSpPr txBox="1">
            <a:spLocks noChangeArrowheads="1"/>
          </p:cNvSpPr>
          <p:nvPr/>
        </p:nvSpPr>
        <p:spPr bwMode="auto">
          <a:xfrm>
            <a:off x="800030" y="4716371"/>
            <a:ext cx="2895600" cy="1450683"/>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000" kern="1400" dirty="0">
                <a:effectLst/>
                <a:latin typeface="Arial" panose="020B0604020202020204" pitchFamily="34" charset="0"/>
                <a:ea typeface="Times New Roman"/>
                <a:cs typeface="Arial" panose="020B0604020202020204" pitchFamily="34" charset="0"/>
              </a:rPr>
              <a:t>Features</a:t>
            </a:r>
            <a:r>
              <a:rPr lang="en-CA" sz="800" kern="1400" dirty="0">
                <a:effectLst/>
                <a:latin typeface="Arial" panose="020B0604020202020204" pitchFamily="34" charset="0"/>
                <a:ea typeface="Times New Roman"/>
                <a:cs typeface="Arial" panose="020B0604020202020204" pitchFamily="34" charset="0"/>
              </a:rPr>
              <a:t>:</a:t>
            </a:r>
            <a:endParaRPr lang="en-CA" sz="1000" kern="1400" dirty="0">
              <a:effectLst/>
              <a:latin typeface="Arial" panose="020B0604020202020204" pitchFamily="34" charset="0"/>
              <a:ea typeface="Times New Roman"/>
              <a:cs typeface="Arial" panose="020B0604020202020204" pitchFamily="34" charset="0"/>
            </a:endParaRPr>
          </a:p>
          <a:p>
            <a:pPr algn="just">
              <a:lnSpc>
                <a:spcPts val="1400"/>
              </a:lnSpc>
            </a:pPr>
            <a:r>
              <a:rPr lang="en-CA" sz="800" kern="1400" dirty="0">
                <a:latin typeface="Arial" panose="020B0604020202020204" pitchFamily="34" charset="0"/>
                <a:ea typeface="Times New Roman"/>
                <a:cs typeface="Arial" panose="020B0604020202020204" pitchFamily="34" charset="0"/>
              </a:rPr>
              <a:t>•  2 heat settings and auto heat setting</a:t>
            </a:r>
          </a:p>
          <a:p>
            <a:pPr algn="just">
              <a:lnSpc>
                <a:spcPts val="1400"/>
              </a:lnSpc>
            </a:pPr>
            <a:r>
              <a:rPr lang="en-CA" sz="800" kern="1400" dirty="0">
                <a:latin typeface="Arial" panose="020B0604020202020204" pitchFamily="34" charset="0"/>
                <a:ea typeface="Times New Roman"/>
                <a:cs typeface="Arial" panose="020B0604020202020204" pitchFamily="34" charset="0"/>
              </a:rPr>
              <a:t>•  Adjustable temperature selectable thermostat</a:t>
            </a:r>
          </a:p>
          <a:p>
            <a:pPr algn="just">
              <a:lnSpc>
                <a:spcPts val="1400"/>
              </a:lnSpc>
            </a:pPr>
            <a:r>
              <a:rPr lang="en-CA" sz="800" kern="1400" dirty="0">
                <a:latin typeface="Arial" panose="020B0604020202020204" pitchFamily="34" charset="0"/>
                <a:ea typeface="Times New Roman"/>
                <a:cs typeface="Arial" panose="020B0604020202020204" pitchFamily="34" charset="0"/>
              </a:rPr>
              <a:t>•  Selectable Timer (24Hr)</a:t>
            </a:r>
          </a:p>
          <a:p>
            <a:pPr algn="just">
              <a:lnSpc>
                <a:spcPts val="1400"/>
              </a:lnSpc>
            </a:pPr>
            <a:r>
              <a:rPr lang="en-CA" sz="800" kern="1400" dirty="0">
                <a:latin typeface="Arial" panose="020B0604020202020204" pitchFamily="34" charset="0"/>
                <a:ea typeface="Times New Roman"/>
                <a:cs typeface="Arial" panose="020B0604020202020204" pitchFamily="34" charset="0"/>
              </a:rPr>
              <a:t>•  Wide Angle Oscillation</a:t>
            </a:r>
          </a:p>
          <a:p>
            <a:pPr algn="just">
              <a:lnSpc>
                <a:spcPts val="1400"/>
              </a:lnSpc>
            </a:pPr>
            <a:r>
              <a:rPr lang="en-CA" sz="800" kern="1400" dirty="0">
                <a:latin typeface="Arial" panose="020B0604020202020204" pitchFamily="34" charset="0"/>
                <a:ea typeface="Times New Roman"/>
                <a:cs typeface="Arial" panose="020B0604020202020204" pitchFamily="34" charset="0"/>
              </a:rPr>
              <a:t>•  LCD display shows timer setting, heat mode, </a:t>
            </a:r>
          </a:p>
          <a:p>
            <a:pPr algn="just">
              <a:lnSpc>
                <a:spcPts val="1400"/>
              </a:lnSpc>
            </a:pPr>
            <a:r>
              <a:rPr lang="en-CA" sz="800" kern="1400" dirty="0">
                <a:latin typeface="Arial" panose="020B0604020202020204" pitchFamily="34" charset="0"/>
                <a:ea typeface="Times New Roman"/>
                <a:cs typeface="Arial" panose="020B0604020202020204" pitchFamily="34" charset="0"/>
              </a:rPr>
              <a:t>   thermostat temperature and room temperature</a:t>
            </a:r>
          </a:p>
          <a:p>
            <a:pPr algn="just">
              <a:lnSpc>
                <a:spcPts val="1400"/>
              </a:lnSpc>
            </a:pPr>
            <a:r>
              <a:rPr lang="en-CA" sz="800" kern="1400" dirty="0">
                <a:latin typeface="Arial" panose="020B0604020202020204" pitchFamily="34" charset="0"/>
                <a:ea typeface="Times New Roman"/>
                <a:cs typeface="Arial" panose="020B0604020202020204" pitchFamily="34" charset="0"/>
              </a:rPr>
              <a:t>•  Overheat protections and safety tip-over switch</a:t>
            </a:r>
          </a:p>
        </p:txBody>
      </p:sp>
      <p:pic>
        <p:nvPicPr>
          <p:cNvPr id="18" name="Picture 17" descr="FH218H">
            <a:extLst>
              <a:ext uri="{FF2B5EF4-FFF2-40B4-BE49-F238E27FC236}">
                <a16:creationId xmlns:a16="http://schemas.microsoft.com/office/drawing/2014/main" id="{F4AAF74C-72CD-752E-77E7-2B0B8D3DDE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5259" y="4402723"/>
            <a:ext cx="1499178" cy="217438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30">
            <a:extLst>
              <a:ext uri="{FF2B5EF4-FFF2-40B4-BE49-F238E27FC236}">
                <a16:creationId xmlns:a16="http://schemas.microsoft.com/office/drawing/2014/main" id="{74A6C1C0-37F4-C5D5-D587-0C5BA12BE574}"/>
              </a:ext>
            </a:extLst>
          </p:cNvPr>
          <p:cNvSpPr txBox="1">
            <a:spLocks noChangeArrowheads="1"/>
          </p:cNvSpPr>
          <p:nvPr/>
        </p:nvSpPr>
        <p:spPr bwMode="auto">
          <a:xfrm>
            <a:off x="2666860" y="7099436"/>
            <a:ext cx="18288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a:ea typeface="Times New Roman"/>
              </a:rPr>
              <a:t>HFN-03</a:t>
            </a:r>
            <a:r>
              <a:rPr lang="pt-BR" sz="1200" b="1" kern="1400" dirty="0">
                <a:solidFill>
                  <a:srgbClr val="FCAF17"/>
                </a:solidFill>
                <a:effectLst/>
                <a:latin typeface="Arial"/>
                <a:ea typeface="Times New Roman"/>
              </a:rPr>
              <a:t> </a:t>
            </a:r>
            <a:endParaRPr lang="pt-BR" sz="1200" b="1" kern="1400" dirty="0">
              <a:solidFill>
                <a:srgbClr val="FCAF17"/>
              </a:solidFill>
              <a:latin typeface="Arial"/>
              <a:ea typeface="Times New Roman"/>
            </a:endParaRPr>
          </a:p>
          <a:p>
            <a:pPr marL="0" marR="0" algn="just">
              <a:spcBef>
                <a:spcPts val="0"/>
              </a:spcBef>
              <a:spcAft>
                <a:spcPts val="0"/>
              </a:spcAft>
            </a:pPr>
            <a:r>
              <a:rPr lang="pt-BR" sz="1200" b="1" kern="1400" dirty="0">
                <a:solidFill>
                  <a:srgbClr val="FCAF17"/>
                </a:solidFill>
                <a:effectLst/>
                <a:latin typeface="Arial"/>
                <a:ea typeface="Times New Roman"/>
              </a:rPr>
              <a:t>Compact Fan Heater</a:t>
            </a:r>
            <a:endParaRPr lang="en-CA" sz="1000" kern="1400" dirty="0">
              <a:solidFill>
                <a:srgbClr val="212120"/>
              </a:solidFill>
              <a:effectLst/>
              <a:latin typeface="Times New Roman"/>
              <a:ea typeface="Times New Roman"/>
            </a:endParaRPr>
          </a:p>
        </p:txBody>
      </p:sp>
      <p:sp>
        <p:nvSpPr>
          <p:cNvPr id="22" name="Text Box 157">
            <a:extLst>
              <a:ext uri="{FF2B5EF4-FFF2-40B4-BE49-F238E27FC236}">
                <a16:creationId xmlns:a16="http://schemas.microsoft.com/office/drawing/2014/main" id="{2ED8F943-D9EC-250A-225F-4F70F03E87CA}"/>
              </a:ext>
            </a:extLst>
          </p:cNvPr>
          <p:cNvSpPr txBox="1">
            <a:spLocks noChangeArrowheads="1"/>
          </p:cNvSpPr>
          <p:nvPr/>
        </p:nvSpPr>
        <p:spPr bwMode="auto">
          <a:xfrm>
            <a:off x="2666860" y="7359151"/>
            <a:ext cx="3581400" cy="1318803"/>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100" kern="1400" dirty="0">
                <a:effectLst/>
                <a:latin typeface="Arial" panose="020B0604020202020204" pitchFamily="34" charset="0"/>
                <a:ea typeface="Times New Roman"/>
                <a:cs typeface="Arial" panose="020B0604020202020204" pitchFamily="34" charset="0"/>
              </a:rPr>
              <a:t>Features</a:t>
            </a:r>
            <a:r>
              <a:rPr lang="en-CA" sz="1000" kern="1400" dirty="0">
                <a:effectLst/>
                <a:latin typeface="Arial" panose="020B0604020202020204" pitchFamily="34" charset="0"/>
                <a:ea typeface="Times New Roman"/>
                <a:cs typeface="Arial" panose="020B0604020202020204" pitchFamily="34" charset="0"/>
              </a:rPr>
              <a:t>:</a:t>
            </a:r>
            <a:endParaRPr lang="en-CA" sz="1100" kern="1400" dirty="0">
              <a:effectLst/>
              <a:latin typeface="Arial" panose="020B0604020202020204" pitchFamily="34" charset="0"/>
              <a:ea typeface="Times New Roman"/>
              <a:cs typeface="Arial" panose="020B0604020202020204" pitchFamily="34" charset="0"/>
            </a:endParaRPr>
          </a:p>
          <a:p>
            <a:pPr algn="just">
              <a:lnSpc>
                <a:spcPts val="1400"/>
              </a:lnSpc>
            </a:pPr>
            <a:r>
              <a:rPr lang="en-CA" sz="1000" kern="1400" dirty="0">
                <a:latin typeface="Arial" panose="020B0604020202020204" pitchFamily="34" charset="0"/>
                <a:ea typeface="Times New Roman"/>
                <a:cs typeface="Arial" panose="020B0604020202020204" pitchFamily="34" charset="0"/>
              </a:rPr>
              <a:t>•  2 heat settings and fan only setting for multi-seasonal use</a:t>
            </a:r>
          </a:p>
          <a:p>
            <a:pPr algn="just">
              <a:lnSpc>
                <a:spcPts val="1400"/>
              </a:lnSpc>
            </a:pPr>
            <a:r>
              <a:rPr lang="en-CA" sz="1000" kern="1400" dirty="0">
                <a:latin typeface="Arial" panose="020B0604020202020204" pitchFamily="34" charset="0"/>
                <a:ea typeface="Times New Roman"/>
                <a:cs typeface="Arial" panose="020B0604020202020204" pitchFamily="34" charset="0"/>
              </a:rPr>
              <a:t>•  Adjustable room thermostat</a:t>
            </a:r>
          </a:p>
          <a:p>
            <a:pPr algn="just">
              <a:lnSpc>
                <a:spcPts val="1400"/>
              </a:lnSpc>
            </a:pPr>
            <a:r>
              <a:rPr lang="en-CA" sz="1000" kern="1400" dirty="0">
                <a:latin typeface="Arial" panose="020B0604020202020204" pitchFamily="34" charset="0"/>
                <a:ea typeface="Times New Roman"/>
                <a:cs typeface="Arial" panose="020B0604020202020204" pitchFamily="34" charset="0"/>
              </a:rPr>
              <a:t>•  Overheat protection</a:t>
            </a:r>
          </a:p>
          <a:p>
            <a:pPr algn="just">
              <a:lnSpc>
                <a:spcPts val="1400"/>
              </a:lnSpc>
            </a:pPr>
            <a:r>
              <a:rPr lang="en-CA" sz="1000" kern="1400" dirty="0">
                <a:latin typeface="Arial" panose="020B0604020202020204" pitchFamily="34" charset="0"/>
                <a:ea typeface="Times New Roman"/>
                <a:cs typeface="Arial" panose="020B0604020202020204" pitchFamily="34" charset="0"/>
              </a:rPr>
              <a:t>•  Safety tip-over switch</a:t>
            </a:r>
          </a:p>
        </p:txBody>
      </p:sp>
      <p:pic>
        <p:nvPicPr>
          <p:cNvPr id="26" name="Picture 4">
            <a:extLst>
              <a:ext uri="{FF2B5EF4-FFF2-40B4-BE49-F238E27FC236}">
                <a16:creationId xmlns:a16="http://schemas.microsoft.com/office/drawing/2014/main" id="{B34EF302-4CB0-A58F-EC33-80748CA9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425" y="7036817"/>
            <a:ext cx="1532899" cy="176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2463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157"/>
          <p:cNvSpPr txBox="1">
            <a:spLocks noChangeArrowheads="1"/>
          </p:cNvSpPr>
          <p:nvPr/>
        </p:nvSpPr>
        <p:spPr bwMode="auto">
          <a:xfrm>
            <a:off x="628948" y="7134448"/>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000" b="1" kern="1400" dirty="0">
                <a:solidFill>
                  <a:schemeClr val="bg1"/>
                </a:solidFill>
                <a:effectLst/>
                <a:latin typeface="Arial" panose="020B0604020202020204" pitchFamily="34" charset="0"/>
                <a:ea typeface="Times New Roman"/>
                <a:cs typeface="Arial" panose="020B0604020202020204" pitchFamily="34" charset="0"/>
              </a:rPr>
              <a:t>Interior Cooking Capacity</a:t>
            </a:r>
            <a:endParaRPr lang="en-CA" sz="1000" b="1"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41" name="Text Box 52"/>
          <p:cNvSpPr txBox="1">
            <a:spLocks noChangeArrowheads="1"/>
          </p:cNvSpPr>
          <p:nvPr/>
        </p:nvSpPr>
        <p:spPr bwMode="auto">
          <a:xfrm>
            <a:off x="458317" y="4729213"/>
            <a:ext cx="5144564"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Ceramic Tower and Infrared Heaters</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48" name="Text Box 32"/>
          <p:cNvSpPr txBox="1">
            <a:spLocks noChangeArrowheads="1"/>
          </p:cNvSpPr>
          <p:nvPr/>
        </p:nvSpPr>
        <p:spPr bwMode="auto">
          <a:xfrm>
            <a:off x="495858" y="5110213"/>
            <a:ext cx="5904942" cy="5198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1400"/>
              </a:lnSpc>
              <a:spcBef>
                <a:spcPts val="0"/>
              </a:spcBef>
              <a:spcAft>
                <a:spcPts val="0"/>
              </a:spcAft>
            </a:pPr>
            <a:r>
              <a:rPr lang="en-CA" sz="1000" kern="1400" spc="100" dirty="0">
                <a:latin typeface="Arial" panose="020B0604020202020204" pitchFamily="34" charset="0"/>
                <a:ea typeface="Times New Roman"/>
                <a:cs typeface="Arial" panose="020B0604020202020204" pitchFamily="34" charset="0"/>
              </a:rPr>
              <a:t>Provide effective heating of any room or work space with a fashionable, oscillating Ceramic tower or Infrared tower heater.</a:t>
            </a:r>
            <a:endParaRPr lang="en-CA" sz="1200" dirty="0">
              <a:effectLst/>
              <a:latin typeface="Arial" panose="020B0604020202020204" pitchFamily="34" charset="0"/>
              <a:ea typeface="Times New Roman"/>
              <a:cs typeface="Arial" panose="020B0604020202020204" pitchFamily="34" charset="0"/>
            </a:endParaRPr>
          </a:p>
        </p:txBody>
      </p:sp>
      <p:pic>
        <p:nvPicPr>
          <p:cNvPr id="2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8534" y="2695511"/>
            <a:ext cx="1206613"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 Box 157"/>
          <p:cNvSpPr txBox="1">
            <a:spLocks noChangeArrowheads="1"/>
          </p:cNvSpPr>
          <p:nvPr/>
        </p:nvSpPr>
        <p:spPr bwMode="auto">
          <a:xfrm>
            <a:off x="867134" y="2860391"/>
            <a:ext cx="3581400" cy="1318803"/>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000" kern="1400" dirty="0">
                <a:effectLst/>
                <a:latin typeface="Arial" panose="020B0604020202020204" pitchFamily="34" charset="0"/>
                <a:ea typeface="Times New Roman"/>
                <a:cs typeface="Arial" panose="020B0604020202020204" pitchFamily="34" charset="0"/>
              </a:rPr>
              <a:t>Features</a:t>
            </a:r>
            <a:r>
              <a:rPr lang="en-CA" sz="850" kern="1400" dirty="0">
                <a:effectLst/>
                <a:latin typeface="Arial" panose="020B0604020202020204" pitchFamily="34" charset="0"/>
                <a:ea typeface="Times New Roman"/>
                <a:cs typeface="Arial" panose="020B0604020202020204" pitchFamily="34" charset="0"/>
              </a:rPr>
              <a:t>:</a:t>
            </a:r>
            <a:endParaRPr lang="en-CA" sz="1000" kern="1400" dirty="0">
              <a:effectLst/>
              <a:latin typeface="Arial" panose="020B0604020202020204" pitchFamily="34" charset="0"/>
              <a:ea typeface="Times New Roman"/>
              <a:cs typeface="Arial" panose="020B0604020202020204" pitchFamily="34" charset="0"/>
            </a:endParaRPr>
          </a:p>
          <a:p>
            <a:pPr algn="just">
              <a:lnSpc>
                <a:spcPts val="1400"/>
              </a:lnSpc>
            </a:pPr>
            <a:r>
              <a:rPr lang="en-CA" sz="850" kern="1400" dirty="0">
                <a:latin typeface="Arial" panose="020B0604020202020204" pitchFamily="34" charset="0"/>
                <a:ea typeface="Times New Roman"/>
                <a:cs typeface="Arial" panose="020B0604020202020204" pitchFamily="34" charset="0"/>
              </a:rPr>
              <a:t>•  2 heat settings and fan only setting for multi-seasonal use</a:t>
            </a:r>
          </a:p>
          <a:p>
            <a:pPr algn="just">
              <a:lnSpc>
                <a:spcPts val="1400"/>
              </a:lnSpc>
            </a:pPr>
            <a:r>
              <a:rPr lang="en-CA" sz="850" kern="1400" dirty="0">
                <a:latin typeface="Arial" panose="020B0604020202020204" pitchFamily="34" charset="0"/>
                <a:ea typeface="Times New Roman"/>
                <a:cs typeface="Arial" panose="020B0604020202020204" pitchFamily="34" charset="0"/>
              </a:rPr>
              <a:t>•  Oscillation control for even heat distribution</a:t>
            </a:r>
          </a:p>
          <a:p>
            <a:pPr algn="just">
              <a:lnSpc>
                <a:spcPts val="1400"/>
              </a:lnSpc>
            </a:pPr>
            <a:r>
              <a:rPr lang="en-CA" sz="850" kern="1400" dirty="0">
                <a:latin typeface="Arial" panose="020B0604020202020204" pitchFamily="34" charset="0"/>
                <a:ea typeface="Times New Roman"/>
                <a:cs typeface="Arial" panose="020B0604020202020204" pitchFamily="34" charset="0"/>
              </a:rPr>
              <a:t>•  Adjustable room thermostat</a:t>
            </a:r>
          </a:p>
          <a:p>
            <a:pPr algn="just">
              <a:lnSpc>
                <a:spcPts val="1400"/>
              </a:lnSpc>
            </a:pPr>
            <a:r>
              <a:rPr lang="en-CA" sz="850" kern="1400" dirty="0">
                <a:latin typeface="Arial" panose="020B0604020202020204" pitchFamily="34" charset="0"/>
                <a:ea typeface="Times New Roman"/>
                <a:cs typeface="Arial" panose="020B0604020202020204" pitchFamily="34" charset="0"/>
              </a:rPr>
              <a:t>•  Overheat protection</a:t>
            </a:r>
          </a:p>
          <a:p>
            <a:pPr algn="just">
              <a:lnSpc>
                <a:spcPts val="1400"/>
              </a:lnSpc>
            </a:pPr>
            <a:r>
              <a:rPr lang="en-CA" sz="850" kern="1400" dirty="0">
                <a:latin typeface="Arial" panose="020B0604020202020204" pitchFamily="34" charset="0"/>
                <a:ea typeface="Times New Roman"/>
                <a:cs typeface="Arial" panose="020B0604020202020204" pitchFamily="34" charset="0"/>
              </a:rPr>
              <a:t>•  Safe ceramic warmth</a:t>
            </a:r>
          </a:p>
          <a:p>
            <a:pPr algn="just">
              <a:lnSpc>
                <a:spcPts val="1400"/>
              </a:lnSpc>
            </a:pPr>
            <a:r>
              <a:rPr lang="en-CA" sz="850" kern="1400" dirty="0">
                <a:latin typeface="Arial" panose="020B0604020202020204" pitchFamily="34" charset="0"/>
                <a:ea typeface="Times New Roman"/>
                <a:cs typeface="Arial" panose="020B0604020202020204" pitchFamily="34" charset="0"/>
              </a:rPr>
              <a:t>•  Safety tip-over switch</a:t>
            </a:r>
          </a:p>
        </p:txBody>
      </p:sp>
      <p:sp>
        <p:nvSpPr>
          <p:cNvPr id="29" name="Text Box 130"/>
          <p:cNvSpPr txBox="1">
            <a:spLocks noChangeArrowheads="1"/>
          </p:cNvSpPr>
          <p:nvPr/>
        </p:nvSpPr>
        <p:spPr bwMode="auto">
          <a:xfrm>
            <a:off x="867134" y="2655194"/>
            <a:ext cx="35814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HCE-160</a:t>
            </a:r>
            <a:r>
              <a:rPr lang="pt-BR" sz="1200" b="1" kern="1400" dirty="0">
                <a:solidFill>
                  <a:srgbClr val="FCAF17"/>
                </a:solidFill>
                <a:effectLst/>
                <a:latin typeface="Arial" panose="020B0604020202020204" pitchFamily="34" charset="0"/>
                <a:ea typeface="Times New Roman"/>
                <a:cs typeface="Arial" panose="020B0604020202020204" pitchFamily="34" charset="0"/>
              </a:rPr>
              <a:t> </a:t>
            </a:r>
            <a:endParaRPr lang="pt-BR" sz="1200" b="1" kern="1400" dirty="0">
              <a:solidFill>
                <a:srgbClr val="FCAF17"/>
              </a:solidFill>
              <a:latin typeface="Arial" panose="020B0604020202020204" pitchFamily="34" charset="0"/>
              <a:ea typeface="Times New Roman"/>
              <a:cs typeface="Arial" panose="020B0604020202020204" pitchFamily="34" charset="0"/>
            </a:endParaRP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Oscillating Ceramic Heater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0" name="Text Box 130"/>
          <p:cNvSpPr txBox="1">
            <a:spLocks noChangeArrowheads="1"/>
          </p:cNvSpPr>
          <p:nvPr/>
        </p:nvSpPr>
        <p:spPr bwMode="auto">
          <a:xfrm>
            <a:off x="3043299" y="5589199"/>
            <a:ext cx="3128901"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HCE-190</a:t>
            </a: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19” Compact Ceramic Tower Heater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1" name="Text Box 157"/>
          <p:cNvSpPr txBox="1">
            <a:spLocks noChangeArrowheads="1"/>
          </p:cNvSpPr>
          <p:nvPr/>
        </p:nvSpPr>
        <p:spPr bwMode="auto">
          <a:xfrm>
            <a:off x="3086357" y="5862885"/>
            <a:ext cx="3543043" cy="1943266"/>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000" kern="1400" dirty="0">
                <a:effectLst/>
                <a:latin typeface="Arial" panose="020B0604020202020204" pitchFamily="34" charset="0"/>
                <a:ea typeface="Times New Roman"/>
                <a:cs typeface="Arial" panose="020B0604020202020204" pitchFamily="34" charset="0"/>
              </a:rPr>
              <a:t>Features</a:t>
            </a:r>
            <a:r>
              <a:rPr lang="en-CA" sz="850" kern="1400" dirty="0">
                <a:effectLst/>
                <a:latin typeface="Arial" panose="020B0604020202020204" pitchFamily="34" charset="0"/>
                <a:ea typeface="Times New Roman"/>
                <a:cs typeface="Arial" panose="020B0604020202020204" pitchFamily="34" charset="0"/>
              </a:rPr>
              <a:t>:</a:t>
            </a:r>
            <a:endParaRPr lang="en-CA" sz="1000" kern="1400" dirty="0">
              <a:effectLst/>
              <a:latin typeface="Arial" panose="020B0604020202020204" pitchFamily="34" charset="0"/>
              <a:ea typeface="Times New Roman"/>
              <a:cs typeface="Arial" panose="020B0604020202020204" pitchFamily="34" charset="0"/>
            </a:endParaRPr>
          </a:p>
          <a:p>
            <a:pPr algn="just">
              <a:lnSpc>
                <a:spcPts val="1400"/>
              </a:lnSpc>
            </a:pPr>
            <a:r>
              <a:rPr lang="en-CA" sz="850" kern="1400" dirty="0">
                <a:latin typeface="Arial" panose="020B0604020202020204" pitchFamily="34" charset="0"/>
                <a:ea typeface="Times New Roman"/>
                <a:cs typeface="Arial" panose="020B0604020202020204" pitchFamily="34" charset="0"/>
              </a:rPr>
              <a:t>•  2 Heat settings: 750W /1500W and fan only setting</a:t>
            </a:r>
          </a:p>
          <a:p>
            <a:pPr algn="just">
              <a:lnSpc>
                <a:spcPts val="1400"/>
              </a:lnSpc>
            </a:pPr>
            <a:r>
              <a:rPr lang="en-CA" sz="850" kern="1400" dirty="0">
                <a:latin typeface="Arial" panose="020B0604020202020204" pitchFamily="34" charset="0"/>
                <a:ea typeface="Times New Roman"/>
                <a:cs typeface="Arial" panose="020B0604020202020204" pitchFamily="34" charset="0"/>
              </a:rPr>
              <a:t>•  Wide Angle Oscillation</a:t>
            </a:r>
          </a:p>
          <a:p>
            <a:pPr algn="just">
              <a:lnSpc>
                <a:spcPts val="1400"/>
              </a:lnSpc>
            </a:pPr>
            <a:r>
              <a:rPr lang="en-CA" sz="850" kern="1400" dirty="0">
                <a:latin typeface="Arial" panose="020B0604020202020204" pitchFamily="34" charset="0"/>
                <a:ea typeface="Times New Roman"/>
                <a:cs typeface="Arial" panose="020B0604020202020204" pitchFamily="34" charset="0"/>
              </a:rPr>
              <a:t>•  Adjustable room thermostat</a:t>
            </a:r>
          </a:p>
          <a:p>
            <a:pPr algn="just">
              <a:lnSpc>
                <a:spcPts val="1400"/>
              </a:lnSpc>
            </a:pPr>
            <a:r>
              <a:rPr lang="en-CA" sz="850" kern="1400" dirty="0">
                <a:latin typeface="Arial" panose="020B0604020202020204" pitchFamily="34" charset="0"/>
                <a:ea typeface="Times New Roman"/>
                <a:cs typeface="Arial" panose="020B0604020202020204" pitchFamily="34" charset="0"/>
              </a:rPr>
              <a:t>•  Top mounted controls</a:t>
            </a:r>
          </a:p>
          <a:p>
            <a:pPr algn="just">
              <a:lnSpc>
                <a:spcPts val="1400"/>
              </a:lnSpc>
            </a:pPr>
            <a:r>
              <a:rPr lang="en-CA" sz="850" kern="1400" dirty="0">
                <a:latin typeface="Arial" panose="020B0604020202020204" pitchFamily="34" charset="0"/>
                <a:ea typeface="Times New Roman"/>
                <a:cs typeface="Arial" panose="020B0604020202020204" pitchFamily="34" charset="0"/>
              </a:rPr>
              <a:t>•  Convenient washable filter maximizes heating and </a:t>
            </a:r>
          </a:p>
          <a:p>
            <a:pPr algn="just">
              <a:lnSpc>
                <a:spcPts val="1400"/>
              </a:lnSpc>
            </a:pPr>
            <a:r>
              <a:rPr lang="en-CA" sz="850" kern="1400" dirty="0">
                <a:latin typeface="Arial" panose="020B0604020202020204" pitchFamily="34" charset="0"/>
                <a:ea typeface="Times New Roman"/>
                <a:cs typeface="Arial" panose="020B0604020202020204" pitchFamily="34" charset="0"/>
              </a:rPr>
              <a:t>   minimizes dust</a:t>
            </a:r>
          </a:p>
          <a:p>
            <a:pPr algn="just">
              <a:lnSpc>
                <a:spcPts val="1400"/>
              </a:lnSpc>
            </a:pPr>
            <a:r>
              <a:rPr lang="en-CA" sz="850" kern="1400" dirty="0">
                <a:latin typeface="Arial" panose="020B0604020202020204" pitchFamily="34" charset="0"/>
                <a:ea typeface="Times New Roman"/>
                <a:cs typeface="Arial" panose="020B0604020202020204" pitchFamily="34" charset="0"/>
              </a:rPr>
              <a:t>•  Overheat protection and safety tip over switch</a:t>
            </a:r>
          </a:p>
          <a:p>
            <a:pPr algn="just">
              <a:lnSpc>
                <a:spcPts val="1400"/>
              </a:lnSpc>
            </a:pPr>
            <a:endParaRPr lang="en-CA" sz="850" kern="1400" dirty="0">
              <a:latin typeface="Arial" panose="020B0604020202020204" pitchFamily="34" charset="0"/>
              <a:ea typeface="Times New Roman"/>
              <a:cs typeface="Arial" panose="020B0604020202020204" pitchFamily="34" charset="0"/>
            </a:endParaRPr>
          </a:p>
        </p:txBody>
      </p:sp>
      <p:pic>
        <p:nvPicPr>
          <p:cNvPr id="33" name="Picture 32">
            <a:extLst>
              <a:ext uri="{FF2B5EF4-FFF2-40B4-BE49-F238E27FC236}">
                <a16:creationId xmlns:a16="http://schemas.microsoft.com/office/drawing/2014/main" id="{B5322FB3-F471-424C-A492-53760E6177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7367" y="5651594"/>
            <a:ext cx="862496" cy="2066363"/>
          </a:xfrm>
          <a:prstGeom prst="rect">
            <a:avLst/>
          </a:prstGeom>
        </p:spPr>
      </p:pic>
      <p:sp>
        <p:nvSpPr>
          <p:cNvPr id="22" name="Text Box 130"/>
          <p:cNvSpPr txBox="1">
            <a:spLocks noChangeArrowheads="1"/>
          </p:cNvSpPr>
          <p:nvPr/>
        </p:nvSpPr>
        <p:spPr bwMode="auto">
          <a:xfrm>
            <a:off x="3034722" y="798122"/>
            <a:ext cx="20574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HCE-100</a:t>
            </a:r>
            <a:r>
              <a:rPr lang="pt-BR" sz="1200" b="1" kern="1400" dirty="0">
                <a:solidFill>
                  <a:srgbClr val="FCAF17"/>
                </a:solidFill>
                <a:effectLst/>
                <a:latin typeface="Arial" panose="020B0604020202020204" pitchFamily="34" charset="0"/>
                <a:ea typeface="Times New Roman"/>
                <a:cs typeface="Arial" panose="020B0604020202020204" pitchFamily="34" charset="0"/>
              </a:rPr>
              <a:t> </a:t>
            </a: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Compact Ceramic Heater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pic>
        <p:nvPicPr>
          <p:cNvPr id="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4070" y="868850"/>
            <a:ext cx="1175802" cy="1593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 Box 157"/>
          <p:cNvSpPr txBox="1">
            <a:spLocks noChangeArrowheads="1"/>
          </p:cNvSpPr>
          <p:nvPr/>
        </p:nvSpPr>
        <p:spPr bwMode="auto">
          <a:xfrm>
            <a:off x="3034722" y="1102922"/>
            <a:ext cx="3581400" cy="1318803"/>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000" kern="1400" dirty="0">
                <a:effectLst/>
                <a:latin typeface="Arial" panose="020B0604020202020204" pitchFamily="34" charset="0"/>
                <a:ea typeface="Times New Roman"/>
                <a:cs typeface="Arial" panose="020B0604020202020204" pitchFamily="34" charset="0"/>
              </a:rPr>
              <a:t>Features</a:t>
            </a:r>
            <a:r>
              <a:rPr lang="en-CA" sz="850" kern="1400" dirty="0">
                <a:effectLst/>
                <a:latin typeface="Arial" panose="020B0604020202020204" pitchFamily="34" charset="0"/>
                <a:ea typeface="Times New Roman"/>
                <a:cs typeface="Arial" panose="020B0604020202020204" pitchFamily="34" charset="0"/>
              </a:rPr>
              <a:t>:</a:t>
            </a:r>
            <a:endParaRPr lang="en-CA" sz="1000" kern="1400" dirty="0">
              <a:effectLst/>
              <a:latin typeface="Arial" panose="020B0604020202020204" pitchFamily="34" charset="0"/>
              <a:ea typeface="Times New Roman"/>
              <a:cs typeface="Arial" panose="020B0604020202020204" pitchFamily="34" charset="0"/>
            </a:endParaRPr>
          </a:p>
          <a:p>
            <a:pPr algn="just">
              <a:lnSpc>
                <a:spcPts val="1400"/>
              </a:lnSpc>
            </a:pPr>
            <a:r>
              <a:rPr lang="en-CA" sz="850" kern="1400" dirty="0">
                <a:latin typeface="Arial" panose="020B0604020202020204" pitchFamily="34" charset="0"/>
                <a:ea typeface="Times New Roman"/>
                <a:cs typeface="Arial" panose="020B0604020202020204" pitchFamily="34" charset="0"/>
              </a:rPr>
              <a:t>•  2 heat settings and fan only setting for multi-seasonal use</a:t>
            </a:r>
          </a:p>
          <a:p>
            <a:pPr algn="just">
              <a:lnSpc>
                <a:spcPts val="1400"/>
              </a:lnSpc>
            </a:pPr>
            <a:r>
              <a:rPr lang="en-CA" sz="850" kern="1400" dirty="0">
                <a:latin typeface="Arial" panose="020B0604020202020204" pitchFamily="34" charset="0"/>
                <a:ea typeface="Times New Roman"/>
                <a:cs typeface="Arial" panose="020B0604020202020204" pitchFamily="34" charset="0"/>
              </a:rPr>
              <a:t>•  Adjustable room thermostat</a:t>
            </a:r>
          </a:p>
          <a:p>
            <a:pPr algn="just">
              <a:lnSpc>
                <a:spcPts val="1400"/>
              </a:lnSpc>
            </a:pPr>
            <a:r>
              <a:rPr lang="en-CA" sz="850" kern="1400" dirty="0">
                <a:latin typeface="Arial" panose="020B0604020202020204" pitchFamily="34" charset="0"/>
                <a:ea typeface="Times New Roman"/>
                <a:cs typeface="Arial" panose="020B0604020202020204" pitchFamily="34" charset="0"/>
              </a:rPr>
              <a:t>•  Overheat protection</a:t>
            </a:r>
          </a:p>
          <a:p>
            <a:pPr algn="just">
              <a:lnSpc>
                <a:spcPts val="1400"/>
              </a:lnSpc>
            </a:pPr>
            <a:r>
              <a:rPr lang="en-CA" sz="850" kern="1400" dirty="0">
                <a:latin typeface="Arial" panose="020B0604020202020204" pitchFamily="34" charset="0"/>
                <a:ea typeface="Times New Roman"/>
                <a:cs typeface="Arial" panose="020B0604020202020204" pitchFamily="34" charset="0"/>
              </a:rPr>
              <a:t>•  Safe ceramic warmth</a:t>
            </a:r>
          </a:p>
          <a:p>
            <a:pPr algn="just">
              <a:lnSpc>
                <a:spcPts val="1400"/>
              </a:lnSpc>
            </a:pPr>
            <a:r>
              <a:rPr lang="en-CA" sz="850" kern="1400" dirty="0">
                <a:latin typeface="Arial" panose="020B0604020202020204" pitchFamily="34" charset="0"/>
                <a:ea typeface="Times New Roman"/>
                <a:cs typeface="Arial" panose="020B0604020202020204" pitchFamily="34" charset="0"/>
              </a:rPr>
              <a:t>•  Safety tip-over switch</a:t>
            </a:r>
          </a:p>
        </p:txBody>
      </p:sp>
      <p:sp>
        <p:nvSpPr>
          <p:cNvPr id="36" name="TextBox 35"/>
          <p:cNvSpPr txBox="1"/>
          <p:nvPr/>
        </p:nvSpPr>
        <p:spPr>
          <a:xfrm>
            <a:off x="646748" y="8033395"/>
            <a:ext cx="5677851" cy="730969"/>
          </a:xfrm>
          <a:prstGeom prst="rect">
            <a:avLst/>
          </a:prstGeom>
          <a:solidFill>
            <a:schemeClr val="bg1">
              <a:lumMod val="65000"/>
            </a:schemeClr>
          </a:solidFill>
        </p:spPr>
        <p:txBody>
          <a:bodyPr wrap="square" rtlCol="0">
            <a:spAutoFit/>
          </a:bodyPr>
          <a:lstStyle/>
          <a:p>
            <a:pPr algn="ctr"/>
            <a:r>
              <a:rPr lang="en-CA" sz="1200" dirty="0">
                <a:solidFill>
                  <a:schemeClr val="bg1"/>
                </a:solidFill>
                <a:latin typeface="Arial" panose="020B0604020202020204" pitchFamily="34" charset="0"/>
                <a:cs typeface="Arial" panose="020B0604020202020204" pitchFamily="34" charset="0"/>
              </a:rPr>
              <a:t>Fan Heater vs Ceramic Heater</a:t>
            </a:r>
          </a:p>
          <a:p>
            <a:pPr algn="ctr"/>
            <a:endParaRPr lang="en-CA" sz="400" dirty="0">
              <a:solidFill>
                <a:schemeClr val="bg1"/>
              </a:solidFill>
              <a:latin typeface="Arial" panose="020B0604020202020204" pitchFamily="34" charset="0"/>
              <a:cs typeface="Arial" panose="020B0604020202020204" pitchFamily="34" charset="0"/>
            </a:endParaRPr>
          </a:p>
          <a:p>
            <a:pPr algn="ctr"/>
            <a:r>
              <a:rPr lang="en-CA" sz="850" dirty="0">
                <a:solidFill>
                  <a:schemeClr val="bg1"/>
                </a:solidFill>
                <a:latin typeface="Arial" panose="020B0604020202020204" pitchFamily="34" charset="0"/>
                <a:cs typeface="Arial" panose="020B0604020202020204" pitchFamily="34" charset="0"/>
              </a:rPr>
              <a:t>A fan heater works by using a fan to pass air over a heating element.   This heats up the air and warms the surrounding room.   A ceramic heater generates heat using a heater element called PTC.   Ceramic heaters tend to have a greater capability of heating larger areas more evenly and are quieter to use than fan heaters</a:t>
            </a:r>
          </a:p>
        </p:txBody>
      </p:sp>
      <p:sp>
        <p:nvSpPr>
          <p:cNvPr id="19" name="Rectangle 18">
            <a:extLst>
              <a:ext uri="{FF2B5EF4-FFF2-40B4-BE49-F238E27FC236}">
                <a16:creationId xmlns:a16="http://schemas.microsoft.com/office/drawing/2014/main" id="{085DAA2C-C052-490E-8B4A-AE2DFA5149BC}"/>
              </a:ext>
            </a:extLst>
          </p:cNvPr>
          <p:cNvSpPr/>
          <p:nvPr/>
        </p:nvSpPr>
        <p:spPr>
          <a:xfrm>
            <a:off x="6616122" y="3230721"/>
            <a:ext cx="230688" cy="2682558"/>
          </a:xfrm>
          <a:prstGeom prst="rect">
            <a:avLst/>
          </a:prstGeom>
          <a:solidFill>
            <a:srgbClr val="7030A0"/>
          </a:solidFill>
          <a:ln>
            <a:solidFill>
              <a:srgbClr val="7030A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DA9463F-61BC-47B8-B48E-7EB8731D5878}"/>
              </a:ext>
            </a:extLst>
          </p:cNvPr>
          <p:cNvSpPr txBox="1"/>
          <p:nvPr/>
        </p:nvSpPr>
        <p:spPr>
          <a:xfrm>
            <a:off x="5150704" y="4426264"/>
            <a:ext cx="3161524"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Ceramic &amp; Tower Heaters</a:t>
            </a:r>
          </a:p>
        </p:txBody>
      </p:sp>
      <p:sp>
        <p:nvSpPr>
          <p:cNvPr id="27" name="Slide Number Placeholder 7">
            <a:extLst>
              <a:ext uri="{FF2B5EF4-FFF2-40B4-BE49-F238E27FC236}">
                <a16:creationId xmlns:a16="http://schemas.microsoft.com/office/drawing/2014/main" id="{56E9DB8C-4AD7-4DCC-9E71-59597EAAC27D}"/>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25</a:t>
            </a:fld>
            <a:endParaRPr lang="en-US" sz="1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1503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57"/>
          <p:cNvSpPr txBox="1">
            <a:spLocks noChangeArrowheads="1"/>
          </p:cNvSpPr>
          <p:nvPr/>
        </p:nvSpPr>
        <p:spPr bwMode="auto">
          <a:xfrm>
            <a:off x="458470" y="2186397"/>
            <a:ext cx="3581400" cy="1318803"/>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000" kern="1400" dirty="0">
                <a:effectLst/>
                <a:latin typeface="Arial" panose="020B0604020202020204" pitchFamily="34" charset="0"/>
                <a:ea typeface="Times New Roman"/>
                <a:cs typeface="Arial" panose="020B0604020202020204" pitchFamily="34" charset="0"/>
              </a:rPr>
              <a:t>Features</a:t>
            </a:r>
            <a:r>
              <a:rPr lang="en-CA" sz="850" kern="1400" dirty="0">
                <a:effectLst/>
                <a:latin typeface="Arial" panose="020B0604020202020204" pitchFamily="34" charset="0"/>
                <a:ea typeface="Times New Roman"/>
                <a:cs typeface="Arial" panose="020B0604020202020204" pitchFamily="34" charset="0"/>
              </a:rPr>
              <a:t>:</a:t>
            </a:r>
            <a:endParaRPr lang="en-CA" sz="1000" kern="1400" dirty="0">
              <a:effectLst/>
              <a:latin typeface="Arial" panose="020B0604020202020204" pitchFamily="34" charset="0"/>
              <a:ea typeface="Times New Roman"/>
              <a:cs typeface="Arial" panose="020B0604020202020204" pitchFamily="34" charset="0"/>
            </a:endParaRPr>
          </a:p>
          <a:p>
            <a:pPr algn="just">
              <a:lnSpc>
                <a:spcPts val="1400"/>
              </a:lnSpc>
            </a:pPr>
            <a:r>
              <a:rPr lang="en-CA" sz="850" kern="1400" dirty="0">
                <a:latin typeface="Arial" panose="020B0604020202020204" pitchFamily="34" charset="0"/>
                <a:ea typeface="Times New Roman"/>
                <a:cs typeface="Arial" panose="020B0604020202020204" pitchFamily="34" charset="0"/>
              </a:rPr>
              <a:t>•  Utilizes Far Infrared Radiant Heat Technology</a:t>
            </a:r>
          </a:p>
          <a:p>
            <a:pPr algn="just">
              <a:lnSpc>
                <a:spcPts val="1400"/>
              </a:lnSpc>
            </a:pPr>
            <a:r>
              <a:rPr lang="en-CA" sz="850" kern="1400" dirty="0">
                <a:latin typeface="Arial" panose="020B0604020202020204" pitchFamily="34" charset="0"/>
                <a:ea typeface="Times New Roman"/>
                <a:cs typeface="Arial" panose="020B0604020202020204" pitchFamily="34" charset="0"/>
              </a:rPr>
              <a:t>•  Energy Efficient – Two low wattage heat settings of 130W/ </a:t>
            </a:r>
          </a:p>
          <a:p>
            <a:pPr algn="just">
              <a:lnSpc>
                <a:spcPts val="1400"/>
              </a:lnSpc>
            </a:pPr>
            <a:r>
              <a:rPr lang="en-CA" sz="850" kern="1400" dirty="0">
                <a:latin typeface="Arial" panose="020B0604020202020204" pitchFamily="34" charset="0"/>
                <a:ea typeface="Times New Roman"/>
                <a:cs typeface="Arial" panose="020B0604020202020204" pitchFamily="34" charset="0"/>
              </a:rPr>
              <a:t>   260W, auto shut off timer, radiant heating minimizes heat loss.</a:t>
            </a:r>
          </a:p>
          <a:p>
            <a:pPr algn="just">
              <a:lnSpc>
                <a:spcPts val="1400"/>
              </a:lnSpc>
            </a:pPr>
            <a:r>
              <a:rPr lang="en-CA" sz="850" kern="1400" dirty="0">
                <a:latin typeface="Arial" panose="020B0604020202020204" pitchFamily="34" charset="0"/>
                <a:ea typeface="Times New Roman"/>
                <a:cs typeface="Arial" panose="020B0604020202020204" pitchFamily="34" charset="0"/>
              </a:rPr>
              <a:t>• Super cost effective to operate</a:t>
            </a:r>
          </a:p>
          <a:p>
            <a:pPr algn="just">
              <a:lnSpc>
                <a:spcPts val="1400"/>
              </a:lnSpc>
            </a:pPr>
            <a:r>
              <a:rPr lang="en-CA" sz="850" kern="1400" dirty="0">
                <a:latin typeface="Arial" panose="020B0604020202020204" pitchFamily="34" charset="0"/>
                <a:ea typeface="Times New Roman"/>
                <a:cs typeface="Arial" panose="020B0604020202020204" pitchFamily="34" charset="0"/>
              </a:rPr>
              <a:t>• Auto shut off timer</a:t>
            </a:r>
          </a:p>
          <a:p>
            <a:pPr algn="just">
              <a:lnSpc>
                <a:spcPts val="1400"/>
              </a:lnSpc>
            </a:pPr>
            <a:r>
              <a:rPr lang="en-CA" sz="850" kern="1400" dirty="0">
                <a:latin typeface="Arial" panose="020B0604020202020204" pitchFamily="34" charset="0"/>
                <a:ea typeface="Times New Roman"/>
                <a:cs typeface="Arial" panose="020B0604020202020204" pitchFamily="34" charset="0"/>
              </a:rPr>
              <a:t>• Overheat protection and safety tip over switch </a:t>
            </a:r>
          </a:p>
          <a:p>
            <a:pPr algn="just">
              <a:lnSpc>
                <a:spcPts val="1400"/>
              </a:lnSpc>
            </a:pPr>
            <a:r>
              <a:rPr lang="en-CA" sz="850" kern="1400" dirty="0">
                <a:latin typeface="Arial" panose="020B0604020202020204" pitchFamily="34" charset="0"/>
                <a:ea typeface="Times New Roman"/>
                <a:cs typeface="Arial" panose="020B0604020202020204" pitchFamily="34" charset="0"/>
              </a:rPr>
              <a:t>• Silent – No blower fan means no noise</a:t>
            </a:r>
          </a:p>
        </p:txBody>
      </p:sp>
      <p:sp>
        <p:nvSpPr>
          <p:cNvPr id="13" name="Text Box 130"/>
          <p:cNvSpPr txBox="1">
            <a:spLocks noChangeArrowheads="1"/>
          </p:cNvSpPr>
          <p:nvPr/>
        </p:nvSpPr>
        <p:spPr bwMode="auto">
          <a:xfrm>
            <a:off x="458470" y="1981200"/>
            <a:ext cx="23622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RPH-260G</a:t>
            </a: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Energy Efficient Panel Heater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7594" y="2133600"/>
            <a:ext cx="2315306" cy="1772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52"/>
          <p:cNvSpPr txBox="1">
            <a:spLocks noChangeArrowheads="1"/>
          </p:cNvSpPr>
          <p:nvPr/>
        </p:nvSpPr>
        <p:spPr bwMode="auto">
          <a:xfrm>
            <a:off x="420928" y="668304"/>
            <a:ext cx="4567047"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1600" b="1" kern="1400" dirty="0">
                <a:solidFill>
                  <a:srgbClr val="2E3640"/>
                </a:solidFill>
                <a:latin typeface="Arial" panose="020B0604020202020204" pitchFamily="34" charset="0"/>
                <a:ea typeface="Times New Roman"/>
                <a:cs typeface="Arial" panose="020B0604020202020204" pitchFamily="34" charset="0"/>
              </a:rPr>
              <a:t>Energy Efficient Panel Heater</a:t>
            </a:r>
            <a:endParaRPr lang="en-CA" sz="1600" b="1"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16" name="Text Box 32"/>
          <p:cNvSpPr txBox="1">
            <a:spLocks noChangeArrowheads="1"/>
          </p:cNvSpPr>
          <p:nvPr/>
        </p:nvSpPr>
        <p:spPr bwMode="auto">
          <a:xfrm>
            <a:off x="458470" y="1107927"/>
            <a:ext cx="5789930" cy="60547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1400"/>
              </a:lnSpc>
              <a:spcBef>
                <a:spcPts val="0"/>
              </a:spcBef>
              <a:spcAft>
                <a:spcPts val="0"/>
              </a:spcAft>
            </a:pPr>
            <a:r>
              <a:rPr lang="en-US" sz="1000" dirty="0">
                <a:latin typeface="Arial" panose="020B0604020202020204" pitchFamily="34" charset="0"/>
                <a:cs typeface="Arial" panose="020B0604020202020204" pitchFamily="34" charset="0"/>
              </a:rPr>
              <a:t>The Royal Sovereign Energy Efficient Panel Heater provides silent, ultra energy-efficient, healthy heat for small rooms or personal spaces. This Slim Panel Heater can be used free-standing, wall-mounted or inverted on the floor as a foot warmer. </a:t>
            </a:r>
            <a:endParaRPr lang="en-CA" sz="1000" dirty="0">
              <a:effectLst/>
              <a:latin typeface="Arial" panose="020B0604020202020204" pitchFamily="34" charset="0"/>
              <a:ea typeface="Times New Roman"/>
              <a:cs typeface="Arial" panose="020B0604020202020204" pitchFamily="34" charset="0"/>
            </a:endParaRPr>
          </a:p>
        </p:txBody>
      </p:sp>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9571" y="3951593"/>
            <a:ext cx="1934786" cy="1072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953" y="3951594"/>
            <a:ext cx="1945834" cy="1169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2567" y="3994021"/>
            <a:ext cx="1903674" cy="1046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a:extLst>
              <a:ext uri="{FF2B5EF4-FFF2-40B4-BE49-F238E27FC236}">
                <a16:creationId xmlns:a16="http://schemas.microsoft.com/office/drawing/2014/main" id="{C7D9A44B-AA05-43DF-BDB9-470C00D7F30E}"/>
              </a:ext>
            </a:extLst>
          </p:cNvPr>
          <p:cNvSpPr/>
          <p:nvPr/>
        </p:nvSpPr>
        <p:spPr>
          <a:xfrm>
            <a:off x="6616122" y="3748961"/>
            <a:ext cx="230688" cy="1646079"/>
          </a:xfrm>
          <a:prstGeom prst="rect">
            <a:avLst/>
          </a:prstGeom>
          <a:solidFill>
            <a:srgbClr val="7030A0"/>
          </a:solidFill>
          <a:ln>
            <a:solidFill>
              <a:srgbClr val="7030A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734EB61E-5C82-46CE-AFE3-9FB6408F89B8}"/>
              </a:ext>
            </a:extLst>
          </p:cNvPr>
          <p:cNvSpPr txBox="1"/>
          <p:nvPr/>
        </p:nvSpPr>
        <p:spPr>
          <a:xfrm>
            <a:off x="5150704" y="4402723"/>
            <a:ext cx="3161524"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 Panel Heaters</a:t>
            </a:r>
          </a:p>
        </p:txBody>
      </p:sp>
      <p:sp>
        <p:nvSpPr>
          <p:cNvPr id="27" name="Slide Number Placeholder 7">
            <a:extLst>
              <a:ext uri="{FF2B5EF4-FFF2-40B4-BE49-F238E27FC236}">
                <a16:creationId xmlns:a16="http://schemas.microsoft.com/office/drawing/2014/main" id="{AC700988-D152-4FC9-92C7-30423A14DA9D}"/>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26</a:t>
            </a:fld>
            <a:endParaRPr lang="en-US" sz="1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1394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30"/>
          <p:cNvSpPr txBox="1">
            <a:spLocks noChangeArrowheads="1"/>
          </p:cNvSpPr>
          <p:nvPr/>
        </p:nvSpPr>
        <p:spPr bwMode="auto">
          <a:xfrm>
            <a:off x="992943" y="1755699"/>
            <a:ext cx="358013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RMF-70W</a:t>
            </a:r>
            <a:endParaRPr lang="pt-BR" sz="1200" b="1" kern="1400" dirty="0">
              <a:solidFill>
                <a:srgbClr val="FCAF17"/>
              </a:solidFill>
              <a:effectLst/>
              <a:latin typeface="Arial" panose="020B0604020202020204" pitchFamily="34" charset="0"/>
              <a:ea typeface="Times New Roman"/>
              <a:cs typeface="Arial" panose="020B0604020202020204" pitchFamily="34" charset="0"/>
            </a:endParaRP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2.6 cu. ft. Compact Refrigerator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53" name="Text Box 8"/>
          <p:cNvSpPr txBox="1">
            <a:spLocks noChangeArrowheads="1"/>
          </p:cNvSpPr>
          <p:nvPr/>
        </p:nvSpPr>
        <p:spPr bwMode="auto">
          <a:xfrm>
            <a:off x="992943" y="2268620"/>
            <a:ext cx="2743200" cy="1194594"/>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buClr>
                <a:srgbClr val="676767"/>
              </a:buClr>
            </a:pPr>
            <a:r>
              <a:rPr lang="en-US" altLang="en-US" sz="1000" b="1" dirty="0">
                <a:latin typeface="Arial" panose="020B0604020202020204" pitchFamily="34" charset="0"/>
                <a:cs typeface="Arial" pitchFamily="34" charset="0"/>
              </a:rPr>
              <a:t>Features</a:t>
            </a:r>
          </a:p>
          <a:p>
            <a:pPr marL="0" marR="0" lvl="0" indent="0" algn="l" defTabSz="914400" rtl="0" eaLnBrk="1" fontAlgn="base" latinLnBrk="0" hangingPunct="1">
              <a:lnSpc>
                <a:spcPct val="100000"/>
              </a:lnSpc>
              <a:spcBef>
                <a:spcPct val="0"/>
              </a:spcBef>
              <a:spcAft>
                <a:spcPct val="0"/>
              </a:spcAft>
              <a:buClr>
                <a:srgbClr val="676767"/>
              </a:buClr>
              <a:buSzTx/>
              <a:tabLst/>
            </a:pPr>
            <a:endParaRPr kumimoji="0" lang="en-US" altLang="en-US" sz="100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1000" b="0" i="0" u="none" strike="noStrike" cap="none" normalizeH="0" baseline="0" dirty="0">
                <a:ln>
                  <a:noFill/>
                </a:ln>
                <a:effectLst/>
                <a:latin typeface="Arial" pitchFamily="34" charset="0"/>
                <a:cs typeface="Arial" pitchFamily="34" charset="0"/>
              </a:rPr>
              <a:t> Ice box with ice tray</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1000" dirty="0">
                <a:latin typeface="Arial" pitchFamily="34" charset="0"/>
                <a:cs typeface="Arial" pitchFamily="34" charset="0"/>
              </a:rPr>
              <a:t> 2 L bottle rack</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1000" b="0" i="0" u="none" strike="noStrike" cap="none" normalizeH="0" dirty="0">
                <a:ln>
                  <a:noFill/>
                </a:ln>
                <a:effectLst/>
                <a:latin typeface="Arial" pitchFamily="34" charset="0"/>
                <a:cs typeface="Arial" pitchFamily="34" charset="0"/>
              </a:rPr>
              <a:t> 2 adjustable glass shelves</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1000" dirty="0">
                <a:latin typeface="Arial" pitchFamily="34" charset="0"/>
                <a:cs typeface="Arial" pitchFamily="34" charset="0"/>
              </a:rPr>
              <a:t> Adjustable thermostat</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1000" b="0" i="0" u="none" strike="noStrike" cap="none" normalizeH="0" baseline="0" dirty="0">
                <a:ln>
                  <a:noFill/>
                </a:ln>
                <a:effectLst/>
                <a:latin typeface="Arial" pitchFamily="34" charset="0"/>
                <a:cs typeface="Arial" pitchFamily="34" charset="0"/>
              </a:rPr>
              <a:t> Reversible</a:t>
            </a:r>
            <a:r>
              <a:rPr kumimoji="0" lang="en-US" altLang="en-US" sz="1000" b="0" i="0" u="none" strike="noStrike" cap="none" normalizeH="0" dirty="0">
                <a:ln>
                  <a:noFill/>
                </a:ln>
                <a:effectLst/>
                <a:latin typeface="Arial" pitchFamily="34" charset="0"/>
                <a:cs typeface="Arial" pitchFamily="34" charset="0"/>
              </a:rPr>
              <a:t> door with recessed handle </a:t>
            </a:r>
          </a:p>
          <a:p>
            <a:pPr marL="0" marR="0" lvl="0" indent="0" algn="l" defTabSz="914400" rtl="0" eaLnBrk="1" fontAlgn="base" latinLnBrk="0" hangingPunct="1">
              <a:lnSpc>
                <a:spcPct val="100000"/>
              </a:lnSpc>
              <a:spcBef>
                <a:spcPct val="0"/>
              </a:spcBef>
              <a:spcAft>
                <a:spcPct val="0"/>
              </a:spcAft>
              <a:buClr>
                <a:srgbClr val="676767"/>
              </a:buClr>
              <a:buSzTx/>
              <a:tabLst/>
            </a:pPr>
            <a:endParaRPr lang="en-US" altLang="en-US" sz="1000" baseline="0" dirty="0">
              <a:latin typeface="Arial" pitchFamily="34" charset="0"/>
              <a:cs typeface="Arial" pitchFamily="34" charset="0"/>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927" y="1538614"/>
            <a:ext cx="1754410" cy="226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 Box 130"/>
          <p:cNvSpPr txBox="1">
            <a:spLocks noChangeArrowheads="1"/>
          </p:cNvSpPr>
          <p:nvPr/>
        </p:nvSpPr>
        <p:spPr bwMode="auto">
          <a:xfrm>
            <a:off x="3447676" y="4215634"/>
            <a:ext cx="2724524"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RMF</a:t>
            </a:r>
            <a:r>
              <a:rPr lang="pt-BR" sz="1200" b="1" kern="1400" dirty="0">
                <a:solidFill>
                  <a:srgbClr val="FCAF17"/>
                </a:solidFill>
                <a:effectLst/>
                <a:latin typeface="Arial" panose="020B0604020202020204" pitchFamily="34" charset="0"/>
                <a:ea typeface="Times New Roman"/>
                <a:cs typeface="Arial" panose="020B0604020202020204" pitchFamily="34" charset="0"/>
              </a:rPr>
              <a:t>-113B</a:t>
            </a: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4.0 cu ft Compact Refrigerator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7" name="Text Box 8"/>
          <p:cNvSpPr txBox="1">
            <a:spLocks noChangeArrowheads="1"/>
          </p:cNvSpPr>
          <p:nvPr/>
        </p:nvSpPr>
        <p:spPr bwMode="auto">
          <a:xfrm>
            <a:off x="3429000" y="4697440"/>
            <a:ext cx="2743200" cy="1194594"/>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buClr>
                <a:srgbClr val="676767"/>
              </a:buClr>
            </a:pPr>
            <a:r>
              <a:rPr lang="en-US" altLang="en-US" sz="1000" b="1" dirty="0">
                <a:latin typeface="Arial" panose="020B0604020202020204" pitchFamily="34" charset="0"/>
                <a:cs typeface="Arial" pitchFamily="34" charset="0"/>
              </a:rPr>
              <a:t>Features</a:t>
            </a:r>
          </a:p>
          <a:p>
            <a:pPr marL="0" marR="0" lvl="0" indent="0" algn="l" defTabSz="914400" rtl="0" eaLnBrk="1" fontAlgn="base" latinLnBrk="0" hangingPunct="1">
              <a:lnSpc>
                <a:spcPct val="100000"/>
              </a:lnSpc>
              <a:spcBef>
                <a:spcPct val="0"/>
              </a:spcBef>
              <a:spcAft>
                <a:spcPct val="0"/>
              </a:spcAft>
              <a:buClr>
                <a:srgbClr val="676767"/>
              </a:buClr>
              <a:buSzTx/>
              <a:tabLst/>
            </a:pPr>
            <a:endParaRPr kumimoji="0" lang="en-US" altLang="en-US" sz="100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1000" b="0" i="0" u="none" strike="noStrike" cap="none" normalizeH="0" baseline="0" dirty="0">
                <a:ln>
                  <a:noFill/>
                </a:ln>
                <a:effectLst/>
                <a:latin typeface="Arial" pitchFamily="34" charset="0"/>
                <a:cs typeface="Arial" pitchFamily="34" charset="0"/>
              </a:rPr>
              <a:t> Ice box with ice tray</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1000" dirty="0">
                <a:latin typeface="Arial" pitchFamily="34" charset="0"/>
                <a:cs typeface="Arial" pitchFamily="34" charset="0"/>
              </a:rPr>
              <a:t> 2 L bottle rack</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1000" b="0" i="0" u="none" strike="noStrike" cap="none" normalizeH="0" dirty="0">
                <a:ln>
                  <a:noFill/>
                </a:ln>
                <a:effectLst/>
                <a:latin typeface="Arial" pitchFamily="34" charset="0"/>
                <a:cs typeface="Arial" pitchFamily="34" charset="0"/>
              </a:rPr>
              <a:t> </a:t>
            </a:r>
            <a:r>
              <a:rPr lang="en-US" altLang="en-US" sz="1000" dirty="0">
                <a:latin typeface="Arial" pitchFamily="34" charset="0"/>
                <a:cs typeface="Arial" pitchFamily="34" charset="0"/>
              </a:rPr>
              <a:t>3</a:t>
            </a:r>
            <a:r>
              <a:rPr kumimoji="0" lang="en-US" altLang="en-US" sz="1000" b="0" i="0" u="none" strike="noStrike" cap="none" normalizeH="0" dirty="0">
                <a:ln>
                  <a:noFill/>
                </a:ln>
                <a:effectLst/>
                <a:latin typeface="Arial" pitchFamily="34" charset="0"/>
                <a:cs typeface="Arial" pitchFamily="34" charset="0"/>
              </a:rPr>
              <a:t> adjustable glass shelves</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1000" dirty="0">
                <a:latin typeface="Arial" pitchFamily="34" charset="0"/>
                <a:cs typeface="Arial" pitchFamily="34" charset="0"/>
              </a:rPr>
              <a:t> Adjustable thermostat</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1000" b="0" i="0" u="none" strike="noStrike" cap="none" normalizeH="0" baseline="0" dirty="0">
                <a:ln>
                  <a:noFill/>
                </a:ln>
                <a:effectLst/>
                <a:latin typeface="Arial" pitchFamily="34" charset="0"/>
                <a:cs typeface="Arial" pitchFamily="34" charset="0"/>
              </a:rPr>
              <a:t> Reversible</a:t>
            </a:r>
            <a:r>
              <a:rPr kumimoji="0" lang="en-US" altLang="en-US" sz="1000" b="0" i="0" u="none" strike="noStrike" cap="none" normalizeH="0" dirty="0">
                <a:ln>
                  <a:noFill/>
                </a:ln>
                <a:effectLst/>
                <a:latin typeface="Arial" pitchFamily="34" charset="0"/>
                <a:cs typeface="Arial" pitchFamily="34" charset="0"/>
              </a:rPr>
              <a:t> door with recessed handle</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endParaRPr kumimoji="0" lang="en-US" altLang="en-US" sz="1000" b="0" i="0" u="none" strike="noStrike" cap="none" normalizeH="0" dirty="0">
              <a:ln>
                <a:noFill/>
              </a:ln>
              <a:effectLst/>
              <a:latin typeface="Arial" pitchFamily="34" charset="0"/>
              <a:cs typeface="Arial" pitchFamily="34" charset="0"/>
            </a:endParaRPr>
          </a:p>
        </p:txBody>
      </p:sp>
      <p:pic>
        <p:nvPicPr>
          <p:cNvPr id="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183" y="3799964"/>
            <a:ext cx="1765935" cy="2588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 Box 130"/>
          <p:cNvSpPr txBox="1">
            <a:spLocks noChangeArrowheads="1"/>
          </p:cNvSpPr>
          <p:nvPr/>
        </p:nvSpPr>
        <p:spPr bwMode="auto">
          <a:xfrm>
            <a:off x="1049859" y="6920236"/>
            <a:ext cx="358013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RMF</a:t>
            </a:r>
            <a:r>
              <a:rPr lang="pt-BR" sz="1200" b="1" kern="1400" dirty="0">
                <a:solidFill>
                  <a:srgbClr val="FCAF17"/>
                </a:solidFill>
                <a:effectLst/>
                <a:latin typeface="Arial" panose="020B0604020202020204" pitchFamily="34" charset="0"/>
                <a:ea typeface="Times New Roman"/>
                <a:cs typeface="Arial" panose="020B0604020202020204" pitchFamily="34" charset="0"/>
              </a:rPr>
              <a:t>-113SS</a:t>
            </a: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4.0 cu ft Compact Stainless Steel Refrigerator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8" name="Text Box 8"/>
          <p:cNvSpPr txBox="1">
            <a:spLocks noChangeArrowheads="1"/>
          </p:cNvSpPr>
          <p:nvPr/>
        </p:nvSpPr>
        <p:spPr bwMode="auto">
          <a:xfrm>
            <a:off x="1031183" y="7377436"/>
            <a:ext cx="2743200" cy="1194594"/>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buClr>
                <a:srgbClr val="676767"/>
              </a:buClr>
            </a:pPr>
            <a:r>
              <a:rPr lang="en-US" altLang="en-US" sz="1000" b="1" dirty="0">
                <a:latin typeface="Arial" panose="020B0604020202020204" pitchFamily="34" charset="0"/>
                <a:cs typeface="Arial" pitchFamily="34" charset="0"/>
              </a:rPr>
              <a:t>Features</a:t>
            </a:r>
          </a:p>
          <a:p>
            <a:pPr marL="0" marR="0" lvl="0" indent="0" algn="l" defTabSz="914400" rtl="0" eaLnBrk="1" fontAlgn="base" latinLnBrk="0" hangingPunct="1">
              <a:lnSpc>
                <a:spcPct val="100000"/>
              </a:lnSpc>
              <a:spcBef>
                <a:spcPct val="0"/>
              </a:spcBef>
              <a:spcAft>
                <a:spcPct val="0"/>
              </a:spcAft>
              <a:buClr>
                <a:srgbClr val="676767"/>
              </a:buClr>
              <a:buSzTx/>
              <a:tabLst/>
            </a:pPr>
            <a:endParaRPr kumimoji="0" lang="en-US" altLang="en-US" sz="100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1000" b="0" i="0" u="none" strike="noStrike" cap="none" normalizeH="0" baseline="0" dirty="0">
                <a:ln>
                  <a:noFill/>
                </a:ln>
                <a:effectLst/>
                <a:latin typeface="Arial" pitchFamily="34" charset="0"/>
                <a:cs typeface="Arial" pitchFamily="34" charset="0"/>
              </a:rPr>
              <a:t> Ice box with ice tray</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1000" dirty="0">
                <a:latin typeface="Arial" pitchFamily="34" charset="0"/>
                <a:cs typeface="Arial" pitchFamily="34" charset="0"/>
              </a:rPr>
              <a:t> Stainless Steel front</a:t>
            </a:r>
            <a:endParaRPr kumimoji="0" lang="en-US" altLang="en-US" sz="100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1000" dirty="0">
                <a:latin typeface="Arial" pitchFamily="34" charset="0"/>
                <a:cs typeface="Arial" pitchFamily="34" charset="0"/>
              </a:rPr>
              <a:t> 2 L bottle rack</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1000" b="0" i="0" u="none" strike="noStrike" cap="none" normalizeH="0" dirty="0">
                <a:ln>
                  <a:noFill/>
                </a:ln>
                <a:effectLst/>
                <a:latin typeface="Arial" pitchFamily="34" charset="0"/>
                <a:cs typeface="Arial" pitchFamily="34" charset="0"/>
              </a:rPr>
              <a:t> </a:t>
            </a:r>
            <a:r>
              <a:rPr lang="en-US" altLang="en-US" sz="1000" dirty="0">
                <a:latin typeface="Arial" pitchFamily="34" charset="0"/>
                <a:cs typeface="Arial" pitchFamily="34" charset="0"/>
              </a:rPr>
              <a:t>3</a:t>
            </a:r>
            <a:r>
              <a:rPr kumimoji="0" lang="en-US" altLang="en-US" sz="1000" b="0" i="0" u="none" strike="noStrike" cap="none" normalizeH="0" dirty="0">
                <a:ln>
                  <a:noFill/>
                </a:ln>
                <a:effectLst/>
                <a:latin typeface="Arial" pitchFamily="34" charset="0"/>
                <a:cs typeface="Arial" pitchFamily="34" charset="0"/>
              </a:rPr>
              <a:t> adjustable glass shelves</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US" altLang="en-US" sz="1000" dirty="0">
                <a:latin typeface="Arial" pitchFamily="34" charset="0"/>
                <a:cs typeface="Arial" pitchFamily="34" charset="0"/>
              </a:rPr>
              <a:t> Adjustable thermostat</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US" altLang="en-US" sz="1000" b="0" i="0" u="none" strike="noStrike" cap="none" normalizeH="0" baseline="0" dirty="0">
                <a:ln>
                  <a:noFill/>
                </a:ln>
                <a:effectLst/>
                <a:latin typeface="Arial" pitchFamily="34" charset="0"/>
                <a:cs typeface="Arial" pitchFamily="34" charset="0"/>
              </a:rPr>
              <a:t> Reversible</a:t>
            </a:r>
            <a:r>
              <a:rPr kumimoji="0" lang="en-US" altLang="en-US" sz="1000" b="0" i="0" u="none" strike="noStrike" cap="none" normalizeH="0" dirty="0">
                <a:ln>
                  <a:noFill/>
                </a:ln>
                <a:effectLst/>
                <a:latin typeface="Arial" pitchFamily="34" charset="0"/>
                <a:cs typeface="Arial" pitchFamily="34" charset="0"/>
              </a:rPr>
              <a:t> door with recessed handle</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endParaRPr kumimoji="0" lang="en-US" altLang="en-US" sz="1000" b="0" i="0" u="none" strike="noStrike" cap="none" normalizeH="0" dirty="0">
              <a:ln>
                <a:noFill/>
              </a:ln>
              <a:effectLst/>
              <a:latin typeface="Arial" pitchFamily="34" charset="0"/>
              <a:cs typeface="Arial" pitchFamily="34" charset="0"/>
            </a:endParaRPr>
          </a:p>
        </p:txBody>
      </p:sp>
      <p:pic>
        <p:nvPicPr>
          <p:cNvPr id="2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439" y="6590925"/>
            <a:ext cx="1381316" cy="2128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 Box 52"/>
          <p:cNvSpPr txBox="1">
            <a:spLocks noChangeArrowheads="1"/>
          </p:cNvSpPr>
          <p:nvPr/>
        </p:nvSpPr>
        <p:spPr bwMode="auto">
          <a:xfrm>
            <a:off x="419030" y="580241"/>
            <a:ext cx="39624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Breakroom Appliances</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5" name="Rectangle 24"/>
          <p:cNvSpPr/>
          <p:nvPr/>
        </p:nvSpPr>
        <p:spPr>
          <a:xfrm>
            <a:off x="381000" y="957034"/>
            <a:ext cx="6096000" cy="553998"/>
          </a:xfrm>
          <a:prstGeom prst="rect">
            <a:avLst/>
          </a:prstGeom>
        </p:spPr>
        <p:txBody>
          <a:bodyPr wrap="square">
            <a:spAutoFit/>
          </a:bodyPr>
          <a:lstStyle/>
          <a:p>
            <a:r>
              <a:rPr lang="en-CA" sz="1000" dirty="0">
                <a:latin typeface="Arial" panose="020B0604020202020204" pitchFamily="34" charset="0"/>
                <a:cs typeface="Arial" panose="020B0604020202020204" pitchFamily="34" charset="0"/>
              </a:rPr>
              <a:t>Royal Sovereign’s breakroom appliances help provide quick meals, </a:t>
            </a:r>
            <a:r>
              <a:rPr lang="en-CA" sz="1000" dirty="0" err="1">
                <a:latin typeface="Arial" panose="020B0604020202020204" pitchFamily="34" charset="0"/>
                <a:cs typeface="Arial" panose="020B0604020202020204" pitchFamily="34" charset="0"/>
              </a:rPr>
              <a:t>snacka</a:t>
            </a:r>
            <a:r>
              <a:rPr lang="en-CA" sz="1000" dirty="0">
                <a:latin typeface="Arial" panose="020B0604020202020204" pitchFamily="34" charset="0"/>
                <a:cs typeface="Arial" panose="020B0604020202020204" pitchFamily="34" charset="0"/>
              </a:rPr>
              <a:t> and refreshments at the workplace or home. </a:t>
            </a:r>
            <a:r>
              <a:rPr lang="en-US" sz="1000" dirty="0">
                <a:latin typeface="Arial" panose="020B0604020202020204" pitchFamily="34" charset="0"/>
                <a:cs typeface="Arial" panose="020B0604020202020204" pitchFamily="34" charset="0"/>
              </a:rPr>
              <a:t>Royal Sovereign offers a variety of compact refrigerators to keep food fresh and beverages cold where space is at a premium, whether at home, school or work. </a:t>
            </a:r>
            <a:endParaRPr lang="en-CA" sz="1000"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361DFD8-E49D-4412-8A1A-4021FD90FF39}"/>
              </a:ext>
            </a:extLst>
          </p:cNvPr>
          <p:cNvSpPr/>
          <p:nvPr/>
        </p:nvSpPr>
        <p:spPr>
          <a:xfrm>
            <a:off x="6616122" y="3230721"/>
            <a:ext cx="230688" cy="2682558"/>
          </a:xfrm>
          <a:prstGeom prst="rect">
            <a:avLst/>
          </a:prstGeom>
          <a:solidFill>
            <a:srgbClr val="7030A0"/>
          </a:solidFill>
          <a:ln>
            <a:solidFill>
              <a:srgbClr val="7030A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BD333286-1F07-4F12-974D-5B50B0DCE7C1}"/>
              </a:ext>
            </a:extLst>
          </p:cNvPr>
          <p:cNvSpPr txBox="1"/>
          <p:nvPr/>
        </p:nvSpPr>
        <p:spPr>
          <a:xfrm>
            <a:off x="5150704" y="4426264"/>
            <a:ext cx="3161524"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Compact Refrigerators</a:t>
            </a:r>
          </a:p>
        </p:txBody>
      </p:sp>
      <p:sp>
        <p:nvSpPr>
          <p:cNvPr id="36" name="Slide Number Placeholder 7">
            <a:extLst>
              <a:ext uri="{FF2B5EF4-FFF2-40B4-BE49-F238E27FC236}">
                <a16:creationId xmlns:a16="http://schemas.microsoft.com/office/drawing/2014/main" id="{BC76EDEF-C829-4DCE-BB2F-FD46EE89129D}"/>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27</a:t>
            </a:fld>
            <a:endParaRPr lang="en-US" sz="1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3856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7550" y="1319509"/>
            <a:ext cx="1819406" cy="2526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 Box 130"/>
          <p:cNvSpPr txBox="1">
            <a:spLocks noChangeArrowheads="1"/>
          </p:cNvSpPr>
          <p:nvPr/>
        </p:nvSpPr>
        <p:spPr bwMode="auto">
          <a:xfrm>
            <a:off x="500210" y="1433508"/>
            <a:ext cx="262399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RMF</a:t>
            </a:r>
            <a:r>
              <a:rPr lang="pt-BR" sz="1200" b="1" kern="1400" dirty="0">
                <a:solidFill>
                  <a:srgbClr val="FCAF17"/>
                </a:solidFill>
                <a:effectLst/>
                <a:latin typeface="Arial" panose="020B0604020202020204" pitchFamily="34" charset="0"/>
                <a:ea typeface="Times New Roman"/>
                <a:cs typeface="Arial" panose="020B0604020202020204" pitchFamily="34" charset="0"/>
              </a:rPr>
              <a:t>-BC128SS</a:t>
            </a: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4.5 cu ft Beverage and Wine Cooler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4" name="Text Box 8"/>
          <p:cNvSpPr txBox="1">
            <a:spLocks noChangeArrowheads="1"/>
          </p:cNvSpPr>
          <p:nvPr/>
        </p:nvSpPr>
        <p:spPr bwMode="auto">
          <a:xfrm>
            <a:off x="545906" y="1890708"/>
            <a:ext cx="3568894" cy="1194594"/>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buClr>
                <a:srgbClr val="676767"/>
              </a:buClr>
            </a:pPr>
            <a:r>
              <a:rPr lang="en-US" altLang="en-US" sz="900" b="1" dirty="0">
                <a:latin typeface="Arial" pitchFamily="34" charset="0"/>
                <a:cs typeface="Arial" pitchFamily="34" charset="0"/>
              </a:rPr>
              <a:t>Features</a:t>
            </a:r>
          </a:p>
          <a:p>
            <a:pPr marL="0" marR="0" lvl="0" indent="0" algn="l" defTabSz="914400" rtl="0" eaLnBrk="1" fontAlgn="base" latinLnBrk="0" hangingPunct="1">
              <a:lnSpc>
                <a:spcPct val="100000"/>
              </a:lnSpc>
              <a:spcBef>
                <a:spcPct val="0"/>
              </a:spcBef>
              <a:spcAft>
                <a:spcPct val="0"/>
              </a:spcAft>
              <a:buClr>
                <a:srgbClr val="676767"/>
              </a:buClr>
              <a:buSzTx/>
              <a:tabLst/>
            </a:pPr>
            <a:endParaRPr kumimoji="0" lang="en-US" altLang="en-US" sz="300" b="1"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CA" sz="850" dirty="0">
                <a:latin typeface="Arial" panose="020B0604020202020204" pitchFamily="34" charset="0"/>
                <a:cs typeface="Arial" panose="020B0604020202020204" pitchFamily="34" charset="0"/>
              </a:rPr>
              <a:t> Large 4.5 cu. ft. capacity holds 110 cans and 4 bottles</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CA" sz="850" dirty="0">
                <a:latin typeface="Arial" panose="020B0604020202020204" pitchFamily="34" charset="0"/>
                <a:cs typeface="Arial" panose="020B0604020202020204" pitchFamily="34" charset="0"/>
              </a:rPr>
              <a:t> Tampered window glass door</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CA" sz="850" dirty="0">
                <a:latin typeface="Arial" panose="020B0604020202020204" pitchFamily="34" charset="0"/>
                <a:cs typeface="Arial" panose="020B0604020202020204" pitchFamily="34" charset="0"/>
              </a:rPr>
              <a:t> 3 adjustable glass shelves </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CA" sz="850" dirty="0">
                <a:latin typeface="Arial" panose="020B0604020202020204" pitchFamily="34" charset="0"/>
                <a:cs typeface="Arial" panose="020B0604020202020204" pitchFamily="34" charset="0"/>
              </a:rPr>
              <a:t> Chrome wire shelf for wine or sparkling water bottles</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CA" sz="850" dirty="0">
                <a:latin typeface="Arial" panose="020B0604020202020204" pitchFamily="34" charset="0"/>
                <a:cs typeface="Arial" panose="020B0604020202020204" pitchFamily="34" charset="0"/>
              </a:rPr>
              <a:t> Temperature adjustable 40°F -61°F (4°C -16°C)</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CA" sz="850" dirty="0">
                <a:latin typeface="Arial" panose="020B0604020202020204" pitchFamily="34" charset="0"/>
                <a:cs typeface="Arial" panose="020B0604020202020204" pitchFamily="34" charset="0"/>
              </a:rPr>
              <a:t> Interior blue LED light to showcase beverages</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CA" sz="850" dirty="0">
                <a:latin typeface="Arial" panose="020B0604020202020204" pitchFamily="34" charset="0"/>
                <a:cs typeface="Arial" panose="020B0604020202020204" pitchFamily="34" charset="0"/>
              </a:rPr>
              <a:t> Electronic temperature control and with lock out feature</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CA" sz="850" dirty="0">
                <a:latin typeface="Arial" panose="020B0604020202020204" pitchFamily="34" charset="0"/>
                <a:cs typeface="Arial" panose="020B0604020202020204" pitchFamily="34" charset="0"/>
              </a:rPr>
              <a:t> Door hinged on right with magnetic seal</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lang="en-CA" sz="850" dirty="0">
                <a:latin typeface="Arial" panose="020B0604020202020204" pitchFamily="34" charset="0"/>
                <a:cs typeface="Arial" panose="020B0604020202020204" pitchFamily="34" charset="0"/>
              </a:rPr>
              <a:t> Low noise design (40 dB)</a:t>
            </a:r>
          </a:p>
          <a:p>
            <a:pPr marL="0" marR="0" lvl="0" indent="0" algn="l" defTabSz="914400" rtl="0" eaLnBrk="1" fontAlgn="base" latinLnBrk="0" hangingPunct="1">
              <a:lnSpc>
                <a:spcPct val="100000"/>
              </a:lnSpc>
              <a:spcBef>
                <a:spcPct val="0"/>
              </a:spcBef>
              <a:spcAft>
                <a:spcPct val="0"/>
              </a:spcAft>
              <a:buClr>
                <a:srgbClr val="676767"/>
              </a:buClr>
              <a:buSzTx/>
              <a:buFont typeface="Symbol" pitchFamily="18" charset="2"/>
              <a:buChar char="·"/>
              <a:tabLst/>
            </a:pPr>
            <a:r>
              <a:rPr kumimoji="0" lang="en-CA" altLang="en-US" sz="850" i="0" u="none" strike="noStrike" cap="none" normalizeH="0" baseline="0" dirty="0">
                <a:ln>
                  <a:noFill/>
                </a:ln>
                <a:effectLst/>
                <a:latin typeface="Arial" panose="020B0604020202020204" pitchFamily="34" charset="0"/>
                <a:cs typeface="Arial" panose="020B0604020202020204" pitchFamily="34" charset="0"/>
              </a:rPr>
              <a:t> Black</a:t>
            </a:r>
            <a:r>
              <a:rPr kumimoji="0" lang="en-CA" altLang="en-US" sz="850" i="0" u="none" strike="noStrike" cap="none" normalizeH="0" dirty="0">
                <a:ln>
                  <a:noFill/>
                </a:ln>
                <a:effectLst/>
                <a:latin typeface="Arial" panose="020B0604020202020204" pitchFamily="34" charset="0"/>
                <a:cs typeface="Arial" panose="020B0604020202020204" pitchFamily="34" charset="0"/>
              </a:rPr>
              <a:t> </a:t>
            </a:r>
            <a:r>
              <a:rPr lang="en-CA" altLang="en-US" sz="850" dirty="0">
                <a:latin typeface="Arial" panose="020B0604020202020204" pitchFamily="34" charset="0"/>
                <a:cs typeface="Arial" panose="020B0604020202020204" pitchFamily="34" charset="0"/>
              </a:rPr>
              <a:t>with stainless steel door trim</a:t>
            </a:r>
            <a:endParaRPr kumimoji="0" lang="en-US" altLang="en-US" sz="850" i="0" u="none" strike="noStrike" cap="none" normalizeH="0" baseline="0" dirty="0">
              <a:ln>
                <a:noFill/>
              </a:ln>
              <a:effectLst/>
              <a:latin typeface="Arial" pitchFamily="34" charset="0"/>
              <a:cs typeface="Arial" pitchFamily="34" charset="0"/>
            </a:endParaRPr>
          </a:p>
        </p:txBody>
      </p:sp>
      <p:sp>
        <p:nvSpPr>
          <p:cNvPr id="18" name="Text Box 130"/>
          <p:cNvSpPr txBox="1">
            <a:spLocks noChangeArrowheads="1"/>
          </p:cNvSpPr>
          <p:nvPr/>
        </p:nvSpPr>
        <p:spPr bwMode="auto">
          <a:xfrm>
            <a:off x="533400" y="5483581"/>
            <a:ext cx="487553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RCMW25-1000SS </a:t>
            </a: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1</a:t>
            </a:r>
            <a:r>
              <a:rPr lang="pt-BR" sz="1200" b="1" kern="1400" dirty="0">
                <a:solidFill>
                  <a:srgbClr val="FCAF17"/>
                </a:solidFill>
                <a:effectLst/>
                <a:latin typeface="Arial" panose="020B0604020202020204" pitchFamily="34" charset="0"/>
                <a:ea typeface="Times New Roman"/>
                <a:cs typeface="Arial" panose="020B0604020202020204" pitchFamily="34" charset="0"/>
              </a:rPr>
              <a:t>000 Watt 0.9 cu ft Commercial Microwave</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2" name="Text Box 7"/>
          <p:cNvSpPr txBox="1">
            <a:spLocks noChangeArrowheads="1"/>
          </p:cNvSpPr>
          <p:nvPr/>
        </p:nvSpPr>
        <p:spPr bwMode="auto">
          <a:xfrm>
            <a:off x="565150" y="5930177"/>
            <a:ext cx="3397250" cy="123825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1" fontAlgn="base" latinLnBrk="0" hangingPunct="1">
              <a:lnSpc>
                <a:spcPct val="112000"/>
              </a:lnSpc>
              <a:spcBef>
                <a:spcPct val="0"/>
              </a:spcBef>
              <a:buClrTx/>
              <a:buSzTx/>
              <a:buFontTx/>
              <a:buNone/>
              <a:tabLst/>
            </a:pPr>
            <a:r>
              <a:rPr kumimoji="0" lang="en-US" altLang="en-US" sz="1000" b="1" i="0" u="none" strike="noStrike" cap="none" normalizeH="0" baseline="0" dirty="0">
                <a:ln>
                  <a:noFill/>
                </a:ln>
                <a:effectLst/>
                <a:latin typeface="Arial" panose="020B0604020202020204" pitchFamily="34" charset="0"/>
                <a:cs typeface="Arial" pitchFamily="34" charset="0"/>
              </a:rPr>
              <a:t>Features</a:t>
            </a:r>
          </a:p>
          <a:p>
            <a:pPr marL="0" marR="0" lvl="0" indent="0" algn="just" defTabSz="914400" rtl="0" eaLnBrk="1" fontAlgn="base" latinLnBrk="0" hangingPunct="1">
              <a:lnSpc>
                <a:spcPct val="112000"/>
              </a:lnSpc>
              <a:spcBef>
                <a:spcPct val="0"/>
              </a:spcBef>
              <a:buClrTx/>
              <a:buSzTx/>
              <a:buFontTx/>
              <a:buNone/>
              <a:tabLst/>
            </a:pPr>
            <a:endParaRPr kumimoji="0" lang="en-US" altLang="en-US" sz="300" b="1" i="0" u="none" strike="noStrike" cap="none" normalizeH="0" baseline="0" dirty="0">
              <a:ln>
                <a:noFill/>
              </a:ln>
              <a:effectLst/>
              <a:latin typeface="Arial" pitchFamily="34" charset="0"/>
              <a:cs typeface="Arial" pitchFamily="34" charset="0"/>
            </a:endParaRPr>
          </a:p>
          <a:p>
            <a:pPr fontAlgn="base">
              <a:spcBef>
                <a:spcPct val="0"/>
              </a:spcBef>
              <a:buClr>
                <a:srgbClr val="2F2F2F"/>
              </a:buClr>
              <a:buFont typeface="Symbol" pitchFamily="18" charset="2"/>
              <a:buChar char="·"/>
            </a:pPr>
            <a:r>
              <a:rPr lang="en-US" altLang="en-US" sz="850" dirty="0">
                <a:latin typeface="Arial" pitchFamily="34" charset="0"/>
                <a:cs typeface="Arial" pitchFamily="34" charset="0"/>
              </a:rPr>
              <a:t> Manufactured for light to medium commercial usage</a:t>
            </a:r>
          </a:p>
          <a:p>
            <a:pPr fontAlgn="base">
              <a:spcBef>
                <a:spcPct val="0"/>
              </a:spcBef>
              <a:buClr>
                <a:srgbClr val="2F2F2F"/>
              </a:buClr>
              <a:buFont typeface="Symbol" pitchFamily="18" charset="2"/>
              <a:buChar char="·"/>
            </a:pPr>
            <a:r>
              <a:rPr lang="en-US" altLang="en-US" sz="850" dirty="0">
                <a:latin typeface="Arial" pitchFamily="34" charset="0"/>
                <a:cs typeface="Arial" pitchFamily="34" charset="0"/>
              </a:rPr>
              <a:t> 1000 Watts cooking power</a:t>
            </a:r>
          </a:p>
          <a:p>
            <a:pPr fontAlgn="base">
              <a:spcBef>
                <a:spcPct val="0"/>
              </a:spcBef>
              <a:buClr>
                <a:srgbClr val="2F2F2F"/>
              </a:buClr>
              <a:buFont typeface="Symbol" pitchFamily="18" charset="2"/>
              <a:buChar char="·"/>
            </a:pPr>
            <a:r>
              <a:rPr lang="en-US" altLang="en-US" sz="850" dirty="0">
                <a:latin typeface="Arial" pitchFamily="34" charset="0"/>
                <a:cs typeface="Arial" pitchFamily="34" charset="0"/>
              </a:rPr>
              <a:t> Stainless steel interior and exterior</a:t>
            </a:r>
          </a:p>
          <a:p>
            <a:pPr fontAlgn="base">
              <a:spcBef>
                <a:spcPct val="0"/>
              </a:spcBef>
              <a:buClr>
                <a:srgbClr val="2F2F2F"/>
              </a:buClr>
              <a:buFont typeface="Symbol" pitchFamily="18" charset="2"/>
              <a:buChar char="·"/>
            </a:pPr>
            <a:r>
              <a:rPr lang="en-US" altLang="en-US" sz="850" dirty="0">
                <a:latin typeface="Arial" pitchFamily="34" charset="0"/>
                <a:cs typeface="Arial" pitchFamily="34" charset="0"/>
              </a:rPr>
              <a:t> Touch controls - 3 multi-storage cooking stages, 20 programmable</a:t>
            </a:r>
          </a:p>
          <a:p>
            <a:pPr fontAlgn="base">
              <a:spcBef>
                <a:spcPct val="0"/>
              </a:spcBef>
              <a:buClr>
                <a:srgbClr val="2F2F2F"/>
              </a:buClr>
            </a:pPr>
            <a:r>
              <a:rPr lang="en-US" altLang="en-US" sz="850" dirty="0">
                <a:latin typeface="Arial" pitchFamily="34" charset="0"/>
                <a:cs typeface="Arial" pitchFamily="34" charset="0"/>
              </a:rPr>
              <a:t>   setting and 3 power levels</a:t>
            </a:r>
          </a:p>
          <a:p>
            <a:pPr fontAlgn="base">
              <a:spcBef>
                <a:spcPct val="0"/>
              </a:spcBef>
              <a:buClr>
                <a:srgbClr val="2F2F2F"/>
              </a:buClr>
              <a:buFont typeface="Symbol" pitchFamily="18" charset="2"/>
              <a:buChar char="·"/>
            </a:pPr>
            <a:r>
              <a:rPr lang="en-US" altLang="en-US" sz="850" dirty="0">
                <a:latin typeface="Arial" pitchFamily="34" charset="0"/>
                <a:cs typeface="Arial" pitchFamily="34" charset="0"/>
              </a:rPr>
              <a:t> Rugged ‘Grab and Go’ handle</a:t>
            </a:r>
          </a:p>
          <a:p>
            <a:pPr fontAlgn="base">
              <a:spcBef>
                <a:spcPct val="0"/>
              </a:spcBef>
              <a:buClr>
                <a:srgbClr val="2F2F2F"/>
              </a:buClr>
              <a:buFont typeface="Symbol" pitchFamily="18" charset="2"/>
              <a:buChar char="·"/>
            </a:pPr>
            <a:r>
              <a:rPr lang="en-US" altLang="en-US" sz="850" dirty="0">
                <a:latin typeface="Arial" pitchFamily="34" charset="0"/>
                <a:cs typeface="Arial" pitchFamily="34" charset="0"/>
              </a:rPr>
              <a:t> Energy-efficient bottom energy feed system</a:t>
            </a:r>
          </a:p>
          <a:p>
            <a:pPr fontAlgn="base">
              <a:spcBef>
                <a:spcPct val="0"/>
              </a:spcBef>
              <a:buClr>
                <a:srgbClr val="2F2F2F"/>
              </a:buClr>
              <a:buFont typeface="Symbol" pitchFamily="18" charset="2"/>
              <a:buChar char="·"/>
            </a:pPr>
            <a:r>
              <a:rPr lang="en-US" altLang="en-US" sz="850" dirty="0">
                <a:latin typeface="Arial" pitchFamily="34" charset="0"/>
                <a:cs typeface="Arial" pitchFamily="34" charset="0"/>
              </a:rPr>
              <a:t> Easy to clean stainless steel and ceramic surfaces</a:t>
            </a:r>
          </a:p>
          <a:p>
            <a:pPr fontAlgn="base">
              <a:spcBef>
                <a:spcPct val="0"/>
              </a:spcBef>
              <a:buClr>
                <a:srgbClr val="2F2F2F"/>
              </a:buClr>
              <a:buFont typeface="Symbol" pitchFamily="18" charset="2"/>
              <a:buChar char="·"/>
            </a:pPr>
            <a:r>
              <a:rPr lang="en-US" altLang="en-US" sz="850" dirty="0">
                <a:latin typeface="Arial" pitchFamily="34" charset="0"/>
                <a:cs typeface="Arial" pitchFamily="34" charset="0"/>
              </a:rPr>
              <a:t> Bright backlit LCD display</a:t>
            </a:r>
          </a:p>
          <a:p>
            <a:pPr fontAlgn="base">
              <a:spcBef>
                <a:spcPct val="0"/>
              </a:spcBef>
              <a:buClr>
                <a:srgbClr val="2F2F2F"/>
              </a:buClr>
              <a:buFont typeface="Symbol" pitchFamily="18" charset="2"/>
              <a:buChar char="·"/>
            </a:pPr>
            <a:endParaRPr kumimoji="0" lang="en-US" altLang="en-US" sz="850" b="0" i="0" u="none" strike="noStrike" cap="none" normalizeH="0" baseline="0" dirty="0">
              <a:ln>
                <a:noFill/>
              </a:ln>
              <a:effectLst/>
              <a:latin typeface="Arial" pitchFamily="34" charset="0"/>
              <a:cs typeface="Arial" pitchFamily="34" charset="0"/>
            </a:endParaRPr>
          </a:p>
          <a:p>
            <a:pPr fontAlgn="base">
              <a:spcBef>
                <a:spcPct val="0"/>
              </a:spcBef>
              <a:buClr>
                <a:srgbClr val="2F2F2F"/>
              </a:buClr>
            </a:pPr>
            <a:endParaRPr kumimoji="0" lang="en-US" altLang="en-US" sz="850" b="0" i="0" u="none" strike="noStrike" cap="none" normalizeH="0" baseline="0" dirty="0">
              <a:ln>
                <a:noFill/>
              </a:ln>
              <a:effectLst/>
              <a:latin typeface="Arial" pitchFamily="34" charset="0"/>
              <a:cs typeface="Arial" pitchFamily="34" charset="0"/>
            </a:endParaRPr>
          </a:p>
        </p:txBody>
      </p:sp>
      <p:pic>
        <p:nvPicPr>
          <p:cNvPr id="27" name="Picture 5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8625" y="5562462"/>
            <a:ext cx="363060" cy="367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4816" y="7301578"/>
            <a:ext cx="1344984" cy="548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p:nvSpPr>
        <p:spPr>
          <a:xfrm>
            <a:off x="4674816" y="7507708"/>
            <a:ext cx="577402" cy="200055"/>
          </a:xfrm>
          <a:prstGeom prst="rect">
            <a:avLst/>
          </a:prstGeom>
          <a:noFill/>
        </p:spPr>
        <p:txBody>
          <a:bodyPr wrap="none" rtlCol="0">
            <a:spAutoFit/>
          </a:bodyPr>
          <a:lstStyle/>
          <a:p>
            <a:r>
              <a:rPr lang="en-US" sz="700" b="1" dirty="0">
                <a:latin typeface="Arial" panose="020B0604020202020204" pitchFamily="34" charset="0"/>
                <a:cs typeface="Arial" panose="020B0604020202020204" pitchFamily="34" charset="0"/>
              </a:rPr>
              <a:t>0.9 cu. ft.</a:t>
            </a:r>
            <a:endParaRPr lang="en-CA" sz="700" b="1" dirty="0">
              <a:latin typeface="Arial" panose="020B0604020202020204" pitchFamily="34" charset="0"/>
              <a:cs typeface="Arial" panose="020B0604020202020204" pitchFamily="34" charset="0"/>
            </a:endParaRPr>
          </a:p>
        </p:txBody>
      </p:sp>
      <p:sp>
        <p:nvSpPr>
          <p:cNvPr id="35" name="TextBox 34"/>
          <p:cNvSpPr txBox="1"/>
          <p:nvPr/>
        </p:nvSpPr>
        <p:spPr>
          <a:xfrm>
            <a:off x="5513016" y="7514125"/>
            <a:ext cx="494046" cy="200055"/>
          </a:xfrm>
          <a:prstGeom prst="rect">
            <a:avLst/>
          </a:prstGeom>
          <a:noFill/>
        </p:spPr>
        <p:txBody>
          <a:bodyPr wrap="none" rtlCol="0">
            <a:spAutoFit/>
          </a:bodyPr>
          <a:lstStyle/>
          <a:p>
            <a:r>
              <a:rPr lang="en-US" sz="700" b="1" dirty="0">
                <a:latin typeface="Arial" panose="020B0604020202020204" pitchFamily="34" charset="0"/>
                <a:cs typeface="Arial" panose="020B0604020202020204" pitchFamily="34" charset="0"/>
              </a:rPr>
              <a:t>1000 W</a:t>
            </a:r>
            <a:endParaRPr lang="en-CA" sz="700" b="1" dirty="0">
              <a:latin typeface="Arial" panose="020B0604020202020204" pitchFamily="34" charset="0"/>
              <a:cs typeface="Arial" panose="020B0604020202020204" pitchFamily="34" charset="0"/>
            </a:endParaRPr>
          </a:p>
        </p:txBody>
      </p:sp>
      <p:pic>
        <p:nvPicPr>
          <p:cNvPr id="3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247" y="5956199"/>
            <a:ext cx="2366877" cy="1352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a:extLst>
              <a:ext uri="{FF2B5EF4-FFF2-40B4-BE49-F238E27FC236}">
                <a16:creationId xmlns:a16="http://schemas.microsoft.com/office/drawing/2014/main" id="{CC8D6CF1-E6EC-44DC-9C8A-EFE66F9789C6}"/>
              </a:ext>
            </a:extLst>
          </p:cNvPr>
          <p:cNvSpPr/>
          <p:nvPr/>
        </p:nvSpPr>
        <p:spPr>
          <a:xfrm>
            <a:off x="6616122" y="2667000"/>
            <a:ext cx="230688" cy="3810000"/>
          </a:xfrm>
          <a:prstGeom prst="rect">
            <a:avLst/>
          </a:prstGeom>
          <a:solidFill>
            <a:srgbClr val="7030A0"/>
          </a:solidFill>
          <a:ln>
            <a:solidFill>
              <a:srgbClr val="7030A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BE875CEF-DDE5-4F25-B4F0-809631F33871}"/>
              </a:ext>
            </a:extLst>
          </p:cNvPr>
          <p:cNvSpPr txBox="1"/>
          <p:nvPr/>
        </p:nvSpPr>
        <p:spPr>
          <a:xfrm>
            <a:off x="4811018" y="4418112"/>
            <a:ext cx="3840896" cy="307777"/>
          </a:xfrm>
          <a:prstGeom prst="rect">
            <a:avLst/>
          </a:prstGeom>
          <a:noFill/>
          <a:scene3d>
            <a:camera prst="orthographicFront">
              <a:rot lat="0" lon="0" rev="5400000"/>
            </a:camera>
            <a:lightRig rig="threePt" dir="t"/>
          </a:scene3d>
        </p:spPr>
        <p:txBody>
          <a:bodyPr wrap="square" rtlCol="0">
            <a:spAutoFit/>
          </a:bodyPr>
          <a:lstStyle/>
          <a:p>
            <a:r>
              <a:rPr lang="en-CA" sz="1400" b="1" dirty="0">
                <a:solidFill>
                  <a:schemeClr val="bg1"/>
                </a:solidFill>
                <a:latin typeface="Arial" panose="020B0604020202020204" pitchFamily="34" charset="0"/>
                <a:cs typeface="Arial" panose="020B0604020202020204" pitchFamily="34" charset="0"/>
              </a:rPr>
              <a:t>Beverage Coolers /Commercial Microwave </a:t>
            </a:r>
          </a:p>
        </p:txBody>
      </p:sp>
      <p:sp>
        <p:nvSpPr>
          <p:cNvPr id="24" name="Slide Number Placeholder 7">
            <a:extLst>
              <a:ext uri="{FF2B5EF4-FFF2-40B4-BE49-F238E27FC236}">
                <a16:creationId xmlns:a16="http://schemas.microsoft.com/office/drawing/2014/main" id="{18EFB91E-604B-488A-8B52-CE3A16E6C4F4}"/>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28</a:t>
            </a:fld>
            <a:endParaRPr lang="en-US" sz="1100" dirty="0">
              <a:solidFill>
                <a:schemeClr val="tx1"/>
              </a:solidFill>
              <a:latin typeface="Arial" panose="020B0604020202020204" pitchFamily="34" charset="0"/>
              <a:cs typeface="Arial" panose="020B0604020202020204" pitchFamily="34" charset="0"/>
            </a:endParaRPr>
          </a:p>
        </p:txBody>
      </p:sp>
      <p:sp>
        <p:nvSpPr>
          <p:cNvPr id="39" name="Text Box 52">
            <a:extLst>
              <a:ext uri="{FF2B5EF4-FFF2-40B4-BE49-F238E27FC236}">
                <a16:creationId xmlns:a16="http://schemas.microsoft.com/office/drawing/2014/main" id="{F94EABBA-19D7-4A53-AAAD-50F4C789BDBC}"/>
              </a:ext>
            </a:extLst>
          </p:cNvPr>
          <p:cNvSpPr txBox="1">
            <a:spLocks noChangeArrowheads="1"/>
          </p:cNvSpPr>
          <p:nvPr/>
        </p:nvSpPr>
        <p:spPr bwMode="auto">
          <a:xfrm>
            <a:off x="419030" y="4333716"/>
            <a:ext cx="39624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Commercial Microwave</a:t>
            </a:r>
          </a:p>
        </p:txBody>
      </p:sp>
      <p:sp>
        <p:nvSpPr>
          <p:cNvPr id="40" name="Rectangle 39">
            <a:extLst>
              <a:ext uri="{FF2B5EF4-FFF2-40B4-BE49-F238E27FC236}">
                <a16:creationId xmlns:a16="http://schemas.microsoft.com/office/drawing/2014/main" id="{46057CE7-3D56-4306-947D-42C1FA0A89A3}"/>
              </a:ext>
            </a:extLst>
          </p:cNvPr>
          <p:cNvSpPr/>
          <p:nvPr/>
        </p:nvSpPr>
        <p:spPr>
          <a:xfrm>
            <a:off x="381000" y="4710509"/>
            <a:ext cx="6096000" cy="553998"/>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The Royal Sovereign commercial microwave is built with a rugged ‘grab and go’ door handle and a stainless steel interior and exterior.   Manufactured for commercial use, the microwaves is ideal for quick service restaurants, office cafeterias, snack bars, supermarkets and more</a:t>
            </a:r>
          </a:p>
        </p:txBody>
      </p:sp>
      <p:sp>
        <p:nvSpPr>
          <p:cNvPr id="41" name="Text Box 52">
            <a:extLst>
              <a:ext uri="{FF2B5EF4-FFF2-40B4-BE49-F238E27FC236}">
                <a16:creationId xmlns:a16="http://schemas.microsoft.com/office/drawing/2014/main" id="{7FD90429-DFB8-4862-A212-F24AF713FAD2}"/>
              </a:ext>
            </a:extLst>
          </p:cNvPr>
          <p:cNvSpPr txBox="1">
            <a:spLocks noChangeArrowheads="1"/>
          </p:cNvSpPr>
          <p:nvPr/>
        </p:nvSpPr>
        <p:spPr bwMode="auto">
          <a:xfrm>
            <a:off x="419030" y="699767"/>
            <a:ext cx="39624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Beverage and Wine Cooler</a:t>
            </a:r>
          </a:p>
        </p:txBody>
      </p:sp>
    </p:spTree>
    <p:extLst>
      <p:ext uri="{BB962C8B-B14F-4D97-AF65-F5344CB8AC3E}">
        <p14:creationId xmlns:p14="http://schemas.microsoft.com/office/powerpoint/2010/main" val="1802132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157"/>
          <p:cNvSpPr txBox="1">
            <a:spLocks noChangeArrowheads="1"/>
          </p:cNvSpPr>
          <p:nvPr/>
        </p:nvSpPr>
        <p:spPr bwMode="auto">
          <a:xfrm>
            <a:off x="458470" y="8448675"/>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en-CA" sz="1000" kern="1400" dirty="0">
                <a:solidFill>
                  <a:schemeClr val="bg1"/>
                </a:solidFill>
                <a:latin typeface="Arial" panose="020B0604020202020204" pitchFamily="34" charset="0"/>
                <a:ea typeface="Times New Roman"/>
                <a:cs typeface="Arial" panose="020B0604020202020204" pitchFamily="34" charset="0"/>
              </a:rPr>
              <a:t>Select from multi-port or single port nozzle.   Multi-port hand dryers provide an even flow drying of hands, while single port provides a high intensity dry</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2" name="Text Box 157"/>
          <p:cNvSpPr txBox="1">
            <a:spLocks noChangeArrowheads="1"/>
          </p:cNvSpPr>
          <p:nvPr/>
        </p:nvSpPr>
        <p:spPr bwMode="auto">
          <a:xfrm>
            <a:off x="628948" y="7134448"/>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000" b="1" kern="1400" dirty="0">
                <a:solidFill>
                  <a:schemeClr val="bg1"/>
                </a:solidFill>
                <a:effectLst/>
                <a:latin typeface="Arial" panose="020B0604020202020204" pitchFamily="34" charset="0"/>
                <a:ea typeface="Times New Roman"/>
                <a:cs typeface="Arial" panose="020B0604020202020204" pitchFamily="34" charset="0"/>
              </a:rPr>
              <a:t>Interior Cooking Capacity</a:t>
            </a:r>
            <a:endParaRPr lang="en-CA" sz="1000" b="1"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5" name="Rectangle 4">
            <a:extLst>
              <a:ext uri="{FF2B5EF4-FFF2-40B4-BE49-F238E27FC236}">
                <a16:creationId xmlns:a16="http://schemas.microsoft.com/office/drawing/2014/main" id="{740D913F-0566-42AC-B36E-D55AEE339CBB}"/>
              </a:ext>
            </a:extLst>
          </p:cNvPr>
          <p:cNvSpPr/>
          <p:nvPr/>
        </p:nvSpPr>
        <p:spPr>
          <a:xfrm>
            <a:off x="1295400" y="5311823"/>
            <a:ext cx="1038374" cy="369332"/>
          </a:xfrm>
          <a:prstGeom prst="rect">
            <a:avLst/>
          </a:prstGeom>
        </p:spPr>
        <p:txBody>
          <a:bodyPr wrap="square">
            <a:spAutoFit/>
          </a:bodyPr>
          <a:lstStyle/>
          <a:p>
            <a:pPr algn="ctr"/>
            <a:r>
              <a:rPr lang="en-US" sz="900" dirty="0">
                <a:latin typeface="Arial" panose="020B0604020202020204" pitchFamily="34" charset="0"/>
                <a:cs typeface="Arial" panose="020B0604020202020204" pitchFamily="34" charset="0"/>
              </a:rPr>
              <a:t>Hands-Free</a:t>
            </a:r>
          </a:p>
          <a:p>
            <a:pPr algn="ctr"/>
            <a:r>
              <a:rPr lang="en-US" sz="900" dirty="0">
                <a:latin typeface="Arial" panose="020B0604020202020204" pitchFamily="34" charset="0"/>
                <a:cs typeface="Arial" panose="020B0604020202020204" pitchFamily="34" charset="0"/>
              </a:rPr>
              <a:t>Paddle Design</a:t>
            </a:r>
          </a:p>
        </p:txBody>
      </p:sp>
      <p:sp>
        <p:nvSpPr>
          <p:cNvPr id="18" name="Rectangle 17"/>
          <p:cNvSpPr/>
          <p:nvPr/>
        </p:nvSpPr>
        <p:spPr>
          <a:xfrm>
            <a:off x="505598" y="1752831"/>
            <a:ext cx="3761602" cy="2562240"/>
          </a:xfrm>
          <a:prstGeom prst="rect">
            <a:avLst/>
          </a:prstGeom>
        </p:spPr>
        <p:txBody>
          <a:bodyPr wrap="square">
            <a:spAutoFit/>
          </a:bodyPr>
          <a:lstStyle/>
          <a:p>
            <a:r>
              <a:rPr lang="en-US" sz="850" b="1" dirty="0">
                <a:latin typeface="Arial" panose="020B0604020202020204" pitchFamily="34" charset="0"/>
                <a:cs typeface="Arial" panose="020B0604020202020204" pitchFamily="34" charset="0"/>
              </a:rPr>
              <a:t>Features</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Tri-temperature Bottom Load Dispensing  </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Compressor cooling - dispenses boiling hot, room and cold water </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Bottled water is conveniently stored at the bottom of unit </a:t>
            </a:r>
          </a:p>
          <a:p>
            <a:r>
              <a:rPr lang="en-US" sz="850" dirty="0">
                <a:latin typeface="Arial" panose="020B0604020202020204" pitchFamily="34" charset="0"/>
                <a:cs typeface="Arial" panose="020B0604020202020204" pitchFamily="34" charset="0"/>
              </a:rPr>
              <a:t>   – no heavy  lifting of bottles and no accidental spills</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Bottle top snaps on  bottle for quick and easy operation</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Low bottle indicator light </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Uses 3 and 5 gallon bottles</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Hands-Free Paddle Design  </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2-Step Child Safety Lock  </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LED Indicator Lights and   </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Power, Hot, Cold and Low Water indicator lights</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Hot (ON/OFF), Cold (ON/OFF) and Master ON/OFF power switches located at back of unit help conserve </a:t>
            </a:r>
          </a:p>
          <a:p>
            <a:r>
              <a:rPr lang="en-US" sz="850" dirty="0">
                <a:latin typeface="Arial" panose="020B0604020202020204" pitchFamily="34" charset="0"/>
                <a:cs typeface="Arial" panose="020B0604020202020204" pitchFamily="34" charset="0"/>
              </a:rPr>
              <a:t>   energy when not in use</a:t>
            </a:r>
          </a:p>
          <a:p>
            <a:endParaRPr lang="en-US" sz="850" dirty="0">
              <a:latin typeface="Arial" panose="020B0604020202020204" pitchFamily="34" charset="0"/>
              <a:cs typeface="Arial" panose="020B0604020202020204" pitchFamily="34" charset="0"/>
            </a:endParaRPr>
          </a:p>
          <a:p>
            <a:endParaRPr lang="en-US" sz="850" dirty="0">
              <a:latin typeface="Arial" panose="020B0604020202020204" pitchFamily="34" charset="0"/>
              <a:cs typeface="Arial" panose="020B0604020202020204" pitchFamily="34" charset="0"/>
            </a:endParaRPr>
          </a:p>
        </p:txBody>
      </p:sp>
      <p:pic>
        <p:nvPicPr>
          <p:cNvPr id="1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1" y="1919881"/>
            <a:ext cx="1305042" cy="3600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483037" y="1062658"/>
            <a:ext cx="5841563" cy="707886"/>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This  hands-free paddle design tri-temperature bottom load water dispenser dispenses boiling hot, room and cold water. The bottled water is conveniently stored at  the base of the unit and pumps the water into the tanks - no need to lift heavy water bottles and no accidental spills.   Modern design ideal for home or workplace.   Use with standard 3 or 5 gallon bottles.</a:t>
            </a:r>
            <a:endParaRPr lang="en-CA" sz="1000" dirty="0">
              <a:latin typeface="Arial" panose="020B0604020202020204" pitchFamily="34" charset="0"/>
              <a:cs typeface="Arial" panose="020B0604020202020204" pitchFamily="34" charset="0"/>
            </a:endParaRPr>
          </a:p>
        </p:txBody>
      </p:sp>
      <p:pic>
        <p:nvPicPr>
          <p:cNvPr id="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8202" y="4100579"/>
            <a:ext cx="859978" cy="1187226"/>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110" y="4112114"/>
            <a:ext cx="984664" cy="1187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1" name="Picture 5">
            <a:extLst>
              <a:ext uri="{FF2B5EF4-FFF2-40B4-BE49-F238E27FC236}">
                <a16:creationId xmlns:a16="http://schemas.microsoft.com/office/drawing/2014/main" id="{9E25AA5B-D19E-4123-8BF0-A3DCE0EA5D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0658" y="2023760"/>
            <a:ext cx="421624" cy="407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2">
            <a:extLst>
              <a:ext uri="{FF2B5EF4-FFF2-40B4-BE49-F238E27FC236}">
                <a16:creationId xmlns:a16="http://schemas.microsoft.com/office/drawing/2014/main" id="{740D913F-0566-42AC-B36E-D55AEE339CBB}"/>
              </a:ext>
            </a:extLst>
          </p:cNvPr>
          <p:cNvSpPr/>
          <p:nvPr/>
        </p:nvSpPr>
        <p:spPr>
          <a:xfrm>
            <a:off x="2514600" y="5293468"/>
            <a:ext cx="1506847" cy="369332"/>
          </a:xfrm>
          <a:prstGeom prst="rect">
            <a:avLst/>
          </a:prstGeom>
        </p:spPr>
        <p:txBody>
          <a:bodyPr wrap="square">
            <a:spAutoFit/>
          </a:bodyPr>
          <a:lstStyle/>
          <a:p>
            <a:pPr algn="ctr"/>
            <a:r>
              <a:rPr lang="en-US" sz="900" dirty="0">
                <a:latin typeface="Arial" panose="020B0604020202020204" pitchFamily="34" charset="0"/>
                <a:cs typeface="Arial" panose="020B0604020202020204" pitchFamily="34" charset="0"/>
              </a:rPr>
              <a:t>Bottom-Load Design</a:t>
            </a:r>
          </a:p>
          <a:p>
            <a:pPr algn="ctr"/>
            <a:r>
              <a:rPr lang="en-US" sz="900" dirty="0">
                <a:latin typeface="Arial" panose="020B0604020202020204" pitchFamily="34" charset="0"/>
                <a:cs typeface="Arial" panose="020B0604020202020204" pitchFamily="34" charset="0"/>
              </a:rPr>
              <a:t>No Lifting of Bottles</a:t>
            </a:r>
          </a:p>
        </p:txBody>
      </p:sp>
      <p:sp>
        <p:nvSpPr>
          <p:cNvPr id="22" name="Text Box 52"/>
          <p:cNvSpPr txBox="1">
            <a:spLocks noChangeArrowheads="1"/>
          </p:cNvSpPr>
          <p:nvPr/>
        </p:nvSpPr>
        <p:spPr bwMode="auto">
          <a:xfrm>
            <a:off x="457200" y="5990858"/>
            <a:ext cx="38862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1600" b="1" kern="1400" dirty="0">
                <a:solidFill>
                  <a:srgbClr val="2E3640"/>
                </a:solidFill>
                <a:latin typeface="Arial" panose="020B0604020202020204" pitchFamily="34" charset="0"/>
                <a:ea typeface="Times New Roman"/>
                <a:cs typeface="Arial" panose="020B0604020202020204" pitchFamily="34" charset="0"/>
              </a:rPr>
              <a:t>Ice Maker</a:t>
            </a:r>
            <a:endParaRPr lang="en-CA" sz="1600" b="1"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3" name="Text Box 32"/>
          <p:cNvSpPr txBox="1">
            <a:spLocks noChangeArrowheads="1"/>
          </p:cNvSpPr>
          <p:nvPr/>
        </p:nvSpPr>
        <p:spPr bwMode="auto">
          <a:xfrm>
            <a:off x="488950" y="6400800"/>
            <a:ext cx="5759450" cy="40285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a:lnSpc>
                <a:spcPts val="1200"/>
              </a:lnSpc>
            </a:pPr>
            <a:r>
              <a:rPr lang="en-US" sz="1000" dirty="0">
                <a:latin typeface="Arial" panose="020B0604020202020204" pitchFamily="34" charset="0"/>
                <a:cs typeface="Arial" panose="020B0604020202020204" pitchFamily="34" charset="0"/>
              </a:rPr>
              <a:t>Make clear, restaurant quality high density ice cubes that melt 5 times slower than standard ice, keeping beverages chilled longer without diluting beverage flavor. Hooks up to water supply for continuous ice-making and eliminating the need to manually refill. Ideal for workplace breakrooms, cafeterias and small foodservice establishments</a:t>
            </a:r>
            <a:endParaRPr lang="en-CA" sz="1000" kern="1400" dirty="0">
              <a:effectLst/>
              <a:latin typeface="Arial" panose="020B0604020202020204" pitchFamily="34" charset="0"/>
              <a:ea typeface="Times New Roman"/>
              <a:cs typeface="Arial" panose="020B0604020202020204" pitchFamily="34" charset="0"/>
            </a:endParaRPr>
          </a:p>
        </p:txBody>
      </p:sp>
      <p:sp>
        <p:nvSpPr>
          <p:cNvPr id="34" name="Text Box 130"/>
          <p:cNvSpPr txBox="1">
            <a:spLocks noChangeArrowheads="1"/>
          </p:cNvSpPr>
          <p:nvPr/>
        </p:nvSpPr>
        <p:spPr bwMode="auto">
          <a:xfrm>
            <a:off x="515957" y="7086600"/>
            <a:ext cx="487553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RIM-HD-13SS</a:t>
            </a:r>
            <a:endParaRPr lang="pt-BR" sz="1200" b="1" kern="1400" dirty="0">
              <a:solidFill>
                <a:srgbClr val="FCAF17"/>
              </a:solidFill>
              <a:effectLst/>
              <a:latin typeface="Arial" panose="020B0604020202020204" pitchFamily="34" charset="0"/>
              <a:ea typeface="Times New Roman"/>
              <a:cs typeface="Arial" panose="020B0604020202020204" pitchFamily="34" charset="0"/>
            </a:endParaRP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High Density Cubed Ice Maker (Plumb-in)</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5" name="Text Box 7"/>
          <p:cNvSpPr txBox="1">
            <a:spLocks noChangeArrowheads="1"/>
          </p:cNvSpPr>
          <p:nvPr/>
        </p:nvSpPr>
        <p:spPr bwMode="auto">
          <a:xfrm>
            <a:off x="496888" y="7578864"/>
            <a:ext cx="2362200" cy="123825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1" fontAlgn="base" latinLnBrk="0" hangingPunct="1">
              <a:lnSpc>
                <a:spcPct val="112000"/>
              </a:lnSpc>
              <a:spcBef>
                <a:spcPct val="0"/>
              </a:spcBef>
              <a:buClrTx/>
              <a:buSzTx/>
              <a:buFontTx/>
              <a:buNone/>
              <a:tabLst/>
            </a:pPr>
            <a:r>
              <a:rPr kumimoji="0" lang="en-US" altLang="en-US" sz="1000" b="1" i="0" u="none" strike="noStrike" cap="none" normalizeH="0" baseline="0" dirty="0">
                <a:ln>
                  <a:noFill/>
                </a:ln>
                <a:solidFill>
                  <a:srgbClr val="2F2F2F"/>
                </a:solidFill>
                <a:effectLst/>
                <a:latin typeface="Arial" panose="020B0604020202020204" pitchFamily="34" charset="0"/>
                <a:cs typeface="Arial" pitchFamily="34" charset="0"/>
              </a:rPr>
              <a:t>Features</a:t>
            </a:r>
          </a:p>
          <a:p>
            <a:pPr marL="0" marR="0" lvl="0" indent="0" algn="just" defTabSz="914400" rtl="0" eaLnBrk="1" fontAlgn="base" latinLnBrk="0" hangingPunct="1">
              <a:lnSpc>
                <a:spcPct val="112000"/>
              </a:lnSpc>
              <a:spcBef>
                <a:spcPct val="0"/>
              </a:spcBef>
              <a:buClrTx/>
              <a:buSzTx/>
              <a:buFontTx/>
              <a:buNone/>
              <a:tabLst/>
            </a:pPr>
            <a:endParaRPr kumimoji="0" lang="en-US" altLang="en-US" sz="300" b="1" i="0" u="none" strike="noStrike" cap="none" normalizeH="0" baseline="0" dirty="0">
              <a:ln>
                <a:noFill/>
              </a:ln>
              <a:solidFill>
                <a:srgbClr val="2F2F2F"/>
              </a:solidFill>
              <a:effectLst/>
              <a:latin typeface="Arial" pitchFamily="34" charset="0"/>
              <a:cs typeface="Arial" pitchFamily="34" charset="0"/>
            </a:endParaRPr>
          </a:p>
          <a:p>
            <a:pPr fontAlgn="base">
              <a:spcBef>
                <a:spcPct val="0"/>
              </a:spcBef>
              <a:buClr>
                <a:srgbClr val="2F2F2F"/>
              </a:buClr>
              <a:buFont typeface="Symbol" pitchFamily="18" charset="2"/>
              <a:buChar char="·"/>
            </a:pPr>
            <a:r>
              <a:rPr lang="en-US" altLang="en-US" sz="850" dirty="0">
                <a:solidFill>
                  <a:srgbClr val="2F2F2F"/>
                </a:solidFill>
                <a:latin typeface="Arial" pitchFamily="34" charset="0"/>
                <a:cs typeface="Arial" pitchFamily="34" charset="0"/>
              </a:rPr>
              <a:t> Makes 28.7 (13Kg) of ice per 24 hours or </a:t>
            </a:r>
          </a:p>
          <a:p>
            <a:pPr fontAlgn="base">
              <a:spcBef>
                <a:spcPct val="0"/>
              </a:spcBef>
              <a:buClr>
                <a:srgbClr val="2F2F2F"/>
              </a:buClr>
            </a:pPr>
            <a:r>
              <a:rPr lang="en-US" altLang="en-US" sz="850" dirty="0">
                <a:solidFill>
                  <a:srgbClr val="2F2F2F"/>
                </a:solidFill>
                <a:latin typeface="Arial" pitchFamily="34" charset="0"/>
                <a:cs typeface="Arial" pitchFamily="34" charset="0"/>
              </a:rPr>
              <a:t>  24 cubes per 15-3 minute cycle</a:t>
            </a:r>
          </a:p>
          <a:p>
            <a:pPr fontAlgn="base">
              <a:spcBef>
                <a:spcPct val="0"/>
              </a:spcBef>
              <a:buClr>
                <a:srgbClr val="2F2F2F"/>
              </a:buClr>
              <a:buFont typeface="Symbol" pitchFamily="18" charset="2"/>
              <a:buChar char="·"/>
            </a:pPr>
            <a:r>
              <a:rPr lang="en-US" altLang="en-US" sz="850" dirty="0">
                <a:solidFill>
                  <a:srgbClr val="2F2F2F"/>
                </a:solidFill>
                <a:latin typeface="Arial" pitchFamily="34" charset="0"/>
                <a:cs typeface="Arial" pitchFamily="34" charset="0"/>
              </a:rPr>
              <a:t> Ice storage capacity of 2.4 lbs. (1.1kg)</a:t>
            </a:r>
          </a:p>
          <a:p>
            <a:pPr fontAlgn="base">
              <a:spcBef>
                <a:spcPct val="0"/>
              </a:spcBef>
              <a:buClr>
                <a:srgbClr val="2F2F2F"/>
              </a:buClr>
              <a:buFont typeface="Symbol" pitchFamily="18" charset="2"/>
              <a:buChar char="·"/>
            </a:pPr>
            <a:r>
              <a:rPr lang="en-US" altLang="en-US" sz="850" dirty="0">
                <a:solidFill>
                  <a:srgbClr val="2F2F2F"/>
                </a:solidFill>
                <a:latin typeface="Arial" pitchFamily="34" charset="0"/>
                <a:cs typeface="Arial" pitchFamily="34" charset="0"/>
              </a:rPr>
              <a:t> Touch pad controls and LED display with </a:t>
            </a:r>
          </a:p>
          <a:p>
            <a:pPr fontAlgn="base">
              <a:spcBef>
                <a:spcPct val="0"/>
              </a:spcBef>
              <a:buClr>
                <a:srgbClr val="2F2F2F"/>
              </a:buClr>
            </a:pPr>
            <a:r>
              <a:rPr lang="en-US" altLang="en-US" sz="850" dirty="0">
                <a:solidFill>
                  <a:srgbClr val="2F2F2F"/>
                </a:solidFill>
                <a:latin typeface="Arial" pitchFamily="34" charset="0"/>
                <a:cs typeface="Arial" pitchFamily="34" charset="0"/>
              </a:rPr>
              <a:t>  on/off and ice full indicators</a:t>
            </a:r>
          </a:p>
          <a:p>
            <a:pPr fontAlgn="base">
              <a:spcBef>
                <a:spcPct val="0"/>
              </a:spcBef>
              <a:buClr>
                <a:srgbClr val="2F2F2F"/>
              </a:buClr>
              <a:buFont typeface="Symbol" pitchFamily="18" charset="2"/>
              <a:buChar char="·"/>
            </a:pPr>
            <a:r>
              <a:rPr lang="en-US" altLang="en-US" sz="850" dirty="0">
                <a:solidFill>
                  <a:srgbClr val="2F2F2F"/>
                </a:solidFill>
                <a:latin typeface="Arial" pitchFamily="34" charset="0"/>
                <a:cs typeface="Arial" pitchFamily="34" charset="0"/>
              </a:rPr>
              <a:t> Makes clear high density ice </a:t>
            </a:r>
          </a:p>
          <a:p>
            <a:pPr fontAlgn="base">
              <a:spcBef>
                <a:spcPct val="0"/>
              </a:spcBef>
              <a:buClr>
                <a:srgbClr val="2F2F2F"/>
              </a:buClr>
              <a:buFont typeface="Symbol" pitchFamily="18" charset="2"/>
              <a:buChar char="·"/>
            </a:pPr>
            <a:r>
              <a:rPr lang="en-US" altLang="en-US" sz="850" dirty="0">
                <a:solidFill>
                  <a:srgbClr val="2F2F2F"/>
                </a:solidFill>
                <a:latin typeface="Arial" pitchFamily="34" charset="0"/>
                <a:cs typeface="Arial" pitchFamily="34" charset="0"/>
              </a:rPr>
              <a:t> Unit dimension 11.3” x 14.8” x 14.1”, 23 lbs.</a:t>
            </a:r>
            <a:endParaRPr kumimoji="0" lang="en-US" altLang="en-US" sz="850" b="0" i="0" u="none" strike="noStrike" cap="none" normalizeH="0" baseline="0" dirty="0">
              <a:ln>
                <a:noFill/>
              </a:ln>
              <a:solidFill>
                <a:srgbClr val="676767"/>
              </a:solidFill>
              <a:effectLst/>
              <a:latin typeface="Arial" pitchFamily="34" charset="0"/>
              <a:cs typeface="Arial" pitchFamily="34" charset="0"/>
            </a:endParaRPr>
          </a:p>
        </p:txBody>
      </p:sp>
      <p:pic>
        <p:nvPicPr>
          <p:cNvPr id="3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67200" y="7055485"/>
            <a:ext cx="1541515" cy="1708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 Box 130">
            <a:extLst>
              <a:ext uri="{FF2B5EF4-FFF2-40B4-BE49-F238E27FC236}">
                <a16:creationId xmlns:a16="http://schemas.microsoft.com/office/drawing/2014/main" id="{870630F7-DEB3-472E-BA8F-107785DA51B7}"/>
              </a:ext>
            </a:extLst>
          </p:cNvPr>
          <p:cNvSpPr txBox="1">
            <a:spLocks noChangeArrowheads="1"/>
          </p:cNvSpPr>
          <p:nvPr/>
        </p:nvSpPr>
        <p:spPr bwMode="auto">
          <a:xfrm>
            <a:off x="543697" y="605458"/>
            <a:ext cx="4561703"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RWD-1750S</a:t>
            </a:r>
            <a:endParaRPr lang="pt-BR" sz="1200" b="1" kern="1400" dirty="0">
              <a:solidFill>
                <a:srgbClr val="FCAF17"/>
              </a:solidFill>
              <a:effectLst/>
              <a:latin typeface="Arial" panose="020B0604020202020204" pitchFamily="34" charset="0"/>
              <a:ea typeface="Times New Roman"/>
              <a:cs typeface="Arial" panose="020B0604020202020204" pitchFamily="34" charset="0"/>
            </a:endParaRPr>
          </a:p>
          <a:p>
            <a:pPr algn="just"/>
            <a:r>
              <a:rPr lang="pt-BR" sz="1200" b="1" kern="1400" dirty="0">
                <a:solidFill>
                  <a:srgbClr val="FCAF17"/>
                </a:solidFill>
                <a:latin typeface="Arial" panose="020B0604020202020204" pitchFamily="34" charset="0"/>
                <a:ea typeface="Times New Roman"/>
                <a:cs typeface="Arial" panose="020B0604020202020204" pitchFamily="34" charset="0"/>
              </a:rPr>
              <a:t>Tri-Temperature Hands-Free Bottom Load Water Dispenser</a:t>
            </a:r>
            <a:endParaRPr lang="en-CA" sz="12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8" name="Rectangle 27">
            <a:extLst>
              <a:ext uri="{FF2B5EF4-FFF2-40B4-BE49-F238E27FC236}">
                <a16:creationId xmlns:a16="http://schemas.microsoft.com/office/drawing/2014/main" id="{A6480B83-D1F5-47D8-A7F2-3F5D60E288B6}"/>
              </a:ext>
            </a:extLst>
          </p:cNvPr>
          <p:cNvSpPr/>
          <p:nvPr/>
        </p:nvSpPr>
        <p:spPr>
          <a:xfrm>
            <a:off x="6616122" y="3124200"/>
            <a:ext cx="230688" cy="2971800"/>
          </a:xfrm>
          <a:prstGeom prst="rect">
            <a:avLst/>
          </a:prstGeom>
          <a:solidFill>
            <a:srgbClr val="7030A0"/>
          </a:solidFill>
          <a:ln>
            <a:solidFill>
              <a:srgbClr val="7030A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16CAD6D-838E-4131-B078-0AA53CB5D856}"/>
              </a:ext>
            </a:extLst>
          </p:cNvPr>
          <p:cNvSpPr txBox="1"/>
          <p:nvPr/>
        </p:nvSpPr>
        <p:spPr>
          <a:xfrm>
            <a:off x="4811018" y="4426264"/>
            <a:ext cx="3840896"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Bottom Load Water Dispenser</a:t>
            </a:r>
          </a:p>
        </p:txBody>
      </p:sp>
      <p:sp>
        <p:nvSpPr>
          <p:cNvPr id="29" name="Slide Number Placeholder 7">
            <a:extLst>
              <a:ext uri="{FF2B5EF4-FFF2-40B4-BE49-F238E27FC236}">
                <a16:creationId xmlns:a16="http://schemas.microsoft.com/office/drawing/2014/main" id="{99B5A4DA-A4A9-4E04-AC02-09A402BC20B1}"/>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29</a:t>
            </a:fld>
            <a:endParaRPr lang="en-US" sz="1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9383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3810000" y="5824638"/>
            <a:ext cx="2195772" cy="461665"/>
          </a:xfrm>
          <a:prstGeom prst="rect">
            <a:avLst/>
          </a:prstGeom>
          <a:noFill/>
        </p:spPr>
        <p:txBody>
          <a:bodyPr wrap="square" rtlCol="0">
            <a:spAutoFit/>
          </a:bodyPr>
          <a:lstStyle/>
          <a:p>
            <a:r>
              <a:rPr lang="en-CA" sz="800" b="1" dirty="0">
                <a:solidFill>
                  <a:schemeClr val="bg1"/>
                </a:solidFill>
                <a:latin typeface="Arial" panose="020B0604020202020204" pitchFamily="34" charset="0"/>
                <a:cs typeface="Arial" panose="020B0604020202020204" pitchFamily="34" charset="0"/>
              </a:rPr>
              <a:t>Microwave will easily accommodate 2 standard</a:t>
            </a:r>
          </a:p>
          <a:p>
            <a:r>
              <a:rPr lang="en-CA" sz="800" b="1" dirty="0">
                <a:solidFill>
                  <a:schemeClr val="bg1"/>
                </a:solidFill>
                <a:latin typeface="Arial" panose="020B0604020202020204" pitchFamily="34" charset="0"/>
                <a:cs typeface="Arial" panose="020B0604020202020204" pitchFamily="34" charset="0"/>
              </a:rPr>
              <a:t>¼” size steam table pans, 4” deep</a:t>
            </a:r>
          </a:p>
        </p:txBody>
      </p:sp>
      <p:sp>
        <p:nvSpPr>
          <p:cNvPr id="48" name="Text Box 130"/>
          <p:cNvSpPr txBox="1">
            <a:spLocks noChangeArrowheads="1"/>
          </p:cNvSpPr>
          <p:nvPr/>
        </p:nvSpPr>
        <p:spPr bwMode="auto">
          <a:xfrm>
            <a:off x="779912" y="5538332"/>
            <a:ext cx="2857916"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RBC-ED-300-CA </a:t>
            </a:r>
          </a:p>
          <a:p>
            <a:pPr marL="0" marR="0">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Professional Frontload Bill Counter with Counterfeit Detection</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pic>
        <p:nvPicPr>
          <p:cNvPr id="4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60" y="5367438"/>
            <a:ext cx="2082402" cy="2100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863" y="7521749"/>
            <a:ext cx="845981" cy="23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Text Box 157"/>
          <p:cNvSpPr txBox="1">
            <a:spLocks noChangeArrowheads="1"/>
          </p:cNvSpPr>
          <p:nvPr/>
        </p:nvSpPr>
        <p:spPr bwMode="auto">
          <a:xfrm>
            <a:off x="779912" y="5937668"/>
            <a:ext cx="3352800" cy="1435339"/>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900" kern="1400" dirty="0">
                <a:effectLst/>
                <a:latin typeface="Arial" panose="020B0604020202020204" pitchFamily="34" charset="0"/>
                <a:ea typeface="Times New Roman"/>
                <a:cs typeface="Arial" panose="020B0604020202020204" pitchFamily="34" charset="0"/>
              </a:rPr>
              <a:t>Features:</a:t>
            </a:r>
          </a:p>
          <a:p>
            <a:pPr lvl="0"/>
            <a:r>
              <a:rPr lang="en-US" altLang="en-US" sz="900" dirty="0">
                <a:latin typeface="Arial" panose="020B0604020202020204" pitchFamily="34" charset="0"/>
                <a:cs typeface="Arial" panose="020B0604020202020204" pitchFamily="34" charset="0"/>
              </a:rPr>
              <a:t>• </a:t>
            </a:r>
            <a:r>
              <a:rPr lang="en-CA" altLang="en-US" sz="900" dirty="0">
                <a:latin typeface="Arial" panose="020B0604020202020204" pitchFamily="34" charset="0"/>
                <a:cs typeface="Arial" panose="020B0604020202020204" pitchFamily="34" charset="0"/>
              </a:rPr>
              <a:t>Dual Canadian and American Counterfeit Detection</a:t>
            </a:r>
          </a:p>
          <a:p>
            <a:pPr lvl="0"/>
            <a:r>
              <a:rPr lang="en-CA" sz="900" dirty="0">
                <a:latin typeface="Arial" panose="020B0604020202020204" pitchFamily="34" charset="0"/>
                <a:cs typeface="Arial" panose="020B0604020202020204" pitchFamily="34" charset="0"/>
              </a:rPr>
              <a:t>•  High capacity front load hopper counts 1500 bills per minute</a:t>
            </a:r>
          </a:p>
          <a:p>
            <a:pPr lvl="0"/>
            <a:r>
              <a:rPr lang="en-US" altLang="en-US" sz="900" dirty="0">
                <a:latin typeface="Arial" panose="020B0604020202020204" pitchFamily="34" charset="0"/>
                <a:cs typeface="Arial" panose="020B0604020202020204" pitchFamily="34" charset="0"/>
              </a:rPr>
              <a:t>•  </a:t>
            </a:r>
            <a:r>
              <a:rPr lang="en-CA" altLang="en-US" sz="900" dirty="0">
                <a:latin typeface="Arial" panose="020B0604020202020204" pitchFamily="34" charset="0"/>
                <a:cs typeface="Arial" panose="020B0604020202020204" pitchFamily="34" charset="0"/>
              </a:rPr>
              <a:t>Large 500 bill high capacity hopper</a:t>
            </a:r>
          </a:p>
          <a:p>
            <a:pPr lvl="0"/>
            <a:r>
              <a:rPr lang="en-US" altLang="en-US" sz="900" dirty="0">
                <a:latin typeface="Arial" panose="020B0604020202020204" pitchFamily="34" charset="0"/>
                <a:cs typeface="Arial" panose="020B0604020202020204" pitchFamily="34" charset="0"/>
              </a:rPr>
              <a:t>•  </a:t>
            </a:r>
            <a:r>
              <a:rPr lang="en-CA" sz="900" dirty="0">
                <a:latin typeface="Arial" panose="020B0604020202020204" pitchFamily="34" charset="0"/>
                <a:cs typeface="Arial" panose="020B0604020202020204" pitchFamily="34" charset="0"/>
              </a:rPr>
              <a:t>Automatic start / stop or selectable manual mode</a:t>
            </a:r>
          </a:p>
          <a:p>
            <a:pPr lvl="0"/>
            <a:r>
              <a:rPr lang="en-US" altLang="en-US" sz="900" dirty="0">
                <a:latin typeface="Arial" panose="020B0604020202020204" pitchFamily="34" charset="0"/>
                <a:cs typeface="Arial" panose="020B0604020202020204" pitchFamily="34" charset="0"/>
              </a:rPr>
              <a:t>•  </a:t>
            </a:r>
            <a:r>
              <a:rPr lang="en-CA" altLang="en-US" sz="900" dirty="0">
                <a:latin typeface="Arial" panose="020B0604020202020204" pitchFamily="34" charset="0"/>
                <a:cs typeface="Arial" panose="020B0604020202020204" pitchFamily="34" charset="0"/>
              </a:rPr>
              <a:t>C</a:t>
            </a:r>
            <a:r>
              <a:rPr lang="en-CA" sz="900" dirty="0">
                <a:latin typeface="Arial" panose="020B0604020202020204" pitchFamily="34" charset="0"/>
                <a:cs typeface="Arial" panose="020B0604020202020204" pitchFamily="34" charset="0"/>
              </a:rPr>
              <a:t>umulative and batch counting</a:t>
            </a:r>
          </a:p>
          <a:p>
            <a:pPr lvl="0"/>
            <a:r>
              <a:rPr lang="en-US" altLang="en-US" sz="900" dirty="0">
                <a:latin typeface="Arial" panose="020B0604020202020204" pitchFamily="34" charset="0"/>
                <a:cs typeface="Arial" panose="020B0604020202020204" pitchFamily="34" charset="0"/>
              </a:rPr>
              <a:t>•  </a:t>
            </a:r>
            <a:r>
              <a:rPr lang="en-CA" altLang="en-US" sz="900" dirty="0">
                <a:latin typeface="Arial" panose="020B0604020202020204" pitchFamily="34" charset="0"/>
                <a:cs typeface="Arial" panose="020B0604020202020204" pitchFamily="34" charset="0"/>
              </a:rPr>
              <a:t>Retractable handle for easy carrying</a:t>
            </a:r>
            <a:endParaRPr lang="en-CA" sz="900" dirty="0">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89AD2FF6-A804-4424-9124-DE148F341FC3}"/>
              </a:ext>
            </a:extLst>
          </p:cNvPr>
          <p:cNvSpPr/>
          <p:nvPr/>
        </p:nvSpPr>
        <p:spPr>
          <a:xfrm>
            <a:off x="6627312" y="3776563"/>
            <a:ext cx="230688" cy="1590875"/>
          </a:xfrm>
          <a:prstGeom prst="rect">
            <a:avLst/>
          </a:prstGeom>
          <a:solidFill>
            <a:srgbClr val="00B0F0"/>
          </a:solidFill>
          <a:ln>
            <a:solidFill>
              <a:srgbClr val="00B0F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F18EC56A-D595-4FB9-81D9-0AC7D9BE2702}"/>
              </a:ext>
            </a:extLst>
          </p:cNvPr>
          <p:cNvSpPr txBox="1"/>
          <p:nvPr/>
        </p:nvSpPr>
        <p:spPr>
          <a:xfrm>
            <a:off x="5153102" y="4418112"/>
            <a:ext cx="3175000"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Bill Counters</a:t>
            </a:r>
          </a:p>
        </p:txBody>
      </p:sp>
      <p:sp>
        <p:nvSpPr>
          <p:cNvPr id="39" name="Slide Number Placeholder 7">
            <a:extLst>
              <a:ext uri="{FF2B5EF4-FFF2-40B4-BE49-F238E27FC236}">
                <a16:creationId xmlns:a16="http://schemas.microsoft.com/office/drawing/2014/main" id="{A637D40E-ABD3-4E32-B671-5489A2938953}"/>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3</a:t>
            </a:fld>
            <a:endParaRPr lang="en-US" sz="1100" dirty="0">
              <a:solidFill>
                <a:schemeClr val="tx1"/>
              </a:solidFill>
              <a:latin typeface="Arial" panose="020B0604020202020204" pitchFamily="34" charset="0"/>
              <a:cs typeface="Arial" panose="020B0604020202020204" pitchFamily="34" charset="0"/>
            </a:endParaRPr>
          </a:p>
        </p:txBody>
      </p:sp>
      <p:pic>
        <p:nvPicPr>
          <p:cNvPr id="38" name="Picture 4">
            <a:extLst>
              <a:ext uri="{FF2B5EF4-FFF2-40B4-BE49-F238E27FC236}">
                <a16:creationId xmlns:a16="http://schemas.microsoft.com/office/drawing/2014/main" id="{CFAEB788-EF1E-FEF0-6360-BEE0A1405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669856"/>
            <a:ext cx="837270" cy="236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Text Box 157">
            <a:extLst>
              <a:ext uri="{FF2B5EF4-FFF2-40B4-BE49-F238E27FC236}">
                <a16:creationId xmlns:a16="http://schemas.microsoft.com/office/drawing/2014/main" id="{68E4799A-1712-47B4-0E5F-9515A5FBA9A1}"/>
              </a:ext>
            </a:extLst>
          </p:cNvPr>
          <p:cNvSpPr txBox="1">
            <a:spLocks noChangeArrowheads="1"/>
          </p:cNvSpPr>
          <p:nvPr/>
        </p:nvSpPr>
        <p:spPr bwMode="auto">
          <a:xfrm>
            <a:off x="3092406" y="1972148"/>
            <a:ext cx="3352800" cy="170591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900" kern="1400" dirty="0">
                <a:effectLst/>
                <a:latin typeface="Arial" panose="020B0604020202020204" pitchFamily="34" charset="0"/>
                <a:ea typeface="Times New Roman"/>
                <a:cs typeface="Arial" panose="020B0604020202020204" pitchFamily="34" charset="0"/>
              </a:rPr>
              <a:t>Features:</a:t>
            </a:r>
          </a:p>
          <a:p>
            <a:r>
              <a:rPr lang="en-US" altLang="en-US" sz="900" dirty="0">
                <a:latin typeface="Arial Narrow"/>
                <a:cs typeface="Arial" pitchFamily="34" charset="0"/>
              </a:rPr>
              <a:t>• </a:t>
            </a:r>
            <a:r>
              <a:rPr lang="en-CA" altLang="en-US" sz="900" dirty="0">
                <a:latin typeface="Arial" panose="020B0604020202020204" pitchFamily="34" charset="0"/>
                <a:cs typeface="Arial" panose="020B0604020202020204" pitchFamily="34" charset="0"/>
              </a:rPr>
              <a:t>Dual Canadian and American Counterfeit Function </a:t>
            </a:r>
          </a:p>
          <a:p>
            <a:r>
              <a:rPr lang="en-CA" altLang="en-US" sz="900" dirty="0">
                <a:latin typeface="Arial" panose="020B0604020202020204" pitchFamily="34" charset="0"/>
                <a:cs typeface="Arial" panose="020B0604020202020204" pitchFamily="34" charset="0"/>
              </a:rPr>
              <a:t>   with selectable counterfeit detection</a:t>
            </a:r>
          </a:p>
          <a:p>
            <a:pPr lvl="0"/>
            <a:r>
              <a:rPr lang="en-US" altLang="en-US" sz="900" dirty="0">
                <a:latin typeface="Arial Narrow"/>
                <a:cs typeface="Arial" pitchFamily="34" charset="0"/>
              </a:rPr>
              <a:t>• </a:t>
            </a:r>
            <a:r>
              <a:rPr lang="en-CA" altLang="en-US" sz="900" dirty="0">
                <a:latin typeface="Arial" panose="020B0604020202020204" pitchFamily="34" charset="0"/>
                <a:cs typeface="Arial" panose="020B0604020202020204" pitchFamily="34" charset="0"/>
              </a:rPr>
              <a:t>Counts both value and quantity of selected denomination</a:t>
            </a:r>
          </a:p>
          <a:p>
            <a:r>
              <a:rPr lang="en-US" altLang="en-US" sz="900" dirty="0">
                <a:latin typeface="Arial Narrow"/>
                <a:cs typeface="Arial" pitchFamily="34" charset="0"/>
              </a:rPr>
              <a:t>•  </a:t>
            </a:r>
            <a:r>
              <a:rPr lang="en-CA" sz="900" dirty="0">
                <a:latin typeface="Arial" panose="020B0604020202020204" pitchFamily="34" charset="0"/>
                <a:cs typeface="Arial" panose="020B0604020202020204" pitchFamily="34" charset="0"/>
              </a:rPr>
              <a:t>Variable counting speed, 900/1200/1500 bills per minute</a:t>
            </a:r>
          </a:p>
          <a:p>
            <a:pPr lvl="0"/>
            <a:r>
              <a:rPr lang="en-US" altLang="en-US" sz="900" dirty="0">
                <a:latin typeface="Arial Narrow"/>
                <a:cs typeface="Arial" pitchFamily="34" charset="0"/>
              </a:rPr>
              <a:t>• </a:t>
            </a:r>
            <a:r>
              <a:rPr lang="en-CA" altLang="en-US" sz="900" dirty="0">
                <a:latin typeface="Arial" panose="020B0604020202020204" pitchFamily="34" charset="0"/>
                <a:cs typeface="Arial" panose="020B0604020202020204" pitchFamily="34" charset="0"/>
              </a:rPr>
              <a:t>Convenient large front loading hopper holds up to 500 </a:t>
            </a:r>
          </a:p>
          <a:p>
            <a:pPr lvl="0"/>
            <a:r>
              <a:rPr lang="en-CA" altLang="en-US" sz="900" dirty="0">
                <a:latin typeface="Arial" panose="020B0604020202020204" pitchFamily="34" charset="0"/>
                <a:cs typeface="Arial" panose="020B0604020202020204" pitchFamily="34" charset="0"/>
              </a:rPr>
              <a:t>   banknotes</a:t>
            </a:r>
          </a:p>
          <a:p>
            <a:pPr lvl="0"/>
            <a:r>
              <a:rPr lang="en-CA" sz="900" dirty="0">
                <a:latin typeface="Arial Narrow"/>
                <a:cs typeface="Arial" panose="020B0604020202020204" pitchFamily="34" charset="0"/>
              </a:rPr>
              <a:t>•  </a:t>
            </a:r>
            <a:r>
              <a:rPr lang="en-CA" sz="900" dirty="0">
                <a:latin typeface="Arial" panose="020B0604020202020204" pitchFamily="34" charset="0"/>
                <a:cs typeface="Arial" panose="020B0604020202020204" pitchFamily="34" charset="0"/>
              </a:rPr>
              <a:t>Displays or prints report by denomination, total count and </a:t>
            </a:r>
          </a:p>
          <a:p>
            <a:pPr lvl="0"/>
            <a:r>
              <a:rPr lang="en-CA" sz="900" dirty="0">
                <a:latin typeface="Arial" panose="020B0604020202020204" pitchFamily="34" charset="0"/>
                <a:cs typeface="Arial" panose="020B0604020202020204" pitchFamily="34" charset="0"/>
              </a:rPr>
              <a:t>   total values including date and time -</a:t>
            </a:r>
            <a:r>
              <a:rPr lang="en-CA" altLang="en-US" sz="900" dirty="0">
                <a:latin typeface="Arial" panose="020B0604020202020204" pitchFamily="34" charset="0"/>
                <a:cs typeface="Arial" panose="020B0604020202020204" pitchFamily="34" charset="0"/>
              </a:rPr>
              <a:t> printer not included</a:t>
            </a:r>
            <a:endParaRPr lang="en-CA" sz="900" dirty="0">
              <a:latin typeface="Arial" panose="020B0604020202020204" pitchFamily="34" charset="0"/>
              <a:cs typeface="Arial" panose="020B0604020202020204" pitchFamily="34" charset="0"/>
            </a:endParaRPr>
          </a:p>
          <a:p>
            <a:r>
              <a:rPr lang="en-US" altLang="en-US" sz="900" dirty="0">
                <a:latin typeface="Arial Narrow"/>
                <a:cs typeface="Arial" pitchFamily="34" charset="0"/>
              </a:rPr>
              <a:t>•  </a:t>
            </a:r>
            <a:r>
              <a:rPr lang="en-CA" altLang="en-US" sz="900" dirty="0">
                <a:latin typeface="Arial" panose="020B0604020202020204" pitchFamily="34" charset="0"/>
                <a:cs typeface="Arial" panose="020B0604020202020204" pitchFamily="34" charset="0"/>
              </a:rPr>
              <a:t>Integrated LCD Display screen and bonus external display</a:t>
            </a:r>
          </a:p>
          <a:p>
            <a:pPr lvl="0"/>
            <a:r>
              <a:rPr lang="en-US" altLang="en-US" sz="900" dirty="0">
                <a:latin typeface="Arial Narrow"/>
                <a:cs typeface="Arial" pitchFamily="34" charset="0"/>
              </a:rPr>
              <a:t>•  </a:t>
            </a:r>
            <a:r>
              <a:rPr lang="en-CA" sz="900" dirty="0">
                <a:latin typeface="Arial" panose="020B0604020202020204" pitchFamily="34" charset="0"/>
                <a:cs typeface="Arial" panose="020B0604020202020204" pitchFamily="34" charset="0"/>
              </a:rPr>
              <a:t>Automatic start / stop or selectable manual mode</a:t>
            </a:r>
          </a:p>
          <a:p>
            <a:pPr lvl="0"/>
            <a:r>
              <a:rPr lang="en-US" altLang="en-US" sz="900" dirty="0">
                <a:latin typeface="Arial Narrow"/>
                <a:cs typeface="Arial" pitchFamily="34" charset="0"/>
              </a:rPr>
              <a:t>•  </a:t>
            </a:r>
            <a:r>
              <a:rPr lang="en-CA" sz="900" dirty="0">
                <a:latin typeface="Arial" panose="020B0604020202020204" pitchFamily="34" charset="0"/>
                <a:cs typeface="Arial" panose="020B0604020202020204" pitchFamily="34" charset="0"/>
              </a:rPr>
              <a:t>Add mode shows cumulative total of all bills counted</a:t>
            </a:r>
          </a:p>
          <a:p>
            <a:pPr algn="just">
              <a:lnSpc>
                <a:spcPts val="1400"/>
              </a:lnSpc>
            </a:pPr>
            <a:endParaRPr lang="en-CA" sz="900" b="1" kern="1400" dirty="0">
              <a:latin typeface="Arial" panose="020B0604020202020204" pitchFamily="34" charset="0"/>
              <a:ea typeface="Times New Roman"/>
              <a:cs typeface="Arial" panose="020B0604020202020204" pitchFamily="34" charset="0"/>
            </a:endParaRPr>
          </a:p>
        </p:txBody>
      </p:sp>
      <p:sp>
        <p:nvSpPr>
          <p:cNvPr id="42" name="Text Box 130">
            <a:extLst>
              <a:ext uri="{FF2B5EF4-FFF2-40B4-BE49-F238E27FC236}">
                <a16:creationId xmlns:a16="http://schemas.microsoft.com/office/drawing/2014/main" id="{4C9F5082-269F-3EEC-D2B5-6B6FDDB2F93E}"/>
              </a:ext>
            </a:extLst>
          </p:cNvPr>
          <p:cNvSpPr txBox="1">
            <a:spLocks noChangeArrowheads="1"/>
          </p:cNvSpPr>
          <p:nvPr/>
        </p:nvSpPr>
        <p:spPr bwMode="auto">
          <a:xfrm>
            <a:off x="3092406" y="1392060"/>
            <a:ext cx="25146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spcBef>
                <a:spcPts val="0"/>
              </a:spcBef>
              <a:spcAft>
                <a:spcPts val="0"/>
              </a:spcAft>
            </a:pPr>
            <a:r>
              <a:rPr lang="pt-BR" sz="1200" b="1" kern="1400" dirty="0">
                <a:solidFill>
                  <a:srgbClr val="FCAF17"/>
                </a:solidFill>
                <a:effectLst/>
                <a:latin typeface="Arial"/>
                <a:ea typeface="Times New Roman"/>
              </a:rPr>
              <a:t>RBC-ED250-CA</a:t>
            </a:r>
          </a:p>
          <a:p>
            <a:pPr marL="0" marR="0">
              <a:spcBef>
                <a:spcPts val="0"/>
              </a:spcBef>
              <a:spcAft>
                <a:spcPts val="0"/>
              </a:spcAft>
            </a:pPr>
            <a:r>
              <a:rPr lang="pt-BR" sz="1200" b="1" kern="1400" dirty="0">
                <a:solidFill>
                  <a:srgbClr val="FCAF17"/>
                </a:solidFill>
                <a:effectLst/>
                <a:latin typeface="Arial"/>
                <a:ea typeface="Times New Roman"/>
              </a:rPr>
              <a:t>Commercial Bill Counter with Selectable Denomination for Value Counting</a:t>
            </a:r>
            <a:endParaRPr lang="en-CA" sz="1000" kern="1400" dirty="0">
              <a:solidFill>
                <a:srgbClr val="212120"/>
              </a:solidFill>
              <a:effectLst/>
              <a:latin typeface="Times New Roman"/>
              <a:ea typeface="Times New Roman"/>
            </a:endParaRPr>
          </a:p>
        </p:txBody>
      </p:sp>
      <p:pic>
        <p:nvPicPr>
          <p:cNvPr id="43" name="Picture 5">
            <a:extLst>
              <a:ext uri="{FF2B5EF4-FFF2-40B4-BE49-F238E27FC236}">
                <a16:creationId xmlns:a16="http://schemas.microsoft.com/office/drawing/2014/main" id="{C0EAA38A-9D06-34F6-CE5A-406EF07951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94" y="1467288"/>
            <a:ext cx="2604453" cy="2212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4977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157"/>
          <p:cNvSpPr txBox="1">
            <a:spLocks noChangeArrowheads="1"/>
          </p:cNvSpPr>
          <p:nvPr/>
        </p:nvSpPr>
        <p:spPr bwMode="auto">
          <a:xfrm>
            <a:off x="3904932" y="8125048"/>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en-CA" sz="1000" kern="1400" dirty="0">
                <a:solidFill>
                  <a:schemeClr val="bg1"/>
                </a:solidFill>
                <a:effectLst/>
                <a:latin typeface="Arial" panose="020B0604020202020204" pitchFamily="34" charset="0"/>
                <a:ea typeface="Times New Roman"/>
                <a:cs typeface="Arial" panose="020B0604020202020204" pitchFamily="34" charset="0"/>
              </a:rPr>
              <a:t>Some Royal Sovereign Hand dryers are infused with Steritouch Antimicrobial protection, which works continuously to help prevent the growth  of stain and odour causing bacteria, mold and mildew on the surface of the hand dryer.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56" name="Text Box 130"/>
          <p:cNvSpPr txBox="1">
            <a:spLocks noChangeArrowheads="1"/>
          </p:cNvSpPr>
          <p:nvPr/>
        </p:nvSpPr>
        <p:spPr bwMode="auto">
          <a:xfrm>
            <a:off x="433466" y="2059239"/>
            <a:ext cx="53340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endParaRPr lang="en-CA" sz="135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4" name="TextBox 23"/>
          <p:cNvSpPr txBox="1"/>
          <p:nvPr/>
        </p:nvSpPr>
        <p:spPr>
          <a:xfrm>
            <a:off x="5286952" y="7772400"/>
            <a:ext cx="1356107" cy="338554"/>
          </a:xfrm>
          <a:prstGeom prst="rect">
            <a:avLst/>
          </a:prstGeom>
          <a:noFill/>
        </p:spPr>
        <p:txBody>
          <a:bodyPr wrap="square" rtlCol="0">
            <a:spAutoFit/>
          </a:bodyPr>
          <a:lstStyle/>
          <a:p>
            <a:r>
              <a:rPr lang="en-CA" sz="800" b="1" dirty="0">
                <a:solidFill>
                  <a:schemeClr val="bg1"/>
                </a:solidFill>
                <a:latin typeface="Arial" panose="020B0604020202020204" pitchFamily="34" charset="0"/>
                <a:cs typeface="Arial" panose="020B0604020202020204" pitchFamily="34" charset="0"/>
              </a:rPr>
              <a:t>Royal Sovereign Free App </a:t>
            </a:r>
          </a:p>
        </p:txBody>
      </p:sp>
      <p:sp>
        <p:nvSpPr>
          <p:cNvPr id="36" name="TextBox 35"/>
          <p:cNvSpPr txBox="1"/>
          <p:nvPr/>
        </p:nvSpPr>
        <p:spPr>
          <a:xfrm>
            <a:off x="357266" y="1160532"/>
            <a:ext cx="6042918" cy="1477328"/>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Royal Sovereign’s high velocity commercial fans are manufactured to provide maximum performance, reliability and durability.   These fans are ideal for warehouses, factories and other large commercial spaces where large volume air circulation may be required.   Select the ideal fan type (drum, pedestal, wall mount, air mover) and size to suit your specific application need.</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Circulate air and stay cool.  Medium and large sized commercial drum fans are ideal for indoor commercial or industrial applications such as in a factory, warehouse, barn,  or outside such as patios or in garages. Easy to use, powerful, and portable all with convenient built-in wheels and handle.   Circulates air evenly and quietly though-out the space it is ventilating.</a:t>
            </a:r>
            <a:endParaRPr lang="en-CA" sz="1000" dirty="0">
              <a:latin typeface="Arial" panose="020B0604020202020204" pitchFamily="34" charset="0"/>
              <a:cs typeface="Arial" panose="020B0604020202020204" pitchFamily="34" charset="0"/>
            </a:endParaRPr>
          </a:p>
        </p:txBody>
      </p:sp>
      <p:sp>
        <p:nvSpPr>
          <p:cNvPr id="50" name="Text Box 52"/>
          <p:cNvSpPr txBox="1">
            <a:spLocks noChangeArrowheads="1"/>
          </p:cNvSpPr>
          <p:nvPr/>
        </p:nvSpPr>
        <p:spPr bwMode="auto">
          <a:xfrm>
            <a:off x="396635" y="782251"/>
            <a:ext cx="6513831"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US" sz="2400" kern="1400" dirty="0">
                <a:solidFill>
                  <a:srgbClr val="2E3640"/>
                </a:solidFill>
                <a:latin typeface="Arial" panose="020B0604020202020204" pitchFamily="34" charset="0"/>
                <a:ea typeface="Times New Roman"/>
                <a:cs typeface="Arial" panose="020B0604020202020204" pitchFamily="34" charset="0"/>
              </a:rPr>
              <a:t>High Velocity &amp; Commercial Drum Fans</a:t>
            </a:r>
          </a:p>
        </p:txBody>
      </p:sp>
      <p:sp>
        <p:nvSpPr>
          <p:cNvPr id="27" name="Rectangle 26"/>
          <p:cNvSpPr/>
          <p:nvPr/>
        </p:nvSpPr>
        <p:spPr>
          <a:xfrm>
            <a:off x="424715" y="3666873"/>
            <a:ext cx="3021459" cy="2185214"/>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Features</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High Velocity  </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Powerful 1/3 horsepower industrial motor provides </a:t>
            </a:r>
          </a:p>
          <a:p>
            <a:r>
              <a:rPr lang="en-US" sz="850" dirty="0">
                <a:latin typeface="Arial" panose="020B0604020202020204" pitchFamily="34" charset="0"/>
                <a:cs typeface="Arial" panose="020B0604020202020204" pitchFamily="34" charset="0"/>
              </a:rPr>
              <a:t>   high velocity circulation</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Delivers 7855 CFM air volume at high fan speed </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3 speed control</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Drum can be tilted 180° to modify airflow</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Durable Metal Construction  </a:t>
            </a:r>
          </a:p>
          <a:p>
            <a:endParaRPr lang="en-US" sz="400" b="1"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Designed for rugged commercial use </a:t>
            </a:r>
          </a:p>
          <a:p>
            <a:r>
              <a:rPr lang="en-US" sz="850" dirty="0">
                <a:latin typeface="Arial" panose="020B0604020202020204" pitchFamily="34" charset="0"/>
                <a:cs typeface="Arial" panose="020B0604020202020204" pitchFamily="34" charset="0"/>
              </a:rPr>
              <a:t>▪  All aluminum blades</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Easy Mobility  </a:t>
            </a:r>
          </a:p>
          <a:p>
            <a:endParaRPr lang="en-US" sz="400" b="1"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Built in wheels and dual handle provide for easy mobility</a:t>
            </a:r>
          </a:p>
          <a:p>
            <a:r>
              <a:rPr lang="en-US" sz="850" dirty="0">
                <a:latin typeface="Arial" panose="020B0604020202020204" pitchFamily="34" charset="0"/>
                <a:cs typeface="Arial" panose="020B0604020202020204" pitchFamily="34" charset="0"/>
              </a:rPr>
              <a:t>▪  Ships fully assembled -no assembly required</a:t>
            </a:r>
          </a:p>
        </p:txBody>
      </p:sp>
      <p:sp>
        <p:nvSpPr>
          <p:cNvPr id="28" name="Rectangle 27"/>
          <p:cNvSpPr/>
          <p:nvPr/>
        </p:nvSpPr>
        <p:spPr>
          <a:xfrm>
            <a:off x="433466" y="5936797"/>
            <a:ext cx="3606800" cy="1854354"/>
          </a:xfrm>
          <a:prstGeom prst="rect">
            <a:avLst/>
          </a:prstGeom>
        </p:spPr>
        <p:txBody>
          <a:bodyPr wrap="square">
            <a:spAutoFit/>
          </a:bodyPr>
          <a:lstStyle/>
          <a:p>
            <a:r>
              <a:rPr lang="en-CA" sz="850" b="1" dirty="0">
                <a:latin typeface="Arial" panose="020B0604020202020204" pitchFamily="34" charset="0"/>
                <a:cs typeface="Arial" panose="020B0604020202020204" pitchFamily="34" charset="0"/>
              </a:rPr>
              <a:t>Attributes</a:t>
            </a:r>
          </a:p>
          <a:p>
            <a:endParaRPr lang="en-CA" sz="400" b="1"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Fan Size:</a:t>
            </a:r>
            <a:r>
              <a:rPr lang="en-CA" sz="850" dirty="0">
                <a:latin typeface="Arial" panose="020B0604020202020204" pitchFamily="34" charset="0"/>
                <a:cs typeface="Arial" panose="020B0604020202020204" pitchFamily="34" charset="0"/>
              </a:rPr>
              <a:t>  24”   </a:t>
            </a:r>
          </a:p>
          <a:p>
            <a:r>
              <a:rPr lang="en-CA" sz="850" b="1" dirty="0">
                <a:latin typeface="Arial" panose="020B0604020202020204" pitchFamily="34" charset="0"/>
                <a:cs typeface="Arial" panose="020B0604020202020204" pitchFamily="34" charset="0"/>
              </a:rPr>
              <a:t>Fan Speeds</a:t>
            </a:r>
            <a:r>
              <a:rPr lang="en-CA" sz="850" dirty="0">
                <a:latin typeface="Arial" panose="020B0604020202020204" pitchFamily="34" charset="0"/>
                <a:cs typeface="Arial" panose="020B0604020202020204" pitchFamily="34" charset="0"/>
              </a:rPr>
              <a:t>:  3   </a:t>
            </a:r>
          </a:p>
          <a:p>
            <a:r>
              <a:rPr lang="en-CA" sz="850" b="1" dirty="0">
                <a:latin typeface="Arial" panose="020B0604020202020204" pitchFamily="34" charset="0"/>
                <a:cs typeface="Arial" panose="020B0604020202020204" pitchFamily="34" charset="0"/>
              </a:rPr>
              <a:t>CFM Air Volume: </a:t>
            </a:r>
            <a:r>
              <a:rPr lang="en-CA" sz="850" dirty="0">
                <a:latin typeface="Arial" panose="020B0604020202020204" pitchFamily="34" charset="0"/>
                <a:cs typeface="Arial" panose="020B0604020202020204" pitchFamily="34" charset="0"/>
              </a:rPr>
              <a:t>7855 CFM (High)</a:t>
            </a:r>
          </a:p>
          <a:p>
            <a:r>
              <a:rPr lang="en-CA" sz="850" b="1" dirty="0">
                <a:latin typeface="Arial" panose="020B0604020202020204" pitchFamily="34" charset="0"/>
                <a:cs typeface="Arial" panose="020B0604020202020204" pitchFamily="34" charset="0"/>
              </a:rPr>
              <a:t>Speed: </a:t>
            </a:r>
            <a:r>
              <a:rPr lang="en-CA" sz="850" dirty="0">
                <a:latin typeface="Arial" panose="020B0604020202020204" pitchFamily="34" charset="0"/>
                <a:cs typeface="Arial" panose="020B0604020202020204" pitchFamily="34" charset="0"/>
              </a:rPr>
              <a:t>1135 RPM (High)</a:t>
            </a:r>
            <a:endParaRPr lang="en-CA" sz="850" b="1"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Horsepower: </a:t>
            </a:r>
            <a:r>
              <a:rPr lang="en-CA" sz="850" dirty="0">
                <a:latin typeface="Arial" panose="020B0604020202020204" pitchFamily="34" charset="0"/>
                <a:cs typeface="Arial" panose="020B0604020202020204" pitchFamily="34" charset="0"/>
              </a:rPr>
              <a:t>1/3</a:t>
            </a:r>
          </a:p>
          <a:p>
            <a:r>
              <a:rPr lang="en-CA" sz="850" b="1" dirty="0">
                <a:latin typeface="Arial" panose="020B0604020202020204" pitchFamily="34" charset="0"/>
                <a:cs typeface="Arial" panose="020B0604020202020204" pitchFamily="34" charset="0"/>
              </a:rPr>
              <a:t>Sound: </a:t>
            </a:r>
            <a:r>
              <a:rPr lang="en-CA" sz="850" dirty="0">
                <a:latin typeface="Arial" panose="020B0604020202020204" pitchFamily="34" charset="0"/>
                <a:cs typeface="Arial" panose="020B0604020202020204" pitchFamily="34" charset="0"/>
              </a:rPr>
              <a:t>78dB (High)</a:t>
            </a:r>
          </a:p>
          <a:p>
            <a:r>
              <a:rPr lang="en-CA" sz="850" b="1" dirty="0">
                <a:latin typeface="Arial" panose="020B0604020202020204" pitchFamily="34" charset="0"/>
                <a:cs typeface="Arial" panose="020B0604020202020204" pitchFamily="34" charset="0"/>
              </a:rPr>
              <a:t>Tilt Head:</a:t>
            </a:r>
            <a:r>
              <a:rPr lang="en-CA" sz="850" dirty="0">
                <a:latin typeface="Arial" panose="020B0604020202020204" pitchFamily="34" charset="0"/>
                <a:cs typeface="Arial" panose="020B0604020202020204" pitchFamily="34" charset="0"/>
              </a:rPr>
              <a:t> Yes.  Up to 180°</a:t>
            </a:r>
          </a:p>
          <a:p>
            <a:r>
              <a:rPr lang="en-CA" sz="850" b="1" dirty="0">
                <a:latin typeface="Arial" panose="020B0604020202020204" pitchFamily="34" charset="0"/>
                <a:cs typeface="Arial" panose="020B0604020202020204" pitchFamily="34" charset="0"/>
              </a:rPr>
              <a:t>Power Consumption/Amperage: </a:t>
            </a:r>
            <a:r>
              <a:rPr lang="en-CA" sz="850" dirty="0">
                <a:latin typeface="Arial" panose="020B0604020202020204" pitchFamily="34" charset="0"/>
                <a:cs typeface="Arial" panose="020B0604020202020204" pitchFamily="34" charset="0"/>
              </a:rPr>
              <a:t>235W, 1.96A</a:t>
            </a:r>
          </a:p>
          <a:p>
            <a:r>
              <a:rPr lang="en-CA" sz="850" b="1" dirty="0">
                <a:latin typeface="Arial" panose="020B0604020202020204" pitchFamily="34" charset="0"/>
                <a:cs typeface="Arial" panose="020B0604020202020204" pitchFamily="34" charset="0"/>
              </a:rPr>
              <a:t>Material: </a:t>
            </a:r>
            <a:r>
              <a:rPr lang="en-CA" sz="850" dirty="0">
                <a:latin typeface="Arial" panose="020B0604020202020204" pitchFamily="34" charset="0"/>
                <a:cs typeface="Arial" panose="020B0604020202020204" pitchFamily="34" charset="0"/>
              </a:rPr>
              <a:t>Metal Construction (Aluminum Blades)</a:t>
            </a:r>
          </a:p>
          <a:p>
            <a:r>
              <a:rPr lang="en-CA" sz="850" b="1" dirty="0">
                <a:latin typeface="Arial" panose="020B0604020202020204" pitchFamily="34" charset="0"/>
                <a:cs typeface="Arial" panose="020B0604020202020204" pitchFamily="34" charset="0"/>
              </a:rPr>
              <a:t>Dimensions: </a:t>
            </a:r>
            <a:r>
              <a:rPr lang="en-CA" sz="850" dirty="0">
                <a:latin typeface="Arial" panose="020B0604020202020204" pitchFamily="34" charset="0"/>
                <a:cs typeface="Arial" panose="020B0604020202020204" pitchFamily="34" charset="0"/>
              </a:rPr>
              <a:t>75 x 22.5 x 75.8 cm (29.6” x 8.9” x 29.8”)</a:t>
            </a:r>
          </a:p>
          <a:p>
            <a:r>
              <a:rPr lang="en-CA" sz="850" b="1" dirty="0">
                <a:latin typeface="Arial" panose="020B0604020202020204" pitchFamily="34" charset="0"/>
                <a:cs typeface="Arial" panose="020B0604020202020204" pitchFamily="34" charset="0"/>
              </a:rPr>
              <a:t>Weight:  </a:t>
            </a:r>
            <a:r>
              <a:rPr lang="en-CA" sz="850" dirty="0">
                <a:latin typeface="Arial" panose="020B0604020202020204" pitchFamily="34" charset="0"/>
                <a:cs typeface="Arial" panose="020B0604020202020204" pitchFamily="34" charset="0"/>
              </a:rPr>
              <a:t>12.5kg (27.5 lb.)</a:t>
            </a:r>
          </a:p>
          <a:p>
            <a:endParaRPr lang="en-CA" sz="850" dirty="0">
              <a:latin typeface="Arial" panose="020B0604020202020204" pitchFamily="34" charset="0"/>
              <a:cs typeface="Arial" panose="020B0604020202020204" pitchFamily="34" charset="0"/>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174" y="4601190"/>
            <a:ext cx="3002308" cy="3296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130"/>
          <p:cNvSpPr txBox="1">
            <a:spLocks noChangeArrowheads="1"/>
          </p:cNvSpPr>
          <p:nvPr/>
        </p:nvSpPr>
        <p:spPr bwMode="auto">
          <a:xfrm>
            <a:off x="500916" y="3231690"/>
            <a:ext cx="53340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RACC-HV24SE</a:t>
            </a: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24” High Velocity Drum Fan, 7855 CFM</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2" name="Rectangle 21">
            <a:extLst>
              <a:ext uri="{FF2B5EF4-FFF2-40B4-BE49-F238E27FC236}">
                <a16:creationId xmlns:a16="http://schemas.microsoft.com/office/drawing/2014/main" id="{09D42251-963D-4534-BB97-CBDA3A48FCF4}"/>
              </a:ext>
            </a:extLst>
          </p:cNvPr>
          <p:cNvSpPr/>
          <p:nvPr/>
        </p:nvSpPr>
        <p:spPr>
          <a:xfrm>
            <a:off x="6616122" y="3124200"/>
            <a:ext cx="230688" cy="2727887"/>
          </a:xfrm>
          <a:prstGeom prst="rect">
            <a:avLst/>
          </a:prstGeom>
          <a:solidFill>
            <a:schemeClr val="accent6">
              <a:lumMod val="75000"/>
            </a:schemeClr>
          </a:solidFill>
          <a:ln>
            <a:solidFill>
              <a:schemeClr val="accent6">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B9569D2-C65A-4F59-8DE5-1F4D3D4037C5}"/>
              </a:ext>
            </a:extLst>
          </p:cNvPr>
          <p:cNvSpPr txBox="1"/>
          <p:nvPr/>
        </p:nvSpPr>
        <p:spPr>
          <a:xfrm>
            <a:off x="5403175" y="4334255"/>
            <a:ext cx="2656582"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 Commercial Drum Fans</a:t>
            </a:r>
          </a:p>
        </p:txBody>
      </p:sp>
      <p:sp>
        <p:nvSpPr>
          <p:cNvPr id="29" name="Slide Number Placeholder 7">
            <a:extLst>
              <a:ext uri="{FF2B5EF4-FFF2-40B4-BE49-F238E27FC236}">
                <a16:creationId xmlns:a16="http://schemas.microsoft.com/office/drawing/2014/main" id="{4EBB64D8-2680-49C2-8341-5F0CBBAD24FF}"/>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30</a:t>
            </a:fld>
            <a:endParaRPr lang="en-US" sz="1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7997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40B033-EF0F-4E79-8833-8697ED0CE2C2}"/>
              </a:ext>
            </a:extLst>
          </p:cNvPr>
          <p:cNvSpPr/>
          <p:nvPr/>
        </p:nvSpPr>
        <p:spPr>
          <a:xfrm>
            <a:off x="381000" y="7086536"/>
            <a:ext cx="6018530" cy="12944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sp>
        <p:nvSpPr>
          <p:cNvPr id="20" name="Rectangle 19"/>
          <p:cNvSpPr/>
          <p:nvPr/>
        </p:nvSpPr>
        <p:spPr>
          <a:xfrm>
            <a:off x="373613" y="1446843"/>
            <a:ext cx="3021459" cy="2054409"/>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Features</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High Velocity  </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Powerful 1/3 horsepower industrial motor provides </a:t>
            </a:r>
          </a:p>
          <a:p>
            <a:r>
              <a:rPr lang="en-US" sz="850" dirty="0">
                <a:latin typeface="Arial" panose="020B0604020202020204" pitchFamily="34" charset="0"/>
                <a:cs typeface="Arial" panose="020B0604020202020204" pitchFamily="34" charset="0"/>
              </a:rPr>
              <a:t>   high velocity circulation</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Delivers 11915 CFM air volume at high fan speed </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3 speed control</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Durable Metal Construction  </a:t>
            </a:r>
          </a:p>
          <a:p>
            <a:endParaRPr lang="en-US" sz="400" b="1"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Designed for rugged commercial use </a:t>
            </a:r>
          </a:p>
          <a:p>
            <a:r>
              <a:rPr lang="en-US" sz="850" dirty="0">
                <a:latin typeface="Arial" panose="020B0604020202020204" pitchFamily="34" charset="0"/>
                <a:cs typeface="Arial" panose="020B0604020202020204" pitchFamily="34" charset="0"/>
              </a:rPr>
              <a:t>▪  All aluminum blades</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Easy Mobility  </a:t>
            </a:r>
          </a:p>
          <a:p>
            <a:endParaRPr lang="en-US" sz="400" b="1"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Built in wheels and handle provide for easy mobility</a:t>
            </a:r>
          </a:p>
          <a:p>
            <a:r>
              <a:rPr lang="en-US" sz="850" dirty="0">
                <a:latin typeface="Arial" panose="020B0604020202020204" pitchFamily="34" charset="0"/>
                <a:cs typeface="Arial" panose="020B0604020202020204" pitchFamily="34" charset="0"/>
              </a:rPr>
              <a:t>▪  Easy assembly -wheel assembly required</a:t>
            </a:r>
          </a:p>
        </p:txBody>
      </p:sp>
      <p:pic>
        <p:nvPicPr>
          <p:cNvPr id="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5659" y="1742701"/>
            <a:ext cx="2969551" cy="3325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nvSpPr>
        <p:spPr>
          <a:xfrm>
            <a:off x="370933" y="3566742"/>
            <a:ext cx="3606800" cy="1592744"/>
          </a:xfrm>
          <a:prstGeom prst="rect">
            <a:avLst/>
          </a:prstGeom>
        </p:spPr>
        <p:txBody>
          <a:bodyPr wrap="square">
            <a:spAutoFit/>
          </a:bodyPr>
          <a:lstStyle/>
          <a:p>
            <a:r>
              <a:rPr lang="en-CA" sz="850" b="1" dirty="0">
                <a:latin typeface="Arial" panose="020B0604020202020204" pitchFamily="34" charset="0"/>
                <a:cs typeface="Arial" panose="020B0604020202020204" pitchFamily="34" charset="0"/>
              </a:rPr>
              <a:t>Attributes</a:t>
            </a:r>
          </a:p>
          <a:p>
            <a:endParaRPr lang="en-CA" sz="400" b="1"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Fan Size:</a:t>
            </a:r>
            <a:r>
              <a:rPr lang="en-CA" sz="850" dirty="0">
                <a:latin typeface="Arial" panose="020B0604020202020204" pitchFamily="34" charset="0"/>
                <a:cs typeface="Arial" panose="020B0604020202020204" pitchFamily="34" charset="0"/>
              </a:rPr>
              <a:t>  30”   </a:t>
            </a:r>
          </a:p>
          <a:p>
            <a:r>
              <a:rPr lang="en-CA" sz="850" b="1" dirty="0">
                <a:latin typeface="Arial" panose="020B0604020202020204" pitchFamily="34" charset="0"/>
                <a:cs typeface="Arial" panose="020B0604020202020204" pitchFamily="34" charset="0"/>
              </a:rPr>
              <a:t>Fan Speeds</a:t>
            </a:r>
            <a:r>
              <a:rPr lang="en-CA" sz="850" dirty="0">
                <a:latin typeface="Arial" panose="020B0604020202020204" pitchFamily="34" charset="0"/>
                <a:cs typeface="Arial" panose="020B0604020202020204" pitchFamily="34" charset="0"/>
              </a:rPr>
              <a:t>:  3   </a:t>
            </a:r>
          </a:p>
          <a:p>
            <a:r>
              <a:rPr lang="en-CA" sz="850" b="1" dirty="0">
                <a:latin typeface="Arial" panose="020B0604020202020204" pitchFamily="34" charset="0"/>
                <a:cs typeface="Arial" panose="020B0604020202020204" pitchFamily="34" charset="0"/>
              </a:rPr>
              <a:t>CFM Air Volume: </a:t>
            </a:r>
            <a:r>
              <a:rPr lang="en-CA" sz="850" dirty="0">
                <a:latin typeface="Arial" panose="020B0604020202020204" pitchFamily="34" charset="0"/>
                <a:cs typeface="Arial" panose="020B0604020202020204" pitchFamily="34" charset="0"/>
              </a:rPr>
              <a:t>11915 CFM (High)</a:t>
            </a:r>
          </a:p>
          <a:p>
            <a:r>
              <a:rPr lang="en-CA" sz="850" b="1" dirty="0">
                <a:latin typeface="Arial" panose="020B0604020202020204" pitchFamily="34" charset="0"/>
                <a:cs typeface="Arial" panose="020B0604020202020204" pitchFamily="34" charset="0"/>
              </a:rPr>
              <a:t>Speed: </a:t>
            </a:r>
            <a:r>
              <a:rPr lang="en-CA" sz="850" dirty="0">
                <a:latin typeface="Arial" panose="020B0604020202020204" pitchFamily="34" charset="0"/>
                <a:cs typeface="Arial" panose="020B0604020202020204" pitchFamily="34" charset="0"/>
              </a:rPr>
              <a:t>865 RPM (High)</a:t>
            </a:r>
            <a:endParaRPr lang="en-CA" sz="850" b="1"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Horsepower: </a:t>
            </a:r>
            <a:r>
              <a:rPr lang="en-CA" sz="850" dirty="0">
                <a:latin typeface="Arial" panose="020B0604020202020204" pitchFamily="34" charset="0"/>
                <a:cs typeface="Arial" panose="020B0604020202020204" pitchFamily="34" charset="0"/>
              </a:rPr>
              <a:t>1/3</a:t>
            </a:r>
          </a:p>
          <a:p>
            <a:r>
              <a:rPr lang="en-CA" sz="850" b="1" dirty="0">
                <a:latin typeface="Arial" panose="020B0604020202020204" pitchFamily="34" charset="0"/>
                <a:cs typeface="Arial" panose="020B0604020202020204" pitchFamily="34" charset="0"/>
              </a:rPr>
              <a:t>Sound: </a:t>
            </a:r>
            <a:r>
              <a:rPr lang="en-CA" sz="850" dirty="0">
                <a:latin typeface="Arial" panose="020B0604020202020204" pitchFamily="34" charset="0"/>
                <a:cs typeface="Arial" panose="020B0604020202020204" pitchFamily="34" charset="0"/>
              </a:rPr>
              <a:t>78dB (High)</a:t>
            </a:r>
          </a:p>
          <a:p>
            <a:r>
              <a:rPr lang="en-CA" sz="850" b="1" dirty="0">
                <a:latin typeface="Arial" panose="020B0604020202020204" pitchFamily="34" charset="0"/>
                <a:cs typeface="Arial" panose="020B0604020202020204" pitchFamily="34" charset="0"/>
              </a:rPr>
              <a:t>Power Consumption/Amperage: </a:t>
            </a:r>
            <a:r>
              <a:rPr lang="en-CA" sz="850" dirty="0">
                <a:latin typeface="Arial" panose="020B0604020202020204" pitchFamily="34" charset="0"/>
                <a:cs typeface="Arial" panose="020B0604020202020204" pitchFamily="34" charset="0"/>
              </a:rPr>
              <a:t>234W, 1.96A</a:t>
            </a:r>
          </a:p>
          <a:p>
            <a:r>
              <a:rPr lang="en-CA" sz="850" b="1" dirty="0">
                <a:latin typeface="Arial" panose="020B0604020202020204" pitchFamily="34" charset="0"/>
                <a:cs typeface="Arial" panose="020B0604020202020204" pitchFamily="34" charset="0"/>
              </a:rPr>
              <a:t>Material: </a:t>
            </a:r>
            <a:r>
              <a:rPr lang="en-CA" sz="850" dirty="0">
                <a:latin typeface="Arial" panose="020B0604020202020204" pitchFamily="34" charset="0"/>
                <a:cs typeface="Arial" panose="020B0604020202020204" pitchFamily="34" charset="0"/>
              </a:rPr>
              <a:t>Metal Construction (Aluminum Blades)</a:t>
            </a:r>
          </a:p>
          <a:p>
            <a:r>
              <a:rPr lang="en-CA" sz="850" b="1" dirty="0">
                <a:latin typeface="Arial" panose="020B0604020202020204" pitchFamily="34" charset="0"/>
                <a:cs typeface="Arial" panose="020B0604020202020204" pitchFamily="34" charset="0"/>
              </a:rPr>
              <a:t>Dimensions: </a:t>
            </a:r>
            <a:r>
              <a:rPr lang="en-CA" sz="850" dirty="0">
                <a:latin typeface="Arial" panose="020B0604020202020204" pitchFamily="34" charset="0"/>
                <a:cs typeface="Arial" panose="020B0604020202020204" pitchFamily="34" charset="0"/>
              </a:rPr>
              <a:t>83.0 x 46.5 x 84.7 cm (32.7” x 18.3” x 33.3”)</a:t>
            </a:r>
          </a:p>
          <a:p>
            <a:r>
              <a:rPr lang="en-CA" sz="850" b="1" dirty="0">
                <a:latin typeface="Arial" panose="020B0604020202020204" pitchFamily="34" charset="0"/>
                <a:cs typeface="Arial" panose="020B0604020202020204" pitchFamily="34" charset="0"/>
              </a:rPr>
              <a:t>Weight:  </a:t>
            </a:r>
            <a:r>
              <a:rPr lang="en-CA" sz="850" dirty="0">
                <a:latin typeface="Arial" panose="020B0604020202020204" pitchFamily="34" charset="0"/>
                <a:cs typeface="Arial" panose="020B0604020202020204" pitchFamily="34" charset="0"/>
              </a:rPr>
              <a:t>17.6kg (38.8 lb.)</a:t>
            </a:r>
          </a:p>
        </p:txBody>
      </p:sp>
      <p:sp>
        <p:nvSpPr>
          <p:cNvPr id="17" name="Text Box 130"/>
          <p:cNvSpPr txBox="1">
            <a:spLocks noChangeArrowheads="1"/>
          </p:cNvSpPr>
          <p:nvPr/>
        </p:nvSpPr>
        <p:spPr bwMode="auto">
          <a:xfrm>
            <a:off x="399014" y="1029842"/>
            <a:ext cx="53340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RACC-30SE</a:t>
            </a: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30” High Velocity Drum Fan, 11915 CFM</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9" name="Slide Number Placeholder 7">
            <a:extLst>
              <a:ext uri="{FF2B5EF4-FFF2-40B4-BE49-F238E27FC236}">
                <a16:creationId xmlns:a16="http://schemas.microsoft.com/office/drawing/2014/main" id="{06E93472-AABA-498C-B198-B0DE5B6C0DD0}"/>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31</a:t>
            </a:fld>
            <a:endParaRPr lang="en-US" sz="1100" dirty="0">
              <a:solidFill>
                <a:schemeClr val="tx1"/>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FD8C49D6-83CA-40E0-AFBF-136367F6AB6F}"/>
              </a:ext>
            </a:extLst>
          </p:cNvPr>
          <p:cNvSpPr txBox="1"/>
          <p:nvPr/>
        </p:nvSpPr>
        <p:spPr>
          <a:xfrm>
            <a:off x="533400" y="7430667"/>
            <a:ext cx="5866784" cy="861774"/>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The Royal Sovereign Commercial and Pro line is manufactured for commercial and industrial applications.  Royal Sovereign Commercial and Pro offers leading solutions caused/ potentially caused by water </a:t>
            </a:r>
            <a:r>
              <a:rPr lang="en-US" sz="1000" dirty="0" err="1">
                <a:latin typeface="Arial" panose="020B0604020202020204" pitchFamily="34" charset="0"/>
                <a:cs typeface="Arial" panose="020B0604020202020204" pitchFamily="34" charset="0"/>
              </a:rPr>
              <a:t>damage.Product</a:t>
            </a:r>
            <a:r>
              <a:rPr lang="en-US" sz="1000" dirty="0">
                <a:latin typeface="Arial" panose="020B0604020202020204" pitchFamily="34" charset="0"/>
                <a:cs typeface="Arial" panose="020B0604020202020204" pitchFamily="34" charset="0"/>
              </a:rPr>
              <a:t> solutions include: drying, humidity control and improved air quality.  Our ventilation product assortment provides high velocity ventilation solutions used in various commercial, industrial, workplace and home applications.   </a:t>
            </a:r>
          </a:p>
        </p:txBody>
      </p:sp>
      <p:sp>
        <p:nvSpPr>
          <p:cNvPr id="32" name="Text Box 52">
            <a:extLst>
              <a:ext uri="{FF2B5EF4-FFF2-40B4-BE49-F238E27FC236}">
                <a16:creationId xmlns:a16="http://schemas.microsoft.com/office/drawing/2014/main" id="{1BF88968-9BCD-4F01-A125-1278E0565620}"/>
              </a:ext>
            </a:extLst>
          </p:cNvPr>
          <p:cNvSpPr txBox="1">
            <a:spLocks noChangeArrowheads="1"/>
          </p:cNvSpPr>
          <p:nvPr/>
        </p:nvSpPr>
        <p:spPr bwMode="auto">
          <a:xfrm>
            <a:off x="543741" y="6999452"/>
            <a:ext cx="5827415"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1050" b="1" u="sng" kern="1400" dirty="0">
                <a:latin typeface="Arial" panose="020B0604020202020204" pitchFamily="34" charset="0"/>
                <a:ea typeface="Times New Roman"/>
                <a:cs typeface="Arial" panose="020B0604020202020204" pitchFamily="34" charset="0"/>
              </a:rPr>
              <a:t>Water Damage Restoration, Prevention and Ventilation</a:t>
            </a:r>
            <a:endParaRPr lang="en-CA" sz="1050" b="1" u="sng" kern="1400" dirty="0">
              <a:effectLst/>
              <a:latin typeface="Arial" panose="020B0604020202020204" pitchFamily="34" charset="0"/>
              <a:ea typeface="Times New Roman"/>
              <a:cs typeface="Arial" panose="020B0604020202020204" pitchFamily="34" charset="0"/>
            </a:endParaRPr>
          </a:p>
        </p:txBody>
      </p:sp>
      <p:pic>
        <p:nvPicPr>
          <p:cNvPr id="33" name="Picture 2">
            <a:extLst>
              <a:ext uri="{FF2B5EF4-FFF2-40B4-BE49-F238E27FC236}">
                <a16:creationId xmlns:a16="http://schemas.microsoft.com/office/drawing/2014/main" id="{E691703D-2692-402A-9671-3549B15FB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929" y="8390192"/>
            <a:ext cx="1066800" cy="662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4">
            <a:extLst>
              <a:ext uri="{FF2B5EF4-FFF2-40B4-BE49-F238E27FC236}">
                <a16:creationId xmlns:a16="http://schemas.microsoft.com/office/drawing/2014/main" id="{1961D470-28CC-4485-AFB6-74B9E01A74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838" y="8481408"/>
            <a:ext cx="1402328" cy="433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ectangle 34">
            <a:extLst>
              <a:ext uri="{FF2B5EF4-FFF2-40B4-BE49-F238E27FC236}">
                <a16:creationId xmlns:a16="http://schemas.microsoft.com/office/drawing/2014/main" id="{BF5137BE-0B2A-4229-B6FF-2F400DE9B232}"/>
              </a:ext>
            </a:extLst>
          </p:cNvPr>
          <p:cNvSpPr/>
          <p:nvPr/>
        </p:nvSpPr>
        <p:spPr>
          <a:xfrm>
            <a:off x="6616122" y="3124200"/>
            <a:ext cx="230688" cy="2727887"/>
          </a:xfrm>
          <a:prstGeom prst="rect">
            <a:avLst/>
          </a:prstGeom>
          <a:solidFill>
            <a:schemeClr val="accent6">
              <a:lumMod val="75000"/>
            </a:schemeClr>
          </a:solidFill>
          <a:ln>
            <a:solidFill>
              <a:schemeClr val="accent6">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0B2799D7-BBB2-4DD0-B354-5CAC76768910}"/>
              </a:ext>
            </a:extLst>
          </p:cNvPr>
          <p:cNvSpPr txBox="1"/>
          <p:nvPr/>
        </p:nvSpPr>
        <p:spPr>
          <a:xfrm>
            <a:off x="5403175" y="4334255"/>
            <a:ext cx="2656582"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 Commercial Drum Fans</a:t>
            </a:r>
          </a:p>
        </p:txBody>
      </p:sp>
    </p:spTree>
    <p:extLst>
      <p:ext uri="{BB962C8B-B14F-4D97-AF65-F5344CB8AC3E}">
        <p14:creationId xmlns:p14="http://schemas.microsoft.com/office/powerpoint/2010/main" val="422591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157"/>
          <p:cNvSpPr txBox="1">
            <a:spLocks noChangeArrowheads="1"/>
          </p:cNvSpPr>
          <p:nvPr/>
        </p:nvSpPr>
        <p:spPr bwMode="auto">
          <a:xfrm>
            <a:off x="458470" y="8448675"/>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en-CA" sz="1000" kern="1400" dirty="0">
                <a:solidFill>
                  <a:schemeClr val="bg1"/>
                </a:solidFill>
                <a:latin typeface="Arial"/>
                <a:ea typeface="Times New Roman"/>
              </a:rPr>
              <a:t>Select from multi-port or single port nozzle.   Multi-port hand dryers provide an even flow drying of hands, while single port provides a high intensity dry</a:t>
            </a:r>
            <a:endParaRPr lang="en-CA" sz="1000" kern="1400" dirty="0">
              <a:solidFill>
                <a:srgbClr val="212120"/>
              </a:solidFill>
              <a:effectLst/>
              <a:latin typeface="Times New Roman"/>
              <a:ea typeface="Times New Roman"/>
            </a:endParaRPr>
          </a:p>
        </p:txBody>
      </p:sp>
      <p:sp>
        <p:nvSpPr>
          <p:cNvPr id="23" name="Text Box 157"/>
          <p:cNvSpPr txBox="1">
            <a:spLocks noChangeArrowheads="1"/>
          </p:cNvSpPr>
          <p:nvPr/>
        </p:nvSpPr>
        <p:spPr bwMode="auto">
          <a:xfrm>
            <a:off x="3904932" y="8125048"/>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en-CA" sz="1000" kern="1400" dirty="0">
                <a:solidFill>
                  <a:schemeClr val="bg1"/>
                </a:solidFill>
                <a:effectLst/>
                <a:latin typeface="Arial"/>
                <a:ea typeface="Times New Roman"/>
              </a:rPr>
              <a:t>Some Royal Sovereign Hand dryers are infused with Steritouch Antimicrobial protection, which works continuously to help prevent the growth  of stain and odour causing bacteria, mold and mildew on the surface of the hand dryer.</a:t>
            </a:r>
            <a:endParaRPr lang="en-CA" sz="1000" kern="1400" dirty="0">
              <a:solidFill>
                <a:srgbClr val="212120"/>
              </a:solidFill>
              <a:effectLst/>
              <a:latin typeface="Times New Roman"/>
              <a:ea typeface="Times New Roman"/>
            </a:endParaRPr>
          </a:p>
        </p:txBody>
      </p:sp>
      <p:sp>
        <p:nvSpPr>
          <p:cNvPr id="16" name="TextBox 15"/>
          <p:cNvSpPr txBox="1"/>
          <p:nvPr/>
        </p:nvSpPr>
        <p:spPr>
          <a:xfrm>
            <a:off x="390525" y="7586246"/>
            <a:ext cx="3724275" cy="338554"/>
          </a:xfrm>
          <a:prstGeom prst="rect">
            <a:avLst/>
          </a:prstGeom>
          <a:noFill/>
        </p:spPr>
        <p:txBody>
          <a:bodyPr wrap="square" rtlCol="0">
            <a:spAutoFit/>
          </a:bodyPr>
          <a:lstStyle/>
          <a:p>
            <a:r>
              <a:rPr lang="en-CA" sz="800" b="1" dirty="0">
                <a:solidFill>
                  <a:schemeClr val="bg1"/>
                </a:solidFill>
              </a:rPr>
              <a:t>All Royal Sovereign systems come with a light-weight window kit which is easily installed horizontally or vertically on most window frames (33.3”  - 49.6”)</a:t>
            </a: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9420" y="5247831"/>
            <a:ext cx="2953429" cy="3086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 Box 130"/>
          <p:cNvSpPr txBox="1">
            <a:spLocks noChangeArrowheads="1"/>
          </p:cNvSpPr>
          <p:nvPr/>
        </p:nvSpPr>
        <p:spPr bwMode="auto">
          <a:xfrm>
            <a:off x="533401" y="4761874"/>
            <a:ext cx="53340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a:ea typeface="Times New Roman"/>
              </a:rPr>
              <a:t>RACC-42 </a:t>
            </a:r>
          </a:p>
          <a:p>
            <a:pPr marL="0" marR="0" algn="just">
              <a:spcBef>
                <a:spcPts val="0"/>
              </a:spcBef>
              <a:spcAft>
                <a:spcPts val="0"/>
              </a:spcAft>
            </a:pPr>
            <a:r>
              <a:rPr lang="pt-BR" sz="1200" b="1" kern="1400" dirty="0">
                <a:solidFill>
                  <a:srgbClr val="FCAF17"/>
                </a:solidFill>
                <a:effectLst/>
                <a:latin typeface="Arial"/>
                <a:ea typeface="Times New Roman"/>
              </a:rPr>
              <a:t>42” Heavy Duty </a:t>
            </a:r>
            <a:r>
              <a:rPr lang="pt-BR" sz="1200" b="1" kern="1400" dirty="0">
                <a:solidFill>
                  <a:srgbClr val="FCAF17"/>
                </a:solidFill>
                <a:latin typeface="Arial"/>
                <a:ea typeface="Times New Roman"/>
              </a:rPr>
              <a:t>Commercial Drum Fan, 23793 CFM</a:t>
            </a:r>
            <a:endParaRPr lang="en-CA" sz="1000" kern="1400" dirty="0">
              <a:solidFill>
                <a:srgbClr val="212120"/>
              </a:solidFill>
              <a:effectLst/>
              <a:latin typeface="Times New Roman"/>
              <a:ea typeface="Times New Roman"/>
            </a:endParaRPr>
          </a:p>
        </p:txBody>
      </p:sp>
      <p:sp>
        <p:nvSpPr>
          <p:cNvPr id="26" name="Rectangle 25"/>
          <p:cNvSpPr/>
          <p:nvPr/>
        </p:nvSpPr>
        <p:spPr>
          <a:xfrm>
            <a:off x="508000" y="5192373"/>
            <a:ext cx="3021459" cy="2054409"/>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Features</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High Velocity  </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Powerful 4/5 HP belt drive industrial motor provides </a:t>
            </a:r>
          </a:p>
          <a:p>
            <a:r>
              <a:rPr lang="en-US" sz="850" dirty="0">
                <a:latin typeface="Arial" panose="020B0604020202020204" pitchFamily="34" charset="0"/>
                <a:cs typeface="Arial" panose="020B0604020202020204" pitchFamily="34" charset="0"/>
              </a:rPr>
              <a:t>   high velocity circulation</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Delivers 23793 CFM air volume at high fan speed </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Convenient 2 speed control</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Durable Metal Construction  </a:t>
            </a:r>
          </a:p>
          <a:p>
            <a:endParaRPr lang="en-US" sz="400" b="1"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Designed for rugged commercial use </a:t>
            </a:r>
          </a:p>
          <a:p>
            <a:r>
              <a:rPr lang="en-US" sz="850" dirty="0">
                <a:latin typeface="Arial" panose="020B0604020202020204" pitchFamily="34" charset="0"/>
                <a:cs typeface="Arial" panose="020B0604020202020204" pitchFamily="34" charset="0"/>
              </a:rPr>
              <a:t>▪  All aluminum blades</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Easy Mobility  </a:t>
            </a:r>
          </a:p>
          <a:p>
            <a:endParaRPr lang="en-US" sz="400" b="1"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Built in wheels and handle provide for easy mobility</a:t>
            </a:r>
          </a:p>
          <a:p>
            <a:r>
              <a:rPr lang="en-US" sz="850" dirty="0">
                <a:latin typeface="Arial" panose="020B0604020202020204" pitchFamily="34" charset="0"/>
                <a:cs typeface="Arial" panose="020B0604020202020204" pitchFamily="34" charset="0"/>
              </a:rPr>
              <a:t>▪  Easy assembly - wheel assembly required</a:t>
            </a:r>
          </a:p>
        </p:txBody>
      </p:sp>
      <p:sp>
        <p:nvSpPr>
          <p:cNvPr id="29" name="Rectangle 28"/>
          <p:cNvSpPr/>
          <p:nvPr/>
        </p:nvSpPr>
        <p:spPr>
          <a:xfrm>
            <a:off x="508000" y="7229325"/>
            <a:ext cx="3606800" cy="1723549"/>
          </a:xfrm>
          <a:prstGeom prst="rect">
            <a:avLst/>
          </a:prstGeom>
        </p:spPr>
        <p:txBody>
          <a:bodyPr wrap="square">
            <a:spAutoFit/>
          </a:bodyPr>
          <a:lstStyle/>
          <a:p>
            <a:r>
              <a:rPr lang="en-CA" sz="850" b="1" dirty="0">
                <a:latin typeface="Arial" panose="020B0604020202020204" pitchFamily="34" charset="0"/>
                <a:cs typeface="Arial" panose="020B0604020202020204" pitchFamily="34" charset="0"/>
              </a:rPr>
              <a:t>Attributes</a:t>
            </a:r>
          </a:p>
          <a:p>
            <a:endParaRPr lang="en-CA" sz="400" b="1"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Fan Size:</a:t>
            </a:r>
            <a:r>
              <a:rPr lang="en-CA" sz="850" dirty="0">
                <a:latin typeface="Arial" panose="020B0604020202020204" pitchFamily="34" charset="0"/>
                <a:cs typeface="Arial" panose="020B0604020202020204" pitchFamily="34" charset="0"/>
              </a:rPr>
              <a:t>  42”   </a:t>
            </a:r>
          </a:p>
          <a:p>
            <a:r>
              <a:rPr lang="en-CA" sz="850" b="1" dirty="0">
                <a:latin typeface="Arial" panose="020B0604020202020204" pitchFamily="34" charset="0"/>
                <a:cs typeface="Arial" panose="020B0604020202020204" pitchFamily="34" charset="0"/>
              </a:rPr>
              <a:t>Fan Speeds</a:t>
            </a:r>
            <a:r>
              <a:rPr lang="en-CA" sz="850" dirty="0">
                <a:latin typeface="Arial" panose="020B0604020202020204" pitchFamily="34" charset="0"/>
                <a:cs typeface="Arial" panose="020B0604020202020204" pitchFamily="34" charset="0"/>
              </a:rPr>
              <a:t>:  2   </a:t>
            </a:r>
          </a:p>
          <a:p>
            <a:r>
              <a:rPr lang="en-CA" sz="850" b="1" dirty="0">
                <a:latin typeface="Arial" panose="020B0604020202020204" pitchFamily="34" charset="0"/>
                <a:cs typeface="Arial" panose="020B0604020202020204" pitchFamily="34" charset="0"/>
              </a:rPr>
              <a:t>CFM Air Volume: </a:t>
            </a:r>
            <a:r>
              <a:rPr lang="en-CA" sz="850" dirty="0">
                <a:latin typeface="Arial" panose="020B0604020202020204" pitchFamily="34" charset="0"/>
                <a:cs typeface="Arial" panose="020B0604020202020204" pitchFamily="34" charset="0"/>
              </a:rPr>
              <a:t>23793 CFM (High)</a:t>
            </a:r>
          </a:p>
          <a:p>
            <a:r>
              <a:rPr lang="en-CA" sz="850" b="1" dirty="0">
                <a:latin typeface="Arial" panose="020B0604020202020204" pitchFamily="34" charset="0"/>
                <a:cs typeface="Arial" panose="020B0604020202020204" pitchFamily="34" charset="0"/>
              </a:rPr>
              <a:t>Speed: </a:t>
            </a:r>
            <a:r>
              <a:rPr lang="en-CA" sz="850" dirty="0">
                <a:latin typeface="Arial" panose="020B0604020202020204" pitchFamily="34" charset="0"/>
                <a:cs typeface="Arial" panose="020B0604020202020204" pitchFamily="34" charset="0"/>
              </a:rPr>
              <a:t>508 RPM (High)</a:t>
            </a:r>
            <a:endParaRPr lang="en-CA" sz="850" b="1"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Horsepower: </a:t>
            </a:r>
            <a:r>
              <a:rPr lang="en-CA" sz="850" dirty="0">
                <a:latin typeface="Arial" panose="020B0604020202020204" pitchFamily="34" charset="0"/>
                <a:cs typeface="Arial" panose="020B0604020202020204" pitchFamily="34" charset="0"/>
              </a:rPr>
              <a:t>4/5 Belt Drive</a:t>
            </a:r>
          </a:p>
          <a:p>
            <a:r>
              <a:rPr lang="en-CA" sz="850" b="1" dirty="0">
                <a:latin typeface="Arial" panose="020B0604020202020204" pitchFamily="34" charset="0"/>
                <a:cs typeface="Arial" panose="020B0604020202020204" pitchFamily="34" charset="0"/>
              </a:rPr>
              <a:t>Sound: </a:t>
            </a:r>
            <a:r>
              <a:rPr lang="en-CA" sz="850" dirty="0">
                <a:latin typeface="Arial" panose="020B0604020202020204" pitchFamily="34" charset="0"/>
                <a:cs typeface="Arial" panose="020B0604020202020204" pitchFamily="34" charset="0"/>
              </a:rPr>
              <a:t>78dB (High)</a:t>
            </a:r>
          </a:p>
          <a:p>
            <a:r>
              <a:rPr lang="en-CA" sz="850" b="1" dirty="0">
                <a:latin typeface="Arial" panose="020B0604020202020204" pitchFamily="34" charset="0"/>
                <a:cs typeface="Arial" panose="020B0604020202020204" pitchFamily="34" charset="0"/>
              </a:rPr>
              <a:t>Power Consumption/Amperage: </a:t>
            </a:r>
            <a:r>
              <a:rPr lang="en-CA" sz="850" dirty="0">
                <a:latin typeface="Arial" panose="020B0604020202020204" pitchFamily="34" charset="0"/>
                <a:cs typeface="Arial" panose="020B0604020202020204" pitchFamily="34" charset="0"/>
              </a:rPr>
              <a:t>579W, 4.76A</a:t>
            </a:r>
          </a:p>
          <a:p>
            <a:r>
              <a:rPr lang="en-CA" sz="850" b="1" dirty="0">
                <a:latin typeface="Arial" panose="020B0604020202020204" pitchFamily="34" charset="0"/>
                <a:cs typeface="Arial" panose="020B0604020202020204" pitchFamily="34" charset="0"/>
              </a:rPr>
              <a:t>Material: </a:t>
            </a:r>
            <a:r>
              <a:rPr lang="en-CA" sz="850" dirty="0">
                <a:latin typeface="Arial" panose="020B0604020202020204" pitchFamily="34" charset="0"/>
                <a:cs typeface="Arial" panose="020B0604020202020204" pitchFamily="34" charset="0"/>
              </a:rPr>
              <a:t> Metal Construction (Aluminum Blades)</a:t>
            </a:r>
          </a:p>
          <a:p>
            <a:r>
              <a:rPr lang="en-CA" sz="850" b="1" dirty="0">
                <a:latin typeface="Arial" panose="020B0604020202020204" pitchFamily="34" charset="0"/>
                <a:cs typeface="Arial" panose="020B0604020202020204" pitchFamily="34" charset="0"/>
              </a:rPr>
              <a:t>Dimensions: </a:t>
            </a:r>
            <a:r>
              <a:rPr lang="en-CA" sz="850" dirty="0">
                <a:latin typeface="Arial" panose="020B0604020202020204" pitchFamily="34" charset="0"/>
                <a:cs typeface="Arial" panose="020B0604020202020204" pitchFamily="34" charset="0"/>
              </a:rPr>
              <a:t>113.0 x 46.7 x 115.5 cm (44.5” x 18.4” x 45.5”)</a:t>
            </a:r>
          </a:p>
          <a:p>
            <a:r>
              <a:rPr lang="en-CA" sz="850" b="1" dirty="0">
                <a:latin typeface="Arial" panose="020B0604020202020204" pitchFamily="34" charset="0"/>
                <a:cs typeface="Arial" panose="020B0604020202020204" pitchFamily="34" charset="0"/>
              </a:rPr>
              <a:t>Weight:  </a:t>
            </a:r>
            <a:r>
              <a:rPr lang="en-CA" sz="850" dirty="0">
                <a:latin typeface="Arial" panose="020B0604020202020204" pitchFamily="34" charset="0"/>
                <a:cs typeface="Arial" panose="020B0604020202020204" pitchFamily="34" charset="0"/>
              </a:rPr>
              <a:t>41.5kg (91.3 lb.)</a:t>
            </a:r>
          </a:p>
          <a:p>
            <a:endParaRPr lang="en-CA" sz="850" dirty="0">
              <a:latin typeface="Arial" panose="020B0604020202020204" pitchFamily="34" charset="0"/>
              <a:cs typeface="Arial" panose="020B0604020202020204" pitchFamily="34" charset="0"/>
            </a:endParaRPr>
          </a:p>
        </p:txBody>
      </p:sp>
      <p:sp>
        <p:nvSpPr>
          <p:cNvPr id="15" name="Text Box 130"/>
          <p:cNvSpPr txBox="1">
            <a:spLocks noChangeArrowheads="1"/>
          </p:cNvSpPr>
          <p:nvPr/>
        </p:nvSpPr>
        <p:spPr bwMode="auto">
          <a:xfrm>
            <a:off x="535650" y="615726"/>
            <a:ext cx="53340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a:ea typeface="Times New Roman"/>
              </a:rPr>
              <a:t>RACC-36</a:t>
            </a:r>
          </a:p>
          <a:p>
            <a:pPr marL="0" marR="0" algn="just">
              <a:spcBef>
                <a:spcPts val="0"/>
              </a:spcBef>
              <a:spcAft>
                <a:spcPts val="0"/>
              </a:spcAft>
            </a:pPr>
            <a:r>
              <a:rPr lang="pt-BR" sz="1200" b="1" kern="1400" dirty="0">
                <a:solidFill>
                  <a:srgbClr val="FCAF17"/>
                </a:solidFill>
                <a:latin typeface="Arial"/>
                <a:ea typeface="Times New Roman"/>
              </a:rPr>
              <a:t>36” Heavy Duty Commercial Drum Fan, 17455 CFM</a:t>
            </a:r>
            <a:endParaRPr lang="en-CA" sz="1000" kern="1400" dirty="0">
              <a:solidFill>
                <a:srgbClr val="212120"/>
              </a:solidFill>
              <a:effectLst/>
              <a:latin typeface="Times New Roman"/>
              <a:ea typeface="Times New Roman"/>
            </a:endParaRPr>
          </a:p>
        </p:txBody>
      </p:sp>
      <p:sp>
        <p:nvSpPr>
          <p:cNvPr id="17" name="Rectangle 16"/>
          <p:cNvSpPr/>
          <p:nvPr/>
        </p:nvSpPr>
        <p:spPr>
          <a:xfrm>
            <a:off x="508000" y="1057349"/>
            <a:ext cx="3021459" cy="2054409"/>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Features</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High Velocity  </a:t>
            </a:r>
          </a:p>
          <a:p>
            <a:endParaRPr lang="en-US" sz="400" b="1" dirty="0">
              <a:latin typeface="Arial" panose="020B0604020202020204" pitchFamily="34" charset="0"/>
              <a:cs typeface="Arial" panose="020B0604020202020204" pitchFamily="34" charset="0"/>
            </a:endParaRPr>
          </a:p>
          <a:p>
            <a:r>
              <a:rPr lang="en-US" sz="850" b="1" dirty="0">
                <a:solidFill>
                  <a:srgbClr val="FFC000"/>
                </a:solidFill>
                <a:latin typeface="Arial" panose="020B0604020202020204" pitchFamily="34" charset="0"/>
                <a:cs typeface="Arial" panose="020B0604020202020204" pitchFamily="34" charset="0"/>
              </a:rPr>
              <a:t>▪</a:t>
            </a:r>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Powerful 5/8 horsepower industrial motor provides </a:t>
            </a:r>
          </a:p>
          <a:p>
            <a:r>
              <a:rPr lang="en-US" sz="850" dirty="0">
                <a:latin typeface="Arial" panose="020B0604020202020204" pitchFamily="34" charset="0"/>
                <a:cs typeface="Arial" panose="020B0604020202020204" pitchFamily="34" charset="0"/>
              </a:rPr>
              <a:t>   high velocity circulation</a:t>
            </a:r>
          </a:p>
          <a:p>
            <a:r>
              <a:rPr lang="en-US" sz="850" b="1" dirty="0">
                <a:solidFill>
                  <a:srgbClr val="FFC000"/>
                </a:solidFill>
                <a:latin typeface="Arial" panose="020B0604020202020204" pitchFamily="34" charset="0"/>
                <a:cs typeface="Arial" panose="020B0604020202020204" pitchFamily="34" charset="0"/>
              </a:rPr>
              <a:t>▪</a:t>
            </a:r>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Delivers 17455 CFM air volume at high fan speed </a:t>
            </a:r>
          </a:p>
          <a:p>
            <a:r>
              <a:rPr lang="en-US" sz="850" b="1" dirty="0">
                <a:solidFill>
                  <a:srgbClr val="FFC000"/>
                </a:solidFill>
                <a:latin typeface="Arial" panose="020B0604020202020204" pitchFamily="34" charset="0"/>
                <a:cs typeface="Arial" panose="020B0604020202020204" pitchFamily="34" charset="0"/>
              </a:rPr>
              <a:t>▪</a:t>
            </a:r>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3 speed control</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Durable Metal Construction  </a:t>
            </a:r>
          </a:p>
          <a:p>
            <a:endParaRPr lang="en-US" sz="400" b="1" dirty="0">
              <a:latin typeface="Arial" panose="020B0604020202020204" pitchFamily="34" charset="0"/>
              <a:cs typeface="Arial" panose="020B0604020202020204" pitchFamily="34" charset="0"/>
            </a:endParaRPr>
          </a:p>
          <a:p>
            <a:r>
              <a:rPr lang="en-US" sz="850" dirty="0">
                <a:solidFill>
                  <a:srgbClr val="FFC000"/>
                </a:solidFill>
                <a:latin typeface="Arial" panose="020B0604020202020204" pitchFamily="34" charset="0"/>
                <a:cs typeface="Arial" panose="020B0604020202020204" pitchFamily="34" charset="0"/>
              </a:rPr>
              <a:t>▪</a:t>
            </a:r>
            <a:r>
              <a:rPr lang="en-US" sz="850" dirty="0">
                <a:latin typeface="Arial" panose="020B0604020202020204" pitchFamily="34" charset="0"/>
                <a:cs typeface="Arial" panose="020B0604020202020204" pitchFamily="34" charset="0"/>
              </a:rPr>
              <a:t>  Designed for rugged commercial use </a:t>
            </a:r>
          </a:p>
          <a:p>
            <a:r>
              <a:rPr lang="en-US" sz="850" dirty="0">
                <a:solidFill>
                  <a:srgbClr val="FFC000"/>
                </a:solidFill>
                <a:latin typeface="Arial" panose="020B0604020202020204" pitchFamily="34" charset="0"/>
                <a:cs typeface="Arial" panose="020B0604020202020204" pitchFamily="34" charset="0"/>
              </a:rPr>
              <a:t>▪</a:t>
            </a:r>
            <a:r>
              <a:rPr lang="en-US" sz="850" dirty="0">
                <a:latin typeface="Arial" panose="020B0604020202020204" pitchFamily="34" charset="0"/>
                <a:cs typeface="Arial" panose="020B0604020202020204" pitchFamily="34" charset="0"/>
              </a:rPr>
              <a:t>  All aluminum blades</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Easy Mobility  </a:t>
            </a:r>
          </a:p>
          <a:p>
            <a:endParaRPr lang="en-US" sz="400" b="1" dirty="0">
              <a:latin typeface="Arial" panose="020B0604020202020204" pitchFamily="34" charset="0"/>
              <a:cs typeface="Arial" panose="020B0604020202020204" pitchFamily="34" charset="0"/>
            </a:endParaRPr>
          </a:p>
          <a:p>
            <a:r>
              <a:rPr lang="en-US" sz="850" dirty="0">
                <a:solidFill>
                  <a:srgbClr val="FFC000"/>
                </a:solidFill>
                <a:latin typeface="Arial" panose="020B0604020202020204" pitchFamily="34" charset="0"/>
                <a:cs typeface="Arial" panose="020B0604020202020204" pitchFamily="34" charset="0"/>
              </a:rPr>
              <a:t>▪</a:t>
            </a:r>
            <a:r>
              <a:rPr lang="en-US" sz="850" dirty="0">
                <a:latin typeface="Arial" panose="020B0604020202020204" pitchFamily="34" charset="0"/>
                <a:cs typeface="Arial" panose="020B0604020202020204" pitchFamily="34" charset="0"/>
              </a:rPr>
              <a:t>  Built in wheels and dual handle provide for easy mobility</a:t>
            </a:r>
          </a:p>
          <a:p>
            <a:r>
              <a:rPr lang="en-US" sz="850" dirty="0">
                <a:solidFill>
                  <a:srgbClr val="FFC000"/>
                </a:solidFill>
                <a:latin typeface="Arial" panose="020B0604020202020204" pitchFamily="34" charset="0"/>
                <a:cs typeface="Arial" panose="020B0604020202020204" pitchFamily="34" charset="0"/>
              </a:rPr>
              <a:t>▪</a:t>
            </a:r>
            <a:r>
              <a:rPr lang="en-US" sz="850" dirty="0">
                <a:latin typeface="Arial" panose="020B0604020202020204" pitchFamily="34" charset="0"/>
                <a:cs typeface="Arial" panose="020B0604020202020204" pitchFamily="34" charset="0"/>
              </a:rPr>
              <a:t>  Easy assembly -wheel assembly required</a:t>
            </a:r>
          </a:p>
        </p:txBody>
      </p:sp>
      <p:sp>
        <p:nvSpPr>
          <p:cNvPr id="18" name="Rectangle 17"/>
          <p:cNvSpPr/>
          <p:nvPr/>
        </p:nvSpPr>
        <p:spPr>
          <a:xfrm>
            <a:off x="508000" y="3035558"/>
            <a:ext cx="3606800" cy="1723549"/>
          </a:xfrm>
          <a:prstGeom prst="rect">
            <a:avLst/>
          </a:prstGeom>
        </p:spPr>
        <p:txBody>
          <a:bodyPr wrap="square">
            <a:spAutoFit/>
          </a:bodyPr>
          <a:lstStyle/>
          <a:p>
            <a:r>
              <a:rPr lang="en-CA" sz="850" b="1" dirty="0">
                <a:latin typeface="Arial" panose="020B0604020202020204" pitchFamily="34" charset="0"/>
                <a:cs typeface="Arial" panose="020B0604020202020204" pitchFamily="34" charset="0"/>
              </a:rPr>
              <a:t>Attributes</a:t>
            </a:r>
          </a:p>
          <a:p>
            <a:endParaRPr lang="en-CA" sz="400" b="1"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Fan Size:</a:t>
            </a:r>
            <a:r>
              <a:rPr lang="en-CA" sz="850" dirty="0">
                <a:latin typeface="Arial" panose="020B0604020202020204" pitchFamily="34" charset="0"/>
                <a:cs typeface="Arial" panose="020B0604020202020204" pitchFamily="34" charset="0"/>
              </a:rPr>
              <a:t>  36”   </a:t>
            </a:r>
          </a:p>
          <a:p>
            <a:r>
              <a:rPr lang="en-CA" sz="850" b="1" dirty="0">
                <a:latin typeface="Arial" panose="020B0604020202020204" pitchFamily="34" charset="0"/>
                <a:cs typeface="Arial" panose="020B0604020202020204" pitchFamily="34" charset="0"/>
              </a:rPr>
              <a:t>Fan Speeds</a:t>
            </a:r>
            <a:r>
              <a:rPr lang="en-CA" sz="850" dirty="0">
                <a:latin typeface="Arial" panose="020B0604020202020204" pitchFamily="34" charset="0"/>
                <a:cs typeface="Arial" panose="020B0604020202020204" pitchFamily="34" charset="0"/>
              </a:rPr>
              <a:t>:  3   </a:t>
            </a:r>
          </a:p>
          <a:p>
            <a:r>
              <a:rPr lang="en-CA" sz="850" b="1" dirty="0">
                <a:latin typeface="Arial" panose="020B0604020202020204" pitchFamily="34" charset="0"/>
                <a:cs typeface="Arial" panose="020B0604020202020204" pitchFamily="34" charset="0"/>
              </a:rPr>
              <a:t>CFM Air Volume: </a:t>
            </a:r>
            <a:r>
              <a:rPr lang="en-CA" sz="850" dirty="0">
                <a:latin typeface="Arial" panose="020B0604020202020204" pitchFamily="34" charset="0"/>
                <a:cs typeface="Arial" panose="020B0604020202020204" pitchFamily="34" charset="0"/>
              </a:rPr>
              <a:t>17455 CFM (High)</a:t>
            </a:r>
          </a:p>
          <a:p>
            <a:r>
              <a:rPr lang="en-CA" sz="850" b="1" dirty="0">
                <a:latin typeface="Arial" panose="020B0604020202020204" pitchFamily="34" charset="0"/>
                <a:cs typeface="Arial" panose="020B0604020202020204" pitchFamily="34" charset="0"/>
              </a:rPr>
              <a:t>Speed: </a:t>
            </a:r>
            <a:r>
              <a:rPr lang="en-CA" sz="850" dirty="0">
                <a:latin typeface="Arial" panose="020B0604020202020204" pitchFamily="34" charset="0"/>
                <a:cs typeface="Arial" panose="020B0604020202020204" pitchFamily="34" charset="0"/>
              </a:rPr>
              <a:t>865 RPM (High)</a:t>
            </a:r>
            <a:endParaRPr lang="en-CA" sz="850" b="1"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Horsepower: </a:t>
            </a:r>
            <a:r>
              <a:rPr lang="en-CA" sz="850" dirty="0">
                <a:latin typeface="Arial" panose="020B0604020202020204" pitchFamily="34" charset="0"/>
                <a:cs typeface="Arial" panose="020B0604020202020204" pitchFamily="34" charset="0"/>
              </a:rPr>
              <a:t>5/8</a:t>
            </a:r>
          </a:p>
          <a:p>
            <a:r>
              <a:rPr lang="en-CA" sz="850" b="1" dirty="0">
                <a:latin typeface="Arial" panose="020B0604020202020204" pitchFamily="34" charset="0"/>
                <a:cs typeface="Arial" panose="020B0604020202020204" pitchFamily="34" charset="0"/>
              </a:rPr>
              <a:t>Sound: </a:t>
            </a:r>
            <a:r>
              <a:rPr lang="en-CA" sz="850" dirty="0">
                <a:latin typeface="Arial" panose="020B0604020202020204" pitchFamily="34" charset="0"/>
                <a:cs typeface="Arial" panose="020B0604020202020204" pitchFamily="34" charset="0"/>
              </a:rPr>
              <a:t>78dB (High)</a:t>
            </a:r>
          </a:p>
          <a:p>
            <a:r>
              <a:rPr lang="en-CA" sz="850" b="1" dirty="0">
                <a:latin typeface="Arial" panose="020B0604020202020204" pitchFamily="34" charset="0"/>
                <a:cs typeface="Arial" panose="020B0604020202020204" pitchFamily="34" charset="0"/>
              </a:rPr>
              <a:t>Power Consumption/Amperage: </a:t>
            </a:r>
            <a:r>
              <a:rPr lang="en-CA" sz="850" dirty="0">
                <a:latin typeface="Arial" panose="020B0604020202020204" pitchFamily="34" charset="0"/>
                <a:cs typeface="Arial" panose="020B0604020202020204" pitchFamily="34" charset="0"/>
              </a:rPr>
              <a:t>432W, 3.68A</a:t>
            </a:r>
          </a:p>
          <a:p>
            <a:r>
              <a:rPr lang="en-CA" sz="850" b="1" dirty="0">
                <a:latin typeface="Arial" panose="020B0604020202020204" pitchFamily="34" charset="0"/>
                <a:cs typeface="Arial" panose="020B0604020202020204" pitchFamily="34" charset="0"/>
              </a:rPr>
              <a:t>Material: </a:t>
            </a:r>
            <a:r>
              <a:rPr lang="en-CA" sz="850" dirty="0">
                <a:latin typeface="Arial" panose="020B0604020202020204" pitchFamily="34" charset="0"/>
                <a:cs typeface="Arial" panose="020B0604020202020204" pitchFamily="34" charset="0"/>
              </a:rPr>
              <a:t>Metal Construction (Aluminum Blades)</a:t>
            </a:r>
          </a:p>
          <a:p>
            <a:r>
              <a:rPr lang="en-CA" sz="850" b="1" dirty="0">
                <a:latin typeface="Arial" panose="020B0604020202020204" pitchFamily="34" charset="0"/>
                <a:cs typeface="Arial" panose="020B0604020202020204" pitchFamily="34" charset="0"/>
              </a:rPr>
              <a:t>Dimensions: </a:t>
            </a:r>
            <a:r>
              <a:rPr lang="en-CA" sz="850" dirty="0">
                <a:latin typeface="Arial" panose="020B0604020202020204" pitchFamily="34" charset="0"/>
                <a:cs typeface="Arial" panose="020B0604020202020204" pitchFamily="34" charset="0"/>
              </a:rPr>
              <a:t>98.0 x 46.5 x 99.2 cm (38.6” x 18.3” x 39.0”)</a:t>
            </a:r>
          </a:p>
          <a:p>
            <a:r>
              <a:rPr lang="en-CA" sz="850" b="1" dirty="0">
                <a:latin typeface="Arial" panose="020B0604020202020204" pitchFamily="34" charset="0"/>
                <a:cs typeface="Arial" panose="020B0604020202020204" pitchFamily="34" charset="0"/>
              </a:rPr>
              <a:t>Weight:  </a:t>
            </a:r>
            <a:r>
              <a:rPr lang="en-CA" sz="850" dirty="0">
                <a:latin typeface="Arial" panose="020B0604020202020204" pitchFamily="34" charset="0"/>
                <a:cs typeface="Arial" panose="020B0604020202020204" pitchFamily="34" charset="0"/>
              </a:rPr>
              <a:t>26.0kg (57.2 lb.)</a:t>
            </a:r>
          </a:p>
          <a:p>
            <a:endParaRPr lang="en-CA" sz="850" dirty="0">
              <a:latin typeface="Arial" panose="020B0604020202020204" pitchFamily="34" charset="0"/>
              <a:cs typeface="Arial" panose="020B0604020202020204" pitchFamily="34" charset="0"/>
            </a:endParaRPr>
          </a:p>
        </p:txBody>
      </p: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7449" y="929017"/>
            <a:ext cx="2969551" cy="3325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Slide Number Placeholder 7">
            <a:extLst>
              <a:ext uri="{FF2B5EF4-FFF2-40B4-BE49-F238E27FC236}">
                <a16:creationId xmlns:a16="http://schemas.microsoft.com/office/drawing/2014/main" id="{AF7F4D3D-6A1D-4B2B-B78F-63225C5B292B}"/>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32</a:t>
            </a:fld>
            <a:endParaRPr lang="en-US" sz="1100" dirty="0">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C6829221-F196-4D39-8423-A97C56D27CEB}"/>
              </a:ext>
            </a:extLst>
          </p:cNvPr>
          <p:cNvSpPr/>
          <p:nvPr/>
        </p:nvSpPr>
        <p:spPr>
          <a:xfrm>
            <a:off x="6616122" y="3124200"/>
            <a:ext cx="230688" cy="2727887"/>
          </a:xfrm>
          <a:prstGeom prst="rect">
            <a:avLst/>
          </a:prstGeom>
          <a:solidFill>
            <a:schemeClr val="accent6">
              <a:lumMod val="75000"/>
            </a:schemeClr>
          </a:solidFill>
          <a:ln>
            <a:solidFill>
              <a:schemeClr val="accent6">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AE440E91-69C5-476D-BAA7-43D49F93E450}"/>
              </a:ext>
            </a:extLst>
          </p:cNvPr>
          <p:cNvSpPr txBox="1"/>
          <p:nvPr/>
        </p:nvSpPr>
        <p:spPr>
          <a:xfrm>
            <a:off x="5403175" y="4334255"/>
            <a:ext cx="2656582"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 Commercial Drum Fans</a:t>
            </a:r>
          </a:p>
        </p:txBody>
      </p:sp>
    </p:spTree>
    <p:extLst>
      <p:ext uri="{BB962C8B-B14F-4D97-AF65-F5344CB8AC3E}">
        <p14:creationId xmlns:p14="http://schemas.microsoft.com/office/powerpoint/2010/main" val="3526083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30"/>
          <p:cNvSpPr txBox="1">
            <a:spLocks noChangeArrowheads="1"/>
          </p:cNvSpPr>
          <p:nvPr/>
        </p:nvSpPr>
        <p:spPr bwMode="auto">
          <a:xfrm>
            <a:off x="446315" y="1924964"/>
            <a:ext cx="5344886"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PFNC-20SE</a:t>
            </a: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20” High Velocity Oscillating Pedestal Fan , 5800 CFM</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16" name="Rectangle 15"/>
          <p:cNvSpPr/>
          <p:nvPr/>
        </p:nvSpPr>
        <p:spPr>
          <a:xfrm>
            <a:off x="422465" y="2569287"/>
            <a:ext cx="2930526" cy="1792798"/>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Features</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High Velocity  </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At high fan speed delivers 5800 CFM air volume</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3 fan speed settings</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Durable Metal Construction  </a:t>
            </a:r>
          </a:p>
          <a:p>
            <a:endParaRPr lang="en-US" sz="400" b="1"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Sturdy round metal base for stability and safety</a:t>
            </a:r>
          </a:p>
          <a:p>
            <a:r>
              <a:rPr lang="en-US" sz="850" dirty="0">
                <a:latin typeface="Arial" panose="020B0604020202020204" pitchFamily="34" charset="0"/>
                <a:cs typeface="Arial" panose="020B0604020202020204" pitchFamily="34" charset="0"/>
              </a:rPr>
              <a:t>▪  All aluminum blades</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Oscillating Controls  </a:t>
            </a:r>
          </a:p>
          <a:p>
            <a:endParaRPr lang="en-US" sz="400" b="1"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Wide angle oscillation and tilt adjustable head</a:t>
            </a:r>
          </a:p>
          <a:p>
            <a:r>
              <a:rPr lang="en-US" sz="850" dirty="0">
                <a:latin typeface="Arial" panose="020B0604020202020204" pitchFamily="34" charset="0"/>
                <a:cs typeface="Arial" panose="020B0604020202020204" pitchFamily="34" charset="0"/>
              </a:rPr>
              <a:t>▪  Adjustable height (46-56”)</a:t>
            </a:r>
          </a:p>
        </p:txBody>
      </p:sp>
      <p:sp>
        <p:nvSpPr>
          <p:cNvPr id="18" name="Rectangle 17"/>
          <p:cNvSpPr/>
          <p:nvPr/>
        </p:nvSpPr>
        <p:spPr>
          <a:xfrm>
            <a:off x="453714" y="4321887"/>
            <a:ext cx="3117273" cy="1854354"/>
          </a:xfrm>
          <a:prstGeom prst="rect">
            <a:avLst/>
          </a:prstGeom>
        </p:spPr>
        <p:txBody>
          <a:bodyPr>
            <a:spAutoFit/>
          </a:bodyPr>
          <a:lstStyle/>
          <a:p>
            <a:r>
              <a:rPr lang="en-CA" sz="850" b="1" dirty="0">
                <a:latin typeface="Arial" panose="020B0604020202020204" pitchFamily="34" charset="0"/>
                <a:cs typeface="Arial" panose="020B0604020202020204" pitchFamily="34" charset="0"/>
              </a:rPr>
              <a:t>Attributes</a:t>
            </a:r>
          </a:p>
          <a:p>
            <a:endParaRPr lang="en-CA" sz="400"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Fan Size:</a:t>
            </a:r>
            <a:r>
              <a:rPr lang="en-CA" sz="850" dirty="0">
                <a:latin typeface="Arial" panose="020B0604020202020204" pitchFamily="34" charset="0"/>
                <a:cs typeface="Arial" panose="020B0604020202020204" pitchFamily="34" charset="0"/>
              </a:rPr>
              <a:t>  20”   </a:t>
            </a:r>
          </a:p>
          <a:p>
            <a:r>
              <a:rPr lang="en-CA" sz="850" b="1" dirty="0">
                <a:latin typeface="Arial" panose="020B0604020202020204" pitchFamily="34" charset="0"/>
                <a:cs typeface="Arial" panose="020B0604020202020204" pitchFamily="34" charset="0"/>
              </a:rPr>
              <a:t>Fan Speeds</a:t>
            </a:r>
            <a:r>
              <a:rPr lang="en-CA" sz="850" dirty="0">
                <a:latin typeface="Arial" panose="020B0604020202020204" pitchFamily="34" charset="0"/>
                <a:cs typeface="Arial" panose="020B0604020202020204" pitchFamily="34" charset="0"/>
              </a:rPr>
              <a:t>:  3   </a:t>
            </a:r>
          </a:p>
          <a:p>
            <a:r>
              <a:rPr lang="en-CA" sz="850" b="1" dirty="0">
                <a:latin typeface="Arial" panose="020B0604020202020204" pitchFamily="34" charset="0"/>
                <a:cs typeface="Arial" panose="020B0604020202020204" pitchFamily="34" charset="0"/>
              </a:rPr>
              <a:t>CFM Air Volume: </a:t>
            </a:r>
            <a:r>
              <a:rPr lang="en-CA" sz="850" dirty="0">
                <a:latin typeface="Arial" panose="020B0604020202020204" pitchFamily="34" charset="0"/>
                <a:cs typeface="Arial" panose="020B0604020202020204" pitchFamily="34" charset="0"/>
              </a:rPr>
              <a:t>5800 CFM (High)</a:t>
            </a:r>
          </a:p>
          <a:p>
            <a:r>
              <a:rPr lang="en-CA" sz="850" b="1" dirty="0">
                <a:latin typeface="Arial" panose="020B0604020202020204" pitchFamily="34" charset="0"/>
                <a:cs typeface="Arial" panose="020B0604020202020204" pitchFamily="34" charset="0"/>
              </a:rPr>
              <a:t>Speed: </a:t>
            </a:r>
            <a:r>
              <a:rPr lang="en-CA" sz="850" dirty="0">
                <a:latin typeface="Arial" panose="020B0604020202020204" pitchFamily="34" charset="0"/>
                <a:cs typeface="Arial" panose="020B0604020202020204" pitchFamily="34" charset="0"/>
              </a:rPr>
              <a:t>1326 RPM (High)</a:t>
            </a:r>
            <a:endParaRPr lang="en-CA" sz="850" b="1"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Horsepower: </a:t>
            </a:r>
            <a:r>
              <a:rPr lang="en-CA" sz="850" dirty="0">
                <a:latin typeface="Arial" panose="020B0604020202020204" pitchFamily="34" charset="0"/>
                <a:cs typeface="Arial" panose="020B0604020202020204" pitchFamily="34" charset="0"/>
              </a:rPr>
              <a:t>1/7</a:t>
            </a:r>
          </a:p>
          <a:p>
            <a:r>
              <a:rPr lang="en-CA" sz="850" b="1" dirty="0">
                <a:latin typeface="Arial" panose="020B0604020202020204" pitchFamily="34" charset="0"/>
                <a:cs typeface="Arial" panose="020B0604020202020204" pitchFamily="34" charset="0"/>
              </a:rPr>
              <a:t>Sound: </a:t>
            </a:r>
            <a:r>
              <a:rPr lang="en-CA" sz="850" dirty="0">
                <a:latin typeface="Arial" panose="020B0604020202020204" pitchFamily="34" charset="0"/>
                <a:cs typeface="Arial" panose="020B0604020202020204" pitchFamily="34" charset="0"/>
              </a:rPr>
              <a:t>69dB (High)</a:t>
            </a:r>
          </a:p>
          <a:p>
            <a:r>
              <a:rPr lang="en-CA" sz="850" b="1" dirty="0">
                <a:latin typeface="Arial" panose="020B0604020202020204" pitchFamily="34" charset="0"/>
                <a:cs typeface="Arial" panose="020B0604020202020204" pitchFamily="34" charset="0"/>
              </a:rPr>
              <a:t>Oscillation and Tilt Head:</a:t>
            </a:r>
            <a:r>
              <a:rPr lang="en-CA" sz="850" dirty="0">
                <a:latin typeface="Arial" panose="020B0604020202020204" pitchFamily="34" charset="0"/>
                <a:cs typeface="Arial" panose="020B0604020202020204" pitchFamily="34" charset="0"/>
              </a:rPr>
              <a:t> Yes</a:t>
            </a:r>
          </a:p>
          <a:p>
            <a:r>
              <a:rPr lang="en-CA" sz="850" b="1" dirty="0">
                <a:latin typeface="Arial" panose="020B0604020202020204" pitchFamily="34" charset="0"/>
                <a:cs typeface="Arial" panose="020B0604020202020204" pitchFamily="34" charset="0"/>
              </a:rPr>
              <a:t>Adjustable Height:</a:t>
            </a:r>
            <a:r>
              <a:rPr lang="en-CA" sz="850" dirty="0">
                <a:latin typeface="Arial" panose="020B0604020202020204" pitchFamily="34" charset="0"/>
                <a:cs typeface="Arial" panose="020B0604020202020204" pitchFamily="34" charset="0"/>
              </a:rPr>
              <a:t>: Yes (46”-56”)</a:t>
            </a:r>
            <a:endParaRPr lang="en-CA" sz="850" b="1"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Power Consumption/Amperage: </a:t>
            </a:r>
            <a:r>
              <a:rPr lang="en-CA" sz="850" dirty="0">
                <a:latin typeface="Arial" panose="020B0604020202020204" pitchFamily="34" charset="0"/>
                <a:cs typeface="Arial" panose="020B0604020202020204" pitchFamily="34" charset="0"/>
              </a:rPr>
              <a:t>128W, 1.06A</a:t>
            </a:r>
          </a:p>
          <a:p>
            <a:r>
              <a:rPr lang="en-CA" sz="850" b="1" dirty="0">
                <a:latin typeface="Arial" panose="020B0604020202020204" pitchFamily="34" charset="0"/>
                <a:cs typeface="Arial" panose="020B0604020202020204" pitchFamily="34" charset="0"/>
              </a:rPr>
              <a:t>Material: </a:t>
            </a:r>
            <a:r>
              <a:rPr lang="en-CA" sz="850" dirty="0">
                <a:latin typeface="Arial" panose="020B0604020202020204" pitchFamily="34" charset="0"/>
                <a:cs typeface="Arial" panose="020B0604020202020204" pitchFamily="34" charset="0"/>
              </a:rPr>
              <a:t>Metal Construction (Aluminum Blades)</a:t>
            </a:r>
          </a:p>
          <a:p>
            <a:r>
              <a:rPr lang="en-CA" sz="850" b="1" dirty="0">
                <a:latin typeface="Arial" panose="020B0604020202020204" pitchFamily="34" charset="0"/>
                <a:cs typeface="Arial" panose="020B0604020202020204" pitchFamily="34" charset="0"/>
              </a:rPr>
              <a:t>Dimensions: </a:t>
            </a:r>
            <a:r>
              <a:rPr lang="en-CA" sz="850" dirty="0">
                <a:latin typeface="Arial" panose="020B0604020202020204" pitchFamily="34" charset="0"/>
                <a:cs typeface="Arial" panose="020B0604020202020204" pitchFamily="34" charset="0"/>
              </a:rPr>
              <a:t>55 x 55 x 144 (extended) (21.6” x 21.6” x 56”)</a:t>
            </a:r>
          </a:p>
          <a:p>
            <a:r>
              <a:rPr lang="en-CA" sz="850" b="1" dirty="0">
                <a:latin typeface="Arial" panose="020B0604020202020204" pitchFamily="34" charset="0"/>
                <a:cs typeface="Arial" panose="020B0604020202020204" pitchFamily="34" charset="0"/>
              </a:rPr>
              <a:t>Weight: </a:t>
            </a:r>
            <a:r>
              <a:rPr lang="en-CA" sz="850" dirty="0">
                <a:latin typeface="Arial" panose="020B0604020202020204" pitchFamily="34" charset="0"/>
                <a:cs typeface="Arial" panose="020B0604020202020204" pitchFamily="34" charset="0"/>
              </a:rPr>
              <a:t>8.6 kg (17.2 lb.)</a:t>
            </a:r>
          </a:p>
        </p:txBody>
      </p:sp>
      <p:sp>
        <p:nvSpPr>
          <p:cNvPr id="19" name="TextBox 18"/>
          <p:cNvSpPr txBox="1"/>
          <p:nvPr/>
        </p:nvSpPr>
        <p:spPr>
          <a:xfrm>
            <a:off x="380385" y="1185578"/>
            <a:ext cx="6019799" cy="707886"/>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These high velocity fans are ideal for warehouses, factories, gyms, commercial and agricultural spaces.  Customize your air flow with 3 different speeds, oscillation control, a tilt fan head and adjustable height,</a:t>
            </a:r>
          </a:p>
          <a:p>
            <a:endParaRPr lang="en-US" sz="1000" dirty="0">
              <a:latin typeface="Arial" panose="020B0604020202020204" pitchFamily="34" charset="0"/>
              <a:cs typeface="Arial" panose="020B0604020202020204" pitchFamily="34" charset="0"/>
            </a:endParaRPr>
          </a:p>
          <a:p>
            <a:endParaRPr lang="en-CA" sz="1000" b="1" dirty="0">
              <a:latin typeface="Arial" panose="020B0604020202020204" pitchFamily="34" charset="0"/>
              <a:cs typeface="Arial" panose="020B0604020202020204" pitchFamily="34" charset="0"/>
            </a:endParaRPr>
          </a:p>
        </p:txBody>
      </p:sp>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430" y="2413278"/>
            <a:ext cx="1725167" cy="3901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a:extLst>
              <a:ext uri="{FF2B5EF4-FFF2-40B4-BE49-F238E27FC236}">
                <a16:creationId xmlns:a16="http://schemas.microsoft.com/office/drawing/2014/main" id="{0CFD7842-48D2-4DA0-93DE-7E28591D0F35}"/>
              </a:ext>
            </a:extLst>
          </p:cNvPr>
          <p:cNvSpPr/>
          <p:nvPr/>
        </p:nvSpPr>
        <p:spPr>
          <a:xfrm>
            <a:off x="6616122" y="3124200"/>
            <a:ext cx="230688" cy="2971800"/>
          </a:xfrm>
          <a:prstGeom prst="rect">
            <a:avLst/>
          </a:prstGeom>
          <a:solidFill>
            <a:schemeClr val="accent6">
              <a:lumMod val="75000"/>
            </a:schemeClr>
          </a:solidFill>
          <a:ln>
            <a:solidFill>
              <a:schemeClr val="accent6">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E8377B4-7BA8-4B80-8485-4437AE100475}"/>
              </a:ext>
            </a:extLst>
          </p:cNvPr>
          <p:cNvSpPr txBox="1"/>
          <p:nvPr/>
        </p:nvSpPr>
        <p:spPr>
          <a:xfrm>
            <a:off x="5403175" y="4526771"/>
            <a:ext cx="2656582"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 High Velocity Pedestal Fans</a:t>
            </a:r>
          </a:p>
        </p:txBody>
      </p:sp>
      <p:sp>
        <p:nvSpPr>
          <p:cNvPr id="13" name="Slide Number Placeholder 7">
            <a:extLst>
              <a:ext uri="{FF2B5EF4-FFF2-40B4-BE49-F238E27FC236}">
                <a16:creationId xmlns:a16="http://schemas.microsoft.com/office/drawing/2014/main" id="{75523D4D-ECC7-4977-AB93-AB1174B577F5}"/>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33</a:t>
            </a:fld>
            <a:endParaRPr lang="en-US" sz="1100" dirty="0">
              <a:solidFill>
                <a:schemeClr val="tx1"/>
              </a:solidFill>
              <a:latin typeface="Arial" panose="020B0604020202020204" pitchFamily="34" charset="0"/>
              <a:cs typeface="Arial" panose="020B0604020202020204" pitchFamily="34" charset="0"/>
            </a:endParaRPr>
          </a:p>
        </p:txBody>
      </p:sp>
      <p:sp>
        <p:nvSpPr>
          <p:cNvPr id="14" name="Text Box 52">
            <a:extLst>
              <a:ext uri="{FF2B5EF4-FFF2-40B4-BE49-F238E27FC236}">
                <a16:creationId xmlns:a16="http://schemas.microsoft.com/office/drawing/2014/main" id="{66A46866-2AF4-48E6-840A-F329D2717721}"/>
              </a:ext>
            </a:extLst>
          </p:cNvPr>
          <p:cNvSpPr txBox="1">
            <a:spLocks noChangeArrowheads="1"/>
          </p:cNvSpPr>
          <p:nvPr/>
        </p:nvSpPr>
        <p:spPr bwMode="auto">
          <a:xfrm>
            <a:off x="419030" y="699767"/>
            <a:ext cx="39624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High Velocity Pedestal Fans</a:t>
            </a:r>
          </a:p>
        </p:txBody>
      </p:sp>
    </p:spTree>
    <p:extLst>
      <p:ext uri="{BB962C8B-B14F-4D97-AF65-F5344CB8AC3E}">
        <p14:creationId xmlns:p14="http://schemas.microsoft.com/office/powerpoint/2010/main" val="4144011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30"/>
          <p:cNvSpPr txBox="1">
            <a:spLocks noChangeArrowheads="1"/>
          </p:cNvSpPr>
          <p:nvPr/>
        </p:nvSpPr>
        <p:spPr bwMode="auto">
          <a:xfrm>
            <a:off x="533400" y="2348266"/>
            <a:ext cx="37338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endParaRPr lang="en-CA" sz="1350" kern="1400" dirty="0">
              <a:solidFill>
                <a:srgbClr val="212120"/>
              </a:solidFill>
              <a:effectLst/>
              <a:latin typeface="Arial" panose="020B0604020202020204" pitchFamily="34" charset="0"/>
              <a:ea typeface="Times New Roman"/>
              <a:cs typeface="Arial" panose="020B0604020202020204" pitchFamily="34" charset="0"/>
            </a:endParaRPr>
          </a:p>
        </p:txBody>
      </p:sp>
      <p:pic>
        <p:nvPicPr>
          <p:cNvPr id="30"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6955" y="3430429"/>
            <a:ext cx="2995041" cy="2809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2"/>
          <p:cNvSpPr/>
          <p:nvPr/>
        </p:nvSpPr>
        <p:spPr>
          <a:xfrm>
            <a:off x="496571" y="2697640"/>
            <a:ext cx="3084829" cy="2185214"/>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Features</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High Velocity  </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Powerful 1/3 horsepower industrial motor provides high </a:t>
            </a:r>
          </a:p>
          <a:p>
            <a:r>
              <a:rPr lang="en-US" sz="850" dirty="0">
                <a:latin typeface="Arial" panose="020B0604020202020204" pitchFamily="34" charset="0"/>
                <a:cs typeface="Arial" panose="020B0604020202020204" pitchFamily="34" charset="0"/>
              </a:rPr>
              <a:t>   velocity circulation</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Delivers 800 CFM air velocity at high fan speed</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3 fan speed setting</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Adjustable Air Flow  </a:t>
            </a:r>
          </a:p>
          <a:p>
            <a:endParaRPr lang="en-US" sz="400"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4 Angle drying positions (0°, 20°, 45°, 90°)</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Versatile Application Usage  </a:t>
            </a:r>
          </a:p>
          <a:p>
            <a:endParaRPr lang="en-US" sz="400" b="1"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2 Built-in power outlets</a:t>
            </a:r>
          </a:p>
          <a:p>
            <a:r>
              <a:rPr lang="en-US" sz="850" dirty="0">
                <a:latin typeface="Arial" panose="020B0604020202020204" pitchFamily="34" charset="0"/>
                <a:cs typeface="Arial" panose="020B0604020202020204" pitchFamily="34" charset="0"/>
              </a:rPr>
              <a:t>▪  Daisy chain multiple units to dry larger areas</a:t>
            </a:r>
          </a:p>
          <a:p>
            <a:r>
              <a:rPr lang="en-US" sz="850" dirty="0">
                <a:latin typeface="Arial" panose="020B0604020202020204" pitchFamily="34" charset="0"/>
                <a:cs typeface="Arial" panose="020B0604020202020204" pitchFamily="34" charset="0"/>
              </a:rPr>
              <a:t>▪  Side stackable for easy storage</a:t>
            </a:r>
          </a:p>
          <a:p>
            <a:endParaRPr lang="en-US" sz="850" dirty="0">
              <a:latin typeface="Arial" panose="020B0604020202020204" pitchFamily="34" charset="0"/>
              <a:cs typeface="Arial" panose="020B0604020202020204" pitchFamily="34" charset="0"/>
            </a:endParaRPr>
          </a:p>
        </p:txBody>
      </p:sp>
      <p:sp>
        <p:nvSpPr>
          <p:cNvPr id="41" name="Rectangle 40"/>
          <p:cNvSpPr/>
          <p:nvPr/>
        </p:nvSpPr>
        <p:spPr>
          <a:xfrm>
            <a:off x="508000" y="4696476"/>
            <a:ext cx="2902586" cy="1985159"/>
          </a:xfrm>
          <a:prstGeom prst="rect">
            <a:avLst/>
          </a:prstGeom>
        </p:spPr>
        <p:txBody>
          <a:bodyPr wrap="square">
            <a:spAutoFit/>
          </a:bodyPr>
          <a:lstStyle/>
          <a:p>
            <a:r>
              <a:rPr lang="en-CA" sz="850" b="1" dirty="0">
                <a:latin typeface="Arial" panose="020B0604020202020204" pitchFamily="34" charset="0"/>
                <a:cs typeface="Arial" panose="020B0604020202020204" pitchFamily="34" charset="0"/>
              </a:rPr>
              <a:t>Attributes</a:t>
            </a:r>
          </a:p>
          <a:p>
            <a:endParaRPr lang="en-CA" sz="400"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CFM Air Volume:</a:t>
            </a:r>
            <a:r>
              <a:rPr lang="en-CA" sz="850" dirty="0">
                <a:latin typeface="Arial" panose="020B0604020202020204" pitchFamily="34" charset="0"/>
                <a:cs typeface="Arial" panose="020B0604020202020204" pitchFamily="34" charset="0"/>
              </a:rPr>
              <a:t>  800 CFM    </a:t>
            </a:r>
          </a:p>
          <a:p>
            <a:r>
              <a:rPr lang="en-CA" sz="850" b="1" dirty="0">
                <a:latin typeface="Arial" panose="020B0604020202020204" pitchFamily="34" charset="0"/>
                <a:cs typeface="Arial" panose="020B0604020202020204" pitchFamily="34" charset="0"/>
              </a:rPr>
              <a:t>Fan Speeds</a:t>
            </a:r>
            <a:r>
              <a:rPr lang="en-CA" sz="850" dirty="0">
                <a:latin typeface="Arial" panose="020B0604020202020204" pitchFamily="34" charset="0"/>
                <a:cs typeface="Arial" panose="020B0604020202020204" pitchFamily="34" charset="0"/>
              </a:rPr>
              <a:t>:  3   </a:t>
            </a:r>
          </a:p>
          <a:p>
            <a:r>
              <a:rPr lang="en-CA" sz="850" b="1" dirty="0">
                <a:latin typeface="Arial" panose="020B0604020202020204" pitchFamily="34" charset="0"/>
                <a:cs typeface="Arial" panose="020B0604020202020204" pitchFamily="34" charset="0"/>
              </a:rPr>
              <a:t>Speed: </a:t>
            </a:r>
            <a:r>
              <a:rPr lang="en-CA" sz="850" dirty="0">
                <a:latin typeface="Arial" panose="020B0604020202020204" pitchFamily="34" charset="0"/>
                <a:cs typeface="Arial" panose="020B0604020202020204" pitchFamily="34" charset="0"/>
              </a:rPr>
              <a:t>1600 RPM (High), 1400RPM (Medium), </a:t>
            </a:r>
          </a:p>
          <a:p>
            <a:r>
              <a:rPr lang="en-CA" sz="850" dirty="0">
                <a:latin typeface="Arial" panose="020B0604020202020204" pitchFamily="34" charset="0"/>
                <a:cs typeface="Arial" panose="020B0604020202020204" pitchFamily="34" charset="0"/>
              </a:rPr>
              <a:t>1200 RPM (Low) </a:t>
            </a:r>
            <a:endParaRPr lang="en-CA" sz="850" b="1"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Horsepower: </a:t>
            </a:r>
            <a:r>
              <a:rPr lang="en-CA" sz="850" dirty="0">
                <a:latin typeface="Arial" panose="020B0604020202020204" pitchFamily="34" charset="0"/>
                <a:cs typeface="Arial" panose="020B0604020202020204" pitchFamily="34" charset="0"/>
              </a:rPr>
              <a:t>1/3</a:t>
            </a:r>
          </a:p>
          <a:p>
            <a:r>
              <a:rPr lang="en-CA" sz="850" b="1" dirty="0">
                <a:latin typeface="Arial" panose="020B0604020202020204" pitchFamily="34" charset="0"/>
                <a:cs typeface="Arial" panose="020B0604020202020204" pitchFamily="34" charset="0"/>
              </a:rPr>
              <a:t>Angle Drying Positions: </a:t>
            </a:r>
            <a:r>
              <a:rPr lang="en-CA" sz="850" dirty="0">
                <a:latin typeface="Arial" panose="020B0604020202020204" pitchFamily="34" charset="0"/>
                <a:cs typeface="Arial" panose="020B0604020202020204" pitchFamily="34" charset="0"/>
              </a:rPr>
              <a:t>4 (0°, 20° 45° 90°)</a:t>
            </a:r>
          </a:p>
          <a:p>
            <a:r>
              <a:rPr lang="en-CA" sz="850" b="1" dirty="0">
                <a:latin typeface="Arial" panose="020B0604020202020204" pitchFamily="34" charset="0"/>
                <a:cs typeface="Arial" panose="020B0604020202020204" pitchFamily="34" charset="0"/>
              </a:rPr>
              <a:t>Power Outlets:</a:t>
            </a:r>
            <a:r>
              <a:rPr lang="en-CA" sz="850" dirty="0">
                <a:latin typeface="Arial" panose="020B0604020202020204" pitchFamily="34" charset="0"/>
                <a:cs typeface="Arial" panose="020B0604020202020204" pitchFamily="34" charset="0"/>
              </a:rPr>
              <a:t> 2</a:t>
            </a:r>
          </a:p>
          <a:p>
            <a:r>
              <a:rPr lang="en-CA" sz="850" b="1" dirty="0">
                <a:latin typeface="Arial" panose="020B0604020202020204" pitchFamily="34" charset="0"/>
                <a:cs typeface="Arial" panose="020B0604020202020204" pitchFamily="34" charset="0"/>
              </a:rPr>
              <a:t>Daisy Chain:</a:t>
            </a:r>
            <a:r>
              <a:rPr lang="en-CA" sz="850" dirty="0">
                <a:latin typeface="Arial" panose="020B0604020202020204" pitchFamily="34" charset="0"/>
                <a:cs typeface="Arial" panose="020B0604020202020204" pitchFamily="34" charset="0"/>
              </a:rPr>
              <a:t> Yes. Up to 4</a:t>
            </a:r>
          </a:p>
          <a:p>
            <a:r>
              <a:rPr lang="en-CA" sz="850" b="1" dirty="0">
                <a:latin typeface="Arial" panose="020B0604020202020204" pitchFamily="34" charset="0"/>
                <a:cs typeface="Arial" panose="020B0604020202020204" pitchFamily="34" charset="0"/>
              </a:rPr>
              <a:t>Stackable: </a:t>
            </a:r>
            <a:r>
              <a:rPr lang="en-CA" sz="850" dirty="0">
                <a:latin typeface="Arial" panose="020B0604020202020204" pitchFamily="34" charset="0"/>
                <a:cs typeface="Arial" panose="020B0604020202020204" pitchFamily="34" charset="0"/>
              </a:rPr>
              <a:t> Yes</a:t>
            </a:r>
          </a:p>
          <a:p>
            <a:r>
              <a:rPr lang="en-CA" sz="850" b="1" dirty="0">
                <a:latin typeface="Arial" panose="020B0604020202020204" pitchFamily="34" charset="0"/>
                <a:cs typeface="Arial" panose="020B0604020202020204" pitchFamily="34" charset="0"/>
              </a:rPr>
              <a:t>Amperage: </a:t>
            </a:r>
            <a:r>
              <a:rPr lang="en-CA" sz="850" dirty="0">
                <a:latin typeface="Arial" panose="020B0604020202020204" pitchFamily="34" charset="0"/>
                <a:cs typeface="Arial" panose="020B0604020202020204" pitchFamily="34" charset="0"/>
              </a:rPr>
              <a:t> 1.3A /1.5A /2.0A</a:t>
            </a:r>
          </a:p>
          <a:p>
            <a:r>
              <a:rPr lang="en-CA" sz="850" b="1" dirty="0">
                <a:latin typeface="Arial" panose="020B0604020202020204" pitchFamily="34" charset="0"/>
                <a:cs typeface="Arial" panose="020B0604020202020204" pitchFamily="34" charset="0"/>
              </a:rPr>
              <a:t>Material: </a:t>
            </a:r>
            <a:r>
              <a:rPr lang="en-CA" sz="850" dirty="0">
                <a:latin typeface="Arial" panose="020B0604020202020204" pitchFamily="34" charset="0"/>
                <a:cs typeface="Arial" panose="020B0604020202020204" pitchFamily="34" charset="0"/>
              </a:rPr>
              <a:t>Rugged </a:t>
            </a:r>
            <a:r>
              <a:rPr lang="en-CA" sz="850" dirty="0" err="1">
                <a:latin typeface="Arial" panose="020B0604020202020204" pitchFamily="34" charset="0"/>
                <a:cs typeface="Arial" panose="020B0604020202020204" pitchFamily="34" charset="0"/>
              </a:rPr>
              <a:t>Roto</a:t>
            </a:r>
            <a:r>
              <a:rPr lang="en-CA" sz="850" dirty="0">
                <a:latin typeface="Arial" panose="020B0604020202020204" pitchFamily="34" charset="0"/>
                <a:cs typeface="Arial" panose="020B0604020202020204" pitchFamily="34" charset="0"/>
              </a:rPr>
              <a:t>-Molded Polyethylene Plastic</a:t>
            </a:r>
          </a:p>
          <a:p>
            <a:r>
              <a:rPr lang="en-CA" sz="850" b="1" dirty="0">
                <a:latin typeface="Arial" panose="020B0604020202020204" pitchFamily="34" charset="0"/>
                <a:cs typeface="Arial" panose="020B0604020202020204" pitchFamily="34" charset="0"/>
              </a:rPr>
              <a:t>Dimensions: </a:t>
            </a:r>
            <a:r>
              <a:rPr lang="en-CA" sz="850" dirty="0">
                <a:latin typeface="Arial" panose="020B0604020202020204" pitchFamily="34" charset="0"/>
                <a:cs typeface="Arial" panose="020B0604020202020204" pitchFamily="34" charset="0"/>
              </a:rPr>
              <a:t>264 x 304 x 320mm (10.4” x 12”x 12.6”)</a:t>
            </a:r>
          </a:p>
          <a:p>
            <a:r>
              <a:rPr lang="en-CA" sz="850" b="1" dirty="0">
                <a:latin typeface="Arial" panose="020B0604020202020204" pitchFamily="34" charset="0"/>
                <a:cs typeface="Arial" panose="020B0604020202020204" pitchFamily="34" charset="0"/>
              </a:rPr>
              <a:t>Weight:  </a:t>
            </a:r>
            <a:r>
              <a:rPr lang="en-CA" sz="850" dirty="0">
                <a:latin typeface="Arial" panose="020B0604020202020204" pitchFamily="34" charset="0"/>
                <a:cs typeface="Arial" panose="020B0604020202020204" pitchFamily="34" charset="0"/>
              </a:rPr>
              <a:t>4.5kg (9.9 lb.)</a:t>
            </a:r>
          </a:p>
        </p:txBody>
      </p:sp>
      <p:sp>
        <p:nvSpPr>
          <p:cNvPr id="17" name="Text Box 130"/>
          <p:cNvSpPr txBox="1">
            <a:spLocks noChangeArrowheads="1"/>
          </p:cNvSpPr>
          <p:nvPr/>
        </p:nvSpPr>
        <p:spPr bwMode="auto">
          <a:xfrm>
            <a:off x="448059" y="2209325"/>
            <a:ext cx="37338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FAM-100</a:t>
            </a: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Commercial Air Mover, 800 CFM</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18" name="Rectangle 17">
            <a:extLst>
              <a:ext uri="{FF2B5EF4-FFF2-40B4-BE49-F238E27FC236}">
                <a16:creationId xmlns:a16="http://schemas.microsoft.com/office/drawing/2014/main" id="{74C8032E-4735-427F-B93A-6CE77F78AE42}"/>
              </a:ext>
            </a:extLst>
          </p:cNvPr>
          <p:cNvSpPr/>
          <p:nvPr/>
        </p:nvSpPr>
        <p:spPr>
          <a:xfrm>
            <a:off x="6616122" y="3352800"/>
            <a:ext cx="230688" cy="2438400"/>
          </a:xfrm>
          <a:prstGeom prst="rect">
            <a:avLst/>
          </a:prstGeom>
          <a:solidFill>
            <a:schemeClr val="accent6">
              <a:lumMod val="75000"/>
            </a:schemeClr>
          </a:solidFill>
          <a:ln>
            <a:solidFill>
              <a:schemeClr val="accent6">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AB3AA7-E4DA-4C97-AC01-B72E6A9F34DF}"/>
              </a:ext>
            </a:extLst>
          </p:cNvPr>
          <p:cNvSpPr txBox="1"/>
          <p:nvPr/>
        </p:nvSpPr>
        <p:spPr>
          <a:xfrm>
            <a:off x="5318253" y="4418112"/>
            <a:ext cx="2826425"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 Commercial Air Movers</a:t>
            </a:r>
          </a:p>
        </p:txBody>
      </p:sp>
      <p:sp>
        <p:nvSpPr>
          <p:cNvPr id="15" name="Slide Number Placeholder 7">
            <a:extLst>
              <a:ext uri="{FF2B5EF4-FFF2-40B4-BE49-F238E27FC236}">
                <a16:creationId xmlns:a16="http://schemas.microsoft.com/office/drawing/2014/main" id="{0DF584DB-F071-4E89-8F20-E3DAA943FB9E}"/>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34</a:t>
            </a:fld>
            <a:endParaRPr lang="en-US" sz="1100" dirty="0">
              <a:solidFill>
                <a:schemeClr val="tx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7FF7793-E756-4DA0-8D59-ED4754ED0A1C}"/>
              </a:ext>
            </a:extLst>
          </p:cNvPr>
          <p:cNvSpPr txBox="1"/>
          <p:nvPr/>
        </p:nvSpPr>
        <p:spPr>
          <a:xfrm>
            <a:off x="380385" y="1185578"/>
            <a:ext cx="6019799" cy="553998"/>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Ideal for drying floors, walls and ceilings during renovation work and for water damage restoration and janitorial cleaning applications.   Easily fits into small or enclosed spaces where large air fans  are not practical.   Multiple units can be linked together with integrated power outlets for drying large areas.</a:t>
            </a:r>
            <a:endParaRPr lang="en-CA" sz="1000" b="1" dirty="0">
              <a:latin typeface="Arial" panose="020B0604020202020204" pitchFamily="34" charset="0"/>
              <a:cs typeface="Arial" panose="020B0604020202020204" pitchFamily="34" charset="0"/>
            </a:endParaRPr>
          </a:p>
        </p:txBody>
      </p:sp>
      <p:sp>
        <p:nvSpPr>
          <p:cNvPr id="22" name="Text Box 52">
            <a:extLst>
              <a:ext uri="{FF2B5EF4-FFF2-40B4-BE49-F238E27FC236}">
                <a16:creationId xmlns:a16="http://schemas.microsoft.com/office/drawing/2014/main" id="{AD04DD4A-2BCF-4C2C-BC18-BAADC9069C15}"/>
              </a:ext>
            </a:extLst>
          </p:cNvPr>
          <p:cNvSpPr txBox="1">
            <a:spLocks noChangeArrowheads="1"/>
          </p:cNvSpPr>
          <p:nvPr/>
        </p:nvSpPr>
        <p:spPr bwMode="auto">
          <a:xfrm>
            <a:off x="419030" y="699767"/>
            <a:ext cx="39624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Air Movers</a:t>
            </a:r>
          </a:p>
        </p:txBody>
      </p:sp>
    </p:spTree>
    <p:extLst>
      <p:ext uri="{BB962C8B-B14F-4D97-AF65-F5344CB8AC3E}">
        <p14:creationId xmlns:p14="http://schemas.microsoft.com/office/powerpoint/2010/main" val="39683910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491" y="4049927"/>
            <a:ext cx="2591925" cy="379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420116" y="2743083"/>
            <a:ext cx="3465410" cy="2700739"/>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Features</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Designed for Commercial Applications  </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Rugged metal housing for heavy duty use</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Efficient moisture removal (110 Pints per day @ 86°F, 80% RH)</a:t>
            </a:r>
          </a:p>
          <a:p>
            <a:r>
              <a:rPr lang="en-US"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Water Tank or Continuous drainage.  Includes 5.5L water </a:t>
            </a:r>
          </a:p>
          <a:p>
            <a:r>
              <a:rPr lang="en-US" sz="850" dirty="0">
                <a:latin typeface="Arial" panose="020B0604020202020204" pitchFamily="34" charset="0"/>
                <a:cs typeface="Arial" panose="020B0604020202020204" pitchFamily="34" charset="0"/>
              </a:rPr>
              <a:t>   collection tank or 5m (16.4ft) hose for continuous drainage</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Digital Controls  </a:t>
            </a:r>
          </a:p>
          <a:p>
            <a:endParaRPr lang="en-US" sz="350" b="1"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Electronic controls to set the humidity level and 24 hour timer</a:t>
            </a:r>
          </a:p>
          <a:p>
            <a:r>
              <a:rPr lang="en-US" sz="850" dirty="0">
                <a:latin typeface="Arial" panose="020B0604020202020204" pitchFamily="34" charset="0"/>
                <a:cs typeface="Arial" panose="020B0604020202020204" pitchFamily="34" charset="0"/>
              </a:rPr>
              <a:t>▪  Auto restart after a power outage at previous settings</a:t>
            </a:r>
          </a:p>
          <a:p>
            <a:endParaRPr lang="en-US" sz="40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Portable Design  </a:t>
            </a:r>
          </a:p>
          <a:p>
            <a:endParaRPr lang="en-US" sz="350" b="1"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Heavy duty wheels and easy grip handle and built-in side handles.</a:t>
            </a:r>
          </a:p>
          <a:p>
            <a:r>
              <a:rPr lang="en-US" sz="850" dirty="0">
                <a:latin typeface="Arial" panose="020B0604020202020204" pitchFamily="34" charset="0"/>
                <a:cs typeface="Arial" panose="020B0604020202020204" pitchFamily="34" charset="0"/>
              </a:rPr>
              <a:t>▪  Stackable for convenient storage.</a:t>
            </a:r>
          </a:p>
          <a:p>
            <a:r>
              <a:rPr lang="en-US" sz="850" dirty="0">
                <a:latin typeface="Arial" panose="020B0604020202020204" pitchFamily="34" charset="0"/>
                <a:cs typeface="Arial" panose="020B0604020202020204" pitchFamily="34" charset="0"/>
              </a:rPr>
              <a:t>▪  Convenient cord management bracket to wrap power cord</a:t>
            </a:r>
          </a:p>
          <a:p>
            <a:endParaRPr lang="en-US" sz="350"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Washable Filter </a:t>
            </a:r>
          </a:p>
          <a:p>
            <a:endParaRPr lang="en-US" sz="350" b="1"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Collects large dust particles and prevents bacteria build up.   </a:t>
            </a:r>
          </a:p>
          <a:p>
            <a:r>
              <a:rPr lang="en-US" sz="850" dirty="0">
                <a:latin typeface="Arial" panose="020B0604020202020204" pitchFamily="34" charset="0"/>
                <a:cs typeface="Arial" panose="020B0604020202020204" pitchFamily="34" charset="0"/>
              </a:rPr>
              <a:t>   Easy to remove for cleaning</a:t>
            </a:r>
          </a:p>
        </p:txBody>
      </p:sp>
      <p:sp>
        <p:nvSpPr>
          <p:cNvPr id="2" name="Rectangle 1"/>
          <p:cNvSpPr/>
          <p:nvPr/>
        </p:nvSpPr>
        <p:spPr>
          <a:xfrm>
            <a:off x="398528" y="5319238"/>
            <a:ext cx="3429000" cy="2639184"/>
          </a:xfrm>
          <a:prstGeom prst="rect">
            <a:avLst/>
          </a:prstGeom>
        </p:spPr>
        <p:txBody>
          <a:bodyPr>
            <a:spAutoFit/>
          </a:bodyPr>
          <a:lstStyle/>
          <a:p>
            <a:r>
              <a:rPr lang="en-CA" sz="850" b="1" dirty="0">
                <a:latin typeface="Arial" panose="020B0604020202020204" pitchFamily="34" charset="0"/>
                <a:cs typeface="Arial" panose="020B0604020202020204" pitchFamily="34" charset="0"/>
              </a:rPr>
              <a:t>Attributes</a:t>
            </a:r>
          </a:p>
          <a:p>
            <a:endParaRPr lang="en-CA" sz="200"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Dehumidifying Capacity (Pints/ Day)</a:t>
            </a:r>
            <a:r>
              <a:rPr lang="en-CA" sz="850" dirty="0">
                <a:latin typeface="Arial" panose="020B0604020202020204" pitchFamily="34" charset="0"/>
                <a:cs typeface="Arial" panose="020B0604020202020204" pitchFamily="34" charset="0"/>
              </a:rPr>
              <a:t>:</a:t>
            </a:r>
          </a:p>
          <a:p>
            <a:r>
              <a:rPr lang="en-US" sz="850" dirty="0">
                <a:latin typeface="Arial" panose="020B0604020202020204" pitchFamily="34" charset="0"/>
                <a:cs typeface="Arial" panose="020B0604020202020204" pitchFamily="34" charset="0"/>
              </a:rPr>
              <a:t>   70 Pints/ Day @ 80˚F, 60% RH</a:t>
            </a:r>
          </a:p>
          <a:p>
            <a:r>
              <a:rPr lang="en-US" sz="850" dirty="0">
                <a:latin typeface="Arial" panose="020B0604020202020204" pitchFamily="34" charset="0"/>
                <a:cs typeface="Arial" panose="020B0604020202020204" pitchFamily="34" charset="0"/>
              </a:rPr>
              <a:t>   110 Pints/ Day @ 86˚F, 80% RH</a:t>
            </a:r>
          </a:p>
          <a:p>
            <a:r>
              <a:rPr lang="en-US" sz="850" dirty="0">
                <a:latin typeface="Arial" panose="020B0604020202020204" pitchFamily="34" charset="0"/>
                <a:cs typeface="Arial" panose="020B0604020202020204" pitchFamily="34" charset="0"/>
              </a:rPr>
              <a:t>   127 Pints/ Day @ 90˚F, 90% RH</a:t>
            </a:r>
          </a:p>
          <a:p>
            <a:r>
              <a:rPr lang="en-US" sz="850" b="1" dirty="0">
                <a:latin typeface="Arial" panose="020B0604020202020204" pitchFamily="34" charset="0"/>
                <a:cs typeface="Arial" panose="020B0604020202020204" pitchFamily="34" charset="0"/>
              </a:rPr>
              <a:t>Application:</a:t>
            </a:r>
            <a:r>
              <a:rPr lang="en-US" sz="850" dirty="0">
                <a:latin typeface="Arial" panose="020B0604020202020204" pitchFamily="34" charset="0"/>
                <a:cs typeface="Arial" panose="020B0604020202020204" pitchFamily="34" charset="0"/>
              </a:rPr>
              <a:t>  Water Tank or Continuous drainage</a:t>
            </a:r>
          </a:p>
          <a:p>
            <a:r>
              <a:rPr lang="en-US" sz="850" b="1" dirty="0">
                <a:latin typeface="Arial" panose="020B0604020202020204" pitchFamily="34" charset="0"/>
                <a:cs typeface="Arial" panose="020B0604020202020204" pitchFamily="34" charset="0"/>
              </a:rPr>
              <a:t>Air Circulation/ Flow:</a:t>
            </a:r>
            <a:r>
              <a:rPr lang="en-US" sz="850" dirty="0">
                <a:latin typeface="Arial" panose="020B0604020202020204" pitchFamily="34" charset="0"/>
                <a:cs typeface="Arial" panose="020B0604020202020204" pitchFamily="34" charset="0"/>
              </a:rPr>
              <a:t> 450 m3/ hr. (264.8 CFM)</a:t>
            </a:r>
          </a:p>
          <a:p>
            <a:r>
              <a:rPr lang="en-CA" sz="850" b="1" dirty="0">
                <a:latin typeface="Arial" panose="020B0604020202020204" pitchFamily="34" charset="0"/>
                <a:cs typeface="Arial" panose="020B0604020202020204" pitchFamily="34" charset="0"/>
              </a:rPr>
              <a:t>Humidistat Range:</a:t>
            </a:r>
            <a:r>
              <a:rPr lang="en-CA" sz="850" dirty="0">
                <a:latin typeface="Arial" panose="020B0604020202020204" pitchFamily="34" charset="0"/>
                <a:cs typeface="Arial" panose="020B0604020202020204" pitchFamily="34" charset="0"/>
              </a:rPr>
              <a:t> Adjustable</a:t>
            </a:r>
          </a:p>
          <a:p>
            <a:r>
              <a:rPr lang="en-US" sz="850" b="1" dirty="0">
                <a:latin typeface="Arial" panose="020B0604020202020204" pitchFamily="34" charset="0"/>
                <a:cs typeface="Arial" panose="020B0604020202020204" pitchFamily="34" charset="0"/>
              </a:rPr>
              <a:t>Operating Temperature:</a:t>
            </a:r>
            <a:r>
              <a:rPr lang="en-US" sz="850" dirty="0">
                <a:latin typeface="Arial" panose="020B0604020202020204" pitchFamily="34" charset="0"/>
                <a:cs typeface="Arial" panose="020B0604020202020204" pitchFamily="34" charset="0"/>
              </a:rPr>
              <a:t> 5˚C - 38˚C (41-100.4°F)</a:t>
            </a:r>
          </a:p>
          <a:p>
            <a:r>
              <a:rPr lang="en-US" sz="850" b="1" dirty="0">
                <a:latin typeface="Arial" panose="020B0604020202020204" pitchFamily="34" charset="0"/>
                <a:cs typeface="Arial" panose="020B0604020202020204" pitchFamily="34" charset="0"/>
              </a:rPr>
              <a:t>Effective Application Area:</a:t>
            </a:r>
            <a:r>
              <a:rPr lang="en-US" sz="850" dirty="0">
                <a:latin typeface="Arial" panose="020B0604020202020204" pitchFamily="34" charset="0"/>
                <a:cs typeface="Arial" panose="020B0604020202020204" pitchFamily="34" charset="0"/>
              </a:rPr>
              <a:t> 111.5 sq. m (1200 sq. ft.)</a:t>
            </a:r>
          </a:p>
          <a:p>
            <a:r>
              <a:rPr lang="en-CA" sz="850" b="1" dirty="0">
                <a:latin typeface="Arial" panose="020B0604020202020204" pitchFamily="34" charset="0"/>
                <a:cs typeface="Arial" panose="020B0604020202020204" pitchFamily="34" charset="0"/>
              </a:rPr>
              <a:t>Bucket Full Indicator Alarm /Capacity:</a:t>
            </a:r>
            <a:r>
              <a:rPr lang="en-CA" sz="850" dirty="0">
                <a:latin typeface="Arial" panose="020B0604020202020204" pitchFamily="34" charset="0"/>
                <a:cs typeface="Arial" panose="020B0604020202020204" pitchFamily="34" charset="0"/>
              </a:rPr>
              <a:t> Yes/5.5L (1.45 Gal)</a:t>
            </a:r>
          </a:p>
          <a:p>
            <a:r>
              <a:rPr lang="en-US" sz="850" b="1" dirty="0">
                <a:latin typeface="Arial" panose="020B0604020202020204" pitchFamily="34" charset="0"/>
                <a:cs typeface="Arial" panose="020B0604020202020204" pitchFamily="34" charset="0"/>
              </a:rPr>
              <a:t>Drainage Hose Length:</a:t>
            </a:r>
            <a:r>
              <a:rPr lang="en-US" sz="850" dirty="0">
                <a:latin typeface="Arial" panose="020B0604020202020204" pitchFamily="34" charset="0"/>
                <a:cs typeface="Arial" panose="020B0604020202020204" pitchFamily="34" charset="0"/>
              </a:rPr>
              <a:t> 5 m (16.4 </a:t>
            </a:r>
            <a:r>
              <a:rPr lang="en-US" sz="850" dirty="0" err="1">
                <a:latin typeface="Arial" panose="020B0604020202020204" pitchFamily="34" charset="0"/>
                <a:cs typeface="Arial" panose="020B0604020202020204" pitchFamily="34" charset="0"/>
              </a:rPr>
              <a:t>ft</a:t>
            </a:r>
            <a:r>
              <a:rPr lang="en-US" sz="850" dirty="0">
                <a:latin typeface="Arial" panose="020B0604020202020204" pitchFamily="34" charset="0"/>
                <a:cs typeface="Arial" panose="020B0604020202020204" pitchFamily="34" charset="0"/>
              </a:rPr>
              <a:t>)</a:t>
            </a:r>
          </a:p>
          <a:p>
            <a:r>
              <a:rPr lang="en-CA" sz="850" b="1" dirty="0">
                <a:latin typeface="Arial" panose="020B0604020202020204" pitchFamily="34" charset="0"/>
                <a:cs typeface="Arial" panose="020B0604020202020204" pitchFamily="34" charset="0"/>
              </a:rPr>
              <a:t>Sound:</a:t>
            </a:r>
            <a:r>
              <a:rPr lang="en-CA" sz="850" dirty="0">
                <a:latin typeface="Arial" panose="020B0604020202020204" pitchFamily="34" charset="0"/>
                <a:cs typeface="Arial" panose="020B0604020202020204" pitchFamily="34" charset="0"/>
              </a:rPr>
              <a:t> 60 dB</a:t>
            </a:r>
          </a:p>
          <a:p>
            <a:r>
              <a:rPr lang="en-US" sz="850" b="1" dirty="0">
                <a:latin typeface="Arial" panose="020B0604020202020204" pitchFamily="34" charset="0"/>
                <a:cs typeface="Arial" panose="020B0604020202020204" pitchFamily="34" charset="0"/>
              </a:rPr>
              <a:t>Electronic Controls/ Digital Display:</a:t>
            </a:r>
            <a:r>
              <a:rPr lang="en-US" sz="850" dirty="0">
                <a:latin typeface="Arial" panose="020B0604020202020204" pitchFamily="34" charset="0"/>
                <a:cs typeface="Arial" panose="020B0604020202020204" pitchFamily="34" charset="0"/>
              </a:rPr>
              <a:t> Yes</a:t>
            </a:r>
          </a:p>
          <a:p>
            <a:r>
              <a:rPr lang="en-CA" sz="850" b="1" dirty="0">
                <a:latin typeface="Arial" panose="020B0604020202020204" pitchFamily="34" charset="0"/>
                <a:cs typeface="Arial" panose="020B0604020202020204" pitchFamily="34" charset="0"/>
              </a:rPr>
              <a:t>Washable Filter:</a:t>
            </a:r>
            <a:r>
              <a:rPr lang="en-CA" sz="850" dirty="0">
                <a:latin typeface="Arial" panose="020B0604020202020204" pitchFamily="34" charset="0"/>
                <a:cs typeface="Arial" panose="020B0604020202020204" pitchFamily="34" charset="0"/>
              </a:rPr>
              <a:t> Yes</a:t>
            </a:r>
          </a:p>
          <a:p>
            <a:r>
              <a:rPr lang="en-US" sz="850" b="1" dirty="0">
                <a:latin typeface="Arial" panose="020B0604020202020204" pitchFamily="34" charset="0"/>
                <a:cs typeface="Arial" panose="020B0604020202020204" pitchFamily="34" charset="0"/>
              </a:rPr>
              <a:t>On/ Off Timer</a:t>
            </a:r>
            <a:r>
              <a:rPr lang="en-US" sz="850" dirty="0">
                <a:latin typeface="Arial" panose="020B0604020202020204" pitchFamily="34" charset="0"/>
                <a:cs typeface="Arial" panose="020B0604020202020204" pitchFamily="34" charset="0"/>
              </a:rPr>
              <a:t>: 24 </a:t>
            </a:r>
            <a:r>
              <a:rPr lang="en-US" sz="850" dirty="0" err="1">
                <a:latin typeface="Arial" panose="020B0604020202020204" pitchFamily="34" charset="0"/>
                <a:cs typeface="Arial" panose="020B0604020202020204" pitchFamily="34" charset="0"/>
              </a:rPr>
              <a:t>Hr</a:t>
            </a:r>
            <a:endParaRPr lang="en-US" sz="850" dirty="0">
              <a:latin typeface="Arial" panose="020B0604020202020204" pitchFamily="34" charset="0"/>
              <a:cs typeface="Arial" panose="020B0604020202020204" pitchFamily="34" charset="0"/>
            </a:endParaRPr>
          </a:p>
          <a:p>
            <a:r>
              <a:rPr lang="en-CA" sz="850" b="1" dirty="0">
                <a:latin typeface="Arial" panose="020B0604020202020204" pitchFamily="34" charset="0"/>
                <a:cs typeface="Arial" panose="020B0604020202020204" pitchFamily="34" charset="0"/>
              </a:rPr>
              <a:t>Auto Restart /Auto Defrost:</a:t>
            </a:r>
            <a:r>
              <a:rPr lang="en-CA" sz="850" dirty="0">
                <a:latin typeface="Arial" panose="020B0604020202020204" pitchFamily="34" charset="0"/>
                <a:cs typeface="Arial" panose="020B0604020202020204" pitchFamily="34" charset="0"/>
              </a:rPr>
              <a:t> Yes/Yes</a:t>
            </a:r>
          </a:p>
          <a:p>
            <a:r>
              <a:rPr lang="en-CA" sz="850" b="1" dirty="0">
                <a:latin typeface="Arial" panose="020B0604020202020204" pitchFamily="34" charset="0"/>
                <a:cs typeface="Arial" panose="020B0604020202020204" pitchFamily="34" charset="0"/>
              </a:rPr>
              <a:t>Dimensions:</a:t>
            </a:r>
            <a:r>
              <a:rPr lang="en-CA" sz="850" dirty="0">
                <a:latin typeface="Arial" panose="020B0604020202020204" pitchFamily="34" charset="0"/>
                <a:cs typeface="Arial" panose="020B0604020202020204" pitchFamily="34" charset="0"/>
              </a:rPr>
              <a:t> 430 x 515 x 825mm (17” x 20.3” x 32.5”)</a:t>
            </a:r>
          </a:p>
          <a:p>
            <a:r>
              <a:rPr lang="en-US" sz="850" b="1" dirty="0">
                <a:latin typeface="Arial" panose="020B0604020202020204" pitchFamily="34" charset="0"/>
                <a:cs typeface="Arial" panose="020B0604020202020204" pitchFamily="34" charset="0"/>
              </a:rPr>
              <a:t>Weight:</a:t>
            </a:r>
            <a:r>
              <a:rPr lang="en-US" sz="850" dirty="0">
                <a:latin typeface="Arial" panose="020B0604020202020204" pitchFamily="34" charset="0"/>
                <a:cs typeface="Arial" panose="020B0604020202020204" pitchFamily="34" charset="0"/>
              </a:rPr>
              <a:t> 36kg (79.3 lb.)</a:t>
            </a:r>
          </a:p>
        </p:txBody>
      </p:sp>
      <p:sp>
        <p:nvSpPr>
          <p:cNvPr id="16" name="Text Box 130"/>
          <p:cNvSpPr txBox="1">
            <a:spLocks noChangeArrowheads="1"/>
          </p:cNvSpPr>
          <p:nvPr/>
        </p:nvSpPr>
        <p:spPr bwMode="auto">
          <a:xfrm>
            <a:off x="398528" y="2202530"/>
            <a:ext cx="53340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RDHC-110  </a:t>
            </a: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Pint Commercial Dehumidifier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0" name="Rectangle 19">
            <a:extLst>
              <a:ext uri="{FF2B5EF4-FFF2-40B4-BE49-F238E27FC236}">
                <a16:creationId xmlns:a16="http://schemas.microsoft.com/office/drawing/2014/main" id="{4409BB19-FC2B-4459-995F-9445CCA58F31}"/>
              </a:ext>
            </a:extLst>
          </p:cNvPr>
          <p:cNvSpPr/>
          <p:nvPr/>
        </p:nvSpPr>
        <p:spPr>
          <a:xfrm>
            <a:off x="6616122" y="3352800"/>
            <a:ext cx="230688" cy="2438400"/>
          </a:xfrm>
          <a:prstGeom prst="rect">
            <a:avLst/>
          </a:prstGeom>
          <a:solidFill>
            <a:schemeClr val="accent6">
              <a:lumMod val="75000"/>
            </a:schemeClr>
          </a:solidFill>
          <a:ln>
            <a:solidFill>
              <a:schemeClr val="accent6">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67F2D94-BCB4-4EE5-B9CE-8A72FE805460}"/>
              </a:ext>
            </a:extLst>
          </p:cNvPr>
          <p:cNvSpPr txBox="1"/>
          <p:nvPr/>
        </p:nvSpPr>
        <p:spPr>
          <a:xfrm>
            <a:off x="5318253" y="4418112"/>
            <a:ext cx="2826425"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 Commercial Dehumidifiers</a:t>
            </a:r>
          </a:p>
        </p:txBody>
      </p:sp>
      <p:sp>
        <p:nvSpPr>
          <p:cNvPr id="17" name="Slide Number Placeholder 7">
            <a:extLst>
              <a:ext uri="{FF2B5EF4-FFF2-40B4-BE49-F238E27FC236}">
                <a16:creationId xmlns:a16="http://schemas.microsoft.com/office/drawing/2014/main" id="{AB1B2283-33D4-49B7-B14A-C983FF60AA6F}"/>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35</a:t>
            </a:fld>
            <a:endParaRPr lang="en-US" sz="1100" dirty="0">
              <a:solidFill>
                <a:schemeClr val="tx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BAE77A37-2183-4D59-92D4-1870C2068726}"/>
              </a:ext>
            </a:extLst>
          </p:cNvPr>
          <p:cNvSpPr txBox="1"/>
          <p:nvPr/>
        </p:nvSpPr>
        <p:spPr>
          <a:xfrm>
            <a:off x="380385" y="1185578"/>
            <a:ext cx="6019799" cy="861774"/>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Designed for rugged commercial use and efficient moisture removal. Ideal for commercial and</a:t>
            </a:r>
          </a:p>
          <a:p>
            <a:r>
              <a:rPr lang="en-US" sz="1000" dirty="0">
                <a:latin typeface="Arial" panose="020B0604020202020204" pitchFamily="34" charset="0"/>
                <a:cs typeface="Arial" panose="020B0604020202020204" pitchFamily="34" charset="0"/>
              </a:rPr>
              <a:t>industrial environments and for water damage restoration.  Select the right commercial dehumidifier for your needs whether with be with or without built-in auto pump.   Portable in design with rugged wheels and handle, the Royal Sovereign commercial dehumidifiers can be easily moved from location to location. </a:t>
            </a:r>
          </a:p>
        </p:txBody>
      </p:sp>
      <p:sp>
        <p:nvSpPr>
          <p:cNvPr id="29" name="Text Box 52">
            <a:extLst>
              <a:ext uri="{FF2B5EF4-FFF2-40B4-BE49-F238E27FC236}">
                <a16:creationId xmlns:a16="http://schemas.microsoft.com/office/drawing/2014/main" id="{CD7D6175-3401-4384-B597-B9AFCE6FF132}"/>
              </a:ext>
            </a:extLst>
          </p:cNvPr>
          <p:cNvSpPr txBox="1">
            <a:spLocks noChangeArrowheads="1"/>
          </p:cNvSpPr>
          <p:nvPr/>
        </p:nvSpPr>
        <p:spPr bwMode="auto">
          <a:xfrm>
            <a:off x="419030" y="699767"/>
            <a:ext cx="39624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Commercial Dehumidifiers</a:t>
            </a:r>
          </a:p>
        </p:txBody>
      </p:sp>
    </p:spTree>
    <p:extLst>
      <p:ext uri="{BB962C8B-B14F-4D97-AF65-F5344CB8AC3E}">
        <p14:creationId xmlns:p14="http://schemas.microsoft.com/office/powerpoint/2010/main" val="104555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52"/>
          <p:cNvSpPr txBox="1">
            <a:spLocks noChangeArrowheads="1"/>
          </p:cNvSpPr>
          <p:nvPr/>
        </p:nvSpPr>
        <p:spPr bwMode="auto">
          <a:xfrm>
            <a:off x="589573" y="2207372"/>
            <a:ext cx="605797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17" name="Text Box 50"/>
          <p:cNvSpPr txBox="1">
            <a:spLocks noChangeArrowheads="1"/>
          </p:cNvSpPr>
          <p:nvPr/>
        </p:nvSpPr>
        <p:spPr bwMode="auto">
          <a:xfrm>
            <a:off x="499384" y="2538987"/>
            <a:ext cx="5970359" cy="71183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spcBef>
                <a:spcPts val="0"/>
              </a:spcBef>
              <a:spcAft>
                <a:spcPts val="0"/>
              </a:spcAft>
            </a:pPr>
            <a:r>
              <a:rPr lang="en-CA" sz="1000" kern="1400" dirty="0">
                <a:solidFill>
                  <a:srgbClr val="2F2F2F"/>
                </a:solidFill>
                <a:effectLst/>
                <a:latin typeface="Arial" panose="020B0604020202020204" pitchFamily="34" charset="0"/>
                <a:ea typeface="Times New Roman"/>
                <a:cs typeface="Arial" panose="020B0604020202020204" pitchFamily="34" charset="0"/>
              </a:rPr>
              <a:t>Save money and enjoy added convenience with the Classic Touchless Automatic Hand Dryer.    Enjoy costs savings in the hundreds or thousands of dollars per year by not having to purchase and restock paper towels and by reducing waste removal costs.   Ideal for light use (100 hand dries per day), the Classic Touchless Automatic Hand Dryer is ideal for use in an office environment, restaurant or retail business, delivering reliable, quality performance.</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a:p>
            <a:pPr marL="0" marR="0">
              <a:lnSpc>
                <a:spcPts val="1600"/>
              </a:lnSpc>
              <a:spcBef>
                <a:spcPts val="0"/>
              </a:spcBef>
              <a:spcAft>
                <a:spcPts val="0"/>
              </a:spcAft>
            </a:pPr>
            <a:r>
              <a:rPr lang="en-CA" sz="1000" kern="1400" dirty="0">
                <a:solidFill>
                  <a:srgbClr val="2F2F2F"/>
                </a:solidFill>
                <a:effectLst/>
                <a:latin typeface="Arial" panose="020B0604020202020204" pitchFamily="34" charset="0"/>
                <a:ea typeface="Times New Roman"/>
                <a:cs typeface="Arial" panose="020B0604020202020204" pitchFamily="34" charset="0"/>
              </a:rPr>
              <a:t> </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pic>
        <p:nvPicPr>
          <p:cNvPr id="19" name="Picture 18"/>
          <p:cNvPicPr/>
          <p:nvPr/>
        </p:nvPicPr>
        <p:blipFill>
          <a:blip r:embed="rId2" cstate="print">
            <a:extLst>
              <a:ext uri="{28A0092B-C50C-407E-A947-70E740481C1C}">
                <a14:useLocalDpi xmlns:a14="http://schemas.microsoft.com/office/drawing/2010/main" val="0"/>
              </a:ext>
            </a:extLst>
          </a:blip>
          <a:stretch>
            <a:fillRect/>
          </a:stretch>
        </p:blipFill>
        <p:spPr bwMode="auto">
          <a:xfrm>
            <a:off x="53030" y="4135835"/>
            <a:ext cx="3319180" cy="3310730"/>
          </a:xfrm>
          <a:prstGeom prst="rect">
            <a:avLst/>
          </a:prstGeom>
          <a:noFill/>
        </p:spPr>
      </p:pic>
      <p:sp>
        <p:nvSpPr>
          <p:cNvPr id="26" name="Text Box 48"/>
          <p:cNvSpPr txBox="1">
            <a:spLocks noChangeArrowheads="1"/>
          </p:cNvSpPr>
          <p:nvPr/>
        </p:nvSpPr>
        <p:spPr bwMode="auto">
          <a:xfrm>
            <a:off x="475308" y="2138511"/>
            <a:ext cx="6286499" cy="80645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b="1" kern="1400" dirty="0">
                <a:solidFill>
                  <a:srgbClr val="2E3640"/>
                </a:solidFill>
                <a:effectLst/>
                <a:latin typeface="Arial" panose="020B0604020202020204" pitchFamily="34" charset="0"/>
                <a:ea typeface="Times New Roman"/>
                <a:cs typeface="Arial" panose="020B0604020202020204" pitchFamily="34" charset="0"/>
              </a:rPr>
              <a:t>Classic </a:t>
            </a:r>
            <a:r>
              <a:rPr lang="en-CA" sz="1600" b="1" kern="1400" dirty="0">
                <a:solidFill>
                  <a:srgbClr val="2E3640"/>
                </a:solidFill>
                <a:effectLst/>
                <a:latin typeface="Arial" panose="020B0604020202020204" pitchFamily="34" charset="0"/>
                <a:ea typeface="Times New Roman"/>
                <a:cs typeface="Arial" panose="020B0604020202020204" pitchFamily="34" charset="0"/>
              </a:rPr>
              <a:t>Touchless Automatic Hand Dryers  </a:t>
            </a:r>
            <a:endParaRPr lang="en-CA" sz="1600" b="1"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2" name="Text Box 130"/>
          <p:cNvSpPr txBox="1">
            <a:spLocks noChangeArrowheads="1"/>
          </p:cNvSpPr>
          <p:nvPr/>
        </p:nvSpPr>
        <p:spPr bwMode="auto">
          <a:xfrm>
            <a:off x="499384" y="3944828"/>
            <a:ext cx="32004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RTHD-421S</a:t>
            </a: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Classic Touchles Automatic Hand Dryer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3" name="Rectangle 22"/>
          <p:cNvSpPr/>
          <p:nvPr/>
        </p:nvSpPr>
        <p:spPr>
          <a:xfrm>
            <a:off x="3170789" y="4636160"/>
            <a:ext cx="3103881" cy="1577355"/>
          </a:xfrm>
          <a:prstGeom prst="rect">
            <a:avLst/>
          </a:prstGeom>
        </p:spPr>
        <p:txBody>
          <a:bodyPr wrap="square">
            <a:spAutoFit/>
          </a:bodyPr>
          <a:lstStyle/>
          <a:p>
            <a:r>
              <a:rPr lang="en-US" sz="1050" b="1" dirty="0">
                <a:latin typeface="Arial" panose="020B0604020202020204" pitchFamily="34" charset="0"/>
                <a:cs typeface="Arial" panose="020B0604020202020204" pitchFamily="34" charset="0"/>
              </a:rPr>
              <a:t>Features</a:t>
            </a:r>
          </a:p>
          <a:p>
            <a:endParaRPr lang="en-US" sz="500" b="1"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 </a:t>
            </a:r>
            <a:r>
              <a:rPr lang="en-US" sz="900" b="1" dirty="0">
                <a:latin typeface="Arial" panose="020B0604020202020204" pitchFamily="34" charset="0"/>
                <a:cs typeface="Arial" panose="020B0604020202020204" pitchFamily="34" charset="0"/>
              </a:rPr>
              <a:t>Quick Dry </a:t>
            </a:r>
            <a:r>
              <a:rPr lang="en-US" sz="900" dirty="0">
                <a:latin typeface="Arial" panose="020B0604020202020204" pitchFamily="34" charset="0"/>
                <a:cs typeface="Arial" panose="020B0604020202020204" pitchFamily="34" charset="0"/>
              </a:rPr>
              <a:t>– Dries hands in under 20 seconds</a:t>
            </a:r>
          </a:p>
          <a:p>
            <a:r>
              <a:rPr lang="en-US" sz="900" b="1" dirty="0">
                <a:latin typeface="Arial" panose="020B0604020202020204" pitchFamily="34" charset="0"/>
                <a:cs typeface="Arial" panose="020B0604020202020204" pitchFamily="34" charset="0"/>
              </a:rPr>
              <a:t>▪  Auto Sensor </a:t>
            </a:r>
            <a:r>
              <a:rPr lang="en-US" sz="900" dirty="0">
                <a:latin typeface="Arial" panose="020B0604020202020204" pitchFamily="34" charset="0"/>
                <a:cs typeface="Arial" panose="020B0604020202020204" pitchFamily="34" charset="0"/>
              </a:rPr>
              <a:t>– Turns ON/OFF automatically</a:t>
            </a:r>
          </a:p>
          <a:p>
            <a:r>
              <a:rPr lang="en-US" sz="900" b="1" dirty="0">
                <a:latin typeface="Arial" panose="020B0604020202020204" pitchFamily="34" charset="0"/>
                <a:cs typeface="Arial" panose="020B0604020202020204" pitchFamily="34" charset="0"/>
              </a:rPr>
              <a:t>▪ Stylish Design</a:t>
            </a:r>
            <a:r>
              <a:rPr lang="en-US" sz="900" dirty="0">
                <a:latin typeface="Arial" panose="020B0604020202020204" pitchFamily="34" charset="0"/>
                <a:cs typeface="Arial" panose="020B0604020202020204" pitchFamily="34" charset="0"/>
              </a:rPr>
              <a:t>- Complements any washroom</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  Selectable Heat ON/ Heat OFF control</a:t>
            </a:r>
          </a:p>
          <a:p>
            <a:r>
              <a:rPr lang="en-US" sz="900" dirty="0">
                <a:latin typeface="Arial" panose="020B0604020202020204" pitchFamily="34" charset="0"/>
                <a:cs typeface="Arial" panose="020B0604020202020204" pitchFamily="34" charset="0"/>
              </a:rPr>
              <a:t>▪  Dual Installation Option – Plug in ready or hard wire </a:t>
            </a:r>
          </a:p>
          <a:p>
            <a:r>
              <a:rPr lang="en-US" sz="900" dirty="0">
                <a:latin typeface="Arial" panose="020B0604020202020204" pitchFamily="34" charset="0"/>
                <a:cs typeface="Arial" panose="020B0604020202020204" pitchFamily="34" charset="0"/>
              </a:rPr>
              <a:t>   installation</a:t>
            </a:r>
          </a:p>
          <a:p>
            <a:r>
              <a:rPr lang="en-US" sz="900" dirty="0">
                <a:latin typeface="Arial" panose="020B0604020202020204" pitchFamily="34" charset="0"/>
                <a:cs typeface="Arial" panose="020B0604020202020204" pitchFamily="34" charset="0"/>
              </a:rPr>
              <a:t>▪  Color: Silver</a:t>
            </a:r>
          </a:p>
          <a:p>
            <a:r>
              <a:rPr lang="en-US" sz="900" dirty="0">
                <a:latin typeface="Arial" panose="020B0604020202020204" pitchFamily="34" charset="0"/>
                <a:cs typeface="Arial" panose="020B0604020202020204" pitchFamily="34" charset="0"/>
              </a:rPr>
              <a:t>▪  Dimensions 10” X 6.5” x 11.2”</a:t>
            </a:r>
          </a:p>
        </p:txBody>
      </p:sp>
      <p:sp>
        <p:nvSpPr>
          <p:cNvPr id="21" name="Rectangle 20">
            <a:extLst>
              <a:ext uri="{FF2B5EF4-FFF2-40B4-BE49-F238E27FC236}">
                <a16:creationId xmlns:a16="http://schemas.microsoft.com/office/drawing/2014/main" id="{E6E4F94D-1A38-4B4B-A653-282595CD7831}"/>
              </a:ext>
            </a:extLst>
          </p:cNvPr>
          <p:cNvSpPr/>
          <p:nvPr/>
        </p:nvSpPr>
        <p:spPr>
          <a:xfrm>
            <a:off x="6616122" y="3352800"/>
            <a:ext cx="230688" cy="2438400"/>
          </a:xfrm>
          <a:prstGeom prst="rect">
            <a:avLst/>
          </a:prstGeom>
          <a:solidFill>
            <a:schemeClr val="accent6">
              <a:lumMod val="75000"/>
            </a:schemeClr>
          </a:solidFill>
          <a:ln>
            <a:solidFill>
              <a:schemeClr val="accent6">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DAC91929-85CA-4EF5-9797-958EFADEC165}"/>
              </a:ext>
            </a:extLst>
          </p:cNvPr>
          <p:cNvSpPr txBox="1"/>
          <p:nvPr/>
        </p:nvSpPr>
        <p:spPr>
          <a:xfrm>
            <a:off x="5318253" y="4402723"/>
            <a:ext cx="2826425"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Touchless Hand Dryers</a:t>
            </a:r>
          </a:p>
        </p:txBody>
      </p:sp>
      <p:sp>
        <p:nvSpPr>
          <p:cNvPr id="14" name="Slide Number Placeholder 7">
            <a:extLst>
              <a:ext uri="{FF2B5EF4-FFF2-40B4-BE49-F238E27FC236}">
                <a16:creationId xmlns:a16="http://schemas.microsoft.com/office/drawing/2014/main" id="{DF8AB3BF-E527-42B2-AE06-3B669F4036D7}"/>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36</a:t>
            </a:fld>
            <a:endParaRPr lang="en-US" sz="1100" dirty="0">
              <a:solidFill>
                <a:schemeClr val="tx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9C1F7A3-2AD6-4B6F-BFC1-65D218F6FAB2}"/>
              </a:ext>
            </a:extLst>
          </p:cNvPr>
          <p:cNvSpPr txBox="1"/>
          <p:nvPr/>
        </p:nvSpPr>
        <p:spPr>
          <a:xfrm>
            <a:off x="380385" y="1185578"/>
            <a:ext cx="6019799" cy="553998"/>
          </a:xfrm>
          <a:prstGeom prst="rect">
            <a:avLst/>
          </a:prstGeom>
          <a:noFill/>
        </p:spPr>
        <p:txBody>
          <a:bodyPr wrap="square" rtlCol="0">
            <a:spAutoFit/>
          </a:bodyPr>
          <a:lstStyle/>
          <a:p>
            <a:r>
              <a:rPr lang="en-CA" sz="1000" dirty="0">
                <a:latin typeface="Arial" panose="020B0604020202020204" pitchFamily="34" charset="0"/>
                <a:cs typeface="Arial" panose="020B0604020202020204" pitchFamily="34" charset="0"/>
              </a:rPr>
              <a:t>Royal Sovereign offers elegant, durable, high efficiency, fast drying touchless automatic hand dryers to complement any restroom, plus touchless stainless steel soap/hand sanitizer dispensers for your restroom equipment needs</a:t>
            </a:r>
          </a:p>
        </p:txBody>
      </p:sp>
      <p:sp>
        <p:nvSpPr>
          <p:cNvPr id="18" name="Text Box 52">
            <a:extLst>
              <a:ext uri="{FF2B5EF4-FFF2-40B4-BE49-F238E27FC236}">
                <a16:creationId xmlns:a16="http://schemas.microsoft.com/office/drawing/2014/main" id="{49247027-9946-4479-968D-D58DB5E3799C}"/>
              </a:ext>
            </a:extLst>
          </p:cNvPr>
          <p:cNvSpPr txBox="1">
            <a:spLocks noChangeArrowheads="1"/>
          </p:cNvSpPr>
          <p:nvPr/>
        </p:nvSpPr>
        <p:spPr bwMode="auto">
          <a:xfrm>
            <a:off x="419030" y="699767"/>
            <a:ext cx="39624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Touchless Hand Dryers</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19302018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p:nvPr/>
        </p:nvPicPr>
        <p:blipFill rotWithShape="1">
          <a:blip r:embed="rId2" cstate="print">
            <a:extLst>
              <a:ext uri="{28A0092B-C50C-407E-A947-70E740481C1C}">
                <a14:useLocalDpi xmlns:a14="http://schemas.microsoft.com/office/drawing/2010/main" val="0"/>
              </a:ext>
            </a:extLst>
          </a:blip>
          <a:srcRect l="16075"/>
          <a:stretch/>
        </p:blipFill>
        <p:spPr bwMode="auto">
          <a:xfrm>
            <a:off x="449908" y="3352800"/>
            <a:ext cx="2674292" cy="3186516"/>
          </a:xfrm>
          <a:prstGeom prst="rect">
            <a:avLst/>
          </a:prstGeom>
          <a:noFill/>
        </p:spPr>
      </p:pic>
      <p:pic>
        <p:nvPicPr>
          <p:cNvPr id="28" name="Picture 27"/>
          <p:cNvPicPr/>
          <p:nvPr/>
        </p:nvPicPr>
        <p:blipFill>
          <a:blip r:embed="rId3">
            <a:extLst>
              <a:ext uri="{28A0092B-C50C-407E-A947-70E740481C1C}">
                <a14:useLocalDpi xmlns:a14="http://schemas.microsoft.com/office/drawing/2010/main" val="0"/>
              </a:ext>
            </a:extLst>
          </a:blip>
          <a:stretch>
            <a:fillRect/>
          </a:stretch>
        </p:blipFill>
        <p:spPr bwMode="auto">
          <a:xfrm>
            <a:off x="2042829" y="6157963"/>
            <a:ext cx="497205" cy="505460"/>
          </a:xfrm>
          <a:prstGeom prst="rect">
            <a:avLst/>
          </a:prstGeom>
          <a:noFill/>
        </p:spPr>
      </p:pic>
      <p:sp>
        <p:nvSpPr>
          <p:cNvPr id="34" name="Text Box 157"/>
          <p:cNvSpPr txBox="1">
            <a:spLocks noChangeArrowheads="1"/>
          </p:cNvSpPr>
          <p:nvPr/>
        </p:nvSpPr>
        <p:spPr bwMode="auto">
          <a:xfrm>
            <a:off x="2635613" y="3407685"/>
            <a:ext cx="3884930" cy="32315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000" b="1" kern="1400" dirty="0">
                <a:effectLst/>
                <a:latin typeface="Arial" panose="020B0604020202020204" pitchFamily="34" charset="0"/>
                <a:ea typeface="Times New Roman"/>
                <a:cs typeface="Arial" panose="020B0604020202020204" pitchFamily="34" charset="0"/>
              </a:rPr>
              <a:t>Features:</a:t>
            </a:r>
          </a:p>
          <a:p>
            <a:pPr marL="0" marR="0" algn="just">
              <a:lnSpc>
                <a:spcPts val="1400"/>
              </a:lnSpc>
            </a:pPr>
            <a:r>
              <a:rPr lang="en-CA" sz="850" b="1" kern="1400" dirty="0">
                <a:effectLst/>
                <a:latin typeface="Arial" panose="020B0604020202020204" pitchFamily="34" charset="0"/>
                <a:ea typeface="Times New Roman"/>
                <a:cs typeface="Arial" panose="020B0604020202020204" pitchFamily="34" charset="0"/>
              </a:rPr>
              <a:t>•  High Efficiency –</a:t>
            </a:r>
            <a:r>
              <a:rPr lang="en-CA" sz="850" kern="1400" dirty="0">
                <a:effectLst/>
                <a:latin typeface="Arial" panose="020B0604020202020204" pitchFamily="34" charset="0"/>
                <a:ea typeface="Times New Roman"/>
                <a:cs typeface="Arial" panose="020B0604020202020204" pitchFamily="34" charset="0"/>
              </a:rPr>
              <a:t> Dries hands in under 15 seconds</a:t>
            </a:r>
            <a:endParaRPr lang="en-CA" sz="1000" kern="1400" dirty="0">
              <a:effectLst/>
              <a:latin typeface="Arial" panose="020B0604020202020204" pitchFamily="34" charset="0"/>
              <a:ea typeface="Times New Roman"/>
              <a:cs typeface="Arial" panose="020B0604020202020204" pitchFamily="34" charset="0"/>
            </a:endParaRPr>
          </a:p>
          <a:p>
            <a:pPr marL="0" marR="0" algn="just">
              <a:lnSpc>
                <a:spcPts val="1400"/>
              </a:lnSpc>
            </a:pPr>
            <a:r>
              <a:rPr lang="en-CA" sz="850" b="1" kern="1400" dirty="0">
                <a:effectLst/>
                <a:latin typeface="Arial" panose="020B0604020202020204" pitchFamily="34" charset="0"/>
                <a:ea typeface="Times New Roman"/>
                <a:cs typeface="Arial" panose="020B0604020202020204" pitchFamily="34" charset="0"/>
              </a:rPr>
              <a:t>•  Auto Sensor </a:t>
            </a:r>
            <a:r>
              <a:rPr lang="en-CA" sz="850" kern="1400" dirty="0">
                <a:effectLst/>
                <a:latin typeface="Arial" panose="020B0604020202020204" pitchFamily="34" charset="0"/>
                <a:ea typeface="Times New Roman"/>
                <a:cs typeface="Arial" panose="020B0604020202020204" pitchFamily="34" charset="0"/>
              </a:rPr>
              <a:t>- Turns ON when hands are below sensor. Auto Shut </a:t>
            </a:r>
            <a:r>
              <a:rPr lang="en-CA" sz="850" b="1" kern="1400" dirty="0">
                <a:effectLst/>
                <a:latin typeface="Arial" panose="020B0604020202020204" pitchFamily="34" charset="0"/>
                <a:ea typeface="Times New Roman"/>
                <a:cs typeface="Arial" panose="020B0604020202020204" pitchFamily="34" charset="0"/>
              </a:rPr>
              <a:t>             </a:t>
            </a:r>
            <a:endParaRPr lang="en-CA" sz="1000" kern="1400" dirty="0">
              <a:effectLst/>
              <a:latin typeface="Arial" panose="020B0604020202020204" pitchFamily="34" charset="0"/>
              <a:ea typeface="Times New Roman"/>
              <a:cs typeface="Arial" panose="020B0604020202020204" pitchFamily="34" charset="0"/>
            </a:endParaRPr>
          </a:p>
          <a:p>
            <a:pPr marL="0" marR="0" algn="just">
              <a:lnSpc>
                <a:spcPts val="1400"/>
              </a:lnSpc>
            </a:pPr>
            <a:r>
              <a:rPr lang="en-CA" sz="850" b="1" kern="1400" dirty="0">
                <a:effectLst/>
                <a:latin typeface="Arial" panose="020B0604020202020204" pitchFamily="34" charset="0"/>
                <a:ea typeface="Times New Roman"/>
                <a:cs typeface="Arial" panose="020B0604020202020204" pitchFamily="34" charset="0"/>
              </a:rPr>
              <a:t>   </a:t>
            </a:r>
            <a:r>
              <a:rPr lang="en-CA" sz="850" kern="1400" dirty="0">
                <a:effectLst/>
                <a:latin typeface="Arial" panose="020B0604020202020204" pitchFamily="34" charset="0"/>
                <a:ea typeface="Times New Roman"/>
                <a:cs typeface="Arial" panose="020B0604020202020204" pitchFamily="34" charset="0"/>
              </a:rPr>
              <a:t>OFF when hands are removed</a:t>
            </a:r>
            <a:endParaRPr lang="en-CA" sz="1000" kern="1400" dirty="0">
              <a:effectLst/>
              <a:latin typeface="Arial" panose="020B0604020202020204" pitchFamily="34" charset="0"/>
              <a:ea typeface="Times New Roman"/>
              <a:cs typeface="Arial" panose="020B0604020202020204" pitchFamily="34" charset="0"/>
            </a:endParaRPr>
          </a:p>
          <a:p>
            <a:pPr marL="0" marR="0" algn="just">
              <a:lnSpc>
                <a:spcPts val="1400"/>
              </a:lnSpc>
            </a:pPr>
            <a:r>
              <a:rPr lang="en-CA" sz="850" b="1" kern="1400" dirty="0">
                <a:effectLst/>
                <a:latin typeface="Arial" panose="020B0604020202020204" pitchFamily="34" charset="0"/>
                <a:ea typeface="Times New Roman"/>
                <a:cs typeface="Arial" panose="020B0604020202020204" pitchFamily="34" charset="0"/>
              </a:rPr>
              <a:t>•  Durable</a:t>
            </a:r>
            <a:r>
              <a:rPr lang="en-CA" sz="850" kern="1400" dirty="0">
                <a:effectLst/>
                <a:latin typeface="Arial" panose="020B0604020202020204" pitchFamily="34" charset="0"/>
                <a:ea typeface="Times New Roman"/>
                <a:cs typeface="Arial" panose="020B0604020202020204" pitchFamily="34" charset="0"/>
              </a:rPr>
              <a:t> - Heavy duty stainless steel construction</a:t>
            </a:r>
            <a:endParaRPr lang="en-CA" sz="1000" kern="1400" dirty="0">
              <a:effectLst/>
              <a:latin typeface="Arial" panose="020B0604020202020204" pitchFamily="34" charset="0"/>
              <a:ea typeface="Times New Roman"/>
              <a:cs typeface="Arial" panose="020B0604020202020204" pitchFamily="34" charset="0"/>
            </a:endParaRPr>
          </a:p>
          <a:p>
            <a:pPr marL="0" marR="0" algn="just">
              <a:lnSpc>
                <a:spcPts val="1400"/>
              </a:lnSpc>
            </a:pPr>
            <a:r>
              <a:rPr lang="en-CA" sz="850" b="1" kern="1400" dirty="0">
                <a:effectLst/>
                <a:latin typeface="Arial" panose="020B0604020202020204" pitchFamily="34" charset="0"/>
                <a:ea typeface="Times New Roman"/>
                <a:cs typeface="Arial" panose="020B0604020202020204" pitchFamily="34" charset="0"/>
              </a:rPr>
              <a:t>•  Elegant Design </a:t>
            </a:r>
            <a:r>
              <a:rPr lang="en-CA" sz="850" kern="1400" dirty="0">
                <a:effectLst/>
                <a:latin typeface="Arial" panose="020B0604020202020204" pitchFamily="34" charset="0"/>
                <a:ea typeface="Times New Roman"/>
                <a:cs typeface="Arial" panose="020B0604020202020204" pitchFamily="34" charset="0"/>
              </a:rPr>
              <a:t>- Sleek attractive design complements any washroom</a:t>
            </a:r>
            <a:endParaRPr lang="en-CA" sz="1000" kern="1400" dirty="0">
              <a:effectLst/>
              <a:latin typeface="Arial" panose="020B0604020202020204" pitchFamily="34" charset="0"/>
              <a:ea typeface="Times New Roman"/>
              <a:cs typeface="Arial" panose="020B0604020202020204" pitchFamily="34" charset="0"/>
            </a:endParaRPr>
          </a:p>
          <a:p>
            <a:pPr marL="0" marR="0" algn="just">
              <a:lnSpc>
                <a:spcPts val="1400"/>
              </a:lnSpc>
            </a:pPr>
            <a:r>
              <a:rPr lang="en-CA" sz="850" u="sng" kern="1400" dirty="0">
                <a:effectLst/>
                <a:latin typeface="Arial" panose="020B0604020202020204" pitchFamily="34" charset="0"/>
                <a:ea typeface="Times New Roman"/>
                <a:cs typeface="Arial" panose="020B0604020202020204" pitchFamily="34" charset="0"/>
              </a:rPr>
              <a:t>Other Features</a:t>
            </a:r>
            <a:endParaRPr lang="en-CA" sz="1000" kern="1400" dirty="0">
              <a:effectLst/>
              <a:latin typeface="Arial" panose="020B0604020202020204" pitchFamily="34" charset="0"/>
              <a:ea typeface="Times New Roman"/>
              <a:cs typeface="Arial" panose="020B0604020202020204" pitchFamily="34" charset="0"/>
            </a:endParaRPr>
          </a:p>
          <a:p>
            <a:pPr marL="0" marR="0" algn="just">
              <a:lnSpc>
                <a:spcPts val="1400"/>
              </a:lnSpc>
            </a:pPr>
            <a:r>
              <a:rPr lang="en-CA" sz="850" kern="1400" dirty="0">
                <a:effectLst/>
                <a:latin typeface="Arial" panose="020B0604020202020204" pitchFamily="34" charset="0"/>
                <a:ea typeface="Times New Roman"/>
                <a:cs typeface="Arial" panose="020B0604020202020204" pitchFamily="34" charset="0"/>
              </a:rPr>
              <a:t>    • Selectable Heat ON or Heat OFF control</a:t>
            </a:r>
            <a:endParaRPr lang="en-CA" sz="1000" kern="1400" dirty="0">
              <a:effectLst/>
              <a:latin typeface="Arial" panose="020B0604020202020204" pitchFamily="34" charset="0"/>
              <a:ea typeface="Times New Roman"/>
              <a:cs typeface="Arial" panose="020B0604020202020204" pitchFamily="34" charset="0"/>
            </a:endParaRPr>
          </a:p>
          <a:p>
            <a:pPr marL="0" marR="0" algn="just">
              <a:lnSpc>
                <a:spcPts val="1400"/>
              </a:lnSpc>
            </a:pPr>
            <a:r>
              <a:rPr lang="en-CA" sz="850" kern="1400" dirty="0">
                <a:effectLst/>
                <a:latin typeface="Arial" panose="020B0604020202020204" pitchFamily="34" charset="0"/>
                <a:ea typeface="Times New Roman"/>
                <a:cs typeface="Arial" panose="020B0604020202020204" pitchFamily="34" charset="0"/>
              </a:rPr>
              <a:t>    • Selectable High /Low speed control</a:t>
            </a:r>
            <a:endParaRPr lang="en-CA" sz="1000" kern="1400" dirty="0">
              <a:effectLst/>
              <a:latin typeface="Arial" panose="020B0604020202020204" pitchFamily="34" charset="0"/>
              <a:ea typeface="Times New Roman"/>
              <a:cs typeface="Arial" panose="020B0604020202020204" pitchFamily="34" charset="0"/>
            </a:endParaRPr>
          </a:p>
          <a:p>
            <a:pPr marL="0" marR="0" algn="just">
              <a:lnSpc>
                <a:spcPts val="1400"/>
              </a:lnSpc>
            </a:pPr>
            <a:r>
              <a:rPr lang="en-CA" sz="850" kern="1400" dirty="0">
                <a:effectLst/>
                <a:latin typeface="Arial" panose="020B0604020202020204" pitchFamily="34" charset="0"/>
                <a:ea typeface="Times New Roman"/>
                <a:cs typeface="Arial" panose="020B0604020202020204" pitchFamily="34" charset="0"/>
              </a:rPr>
              <a:t>    • Dual Installation Option - 'Plug in Ready' or hard-wire installation</a:t>
            </a:r>
            <a:endParaRPr lang="en-CA" sz="1000" kern="1400" dirty="0">
              <a:effectLst/>
              <a:latin typeface="Arial" panose="020B0604020202020204" pitchFamily="34" charset="0"/>
              <a:ea typeface="Times New Roman"/>
              <a:cs typeface="Arial" panose="020B0604020202020204" pitchFamily="34" charset="0"/>
            </a:endParaRPr>
          </a:p>
          <a:p>
            <a:pPr marL="0" marR="0" algn="just">
              <a:lnSpc>
                <a:spcPts val="1400"/>
              </a:lnSpc>
            </a:pPr>
            <a:r>
              <a:rPr lang="en-CA" sz="850" kern="1400" dirty="0">
                <a:effectLst/>
                <a:latin typeface="Arial" panose="020B0604020202020204" pitchFamily="34" charset="0"/>
                <a:ea typeface="Times New Roman"/>
                <a:cs typeface="Arial" panose="020B0604020202020204" pitchFamily="34" charset="0"/>
              </a:rPr>
              <a:t>    • Stainless Steel Construction</a:t>
            </a:r>
          </a:p>
          <a:p>
            <a:pPr algn="just">
              <a:lnSpc>
                <a:spcPts val="1400"/>
              </a:lnSpc>
            </a:pPr>
            <a:r>
              <a:rPr lang="en-CA" sz="850" kern="1400" dirty="0">
                <a:effectLst/>
                <a:latin typeface="Arial" panose="020B0604020202020204" pitchFamily="34" charset="0"/>
                <a:ea typeface="Times New Roman"/>
                <a:cs typeface="Arial" panose="020B0604020202020204" pitchFamily="34" charset="0"/>
              </a:rPr>
              <a:t>    • Multi-port Nozzle</a:t>
            </a:r>
          </a:p>
          <a:p>
            <a:pPr marL="0" marR="0" algn="just">
              <a:lnSpc>
                <a:spcPts val="1400"/>
              </a:lnSpc>
            </a:pPr>
            <a:r>
              <a:rPr lang="en-CA" sz="850" kern="1400" dirty="0">
                <a:effectLst/>
                <a:latin typeface="Arial" panose="020B0604020202020204" pitchFamily="34" charset="0"/>
                <a:ea typeface="Times New Roman"/>
                <a:cs typeface="Arial" panose="020B0604020202020204" pitchFamily="34" charset="0"/>
              </a:rPr>
              <a:t>    • 5 Year Limited Warranty (3 Year Motor)</a:t>
            </a:r>
            <a:endParaRPr lang="en-CA" sz="1000" kern="1400" dirty="0">
              <a:effectLst/>
              <a:latin typeface="Arial" panose="020B0604020202020204" pitchFamily="34" charset="0"/>
              <a:ea typeface="Times New Roman"/>
              <a:cs typeface="Arial" panose="020B0604020202020204" pitchFamily="34" charset="0"/>
            </a:endParaRPr>
          </a:p>
          <a:p>
            <a:pPr marL="0" marR="0" algn="just"/>
            <a:r>
              <a:rPr lang="en-CA" sz="200" kern="1400" dirty="0">
                <a:effectLst/>
                <a:latin typeface="Arial" panose="020B0604020202020204" pitchFamily="34" charset="0"/>
                <a:ea typeface="Times New Roman"/>
                <a:cs typeface="Arial" panose="020B0604020202020204" pitchFamily="34" charset="0"/>
              </a:rPr>
              <a:t> </a:t>
            </a:r>
            <a:endParaRPr lang="en-CA" sz="1000" kern="1400" dirty="0">
              <a:effectLst/>
              <a:latin typeface="Arial" panose="020B0604020202020204" pitchFamily="34" charset="0"/>
              <a:ea typeface="Times New Roman"/>
              <a:cs typeface="Arial" panose="020B0604020202020204" pitchFamily="34" charset="0"/>
            </a:endParaRPr>
          </a:p>
          <a:p>
            <a:pPr marL="0" marR="0" algn="just"/>
            <a:r>
              <a:rPr lang="en-CA" sz="200" kern="1400" dirty="0">
                <a:effectLst/>
                <a:latin typeface="Arial" panose="020B0604020202020204" pitchFamily="34" charset="0"/>
                <a:ea typeface="Times New Roman"/>
                <a:cs typeface="Arial" panose="020B0604020202020204" pitchFamily="34" charset="0"/>
              </a:rPr>
              <a:t> </a:t>
            </a:r>
            <a:endParaRPr lang="en-CA" sz="1000" kern="1400" dirty="0">
              <a:effectLst/>
              <a:latin typeface="Arial" panose="020B0604020202020204" pitchFamily="34" charset="0"/>
              <a:ea typeface="Times New Roman"/>
              <a:cs typeface="Arial" panose="020B0604020202020204" pitchFamily="34" charset="0"/>
            </a:endParaRPr>
          </a:p>
          <a:p>
            <a:pPr marL="0" marR="0" algn="just"/>
            <a:r>
              <a:rPr lang="en-CA" sz="850" kern="1400" dirty="0">
                <a:effectLst/>
                <a:latin typeface="Arial" panose="020B0604020202020204" pitchFamily="34" charset="0"/>
                <a:ea typeface="Times New Roman"/>
                <a:cs typeface="Arial" panose="020B0604020202020204" pitchFamily="34" charset="0"/>
              </a:rPr>
              <a:t>    • Color: Polished Stainless Steel</a:t>
            </a:r>
            <a:endParaRPr lang="en-CA" sz="1000" kern="1400" dirty="0">
              <a:effectLst/>
              <a:latin typeface="Arial" panose="020B0604020202020204" pitchFamily="34" charset="0"/>
              <a:ea typeface="Times New Roman"/>
              <a:cs typeface="Arial" panose="020B0604020202020204" pitchFamily="34" charset="0"/>
            </a:endParaRPr>
          </a:p>
          <a:p>
            <a:pPr marL="0" marR="0" algn="just"/>
            <a:r>
              <a:rPr lang="en-CA" sz="200" kern="1400" dirty="0">
                <a:effectLst/>
                <a:latin typeface="Arial" panose="020B0604020202020204" pitchFamily="34" charset="0"/>
                <a:ea typeface="Times New Roman"/>
                <a:cs typeface="Arial" panose="020B0604020202020204" pitchFamily="34" charset="0"/>
              </a:rPr>
              <a:t> </a:t>
            </a:r>
            <a:endParaRPr lang="en-CA" sz="1000" kern="1400" dirty="0">
              <a:effectLst/>
              <a:latin typeface="Arial" panose="020B0604020202020204" pitchFamily="34" charset="0"/>
              <a:ea typeface="Times New Roman"/>
              <a:cs typeface="Arial" panose="020B0604020202020204" pitchFamily="34" charset="0"/>
            </a:endParaRPr>
          </a:p>
          <a:p>
            <a:pPr marL="0" marR="0" algn="just"/>
            <a:r>
              <a:rPr lang="en-CA" sz="200" kern="1400" dirty="0">
                <a:effectLst/>
                <a:latin typeface="Arial" panose="020B0604020202020204" pitchFamily="34" charset="0"/>
                <a:ea typeface="Times New Roman"/>
                <a:cs typeface="Arial" panose="020B0604020202020204" pitchFamily="34" charset="0"/>
              </a:rPr>
              <a:t> </a:t>
            </a:r>
          </a:p>
          <a:p>
            <a:pPr marL="0" marR="0" algn="just"/>
            <a:r>
              <a:rPr lang="en-CA" sz="850" kern="1400" dirty="0">
                <a:effectLst/>
                <a:latin typeface="Arial" panose="020B0604020202020204" pitchFamily="34" charset="0"/>
                <a:ea typeface="Times New Roman"/>
                <a:cs typeface="Arial" panose="020B0604020202020204" pitchFamily="34" charset="0"/>
              </a:rPr>
              <a:t>    • Dimensions: 9.3”w x 7.9” D x 13” H</a:t>
            </a:r>
          </a:p>
        </p:txBody>
      </p:sp>
      <p:sp>
        <p:nvSpPr>
          <p:cNvPr id="41" name="Text Box 130"/>
          <p:cNvSpPr txBox="1">
            <a:spLocks noChangeArrowheads="1"/>
          </p:cNvSpPr>
          <p:nvPr/>
        </p:nvSpPr>
        <p:spPr bwMode="auto">
          <a:xfrm>
            <a:off x="534670" y="2864485"/>
            <a:ext cx="487553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RHD-431SS </a:t>
            </a:r>
            <a:endParaRPr lang="pt-BR" sz="1200" b="1" kern="1400" dirty="0">
              <a:solidFill>
                <a:srgbClr val="FCAF17"/>
              </a:solidFill>
              <a:latin typeface="Arial" panose="020B0604020202020204" pitchFamily="34" charset="0"/>
              <a:ea typeface="Times New Roman"/>
              <a:cs typeface="Arial" panose="020B0604020202020204" pitchFamily="34" charset="0"/>
            </a:endParaRP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High-Efficiency Touchless Automatic Hand Dryer</a:t>
            </a:r>
            <a:r>
              <a:rPr lang="pt-BR" sz="850" kern="1400" dirty="0">
                <a:solidFill>
                  <a:srgbClr val="676767"/>
                </a:solidFill>
                <a:effectLst/>
                <a:latin typeface="Arial" panose="020B0604020202020204" pitchFamily="34" charset="0"/>
                <a:ea typeface="Times New Roman"/>
                <a:cs typeface="Arial" panose="020B0604020202020204" pitchFamily="34" charset="0"/>
              </a:rPr>
              <a:t> </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11" name="Rectangle 10">
            <a:extLst>
              <a:ext uri="{FF2B5EF4-FFF2-40B4-BE49-F238E27FC236}">
                <a16:creationId xmlns:a16="http://schemas.microsoft.com/office/drawing/2014/main" id="{4D9E542E-5BDD-4997-ADCC-B2D3004F64AF}"/>
              </a:ext>
            </a:extLst>
          </p:cNvPr>
          <p:cNvSpPr/>
          <p:nvPr/>
        </p:nvSpPr>
        <p:spPr>
          <a:xfrm>
            <a:off x="6616122" y="3352800"/>
            <a:ext cx="230688" cy="2438400"/>
          </a:xfrm>
          <a:prstGeom prst="rect">
            <a:avLst/>
          </a:prstGeom>
          <a:solidFill>
            <a:schemeClr val="accent6">
              <a:lumMod val="75000"/>
            </a:schemeClr>
          </a:solidFill>
          <a:ln>
            <a:solidFill>
              <a:schemeClr val="accent6">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D9B1D53-36EF-4AA0-A621-AA8BE93F0E01}"/>
              </a:ext>
            </a:extLst>
          </p:cNvPr>
          <p:cNvSpPr txBox="1"/>
          <p:nvPr/>
        </p:nvSpPr>
        <p:spPr>
          <a:xfrm>
            <a:off x="5318253" y="4402723"/>
            <a:ext cx="2826425"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Touchless Hand Dryers</a:t>
            </a:r>
          </a:p>
        </p:txBody>
      </p:sp>
      <p:sp>
        <p:nvSpPr>
          <p:cNvPr id="14" name="Slide Number Placeholder 7">
            <a:extLst>
              <a:ext uri="{FF2B5EF4-FFF2-40B4-BE49-F238E27FC236}">
                <a16:creationId xmlns:a16="http://schemas.microsoft.com/office/drawing/2014/main" id="{B30FB5BF-53F4-4D3D-92F6-99D2FCE3D274}"/>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37</a:t>
            </a:fld>
            <a:endParaRPr lang="en-US" sz="1100" dirty="0">
              <a:solidFill>
                <a:schemeClr val="tx1"/>
              </a:solidFill>
              <a:latin typeface="Arial" panose="020B0604020202020204" pitchFamily="34" charset="0"/>
              <a:cs typeface="Arial" panose="020B0604020202020204" pitchFamily="34" charset="0"/>
            </a:endParaRPr>
          </a:p>
        </p:txBody>
      </p:sp>
      <p:sp>
        <p:nvSpPr>
          <p:cNvPr id="15" name="Text Box 50">
            <a:extLst>
              <a:ext uri="{FF2B5EF4-FFF2-40B4-BE49-F238E27FC236}">
                <a16:creationId xmlns:a16="http://schemas.microsoft.com/office/drawing/2014/main" id="{02BF7444-A30F-4F86-B8CB-203F299046F4}"/>
              </a:ext>
            </a:extLst>
          </p:cNvPr>
          <p:cNvSpPr txBox="1">
            <a:spLocks noChangeArrowheads="1"/>
          </p:cNvSpPr>
          <p:nvPr/>
        </p:nvSpPr>
        <p:spPr bwMode="auto">
          <a:xfrm>
            <a:off x="499384" y="1526109"/>
            <a:ext cx="5970359" cy="71183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spcBef>
                <a:spcPts val="0"/>
              </a:spcBef>
              <a:spcAft>
                <a:spcPts val="0"/>
              </a:spcAft>
            </a:pPr>
            <a:r>
              <a:rPr lang="en-CA" sz="1000" kern="1400" dirty="0">
                <a:effectLst/>
                <a:latin typeface="Arial" panose="020B0604020202020204" pitchFamily="34" charset="0"/>
                <a:ea typeface="Times New Roman"/>
                <a:cs typeface="Arial" panose="020B0604020202020204" pitchFamily="34" charset="0"/>
              </a:rPr>
              <a:t>High efficiency touchless hand dryers enable hands to dry faster than traditional hand dyers.   The Royal Sovereign line of high efficiency touchless </a:t>
            </a:r>
            <a:r>
              <a:rPr lang="en-CA" sz="1000" kern="1400" dirty="0">
                <a:latin typeface="Arial" panose="020B0604020202020204" pitchFamily="34" charset="0"/>
                <a:ea typeface="Times New Roman"/>
                <a:cs typeface="Arial" panose="020B0604020202020204" pitchFamily="34" charset="0"/>
              </a:rPr>
              <a:t>a</a:t>
            </a:r>
            <a:r>
              <a:rPr lang="en-CA" sz="1000" kern="1400" dirty="0">
                <a:effectLst/>
                <a:latin typeface="Arial" panose="020B0604020202020204" pitchFamily="34" charset="0"/>
                <a:ea typeface="Times New Roman"/>
                <a:cs typeface="Arial" panose="020B0604020202020204" pitchFamily="34" charset="0"/>
              </a:rPr>
              <a:t>utomatic </a:t>
            </a:r>
            <a:r>
              <a:rPr lang="en-CA" sz="1000" kern="1400" dirty="0">
                <a:latin typeface="Arial" panose="020B0604020202020204" pitchFamily="34" charset="0"/>
                <a:ea typeface="Times New Roman"/>
                <a:cs typeface="Arial" panose="020B0604020202020204" pitchFamily="34" charset="0"/>
              </a:rPr>
              <a:t>h</a:t>
            </a:r>
            <a:r>
              <a:rPr lang="en-CA" sz="1000" kern="1400" dirty="0">
                <a:effectLst/>
                <a:latin typeface="Arial" panose="020B0604020202020204" pitchFamily="34" charset="0"/>
                <a:ea typeface="Times New Roman"/>
                <a:cs typeface="Arial" panose="020B0604020202020204" pitchFamily="34" charset="0"/>
              </a:rPr>
              <a:t>and </a:t>
            </a:r>
            <a:r>
              <a:rPr lang="en-CA" sz="1000" kern="1400" dirty="0">
                <a:latin typeface="Arial" panose="020B0604020202020204" pitchFamily="34" charset="0"/>
                <a:ea typeface="Times New Roman"/>
                <a:cs typeface="Arial" panose="020B0604020202020204" pitchFamily="34" charset="0"/>
              </a:rPr>
              <a:t>d</a:t>
            </a:r>
            <a:r>
              <a:rPr lang="en-CA" sz="1000" kern="1400" dirty="0">
                <a:effectLst/>
                <a:latin typeface="Arial" panose="020B0604020202020204" pitchFamily="34" charset="0"/>
                <a:ea typeface="Times New Roman"/>
                <a:cs typeface="Arial" panose="020B0604020202020204" pitchFamily="34" charset="0"/>
              </a:rPr>
              <a:t>ryers provide added style, elegance  and speed options to optimize energy efficiency and user comfort. Provides cost savings in the hundreds or thousand of dollars when compared to paper towel usage.   Ideal for use medium and high usage applications (more than 200 hand dries per day) including: restaurants, malls, schools, banks, gas service stations, movie theatres, factories, hotels, etc.  </a:t>
            </a:r>
          </a:p>
          <a:p>
            <a:pPr marL="0" marR="0" algn="just">
              <a:lnSpc>
                <a:spcPts val="1600"/>
              </a:lnSpc>
              <a:spcBef>
                <a:spcPts val="0"/>
              </a:spcBef>
              <a:spcAft>
                <a:spcPts val="0"/>
              </a:spcAft>
            </a:pPr>
            <a:r>
              <a:rPr lang="en-CA" sz="1000" kern="1400" dirty="0">
                <a:effectLst/>
                <a:latin typeface="Arial" panose="020B0604020202020204" pitchFamily="34" charset="0"/>
                <a:ea typeface="Times New Roman"/>
                <a:cs typeface="Arial" panose="020B0604020202020204" pitchFamily="34" charset="0"/>
              </a:rPr>
              <a:t> </a:t>
            </a:r>
          </a:p>
        </p:txBody>
      </p:sp>
      <p:sp>
        <p:nvSpPr>
          <p:cNvPr id="16" name="Text Box 48">
            <a:extLst>
              <a:ext uri="{FF2B5EF4-FFF2-40B4-BE49-F238E27FC236}">
                <a16:creationId xmlns:a16="http://schemas.microsoft.com/office/drawing/2014/main" id="{F6527600-26A5-41F3-BBD5-CAB06F90F9AE}"/>
              </a:ext>
            </a:extLst>
          </p:cNvPr>
          <p:cNvSpPr txBox="1">
            <a:spLocks noChangeArrowheads="1"/>
          </p:cNvSpPr>
          <p:nvPr/>
        </p:nvSpPr>
        <p:spPr bwMode="auto">
          <a:xfrm>
            <a:off x="475308" y="841579"/>
            <a:ext cx="6286499" cy="80645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spcBef>
                <a:spcPts val="0"/>
              </a:spcBef>
              <a:spcAft>
                <a:spcPts val="0"/>
              </a:spcAft>
            </a:pPr>
            <a:r>
              <a:rPr lang="en-CA" sz="1800" b="1" kern="1400" dirty="0">
                <a:solidFill>
                  <a:srgbClr val="2E3640"/>
                </a:solidFill>
                <a:effectLst/>
                <a:latin typeface="Arial" panose="020B0604020202020204" pitchFamily="34" charset="0"/>
                <a:ea typeface="Times New Roman"/>
                <a:cs typeface="Arial" panose="020B0604020202020204" pitchFamily="34" charset="0"/>
              </a:rPr>
              <a:t>Conventional </a:t>
            </a:r>
            <a:endParaRPr lang="en-CA" sz="1800" b="1" kern="1400" dirty="0">
              <a:solidFill>
                <a:srgbClr val="212120"/>
              </a:solidFill>
              <a:effectLst/>
              <a:latin typeface="Arial" panose="020B0604020202020204" pitchFamily="34" charset="0"/>
              <a:ea typeface="Times New Roman"/>
              <a:cs typeface="Arial" panose="020B0604020202020204" pitchFamily="34" charset="0"/>
            </a:endParaRPr>
          </a:p>
          <a:p>
            <a:pPr marL="0" marR="0">
              <a:spcBef>
                <a:spcPts val="0"/>
              </a:spcBef>
              <a:spcAft>
                <a:spcPts val="0"/>
              </a:spcAft>
            </a:pPr>
            <a:r>
              <a:rPr lang="en-CA" sz="1800" b="1" kern="1400" dirty="0">
                <a:solidFill>
                  <a:srgbClr val="2E3640"/>
                </a:solidFill>
                <a:effectLst/>
                <a:latin typeface="Arial" panose="020B0604020202020204" pitchFamily="34" charset="0"/>
                <a:ea typeface="Times New Roman"/>
                <a:cs typeface="Arial" panose="020B0604020202020204" pitchFamily="34" charset="0"/>
              </a:rPr>
              <a:t>High Efficiency Touchless Automatic Hand Dryers</a:t>
            </a:r>
            <a:endParaRPr lang="en-CA" sz="1800" b="1" kern="1400" dirty="0">
              <a:solidFill>
                <a:srgbClr val="212120"/>
              </a:solidFill>
              <a:effectLst/>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3012266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157"/>
          <p:cNvSpPr txBox="1">
            <a:spLocks noChangeArrowheads="1"/>
          </p:cNvSpPr>
          <p:nvPr/>
        </p:nvSpPr>
        <p:spPr bwMode="auto">
          <a:xfrm>
            <a:off x="458470" y="5172075"/>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en-CA" sz="1000" kern="1400" dirty="0">
                <a:solidFill>
                  <a:schemeClr val="bg1"/>
                </a:solidFill>
                <a:latin typeface="Arial" panose="020B0604020202020204" pitchFamily="34" charset="0"/>
                <a:ea typeface="Times New Roman"/>
                <a:cs typeface="Arial" panose="020B0604020202020204" pitchFamily="34" charset="0"/>
              </a:rPr>
              <a:t>Select from multi-port or single port nozzle.   Multi-port hand dryers provide an even flow drying of hands, while single port provides a high intensity dry</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3" name="Text Box 157"/>
          <p:cNvSpPr txBox="1">
            <a:spLocks noChangeArrowheads="1"/>
          </p:cNvSpPr>
          <p:nvPr/>
        </p:nvSpPr>
        <p:spPr bwMode="auto">
          <a:xfrm>
            <a:off x="3904932" y="4848448"/>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en-CA" sz="1000" kern="1400" dirty="0">
                <a:solidFill>
                  <a:schemeClr val="bg1"/>
                </a:solidFill>
                <a:effectLst/>
                <a:latin typeface="Arial" panose="020B0604020202020204" pitchFamily="34" charset="0"/>
                <a:ea typeface="Times New Roman"/>
                <a:cs typeface="Arial" panose="020B0604020202020204" pitchFamily="34" charset="0"/>
              </a:rPr>
              <a:t>Some Royal Sovereign Hand dryers are infused with Steritouch Antimicrobial protection, which works continuously to help prevent the growth  of stain and odour causing bacteria, mold and mildew on the surface of the hand dryer.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2" name="Text Box 157"/>
          <p:cNvSpPr txBox="1">
            <a:spLocks noChangeArrowheads="1"/>
          </p:cNvSpPr>
          <p:nvPr/>
        </p:nvSpPr>
        <p:spPr bwMode="auto">
          <a:xfrm>
            <a:off x="628948" y="3857848"/>
            <a:ext cx="2495252" cy="48555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000" b="1" kern="1400" dirty="0">
                <a:solidFill>
                  <a:schemeClr val="bg1"/>
                </a:solidFill>
                <a:effectLst/>
                <a:latin typeface="Arial" panose="020B0604020202020204" pitchFamily="34" charset="0"/>
                <a:ea typeface="Times New Roman"/>
                <a:cs typeface="Arial" panose="020B0604020202020204" pitchFamily="34" charset="0"/>
              </a:rPr>
              <a:t>Interior Cooking Capacity</a:t>
            </a:r>
            <a:endParaRPr lang="en-CA" sz="1000" b="1"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42" name="Text Box 126"/>
          <p:cNvSpPr txBox="1">
            <a:spLocks noChangeArrowheads="1"/>
          </p:cNvSpPr>
          <p:nvPr/>
        </p:nvSpPr>
        <p:spPr bwMode="auto">
          <a:xfrm>
            <a:off x="531083" y="990600"/>
            <a:ext cx="5641117" cy="833758"/>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a:lnSpc>
                <a:spcPts val="1200"/>
              </a:lnSpc>
            </a:pPr>
            <a:r>
              <a:rPr lang="en-US" sz="1000" dirty="0">
                <a:latin typeface="Arial" panose="020B0604020202020204" pitchFamily="34" charset="0"/>
                <a:cs typeface="Arial" panose="020B0604020202020204" pitchFamily="34" charset="0"/>
              </a:rPr>
              <a:t>The Royal Sovereign Pro line offers of rugged, heavy duty utility heaters designed for use in garages,  small warehouses, workshops and worksites.  The powerful heating output provides heat for rooms  of up to 50m2 (540 sq. ft.)</a:t>
            </a:r>
            <a:endParaRPr lang="en-CA" sz="1000" kern="1400" dirty="0">
              <a:effectLst/>
              <a:latin typeface="Arial" panose="020B0604020202020204" pitchFamily="34" charset="0"/>
              <a:ea typeface="Times New Roman"/>
              <a:cs typeface="Arial" panose="020B0604020202020204" pitchFamily="34" charset="0"/>
            </a:endParaRPr>
          </a:p>
        </p:txBody>
      </p:sp>
      <p:pic>
        <p:nvPicPr>
          <p:cNvPr id="4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5383" y="555023"/>
            <a:ext cx="1295400" cy="409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Text Box 52"/>
          <p:cNvSpPr txBox="1">
            <a:spLocks noChangeArrowheads="1"/>
          </p:cNvSpPr>
          <p:nvPr/>
        </p:nvSpPr>
        <p:spPr bwMode="auto">
          <a:xfrm>
            <a:off x="509113" y="620230"/>
            <a:ext cx="4567047"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1600" b="1" kern="1400" dirty="0">
                <a:solidFill>
                  <a:srgbClr val="2E3640"/>
                </a:solidFill>
                <a:latin typeface="Arial" panose="020B0604020202020204" pitchFamily="34" charset="0"/>
                <a:ea typeface="Times New Roman"/>
                <a:cs typeface="Arial" panose="020B0604020202020204" pitchFamily="34" charset="0"/>
              </a:rPr>
              <a:t>Commercial Utility Heater</a:t>
            </a:r>
            <a:endParaRPr lang="en-CA" sz="1600" b="1"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45" name="Rectangle 44"/>
          <p:cNvSpPr/>
          <p:nvPr/>
        </p:nvSpPr>
        <p:spPr>
          <a:xfrm>
            <a:off x="469185" y="1929103"/>
            <a:ext cx="5864696" cy="400110"/>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Rugged electric utility heater with all metal body and base and long life PTC heating element. Ideal for garages, workshops and worksites.</a:t>
            </a:r>
            <a:endParaRPr lang="en-CA" sz="1000" dirty="0">
              <a:latin typeface="Arial" panose="020B0604020202020204" pitchFamily="34" charset="0"/>
              <a:cs typeface="Arial" panose="020B0604020202020204" pitchFamily="34" charset="0"/>
            </a:endParaRPr>
          </a:p>
        </p:txBody>
      </p:sp>
      <p:sp>
        <p:nvSpPr>
          <p:cNvPr id="46" name="Text Box 130"/>
          <p:cNvSpPr txBox="1">
            <a:spLocks noChangeArrowheads="1"/>
          </p:cNvSpPr>
          <p:nvPr/>
        </p:nvSpPr>
        <p:spPr bwMode="auto">
          <a:xfrm>
            <a:off x="546655" y="1500352"/>
            <a:ext cx="487553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HUT-80</a:t>
            </a: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Heavy Duty Utility Heater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47" name="Text Box 157"/>
          <p:cNvSpPr txBox="1">
            <a:spLocks noChangeArrowheads="1"/>
          </p:cNvSpPr>
          <p:nvPr/>
        </p:nvSpPr>
        <p:spPr bwMode="auto">
          <a:xfrm>
            <a:off x="545385" y="2205532"/>
            <a:ext cx="3581400" cy="245013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000" b="1" kern="1400" dirty="0">
                <a:effectLst/>
                <a:latin typeface="Arial" panose="020B0604020202020204" pitchFamily="34" charset="0"/>
                <a:ea typeface="Times New Roman"/>
                <a:cs typeface="Arial" panose="020B0604020202020204" pitchFamily="34" charset="0"/>
              </a:rPr>
              <a:t>Features:</a:t>
            </a:r>
          </a:p>
          <a:p>
            <a:pPr algn="just">
              <a:lnSpc>
                <a:spcPts val="1400"/>
              </a:lnSpc>
              <a:spcAft>
                <a:spcPts val="400"/>
              </a:spcAft>
            </a:pPr>
            <a:r>
              <a:rPr lang="en-US" sz="850" b="1" dirty="0">
                <a:latin typeface="Arial" panose="020B0604020202020204" pitchFamily="34" charset="0"/>
                <a:cs typeface="Arial" panose="020B0604020202020204" pitchFamily="34" charset="0"/>
              </a:rPr>
              <a:t>Selectable Heat Setting </a:t>
            </a:r>
            <a:endParaRPr lang="en-US" sz="400" b="1" dirty="0">
              <a:latin typeface="Arial" panose="020B0604020202020204" pitchFamily="34" charset="0"/>
              <a:cs typeface="Arial" panose="020B0604020202020204" pitchFamily="34" charset="0"/>
            </a:endParaRPr>
          </a:p>
          <a:p>
            <a:pPr algn="just">
              <a:lnSpc>
                <a:spcPts val="1400"/>
              </a:lnSpc>
              <a:spcAft>
                <a:spcPts val="400"/>
              </a:spcAft>
            </a:pPr>
            <a:r>
              <a:rPr lang="en-US" sz="850" dirty="0">
                <a:latin typeface="Arial" panose="020B0604020202020204" pitchFamily="34" charset="0"/>
                <a:cs typeface="Arial" panose="020B0604020202020204" pitchFamily="34" charset="0"/>
              </a:rPr>
              <a:t>▪ Low (750W) and High (1500W) heat and fan only setting </a:t>
            </a:r>
          </a:p>
          <a:p>
            <a:pPr algn="just">
              <a:lnSpc>
                <a:spcPts val="1400"/>
              </a:lnSpc>
            </a:pPr>
            <a:r>
              <a:rPr lang="en-US" sz="850" dirty="0">
                <a:latin typeface="Arial" panose="020B0604020202020204" pitchFamily="34" charset="0"/>
                <a:cs typeface="Arial" panose="020B0604020202020204" pitchFamily="34" charset="0"/>
              </a:rPr>
              <a:t>▪ Provides 20 </a:t>
            </a:r>
            <a:r>
              <a:rPr lang="en-US" sz="850" dirty="0" err="1">
                <a:latin typeface="Arial" panose="020B0604020202020204" pitchFamily="34" charset="0"/>
                <a:cs typeface="Arial" panose="020B0604020202020204" pitchFamily="34" charset="0"/>
              </a:rPr>
              <a:t>sq.m</a:t>
            </a:r>
            <a:r>
              <a:rPr lang="en-US" sz="850" dirty="0">
                <a:latin typeface="Arial" panose="020B0604020202020204" pitchFamily="34" charset="0"/>
                <a:cs typeface="Arial" panose="020B0604020202020204" pitchFamily="34" charset="0"/>
              </a:rPr>
              <a:t> (215 sq. ft.) heating area coverage </a:t>
            </a:r>
          </a:p>
          <a:p>
            <a:pPr algn="just">
              <a:lnSpc>
                <a:spcPts val="1400"/>
              </a:lnSpc>
            </a:pPr>
            <a:r>
              <a:rPr lang="en-US" sz="850" dirty="0">
                <a:latin typeface="Arial" panose="020B0604020202020204" pitchFamily="34" charset="0"/>
                <a:cs typeface="Arial" panose="020B0604020202020204" pitchFamily="34" charset="0"/>
              </a:rPr>
              <a:t>▪ Fast 3 second heat generation </a:t>
            </a:r>
          </a:p>
          <a:p>
            <a:pPr algn="just">
              <a:lnSpc>
                <a:spcPts val="1400"/>
              </a:lnSpc>
            </a:pPr>
            <a:r>
              <a:rPr lang="en-US" sz="850" dirty="0">
                <a:latin typeface="Arial" panose="020B0604020202020204" pitchFamily="34" charset="0"/>
                <a:cs typeface="Arial" panose="020B0604020202020204" pitchFamily="34" charset="0"/>
              </a:rPr>
              <a:t>▪ Adjustable thermostat control to maintain desired comfort level </a:t>
            </a:r>
          </a:p>
          <a:p>
            <a:pPr algn="just">
              <a:lnSpc>
                <a:spcPts val="1400"/>
              </a:lnSpc>
              <a:spcBef>
                <a:spcPts val="400"/>
              </a:spcBef>
              <a:spcAft>
                <a:spcPts val="400"/>
              </a:spcAft>
            </a:pPr>
            <a:r>
              <a:rPr lang="en-US" sz="850" b="1" dirty="0">
                <a:latin typeface="Arial" panose="020B0604020202020204" pitchFamily="34" charset="0"/>
                <a:cs typeface="Arial" panose="020B0604020202020204" pitchFamily="34" charset="0"/>
              </a:rPr>
              <a:t>Large Angle Tilt Adjustable </a:t>
            </a:r>
          </a:p>
          <a:p>
            <a:pPr algn="just">
              <a:lnSpc>
                <a:spcPts val="1400"/>
              </a:lnSpc>
              <a:spcBef>
                <a:spcPts val="400"/>
              </a:spcBef>
              <a:spcAft>
                <a:spcPts val="400"/>
              </a:spcAft>
            </a:pPr>
            <a:r>
              <a:rPr lang="en-US" sz="850" b="1" dirty="0">
                <a:latin typeface="Arial" panose="020B0604020202020204" pitchFamily="34" charset="0"/>
                <a:cs typeface="Arial" panose="020B0604020202020204" pitchFamily="34" charset="0"/>
              </a:rPr>
              <a:t>Durable Construction </a:t>
            </a:r>
          </a:p>
          <a:p>
            <a:pPr algn="just">
              <a:lnSpc>
                <a:spcPts val="1400"/>
              </a:lnSpc>
              <a:spcAft>
                <a:spcPts val="400"/>
              </a:spcAft>
            </a:pPr>
            <a:r>
              <a:rPr lang="en-US" sz="850" dirty="0">
                <a:latin typeface="Arial" panose="020B0604020202020204" pitchFamily="34" charset="0"/>
                <a:cs typeface="Arial" panose="020B0604020202020204" pitchFamily="34" charset="0"/>
              </a:rPr>
              <a:t>▪ Metal body and base with built in handle and large support legs </a:t>
            </a:r>
          </a:p>
          <a:p>
            <a:pPr algn="just">
              <a:lnSpc>
                <a:spcPts val="1400"/>
              </a:lnSpc>
              <a:spcAft>
                <a:spcPts val="400"/>
              </a:spcAft>
            </a:pPr>
            <a:r>
              <a:rPr lang="en-US" sz="850" b="1" dirty="0">
                <a:latin typeface="Arial" panose="020B0604020202020204" pitchFamily="34" charset="0"/>
                <a:cs typeface="Arial" panose="020B0604020202020204" pitchFamily="34" charset="0"/>
              </a:rPr>
              <a:t>Safe Ceramic Heating Element </a:t>
            </a:r>
            <a:endParaRPr lang="en-CA" sz="850" b="1" kern="1400" dirty="0">
              <a:solidFill>
                <a:srgbClr val="676767"/>
              </a:solidFill>
              <a:latin typeface="Arial" panose="020B0604020202020204" pitchFamily="34" charset="0"/>
              <a:ea typeface="Times New Roman"/>
              <a:cs typeface="Arial" panose="020B0604020202020204" pitchFamily="34" charset="0"/>
            </a:endParaRPr>
          </a:p>
          <a:p>
            <a:pPr algn="just">
              <a:lnSpc>
                <a:spcPts val="1400"/>
              </a:lnSpc>
            </a:pPr>
            <a:endParaRPr lang="en-CA" sz="850" b="1" kern="1400" dirty="0">
              <a:solidFill>
                <a:srgbClr val="676767"/>
              </a:solidFill>
              <a:latin typeface="Arial" panose="020B0604020202020204" pitchFamily="34" charset="0"/>
              <a:ea typeface="Times New Roman"/>
              <a:cs typeface="Arial" panose="020B0604020202020204" pitchFamily="34" charset="0"/>
            </a:endParaRPr>
          </a:p>
        </p:txBody>
      </p:sp>
      <p:pic>
        <p:nvPicPr>
          <p:cNvPr id="4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7815" y="2299600"/>
            <a:ext cx="2630338" cy="2306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a:extLst>
              <a:ext uri="{FF2B5EF4-FFF2-40B4-BE49-F238E27FC236}">
                <a16:creationId xmlns:a16="http://schemas.microsoft.com/office/drawing/2014/main" id="{BAC10B34-6E7E-4D4F-B723-80E9CBDE16B6}"/>
              </a:ext>
            </a:extLst>
          </p:cNvPr>
          <p:cNvSpPr/>
          <p:nvPr/>
        </p:nvSpPr>
        <p:spPr>
          <a:xfrm>
            <a:off x="6616122" y="3352800"/>
            <a:ext cx="230688" cy="2438400"/>
          </a:xfrm>
          <a:prstGeom prst="rect">
            <a:avLst/>
          </a:prstGeom>
          <a:solidFill>
            <a:schemeClr val="accent6">
              <a:lumMod val="75000"/>
            </a:schemeClr>
          </a:solidFill>
          <a:ln>
            <a:solidFill>
              <a:schemeClr val="accent6">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6C63BFC-C2EF-4356-A704-97B95C39C733}"/>
              </a:ext>
            </a:extLst>
          </p:cNvPr>
          <p:cNvSpPr txBox="1"/>
          <p:nvPr/>
        </p:nvSpPr>
        <p:spPr>
          <a:xfrm>
            <a:off x="5318253" y="4402723"/>
            <a:ext cx="2826425"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 Touchless Dispensers </a:t>
            </a:r>
          </a:p>
        </p:txBody>
      </p:sp>
      <p:sp>
        <p:nvSpPr>
          <p:cNvPr id="19" name="Slide Number Placeholder 7">
            <a:extLst>
              <a:ext uri="{FF2B5EF4-FFF2-40B4-BE49-F238E27FC236}">
                <a16:creationId xmlns:a16="http://schemas.microsoft.com/office/drawing/2014/main" id="{80AC557B-943C-4CA0-B48A-CF509217FB4C}"/>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38</a:t>
            </a:fld>
            <a:endParaRPr lang="en-US" sz="1100" dirty="0">
              <a:solidFill>
                <a:schemeClr val="tx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F0C32830-AA8E-40B9-8FD1-53A2FF514E06}"/>
              </a:ext>
            </a:extLst>
          </p:cNvPr>
          <p:cNvSpPr/>
          <p:nvPr/>
        </p:nvSpPr>
        <p:spPr>
          <a:xfrm>
            <a:off x="381000" y="5511370"/>
            <a:ext cx="5864696" cy="707886"/>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Powerful, rugged electric workshop heater with all metal construction and durable heating element. Comes ready to mount, install and operate with everything you need included. Easy to operate with included remote control and digital readout. Perfect supplementary or primary heat source in workshops, small warehouses, stockroom and garages.</a:t>
            </a:r>
            <a:endParaRPr lang="en-CA" sz="1000" dirty="0">
              <a:latin typeface="Arial" panose="020B0604020202020204" pitchFamily="34" charset="0"/>
              <a:cs typeface="Arial" panose="020B0604020202020204" pitchFamily="34" charset="0"/>
            </a:endParaRPr>
          </a:p>
        </p:txBody>
      </p:sp>
      <p:sp>
        <p:nvSpPr>
          <p:cNvPr id="30" name="Text Box 130">
            <a:extLst>
              <a:ext uri="{FF2B5EF4-FFF2-40B4-BE49-F238E27FC236}">
                <a16:creationId xmlns:a16="http://schemas.microsoft.com/office/drawing/2014/main" id="{7EC62365-95E2-4CAA-A4B9-3840AF132DFE}"/>
              </a:ext>
            </a:extLst>
          </p:cNvPr>
          <p:cNvSpPr txBox="1">
            <a:spLocks noChangeArrowheads="1"/>
          </p:cNvSpPr>
          <p:nvPr/>
        </p:nvSpPr>
        <p:spPr bwMode="auto">
          <a:xfrm>
            <a:off x="458470" y="5045141"/>
            <a:ext cx="487553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HWS-480</a:t>
            </a:r>
          </a:p>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Garage /Workshop Heater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1" name="Rectangle 30">
            <a:extLst>
              <a:ext uri="{FF2B5EF4-FFF2-40B4-BE49-F238E27FC236}">
                <a16:creationId xmlns:a16="http://schemas.microsoft.com/office/drawing/2014/main" id="{CFCA06EA-0ED0-4EA2-8E7F-84DFA97B2AF2}"/>
              </a:ext>
            </a:extLst>
          </p:cNvPr>
          <p:cNvSpPr/>
          <p:nvPr/>
        </p:nvSpPr>
        <p:spPr>
          <a:xfrm>
            <a:off x="381000" y="6396626"/>
            <a:ext cx="3429000" cy="2277547"/>
          </a:xfrm>
          <a:prstGeom prst="rect">
            <a:avLst/>
          </a:prstGeom>
        </p:spPr>
        <p:txBody>
          <a:bodyPr>
            <a:spAutoFit/>
          </a:bodyPr>
          <a:lstStyle/>
          <a:p>
            <a:r>
              <a:rPr lang="en-US" sz="1000" b="1" dirty="0">
                <a:latin typeface="Arial" panose="020B0604020202020204" pitchFamily="34" charset="0"/>
                <a:cs typeface="Arial" panose="020B0604020202020204" pitchFamily="34" charset="0"/>
              </a:rPr>
              <a:t>Features</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Powerful Heat Output </a:t>
            </a:r>
          </a:p>
          <a:p>
            <a:endParaRPr lang="en-US" sz="200" b="1"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Up to 4800W /16382 BTU </a:t>
            </a:r>
          </a:p>
          <a:p>
            <a:endParaRPr lang="en-US" sz="200"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Provides 50 </a:t>
            </a:r>
            <a:r>
              <a:rPr lang="en-US" sz="850" dirty="0" err="1">
                <a:latin typeface="Arial" panose="020B0604020202020204" pitchFamily="34" charset="0"/>
                <a:cs typeface="Arial" panose="020B0604020202020204" pitchFamily="34" charset="0"/>
              </a:rPr>
              <a:t>sq.m</a:t>
            </a:r>
            <a:r>
              <a:rPr lang="en-US" sz="850" dirty="0">
                <a:latin typeface="Arial" panose="020B0604020202020204" pitchFamily="34" charset="0"/>
                <a:cs typeface="Arial" panose="020B0604020202020204" pitchFamily="34" charset="0"/>
              </a:rPr>
              <a:t> (538 sq. ft.) heating area coverage </a:t>
            </a:r>
          </a:p>
          <a:p>
            <a:endParaRPr lang="en-US" sz="200"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Adjustable thermostat control can be set between 7-37°C </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Multi-Use Application </a:t>
            </a:r>
          </a:p>
          <a:p>
            <a:endParaRPr lang="en-US" sz="200" b="1"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Wall or Ceiling Mount (brackets included) </a:t>
            </a:r>
          </a:p>
          <a:p>
            <a:endParaRPr lang="en-US" sz="200"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Easy to operate with remote control and digital display </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Durable All Metal Construction </a:t>
            </a:r>
          </a:p>
          <a:p>
            <a:endParaRPr lang="en-US" sz="200" b="1"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All Metal construction provides durability. Includes long-life </a:t>
            </a:r>
          </a:p>
          <a:p>
            <a:r>
              <a:rPr lang="en-US" sz="850" dirty="0">
                <a:latin typeface="Arial" panose="020B0604020202020204" pitchFamily="34" charset="0"/>
                <a:cs typeface="Arial" panose="020B0604020202020204" pitchFamily="34" charset="0"/>
              </a:rPr>
              <a:t>  stainless steel heating element </a:t>
            </a:r>
          </a:p>
          <a:p>
            <a:endParaRPr lang="en-US" sz="400" b="1" dirty="0">
              <a:latin typeface="Arial" panose="020B0604020202020204" pitchFamily="34" charset="0"/>
              <a:cs typeface="Arial" panose="020B0604020202020204" pitchFamily="34" charset="0"/>
            </a:endParaRPr>
          </a:p>
          <a:p>
            <a:r>
              <a:rPr lang="en-US" sz="850" b="1" dirty="0">
                <a:latin typeface="Arial" panose="020B0604020202020204" pitchFamily="34" charset="0"/>
                <a:cs typeface="Arial" panose="020B0604020202020204" pitchFamily="34" charset="0"/>
              </a:rPr>
              <a:t>9 Hour Timer </a:t>
            </a:r>
          </a:p>
          <a:p>
            <a:endParaRPr lang="en-US" sz="200" b="1"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Selectable 1-9 hour timer with auto shut off</a:t>
            </a:r>
            <a:endParaRPr lang="en-CA" sz="850" dirty="0">
              <a:latin typeface="Arial" panose="020B0604020202020204" pitchFamily="34" charset="0"/>
              <a:cs typeface="Arial" panose="020B0604020202020204" pitchFamily="34" charset="0"/>
            </a:endParaRPr>
          </a:p>
        </p:txBody>
      </p:sp>
      <p:pic>
        <p:nvPicPr>
          <p:cNvPr id="33" name="Picture 4">
            <a:extLst>
              <a:ext uri="{FF2B5EF4-FFF2-40B4-BE49-F238E27FC236}">
                <a16:creationId xmlns:a16="http://schemas.microsoft.com/office/drawing/2014/main" id="{5C5DEAA4-42B9-4C89-B759-4AC50A97F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4932" y="6118421"/>
            <a:ext cx="2133271" cy="2572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5">
            <a:extLst>
              <a:ext uri="{FF2B5EF4-FFF2-40B4-BE49-F238E27FC236}">
                <a16:creationId xmlns:a16="http://schemas.microsoft.com/office/drawing/2014/main" id="{D61E8B2A-98A0-4E40-B153-827A949230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8020" y="6019771"/>
            <a:ext cx="618980" cy="647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7">
            <a:extLst>
              <a:ext uri="{FF2B5EF4-FFF2-40B4-BE49-F238E27FC236}">
                <a16:creationId xmlns:a16="http://schemas.microsoft.com/office/drawing/2014/main" id="{E3ACFE0F-0E02-4471-9A12-6F88792EFF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9393" y="8148377"/>
            <a:ext cx="1345087" cy="542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6921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47260" y="3303531"/>
            <a:ext cx="682275" cy="338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sp>
        <p:nvSpPr>
          <p:cNvPr id="26" name="Text Box 130"/>
          <p:cNvSpPr txBox="1">
            <a:spLocks noChangeArrowheads="1"/>
          </p:cNvSpPr>
          <p:nvPr/>
        </p:nvSpPr>
        <p:spPr bwMode="auto">
          <a:xfrm>
            <a:off x="417831" y="533400"/>
            <a:ext cx="2057400" cy="24415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000" b="1" kern="1400" dirty="0">
                <a:latin typeface="Arial" panose="020B0604020202020204" pitchFamily="34" charset="0"/>
                <a:ea typeface="Times New Roman"/>
                <a:cs typeface="Arial" panose="020B0604020202020204" pitchFamily="34" charset="0"/>
              </a:rPr>
              <a:t>Bill Counter</a:t>
            </a:r>
            <a:endParaRPr lang="en-CA" sz="1000" kern="1400" dirty="0">
              <a:effectLst/>
              <a:latin typeface="Arial" panose="020B0604020202020204" pitchFamily="34" charset="0"/>
              <a:ea typeface="Times New Roman"/>
              <a:cs typeface="Arial" panose="020B0604020202020204" pitchFamily="34" charset="0"/>
            </a:endParaRPr>
          </a:p>
        </p:txBody>
      </p:sp>
      <p:sp>
        <p:nvSpPr>
          <p:cNvPr id="36" name="Text Box 130"/>
          <p:cNvSpPr txBox="1">
            <a:spLocks noChangeArrowheads="1"/>
          </p:cNvSpPr>
          <p:nvPr/>
        </p:nvSpPr>
        <p:spPr bwMode="auto">
          <a:xfrm>
            <a:off x="457200" y="3718243"/>
            <a:ext cx="2057400" cy="24415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000" b="1" kern="1400" dirty="0">
                <a:latin typeface="Arial" panose="020B0604020202020204" pitchFamily="34" charset="0"/>
                <a:ea typeface="Times New Roman"/>
                <a:cs typeface="Arial" panose="020B0604020202020204" pitchFamily="34" charset="0"/>
              </a:rPr>
              <a:t>Auto Feed Shredders</a:t>
            </a:r>
            <a:endParaRPr lang="en-CA" sz="1000" kern="1400" dirty="0">
              <a:effectLst/>
              <a:latin typeface="Arial" panose="020B0604020202020204" pitchFamily="34" charset="0"/>
              <a:ea typeface="Times New Roman"/>
              <a:cs typeface="Arial" panose="020B0604020202020204" pitchFamily="34" charset="0"/>
            </a:endParaRPr>
          </a:p>
        </p:txBody>
      </p:sp>
      <p:sp>
        <p:nvSpPr>
          <p:cNvPr id="15" name="Text Box 52"/>
          <p:cNvSpPr txBox="1">
            <a:spLocks noChangeArrowheads="1"/>
          </p:cNvSpPr>
          <p:nvPr/>
        </p:nvSpPr>
        <p:spPr bwMode="auto">
          <a:xfrm>
            <a:off x="381000" y="133033"/>
            <a:ext cx="6513831"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1600" b="1" kern="1400" dirty="0">
                <a:solidFill>
                  <a:srgbClr val="2E3640"/>
                </a:solidFill>
                <a:latin typeface="Arial" panose="020B0604020202020204" pitchFamily="34" charset="0"/>
                <a:ea typeface="Times New Roman"/>
                <a:cs typeface="Arial" panose="020B0604020202020204" pitchFamily="34" charset="0"/>
              </a:rPr>
              <a:t>Technical Specifications</a:t>
            </a:r>
            <a:endParaRPr lang="en-CA" sz="1600" b="1" kern="1400" dirty="0">
              <a:solidFill>
                <a:srgbClr val="212120"/>
              </a:solidFill>
              <a:effectLst/>
              <a:latin typeface="Arial" panose="020B0604020202020204" pitchFamily="34" charset="0"/>
              <a:ea typeface="Times New Roman"/>
              <a:cs typeface="Arial" panose="020B0604020202020204" pitchFamily="34"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762000"/>
            <a:ext cx="6496050" cy="2958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C779FA60-DDD8-4F77-96D2-9EFFA3714CB6}"/>
              </a:ext>
            </a:extLst>
          </p:cNvPr>
          <p:cNvPicPr>
            <a:picLocks noChangeAspect="1"/>
          </p:cNvPicPr>
          <p:nvPr/>
        </p:nvPicPr>
        <p:blipFill>
          <a:blip r:embed="rId4"/>
          <a:stretch>
            <a:fillRect/>
          </a:stretch>
        </p:blipFill>
        <p:spPr>
          <a:xfrm>
            <a:off x="833486" y="4038601"/>
            <a:ext cx="5302819" cy="4956344"/>
          </a:xfrm>
          <a:prstGeom prst="rect">
            <a:avLst/>
          </a:prstGeom>
        </p:spPr>
      </p:pic>
      <p:sp>
        <p:nvSpPr>
          <p:cNvPr id="16" name="Rectangle 15">
            <a:extLst>
              <a:ext uri="{FF2B5EF4-FFF2-40B4-BE49-F238E27FC236}">
                <a16:creationId xmlns:a16="http://schemas.microsoft.com/office/drawing/2014/main" id="{43A171AE-63AA-4265-BEE9-93AC4BA67991}"/>
              </a:ext>
            </a:extLst>
          </p:cNvPr>
          <p:cNvSpPr/>
          <p:nvPr/>
        </p:nvSpPr>
        <p:spPr>
          <a:xfrm>
            <a:off x="6616122" y="3855248"/>
            <a:ext cx="230688" cy="2438400"/>
          </a:xfrm>
          <a:prstGeom prst="rect">
            <a:avLst/>
          </a:prstGeom>
          <a:solidFill>
            <a:srgbClr val="FFCC00"/>
          </a:solidFill>
          <a:ln>
            <a:solidFill>
              <a:srgbClr val="FFCC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F53F9A5-17FD-43CF-8267-1347AA25282D}"/>
              </a:ext>
            </a:extLst>
          </p:cNvPr>
          <p:cNvSpPr txBox="1"/>
          <p:nvPr/>
        </p:nvSpPr>
        <p:spPr>
          <a:xfrm>
            <a:off x="5318253" y="4905171"/>
            <a:ext cx="2826425"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latin typeface="Arial" panose="020B0604020202020204" pitchFamily="34" charset="0"/>
                <a:cs typeface="Arial" panose="020B0604020202020204" pitchFamily="34" charset="0"/>
              </a:rPr>
              <a:t>Technical Specifications</a:t>
            </a:r>
          </a:p>
        </p:txBody>
      </p:sp>
      <p:sp>
        <p:nvSpPr>
          <p:cNvPr id="13" name="Slide Number Placeholder 7">
            <a:extLst>
              <a:ext uri="{FF2B5EF4-FFF2-40B4-BE49-F238E27FC236}">
                <a16:creationId xmlns:a16="http://schemas.microsoft.com/office/drawing/2014/main" id="{0E32ECCB-8089-4A29-923B-E8DBA63184E1}"/>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39</a:t>
            </a:fld>
            <a:endParaRPr lang="en-US" sz="1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2925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Box 130"/>
          <p:cNvSpPr txBox="1">
            <a:spLocks noChangeArrowheads="1"/>
          </p:cNvSpPr>
          <p:nvPr/>
        </p:nvSpPr>
        <p:spPr bwMode="auto">
          <a:xfrm>
            <a:off x="373287" y="1631244"/>
            <a:ext cx="487553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FS-2D-CA-N</a:t>
            </a: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2 Row Digital Canadian Corn Sorter</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9" name="Text Box 8"/>
          <p:cNvSpPr txBox="1">
            <a:spLocks noChangeArrowheads="1"/>
          </p:cNvSpPr>
          <p:nvPr/>
        </p:nvSpPr>
        <p:spPr bwMode="auto">
          <a:xfrm>
            <a:off x="372017" y="2012244"/>
            <a:ext cx="3048000" cy="242728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1" fontAlgn="base" latinLnBrk="0" hangingPunct="1">
              <a:lnSpc>
                <a:spcPct val="128000"/>
              </a:lnSpc>
              <a:spcBef>
                <a:spcPct val="0"/>
              </a:spcBef>
              <a:buClrTx/>
              <a:buSzTx/>
              <a:buFontTx/>
              <a:buNone/>
              <a:tabLst/>
            </a:pPr>
            <a:r>
              <a:rPr kumimoji="0" lang="en-US" altLang="en-US" sz="900" i="0" u="none" strike="noStrike" cap="none" normalizeH="0" baseline="0" dirty="0">
                <a:ln>
                  <a:noFill/>
                </a:ln>
                <a:effectLst/>
                <a:latin typeface="Arial" pitchFamily="34" charset="0"/>
                <a:cs typeface="Arial" pitchFamily="34" charset="0"/>
              </a:rPr>
              <a:t>Ideal for stores, business, schools and other organizations </a:t>
            </a:r>
          </a:p>
          <a:p>
            <a:pPr marL="0" marR="0" lvl="0" indent="0" algn="just" defTabSz="914400" rtl="0" eaLnBrk="1" fontAlgn="base" latinLnBrk="0" hangingPunct="1">
              <a:lnSpc>
                <a:spcPct val="128000"/>
              </a:lnSpc>
              <a:spcBef>
                <a:spcPct val="0"/>
              </a:spcBef>
              <a:buClrTx/>
              <a:buSzTx/>
              <a:buFontTx/>
              <a:buNone/>
              <a:tabLst/>
            </a:pPr>
            <a:r>
              <a:rPr kumimoji="0" lang="en-US" altLang="en-US" sz="900" i="0" u="none" strike="noStrike" cap="none" normalizeH="0" baseline="0" dirty="0">
                <a:ln>
                  <a:noFill/>
                </a:ln>
                <a:effectLst/>
                <a:latin typeface="Arial" pitchFamily="34" charset="0"/>
                <a:cs typeface="Arial" pitchFamily="34" charset="0"/>
              </a:rPr>
              <a:t>in need of a low to medium volume coin sorting and </a:t>
            </a:r>
          </a:p>
          <a:p>
            <a:pPr marL="0" marR="0" lvl="0" indent="0" algn="just" defTabSz="914400" rtl="0" eaLnBrk="1" fontAlgn="base" latinLnBrk="0" hangingPunct="1">
              <a:lnSpc>
                <a:spcPct val="128000"/>
              </a:lnSpc>
              <a:spcBef>
                <a:spcPct val="0"/>
              </a:spcBef>
              <a:buClrTx/>
              <a:buSzTx/>
              <a:buFontTx/>
              <a:buNone/>
              <a:tabLst/>
            </a:pPr>
            <a:r>
              <a:rPr kumimoji="0" lang="en-US" altLang="en-US" sz="900" i="0" u="none" strike="noStrike" cap="none" normalizeH="0" baseline="0" dirty="0">
                <a:ln>
                  <a:noFill/>
                </a:ln>
                <a:effectLst/>
                <a:latin typeface="Arial" pitchFamily="34" charset="0"/>
                <a:cs typeface="Arial" pitchFamily="34" charset="0"/>
              </a:rPr>
              <a:t>counting solution</a:t>
            </a:r>
            <a:endParaRPr kumimoji="0" lang="en-US" altLang="en-US" sz="850" i="0" u="none" strike="noStrike" cap="none" normalizeH="0" baseline="0" dirty="0">
              <a:ln>
                <a:noFill/>
              </a:ln>
              <a:effectLst/>
              <a:latin typeface="Arial" pitchFamily="34" charset="0"/>
              <a:cs typeface="Arial" pitchFamily="34" charset="0"/>
            </a:endParaRPr>
          </a:p>
        </p:txBody>
      </p:sp>
      <p:pic>
        <p:nvPicPr>
          <p:cNvPr id="4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1514" y="3939622"/>
            <a:ext cx="1075331" cy="64801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0873" y="1624737"/>
            <a:ext cx="1987801" cy="2302549"/>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52"/>
          <p:cNvSpPr txBox="1">
            <a:spLocks noChangeArrowheads="1"/>
          </p:cNvSpPr>
          <p:nvPr/>
        </p:nvSpPr>
        <p:spPr bwMode="auto">
          <a:xfrm>
            <a:off x="323122" y="650204"/>
            <a:ext cx="57150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Coin Sorters</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7" name="Text Box 186"/>
          <p:cNvSpPr txBox="1">
            <a:spLocks noChangeArrowheads="1"/>
          </p:cNvSpPr>
          <p:nvPr/>
        </p:nvSpPr>
        <p:spPr bwMode="auto">
          <a:xfrm>
            <a:off x="295817" y="1012094"/>
            <a:ext cx="57423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000" baseline="0" dirty="0">
                <a:latin typeface="Arial" panose="020B0604020202020204" pitchFamily="34" charset="0"/>
                <a:cs typeface="Arial" panose="020B0604020202020204" pitchFamily="34" charset="0"/>
              </a:rPr>
              <a:t>Save time and money by using an electric coin sorter.   Quickly and accurately sorts Canadian</a:t>
            </a:r>
            <a:r>
              <a:rPr lang="en-US" altLang="en-US" sz="1000" dirty="0">
                <a:latin typeface="Arial" panose="020B0604020202020204" pitchFamily="34" charset="0"/>
                <a:cs typeface="Arial" panose="020B0604020202020204" pitchFamily="34" charset="0"/>
              </a:rPr>
              <a:t> </a:t>
            </a:r>
          </a:p>
          <a:p>
            <a:pPr eaLnBrk="1" hangingPunct="1">
              <a:spcBef>
                <a:spcPct val="0"/>
              </a:spcBef>
              <a:buFontTx/>
              <a:buNone/>
            </a:pPr>
            <a:r>
              <a:rPr lang="en-US" altLang="en-US" sz="1000" dirty="0">
                <a:latin typeface="Arial" panose="020B0604020202020204" pitchFamily="34" charset="0"/>
                <a:cs typeface="Arial" panose="020B0604020202020204" pitchFamily="34" charset="0"/>
              </a:rPr>
              <a:t>coins directly into preformed paper coin wrappers (sold separately).   </a:t>
            </a:r>
            <a:endParaRPr lang="en-US" altLang="en-US" sz="1000" baseline="0" dirty="0">
              <a:latin typeface="Arial" panose="020B0604020202020204" pitchFamily="34" charset="0"/>
              <a:cs typeface="Arial" panose="020B0604020202020204" pitchFamily="34" charset="0"/>
            </a:endParaRPr>
          </a:p>
        </p:txBody>
      </p:sp>
      <p:sp>
        <p:nvSpPr>
          <p:cNvPr id="45" name="Rectangle 44"/>
          <p:cNvSpPr/>
          <p:nvPr/>
        </p:nvSpPr>
        <p:spPr>
          <a:xfrm>
            <a:off x="361817" y="4890940"/>
            <a:ext cx="5953800" cy="553998"/>
          </a:xfrm>
          <a:prstGeom prst="rect">
            <a:avLst/>
          </a:prstGeom>
        </p:spPr>
        <p:txBody>
          <a:bodyPr wrap="square">
            <a:spAutoFit/>
          </a:bodyPr>
          <a:lstStyle/>
          <a:p>
            <a:r>
              <a:rPr lang="en-CA" sz="1000" dirty="0">
                <a:latin typeface="Arial" panose="020B0604020202020204" pitchFamily="34" charset="0"/>
                <a:cs typeface="Arial" panose="020B0604020202020204" pitchFamily="34" charset="0"/>
              </a:rPr>
              <a:t>Royal Sovereign offers both preformed coin wrappers for different coin denominations.  Preformed  coin wrappers are made from quality </a:t>
            </a:r>
            <a:r>
              <a:rPr lang="en-CA" sz="1000" dirty="0" err="1">
                <a:latin typeface="Arial" panose="020B0604020202020204" pitchFamily="34" charset="0"/>
                <a:cs typeface="Arial" panose="020B0604020202020204" pitchFamily="34" charset="0"/>
              </a:rPr>
              <a:t>kraft</a:t>
            </a:r>
            <a:r>
              <a:rPr lang="en-CA" sz="1000" dirty="0">
                <a:latin typeface="Arial" panose="020B0604020202020204" pitchFamily="34" charset="0"/>
                <a:cs typeface="Arial" panose="020B0604020202020204" pitchFamily="34" charset="0"/>
              </a:rPr>
              <a:t> paper and come preformed and crimped on one end to provide easy and hassle free coin wrapping.  Select from 112 pack or 1000 pack sizes</a:t>
            </a:r>
          </a:p>
        </p:txBody>
      </p:sp>
      <p:sp>
        <p:nvSpPr>
          <p:cNvPr id="51" name="Text Box 52"/>
          <p:cNvSpPr txBox="1">
            <a:spLocks noChangeArrowheads="1"/>
          </p:cNvSpPr>
          <p:nvPr/>
        </p:nvSpPr>
        <p:spPr bwMode="auto">
          <a:xfrm>
            <a:off x="372017" y="4533900"/>
            <a:ext cx="57150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Coin Wrappers</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52" name="Text Box 8"/>
          <p:cNvSpPr txBox="1">
            <a:spLocks noChangeArrowheads="1"/>
          </p:cNvSpPr>
          <p:nvPr/>
        </p:nvSpPr>
        <p:spPr bwMode="auto">
          <a:xfrm>
            <a:off x="372017" y="2632957"/>
            <a:ext cx="4462462" cy="136048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1" fontAlgn="base" latinLnBrk="0" hangingPunct="1">
              <a:lnSpc>
                <a:spcPct val="128000"/>
              </a:lnSpc>
              <a:spcBef>
                <a:spcPct val="0"/>
              </a:spcBef>
              <a:buClrTx/>
              <a:buSzTx/>
              <a:buFontTx/>
              <a:buNone/>
              <a:tabLst/>
            </a:pPr>
            <a:r>
              <a:rPr lang="en-US" altLang="en-US" sz="1000" dirty="0">
                <a:latin typeface="Arial" panose="020B0604020202020204" pitchFamily="34" charset="0"/>
                <a:cs typeface="Arial" pitchFamily="34" charset="0"/>
              </a:rPr>
              <a:t>Features</a:t>
            </a:r>
          </a:p>
          <a:p>
            <a:pPr marL="0" marR="0" lvl="0" indent="0" algn="just" defTabSz="914400" rtl="0" eaLnBrk="1" fontAlgn="base" latinLnBrk="0" hangingPunct="1">
              <a:lnSpc>
                <a:spcPct val="128000"/>
              </a:lnSpc>
              <a:spcBef>
                <a:spcPct val="0"/>
              </a:spcBef>
              <a:buClrTx/>
              <a:buSzTx/>
              <a:buFontTx/>
              <a:buNone/>
              <a:tabLst/>
            </a:pPr>
            <a:endParaRPr kumimoji="0" lang="en-US" altLang="en-US" sz="30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buClr>
                <a:srgbClr val="676767"/>
              </a:buClr>
              <a:buSzTx/>
              <a:buFont typeface="Symbol" pitchFamily="18" charset="2"/>
              <a:buChar char="·"/>
              <a:tabLst/>
            </a:pPr>
            <a:r>
              <a:rPr kumimoji="0" lang="en-US" altLang="en-US" sz="850" i="0" u="none" strike="noStrike" cap="none" normalizeH="0" baseline="0" dirty="0">
                <a:ln>
                  <a:noFill/>
                </a:ln>
                <a:effectLst/>
                <a:latin typeface="Arial" pitchFamily="34" charset="0"/>
                <a:cs typeface="Arial" pitchFamily="34" charset="0"/>
              </a:rPr>
              <a:t> Counts and sorts up to 180 coins</a:t>
            </a:r>
            <a:r>
              <a:rPr kumimoji="0" lang="en-US" altLang="en-US" sz="850" i="0" u="none" strike="noStrike" cap="none" normalizeH="0" dirty="0">
                <a:ln>
                  <a:noFill/>
                </a:ln>
                <a:effectLst/>
                <a:latin typeface="Arial" pitchFamily="34" charset="0"/>
                <a:cs typeface="Arial" pitchFamily="34" charset="0"/>
              </a:rPr>
              <a:t> per minute</a:t>
            </a:r>
            <a:endParaRPr kumimoji="0" lang="en-US" altLang="en-US" sz="85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buClr>
                <a:srgbClr val="676767"/>
              </a:buClr>
              <a:buSzTx/>
              <a:buFont typeface="Symbol" pitchFamily="18" charset="2"/>
              <a:buChar char="·"/>
              <a:tabLst/>
            </a:pPr>
            <a:r>
              <a:rPr kumimoji="0" lang="en-US" altLang="en-US" sz="850" i="0" u="none" strike="noStrike" cap="none" normalizeH="0" baseline="0" dirty="0">
                <a:ln>
                  <a:noFill/>
                </a:ln>
                <a:effectLst/>
                <a:latin typeface="Arial" pitchFamily="34" charset="0"/>
                <a:cs typeface="Arial" pitchFamily="34" charset="0"/>
              </a:rPr>
              <a:t> </a:t>
            </a:r>
            <a:r>
              <a:rPr lang="en-US" altLang="en-US" sz="850" dirty="0">
                <a:latin typeface="Arial" pitchFamily="34" charset="0"/>
                <a:cs typeface="Arial" pitchFamily="34" charset="0"/>
              </a:rPr>
              <a:t>U</a:t>
            </a:r>
            <a:r>
              <a:rPr kumimoji="0" lang="en-US" altLang="en-US" sz="850" i="0" u="none" strike="noStrike" cap="none" normalizeH="0" baseline="0" dirty="0">
                <a:ln>
                  <a:noFill/>
                </a:ln>
                <a:effectLst/>
                <a:latin typeface="Arial" pitchFamily="34" charset="0"/>
                <a:cs typeface="Arial" pitchFamily="34" charset="0"/>
              </a:rPr>
              <a:t>nit automatically</a:t>
            </a:r>
            <a:r>
              <a:rPr kumimoji="0" lang="en-US" altLang="en-US" sz="850" i="0" u="none" strike="noStrike" cap="none" normalizeH="0" dirty="0">
                <a:ln>
                  <a:noFill/>
                </a:ln>
                <a:effectLst/>
                <a:latin typeface="Arial" pitchFamily="34" charset="0"/>
                <a:cs typeface="Arial" pitchFamily="34" charset="0"/>
              </a:rPr>
              <a:t> stops sorting process when a coin </a:t>
            </a:r>
            <a:r>
              <a:rPr kumimoji="0" lang="en-US" altLang="en-US" sz="850" i="0" u="none" strike="noStrike" cap="none" normalizeH="0" baseline="0" dirty="0">
                <a:ln>
                  <a:noFill/>
                </a:ln>
                <a:effectLst/>
                <a:latin typeface="Arial" pitchFamily="34" charset="0"/>
                <a:cs typeface="Arial" pitchFamily="34" charset="0"/>
              </a:rPr>
              <a:t>tube is full and prompts </a:t>
            </a:r>
          </a:p>
          <a:p>
            <a:pPr marL="0" marR="0" lvl="0" indent="0" algn="l" defTabSz="914400" rtl="0" eaLnBrk="1" fontAlgn="base" latinLnBrk="0" hangingPunct="1">
              <a:lnSpc>
                <a:spcPct val="100000"/>
              </a:lnSpc>
              <a:spcBef>
                <a:spcPct val="0"/>
              </a:spcBef>
              <a:buClr>
                <a:srgbClr val="676767"/>
              </a:buClr>
              <a:buSzTx/>
              <a:tabLst/>
            </a:pPr>
            <a:r>
              <a:rPr lang="en-US" altLang="en-US" sz="850" dirty="0">
                <a:latin typeface="Arial" pitchFamily="34" charset="0"/>
                <a:cs typeface="Arial" pitchFamily="34" charset="0"/>
              </a:rPr>
              <a:t>  </a:t>
            </a:r>
            <a:r>
              <a:rPr kumimoji="0" lang="en-US" altLang="en-US" sz="850" i="0" u="none" strike="noStrike" cap="none" normalizeH="0" baseline="0" dirty="0">
                <a:ln>
                  <a:noFill/>
                </a:ln>
                <a:effectLst/>
                <a:latin typeface="Arial" pitchFamily="34" charset="0"/>
                <a:cs typeface="Arial" pitchFamily="34" charset="0"/>
              </a:rPr>
              <a:t>user to empty, or advance front row tube to automatically continue filling back </a:t>
            </a:r>
          </a:p>
          <a:p>
            <a:pPr marL="0" marR="0" lvl="0" indent="0" algn="l" defTabSz="914400" rtl="0" eaLnBrk="1" fontAlgn="base" latinLnBrk="0" hangingPunct="1">
              <a:lnSpc>
                <a:spcPct val="100000"/>
              </a:lnSpc>
              <a:spcBef>
                <a:spcPct val="0"/>
              </a:spcBef>
              <a:buClr>
                <a:srgbClr val="676767"/>
              </a:buClr>
              <a:buSzTx/>
              <a:tabLst/>
            </a:pPr>
            <a:r>
              <a:rPr lang="en-US" altLang="en-US" sz="850" dirty="0">
                <a:latin typeface="Arial" pitchFamily="34" charset="0"/>
                <a:cs typeface="Arial" pitchFamily="34" charset="0"/>
              </a:rPr>
              <a:t>  </a:t>
            </a:r>
            <a:r>
              <a:rPr kumimoji="0" lang="en-US" altLang="en-US" sz="850" i="0" u="none" strike="noStrike" cap="none" normalizeH="0" baseline="0" dirty="0">
                <a:ln>
                  <a:noFill/>
                </a:ln>
                <a:effectLst/>
                <a:latin typeface="Arial" pitchFamily="34" charset="0"/>
                <a:cs typeface="Arial" pitchFamily="34" charset="0"/>
              </a:rPr>
              <a:t>row.</a:t>
            </a:r>
          </a:p>
          <a:p>
            <a:pPr marL="0" marR="0" lvl="0" indent="0" algn="l" defTabSz="914400" rtl="0" eaLnBrk="1" fontAlgn="base" latinLnBrk="0" hangingPunct="1">
              <a:lnSpc>
                <a:spcPct val="100000"/>
              </a:lnSpc>
              <a:spcBef>
                <a:spcPct val="0"/>
              </a:spcBef>
              <a:buClr>
                <a:srgbClr val="676767"/>
              </a:buClr>
              <a:buSzTx/>
              <a:buFont typeface="Symbol" pitchFamily="18" charset="2"/>
              <a:buChar char="·"/>
              <a:tabLst/>
            </a:pPr>
            <a:r>
              <a:rPr kumimoji="0" lang="en-US" altLang="en-US" sz="850" i="0" u="none" strike="noStrike" cap="none" normalizeH="0" baseline="0" dirty="0">
                <a:ln>
                  <a:noFill/>
                </a:ln>
                <a:effectLst/>
                <a:latin typeface="Arial" pitchFamily="34" charset="0"/>
                <a:cs typeface="Arial" pitchFamily="34" charset="0"/>
              </a:rPr>
              <a:t> Anti-jam technology automatically detects and clears jammed coins</a:t>
            </a:r>
          </a:p>
          <a:p>
            <a:pPr marL="0" marR="0" lvl="0" indent="0" algn="l" defTabSz="914400" rtl="0" eaLnBrk="1" fontAlgn="base" latinLnBrk="0" hangingPunct="1">
              <a:lnSpc>
                <a:spcPct val="100000"/>
              </a:lnSpc>
              <a:spcBef>
                <a:spcPct val="0"/>
              </a:spcBef>
              <a:buClr>
                <a:srgbClr val="676767"/>
              </a:buClr>
              <a:buSzTx/>
              <a:buFont typeface="Symbol" pitchFamily="18" charset="2"/>
              <a:buChar char="·"/>
              <a:tabLst/>
            </a:pPr>
            <a:r>
              <a:rPr kumimoji="0" lang="en-US" altLang="en-US" sz="850" i="0" u="none" strike="noStrike" cap="none" normalizeH="0" baseline="0" dirty="0">
                <a:ln>
                  <a:noFill/>
                </a:ln>
                <a:effectLst/>
                <a:latin typeface="Arial" pitchFamily="34" charset="0"/>
                <a:cs typeface="Arial" pitchFamily="34" charset="0"/>
              </a:rPr>
              <a:t> Removable top cover for manual removal of foreign items or damaged </a:t>
            </a:r>
          </a:p>
          <a:p>
            <a:pPr marL="0" marR="0" lvl="0" indent="0" algn="l" defTabSz="914400" rtl="0" eaLnBrk="1" fontAlgn="base" latinLnBrk="0" hangingPunct="1">
              <a:lnSpc>
                <a:spcPct val="100000"/>
              </a:lnSpc>
              <a:spcBef>
                <a:spcPct val="0"/>
              </a:spcBef>
              <a:buClr>
                <a:srgbClr val="676767"/>
              </a:buClr>
              <a:buSzTx/>
              <a:tabLst/>
            </a:pPr>
            <a:r>
              <a:rPr lang="en-US" altLang="en-US" sz="850" dirty="0">
                <a:latin typeface="Arial" pitchFamily="34" charset="0"/>
                <a:cs typeface="Arial" pitchFamily="34" charset="0"/>
              </a:rPr>
              <a:t>  </a:t>
            </a:r>
            <a:r>
              <a:rPr kumimoji="0" lang="en-US" altLang="en-US" sz="850" i="0" u="none" strike="noStrike" cap="none" normalizeH="0" baseline="0" dirty="0">
                <a:ln>
                  <a:noFill/>
                </a:ln>
                <a:effectLst/>
                <a:latin typeface="Arial" pitchFamily="34" charset="0"/>
                <a:cs typeface="Arial" pitchFamily="34" charset="0"/>
              </a:rPr>
              <a:t>coins</a:t>
            </a:r>
          </a:p>
        </p:txBody>
      </p:sp>
      <p:sp>
        <p:nvSpPr>
          <p:cNvPr id="22" name="Text Box 157">
            <a:extLst>
              <a:ext uri="{FF2B5EF4-FFF2-40B4-BE49-F238E27FC236}">
                <a16:creationId xmlns:a16="http://schemas.microsoft.com/office/drawing/2014/main" id="{33E01714-1B1C-4858-BCB0-CCB74A72923D}"/>
              </a:ext>
            </a:extLst>
          </p:cNvPr>
          <p:cNvSpPr txBox="1">
            <a:spLocks noChangeArrowheads="1"/>
          </p:cNvSpPr>
          <p:nvPr/>
        </p:nvSpPr>
        <p:spPr bwMode="auto">
          <a:xfrm>
            <a:off x="422182" y="5295900"/>
            <a:ext cx="3884930" cy="144780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000" kern="1400" dirty="0">
                <a:effectLst/>
                <a:latin typeface="Arial" panose="020B0604020202020204" pitchFamily="34" charset="0"/>
                <a:ea typeface="Times New Roman"/>
                <a:cs typeface="Arial" panose="020B0604020202020204" pitchFamily="34" charset="0"/>
              </a:rPr>
              <a:t>Features</a:t>
            </a:r>
            <a:r>
              <a:rPr lang="en-CA" sz="850" kern="1400" dirty="0">
                <a:effectLst/>
                <a:latin typeface="Arial" panose="020B0604020202020204" pitchFamily="34" charset="0"/>
                <a:ea typeface="Times New Roman"/>
                <a:cs typeface="Arial" panose="020B0604020202020204" pitchFamily="34" charset="0"/>
              </a:rPr>
              <a:t>:</a:t>
            </a:r>
            <a:endParaRPr lang="en-CA" sz="1000" kern="1400" dirty="0">
              <a:effectLst/>
              <a:latin typeface="Arial" panose="020B0604020202020204" pitchFamily="34" charset="0"/>
              <a:ea typeface="Times New Roman"/>
              <a:cs typeface="Arial" panose="020B0604020202020204" pitchFamily="34" charset="0"/>
            </a:endParaRPr>
          </a:p>
          <a:p>
            <a:r>
              <a:rPr lang="en-CA" sz="850" dirty="0">
                <a:latin typeface="Arial" panose="020B0604020202020204" pitchFamily="34" charset="0"/>
                <a:cs typeface="Arial" panose="020B0604020202020204" pitchFamily="34" charset="0"/>
              </a:rPr>
              <a:t>• Preformed kraft paper </a:t>
            </a:r>
            <a:br>
              <a:rPr lang="en-CA" sz="850" dirty="0">
                <a:latin typeface="Arial" panose="020B0604020202020204" pitchFamily="34" charset="0"/>
                <a:cs typeface="Arial" panose="020B0604020202020204" pitchFamily="34" charset="0"/>
              </a:rPr>
            </a:br>
            <a:r>
              <a:rPr lang="en-CA" sz="850" dirty="0">
                <a:latin typeface="Arial" panose="020B0604020202020204" pitchFamily="34" charset="0"/>
                <a:cs typeface="Arial" panose="020B0604020202020204" pitchFamily="34" charset="0"/>
              </a:rPr>
              <a:t>• Crimped end for easy filling </a:t>
            </a:r>
            <a:br>
              <a:rPr lang="en-CA" sz="850" dirty="0">
                <a:latin typeface="Arial" panose="020B0604020202020204" pitchFamily="34" charset="0"/>
                <a:cs typeface="Arial" panose="020B0604020202020204" pitchFamily="34" charset="0"/>
              </a:rPr>
            </a:br>
            <a:r>
              <a:rPr lang="en-CA" sz="850" dirty="0">
                <a:latin typeface="Arial" panose="020B0604020202020204" pitchFamily="34" charset="0"/>
                <a:cs typeface="Arial" panose="020B0604020202020204" pitchFamily="34" charset="0"/>
              </a:rPr>
              <a:t>• Fill with coin sorter or by hand</a:t>
            </a:r>
          </a:p>
          <a:p>
            <a:r>
              <a:rPr lang="en-CA" sz="850" dirty="0">
                <a:latin typeface="Arial" panose="020B0604020202020204" pitchFamily="34" charset="0"/>
                <a:cs typeface="Arial" panose="020B0604020202020204" pitchFamily="34" charset="0"/>
              </a:rPr>
              <a:t>• 80 and 112 Pack conveniently pack in Polybag with Hang Tab</a:t>
            </a:r>
          </a:p>
          <a:p>
            <a:r>
              <a:rPr lang="en-CA" sz="850" dirty="0">
                <a:latin typeface="Arial" panose="020B0604020202020204" pitchFamily="34" charset="0"/>
                <a:cs typeface="Arial" panose="020B0604020202020204" pitchFamily="34" charset="0"/>
              </a:rPr>
              <a:t>• 500 Pack packaged in Kraft Box</a:t>
            </a:r>
          </a:p>
          <a:p>
            <a:endParaRPr lang="en-CA" sz="300" kern="1400" dirty="0">
              <a:latin typeface="Arial" panose="020B0604020202020204" pitchFamily="34" charset="0"/>
              <a:ea typeface="Times New Roman"/>
              <a:cs typeface="Arial" panose="020B0604020202020204" pitchFamily="34" charset="0"/>
            </a:endParaRPr>
          </a:p>
          <a:p>
            <a:r>
              <a:rPr lang="en-CA" sz="850" kern="1400" dirty="0">
                <a:latin typeface="Arial" panose="020B0604020202020204" pitchFamily="34" charset="0"/>
                <a:ea typeface="Times New Roman"/>
                <a:cs typeface="Arial" panose="020B0604020202020204" pitchFamily="34" charset="0"/>
              </a:rPr>
              <a:t>Available</a:t>
            </a:r>
          </a:p>
          <a:p>
            <a:r>
              <a:rPr lang="en-CA" sz="850" kern="1400" dirty="0">
                <a:latin typeface="Arial" panose="020B0604020202020204" pitchFamily="34" charset="0"/>
                <a:ea typeface="Times New Roman"/>
                <a:cs typeface="Arial" panose="020B0604020202020204" pitchFamily="34" charset="0"/>
              </a:rPr>
              <a:t>RCWB-112N – 112 Pack Nickel</a:t>
            </a:r>
          </a:p>
          <a:p>
            <a:r>
              <a:rPr lang="en-CA" sz="850" kern="1400" dirty="0">
                <a:latin typeface="Arial" panose="020B0604020202020204" pitchFamily="34" charset="0"/>
                <a:ea typeface="Times New Roman"/>
                <a:cs typeface="Arial" panose="020B0604020202020204" pitchFamily="34" charset="0"/>
              </a:rPr>
              <a:t>RCWB-112D– 112 Pack Dime</a:t>
            </a:r>
          </a:p>
          <a:p>
            <a:r>
              <a:rPr lang="en-CA" sz="850" kern="1400" dirty="0">
                <a:latin typeface="Arial" panose="020B0604020202020204" pitchFamily="34" charset="0"/>
                <a:ea typeface="Times New Roman"/>
                <a:cs typeface="Arial" panose="020B0604020202020204" pitchFamily="34" charset="0"/>
              </a:rPr>
              <a:t>RCWB-112Q– 112 Pack Quarter</a:t>
            </a:r>
          </a:p>
          <a:p>
            <a:r>
              <a:rPr lang="en-CA" sz="850" kern="1400" dirty="0">
                <a:latin typeface="Arial" panose="020B0604020202020204" pitchFamily="34" charset="0"/>
                <a:ea typeface="Times New Roman"/>
                <a:cs typeface="Arial" panose="020B0604020202020204" pitchFamily="34" charset="0"/>
              </a:rPr>
              <a:t>RCWB-112L – 112 Pack Loonie</a:t>
            </a:r>
          </a:p>
          <a:p>
            <a:r>
              <a:rPr lang="en-CA" sz="850" kern="1400" dirty="0">
                <a:latin typeface="Arial" panose="020B0604020202020204" pitchFamily="34" charset="0"/>
                <a:ea typeface="Times New Roman"/>
                <a:cs typeface="Arial" panose="020B0604020202020204" pitchFamily="34" charset="0"/>
              </a:rPr>
              <a:t>RCWB-112T – 112 Pack Toonie</a:t>
            </a:r>
          </a:p>
          <a:p>
            <a:r>
              <a:rPr lang="en-CA" sz="850" kern="1400" dirty="0">
                <a:latin typeface="Arial" panose="020B0604020202020204" pitchFamily="34" charset="0"/>
                <a:ea typeface="Times New Roman"/>
                <a:cs typeface="Arial" panose="020B0604020202020204" pitchFamily="34" charset="0"/>
              </a:rPr>
              <a:t>RCWB-80A – 80 Pack Assorted</a:t>
            </a:r>
          </a:p>
          <a:p>
            <a:r>
              <a:rPr lang="en-CA" sz="850" kern="1400" dirty="0">
                <a:latin typeface="Arial" panose="020B0604020202020204" pitchFamily="34" charset="0"/>
                <a:ea typeface="Times New Roman"/>
                <a:cs typeface="Arial" panose="020B0604020202020204" pitchFamily="34" charset="0"/>
              </a:rPr>
              <a:t>RCWB-500A – 500 Pack Assorted</a:t>
            </a:r>
          </a:p>
          <a:p>
            <a:r>
              <a:rPr lang="en-CA" sz="850" kern="1400" dirty="0">
                <a:latin typeface="Arial" panose="020B0604020202020204" pitchFamily="34" charset="0"/>
                <a:ea typeface="Times New Roman"/>
                <a:cs typeface="Arial" panose="020B0604020202020204" pitchFamily="34" charset="0"/>
              </a:rPr>
              <a:t>`</a:t>
            </a:r>
          </a:p>
        </p:txBody>
      </p:sp>
      <p:pic>
        <p:nvPicPr>
          <p:cNvPr id="24" name="Picture 4">
            <a:extLst>
              <a:ext uri="{FF2B5EF4-FFF2-40B4-BE49-F238E27FC236}">
                <a16:creationId xmlns:a16="http://schemas.microsoft.com/office/drawing/2014/main" id="{F976CF13-74C8-4F52-B195-680CC3EDB4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7316" y="5759316"/>
            <a:ext cx="2200731" cy="22007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22D65437-DFB6-4813-B9A3-5F787166AD9C}"/>
              </a:ext>
            </a:extLst>
          </p:cNvPr>
          <p:cNvPicPr>
            <a:picLocks noChangeAspect="1"/>
          </p:cNvPicPr>
          <p:nvPr/>
        </p:nvPicPr>
        <p:blipFill>
          <a:blip r:embed="rId5"/>
          <a:stretch>
            <a:fillRect/>
          </a:stretch>
        </p:blipFill>
        <p:spPr>
          <a:xfrm>
            <a:off x="2820951" y="6685261"/>
            <a:ext cx="1548614" cy="2180819"/>
          </a:xfrm>
          <a:prstGeom prst="rect">
            <a:avLst/>
          </a:prstGeom>
        </p:spPr>
      </p:pic>
      <p:sp>
        <p:nvSpPr>
          <p:cNvPr id="32" name="Rectangle 31">
            <a:extLst>
              <a:ext uri="{FF2B5EF4-FFF2-40B4-BE49-F238E27FC236}">
                <a16:creationId xmlns:a16="http://schemas.microsoft.com/office/drawing/2014/main" id="{3AFF6A24-8BAE-4949-84F5-3FDD9BB84E98}"/>
              </a:ext>
            </a:extLst>
          </p:cNvPr>
          <p:cNvSpPr/>
          <p:nvPr/>
        </p:nvSpPr>
        <p:spPr>
          <a:xfrm>
            <a:off x="6627312" y="3368743"/>
            <a:ext cx="230688" cy="2406515"/>
          </a:xfrm>
          <a:prstGeom prst="rect">
            <a:avLst/>
          </a:prstGeom>
          <a:solidFill>
            <a:srgbClr val="00B0F0"/>
          </a:solidFill>
          <a:ln>
            <a:solidFill>
              <a:srgbClr val="00B0F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25BCDBB7-0966-4D29-B7DC-9D9A171C609F}"/>
              </a:ext>
            </a:extLst>
          </p:cNvPr>
          <p:cNvSpPr txBox="1"/>
          <p:nvPr/>
        </p:nvSpPr>
        <p:spPr>
          <a:xfrm>
            <a:off x="5153102" y="4402723"/>
            <a:ext cx="3175000"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Coin Sorter and Wrappers</a:t>
            </a:r>
          </a:p>
        </p:txBody>
      </p:sp>
      <p:sp>
        <p:nvSpPr>
          <p:cNvPr id="29" name="Slide Number Placeholder 7">
            <a:extLst>
              <a:ext uri="{FF2B5EF4-FFF2-40B4-BE49-F238E27FC236}">
                <a16:creationId xmlns:a16="http://schemas.microsoft.com/office/drawing/2014/main" id="{A91E8CF2-E244-473F-A401-F5310552A555}"/>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4</a:t>
            </a:fld>
            <a:endParaRPr lang="en-US" sz="1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846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47260" y="3303531"/>
            <a:ext cx="682275" cy="338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sp>
        <p:nvSpPr>
          <p:cNvPr id="26" name="Text Box 130"/>
          <p:cNvSpPr txBox="1">
            <a:spLocks noChangeArrowheads="1"/>
          </p:cNvSpPr>
          <p:nvPr/>
        </p:nvSpPr>
        <p:spPr bwMode="auto">
          <a:xfrm>
            <a:off x="457200" y="685800"/>
            <a:ext cx="2057400" cy="24415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000" b="1" kern="1400" dirty="0">
                <a:latin typeface="Arial" panose="020B0604020202020204" pitchFamily="34" charset="0"/>
                <a:ea typeface="Times New Roman"/>
                <a:cs typeface="Arial" panose="020B0604020202020204" pitchFamily="34" charset="0"/>
              </a:rPr>
              <a:t>Laminators</a:t>
            </a:r>
            <a:endParaRPr lang="en-CA" sz="1000" kern="1400" dirty="0">
              <a:effectLst/>
              <a:latin typeface="Arial" panose="020B0604020202020204" pitchFamily="34" charset="0"/>
              <a:ea typeface="Times New Roman"/>
              <a:cs typeface="Arial" panose="020B0604020202020204" pitchFamily="34" charset="0"/>
            </a:endParaRPr>
          </a:p>
        </p:txBody>
      </p:sp>
      <p:sp>
        <p:nvSpPr>
          <p:cNvPr id="36" name="Text Box 130"/>
          <p:cNvSpPr txBox="1">
            <a:spLocks noChangeArrowheads="1"/>
          </p:cNvSpPr>
          <p:nvPr/>
        </p:nvSpPr>
        <p:spPr bwMode="auto">
          <a:xfrm>
            <a:off x="457200" y="3489643"/>
            <a:ext cx="2057400" cy="24415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000" b="1" kern="1400" dirty="0">
                <a:latin typeface="Arial" panose="020B0604020202020204" pitchFamily="34" charset="0"/>
                <a:ea typeface="Times New Roman"/>
                <a:cs typeface="Arial" panose="020B0604020202020204" pitchFamily="34" charset="0"/>
              </a:rPr>
              <a:t>LED Desk Lamps</a:t>
            </a:r>
            <a:endParaRPr lang="en-CA" sz="1000" kern="1400" dirty="0">
              <a:effectLst/>
              <a:latin typeface="Arial" panose="020B0604020202020204" pitchFamily="34" charset="0"/>
              <a:ea typeface="Times New Roman"/>
              <a:cs typeface="Arial" panose="020B0604020202020204"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5916979" cy="2032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52"/>
          <p:cNvSpPr txBox="1">
            <a:spLocks noChangeArrowheads="1"/>
          </p:cNvSpPr>
          <p:nvPr/>
        </p:nvSpPr>
        <p:spPr bwMode="auto">
          <a:xfrm>
            <a:off x="381000" y="133033"/>
            <a:ext cx="6513831"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1600" b="1" kern="1400" dirty="0">
                <a:solidFill>
                  <a:srgbClr val="2E3640"/>
                </a:solidFill>
                <a:latin typeface="Arial" panose="020B0604020202020204" pitchFamily="34" charset="0"/>
                <a:ea typeface="Times New Roman"/>
                <a:cs typeface="Arial" panose="020B0604020202020204" pitchFamily="34" charset="0"/>
              </a:rPr>
              <a:t>Technical Specifications</a:t>
            </a:r>
            <a:endParaRPr lang="en-CA" sz="1600" b="1" kern="1400" dirty="0">
              <a:solidFill>
                <a:srgbClr val="212120"/>
              </a:solidFill>
              <a:effectLst/>
              <a:latin typeface="Arial" panose="020B0604020202020204" pitchFamily="34" charset="0"/>
              <a:ea typeface="Times New Roman"/>
              <a:cs typeface="Arial" panose="020B0604020202020204" pitchFamily="34" charset="0"/>
            </a:endParaRPr>
          </a:p>
        </p:txBody>
      </p:sp>
      <p:pic>
        <p:nvPicPr>
          <p:cNvPr id="14" name="Picture 13">
            <a:extLst>
              <a:ext uri="{FF2B5EF4-FFF2-40B4-BE49-F238E27FC236}">
                <a16:creationId xmlns:a16="http://schemas.microsoft.com/office/drawing/2014/main" id="{DB59411B-1FC6-4BD6-823C-F77C5516D229}"/>
              </a:ext>
            </a:extLst>
          </p:cNvPr>
          <p:cNvPicPr>
            <a:picLocks noChangeAspect="1"/>
          </p:cNvPicPr>
          <p:nvPr/>
        </p:nvPicPr>
        <p:blipFill>
          <a:blip r:embed="rId4"/>
          <a:stretch>
            <a:fillRect/>
          </a:stretch>
        </p:blipFill>
        <p:spPr>
          <a:xfrm>
            <a:off x="488722" y="3758308"/>
            <a:ext cx="5988278" cy="2871092"/>
          </a:xfrm>
          <a:prstGeom prst="rect">
            <a:avLst/>
          </a:prstGeom>
        </p:spPr>
      </p:pic>
      <p:sp>
        <p:nvSpPr>
          <p:cNvPr id="16" name="Rectangle 15">
            <a:extLst>
              <a:ext uri="{FF2B5EF4-FFF2-40B4-BE49-F238E27FC236}">
                <a16:creationId xmlns:a16="http://schemas.microsoft.com/office/drawing/2014/main" id="{6C1BBA20-A1D2-4C02-9AB0-CAEB31BB680A}"/>
              </a:ext>
            </a:extLst>
          </p:cNvPr>
          <p:cNvSpPr/>
          <p:nvPr/>
        </p:nvSpPr>
        <p:spPr>
          <a:xfrm>
            <a:off x="6616122" y="3352800"/>
            <a:ext cx="230688" cy="2438400"/>
          </a:xfrm>
          <a:prstGeom prst="rect">
            <a:avLst/>
          </a:prstGeom>
          <a:solidFill>
            <a:srgbClr val="FFCC00"/>
          </a:solidFill>
          <a:ln>
            <a:solidFill>
              <a:srgbClr val="FFCC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5BB7C8A-4DD7-4E71-88A1-24E2DB6161B7}"/>
              </a:ext>
            </a:extLst>
          </p:cNvPr>
          <p:cNvSpPr txBox="1"/>
          <p:nvPr/>
        </p:nvSpPr>
        <p:spPr>
          <a:xfrm>
            <a:off x="5318253" y="4402723"/>
            <a:ext cx="2826425"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latin typeface="Arial" panose="020B0604020202020204" pitchFamily="34" charset="0"/>
                <a:cs typeface="Arial" panose="020B0604020202020204" pitchFamily="34" charset="0"/>
              </a:rPr>
              <a:t>Technical Specifications</a:t>
            </a:r>
          </a:p>
        </p:txBody>
      </p:sp>
      <p:sp>
        <p:nvSpPr>
          <p:cNvPr id="11" name="Slide Number Placeholder 7">
            <a:extLst>
              <a:ext uri="{FF2B5EF4-FFF2-40B4-BE49-F238E27FC236}">
                <a16:creationId xmlns:a16="http://schemas.microsoft.com/office/drawing/2014/main" id="{45E16973-D92E-4324-8C13-02EE6557ABEF}"/>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40</a:t>
            </a:fld>
            <a:endParaRPr lang="en-US" sz="1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8854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5286952" y="7772400"/>
            <a:ext cx="1356107" cy="215444"/>
          </a:xfrm>
          <a:prstGeom prst="rect">
            <a:avLst/>
          </a:prstGeom>
          <a:noFill/>
        </p:spPr>
        <p:txBody>
          <a:bodyPr wrap="square" rtlCol="0">
            <a:spAutoFit/>
          </a:bodyPr>
          <a:lstStyle/>
          <a:p>
            <a:r>
              <a:rPr lang="en-CA" sz="800" b="1" dirty="0">
                <a:solidFill>
                  <a:schemeClr val="bg1"/>
                </a:solidFill>
              </a:rPr>
              <a:t>Royal Sovereign Free App </a:t>
            </a:r>
          </a:p>
        </p:txBody>
      </p:sp>
      <p:sp>
        <p:nvSpPr>
          <p:cNvPr id="16" name="Text Box 52"/>
          <p:cNvSpPr txBox="1">
            <a:spLocks noChangeArrowheads="1"/>
          </p:cNvSpPr>
          <p:nvPr/>
        </p:nvSpPr>
        <p:spPr bwMode="auto">
          <a:xfrm>
            <a:off x="381000" y="133033"/>
            <a:ext cx="6513831"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1600" b="1" kern="1400" dirty="0">
                <a:solidFill>
                  <a:srgbClr val="2E3640"/>
                </a:solidFill>
                <a:latin typeface="Arial"/>
                <a:ea typeface="Times New Roman"/>
              </a:rPr>
              <a:t>Technical Specifications</a:t>
            </a:r>
            <a:endParaRPr lang="en-CA" sz="1600" b="1" kern="1400" dirty="0">
              <a:solidFill>
                <a:srgbClr val="212120"/>
              </a:solidFill>
              <a:effectLst/>
              <a:latin typeface="Times New Roman"/>
              <a:ea typeface="Times New Roman"/>
            </a:endParaRPr>
          </a:p>
        </p:txBody>
      </p:sp>
      <p:sp>
        <p:nvSpPr>
          <p:cNvPr id="25" name="Text Box 157">
            <a:extLst>
              <a:ext uri="{FF2B5EF4-FFF2-40B4-BE49-F238E27FC236}">
                <a16:creationId xmlns:a16="http://schemas.microsoft.com/office/drawing/2014/main" id="{C113A67D-CDE2-44FD-8E86-D1590B7CF72D}"/>
              </a:ext>
            </a:extLst>
          </p:cNvPr>
          <p:cNvSpPr txBox="1">
            <a:spLocks noChangeArrowheads="1"/>
          </p:cNvSpPr>
          <p:nvPr/>
        </p:nvSpPr>
        <p:spPr bwMode="auto">
          <a:xfrm>
            <a:off x="356906" y="5486400"/>
            <a:ext cx="1066800" cy="53340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000" b="1" kern="1400" dirty="0">
                <a:latin typeface="Arial"/>
                <a:ea typeface="Times New Roman"/>
              </a:rPr>
              <a:t>Fans</a:t>
            </a:r>
          </a:p>
        </p:txBody>
      </p:sp>
      <p:pic>
        <p:nvPicPr>
          <p:cNvPr id="27" name="Picture 26">
            <a:extLst>
              <a:ext uri="{FF2B5EF4-FFF2-40B4-BE49-F238E27FC236}">
                <a16:creationId xmlns:a16="http://schemas.microsoft.com/office/drawing/2014/main" id="{F181E4A2-82C3-4F89-AE40-B96C682ED0EC}"/>
              </a:ext>
            </a:extLst>
          </p:cNvPr>
          <p:cNvPicPr>
            <a:picLocks noChangeAspect="1"/>
          </p:cNvPicPr>
          <p:nvPr/>
        </p:nvPicPr>
        <p:blipFill>
          <a:blip r:embed="rId2"/>
          <a:stretch>
            <a:fillRect/>
          </a:stretch>
        </p:blipFill>
        <p:spPr>
          <a:xfrm>
            <a:off x="356906" y="6019800"/>
            <a:ext cx="6113455" cy="1913617"/>
          </a:xfrm>
          <a:prstGeom prst="rect">
            <a:avLst/>
          </a:prstGeom>
        </p:spPr>
      </p:pic>
      <p:pic>
        <p:nvPicPr>
          <p:cNvPr id="28" name="Picture 27">
            <a:extLst>
              <a:ext uri="{FF2B5EF4-FFF2-40B4-BE49-F238E27FC236}">
                <a16:creationId xmlns:a16="http://schemas.microsoft.com/office/drawing/2014/main" id="{355116E8-CE71-4AC6-A02B-29014A6EEC7C}"/>
              </a:ext>
            </a:extLst>
          </p:cNvPr>
          <p:cNvPicPr>
            <a:picLocks noChangeAspect="1"/>
          </p:cNvPicPr>
          <p:nvPr/>
        </p:nvPicPr>
        <p:blipFill>
          <a:blip r:embed="rId3"/>
          <a:stretch>
            <a:fillRect/>
          </a:stretch>
        </p:blipFill>
        <p:spPr>
          <a:xfrm>
            <a:off x="561253" y="991757"/>
            <a:ext cx="5704759" cy="4266043"/>
          </a:xfrm>
          <a:prstGeom prst="rect">
            <a:avLst/>
          </a:prstGeom>
        </p:spPr>
      </p:pic>
      <p:sp>
        <p:nvSpPr>
          <p:cNvPr id="29" name="Text Box 130">
            <a:extLst>
              <a:ext uri="{FF2B5EF4-FFF2-40B4-BE49-F238E27FC236}">
                <a16:creationId xmlns:a16="http://schemas.microsoft.com/office/drawing/2014/main" id="{A76ED19D-AF7D-4D0B-A266-48A3F91695A2}"/>
              </a:ext>
            </a:extLst>
          </p:cNvPr>
          <p:cNvSpPr txBox="1">
            <a:spLocks noChangeArrowheads="1"/>
          </p:cNvSpPr>
          <p:nvPr/>
        </p:nvSpPr>
        <p:spPr bwMode="auto">
          <a:xfrm>
            <a:off x="457200" y="685801"/>
            <a:ext cx="4724400" cy="61003"/>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000" b="1" kern="1400" dirty="0">
                <a:latin typeface="Arial"/>
                <a:ea typeface="Times New Roman"/>
              </a:rPr>
              <a:t>LED Desk Lamps – Multi Task/Multi-Function 4 or 5-in-1 LED Desk Lamps</a:t>
            </a:r>
            <a:endParaRPr lang="en-CA" sz="1000" kern="1400" dirty="0">
              <a:effectLst/>
              <a:latin typeface="Times New Roman"/>
              <a:ea typeface="Times New Roman"/>
            </a:endParaRPr>
          </a:p>
        </p:txBody>
      </p:sp>
      <p:sp>
        <p:nvSpPr>
          <p:cNvPr id="13" name="Slide Number Placeholder 7">
            <a:extLst>
              <a:ext uri="{FF2B5EF4-FFF2-40B4-BE49-F238E27FC236}">
                <a16:creationId xmlns:a16="http://schemas.microsoft.com/office/drawing/2014/main" id="{7250892A-56D9-4C78-AA0E-11DD6EAA9205}"/>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41</a:t>
            </a:fld>
            <a:endParaRPr lang="en-US" sz="1100" dirty="0">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1EC64042-9C29-4758-9078-BE167C9ACE16}"/>
              </a:ext>
            </a:extLst>
          </p:cNvPr>
          <p:cNvSpPr/>
          <p:nvPr/>
        </p:nvSpPr>
        <p:spPr>
          <a:xfrm>
            <a:off x="6616122" y="3352800"/>
            <a:ext cx="230688" cy="2438400"/>
          </a:xfrm>
          <a:prstGeom prst="rect">
            <a:avLst/>
          </a:prstGeom>
          <a:solidFill>
            <a:srgbClr val="FFCC00"/>
          </a:solidFill>
          <a:ln>
            <a:solidFill>
              <a:srgbClr val="FFCC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C5B3960-B469-4EB3-AC9C-2044EB4A2432}"/>
              </a:ext>
            </a:extLst>
          </p:cNvPr>
          <p:cNvSpPr txBox="1"/>
          <p:nvPr/>
        </p:nvSpPr>
        <p:spPr>
          <a:xfrm>
            <a:off x="5318253" y="4402723"/>
            <a:ext cx="2826425"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latin typeface="Arial" panose="020B0604020202020204" pitchFamily="34" charset="0"/>
                <a:cs typeface="Arial" panose="020B0604020202020204" pitchFamily="34" charset="0"/>
              </a:rPr>
              <a:t>Technical Specifications</a:t>
            </a:r>
          </a:p>
        </p:txBody>
      </p:sp>
    </p:spTree>
    <p:extLst>
      <p:ext uri="{BB962C8B-B14F-4D97-AF65-F5344CB8AC3E}">
        <p14:creationId xmlns:p14="http://schemas.microsoft.com/office/powerpoint/2010/main" val="4073730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363" y="5189529"/>
            <a:ext cx="4056837" cy="3680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130"/>
          <p:cNvSpPr txBox="1">
            <a:spLocks noChangeArrowheads="1"/>
          </p:cNvSpPr>
          <p:nvPr/>
        </p:nvSpPr>
        <p:spPr bwMode="auto">
          <a:xfrm>
            <a:off x="457200" y="4953000"/>
            <a:ext cx="53340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000" b="1" kern="1400" dirty="0">
                <a:latin typeface="Arial"/>
                <a:ea typeface="Times New Roman"/>
              </a:rPr>
              <a:t>Residential Dehumidifiers</a:t>
            </a:r>
            <a:endParaRPr lang="en-CA" sz="1000" kern="1400" dirty="0">
              <a:effectLst/>
              <a:latin typeface="Times New Roman"/>
              <a:ea typeface="Times New Roman"/>
            </a:endParaRPr>
          </a:p>
        </p:txBody>
      </p:sp>
      <p:sp>
        <p:nvSpPr>
          <p:cNvPr id="15" name="Text Box 52"/>
          <p:cNvSpPr txBox="1">
            <a:spLocks noChangeArrowheads="1"/>
          </p:cNvSpPr>
          <p:nvPr/>
        </p:nvSpPr>
        <p:spPr bwMode="auto">
          <a:xfrm>
            <a:off x="381000" y="56833"/>
            <a:ext cx="6513831"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1600" b="1" kern="1400" dirty="0">
                <a:solidFill>
                  <a:srgbClr val="2E3640"/>
                </a:solidFill>
                <a:latin typeface="Arial"/>
                <a:ea typeface="Times New Roman"/>
              </a:rPr>
              <a:t>Technical Specifications</a:t>
            </a:r>
            <a:endParaRPr lang="en-CA" sz="1600" b="1" kern="1400" dirty="0">
              <a:solidFill>
                <a:srgbClr val="212120"/>
              </a:solidFill>
              <a:effectLst/>
              <a:latin typeface="Times New Roman"/>
              <a:ea typeface="Times New Roman"/>
            </a:endParaRPr>
          </a:p>
        </p:txBody>
      </p:sp>
      <p:sp>
        <p:nvSpPr>
          <p:cNvPr id="16" name="Text Box 130">
            <a:extLst>
              <a:ext uri="{FF2B5EF4-FFF2-40B4-BE49-F238E27FC236}">
                <a16:creationId xmlns:a16="http://schemas.microsoft.com/office/drawing/2014/main" id="{6824ADBB-50C1-40BD-9FEF-F09FBD8D844E}"/>
              </a:ext>
            </a:extLst>
          </p:cNvPr>
          <p:cNvSpPr txBox="1">
            <a:spLocks noChangeArrowheads="1"/>
          </p:cNvSpPr>
          <p:nvPr/>
        </p:nvSpPr>
        <p:spPr bwMode="auto">
          <a:xfrm>
            <a:off x="457200" y="457200"/>
            <a:ext cx="53340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000" b="1" kern="1400" dirty="0">
                <a:latin typeface="Arial"/>
                <a:ea typeface="Times New Roman"/>
              </a:rPr>
              <a:t>Portable Air Conditioners</a:t>
            </a:r>
            <a:endParaRPr lang="en-CA" sz="1000" kern="1400" dirty="0">
              <a:effectLst/>
              <a:latin typeface="Times New Roman"/>
              <a:ea typeface="Times New Roman"/>
            </a:endParaRPr>
          </a:p>
        </p:txBody>
      </p:sp>
      <p:pic>
        <p:nvPicPr>
          <p:cNvPr id="17" name="Picture 2">
            <a:extLst>
              <a:ext uri="{FF2B5EF4-FFF2-40B4-BE49-F238E27FC236}">
                <a16:creationId xmlns:a16="http://schemas.microsoft.com/office/drawing/2014/main" id="{5A3E5CA6-F115-4907-B39F-235E1F359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061" y="776987"/>
            <a:ext cx="5461139" cy="417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lide Number Placeholder 7">
            <a:extLst>
              <a:ext uri="{FF2B5EF4-FFF2-40B4-BE49-F238E27FC236}">
                <a16:creationId xmlns:a16="http://schemas.microsoft.com/office/drawing/2014/main" id="{59C525F8-087B-4FAF-8185-4C40976A9FEF}"/>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42</a:t>
            </a:fld>
            <a:endParaRPr lang="en-US" sz="1100"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FB48AAE3-D175-4A42-860F-5CBF47BF0585}"/>
              </a:ext>
            </a:extLst>
          </p:cNvPr>
          <p:cNvSpPr/>
          <p:nvPr/>
        </p:nvSpPr>
        <p:spPr>
          <a:xfrm>
            <a:off x="6616122" y="3352800"/>
            <a:ext cx="230688" cy="2438400"/>
          </a:xfrm>
          <a:prstGeom prst="rect">
            <a:avLst/>
          </a:prstGeom>
          <a:solidFill>
            <a:srgbClr val="FFCC00"/>
          </a:solidFill>
          <a:ln>
            <a:solidFill>
              <a:srgbClr val="FFCC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2B8A5A0-D7AA-4CC2-8FEE-8424E67B072E}"/>
              </a:ext>
            </a:extLst>
          </p:cNvPr>
          <p:cNvSpPr txBox="1"/>
          <p:nvPr/>
        </p:nvSpPr>
        <p:spPr>
          <a:xfrm>
            <a:off x="5318253" y="4402723"/>
            <a:ext cx="2826425"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latin typeface="Arial" panose="020B0604020202020204" pitchFamily="34" charset="0"/>
                <a:cs typeface="Arial" panose="020B0604020202020204" pitchFamily="34" charset="0"/>
              </a:rPr>
              <a:t>Technical Specifications</a:t>
            </a:r>
          </a:p>
        </p:txBody>
      </p:sp>
    </p:spTree>
    <p:extLst>
      <p:ext uri="{BB962C8B-B14F-4D97-AF65-F5344CB8AC3E}">
        <p14:creationId xmlns:p14="http://schemas.microsoft.com/office/powerpoint/2010/main" val="9500516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30"/>
          <p:cNvSpPr txBox="1">
            <a:spLocks noChangeArrowheads="1"/>
          </p:cNvSpPr>
          <p:nvPr/>
        </p:nvSpPr>
        <p:spPr bwMode="auto">
          <a:xfrm>
            <a:off x="457200" y="5991923"/>
            <a:ext cx="2057400" cy="24415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900" b="1" kern="1400" dirty="0">
                <a:latin typeface="Arial"/>
                <a:ea typeface="Times New Roman"/>
              </a:rPr>
              <a:t>Refrigerators</a:t>
            </a:r>
            <a:endParaRPr lang="en-CA" sz="900" kern="1400" dirty="0">
              <a:effectLst/>
              <a:latin typeface="Times New Roman"/>
              <a:ea typeface="Times New Roman"/>
            </a:endParaRPr>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843" y="6236080"/>
            <a:ext cx="5516314" cy="2526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130"/>
          <p:cNvSpPr txBox="1">
            <a:spLocks noChangeArrowheads="1"/>
          </p:cNvSpPr>
          <p:nvPr/>
        </p:nvSpPr>
        <p:spPr bwMode="auto">
          <a:xfrm>
            <a:off x="425756" y="3697057"/>
            <a:ext cx="53340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000" b="1" kern="1400" dirty="0">
                <a:latin typeface="Arial"/>
                <a:ea typeface="Times New Roman"/>
              </a:rPr>
              <a:t>Tower Heaters</a:t>
            </a:r>
            <a:endParaRPr lang="en-CA" sz="1000" kern="1400" dirty="0">
              <a:effectLst/>
              <a:latin typeface="Times New Roman"/>
              <a:ea typeface="Times New Roman"/>
            </a:endParaRPr>
          </a:p>
        </p:txBody>
      </p:sp>
      <p:sp>
        <p:nvSpPr>
          <p:cNvPr id="24" name="Text Box 52"/>
          <p:cNvSpPr txBox="1">
            <a:spLocks noChangeArrowheads="1"/>
          </p:cNvSpPr>
          <p:nvPr/>
        </p:nvSpPr>
        <p:spPr bwMode="auto">
          <a:xfrm>
            <a:off x="381000" y="56833"/>
            <a:ext cx="6513831"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1600" b="1" kern="1400" dirty="0">
                <a:solidFill>
                  <a:srgbClr val="2E3640"/>
                </a:solidFill>
                <a:latin typeface="Arial"/>
                <a:ea typeface="Times New Roman"/>
              </a:rPr>
              <a:t>Technical Specifications</a:t>
            </a:r>
            <a:endParaRPr lang="en-CA" sz="1600" b="1" kern="1400" dirty="0">
              <a:solidFill>
                <a:srgbClr val="212120"/>
              </a:solidFill>
              <a:effectLst/>
              <a:latin typeface="Times New Roman"/>
              <a:ea typeface="Times New Roman"/>
            </a:endParaRPr>
          </a:p>
        </p:txBody>
      </p:sp>
      <p:pic>
        <p:nvPicPr>
          <p:cNvPr id="11" name="Picture 10">
            <a:extLst>
              <a:ext uri="{FF2B5EF4-FFF2-40B4-BE49-F238E27FC236}">
                <a16:creationId xmlns:a16="http://schemas.microsoft.com/office/drawing/2014/main" id="{3874900C-AE1C-48A5-A926-21CC93E74622}"/>
              </a:ext>
            </a:extLst>
          </p:cNvPr>
          <p:cNvPicPr>
            <a:picLocks noChangeAspect="1"/>
          </p:cNvPicPr>
          <p:nvPr/>
        </p:nvPicPr>
        <p:blipFill>
          <a:blip r:embed="rId3"/>
          <a:stretch>
            <a:fillRect/>
          </a:stretch>
        </p:blipFill>
        <p:spPr>
          <a:xfrm>
            <a:off x="1710690" y="3817432"/>
            <a:ext cx="3436620" cy="1971607"/>
          </a:xfrm>
          <a:prstGeom prst="rect">
            <a:avLst/>
          </a:prstGeom>
        </p:spPr>
      </p:pic>
      <p:sp>
        <p:nvSpPr>
          <p:cNvPr id="14" name="Text Box 130">
            <a:extLst>
              <a:ext uri="{FF2B5EF4-FFF2-40B4-BE49-F238E27FC236}">
                <a16:creationId xmlns:a16="http://schemas.microsoft.com/office/drawing/2014/main" id="{31064519-6DE9-4F89-8E25-98A61638491B}"/>
              </a:ext>
            </a:extLst>
          </p:cNvPr>
          <p:cNvSpPr txBox="1">
            <a:spLocks noChangeArrowheads="1"/>
          </p:cNvSpPr>
          <p:nvPr/>
        </p:nvSpPr>
        <p:spPr bwMode="auto">
          <a:xfrm>
            <a:off x="425756" y="635165"/>
            <a:ext cx="53340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000" b="1" kern="1400" dirty="0">
                <a:latin typeface="Arial"/>
                <a:ea typeface="Times New Roman"/>
              </a:rPr>
              <a:t>Heaters - Fan Heater and Ceramic</a:t>
            </a:r>
            <a:endParaRPr lang="en-CA" sz="1000" kern="1400" dirty="0">
              <a:effectLst/>
              <a:latin typeface="Times New Roman"/>
              <a:ea typeface="Times New Roman"/>
            </a:endParaRPr>
          </a:p>
        </p:txBody>
      </p:sp>
      <p:pic>
        <p:nvPicPr>
          <p:cNvPr id="15" name="Picture 14">
            <a:extLst>
              <a:ext uri="{FF2B5EF4-FFF2-40B4-BE49-F238E27FC236}">
                <a16:creationId xmlns:a16="http://schemas.microsoft.com/office/drawing/2014/main" id="{B11AF1EC-DA38-4BC1-938E-A1F90739AE01}"/>
              </a:ext>
            </a:extLst>
          </p:cNvPr>
          <p:cNvPicPr>
            <a:picLocks noChangeAspect="1"/>
          </p:cNvPicPr>
          <p:nvPr/>
        </p:nvPicPr>
        <p:blipFill>
          <a:blip r:embed="rId4"/>
          <a:stretch>
            <a:fillRect/>
          </a:stretch>
        </p:blipFill>
        <p:spPr>
          <a:xfrm>
            <a:off x="425756" y="1033692"/>
            <a:ext cx="5939631" cy="2319108"/>
          </a:xfrm>
          <a:prstGeom prst="rect">
            <a:avLst/>
          </a:prstGeom>
        </p:spPr>
      </p:pic>
      <p:sp>
        <p:nvSpPr>
          <p:cNvPr id="18" name="Slide Number Placeholder 7">
            <a:extLst>
              <a:ext uri="{FF2B5EF4-FFF2-40B4-BE49-F238E27FC236}">
                <a16:creationId xmlns:a16="http://schemas.microsoft.com/office/drawing/2014/main" id="{84BF44C8-C166-4525-8187-98430518A223}"/>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43</a:t>
            </a:fld>
            <a:endParaRPr lang="en-US" sz="1100" dirty="0">
              <a:solidFill>
                <a:schemeClr val="tx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F270D311-705D-4162-9D24-9CB3EAD40B6E}"/>
              </a:ext>
            </a:extLst>
          </p:cNvPr>
          <p:cNvSpPr/>
          <p:nvPr/>
        </p:nvSpPr>
        <p:spPr>
          <a:xfrm>
            <a:off x="6616122" y="3352800"/>
            <a:ext cx="230688" cy="2438400"/>
          </a:xfrm>
          <a:prstGeom prst="rect">
            <a:avLst/>
          </a:prstGeom>
          <a:solidFill>
            <a:srgbClr val="FFCC00"/>
          </a:solidFill>
          <a:ln>
            <a:solidFill>
              <a:srgbClr val="FFCC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220E3888-F9C8-4043-9138-FEB6FFFF6899}"/>
              </a:ext>
            </a:extLst>
          </p:cNvPr>
          <p:cNvSpPr txBox="1"/>
          <p:nvPr/>
        </p:nvSpPr>
        <p:spPr>
          <a:xfrm>
            <a:off x="5318253" y="4402723"/>
            <a:ext cx="2826425"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latin typeface="Arial" panose="020B0604020202020204" pitchFamily="34" charset="0"/>
                <a:cs typeface="Arial" panose="020B0604020202020204" pitchFamily="34" charset="0"/>
              </a:rPr>
              <a:t>Technical Specifications</a:t>
            </a:r>
          </a:p>
        </p:txBody>
      </p:sp>
    </p:spTree>
    <p:extLst>
      <p:ext uri="{BB962C8B-B14F-4D97-AF65-F5344CB8AC3E}">
        <p14:creationId xmlns:p14="http://schemas.microsoft.com/office/powerpoint/2010/main" val="844416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49"/>
          <p:cNvSpPr txBox="1">
            <a:spLocks noChangeArrowheads="1"/>
          </p:cNvSpPr>
          <p:nvPr/>
        </p:nvSpPr>
        <p:spPr bwMode="auto">
          <a:xfrm>
            <a:off x="172085" y="3130232"/>
            <a:ext cx="5847715" cy="29972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1200"/>
              </a:lnSpc>
              <a:spcBef>
                <a:spcPts val="0"/>
              </a:spcBef>
              <a:spcAft>
                <a:spcPts val="0"/>
              </a:spcAft>
            </a:pPr>
            <a:r>
              <a:rPr lang="en-CA" sz="1200" b="1" kern="1400" cap="all" spc="100" dirty="0">
                <a:solidFill>
                  <a:srgbClr val="EF792F"/>
                </a:solidFill>
                <a:effectLst/>
                <a:latin typeface="Arial"/>
                <a:ea typeface="Times New Roman"/>
              </a:rPr>
              <a:t>IDEAL FOR Everyday use (100 hand dries per day or less)</a:t>
            </a:r>
            <a:endParaRPr lang="en-CA" sz="1000" kern="1400" dirty="0">
              <a:solidFill>
                <a:srgbClr val="212120"/>
              </a:solidFill>
              <a:effectLst/>
              <a:latin typeface="Times New Roman"/>
              <a:ea typeface="Times New Roman"/>
            </a:endParaRPr>
          </a:p>
        </p:txBody>
      </p:sp>
      <p:sp>
        <p:nvSpPr>
          <p:cNvPr id="14" name="Rectangle 13"/>
          <p:cNvSpPr/>
          <p:nvPr/>
        </p:nvSpPr>
        <p:spPr>
          <a:xfrm>
            <a:off x="0" y="2816877"/>
            <a:ext cx="6858000" cy="1398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5952" y="5029200"/>
            <a:ext cx="374190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130"/>
          <p:cNvSpPr txBox="1">
            <a:spLocks noChangeArrowheads="1"/>
          </p:cNvSpPr>
          <p:nvPr/>
        </p:nvSpPr>
        <p:spPr bwMode="auto">
          <a:xfrm>
            <a:off x="457200" y="4724400"/>
            <a:ext cx="1371600" cy="30480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000" b="1" kern="1400" dirty="0">
                <a:latin typeface="Arial"/>
                <a:ea typeface="Times New Roman"/>
              </a:rPr>
              <a:t>Beverage Cooler </a:t>
            </a:r>
            <a:endParaRPr lang="en-CA" sz="1000" b="1" kern="1400" dirty="0">
              <a:effectLst/>
              <a:latin typeface="Times New Roman"/>
              <a:ea typeface="Times New Roman"/>
            </a:endParaRPr>
          </a:p>
        </p:txBody>
      </p:sp>
      <p:sp>
        <p:nvSpPr>
          <p:cNvPr id="17" name="Text Box 52"/>
          <p:cNvSpPr txBox="1">
            <a:spLocks noChangeArrowheads="1"/>
          </p:cNvSpPr>
          <p:nvPr/>
        </p:nvSpPr>
        <p:spPr bwMode="auto">
          <a:xfrm>
            <a:off x="381000" y="56833"/>
            <a:ext cx="6513831"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1600" b="1" kern="1400" dirty="0">
                <a:solidFill>
                  <a:srgbClr val="2E3640"/>
                </a:solidFill>
                <a:latin typeface="Arial"/>
                <a:ea typeface="Times New Roman"/>
              </a:rPr>
              <a:t>Technical Specifications</a:t>
            </a:r>
            <a:endParaRPr lang="en-CA" sz="1600" b="1" kern="1400" dirty="0">
              <a:solidFill>
                <a:srgbClr val="212120"/>
              </a:solidFill>
              <a:effectLst/>
              <a:latin typeface="Times New Roman"/>
              <a:ea typeface="Times New Roman"/>
            </a:endParaRPr>
          </a:p>
        </p:txBody>
      </p:sp>
      <p:sp>
        <p:nvSpPr>
          <p:cNvPr id="16" name="Text Box 130">
            <a:extLst>
              <a:ext uri="{FF2B5EF4-FFF2-40B4-BE49-F238E27FC236}">
                <a16:creationId xmlns:a16="http://schemas.microsoft.com/office/drawing/2014/main" id="{3C04E1E4-75DC-4896-930E-42CE4C87665C}"/>
              </a:ext>
            </a:extLst>
          </p:cNvPr>
          <p:cNvSpPr txBox="1">
            <a:spLocks noChangeArrowheads="1"/>
          </p:cNvSpPr>
          <p:nvPr/>
        </p:nvSpPr>
        <p:spPr bwMode="auto">
          <a:xfrm>
            <a:off x="457200" y="762000"/>
            <a:ext cx="1371600" cy="30480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000" b="1" kern="1400" dirty="0">
                <a:latin typeface="Arial"/>
                <a:ea typeface="Times New Roman"/>
              </a:rPr>
              <a:t>Microwave Ovens </a:t>
            </a:r>
            <a:endParaRPr lang="en-CA" sz="1000" b="1" kern="1400" dirty="0">
              <a:effectLst/>
              <a:latin typeface="Times New Roman"/>
              <a:ea typeface="Times New Roman"/>
            </a:endParaRPr>
          </a:p>
        </p:txBody>
      </p:sp>
      <p:pic>
        <p:nvPicPr>
          <p:cNvPr id="18" name="Picture 2">
            <a:extLst>
              <a:ext uri="{FF2B5EF4-FFF2-40B4-BE49-F238E27FC236}">
                <a16:creationId xmlns:a16="http://schemas.microsoft.com/office/drawing/2014/main" id="{E8770D75-F315-40B0-BC21-9B16EE42F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543" y="1035207"/>
            <a:ext cx="5844257" cy="280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Slide Number Placeholder 7">
            <a:extLst>
              <a:ext uri="{FF2B5EF4-FFF2-40B4-BE49-F238E27FC236}">
                <a16:creationId xmlns:a16="http://schemas.microsoft.com/office/drawing/2014/main" id="{95405EF9-A5E6-41E4-905C-04E126783B95}"/>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44</a:t>
            </a:fld>
            <a:endParaRPr lang="en-US" sz="1100" dirty="0">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D66EE1DA-92A7-4B2E-965C-71A85EB4B4F2}"/>
              </a:ext>
            </a:extLst>
          </p:cNvPr>
          <p:cNvSpPr/>
          <p:nvPr/>
        </p:nvSpPr>
        <p:spPr>
          <a:xfrm>
            <a:off x="6616122" y="3352800"/>
            <a:ext cx="230688" cy="2438400"/>
          </a:xfrm>
          <a:prstGeom prst="rect">
            <a:avLst/>
          </a:prstGeom>
          <a:solidFill>
            <a:srgbClr val="FFCC00"/>
          </a:solidFill>
          <a:ln>
            <a:solidFill>
              <a:srgbClr val="FFCC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B4B368E-DA20-4967-A6AD-CFAEAFD960D5}"/>
              </a:ext>
            </a:extLst>
          </p:cNvPr>
          <p:cNvSpPr txBox="1"/>
          <p:nvPr/>
        </p:nvSpPr>
        <p:spPr>
          <a:xfrm>
            <a:off x="5318253" y="4402723"/>
            <a:ext cx="2826425"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latin typeface="Arial" panose="020B0604020202020204" pitchFamily="34" charset="0"/>
                <a:cs typeface="Arial" panose="020B0604020202020204" pitchFamily="34" charset="0"/>
              </a:rPr>
              <a:t>Technical Specifications</a:t>
            </a:r>
          </a:p>
        </p:txBody>
      </p:sp>
    </p:spTree>
    <p:extLst>
      <p:ext uri="{BB962C8B-B14F-4D97-AF65-F5344CB8AC3E}">
        <p14:creationId xmlns:p14="http://schemas.microsoft.com/office/powerpoint/2010/main" val="3187810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90525" y="7586246"/>
            <a:ext cx="3724275" cy="338554"/>
          </a:xfrm>
          <a:prstGeom prst="rect">
            <a:avLst/>
          </a:prstGeom>
          <a:noFill/>
        </p:spPr>
        <p:txBody>
          <a:bodyPr wrap="square" rtlCol="0">
            <a:spAutoFit/>
          </a:bodyPr>
          <a:lstStyle/>
          <a:p>
            <a:r>
              <a:rPr lang="en-CA" sz="800" b="1" dirty="0">
                <a:solidFill>
                  <a:schemeClr val="bg1"/>
                </a:solidFill>
              </a:rPr>
              <a:t>All Royal Sovereign systems come with a light-weight window kit which is easily installed horizontally or vertically on most window frames (33.3”  - 49.6”)</a:t>
            </a:r>
          </a:p>
        </p:txBody>
      </p:sp>
      <p:sp>
        <p:nvSpPr>
          <p:cNvPr id="18" name="Text Box 130"/>
          <p:cNvSpPr txBox="1">
            <a:spLocks noChangeArrowheads="1"/>
          </p:cNvSpPr>
          <p:nvPr/>
        </p:nvSpPr>
        <p:spPr bwMode="auto">
          <a:xfrm>
            <a:off x="338222" y="4876800"/>
            <a:ext cx="53340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000" b="1" kern="1400" dirty="0">
                <a:latin typeface="Arial"/>
                <a:ea typeface="Times New Roman"/>
              </a:rPr>
              <a:t>Commercial Drum Fans</a:t>
            </a:r>
            <a:endParaRPr lang="en-CA" sz="1000" kern="1400" dirty="0">
              <a:effectLst/>
              <a:latin typeface="Times New Roman"/>
              <a:ea typeface="Times New Roman"/>
            </a:endParaRPr>
          </a:p>
        </p:txBody>
      </p:sp>
      <p:pic>
        <p:nvPicPr>
          <p:cNvPr id="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470" y="5149532"/>
            <a:ext cx="585152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52"/>
          <p:cNvSpPr txBox="1">
            <a:spLocks noChangeArrowheads="1"/>
          </p:cNvSpPr>
          <p:nvPr/>
        </p:nvSpPr>
        <p:spPr bwMode="auto">
          <a:xfrm>
            <a:off x="381000" y="56833"/>
            <a:ext cx="6513831"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1600" b="1" kern="1400" dirty="0">
                <a:solidFill>
                  <a:srgbClr val="2E3640"/>
                </a:solidFill>
                <a:latin typeface="Arial"/>
                <a:ea typeface="Times New Roman"/>
              </a:rPr>
              <a:t>Technical Specifications</a:t>
            </a:r>
            <a:endParaRPr lang="en-CA" sz="1600" b="1" kern="1400" dirty="0">
              <a:solidFill>
                <a:srgbClr val="212120"/>
              </a:solidFill>
              <a:effectLst/>
              <a:latin typeface="Times New Roman"/>
              <a:ea typeface="Times New Roman"/>
            </a:endParaRPr>
          </a:p>
        </p:txBody>
      </p:sp>
      <p:sp>
        <p:nvSpPr>
          <p:cNvPr id="13" name="Text Box 130">
            <a:extLst>
              <a:ext uri="{FF2B5EF4-FFF2-40B4-BE49-F238E27FC236}">
                <a16:creationId xmlns:a16="http://schemas.microsoft.com/office/drawing/2014/main" id="{1B8AC267-9C32-41FB-A624-0817BCC30EA2}"/>
              </a:ext>
            </a:extLst>
          </p:cNvPr>
          <p:cNvSpPr txBox="1">
            <a:spLocks noChangeArrowheads="1"/>
          </p:cNvSpPr>
          <p:nvPr/>
        </p:nvSpPr>
        <p:spPr bwMode="auto">
          <a:xfrm>
            <a:off x="338222" y="609600"/>
            <a:ext cx="1357666" cy="30480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000" b="1" kern="1400" dirty="0">
                <a:latin typeface="Arial"/>
                <a:ea typeface="Times New Roman"/>
              </a:rPr>
              <a:t>Water Dispensers</a:t>
            </a:r>
            <a:endParaRPr lang="en-CA" sz="1000" kern="1400" dirty="0">
              <a:effectLst/>
              <a:latin typeface="Times New Roman"/>
              <a:ea typeface="Times New Roman"/>
            </a:endParaRPr>
          </a:p>
        </p:txBody>
      </p:sp>
      <p:pic>
        <p:nvPicPr>
          <p:cNvPr id="24" name="Picture 23">
            <a:extLst>
              <a:ext uri="{FF2B5EF4-FFF2-40B4-BE49-F238E27FC236}">
                <a16:creationId xmlns:a16="http://schemas.microsoft.com/office/drawing/2014/main" id="{1336B276-72E9-49D9-80FF-8EA9BA304CCF}"/>
              </a:ext>
            </a:extLst>
          </p:cNvPr>
          <p:cNvPicPr>
            <a:picLocks noChangeAspect="1"/>
          </p:cNvPicPr>
          <p:nvPr/>
        </p:nvPicPr>
        <p:blipFill>
          <a:blip r:embed="rId3"/>
          <a:stretch>
            <a:fillRect/>
          </a:stretch>
        </p:blipFill>
        <p:spPr>
          <a:xfrm>
            <a:off x="338222" y="888167"/>
            <a:ext cx="6136303" cy="3531433"/>
          </a:xfrm>
          <a:prstGeom prst="rect">
            <a:avLst/>
          </a:prstGeom>
        </p:spPr>
      </p:pic>
      <p:sp>
        <p:nvSpPr>
          <p:cNvPr id="14" name="Slide Number Placeholder 7">
            <a:extLst>
              <a:ext uri="{FF2B5EF4-FFF2-40B4-BE49-F238E27FC236}">
                <a16:creationId xmlns:a16="http://schemas.microsoft.com/office/drawing/2014/main" id="{3BBDADC9-7E1E-4070-B236-F38035C8D1F4}"/>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45</a:t>
            </a:fld>
            <a:endParaRPr lang="en-US" sz="1100" dirty="0">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14735F1-CB1C-4E9D-A208-45EE1FC86252}"/>
              </a:ext>
            </a:extLst>
          </p:cNvPr>
          <p:cNvSpPr/>
          <p:nvPr/>
        </p:nvSpPr>
        <p:spPr>
          <a:xfrm>
            <a:off x="6616122" y="3352800"/>
            <a:ext cx="230688" cy="2438400"/>
          </a:xfrm>
          <a:prstGeom prst="rect">
            <a:avLst/>
          </a:prstGeom>
          <a:solidFill>
            <a:srgbClr val="FFCC00"/>
          </a:solidFill>
          <a:ln>
            <a:solidFill>
              <a:srgbClr val="FFCC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4057F91-551D-49C9-A095-03B46CEAB153}"/>
              </a:ext>
            </a:extLst>
          </p:cNvPr>
          <p:cNvSpPr txBox="1"/>
          <p:nvPr/>
        </p:nvSpPr>
        <p:spPr>
          <a:xfrm>
            <a:off x="5318253" y="4402723"/>
            <a:ext cx="2826425"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latin typeface="Arial" panose="020B0604020202020204" pitchFamily="34" charset="0"/>
                <a:cs typeface="Arial" panose="020B0604020202020204" pitchFamily="34" charset="0"/>
              </a:rPr>
              <a:t>Technical Specifications</a:t>
            </a:r>
          </a:p>
        </p:txBody>
      </p:sp>
    </p:spTree>
    <p:extLst>
      <p:ext uri="{BB962C8B-B14F-4D97-AF65-F5344CB8AC3E}">
        <p14:creationId xmlns:p14="http://schemas.microsoft.com/office/powerpoint/2010/main" val="3017521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30"/>
          <p:cNvSpPr txBox="1">
            <a:spLocks noChangeArrowheads="1"/>
          </p:cNvSpPr>
          <p:nvPr/>
        </p:nvSpPr>
        <p:spPr bwMode="auto">
          <a:xfrm>
            <a:off x="533400" y="4724400"/>
            <a:ext cx="53340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000" b="1" kern="1400" dirty="0">
                <a:latin typeface="Arial"/>
                <a:ea typeface="Times New Roman"/>
              </a:rPr>
              <a:t>Air Movers</a:t>
            </a:r>
            <a:endParaRPr lang="en-CA" sz="1000" kern="1400" dirty="0">
              <a:effectLst/>
              <a:latin typeface="Times New Roman"/>
              <a:ea typeface="Times New Roman"/>
            </a:endParaRPr>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75" y="5038725"/>
            <a:ext cx="4556125" cy="235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52"/>
          <p:cNvSpPr txBox="1">
            <a:spLocks noChangeArrowheads="1"/>
          </p:cNvSpPr>
          <p:nvPr/>
        </p:nvSpPr>
        <p:spPr bwMode="auto">
          <a:xfrm>
            <a:off x="381000" y="56833"/>
            <a:ext cx="6513831"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1600" b="1" kern="1400" dirty="0">
                <a:solidFill>
                  <a:srgbClr val="2E3640"/>
                </a:solidFill>
                <a:latin typeface="Arial"/>
                <a:ea typeface="Times New Roman"/>
              </a:rPr>
              <a:t>Technical Specifications</a:t>
            </a:r>
            <a:endParaRPr lang="en-CA" sz="1600" b="1" kern="1400" dirty="0">
              <a:solidFill>
                <a:srgbClr val="212120"/>
              </a:solidFill>
              <a:effectLst/>
              <a:latin typeface="Times New Roman"/>
              <a:ea typeface="Times New Roman"/>
            </a:endParaRPr>
          </a:p>
        </p:txBody>
      </p:sp>
      <p:sp>
        <p:nvSpPr>
          <p:cNvPr id="9" name="Text Box 130">
            <a:extLst>
              <a:ext uri="{FF2B5EF4-FFF2-40B4-BE49-F238E27FC236}">
                <a16:creationId xmlns:a16="http://schemas.microsoft.com/office/drawing/2014/main" id="{7FB2A8B5-BF22-4F53-9FEA-2A23512BEEA0}"/>
              </a:ext>
            </a:extLst>
          </p:cNvPr>
          <p:cNvSpPr txBox="1">
            <a:spLocks noChangeArrowheads="1"/>
          </p:cNvSpPr>
          <p:nvPr/>
        </p:nvSpPr>
        <p:spPr bwMode="auto">
          <a:xfrm>
            <a:off x="444181" y="685800"/>
            <a:ext cx="53340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000" b="1" kern="1400" dirty="0">
                <a:latin typeface="Arial"/>
                <a:ea typeface="Times New Roman"/>
              </a:rPr>
              <a:t>Commercial Wall Mount and PedestalFans</a:t>
            </a:r>
            <a:endParaRPr lang="en-CA" sz="1000" kern="1400" dirty="0">
              <a:effectLst/>
              <a:latin typeface="Times New Roman"/>
              <a:ea typeface="Times New Roman"/>
            </a:endParaRPr>
          </a:p>
        </p:txBody>
      </p:sp>
      <p:pic>
        <p:nvPicPr>
          <p:cNvPr id="10" name="Picture 4">
            <a:extLst>
              <a:ext uri="{FF2B5EF4-FFF2-40B4-BE49-F238E27FC236}">
                <a16:creationId xmlns:a16="http://schemas.microsoft.com/office/drawing/2014/main" id="{714F9FC2-F0BA-4649-BC7E-4367B94D7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864" y="1021715"/>
            <a:ext cx="3825875"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Slide Number Placeholder 7">
            <a:extLst>
              <a:ext uri="{FF2B5EF4-FFF2-40B4-BE49-F238E27FC236}">
                <a16:creationId xmlns:a16="http://schemas.microsoft.com/office/drawing/2014/main" id="{A096A254-20D1-49D6-8303-9C259B8151B8}"/>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46</a:t>
            </a:fld>
            <a:endParaRPr lang="en-US" sz="1100"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80E9D6E8-27CB-40CC-8AB2-0641E8B9930B}"/>
              </a:ext>
            </a:extLst>
          </p:cNvPr>
          <p:cNvSpPr/>
          <p:nvPr/>
        </p:nvSpPr>
        <p:spPr>
          <a:xfrm>
            <a:off x="6616122" y="3352800"/>
            <a:ext cx="230688" cy="2438400"/>
          </a:xfrm>
          <a:prstGeom prst="rect">
            <a:avLst/>
          </a:prstGeom>
          <a:solidFill>
            <a:srgbClr val="FFCC00"/>
          </a:solidFill>
          <a:ln>
            <a:solidFill>
              <a:srgbClr val="FFCC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65429BA-14C0-4889-8125-D035E442A098}"/>
              </a:ext>
            </a:extLst>
          </p:cNvPr>
          <p:cNvSpPr txBox="1"/>
          <p:nvPr/>
        </p:nvSpPr>
        <p:spPr>
          <a:xfrm>
            <a:off x="5318253" y="4402723"/>
            <a:ext cx="2826425"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latin typeface="Arial" panose="020B0604020202020204" pitchFamily="34" charset="0"/>
                <a:cs typeface="Arial" panose="020B0604020202020204" pitchFamily="34" charset="0"/>
              </a:rPr>
              <a:t>Technical Specifications</a:t>
            </a:r>
          </a:p>
        </p:txBody>
      </p:sp>
    </p:spTree>
    <p:extLst>
      <p:ext uri="{BB962C8B-B14F-4D97-AF65-F5344CB8AC3E}">
        <p14:creationId xmlns:p14="http://schemas.microsoft.com/office/powerpoint/2010/main" val="479575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0AB078-6689-43F2-A85C-2FF251458B87}"/>
              </a:ext>
            </a:extLst>
          </p:cNvPr>
          <p:cNvSpPr/>
          <p:nvPr/>
        </p:nvSpPr>
        <p:spPr>
          <a:xfrm>
            <a:off x="304800" y="7002877"/>
            <a:ext cx="6248400" cy="1142247"/>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chemeClr val="tx1">
                    <a:lumMod val="50000"/>
                    <a:lumOff val="50000"/>
                  </a:schemeClr>
                </a:solidFill>
              </a:ln>
            </a:endParaRPr>
          </a:p>
        </p:txBody>
      </p:sp>
      <p:sp>
        <p:nvSpPr>
          <p:cNvPr id="16" name="Text Box 50"/>
          <p:cNvSpPr txBox="1">
            <a:spLocks noChangeArrowheads="1"/>
          </p:cNvSpPr>
          <p:nvPr/>
        </p:nvSpPr>
        <p:spPr bwMode="auto">
          <a:xfrm>
            <a:off x="304800" y="8145124"/>
            <a:ext cx="6311322" cy="50482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ctr">
              <a:lnSpc>
                <a:spcPts val="1600"/>
              </a:lnSpc>
              <a:spcBef>
                <a:spcPts val="0"/>
              </a:spcBef>
              <a:spcAft>
                <a:spcPts val="0"/>
              </a:spcAft>
            </a:pPr>
            <a:r>
              <a:rPr lang="en-CA" sz="600" kern="1400" dirty="0">
                <a:effectLst/>
                <a:latin typeface="Arial Narrow"/>
                <a:ea typeface="Times New Roman"/>
                <a:cs typeface="Arial"/>
              </a:rPr>
              <a:t>Because our products are subject to continuous improvement, Royal Sovereign reserves the right to modify product design and specifications without notice and without incurring any obligation.  E&amp;OE</a:t>
            </a:r>
            <a:endParaRPr lang="en-CA" sz="1000" kern="1400" dirty="0">
              <a:effectLst/>
              <a:latin typeface="Times New Roman"/>
              <a:ea typeface="Times New Roman"/>
            </a:endParaRPr>
          </a:p>
        </p:txBody>
      </p:sp>
      <p:sp>
        <p:nvSpPr>
          <p:cNvPr id="17" name="Text Box 23"/>
          <p:cNvSpPr txBox="1">
            <a:spLocks noChangeArrowheads="1"/>
          </p:cNvSpPr>
          <p:nvPr/>
        </p:nvSpPr>
        <p:spPr bwMode="auto">
          <a:xfrm>
            <a:off x="3854133" y="8617586"/>
            <a:ext cx="2524442" cy="453978"/>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1000"/>
              </a:lnSpc>
              <a:spcBef>
                <a:spcPts val="0"/>
              </a:spcBef>
              <a:spcAft>
                <a:spcPts val="0"/>
              </a:spcAft>
            </a:pPr>
            <a:r>
              <a:rPr lang="en-CA" sz="800" kern="1400" dirty="0">
                <a:effectLst/>
                <a:latin typeface="Arial"/>
                <a:ea typeface="Times New Roman"/>
              </a:rPr>
              <a:t>191Superior Blvd, Mississauga, Ontario L5T 2L6</a:t>
            </a:r>
            <a:endParaRPr lang="en-CA" sz="800" kern="1400" dirty="0">
              <a:effectLst/>
              <a:latin typeface="Times New Roman"/>
              <a:ea typeface="Times New Roman"/>
            </a:endParaRPr>
          </a:p>
          <a:p>
            <a:pPr marL="0" marR="0">
              <a:lnSpc>
                <a:spcPts val="1000"/>
              </a:lnSpc>
              <a:spcBef>
                <a:spcPts val="0"/>
              </a:spcBef>
              <a:spcAft>
                <a:spcPts val="0"/>
              </a:spcAft>
            </a:pPr>
            <a:r>
              <a:rPr lang="en-CA" sz="800" kern="1400" dirty="0">
                <a:effectLst/>
                <a:latin typeface="Arial"/>
                <a:ea typeface="Times New Roman"/>
              </a:rPr>
              <a:t>T:  905.461.1095 Fax   905.461.1096</a:t>
            </a:r>
            <a:endParaRPr lang="en-CA" sz="800" kern="1400" dirty="0">
              <a:effectLst/>
              <a:latin typeface="Times New Roman"/>
              <a:ea typeface="Times New Roman"/>
            </a:endParaRPr>
          </a:p>
          <a:p>
            <a:pPr marL="0" marR="0">
              <a:lnSpc>
                <a:spcPts val="1000"/>
              </a:lnSpc>
              <a:spcBef>
                <a:spcPts val="0"/>
              </a:spcBef>
              <a:spcAft>
                <a:spcPts val="0"/>
              </a:spcAft>
            </a:pPr>
            <a:r>
              <a:rPr lang="en-CA" sz="800" kern="1400" dirty="0">
                <a:effectLst/>
                <a:latin typeface="Arial"/>
                <a:ea typeface="Times New Roman"/>
              </a:rPr>
              <a:t>www.royalsovereign.ca	</a:t>
            </a:r>
            <a:endParaRPr lang="en-CA" sz="800" kern="1400" dirty="0">
              <a:effectLst/>
              <a:latin typeface="Times New Roman"/>
              <a:ea typeface="Times New Roman"/>
            </a:endParaRPr>
          </a:p>
        </p:txBody>
      </p:sp>
      <p:pic>
        <p:nvPicPr>
          <p:cNvPr id="19" name="Picture 18"/>
          <p:cNvPicPr/>
          <p:nvPr/>
        </p:nvPicPr>
        <p:blipFill>
          <a:blip r:embed="rId2">
            <a:extLst>
              <a:ext uri="{28A0092B-C50C-407E-A947-70E740481C1C}">
                <a14:useLocalDpi xmlns:a14="http://schemas.microsoft.com/office/drawing/2010/main" val="0"/>
              </a:ext>
            </a:extLst>
          </a:blip>
          <a:srcRect/>
          <a:stretch>
            <a:fillRect/>
          </a:stretch>
        </p:blipFill>
        <p:spPr bwMode="auto">
          <a:xfrm>
            <a:off x="664080" y="8438257"/>
            <a:ext cx="1515110" cy="607060"/>
          </a:xfrm>
          <a:prstGeom prst="rect">
            <a:avLst/>
          </a:prstGeom>
          <a:noFill/>
        </p:spPr>
      </p:pic>
      <p:sp>
        <p:nvSpPr>
          <p:cNvPr id="21" name="Text Box 21"/>
          <p:cNvSpPr txBox="1">
            <a:spLocks noChangeArrowheads="1"/>
          </p:cNvSpPr>
          <p:nvPr/>
        </p:nvSpPr>
        <p:spPr bwMode="auto">
          <a:xfrm>
            <a:off x="3854133" y="8357870"/>
            <a:ext cx="2253615" cy="3359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2000"/>
              </a:lnSpc>
              <a:spcBef>
                <a:spcPts val="0"/>
              </a:spcBef>
              <a:spcAft>
                <a:spcPts val="0"/>
              </a:spcAft>
            </a:pPr>
            <a:r>
              <a:rPr lang="en-CA" sz="1100" kern="1400" spc="200" dirty="0">
                <a:effectLst/>
                <a:latin typeface="Arial Narrow"/>
                <a:ea typeface="Times New Roman"/>
                <a:cs typeface="Arial"/>
              </a:rPr>
              <a:t>RS International Canada Inc.</a:t>
            </a:r>
            <a:endParaRPr lang="en-CA" sz="1000" kern="1400" dirty="0">
              <a:effectLst/>
              <a:latin typeface="Times New Roman"/>
              <a:ea typeface="Times New Roman"/>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237" y="4694090"/>
            <a:ext cx="3970338" cy="204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130"/>
          <p:cNvSpPr txBox="1">
            <a:spLocks noChangeArrowheads="1"/>
          </p:cNvSpPr>
          <p:nvPr/>
        </p:nvSpPr>
        <p:spPr bwMode="auto">
          <a:xfrm>
            <a:off x="457200" y="4327842"/>
            <a:ext cx="53340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000" b="1" kern="1400" dirty="0">
                <a:latin typeface="Arial"/>
                <a:ea typeface="Times New Roman"/>
              </a:rPr>
              <a:t>Commercial Utility Heaters</a:t>
            </a:r>
            <a:endParaRPr lang="en-CA" sz="1000" kern="1400" dirty="0">
              <a:effectLst/>
              <a:latin typeface="Times New Roman"/>
              <a:ea typeface="Times New Roman"/>
            </a:endParaRP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7996" y="7350098"/>
            <a:ext cx="1525270" cy="709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581" y="7346659"/>
            <a:ext cx="1531817" cy="747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4218" y="7522475"/>
            <a:ext cx="1625235" cy="456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 Box 52"/>
          <p:cNvSpPr txBox="1">
            <a:spLocks noChangeArrowheads="1"/>
          </p:cNvSpPr>
          <p:nvPr/>
        </p:nvSpPr>
        <p:spPr bwMode="auto">
          <a:xfrm>
            <a:off x="381000" y="7002877"/>
            <a:ext cx="6513831" cy="476567"/>
          </a:xfrm>
          <a:prstGeom prst="rect">
            <a:avLst/>
          </a:prstGeom>
          <a:noFill/>
          <a:ln>
            <a:noFill/>
          </a:ln>
          <a:effec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1600" b="1" u="sng" kern="1400" dirty="0">
                <a:solidFill>
                  <a:srgbClr val="2E3640"/>
                </a:solidFill>
                <a:latin typeface="Arial"/>
                <a:ea typeface="Times New Roman"/>
              </a:rPr>
              <a:t>Our Brands</a:t>
            </a:r>
            <a:endParaRPr lang="en-CA" sz="1600" b="1" u="sng" kern="1400" dirty="0">
              <a:solidFill>
                <a:srgbClr val="212120"/>
              </a:solidFill>
              <a:effectLst/>
              <a:latin typeface="Times New Roman"/>
              <a:ea typeface="Times New Roman"/>
            </a:endParaRPr>
          </a:p>
        </p:txBody>
      </p:sp>
      <p:sp>
        <p:nvSpPr>
          <p:cNvPr id="18" name="Text Box 130">
            <a:extLst>
              <a:ext uri="{FF2B5EF4-FFF2-40B4-BE49-F238E27FC236}">
                <a16:creationId xmlns:a16="http://schemas.microsoft.com/office/drawing/2014/main" id="{6ECE6D65-7940-45EC-8BB8-A015F8FFD027}"/>
              </a:ext>
            </a:extLst>
          </p:cNvPr>
          <p:cNvSpPr txBox="1">
            <a:spLocks noChangeArrowheads="1"/>
          </p:cNvSpPr>
          <p:nvPr/>
        </p:nvSpPr>
        <p:spPr bwMode="auto">
          <a:xfrm>
            <a:off x="457200" y="273916"/>
            <a:ext cx="533400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000" b="1" kern="1400" dirty="0">
                <a:latin typeface="Arial"/>
                <a:ea typeface="Times New Roman"/>
              </a:rPr>
              <a:t>Commercial Dehumidifiers</a:t>
            </a:r>
            <a:endParaRPr lang="en-CA" sz="1000" kern="1400" dirty="0">
              <a:effectLst/>
              <a:latin typeface="Times New Roman"/>
              <a:ea typeface="Times New Roman"/>
            </a:endParaRPr>
          </a:p>
        </p:txBody>
      </p:sp>
      <p:pic>
        <p:nvPicPr>
          <p:cNvPr id="24" name="Picture 3">
            <a:extLst>
              <a:ext uri="{FF2B5EF4-FFF2-40B4-BE49-F238E27FC236}">
                <a16:creationId xmlns:a16="http://schemas.microsoft.com/office/drawing/2014/main" id="{C4169598-0455-4503-BF42-0A02173FD6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538" y="634279"/>
            <a:ext cx="5875337" cy="336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Slide Number Placeholder 7">
            <a:extLst>
              <a:ext uri="{FF2B5EF4-FFF2-40B4-BE49-F238E27FC236}">
                <a16:creationId xmlns:a16="http://schemas.microsoft.com/office/drawing/2014/main" id="{F4D4514E-74CE-4860-A661-09D01B84402C}"/>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47</a:t>
            </a:fld>
            <a:endParaRPr lang="en-US" sz="1100" dirty="0">
              <a:solidFill>
                <a:schemeClr val="tx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4A993D65-EFE4-4384-B2A4-89D7FB48C26D}"/>
              </a:ext>
            </a:extLst>
          </p:cNvPr>
          <p:cNvSpPr/>
          <p:nvPr/>
        </p:nvSpPr>
        <p:spPr>
          <a:xfrm>
            <a:off x="6616122" y="3352800"/>
            <a:ext cx="230688" cy="2438400"/>
          </a:xfrm>
          <a:prstGeom prst="rect">
            <a:avLst/>
          </a:prstGeom>
          <a:solidFill>
            <a:srgbClr val="FFCC00"/>
          </a:solidFill>
          <a:ln>
            <a:solidFill>
              <a:srgbClr val="FFCC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510C0AA-F451-4C76-B70A-4E4CB0F7D2E0}"/>
              </a:ext>
            </a:extLst>
          </p:cNvPr>
          <p:cNvSpPr txBox="1"/>
          <p:nvPr/>
        </p:nvSpPr>
        <p:spPr>
          <a:xfrm>
            <a:off x="5318253" y="4402723"/>
            <a:ext cx="2826425"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latin typeface="Arial" panose="020B0604020202020204" pitchFamily="34" charset="0"/>
                <a:cs typeface="Arial" panose="020B0604020202020204" pitchFamily="34" charset="0"/>
              </a:rPr>
              <a:t>Technical Specifications</a:t>
            </a:r>
          </a:p>
        </p:txBody>
      </p:sp>
    </p:spTree>
    <p:extLst>
      <p:ext uri="{BB962C8B-B14F-4D97-AF65-F5344CB8AC3E}">
        <p14:creationId xmlns:p14="http://schemas.microsoft.com/office/powerpoint/2010/main" val="3123073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52"/>
          <p:cNvSpPr txBox="1">
            <a:spLocks noChangeArrowheads="1"/>
          </p:cNvSpPr>
          <p:nvPr/>
        </p:nvSpPr>
        <p:spPr bwMode="auto">
          <a:xfrm>
            <a:off x="228600" y="715764"/>
            <a:ext cx="44958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Cash Management Accessories</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8" name="Text Box 50"/>
          <p:cNvSpPr txBox="1">
            <a:spLocks noChangeArrowheads="1"/>
          </p:cNvSpPr>
          <p:nvPr/>
        </p:nvSpPr>
        <p:spPr bwMode="auto">
          <a:xfrm>
            <a:off x="248054" y="1206708"/>
            <a:ext cx="5688050" cy="55245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spcBef>
                <a:spcPts val="0"/>
              </a:spcBef>
              <a:spcAft>
                <a:spcPts val="0"/>
              </a:spcAft>
            </a:pPr>
            <a:r>
              <a:rPr lang="en-US" sz="1000" kern="1400" dirty="0">
                <a:solidFill>
                  <a:srgbClr val="212120"/>
                </a:solidFill>
                <a:effectLst/>
                <a:latin typeface="Arial" panose="020B0604020202020204" pitchFamily="34" charset="0"/>
                <a:ea typeface="Times New Roman"/>
                <a:cs typeface="Arial" panose="020B0604020202020204" pitchFamily="34" charset="0"/>
              </a:rPr>
              <a:t>Royal Sovereign offers an extensive range of cash management accessories. Whether your need be for </a:t>
            </a:r>
            <a:r>
              <a:rPr lang="en-US" sz="1000" kern="1400" dirty="0">
                <a:solidFill>
                  <a:srgbClr val="212120"/>
                </a:solidFill>
                <a:latin typeface="Arial" panose="020B0604020202020204" pitchFamily="34" charset="0"/>
                <a:ea typeface="Times New Roman"/>
                <a:cs typeface="Arial" panose="020B0604020202020204" pitchFamily="34" charset="0"/>
              </a:rPr>
              <a:t>cash boxes, cash bags or currency cleaning cards, Royal Sovereign has you covered.  </a:t>
            </a:r>
          </a:p>
          <a:p>
            <a:pPr marL="0" marR="0">
              <a:spcBef>
                <a:spcPts val="0"/>
              </a:spcBef>
              <a:spcAft>
                <a:spcPts val="0"/>
              </a:spcAft>
            </a:pPr>
            <a:r>
              <a:rPr lang="en-US" sz="1000" kern="1400" dirty="0">
                <a:solidFill>
                  <a:srgbClr val="212120"/>
                </a:solidFill>
                <a:latin typeface="Arial" panose="020B0604020202020204" pitchFamily="34" charset="0"/>
                <a:ea typeface="Times New Roman"/>
                <a:cs typeface="Arial" panose="020B0604020202020204" pitchFamily="34" charset="0"/>
              </a:rPr>
              <a:t>Trust Royal Sovereign  as your complete one stop provider your Cash Management and Cash Management accessory needs! </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4" name="Rectangle 23"/>
          <p:cNvSpPr/>
          <p:nvPr/>
        </p:nvSpPr>
        <p:spPr>
          <a:xfrm>
            <a:off x="190500" y="2588763"/>
            <a:ext cx="2976310" cy="1077218"/>
          </a:xfrm>
          <a:prstGeom prst="rect">
            <a:avLst/>
          </a:prstGeom>
        </p:spPr>
        <p:txBody>
          <a:bodyPr wrap="square">
            <a:spAutoFit/>
          </a:bodyPr>
          <a:lstStyle/>
          <a:p>
            <a:r>
              <a:rPr lang="en-CA" sz="1000" dirty="0">
                <a:latin typeface="Arial" panose="020B0604020202020204" pitchFamily="34" charset="0"/>
                <a:cs typeface="Arial" panose="020B0604020202020204" pitchFamily="34" charset="0"/>
              </a:rPr>
              <a:t>Features</a:t>
            </a:r>
          </a:p>
          <a:p>
            <a:br>
              <a:rPr lang="en-CA" sz="300" dirty="0">
                <a:latin typeface="Arial" panose="020B0604020202020204" pitchFamily="34" charset="0"/>
                <a:cs typeface="Arial" panose="020B0604020202020204" pitchFamily="34" charset="0"/>
              </a:rPr>
            </a:br>
            <a:r>
              <a:rPr lang="en-CA" sz="850" dirty="0">
                <a:latin typeface="Arial" panose="020B0604020202020204" pitchFamily="34" charset="0"/>
                <a:cs typeface="Arial" panose="020B0604020202020204" pitchFamily="34" charset="0"/>
              </a:rPr>
              <a:t>• Remove dirt, dust, oils and other contaminates from bill </a:t>
            </a:r>
          </a:p>
          <a:p>
            <a:r>
              <a:rPr lang="en-CA" sz="850" dirty="0">
                <a:latin typeface="Arial" panose="020B0604020202020204" pitchFamily="34" charset="0"/>
                <a:cs typeface="Arial" panose="020B0604020202020204" pitchFamily="34" charset="0"/>
              </a:rPr>
              <a:t>  counter</a:t>
            </a:r>
            <a:br>
              <a:rPr lang="en-CA" sz="850" dirty="0">
                <a:latin typeface="Arial" panose="020B0604020202020204" pitchFamily="34" charset="0"/>
                <a:cs typeface="Arial" panose="020B0604020202020204" pitchFamily="34" charset="0"/>
              </a:rPr>
            </a:br>
            <a:r>
              <a:rPr lang="en-CA" sz="850" dirty="0">
                <a:latin typeface="Arial" panose="020B0604020202020204" pitchFamily="34" charset="0"/>
                <a:cs typeface="Arial" panose="020B0604020202020204" pitchFamily="34" charset="0"/>
              </a:rPr>
              <a:t>• Cleans entire rounded surface of magnetic heads</a:t>
            </a:r>
            <a:br>
              <a:rPr lang="en-CA" sz="850" dirty="0">
                <a:latin typeface="Arial" panose="020B0604020202020204" pitchFamily="34" charset="0"/>
                <a:cs typeface="Arial" panose="020B0604020202020204" pitchFamily="34" charset="0"/>
              </a:rPr>
            </a:br>
            <a:r>
              <a:rPr lang="en-CA" sz="850" dirty="0">
                <a:latin typeface="Arial" panose="020B0604020202020204" pitchFamily="34" charset="0"/>
                <a:cs typeface="Arial" panose="020B0604020202020204" pitchFamily="34" charset="0"/>
              </a:rPr>
              <a:t>• 10 times higher cleaning pressure</a:t>
            </a:r>
            <a:br>
              <a:rPr lang="en-CA" sz="850" dirty="0">
                <a:latin typeface="Arial" panose="020B0604020202020204" pitchFamily="34" charset="0"/>
                <a:cs typeface="Arial" panose="020B0604020202020204" pitchFamily="34" charset="0"/>
              </a:rPr>
            </a:br>
            <a:r>
              <a:rPr lang="en-CA" sz="850" dirty="0">
                <a:latin typeface="Arial" panose="020B0604020202020204" pitchFamily="34" charset="0"/>
                <a:cs typeface="Arial" panose="020B0604020202020204" pitchFamily="34" charset="0"/>
              </a:rPr>
              <a:t>• Reaches recessed sensors</a:t>
            </a:r>
            <a:br>
              <a:rPr lang="en-CA" sz="850" dirty="0">
                <a:latin typeface="Arial" panose="020B0604020202020204" pitchFamily="34" charset="0"/>
                <a:cs typeface="Arial" panose="020B0604020202020204" pitchFamily="34" charset="0"/>
              </a:rPr>
            </a:br>
            <a:r>
              <a:rPr lang="en-CA" sz="850" dirty="0">
                <a:latin typeface="Arial" panose="020B0604020202020204" pitchFamily="34" charset="0"/>
                <a:cs typeface="Arial" panose="020B0604020202020204" pitchFamily="34" charset="0"/>
              </a:rPr>
              <a:t>• Patented </a:t>
            </a:r>
            <a:r>
              <a:rPr lang="en-CA" sz="850" dirty="0" err="1">
                <a:latin typeface="Arial" panose="020B0604020202020204" pitchFamily="34" charset="0"/>
                <a:cs typeface="Arial" panose="020B0604020202020204" pitchFamily="34" charset="0"/>
              </a:rPr>
              <a:t>Waffletechnology</a:t>
            </a:r>
            <a:r>
              <a:rPr lang="en-CA" sz="850" dirty="0">
                <a:latin typeface="Arial" panose="020B0604020202020204" pitchFamily="34" charset="0"/>
                <a:cs typeface="Arial" panose="020B0604020202020204" pitchFamily="34" charset="0"/>
              </a:rPr>
              <a:t>®</a:t>
            </a:r>
          </a:p>
        </p:txBody>
      </p:sp>
      <p:sp>
        <p:nvSpPr>
          <p:cNvPr id="25" name="Text Box 130"/>
          <p:cNvSpPr txBox="1">
            <a:spLocks noChangeArrowheads="1"/>
          </p:cNvSpPr>
          <p:nvPr/>
        </p:nvSpPr>
        <p:spPr bwMode="auto">
          <a:xfrm>
            <a:off x="266700" y="1968393"/>
            <a:ext cx="2214310"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effectLst/>
                <a:latin typeface="Arial" panose="020B0604020202020204" pitchFamily="34" charset="0"/>
                <a:ea typeface="Times New Roman"/>
                <a:cs typeface="Arial" panose="020B0604020202020204" pitchFamily="34" charset="0"/>
              </a:rPr>
              <a:t>RBC-CLN</a:t>
            </a:r>
          </a:p>
          <a:p>
            <a:pPr marL="0" marR="0">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Currency Counter Cleaning Cards</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pic>
        <p:nvPicPr>
          <p:cNvPr id="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3997" y="2117096"/>
            <a:ext cx="2326603" cy="1532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a:extLst>
              <a:ext uri="{FF2B5EF4-FFF2-40B4-BE49-F238E27FC236}">
                <a16:creationId xmlns:a16="http://schemas.microsoft.com/office/drawing/2014/main" id="{B30B156A-CA80-410C-A859-31AE9A1D3476}"/>
              </a:ext>
            </a:extLst>
          </p:cNvPr>
          <p:cNvSpPr/>
          <p:nvPr/>
        </p:nvSpPr>
        <p:spPr>
          <a:xfrm>
            <a:off x="6627312" y="3451543"/>
            <a:ext cx="230688" cy="2240915"/>
          </a:xfrm>
          <a:prstGeom prst="rect">
            <a:avLst/>
          </a:prstGeom>
          <a:solidFill>
            <a:srgbClr val="00B0F0"/>
          </a:solidFill>
          <a:ln>
            <a:solidFill>
              <a:srgbClr val="00B0F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509EE3C-8F0D-4924-BEDE-10CD2E388130}"/>
              </a:ext>
            </a:extLst>
          </p:cNvPr>
          <p:cNvSpPr txBox="1"/>
          <p:nvPr/>
        </p:nvSpPr>
        <p:spPr>
          <a:xfrm>
            <a:off x="5153102" y="4402723"/>
            <a:ext cx="3175000"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ID/Counterfeit Detector</a:t>
            </a:r>
          </a:p>
        </p:txBody>
      </p:sp>
      <p:sp>
        <p:nvSpPr>
          <p:cNvPr id="20" name="Slide Number Placeholder 7">
            <a:extLst>
              <a:ext uri="{FF2B5EF4-FFF2-40B4-BE49-F238E27FC236}">
                <a16:creationId xmlns:a16="http://schemas.microsoft.com/office/drawing/2014/main" id="{FFB56FC4-7502-4E91-931F-E5F485AB594A}"/>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5</a:t>
            </a:fld>
            <a:endParaRPr lang="en-US" sz="1100" dirty="0">
              <a:solidFill>
                <a:schemeClr val="tx1"/>
              </a:solidFill>
              <a:latin typeface="Arial" panose="020B0604020202020204" pitchFamily="34" charset="0"/>
              <a:cs typeface="Arial" panose="020B0604020202020204" pitchFamily="34" charset="0"/>
            </a:endParaRPr>
          </a:p>
        </p:txBody>
      </p:sp>
      <p:sp>
        <p:nvSpPr>
          <p:cNvPr id="16" name="Text Box 52">
            <a:extLst>
              <a:ext uri="{FF2B5EF4-FFF2-40B4-BE49-F238E27FC236}">
                <a16:creationId xmlns:a16="http://schemas.microsoft.com/office/drawing/2014/main" id="{E3BE387B-93C3-5E34-38DE-02D49CC76AE6}"/>
              </a:ext>
            </a:extLst>
          </p:cNvPr>
          <p:cNvSpPr txBox="1">
            <a:spLocks noChangeArrowheads="1"/>
          </p:cNvSpPr>
          <p:nvPr/>
        </p:nvSpPr>
        <p:spPr bwMode="auto">
          <a:xfrm>
            <a:off x="228600" y="4327644"/>
            <a:ext cx="44958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Key Management</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17" name="Text Box 50">
            <a:extLst>
              <a:ext uri="{FF2B5EF4-FFF2-40B4-BE49-F238E27FC236}">
                <a16:creationId xmlns:a16="http://schemas.microsoft.com/office/drawing/2014/main" id="{1A30199E-A80D-E0B5-59C0-E0E276E1C411}"/>
              </a:ext>
            </a:extLst>
          </p:cNvPr>
          <p:cNvSpPr txBox="1">
            <a:spLocks noChangeArrowheads="1"/>
          </p:cNvSpPr>
          <p:nvPr/>
        </p:nvSpPr>
        <p:spPr bwMode="auto">
          <a:xfrm>
            <a:off x="248054" y="4818588"/>
            <a:ext cx="6152746" cy="55245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spcBef>
                <a:spcPts val="0"/>
              </a:spcBef>
              <a:spcAft>
                <a:spcPts val="0"/>
              </a:spcAft>
            </a:pPr>
            <a:r>
              <a:rPr lang="en-US" sz="1000" kern="1400" dirty="0">
                <a:solidFill>
                  <a:srgbClr val="212120"/>
                </a:solidFill>
                <a:effectLst/>
                <a:latin typeface="Arial" panose="020B0604020202020204" pitchFamily="34" charset="0"/>
                <a:ea typeface="Times New Roman"/>
                <a:cs typeface="Arial" panose="020B0604020202020204" pitchFamily="34" charset="0"/>
              </a:rPr>
              <a:t>Royal Sovereign Electronic Key Safe keeps your keys and valuables safe and secure. The programmable, battery-operated key pad provides the highest level of control and security; no keys to lose</a:t>
            </a:r>
            <a:endParaRPr lang="en-CA" sz="1000" kern="1400" dirty="0">
              <a:solidFill>
                <a:srgbClr val="212120"/>
              </a:solidFill>
              <a:effectLst/>
              <a:latin typeface="Arial" panose="020B0604020202020204" pitchFamily="34" charset="0"/>
              <a:ea typeface="Times New Roman"/>
              <a:cs typeface="Arial" panose="020B0604020202020204" pitchFamily="34" charset="0"/>
            </a:endParaRPr>
          </a:p>
        </p:txBody>
      </p:sp>
      <p:pic>
        <p:nvPicPr>
          <p:cNvPr id="3" name="Picture 2">
            <a:extLst>
              <a:ext uri="{FF2B5EF4-FFF2-40B4-BE49-F238E27FC236}">
                <a16:creationId xmlns:a16="http://schemas.microsoft.com/office/drawing/2014/main" id="{1FC83241-AA2B-AF7A-AFB8-11B6BEA37CA7}"/>
              </a:ext>
            </a:extLst>
          </p:cNvPr>
          <p:cNvPicPr>
            <a:picLocks noChangeAspect="1"/>
          </p:cNvPicPr>
          <p:nvPr/>
        </p:nvPicPr>
        <p:blipFill>
          <a:blip r:embed="rId4"/>
          <a:stretch>
            <a:fillRect/>
          </a:stretch>
        </p:blipFill>
        <p:spPr>
          <a:xfrm>
            <a:off x="1066800" y="5347053"/>
            <a:ext cx="4522783" cy="3554491"/>
          </a:xfrm>
          <a:prstGeom prst="rect">
            <a:avLst/>
          </a:prstGeom>
        </p:spPr>
      </p:pic>
    </p:spTree>
    <p:extLst>
      <p:ext uri="{BB962C8B-B14F-4D97-AF65-F5344CB8AC3E}">
        <p14:creationId xmlns:p14="http://schemas.microsoft.com/office/powerpoint/2010/main" val="175924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87202" y="1140477"/>
            <a:ext cx="5826904" cy="707886"/>
          </a:xfrm>
          <a:prstGeom prst="rect">
            <a:avLst/>
          </a:prstGeom>
        </p:spPr>
        <p:txBody>
          <a:bodyPr wrap="square">
            <a:spAutoFit/>
          </a:bodyPr>
          <a:lstStyle/>
          <a:p>
            <a:r>
              <a:rPr lang="en-CA" sz="1000" dirty="0">
                <a:latin typeface="Arial" panose="020B0604020202020204" pitchFamily="34" charset="0"/>
                <a:cs typeface="Arial" panose="020B0604020202020204" pitchFamily="34" charset="0"/>
              </a:rPr>
              <a:t>Cash boxes are ideal for use at places including: stores, festivals, sporting events and fairs.   It provides peace of mind knowing that you have a secure place to store money, receipts, checks and other valuables.   All Royal Sovereign cash boxes are made of solid steel construction and include a security lock.   Select the ideal cash box for your specific need.</a:t>
            </a:r>
          </a:p>
        </p:txBody>
      </p:sp>
      <p:sp>
        <p:nvSpPr>
          <p:cNvPr id="27" name="Text Box 130"/>
          <p:cNvSpPr txBox="1">
            <a:spLocks noChangeArrowheads="1"/>
          </p:cNvSpPr>
          <p:nvPr/>
        </p:nvSpPr>
        <p:spPr bwMode="auto">
          <a:xfrm>
            <a:off x="470423" y="2384147"/>
            <a:ext cx="2061713"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400" b="1" kern="1400" dirty="0">
                <a:solidFill>
                  <a:srgbClr val="FCAF17"/>
                </a:solidFill>
                <a:latin typeface="Arial" panose="020B0604020202020204" pitchFamily="34" charset="0"/>
                <a:ea typeface="Times New Roman"/>
                <a:cs typeface="Arial" panose="020B0604020202020204" pitchFamily="34" charset="0"/>
              </a:rPr>
              <a:t>CM</a:t>
            </a:r>
            <a:r>
              <a:rPr lang="pt-BR" sz="1400" b="1" kern="1400" dirty="0">
                <a:solidFill>
                  <a:srgbClr val="FCAF17"/>
                </a:solidFill>
                <a:effectLst/>
                <a:latin typeface="Arial" panose="020B0604020202020204" pitchFamily="34" charset="0"/>
                <a:ea typeface="Times New Roman"/>
                <a:cs typeface="Arial" panose="020B0604020202020204" pitchFamily="34" charset="0"/>
              </a:rPr>
              <a:t>CB-200</a:t>
            </a:r>
          </a:p>
          <a:p>
            <a:pPr marL="0" marR="0" algn="just">
              <a:spcBef>
                <a:spcPts val="0"/>
              </a:spcBef>
              <a:spcAft>
                <a:spcPts val="0"/>
              </a:spcAft>
            </a:pPr>
            <a:r>
              <a:rPr lang="pt-BR" sz="1400" b="1" kern="1400" dirty="0">
                <a:solidFill>
                  <a:srgbClr val="FCAF17"/>
                </a:solidFill>
                <a:latin typeface="Arial" panose="020B0604020202020204" pitchFamily="34" charset="0"/>
                <a:ea typeface="Times New Roman"/>
                <a:cs typeface="Arial" panose="020B0604020202020204" pitchFamily="34" charset="0"/>
              </a:rPr>
              <a:t>Full-Size Cash Box</a:t>
            </a:r>
            <a:endParaRPr lang="en-CA" sz="105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8" name="Text Box 157"/>
          <p:cNvSpPr txBox="1">
            <a:spLocks noChangeArrowheads="1"/>
          </p:cNvSpPr>
          <p:nvPr/>
        </p:nvSpPr>
        <p:spPr bwMode="auto">
          <a:xfrm>
            <a:off x="470422" y="2748896"/>
            <a:ext cx="3401382" cy="1796386"/>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100" kern="1400" dirty="0">
                <a:effectLst/>
                <a:latin typeface="Arial" panose="020B0604020202020204" pitchFamily="34" charset="0"/>
                <a:ea typeface="Times New Roman"/>
                <a:cs typeface="Arial" panose="020B0604020202020204" pitchFamily="34" charset="0"/>
              </a:rPr>
              <a:t>Features</a:t>
            </a:r>
            <a:r>
              <a:rPr lang="en-CA" sz="1000" kern="1400" dirty="0">
                <a:effectLst/>
                <a:latin typeface="Arial" panose="020B0604020202020204" pitchFamily="34" charset="0"/>
                <a:ea typeface="Times New Roman"/>
                <a:cs typeface="Arial" panose="020B0604020202020204" pitchFamily="34" charset="0"/>
              </a:rPr>
              <a:t>:</a:t>
            </a:r>
            <a:endParaRPr lang="en-CA" sz="1100" kern="1400" dirty="0">
              <a:effectLst/>
              <a:latin typeface="Arial" panose="020B0604020202020204" pitchFamily="34" charset="0"/>
              <a:ea typeface="Times New Roman"/>
              <a:cs typeface="Arial" panose="020B0604020202020204" pitchFamily="34" charset="0"/>
            </a:endParaRPr>
          </a:p>
          <a:p>
            <a:pPr fontAlgn="base"/>
            <a:r>
              <a:rPr lang="en-CA" sz="1000" dirty="0">
                <a:latin typeface="Arial" panose="020B0604020202020204" pitchFamily="34" charset="0"/>
                <a:cs typeface="Arial" panose="020B0604020202020204" pitchFamily="34" charset="0"/>
              </a:rPr>
              <a:t>• Made from solid steel construction (0.8mm thickness)</a:t>
            </a:r>
          </a:p>
          <a:p>
            <a:pPr fontAlgn="base"/>
            <a:r>
              <a:rPr lang="en-CA" sz="1000" dirty="0">
                <a:latin typeface="Arial" panose="020B0604020202020204" pitchFamily="34" charset="0"/>
                <a:cs typeface="Arial" panose="020B0604020202020204" pitchFamily="34" charset="0"/>
              </a:rPr>
              <a:t>• Removable tray with 1 bill and 5 coin compartments</a:t>
            </a:r>
          </a:p>
          <a:p>
            <a:pPr fontAlgn="base"/>
            <a:r>
              <a:rPr lang="en-CA" sz="1000" dirty="0">
                <a:latin typeface="Arial" panose="020B0604020202020204" pitchFamily="34" charset="0"/>
                <a:cs typeface="Arial" panose="020B0604020202020204" pitchFamily="34" charset="0"/>
              </a:rPr>
              <a:t>• Security lock with 2 keys</a:t>
            </a:r>
          </a:p>
          <a:p>
            <a:pPr fontAlgn="base"/>
            <a:r>
              <a:rPr lang="en-CA" sz="1000" dirty="0">
                <a:latin typeface="Arial" panose="020B0604020202020204" pitchFamily="34" charset="0"/>
                <a:cs typeface="Arial" panose="020B0604020202020204" pitchFamily="34" charset="0"/>
              </a:rPr>
              <a:t>• Recessed handling for easy carrying</a:t>
            </a:r>
          </a:p>
          <a:p>
            <a:pPr fontAlgn="base"/>
            <a:r>
              <a:rPr lang="en-CA" sz="1000" dirty="0">
                <a:latin typeface="Arial" panose="020B0604020202020204" pitchFamily="34" charset="0"/>
                <a:cs typeface="Arial" panose="020B0604020202020204" pitchFamily="34" charset="0"/>
              </a:rPr>
              <a:t>• Colour: Cool Grey  Size: 9.8”w x 7.4”d x 3.9” h</a:t>
            </a:r>
          </a:p>
          <a:p>
            <a:pPr fontAlgn="base"/>
            <a:endParaRPr lang="en-CA" sz="1000" dirty="0">
              <a:latin typeface="Arial" panose="020B0604020202020204" pitchFamily="34" charset="0"/>
              <a:cs typeface="Arial" panose="020B0604020202020204" pitchFamily="34" charset="0"/>
            </a:endParaRPr>
          </a:p>
          <a:p>
            <a:pPr fontAlgn="base"/>
            <a:endParaRPr lang="en-CA" sz="1000" dirty="0">
              <a:latin typeface="Arial" panose="020B0604020202020204" pitchFamily="34" charset="0"/>
              <a:cs typeface="Arial" panose="020B0604020202020204" pitchFamily="34" charset="0"/>
            </a:endParaRPr>
          </a:p>
        </p:txBody>
      </p:sp>
      <p:sp>
        <p:nvSpPr>
          <p:cNvPr id="29" name="Text Box 157"/>
          <p:cNvSpPr txBox="1">
            <a:spLocks noChangeArrowheads="1"/>
          </p:cNvSpPr>
          <p:nvPr/>
        </p:nvSpPr>
        <p:spPr bwMode="auto">
          <a:xfrm>
            <a:off x="3080872" y="5635921"/>
            <a:ext cx="3444710" cy="1796386"/>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000" kern="1400" dirty="0">
                <a:effectLst/>
                <a:latin typeface="Arial" panose="020B0604020202020204" pitchFamily="34" charset="0"/>
                <a:ea typeface="Times New Roman"/>
                <a:cs typeface="Arial" panose="020B0604020202020204" pitchFamily="34" charset="0"/>
              </a:rPr>
              <a:t>Features:</a:t>
            </a:r>
          </a:p>
          <a:p>
            <a:pPr fontAlgn="base"/>
            <a:r>
              <a:rPr lang="en-CA" sz="1000" dirty="0">
                <a:latin typeface="Arial" panose="020B0604020202020204" pitchFamily="34" charset="0"/>
                <a:cs typeface="Arial" panose="020B0604020202020204" pitchFamily="34" charset="0"/>
              </a:rPr>
              <a:t>• Made from solid steel construction (0.8mm thickness)</a:t>
            </a:r>
          </a:p>
          <a:p>
            <a:pPr fontAlgn="base"/>
            <a:r>
              <a:rPr lang="en-CA" sz="1000" dirty="0">
                <a:latin typeface="Arial" panose="020B0604020202020204" pitchFamily="34" charset="0"/>
                <a:cs typeface="Arial" panose="020B0604020202020204" pitchFamily="34" charset="0"/>
              </a:rPr>
              <a:t>• Nine compartment tray for coin, receipt and wrappers </a:t>
            </a:r>
          </a:p>
          <a:p>
            <a:pPr fontAlgn="base"/>
            <a:r>
              <a:rPr lang="en-CA" sz="1000" dirty="0">
                <a:latin typeface="Arial" panose="020B0604020202020204" pitchFamily="34" charset="0"/>
                <a:cs typeface="Arial" panose="020B0604020202020204" pitchFamily="34" charset="0"/>
              </a:rPr>
              <a:t>• Convenient four compartment bill compartment with spring </a:t>
            </a:r>
          </a:p>
          <a:p>
            <a:pPr fontAlgn="base"/>
            <a:r>
              <a:rPr lang="en-CA" sz="1000" dirty="0">
                <a:latin typeface="Arial" panose="020B0604020202020204" pitchFamily="34" charset="0"/>
                <a:cs typeface="Arial" panose="020B0604020202020204" pitchFamily="34" charset="0"/>
              </a:rPr>
              <a:t>   loaded  bill weight in cover for securing notes</a:t>
            </a:r>
          </a:p>
          <a:p>
            <a:pPr fontAlgn="base"/>
            <a:r>
              <a:rPr lang="en-CA" sz="1000" dirty="0">
                <a:latin typeface="Arial" panose="020B0604020202020204" pitchFamily="34" charset="0"/>
                <a:cs typeface="Arial" panose="020B0604020202020204" pitchFamily="34" charset="0"/>
              </a:rPr>
              <a:t>• Separate media slot </a:t>
            </a:r>
          </a:p>
          <a:p>
            <a:pPr fontAlgn="base"/>
            <a:r>
              <a:rPr lang="en-CA" sz="1000" dirty="0">
                <a:latin typeface="Arial" panose="020B0604020202020204" pitchFamily="34" charset="0"/>
                <a:cs typeface="Arial" panose="020B0604020202020204" pitchFamily="34" charset="0"/>
              </a:rPr>
              <a:t>• Security lock with 2 keys</a:t>
            </a:r>
          </a:p>
          <a:p>
            <a:pPr fontAlgn="base"/>
            <a:r>
              <a:rPr lang="en-CA" sz="1000" dirty="0">
                <a:latin typeface="Arial" panose="020B0604020202020204" pitchFamily="34" charset="0"/>
                <a:cs typeface="Arial" panose="020B0604020202020204" pitchFamily="34" charset="0"/>
              </a:rPr>
              <a:t>• Handling for easy carrying</a:t>
            </a:r>
          </a:p>
          <a:p>
            <a:pPr fontAlgn="base"/>
            <a:r>
              <a:rPr lang="en-CA" sz="1000" dirty="0">
                <a:latin typeface="Arial" panose="020B0604020202020204" pitchFamily="34" charset="0"/>
                <a:cs typeface="Arial" panose="020B0604020202020204" pitchFamily="34" charset="0"/>
              </a:rPr>
              <a:t>• Colour: Cool Grey  Size: 11.8”w x 9.5”d x 3.7” h</a:t>
            </a:r>
          </a:p>
          <a:p>
            <a:pPr fontAlgn="base"/>
            <a:endParaRPr lang="en-CA" sz="1000" dirty="0">
              <a:latin typeface="Arial" panose="020B0604020202020204" pitchFamily="34" charset="0"/>
              <a:cs typeface="Arial" panose="020B0604020202020204" pitchFamily="34" charset="0"/>
            </a:endParaRPr>
          </a:p>
          <a:p>
            <a:pPr fontAlgn="base"/>
            <a:endParaRPr lang="en-CA" sz="1000" dirty="0">
              <a:latin typeface="Arial" panose="020B0604020202020204" pitchFamily="34" charset="0"/>
              <a:cs typeface="Arial" panose="020B0604020202020204" pitchFamily="34" charset="0"/>
            </a:endParaRPr>
          </a:p>
        </p:txBody>
      </p:sp>
      <p:sp>
        <p:nvSpPr>
          <p:cNvPr id="30" name="Text Box 130"/>
          <p:cNvSpPr txBox="1">
            <a:spLocks noChangeArrowheads="1"/>
          </p:cNvSpPr>
          <p:nvPr/>
        </p:nvSpPr>
        <p:spPr bwMode="auto">
          <a:xfrm>
            <a:off x="3068172" y="5244426"/>
            <a:ext cx="2811079"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400" b="1" kern="1400" dirty="0">
                <a:solidFill>
                  <a:srgbClr val="FCAF17"/>
                </a:solidFill>
                <a:latin typeface="Arial" panose="020B0604020202020204" pitchFamily="34" charset="0"/>
                <a:ea typeface="Times New Roman"/>
                <a:cs typeface="Arial" panose="020B0604020202020204" pitchFamily="34" charset="0"/>
              </a:rPr>
              <a:t>CM</a:t>
            </a:r>
            <a:r>
              <a:rPr lang="pt-BR" sz="1400" b="1" kern="1400" dirty="0">
                <a:solidFill>
                  <a:srgbClr val="FCAF17"/>
                </a:solidFill>
                <a:effectLst/>
                <a:latin typeface="Arial" panose="020B0604020202020204" pitchFamily="34" charset="0"/>
                <a:ea typeface="Times New Roman"/>
                <a:cs typeface="Arial" panose="020B0604020202020204" pitchFamily="34" charset="0"/>
              </a:rPr>
              <a:t>CB-300</a:t>
            </a:r>
          </a:p>
          <a:p>
            <a:pPr marL="0" marR="0" algn="just">
              <a:spcBef>
                <a:spcPts val="0"/>
              </a:spcBef>
              <a:spcAft>
                <a:spcPts val="0"/>
              </a:spcAft>
            </a:pPr>
            <a:r>
              <a:rPr lang="pt-BR" sz="1400" b="1" kern="1400" dirty="0">
                <a:solidFill>
                  <a:srgbClr val="FCAF17"/>
                </a:solidFill>
                <a:latin typeface="Arial" panose="020B0604020202020204" pitchFamily="34" charset="0"/>
                <a:ea typeface="Times New Roman"/>
                <a:cs typeface="Arial" panose="020B0604020202020204" pitchFamily="34" charset="0"/>
              </a:rPr>
              <a:t>Cash Box</a:t>
            </a:r>
            <a:endParaRPr lang="en-CA" sz="105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35" name="Rectangle 34">
            <a:extLst>
              <a:ext uri="{FF2B5EF4-FFF2-40B4-BE49-F238E27FC236}">
                <a16:creationId xmlns:a16="http://schemas.microsoft.com/office/drawing/2014/main" id="{CBC49EFF-0D19-44CF-86D9-B580FD2E996F}"/>
              </a:ext>
            </a:extLst>
          </p:cNvPr>
          <p:cNvSpPr/>
          <p:nvPr/>
        </p:nvSpPr>
        <p:spPr>
          <a:xfrm>
            <a:off x="6627312" y="3624639"/>
            <a:ext cx="230688" cy="1894723"/>
          </a:xfrm>
          <a:prstGeom prst="rect">
            <a:avLst/>
          </a:prstGeom>
          <a:solidFill>
            <a:srgbClr val="00B0F0"/>
          </a:solidFill>
          <a:ln>
            <a:solidFill>
              <a:srgbClr val="00B0F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6FDEA7F0-8E05-4452-86BD-4CF43A54BA7D}"/>
              </a:ext>
            </a:extLst>
          </p:cNvPr>
          <p:cNvSpPr txBox="1"/>
          <p:nvPr/>
        </p:nvSpPr>
        <p:spPr>
          <a:xfrm>
            <a:off x="5153102" y="4402723"/>
            <a:ext cx="3175000"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Cash Accessories</a:t>
            </a:r>
          </a:p>
        </p:txBody>
      </p:sp>
      <p:sp>
        <p:nvSpPr>
          <p:cNvPr id="32" name="Text Box 52">
            <a:extLst>
              <a:ext uri="{FF2B5EF4-FFF2-40B4-BE49-F238E27FC236}">
                <a16:creationId xmlns:a16="http://schemas.microsoft.com/office/drawing/2014/main" id="{2FB6C28A-E23E-4839-A335-610EB716F61C}"/>
              </a:ext>
            </a:extLst>
          </p:cNvPr>
          <p:cNvSpPr txBox="1">
            <a:spLocks noChangeArrowheads="1"/>
          </p:cNvSpPr>
          <p:nvPr/>
        </p:nvSpPr>
        <p:spPr bwMode="auto">
          <a:xfrm>
            <a:off x="187202" y="634842"/>
            <a:ext cx="44958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Cash Boxes</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40" name="Slide Number Placeholder 7">
            <a:extLst>
              <a:ext uri="{FF2B5EF4-FFF2-40B4-BE49-F238E27FC236}">
                <a16:creationId xmlns:a16="http://schemas.microsoft.com/office/drawing/2014/main" id="{712FBDB0-F317-44A8-9EF5-389380BF82A5}"/>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6</a:t>
            </a:fld>
            <a:endParaRPr lang="en-US" sz="1100" dirty="0">
              <a:solidFill>
                <a:schemeClr val="tx1"/>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22006CE2-D2B6-556E-6EE9-241E16946180}"/>
              </a:ext>
            </a:extLst>
          </p:cNvPr>
          <p:cNvGrpSpPr/>
          <p:nvPr/>
        </p:nvGrpSpPr>
        <p:grpSpPr>
          <a:xfrm>
            <a:off x="3713150" y="1961369"/>
            <a:ext cx="2812432" cy="2862137"/>
            <a:chOff x="3713150" y="1961369"/>
            <a:chExt cx="2812432" cy="2862137"/>
          </a:xfrm>
        </p:grpSpPr>
        <p:pic>
          <p:nvPicPr>
            <p:cNvPr id="3" name="Picture 2">
              <a:extLst>
                <a:ext uri="{FF2B5EF4-FFF2-40B4-BE49-F238E27FC236}">
                  <a16:creationId xmlns:a16="http://schemas.microsoft.com/office/drawing/2014/main" id="{DCE1B79E-C465-0398-030A-4CBF262C710D}"/>
                </a:ext>
              </a:extLst>
            </p:cNvPr>
            <p:cNvPicPr>
              <a:picLocks noChangeAspect="1"/>
            </p:cNvPicPr>
            <p:nvPr/>
          </p:nvPicPr>
          <p:blipFill>
            <a:blip r:embed="rId2"/>
            <a:stretch>
              <a:fillRect/>
            </a:stretch>
          </p:blipFill>
          <p:spPr>
            <a:xfrm>
              <a:off x="3713150" y="1961369"/>
              <a:ext cx="2797192" cy="2749131"/>
            </a:xfrm>
            <a:prstGeom prst="rect">
              <a:avLst/>
            </a:prstGeom>
          </p:spPr>
        </p:pic>
        <p:sp>
          <p:nvSpPr>
            <p:cNvPr id="4" name="Rectangle 3">
              <a:extLst>
                <a:ext uri="{FF2B5EF4-FFF2-40B4-BE49-F238E27FC236}">
                  <a16:creationId xmlns:a16="http://schemas.microsoft.com/office/drawing/2014/main" id="{764D575F-BBD9-11D8-8CA5-0B9254206EA0}"/>
                </a:ext>
              </a:extLst>
            </p:cNvPr>
            <p:cNvSpPr/>
            <p:nvPr/>
          </p:nvSpPr>
          <p:spPr>
            <a:xfrm>
              <a:off x="6248400" y="4402723"/>
              <a:ext cx="277182" cy="420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 name="Group 6">
            <a:extLst>
              <a:ext uri="{FF2B5EF4-FFF2-40B4-BE49-F238E27FC236}">
                <a16:creationId xmlns:a16="http://schemas.microsoft.com/office/drawing/2014/main" id="{4074BAB9-6BA4-4C51-4D22-A5B7EC9BCDC8}"/>
              </a:ext>
            </a:extLst>
          </p:cNvPr>
          <p:cNvGrpSpPr/>
          <p:nvPr/>
        </p:nvGrpSpPr>
        <p:grpSpPr>
          <a:xfrm>
            <a:off x="152400" y="5080433"/>
            <a:ext cx="2891327" cy="2592602"/>
            <a:chOff x="152400" y="5080433"/>
            <a:chExt cx="2891327" cy="2592602"/>
          </a:xfrm>
        </p:grpSpPr>
        <p:pic>
          <p:nvPicPr>
            <p:cNvPr id="6" name="Picture 5">
              <a:extLst>
                <a:ext uri="{FF2B5EF4-FFF2-40B4-BE49-F238E27FC236}">
                  <a16:creationId xmlns:a16="http://schemas.microsoft.com/office/drawing/2014/main" id="{DE479241-7C9E-A9D2-F1AD-E10A802780BE}"/>
                </a:ext>
              </a:extLst>
            </p:cNvPr>
            <p:cNvPicPr>
              <a:picLocks noChangeAspect="1"/>
            </p:cNvPicPr>
            <p:nvPr/>
          </p:nvPicPr>
          <p:blipFill>
            <a:blip r:embed="rId3"/>
            <a:stretch>
              <a:fillRect/>
            </a:stretch>
          </p:blipFill>
          <p:spPr>
            <a:xfrm>
              <a:off x="152400" y="5080433"/>
              <a:ext cx="2854182" cy="2542575"/>
            </a:xfrm>
            <a:prstGeom prst="rect">
              <a:avLst/>
            </a:prstGeom>
          </p:spPr>
        </p:pic>
        <p:sp>
          <p:nvSpPr>
            <p:cNvPr id="19" name="Rectangle 18">
              <a:extLst>
                <a:ext uri="{FF2B5EF4-FFF2-40B4-BE49-F238E27FC236}">
                  <a16:creationId xmlns:a16="http://schemas.microsoft.com/office/drawing/2014/main" id="{94171D0E-AA2E-2B66-7E1C-4AEABD59AC43}"/>
                </a:ext>
              </a:extLst>
            </p:cNvPr>
            <p:cNvSpPr/>
            <p:nvPr/>
          </p:nvSpPr>
          <p:spPr>
            <a:xfrm>
              <a:off x="2766545" y="7252252"/>
              <a:ext cx="277182" cy="420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962210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623BE51-25A5-773A-BF8D-3969C7992AB9}"/>
              </a:ext>
            </a:extLst>
          </p:cNvPr>
          <p:cNvGrpSpPr/>
          <p:nvPr/>
        </p:nvGrpSpPr>
        <p:grpSpPr>
          <a:xfrm>
            <a:off x="3829362" y="899229"/>
            <a:ext cx="2848980" cy="2904061"/>
            <a:chOff x="3829362" y="899229"/>
            <a:chExt cx="2848980" cy="2904061"/>
          </a:xfrm>
        </p:grpSpPr>
        <p:pic>
          <p:nvPicPr>
            <p:cNvPr id="3" name="Picture 2">
              <a:extLst>
                <a:ext uri="{FF2B5EF4-FFF2-40B4-BE49-F238E27FC236}">
                  <a16:creationId xmlns:a16="http://schemas.microsoft.com/office/drawing/2014/main" id="{33E1C0EF-0C4F-23AF-A1C2-D58D4CC61979}"/>
                </a:ext>
              </a:extLst>
            </p:cNvPr>
            <p:cNvPicPr>
              <a:picLocks noChangeAspect="1"/>
            </p:cNvPicPr>
            <p:nvPr/>
          </p:nvPicPr>
          <p:blipFill>
            <a:blip r:embed="rId2"/>
            <a:stretch>
              <a:fillRect/>
            </a:stretch>
          </p:blipFill>
          <p:spPr>
            <a:xfrm>
              <a:off x="3829362" y="899229"/>
              <a:ext cx="2809380" cy="2866714"/>
            </a:xfrm>
            <a:prstGeom prst="rect">
              <a:avLst/>
            </a:prstGeom>
          </p:spPr>
        </p:pic>
        <p:sp>
          <p:nvSpPr>
            <p:cNvPr id="16" name="Rectangle 15">
              <a:extLst>
                <a:ext uri="{FF2B5EF4-FFF2-40B4-BE49-F238E27FC236}">
                  <a16:creationId xmlns:a16="http://schemas.microsoft.com/office/drawing/2014/main" id="{3FD7AD4C-3D7D-0F16-EB73-DC15984524DD}"/>
                </a:ext>
              </a:extLst>
            </p:cNvPr>
            <p:cNvSpPr/>
            <p:nvPr/>
          </p:nvSpPr>
          <p:spPr>
            <a:xfrm>
              <a:off x="6401160" y="3382507"/>
              <a:ext cx="277182" cy="420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3" name="TextBox 32"/>
          <p:cNvSpPr txBox="1"/>
          <p:nvPr/>
        </p:nvSpPr>
        <p:spPr>
          <a:xfrm>
            <a:off x="3562667" y="5438552"/>
            <a:ext cx="2195772" cy="461665"/>
          </a:xfrm>
          <a:prstGeom prst="rect">
            <a:avLst/>
          </a:prstGeom>
          <a:noFill/>
        </p:spPr>
        <p:txBody>
          <a:bodyPr wrap="square" rtlCol="0">
            <a:spAutoFit/>
          </a:bodyPr>
          <a:lstStyle/>
          <a:p>
            <a:r>
              <a:rPr lang="en-CA" sz="800" b="1" dirty="0">
                <a:solidFill>
                  <a:schemeClr val="bg1"/>
                </a:solidFill>
                <a:latin typeface="Arial" panose="020B0604020202020204" pitchFamily="34" charset="0"/>
                <a:cs typeface="Arial" panose="020B0604020202020204" pitchFamily="34" charset="0"/>
              </a:rPr>
              <a:t>Microwave will easily accommodate 2 standard</a:t>
            </a:r>
          </a:p>
          <a:p>
            <a:r>
              <a:rPr lang="en-CA" sz="800" b="1" dirty="0">
                <a:solidFill>
                  <a:schemeClr val="bg1"/>
                </a:solidFill>
                <a:latin typeface="Arial" panose="020B0604020202020204" pitchFamily="34" charset="0"/>
                <a:cs typeface="Arial" panose="020B0604020202020204" pitchFamily="34" charset="0"/>
              </a:rPr>
              <a:t>¼” size steam table pans, 4” deep</a:t>
            </a:r>
          </a:p>
        </p:txBody>
      </p:sp>
      <p:sp>
        <p:nvSpPr>
          <p:cNvPr id="52" name="TextBox 51"/>
          <p:cNvSpPr txBox="1"/>
          <p:nvPr/>
        </p:nvSpPr>
        <p:spPr>
          <a:xfrm>
            <a:off x="286067" y="5443017"/>
            <a:ext cx="2209800" cy="338554"/>
          </a:xfrm>
          <a:prstGeom prst="rect">
            <a:avLst/>
          </a:prstGeom>
          <a:noFill/>
        </p:spPr>
        <p:txBody>
          <a:bodyPr wrap="square" rtlCol="0">
            <a:spAutoFit/>
          </a:bodyPr>
          <a:lstStyle/>
          <a:p>
            <a:r>
              <a:rPr lang="en-CA" sz="800" b="1" dirty="0">
                <a:solidFill>
                  <a:schemeClr val="bg1"/>
                </a:solidFill>
                <a:latin typeface="Arial" panose="020B0604020202020204" pitchFamily="34" charset="0"/>
                <a:cs typeface="Arial" panose="020B0604020202020204" pitchFamily="34" charset="0"/>
              </a:rPr>
              <a:t>Microwave will easily accommodate a standard ½ size steam  table pan, 4” deep</a:t>
            </a:r>
          </a:p>
        </p:txBody>
      </p:sp>
      <p:sp>
        <p:nvSpPr>
          <p:cNvPr id="36" name="Text Box 157"/>
          <p:cNvSpPr txBox="1">
            <a:spLocks noChangeArrowheads="1"/>
          </p:cNvSpPr>
          <p:nvPr/>
        </p:nvSpPr>
        <p:spPr bwMode="auto">
          <a:xfrm>
            <a:off x="699828" y="1676400"/>
            <a:ext cx="3110172" cy="1796386"/>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050" kern="1400" dirty="0">
                <a:effectLst/>
                <a:latin typeface="Arial" panose="020B0604020202020204" pitchFamily="34" charset="0"/>
                <a:ea typeface="Times New Roman"/>
                <a:cs typeface="Arial" panose="020B0604020202020204" pitchFamily="34" charset="0"/>
              </a:rPr>
              <a:t>Features</a:t>
            </a:r>
            <a:r>
              <a:rPr lang="en-CA" sz="900" kern="1400" dirty="0">
                <a:effectLst/>
                <a:latin typeface="Arial" panose="020B0604020202020204" pitchFamily="34" charset="0"/>
                <a:ea typeface="Times New Roman"/>
                <a:cs typeface="Arial" panose="020B0604020202020204" pitchFamily="34" charset="0"/>
              </a:rPr>
              <a:t>:</a:t>
            </a:r>
            <a:endParaRPr lang="en-CA" sz="1050" kern="1400" dirty="0">
              <a:effectLst/>
              <a:latin typeface="Arial" panose="020B0604020202020204" pitchFamily="34" charset="0"/>
              <a:ea typeface="Times New Roman"/>
              <a:cs typeface="Arial" panose="020B0604020202020204" pitchFamily="34" charset="0"/>
            </a:endParaRPr>
          </a:p>
          <a:p>
            <a:pPr fontAlgn="base"/>
            <a:r>
              <a:rPr lang="en-CA" sz="900" dirty="0">
                <a:latin typeface="Arial" panose="020B0604020202020204" pitchFamily="34" charset="0"/>
                <a:cs typeface="Arial" panose="020B0604020202020204" pitchFamily="34" charset="0"/>
              </a:rPr>
              <a:t>• Made from solid steel construction (0.8mm thickness)</a:t>
            </a:r>
          </a:p>
          <a:p>
            <a:pPr fontAlgn="base"/>
            <a:r>
              <a:rPr lang="en-CA" sz="900" dirty="0">
                <a:latin typeface="Arial" panose="020B0604020202020204" pitchFamily="34" charset="0"/>
                <a:cs typeface="Arial" panose="020B0604020202020204" pitchFamily="34" charset="0"/>
              </a:rPr>
              <a:t>• Five compartment tiered tray coin tray for fast and easy </a:t>
            </a:r>
          </a:p>
          <a:p>
            <a:pPr fontAlgn="base"/>
            <a:r>
              <a:rPr lang="en-CA" sz="900" dirty="0">
                <a:latin typeface="Arial" panose="020B0604020202020204" pitchFamily="34" charset="0"/>
                <a:cs typeface="Arial" panose="020B0604020202020204" pitchFamily="34" charset="0"/>
              </a:rPr>
              <a:t>   handling of coins</a:t>
            </a:r>
          </a:p>
          <a:p>
            <a:pPr fontAlgn="base"/>
            <a:r>
              <a:rPr lang="en-CA" sz="900" dirty="0">
                <a:latin typeface="Arial" panose="020B0604020202020204" pitchFamily="34" charset="0"/>
                <a:cs typeface="Arial" panose="020B0604020202020204" pitchFamily="34" charset="0"/>
              </a:rPr>
              <a:t>• Four compartment bill compartment with spring loaded  bill </a:t>
            </a:r>
          </a:p>
          <a:p>
            <a:pPr fontAlgn="base"/>
            <a:r>
              <a:rPr lang="en-CA" sz="900" dirty="0">
                <a:latin typeface="Arial" panose="020B0604020202020204" pitchFamily="34" charset="0"/>
                <a:cs typeface="Arial" panose="020B0604020202020204" pitchFamily="34" charset="0"/>
              </a:rPr>
              <a:t>   weight for securing notes</a:t>
            </a:r>
          </a:p>
          <a:p>
            <a:pPr fontAlgn="base"/>
            <a:r>
              <a:rPr lang="en-CA" sz="900" dirty="0">
                <a:latin typeface="Arial" panose="020B0604020202020204" pitchFamily="34" charset="0"/>
                <a:cs typeface="Arial" panose="020B0604020202020204" pitchFamily="34" charset="0"/>
              </a:rPr>
              <a:t>• Separate compartment for holding coin wrappers</a:t>
            </a:r>
          </a:p>
          <a:p>
            <a:pPr fontAlgn="base"/>
            <a:r>
              <a:rPr lang="en-CA" sz="900" dirty="0">
                <a:latin typeface="Arial" panose="020B0604020202020204" pitchFamily="34" charset="0"/>
                <a:cs typeface="Arial" panose="020B0604020202020204" pitchFamily="34" charset="0"/>
              </a:rPr>
              <a:t>• Security lock with 2 keys</a:t>
            </a:r>
          </a:p>
          <a:p>
            <a:pPr fontAlgn="base"/>
            <a:r>
              <a:rPr lang="en-CA" sz="900" dirty="0">
                <a:latin typeface="Arial" panose="020B0604020202020204" pitchFamily="34" charset="0"/>
                <a:cs typeface="Arial" panose="020B0604020202020204" pitchFamily="34" charset="0"/>
              </a:rPr>
              <a:t>• Handle for easy carrying</a:t>
            </a:r>
          </a:p>
          <a:p>
            <a:pPr fontAlgn="base"/>
            <a:r>
              <a:rPr lang="en-CA" sz="900" dirty="0">
                <a:latin typeface="Arial" panose="020B0604020202020204" pitchFamily="34" charset="0"/>
                <a:cs typeface="Arial" panose="020B0604020202020204" pitchFamily="34" charset="0"/>
              </a:rPr>
              <a:t>• Colour: Cool Grey   Size: 11.8 “w x 10.0 w  x 4.0” h</a:t>
            </a:r>
          </a:p>
          <a:p>
            <a:pPr fontAlgn="base"/>
            <a:endParaRPr lang="en-CA" sz="900" dirty="0">
              <a:latin typeface="Arial" panose="020B0604020202020204" pitchFamily="34" charset="0"/>
              <a:cs typeface="Arial" panose="020B0604020202020204" pitchFamily="34" charset="0"/>
            </a:endParaRPr>
          </a:p>
          <a:p>
            <a:pPr fontAlgn="base"/>
            <a:endParaRPr lang="en-CA" sz="900" dirty="0">
              <a:latin typeface="Arial" panose="020B0604020202020204" pitchFamily="34" charset="0"/>
              <a:cs typeface="Arial" panose="020B0604020202020204" pitchFamily="34" charset="0"/>
            </a:endParaRPr>
          </a:p>
        </p:txBody>
      </p:sp>
      <p:sp>
        <p:nvSpPr>
          <p:cNvPr id="47" name="Text Box 130"/>
          <p:cNvSpPr txBox="1">
            <a:spLocks noChangeArrowheads="1"/>
          </p:cNvSpPr>
          <p:nvPr/>
        </p:nvSpPr>
        <p:spPr bwMode="auto">
          <a:xfrm>
            <a:off x="699828" y="1325868"/>
            <a:ext cx="2957771"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spcBef>
                <a:spcPts val="0"/>
              </a:spcBef>
              <a:spcAft>
                <a:spcPts val="0"/>
              </a:spcAft>
            </a:pPr>
            <a:r>
              <a:rPr lang="pt-BR" sz="1400" b="1" kern="1400" dirty="0">
                <a:solidFill>
                  <a:srgbClr val="FCAF17"/>
                </a:solidFill>
                <a:latin typeface="Arial" panose="020B0604020202020204" pitchFamily="34" charset="0"/>
                <a:ea typeface="Times New Roman"/>
                <a:cs typeface="Arial" panose="020B0604020202020204" pitchFamily="34" charset="0"/>
              </a:rPr>
              <a:t>CMCB</a:t>
            </a:r>
            <a:r>
              <a:rPr lang="pt-BR" sz="1400" b="1" kern="1400" dirty="0">
                <a:solidFill>
                  <a:srgbClr val="FCAF17"/>
                </a:solidFill>
                <a:effectLst/>
                <a:latin typeface="Arial" panose="020B0604020202020204" pitchFamily="34" charset="0"/>
                <a:ea typeface="Times New Roman"/>
                <a:cs typeface="Arial" panose="020B0604020202020204" pitchFamily="34" charset="0"/>
              </a:rPr>
              <a:t>-400</a:t>
            </a:r>
          </a:p>
          <a:p>
            <a:pPr marL="0" marR="0">
              <a:spcBef>
                <a:spcPts val="0"/>
              </a:spcBef>
              <a:spcAft>
                <a:spcPts val="0"/>
              </a:spcAft>
            </a:pPr>
            <a:r>
              <a:rPr lang="pt-BR" sz="1400" b="1" kern="1400" dirty="0">
                <a:solidFill>
                  <a:srgbClr val="FCAF17"/>
                </a:solidFill>
                <a:latin typeface="Arial" panose="020B0604020202020204" pitchFamily="34" charset="0"/>
                <a:ea typeface="Times New Roman"/>
                <a:cs typeface="Arial" panose="020B0604020202020204" pitchFamily="34" charset="0"/>
              </a:rPr>
              <a:t>Tiered  Tray Deluxe Cash Box</a:t>
            </a:r>
            <a:endParaRPr lang="en-CA" sz="105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48" name="Text Box 130"/>
          <p:cNvSpPr txBox="1">
            <a:spLocks noChangeArrowheads="1"/>
          </p:cNvSpPr>
          <p:nvPr/>
        </p:nvSpPr>
        <p:spPr bwMode="auto">
          <a:xfrm>
            <a:off x="2752156" y="5013766"/>
            <a:ext cx="3600133"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400" b="1" kern="1400" dirty="0">
                <a:solidFill>
                  <a:srgbClr val="FCAF17"/>
                </a:solidFill>
                <a:latin typeface="Arial" panose="020B0604020202020204" pitchFamily="34" charset="0"/>
                <a:ea typeface="Times New Roman"/>
                <a:cs typeface="Arial" panose="020B0604020202020204" pitchFamily="34" charset="0"/>
              </a:rPr>
              <a:t>CMCB</a:t>
            </a:r>
            <a:r>
              <a:rPr lang="pt-BR" sz="1400" b="1" kern="1400" dirty="0">
                <a:solidFill>
                  <a:srgbClr val="FCAF17"/>
                </a:solidFill>
                <a:effectLst/>
                <a:latin typeface="Arial" panose="020B0604020202020204" pitchFamily="34" charset="0"/>
                <a:ea typeface="Times New Roman"/>
                <a:cs typeface="Arial" panose="020B0604020202020204" pitchFamily="34" charset="0"/>
              </a:rPr>
              <a:t>-280LL</a:t>
            </a:r>
          </a:p>
          <a:p>
            <a:pPr marL="0" marR="0">
              <a:spcBef>
                <a:spcPts val="0"/>
              </a:spcBef>
              <a:spcAft>
                <a:spcPts val="0"/>
              </a:spcAft>
            </a:pPr>
            <a:r>
              <a:rPr lang="pt-BR" sz="1400" b="1" kern="1400" dirty="0">
                <a:solidFill>
                  <a:srgbClr val="FCAF17"/>
                </a:solidFill>
                <a:latin typeface="Arial" panose="020B0604020202020204" pitchFamily="34" charset="0"/>
                <a:ea typeface="Times New Roman"/>
                <a:cs typeface="Arial" panose="020B0604020202020204" pitchFamily="34" charset="0"/>
              </a:rPr>
              <a:t>Full-Size Cash Box with Locking Latch</a:t>
            </a:r>
            <a:endParaRPr lang="en-CA" sz="105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50" name="Text Box 157"/>
          <p:cNvSpPr txBox="1">
            <a:spLocks noChangeArrowheads="1"/>
          </p:cNvSpPr>
          <p:nvPr/>
        </p:nvSpPr>
        <p:spPr bwMode="auto">
          <a:xfrm>
            <a:off x="2770889" y="5372366"/>
            <a:ext cx="3349181" cy="1343248"/>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050" kern="1400" dirty="0">
                <a:effectLst/>
                <a:latin typeface="Arial" panose="020B0604020202020204" pitchFamily="34" charset="0"/>
                <a:ea typeface="Times New Roman"/>
                <a:cs typeface="Arial" panose="020B0604020202020204" pitchFamily="34" charset="0"/>
              </a:rPr>
              <a:t>Features</a:t>
            </a:r>
            <a:r>
              <a:rPr lang="en-CA" sz="900" kern="1400" dirty="0">
                <a:effectLst/>
                <a:latin typeface="Arial" panose="020B0604020202020204" pitchFamily="34" charset="0"/>
                <a:ea typeface="Times New Roman"/>
                <a:cs typeface="Arial" panose="020B0604020202020204" pitchFamily="34" charset="0"/>
              </a:rPr>
              <a:t>:</a:t>
            </a:r>
            <a:endParaRPr lang="en-CA" sz="1050" kern="1400" dirty="0">
              <a:effectLst/>
              <a:latin typeface="Arial" panose="020B0604020202020204" pitchFamily="34" charset="0"/>
              <a:ea typeface="Times New Roman"/>
              <a:cs typeface="Arial" panose="020B0604020202020204" pitchFamily="34" charset="0"/>
            </a:endParaRPr>
          </a:p>
          <a:p>
            <a:pPr fontAlgn="base"/>
            <a:r>
              <a:rPr lang="en-CA" sz="900" dirty="0">
                <a:latin typeface="Arial" panose="020B0604020202020204" pitchFamily="34" charset="0"/>
                <a:cs typeface="Arial" panose="020B0604020202020204" pitchFamily="34" charset="0"/>
              </a:rPr>
              <a:t>• Made from solid steel construction (0.8mm thickness)</a:t>
            </a:r>
          </a:p>
          <a:p>
            <a:pPr fontAlgn="base"/>
            <a:r>
              <a:rPr lang="en-CA" sz="900" dirty="0">
                <a:latin typeface="Arial" panose="020B0604020202020204" pitchFamily="34" charset="0"/>
                <a:cs typeface="Arial" panose="020B0604020202020204" pitchFamily="34" charset="0"/>
              </a:rPr>
              <a:t>• Six coin and 1 bill compartment </a:t>
            </a:r>
          </a:p>
          <a:p>
            <a:pPr fontAlgn="base"/>
            <a:r>
              <a:rPr lang="en-CA" sz="900" dirty="0">
                <a:latin typeface="Arial" panose="020B0604020202020204" pitchFamily="34" charset="0"/>
                <a:cs typeface="Arial" panose="020B0604020202020204" pitchFamily="34" charset="0"/>
              </a:rPr>
              <a:t>• Removable cash tray compartment provides space for </a:t>
            </a:r>
          </a:p>
          <a:p>
            <a:pPr fontAlgn="base"/>
            <a:r>
              <a:rPr lang="en-CA" sz="900" dirty="0">
                <a:latin typeface="Arial" panose="020B0604020202020204" pitchFamily="34" charset="0"/>
                <a:cs typeface="Arial" panose="020B0604020202020204" pitchFamily="34" charset="0"/>
              </a:rPr>
              <a:t>• Key latch keeps cash box secure when unlocked</a:t>
            </a:r>
          </a:p>
          <a:p>
            <a:pPr fontAlgn="base"/>
            <a:r>
              <a:rPr lang="en-CA" sz="900" dirty="0">
                <a:latin typeface="Arial" panose="020B0604020202020204" pitchFamily="34" charset="0"/>
                <a:cs typeface="Arial" panose="020B0604020202020204" pitchFamily="34" charset="0"/>
              </a:rPr>
              <a:t>• Carrying handling </a:t>
            </a:r>
          </a:p>
          <a:p>
            <a:pPr fontAlgn="base"/>
            <a:r>
              <a:rPr lang="en-CA" sz="900" dirty="0">
                <a:latin typeface="Arial" panose="020B0604020202020204" pitchFamily="34" charset="0"/>
                <a:cs typeface="Arial" panose="020B0604020202020204" pitchFamily="34" charset="0"/>
              </a:rPr>
              <a:t>• Colour:  Grey  Size: 11.“w x 7.8 w  x 3.9” h</a:t>
            </a:r>
          </a:p>
          <a:p>
            <a:pPr fontAlgn="base"/>
            <a:endParaRPr lang="en-CA" sz="900" dirty="0">
              <a:latin typeface="Arial" panose="020B0604020202020204" pitchFamily="34" charset="0"/>
              <a:cs typeface="Arial" panose="020B0604020202020204" pitchFamily="34" charset="0"/>
            </a:endParaRPr>
          </a:p>
          <a:p>
            <a:pPr fontAlgn="base"/>
            <a:endParaRPr lang="en-CA" sz="900" dirty="0">
              <a:latin typeface="Arial" panose="020B0604020202020204" pitchFamily="34" charset="0"/>
              <a:cs typeface="Arial" panose="020B0604020202020204" pitchFamily="34" charset="0"/>
            </a:endParaRPr>
          </a:p>
        </p:txBody>
      </p:sp>
      <p:pic>
        <p:nvPicPr>
          <p:cNvPr id="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676" y="4876800"/>
            <a:ext cx="1947655" cy="241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ectangle 34">
            <a:extLst>
              <a:ext uri="{FF2B5EF4-FFF2-40B4-BE49-F238E27FC236}">
                <a16:creationId xmlns:a16="http://schemas.microsoft.com/office/drawing/2014/main" id="{CBC49EFF-0D19-44CF-86D9-B580FD2E996F}"/>
              </a:ext>
            </a:extLst>
          </p:cNvPr>
          <p:cNvSpPr/>
          <p:nvPr/>
        </p:nvSpPr>
        <p:spPr>
          <a:xfrm>
            <a:off x="6627312" y="3624639"/>
            <a:ext cx="230688" cy="1894723"/>
          </a:xfrm>
          <a:prstGeom prst="rect">
            <a:avLst/>
          </a:prstGeom>
          <a:solidFill>
            <a:srgbClr val="00B0F0"/>
          </a:solidFill>
          <a:ln>
            <a:solidFill>
              <a:srgbClr val="00B0F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6FDEA7F0-8E05-4452-86BD-4CF43A54BA7D}"/>
              </a:ext>
            </a:extLst>
          </p:cNvPr>
          <p:cNvSpPr txBox="1"/>
          <p:nvPr/>
        </p:nvSpPr>
        <p:spPr>
          <a:xfrm>
            <a:off x="5153102" y="4402723"/>
            <a:ext cx="3175000"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Cash Accessories</a:t>
            </a:r>
          </a:p>
        </p:txBody>
      </p:sp>
      <p:sp>
        <p:nvSpPr>
          <p:cNvPr id="32" name="Slide Number Placeholder 7">
            <a:extLst>
              <a:ext uri="{FF2B5EF4-FFF2-40B4-BE49-F238E27FC236}">
                <a16:creationId xmlns:a16="http://schemas.microsoft.com/office/drawing/2014/main" id="{93E73DC5-6050-4B52-9026-A02CE84872B2}"/>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7</a:t>
            </a:fld>
            <a:endParaRPr lang="en-US" sz="1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5459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84B7AD-8AA2-B55A-FA3C-3DC9B5D3F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2585" y="6037164"/>
            <a:ext cx="2394922" cy="1716908"/>
          </a:xfrm>
          <a:prstGeom prst="rect">
            <a:avLst/>
          </a:prstGeom>
        </p:spPr>
      </p:pic>
      <p:pic>
        <p:nvPicPr>
          <p:cNvPr id="5" name="Picture 4">
            <a:extLst>
              <a:ext uri="{FF2B5EF4-FFF2-40B4-BE49-F238E27FC236}">
                <a16:creationId xmlns:a16="http://schemas.microsoft.com/office/drawing/2014/main" id="{B356C1F6-5938-F2C5-AF53-7F6EE45662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64" b="9025"/>
          <a:stretch/>
        </p:blipFill>
        <p:spPr>
          <a:xfrm>
            <a:off x="263270" y="4041256"/>
            <a:ext cx="2594628" cy="1894723"/>
          </a:xfrm>
          <a:prstGeom prst="rect">
            <a:avLst/>
          </a:prstGeom>
        </p:spPr>
      </p:pic>
      <p:pic>
        <p:nvPicPr>
          <p:cNvPr id="6" name="Picture 5">
            <a:extLst>
              <a:ext uri="{FF2B5EF4-FFF2-40B4-BE49-F238E27FC236}">
                <a16:creationId xmlns:a16="http://schemas.microsoft.com/office/drawing/2014/main" id="{EA8AB186-3B67-FA5D-9CA0-CC5A346BC3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25" t="13251" r="26956" b="2435"/>
          <a:stretch/>
        </p:blipFill>
        <p:spPr>
          <a:xfrm>
            <a:off x="1669334" y="8018407"/>
            <a:ext cx="819502" cy="778933"/>
          </a:xfrm>
          <a:prstGeom prst="rect">
            <a:avLst/>
          </a:prstGeom>
        </p:spPr>
      </p:pic>
      <p:pic>
        <p:nvPicPr>
          <p:cNvPr id="10" name="Picture 9">
            <a:extLst>
              <a:ext uri="{FF2B5EF4-FFF2-40B4-BE49-F238E27FC236}">
                <a16:creationId xmlns:a16="http://schemas.microsoft.com/office/drawing/2014/main" id="{56D68BCC-3F71-FD2C-7578-7E2751E557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6863" y="2091373"/>
            <a:ext cx="2291399" cy="1718549"/>
          </a:xfrm>
          <a:prstGeom prst="rect">
            <a:avLst/>
          </a:prstGeom>
        </p:spPr>
      </p:pic>
      <p:sp>
        <p:nvSpPr>
          <p:cNvPr id="12" name="Rectangle 11">
            <a:extLst>
              <a:ext uri="{FF2B5EF4-FFF2-40B4-BE49-F238E27FC236}">
                <a16:creationId xmlns:a16="http://schemas.microsoft.com/office/drawing/2014/main" id="{303EA4B7-BCCF-469A-7D14-955071BBC084}"/>
              </a:ext>
            </a:extLst>
          </p:cNvPr>
          <p:cNvSpPr/>
          <p:nvPr/>
        </p:nvSpPr>
        <p:spPr>
          <a:xfrm>
            <a:off x="6627312" y="3624639"/>
            <a:ext cx="230688" cy="1894723"/>
          </a:xfrm>
          <a:prstGeom prst="rect">
            <a:avLst/>
          </a:prstGeom>
          <a:solidFill>
            <a:srgbClr val="00B0F0"/>
          </a:solidFill>
          <a:ln>
            <a:solidFill>
              <a:srgbClr val="00B0F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1FA18A2-32F0-925C-F3B7-41F1F6C55863}"/>
              </a:ext>
            </a:extLst>
          </p:cNvPr>
          <p:cNvSpPr txBox="1"/>
          <p:nvPr/>
        </p:nvSpPr>
        <p:spPr>
          <a:xfrm>
            <a:off x="5153102" y="4402723"/>
            <a:ext cx="3175000"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Cash Accessories</a:t>
            </a:r>
          </a:p>
        </p:txBody>
      </p:sp>
      <p:sp>
        <p:nvSpPr>
          <p:cNvPr id="15" name="Text Box 157">
            <a:extLst>
              <a:ext uri="{FF2B5EF4-FFF2-40B4-BE49-F238E27FC236}">
                <a16:creationId xmlns:a16="http://schemas.microsoft.com/office/drawing/2014/main" id="{010ACFE8-98DD-C683-7531-00EE5E95FB7E}"/>
              </a:ext>
            </a:extLst>
          </p:cNvPr>
          <p:cNvSpPr txBox="1">
            <a:spLocks noChangeArrowheads="1"/>
          </p:cNvSpPr>
          <p:nvPr/>
        </p:nvSpPr>
        <p:spPr bwMode="auto">
          <a:xfrm>
            <a:off x="416384" y="2347203"/>
            <a:ext cx="4155616" cy="1390031"/>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850" b="1" kern="1400" dirty="0">
                <a:effectLst/>
                <a:latin typeface="Arial" panose="020B0604020202020204" pitchFamily="34" charset="0"/>
                <a:ea typeface="Times New Roman"/>
                <a:cs typeface="Arial" panose="020B0604020202020204" pitchFamily="34" charset="0"/>
              </a:rPr>
              <a:t>Features:</a:t>
            </a:r>
          </a:p>
          <a:p>
            <a:pPr fontAlgn="base"/>
            <a:r>
              <a:rPr lang="en-CA" sz="850" b="1" dirty="0">
                <a:latin typeface="Arial" panose="020B0604020202020204" pitchFamily="34" charset="0"/>
                <a:cs typeface="Arial" panose="020B0604020202020204" pitchFamily="34" charset="0"/>
              </a:rPr>
              <a:t>• </a:t>
            </a:r>
            <a:r>
              <a:rPr lang="en-US" sz="850" b="1" dirty="0">
                <a:latin typeface="Arial" panose="020B0604020202020204" pitchFamily="34" charset="0"/>
                <a:cs typeface="Arial" panose="020B0604020202020204" pitchFamily="34" charset="0"/>
              </a:rPr>
              <a:t>Removable plastic tray holder -</a:t>
            </a:r>
            <a:r>
              <a:rPr lang="en-US" sz="850" dirty="0">
                <a:latin typeface="Arial" panose="020B0604020202020204" pitchFamily="34" charset="0"/>
                <a:cs typeface="Arial" panose="020B0604020202020204" pitchFamily="34" charset="0"/>
              </a:rPr>
              <a:t> 4 bill compartments and 8 coin dividers (4 adjustable)</a:t>
            </a:r>
            <a:endParaRPr lang="en-CA" sz="850" dirty="0">
              <a:latin typeface="Arial" panose="020B0604020202020204" pitchFamily="34" charset="0"/>
              <a:cs typeface="Arial" panose="020B0604020202020204" pitchFamily="34" charset="0"/>
            </a:endParaRPr>
          </a:p>
          <a:p>
            <a:pPr fontAlgn="base"/>
            <a:r>
              <a:rPr lang="en-CA" sz="850" b="1" dirty="0">
                <a:latin typeface="Arial" panose="020B0604020202020204" pitchFamily="34" charset="0"/>
                <a:cs typeface="Arial" panose="020B0604020202020204" pitchFamily="34" charset="0"/>
              </a:rPr>
              <a:t>• </a:t>
            </a:r>
            <a:r>
              <a:rPr lang="en-US" sz="850" b="1" dirty="0">
                <a:latin typeface="Arial" panose="020B0604020202020204" pitchFamily="34" charset="0"/>
                <a:cs typeface="Arial" panose="020B0604020202020204" pitchFamily="34" charset="0"/>
              </a:rPr>
              <a:t>Heavy-duty</a:t>
            </a:r>
            <a:r>
              <a:rPr lang="en-US" sz="850" dirty="0">
                <a:latin typeface="Arial" panose="020B0604020202020204" pitchFamily="34" charset="0"/>
                <a:cs typeface="Arial" panose="020B0604020202020204" pitchFamily="34" charset="0"/>
              </a:rPr>
              <a:t> – steel construction with rubber feet</a:t>
            </a:r>
          </a:p>
          <a:p>
            <a:pPr fontAlgn="base"/>
            <a:r>
              <a:rPr lang="en-CA" sz="850" b="1" dirty="0">
                <a:latin typeface="Arial" panose="020B0604020202020204" pitchFamily="34" charset="0"/>
                <a:cs typeface="Arial" panose="020B0604020202020204" pitchFamily="34" charset="0"/>
              </a:rPr>
              <a:t>• </a:t>
            </a:r>
            <a:r>
              <a:rPr lang="en-US" sz="850" b="1" dirty="0">
                <a:latin typeface="Arial" panose="020B0604020202020204" pitchFamily="34" charset="0"/>
                <a:cs typeface="Arial" panose="020B0604020202020204" pitchFamily="34" charset="0"/>
              </a:rPr>
              <a:t>Security Protection</a:t>
            </a:r>
            <a:r>
              <a:rPr lang="en-US" sz="850" dirty="0">
                <a:latin typeface="Arial" panose="020B0604020202020204" pitchFamily="34" charset="0"/>
                <a:cs typeface="Arial" panose="020B0604020202020204" pitchFamily="34" charset="0"/>
              </a:rPr>
              <a:t> -Key Lock With 2 keys and locking lid cover included</a:t>
            </a:r>
          </a:p>
          <a:p>
            <a:pPr fontAlgn="base"/>
            <a:r>
              <a:rPr lang="en-CA" sz="850" b="1" dirty="0">
                <a:latin typeface="Arial" panose="020B0604020202020204" pitchFamily="34" charset="0"/>
                <a:cs typeface="Arial" panose="020B0604020202020204" pitchFamily="34" charset="0"/>
              </a:rPr>
              <a:t>• </a:t>
            </a:r>
            <a:r>
              <a:rPr lang="en-US" sz="850" b="1" dirty="0">
                <a:latin typeface="Arial" panose="020B0604020202020204" pitchFamily="34" charset="0"/>
                <a:cs typeface="Arial" panose="020B0604020202020204" pitchFamily="34" charset="0"/>
              </a:rPr>
              <a:t>One Touch Operation </a:t>
            </a:r>
            <a:r>
              <a:rPr lang="en-US" sz="850" dirty="0">
                <a:latin typeface="Arial" panose="020B0604020202020204" pitchFamily="34" charset="0"/>
                <a:cs typeface="Arial" panose="020B0604020202020204" pitchFamily="34" charset="0"/>
              </a:rPr>
              <a:t>- push button drawer release</a:t>
            </a:r>
          </a:p>
          <a:p>
            <a:pPr fontAlgn="base"/>
            <a:r>
              <a:rPr lang="en-CA" sz="850" b="1" dirty="0">
                <a:latin typeface="Arial" panose="020B0604020202020204" pitchFamily="34" charset="0"/>
                <a:cs typeface="Arial" panose="020B0604020202020204" pitchFamily="34" charset="0"/>
              </a:rPr>
              <a:t>• </a:t>
            </a:r>
            <a:r>
              <a:rPr lang="en-US" sz="850" b="1" dirty="0">
                <a:latin typeface="Arial" panose="020B0604020202020204" pitchFamily="34" charset="0"/>
                <a:cs typeface="Arial" panose="020B0604020202020204" pitchFamily="34" charset="0"/>
              </a:rPr>
              <a:t>Dual Media Slots - </a:t>
            </a:r>
            <a:r>
              <a:rPr lang="en-US" sz="850" dirty="0">
                <a:latin typeface="Arial" panose="020B0604020202020204" pitchFamily="34" charset="0"/>
                <a:cs typeface="Arial" panose="020B0604020202020204" pitchFamily="34" charset="0"/>
              </a:rPr>
              <a:t>Provide quick and secure storage of valuable items</a:t>
            </a:r>
          </a:p>
          <a:p>
            <a:pPr fontAlgn="base"/>
            <a:r>
              <a:rPr lang="en-CA" sz="850" b="1" dirty="0">
                <a:latin typeface="Arial" panose="020B0604020202020204" pitchFamily="34" charset="0"/>
                <a:cs typeface="Arial" panose="020B0604020202020204" pitchFamily="34" charset="0"/>
              </a:rPr>
              <a:t>• </a:t>
            </a:r>
            <a:r>
              <a:rPr lang="en-US" sz="850" b="1" dirty="0">
                <a:latin typeface="Arial" panose="020B0604020202020204" pitchFamily="34" charset="0"/>
                <a:cs typeface="Arial" panose="020B0604020202020204" pitchFamily="34" charset="0"/>
              </a:rPr>
              <a:t>Additional Tray with Locking lid – </a:t>
            </a:r>
            <a:r>
              <a:rPr lang="en-US" sz="850" dirty="0">
                <a:latin typeface="Arial" panose="020B0604020202020204" pitchFamily="34" charset="0"/>
                <a:cs typeface="Arial" panose="020B0604020202020204" pitchFamily="34" charset="0"/>
              </a:rPr>
              <a:t>Ideal for multiple clerks (model RCRD-16T)</a:t>
            </a:r>
            <a:endParaRPr lang="en-CA" sz="850" dirty="0">
              <a:latin typeface="Arial" panose="020B0604020202020204" pitchFamily="34" charset="0"/>
              <a:cs typeface="Arial" panose="020B0604020202020204" pitchFamily="34" charset="0"/>
            </a:endParaRPr>
          </a:p>
        </p:txBody>
      </p:sp>
      <p:sp>
        <p:nvSpPr>
          <p:cNvPr id="16" name="Text Box 130">
            <a:extLst>
              <a:ext uri="{FF2B5EF4-FFF2-40B4-BE49-F238E27FC236}">
                <a16:creationId xmlns:a16="http://schemas.microsoft.com/office/drawing/2014/main" id="{EFA19754-FDEF-CAA0-97FC-085C888237B3}"/>
              </a:ext>
            </a:extLst>
          </p:cNvPr>
          <p:cNvSpPr txBox="1">
            <a:spLocks noChangeArrowheads="1"/>
          </p:cNvSpPr>
          <p:nvPr/>
        </p:nvSpPr>
        <p:spPr bwMode="auto">
          <a:xfrm>
            <a:off x="416385" y="1996671"/>
            <a:ext cx="2957771"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spcBef>
                <a:spcPts val="0"/>
              </a:spcBef>
              <a:spcAft>
                <a:spcPts val="0"/>
              </a:spcAft>
            </a:pPr>
            <a:r>
              <a:rPr lang="pt-BR" sz="1400" b="1" kern="1400" dirty="0">
                <a:solidFill>
                  <a:srgbClr val="FCAF17"/>
                </a:solidFill>
                <a:effectLst/>
                <a:latin typeface="Arial" panose="020B0604020202020204" pitchFamily="34" charset="0"/>
                <a:ea typeface="Times New Roman"/>
                <a:cs typeface="Arial" panose="020B0604020202020204" pitchFamily="34" charset="0"/>
              </a:rPr>
              <a:t>RCRD-1616M</a:t>
            </a:r>
          </a:p>
          <a:p>
            <a:pPr marL="0" marR="0">
              <a:spcBef>
                <a:spcPts val="0"/>
              </a:spcBef>
              <a:spcAft>
                <a:spcPts val="0"/>
              </a:spcAft>
            </a:pPr>
            <a:r>
              <a:rPr lang="pt-BR" sz="1400" b="1" kern="1400" dirty="0">
                <a:solidFill>
                  <a:srgbClr val="FCAF17"/>
                </a:solidFill>
                <a:effectLst/>
                <a:latin typeface="Arial" panose="020B0604020202020204" pitchFamily="34" charset="0"/>
                <a:ea typeface="Times New Roman"/>
                <a:cs typeface="Arial" panose="020B0604020202020204" pitchFamily="34" charset="0"/>
              </a:rPr>
              <a:t>Cash Drawer</a:t>
            </a:r>
            <a:endParaRPr lang="en-CA" sz="105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17" name="Rectangle 16">
            <a:extLst>
              <a:ext uri="{FF2B5EF4-FFF2-40B4-BE49-F238E27FC236}">
                <a16:creationId xmlns:a16="http://schemas.microsoft.com/office/drawing/2014/main" id="{EC2DD46B-91F7-CDCF-4DD8-7086E9B904CE}"/>
              </a:ext>
            </a:extLst>
          </p:cNvPr>
          <p:cNvSpPr/>
          <p:nvPr/>
        </p:nvSpPr>
        <p:spPr>
          <a:xfrm>
            <a:off x="187202" y="1140477"/>
            <a:ext cx="5826904" cy="707886"/>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The Royal Sovereign push button cash drawer is ideal for small business and store use. Simply press the button on the cash drawer to open the cash drawer. Includes four spring loaded bill compartments, eight coin dividers (four adjustable) and two media slots for quick and secure storage of valuable items. Use the lock function to secure the cash register drawer when not in use.</a:t>
            </a:r>
            <a:endParaRPr lang="en-CA" sz="1000" dirty="0">
              <a:latin typeface="Arial" panose="020B0604020202020204" pitchFamily="34" charset="0"/>
              <a:cs typeface="Arial" panose="020B0604020202020204" pitchFamily="34" charset="0"/>
            </a:endParaRPr>
          </a:p>
        </p:txBody>
      </p:sp>
      <p:sp>
        <p:nvSpPr>
          <p:cNvPr id="18" name="Text Box 52">
            <a:extLst>
              <a:ext uri="{FF2B5EF4-FFF2-40B4-BE49-F238E27FC236}">
                <a16:creationId xmlns:a16="http://schemas.microsoft.com/office/drawing/2014/main" id="{B68783F2-5D09-97CB-5FD7-2C16C0B2B1DB}"/>
              </a:ext>
            </a:extLst>
          </p:cNvPr>
          <p:cNvSpPr txBox="1">
            <a:spLocks noChangeArrowheads="1"/>
          </p:cNvSpPr>
          <p:nvPr/>
        </p:nvSpPr>
        <p:spPr bwMode="auto">
          <a:xfrm>
            <a:off x="187202" y="634842"/>
            <a:ext cx="44958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Cash Boxes</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2" name="Text Box 157">
            <a:extLst>
              <a:ext uri="{FF2B5EF4-FFF2-40B4-BE49-F238E27FC236}">
                <a16:creationId xmlns:a16="http://schemas.microsoft.com/office/drawing/2014/main" id="{E83FBE8A-8EC3-CBFA-1896-DDDD851F57E1}"/>
              </a:ext>
            </a:extLst>
          </p:cNvPr>
          <p:cNvSpPr txBox="1">
            <a:spLocks noChangeArrowheads="1"/>
          </p:cNvSpPr>
          <p:nvPr/>
        </p:nvSpPr>
        <p:spPr bwMode="auto">
          <a:xfrm>
            <a:off x="2911238" y="4371287"/>
            <a:ext cx="3587446" cy="1390031"/>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850" b="1" kern="1400" dirty="0">
                <a:effectLst/>
                <a:latin typeface="Arial" panose="020B0604020202020204" pitchFamily="34" charset="0"/>
                <a:ea typeface="Times New Roman"/>
                <a:cs typeface="Arial" panose="020B0604020202020204" pitchFamily="34" charset="0"/>
              </a:rPr>
              <a:t>Features:</a:t>
            </a:r>
          </a:p>
          <a:p>
            <a:pPr fontAlgn="base"/>
            <a:r>
              <a:rPr lang="en-CA"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One touch push button manual cash drawer;  black finish</a:t>
            </a:r>
          </a:p>
          <a:p>
            <a:pPr fontAlgn="base"/>
            <a:r>
              <a:rPr lang="en-CA"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4 bill compartment with spring-loaded bill weights and 8 coin dividers (4 adjustable)</a:t>
            </a:r>
          </a:p>
          <a:p>
            <a:pPr fontAlgn="base"/>
            <a:r>
              <a:rPr lang="en-CA"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Removable coin tray</a:t>
            </a:r>
          </a:p>
          <a:p>
            <a:pPr fontAlgn="base"/>
            <a:r>
              <a:rPr lang="en-CA"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Key lock lid secures tray when not in use or during transport</a:t>
            </a:r>
          </a:p>
          <a:p>
            <a:pPr fontAlgn="base"/>
            <a:r>
              <a:rPr lang="en-CA"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Heavy duty construction keeps currency secure</a:t>
            </a:r>
          </a:p>
          <a:p>
            <a:pPr fontAlgn="base"/>
            <a:r>
              <a:rPr lang="en-CA"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Dimensions:  14.5”W x 13.5”D x 3"H </a:t>
            </a:r>
          </a:p>
          <a:p>
            <a:pPr fontAlgn="base"/>
            <a:r>
              <a:rPr lang="en-CA" sz="850" b="1"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Compatible with Royal Sovereign model RCRD-1616M and RCRD-1616UE Cash Drawers</a:t>
            </a:r>
          </a:p>
        </p:txBody>
      </p:sp>
      <p:sp>
        <p:nvSpPr>
          <p:cNvPr id="23" name="Text Box 130">
            <a:extLst>
              <a:ext uri="{FF2B5EF4-FFF2-40B4-BE49-F238E27FC236}">
                <a16:creationId xmlns:a16="http://schemas.microsoft.com/office/drawing/2014/main" id="{5F96FB18-7423-05E3-F550-19E7588418D4}"/>
              </a:ext>
            </a:extLst>
          </p:cNvPr>
          <p:cNvSpPr txBox="1">
            <a:spLocks noChangeArrowheads="1"/>
          </p:cNvSpPr>
          <p:nvPr/>
        </p:nvSpPr>
        <p:spPr bwMode="auto">
          <a:xfrm>
            <a:off x="2888378" y="4020755"/>
            <a:ext cx="2957771"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spcBef>
                <a:spcPts val="0"/>
              </a:spcBef>
              <a:spcAft>
                <a:spcPts val="0"/>
              </a:spcAft>
            </a:pPr>
            <a:r>
              <a:rPr lang="pt-BR" sz="1400" b="1" kern="1400" dirty="0">
                <a:solidFill>
                  <a:srgbClr val="FCAF17"/>
                </a:solidFill>
                <a:effectLst/>
                <a:latin typeface="Arial" panose="020B0604020202020204" pitchFamily="34" charset="0"/>
                <a:ea typeface="Times New Roman"/>
                <a:cs typeface="Arial" panose="020B0604020202020204" pitchFamily="34" charset="0"/>
              </a:rPr>
              <a:t>RCRD-16T</a:t>
            </a:r>
          </a:p>
          <a:p>
            <a:pPr marL="0" marR="0">
              <a:spcBef>
                <a:spcPts val="0"/>
              </a:spcBef>
              <a:spcAft>
                <a:spcPts val="0"/>
              </a:spcAft>
            </a:pPr>
            <a:r>
              <a:rPr lang="pt-BR" sz="1400" b="1" kern="1400" dirty="0">
                <a:solidFill>
                  <a:srgbClr val="FCAF17"/>
                </a:solidFill>
                <a:effectLst/>
                <a:latin typeface="Arial" panose="020B0604020202020204" pitchFamily="34" charset="0"/>
                <a:ea typeface="Times New Roman"/>
                <a:cs typeface="Arial" panose="020B0604020202020204" pitchFamily="34" charset="0"/>
              </a:rPr>
              <a:t>Cash Drawer with Locking Lid </a:t>
            </a:r>
            <a:endParaRPr lang="en-CA" sz="105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4" name="Slide Number Placeholder 7">
            <a:extLst>
              <a:ext uri="{FF2B5EF4-FFF2-40B4-BE49-F238E27FC236}">
                <a16:creationId xmlns:a16="http://schemas.microsoft.com/office/drawing/2014/main" id="{4692C9B0-D815-9545-B63B-4D1A6939C749}"/>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8</a:t>
            </a:fld>
            <a:endParaRPr lang="en-US" sz="1100" dirty="0">
              <a:solidFill>
                <a:schemeClr val="tx1"/>
              </a:solidFill>
              <a:latin typeface="Arial" panose="020B0604020202020204" pitchFamily="34" charset="0"/>
              <a:cs typeface="Arial" panose="020B0604020202020204" pitchFamily="34" charset="0"/>
            </a:endParaRPr>
          </a:p>
        </p:txBody>
      </p:sp>
      <p:sp>
        <p:nvSpPr>
          <p:cNvPr id="25" name="Text Box 157">
            <a:extLst>
              <a:ext uri="{FF2B5EF4-FFF2-40B4-BE49-F238E27FC236}">
                <a16:creationId xmlns:a16="http://schemas.microsoft.com/office/drawing/2014/main" id="{5A4EB973-D5C8-0BA1-9F77-D0D3AA67E8EC}"/>
              </a:ext>
            </a:extLst>
          </p:cNvPr>
          <p:cNvSpPr txBox="1">
            <a:spLocks noChangeArrowheads="1"/>
          </p:cNvSpPr>
          <p:nvPr/>
        </p:nvSpPr>
        <p:spPr bwMode="auto">
          <a:xfrm>
            <a:off x="416384" y="6623623"/>
            <a:ext cx="3886201" cy="1390031"/>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850" b="1" kern="1400" dirty="0">
                <a:effectLst/>
                <a:latin typeface="Arial" panose="020B0604020202020204" pitchFamily="34" charset="0"/>
                <a:ea typeface="Times New Roman"/>
                <a:cs typeface="Arial" panose="020B0604020202020204" pitchFamily="34" charset="0"/>
              </a:rPr>
              <a:t>Features:</a:t>
            </a:r>
          </a:p>
          <a:p>
            <a:pPr fontAlgn="base"/>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Heavy-duty, steel construction - 24Volt for RJ11/USB</a:t>
            </a:r>
          </a:p>
          <a:p>
            <a:pPr fontAlgn="base"/>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4 bill / 8 coin compartment (4 adjustable)</a:t>
            </a:r>
          </a:p>
          <a:p>
            <a:pPr fontAlgn="base"/>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Dual media slots for quick and secure storage of valuable items</a:t>
            </a:r>
          </a:p>
          <a:p>
            <a:pPr fontAlgn="base"/>
            <a:r>
              <a:rPr lang="en-CA" sz="85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Lock / Unlock function secures cash drawer when not in use</a:t>
            </a:r>
            <a:endParaRPr lang="en-CA" sz="850" dirty="0">
              <a:latin typeface="Arial" panose="020B0604020202020204" pitchFamily="34" charset="0"/>
              <a:cs typeface="Arial" panose="020B0604020202020204" pitchFamily="34" charset="0"/>
            </a:endParaRPr>
          </a:p>
        </p:txBody>
      </p:sp>
      <p:sp>
        <p:nvSpPr>
          <p:cNvPr id="26" name="Text Box 130">
            <a:extLst>
              <a:ext uri="{FF2B5EF4-FFF2-40B4-BE49-F238E27FC236}">
                <a16:creationId xmlns:a16="http://schemas.microsoft.com/office/drawing/2014/main" id="{C1A1972A-7D13-7CB4-758D-FE975E7E8BDC}"/>
              </a:ext>
            </a:extLst>
          </p:cNvPr>
          <p:cNvSpPr txBox="1">
            <a:spLocks noChangeArrowheads="1"/>
          </p:cNvSpPr>
          <p:nvPr/>
        </p:nvSpPr>
        <p:spPr bwMode="auto">
          <a:xfrm>
            <a:off x="416385" y="6273091"/>
            <a:ext cx="3423307"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spcBef>
                <a:spcPts val="0"/>
              </a:spcBef>
              <a:spcAft>
                <a:spcPts val="0"/>
              </a:spcAft>
            </a:pPr>
            <a:r>
              <a:rPr lang="pt-BR" sz="1400" b="1" kern="1400" dirty="0">
                <a:solidFill>
                  <a:srgbClr val="FCAF17"/>
                </a:solidFill>
                <a:effectLst/>
                <a:latin typeface="Arial" panose="020B0604020202020204" pitchFamily="34" charset="0"/>
                <a:ea typeface="Times New Roman"/>
                <a:cs typeface="Arial" panose="020B0604020202020204" pitchFamily="34" charset="0"/>
              </a:rPr>
              <a:t>RCRD-1616UE</a:t>
            </a:r>
          </a:p>
          <a:p>
            <a:pPr marL="0" marR="0">
              <a:spcBef>
                <a:spcPts val="0"/>
              </a:spcBef>
              <a:spcAft>
                <a:spcPts val="0"/>
              </a:spcAft>
            </a:pPr>
            <a:r>
              <a:rPr lang="pt-BR" sz="1400" b="1" kern="1400" dirty="0">
                <a:solidFill>
                  <a:srgbClr val="FCAF17"/>
                </a:solidFill>
                <a:effectLst/>
                <a:latin typeface="Arial" panose="020B0604020202020204" pitchFamily="34" charset="0"/>
                <a:ea typeface="Times New Roman"/>
                <a:cs typeface="Arial" panose="020B0604020202020204" pitchFamily="34" charset="0"/>
              </a:rPr>
              <a:t>Heavy Duty Electronic Cash Drawer</a:t>
            </a:r>
            <a:endParaRPr lang="en-CA" sz="1050" kern="1400" dirty="0">
              <a:solidFill>
                <a:srgbClr val="212120"/>
              </a:solidFill>
              <a:effectLst/>
              <a:latin typeface="Arial" panose="020B0604020202020204" pitchFamily="34" charset="0"/>
              <a:ea typeface="Times New Roman"/>
              <a:cs typeface="Arial" panose="020B0604020202020204" pitchFamily="34" charset="0"/>
            </a:endParaRPr>
          </a:p>
        </p:txBody>
      </p:sp>
      <p:sp>
        <p:nvSpPr>
          <p:cNvPr id="27" name="Text Box 130">
            <a:extLst>
              <a:ext uri="{FF2B5EF4-FFF2-40B4-BE49-F238E27FC236}">
                <a16:creationId xmlns:a16="http://schemas.microsoft.com/office/drawing/2014/main" id="{67604F47-045D-A9C9-81AD-841AEFC28508}"/>
              </a:ext>
            </a:extLst>
          </p:cNvPr>
          <p:cNvSpPr txBox="1">
            <a:spLocks noChangeArrowheads="1"/>
          </p:cNvSpPr>
          <p:nvPr/>
        </p:nvSpPr>
        <p:spPr bwMode="auto">
          <a:xfrm>
            <a:off x="2599515" y="8154987"/>
            <a:ext cx="3423307"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spcBef>
                <a:spcPts val="0"/>
              </a:spcBef>
              <a:spcAft>
                <a:spcPts val="0"/>
              </a:spcAft>
            </a:pPr>
            <a:r>
              <a:rPr lang="pt-BR" sz="1400" b="1" kern="1400" dirty="0">
                <a:solidFill>
                  <a:srgbClr val="FCAF17"/>
                </a:solidFill>
                <a:effectLst/>
                <a:latin typeface="Arial" panose="020B0604020202020204" pitchFamily="34" charset="0"/>
                <a:ea typeface="Times New Roman"/>
                <a:cs typeface="Arial" panose="020B0604020202020204" pitchFamily="34" charset="0"/>
              </a:rPr>
              <a:t>RCRD-MB</a:t>
            </a:r>
          </a:p>
          <a:p>
            <a:pPr marL="0" marR="0">
              <a:spcBef>
                <a:spcPts val="0"/>
              </a:spcBef>
              <a:spcAft>
                <a:spcPts val="0"/>
              </a:spcAft>
            </a:pPr>
            <a:r>
              <a:rPr lang="en-US" sz="1400" b="1" kern="1400" dirty="0">
                <a:solidFill>
                  <a:srgbClr val="FCAF17"/>
                </a:solidFill>
                <a:effectLst/>
                <a:latin typeface="Arial" panose="020B0604020202020204" pitchFamily="34" charset="0"/>
                <a:ea typeface="Times New Roman"/>
                <a:cs typeface="Arial" panose="020B0604020202020204" pitchFamily="34" charset="0"/>
              </a:rPr>
              <a:t>Mounting Brackets for Cash Drawer</a:t>
            </a:r>
            <a:endParaRPr lang="en-CA" sz="1050" kern="1400" dirty="0">
              <a:solidFill>
                <a:srgbClr val="212120"/>
              </a:solidFill>
              <a:effectLst/>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1755721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20" t="2440" r="4439" b="4515"/>
          <a:stretch/>
        </p:blipFill>
        <p:spPr bwMode="auto">
          <a:xfrm>
            <a:off x="4153853" y="2667000"/>
            <a:ext cx="2111536" cy="2363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 Box 157"/>
          <p:cNvSpPr txBox="1">
            <a:spLocks noChangeArrowheads="1"/>
          </p:cNvSpPr>
          <p:nvPr/>
        </p:nvSpPr>
        <p:spPr bwMode="auto">
          <a:xfrm>
            <a:off x="624244" y="2983756"/>
            <a:ext cx="3414356" cy="110490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lnSpc>
                <a:spcPts val="3365"/>
              </a:lnSpc>
              <a:spcBef>
                <a:spcPts val="0"/>
              </a:spcBef>
              <a:spcAft>
                <a:spcPts val="0"/>
              </a:spcAft>
            </a:pPr>
            <a:r>
              <a:rPr lang="en-CA" sz="1000" kern="1400" dirty="0">
                <a:effectLst/>
                <a:latin typeface="Arial" panose="020B0604020202020204" pitchFamily="34" charset="0"/>
                <a:ea typeface="Times New Roman"/>
                <a:cs typeface="Arial" panose="020B0604020202020204" pitchFamily="34" charset="0"/>
              </a:rPr>
              <a:t>Features</a:t>
            </a:r>
            <a:r>
              <a:rPr lang="en-CA" sz="850" kern="1400" dirty="0">
                <a:effectLst/>
                <a:latin typeface="Arial" panose="020B0604020202020204" pitchFamily="34" charset="0"/>
                <a:ea typeface="Times New Roman"/>
                <a:cs typeface="Arial" panose="020B0604020202020204" pitchFamily="34" charset="0"/>
              </a:rPr>
              <a:t>:</a:t>
            </a:r>
            <a:endParaRPr lang="en-CA" sz="1000" kern="1400" dirty="0">
              <a:effectLst/>
              <a:latin typeface="Arial" panose="020B0604020202020204" pitchFamily="34" charset="0"/>
              <a:ea typeface="Times New Roman"/>
              <a:cs typeface="Arial" panose="020B0604020202020204" pitchFamily="34" charset="0"/>
            </a:endParaRPr>
          </a:p>
          <a:p>
            <a:pPr fontAlgn="base"/>
            <a:r>
              <a:rPr lang="en-CA" sz="850" dirty="0">
                <a:latin typeface="Arial" panose="020B0604020202020204" pitchFamily="34" charset="0"/>
                <a:cs typeface="Arial" panose="020B0604020202020204" pitchFamily="34" charset="0"/>
              </a:rPr>
              <a:t>• High security pop-up and swivel design permits easy access </a:t>
            </a:r>
          </a:p>
          <a:p>
            <a:pPr fontAlgn="base"/>
            <a:r>
              <a:rPr lang="en-CA" sz="850" dirty="0">
                <a:latin typeface="Arial" panose="020B0604020202020204" pitchFamily="34" charset="0"/>
                <a:cs typeface="Arial" panose="020B0604020202020204" pitchFamily="34" charset="0"/>
              </a:rPr>
              <a:t>   to zipper in unlocked position</a:t>
            </a:r>
          </a:p>
          <a:p>
            <a:pPr fontAlgn="base"/>
            <a:r>
              <a:rPr lang="en-CA" sz="850" dirty="0">
                <a:latin typeface="Arial" panose="020B0604020202020204" pitchFamily="34" charset="0"/>
                <a:cs typeface="Arial" panose="020B0604020202020204" pitchFamily="34" charset="0"/>
              </a:rPr>
              <a:t>• Solid precision die-cast construction  </a:t>
            </a:r>
          </a:p>
          <a:p>
            <a:pPr fontAlgn="base"/>
            <a:r>
              <a:rPr lang="en-CA" sz="850" dirty="0">
                <a:latin typeface="Arial" panose="020B0604020202020204" pitchFamily="34" charset="0"/>
                <a:cs typeface="Arial" panose="020B0604020202020204" pitchFamily="34" charset="0"/>
              </a:rPr>
              <a:t>• Can be locked without the use of a key (2 keys included – </a:t>
            </a:r>
          </a:p>
          <a:p>
            <a:pPr fontAlgn="base"/>
            <a:r>
              <a:rPr lang="en-CA" sz="850" dirty="0">
                <a:latin typeface="Arial" panose="020B0604020202020204" pitchFamily="34" charset="0"/>
                <a:cs typeface="Arial" panose="020B0604020202020204" pitchFamily="34" charset="0"/>
              </a:rPr>
              <a:t>   each bag is keyed differently)</a:t>
            </a:r>
          </a:p>
          <a:p>
            <a:pPr fontAlgn="base"/>
            <a:r>
              <a:rPr lang="en-CA" sz="850" dirty="0">
                <a:latin typeface="Arial" panose="020B0604020202020204" pitchFamily="34" charset="0"/>
                <a:cs typeface="Arial" panose="020B0604020202020204" pitchFamily="34" charset="0"/>
              </a:rPr>
              <a:t>• Made from durable laminated nylon with waterproof  </a:t>
            </a:r>
          </a:p>
          <a:p>
            <a:pPr fontAlgn="base"/>
            <a:r>
              <a:rPr lang="en-CA" sz="850" dirty="0">
                <a:latin typeface="Arial" panose="020B0604020202020204" pitchFamily="34" charset="0"/>
                <a:cs typeface="Arial" panose="020B0604020202020204" pitchFamily="34" charset="0"/>
              </a:rPr>
              <a:t>   polyvinyl and cotton twill backing</a:t>
            </a:r>
          </a:p>
          <a:p>
            <a:pPr fontAlgn="base"/>
            <a:r>
              <a:rPr lang="en-CA" sz="850" dirty="0">
                <a:latin typeface="Arial" panose="020B0604020202020204" pitchFamily="34" charset="0"/>
                <a:cs typeface="Arial" panose="020B0604020202020204" pitchFamily="34" charset="0"/>
              </a:rPr>
              <a:t>• Can withstand the impact of drops for hundreds of trips as </a:t>
            </a:r>
          </a:p>
          <a:p>
            <a:pPr fontAlgn="base"/>
            <a:r>
              <a:rPr lang="en-CA" sz="850" dirty="0">
                <a:latin typeface="Arial" panose="020B0604020202020204" pitchFamily="34" charset="0"/>
                <a:cs typeface="Arial" panose="020B0604020202020204" pitchFamily="34" charset="0"/>
              </a:rPr>
              <a:t>   well as daily abuse</a:t>
            </a:r>
          </a:p>
          <a:p>
            <a:pPr fontAlgn="base"/>
            <a:r>
              <a:rPr lang="en-CA" sz="850" dirty="0">
                <a:latin typeface="Arial" panose="020B0604020202020204" pitchFamily="34" charset="0"/>
                <a:cs typeface="Arial" panose="020B0604020202020204" pitchFamily="34" charset="0"/>
              </a:rPr>
              <a:t>• Colour: Navy Blue</a:t>
            </a:r>
            <a:endParaRPr lang="en-CA" sz="800" dirty="0">
              <a:latin typeface="Arial" panose="020B0604020202020204" pitchFamily="34" charset="0"/>
              <a:cs typeface="Arial" panose="020B0604020202020204" pitchFamily="34" charset="0"/>
            </a:endParaRPr>
          </a:p>
        </p:txBody>
      </p:sp>
      <p:sp>
        <p:nvSpPr>
          <p:cNvPr id="28" name="Text Box 130"/>
          <p:cNvSpPr txBox="1">
            <a:spLocks noChangeArrowheads="1"/>
          </p:cNvSpPr>
          <p:nvPr/>
        </p:nvSpPr>
        <p:spPr bwMode="auto">
          <a:xfrm>
            <a:off x="610216" y="2717056"/>
            <a:ext cx="3123584" cy="4883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CMDB-2500</a:t>
            </a:r>
          </a:p>
          <a:p>
            <a:pPr marL="0" marR="0" algn="just">
              <a:spcBef>
                <a:spcPts val="0"/>
              </a:spcBef>
              <a:spcAft>
                <a:spcPts val="0"/>
              </a:spcAft>
            </a:pPr>
            <a:r>
              <a:rPr lang="pt-BR" sz="1200" b="1" kern="1400" dirty="0">
                <a:solidFill>
                  <a:srgbClr val="FCAF17"/>
                </a:solidFill>
                <a:latin typeface="Arial" panose="020B0604020202020204" pitchFamily="34" charset="0"/>
                <a:ea typeface="Times New Roman"/>
                <a:cs typeface="Arial" panose="020B0604020202020204" pitchFamily="34" charset="0"/>
              </a:rPr>
              <a:t>Locking Security Bag – 16” x 12”</a:t>
            </a:r>
            <a:endParaRPr lang="pt-BR" sz="1200" b="1" kern="1400" dirty="0">
              <a:solidFill>
                <a:srgbClr val="FCAF17"/>
              </a:solidFill>
              <a:effectLst/>
              <a:latin typeface="Arial" panose="020B0604020202020204" pitchFamily="34" charset="0"/>
              <a:ea typeface="Times New Roman"/>
              <a:cs typeface="Arial" panose="020B0604020202020204" pitchFamily="34" charset="0"/>
            </a:endParaRPr>
          </a:p>
        </p:txBody>
      </p:sp>
      <p:sp>
        <p:nvSpPr>
          <p:cNvPr id="30" name="Rectangle 29">
            <a:extLst>
              <a:ext uri="{FF2B5EF4-FFF2-40B4-BE49-F238E27FC236}">
                <a16:creationId xmlns:a16="http://schemas.microsoft.com/office/drawing/2014/main" id="{EEF4D805-6B61-4A01-AAD8-99E402B4815B}"/>
              </a:ext>
            </a:extLst>
          </p:cNvPr>
          <p:cNvSpPr/>
          <p:nvPr/>
        </p:nvSpPr>
        <p:spPr>
          <a:xfrm>
            <a:off x="6627312" y="3624639"/>
            <a:ext cx="230688" cy="1894723"/>
          </a:xfrm>
          <a:prstGeom prst="rect">
            <a:avLst/>
          </a:prstGeom>
          <a:solidFill>
            <a:srgbClr val="00B0F0"/>
          </a:solidFill>
          <a:ln>
            <a:solidFill>
              <a:srgbClr val="00B0F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4D8207DF-71F5-4D7F-8E0A-B1AE69F30E00}"/>
              </a:ext>
            </a:extLst>
          </p:cNvPr>
          <p:cNvSpPr txBox="1"/>
          <p:nvPr/>
        </p:nvSpPr>
        <p:spPr>
          <a:xfrm>
            <a:off x="5153102" y="4402723"/>
            <a:ext cx="3175000" cy="307777"/>
          </a:xfrm>
          <a:prstGeom prst="rect">
            <a:avLst/>
          </a:prstGeom>
          <a:noFill/>
          <a:scene3d>
            <a:camera prst="orthographicFront">
              <a:rot lat="0" lon="0" rev="5400000"/>
            </a:camera>
            <a:lightRig rig="threePt" dir="t"/>
          </a:scene3d>
        </p:spPr>
        <p:txBody>
          <a:bodyPr wrap="square" rtlCol="0">
            <a:spAutoFit/>
          </a:bodyPr>
          <a:lstStyle/>
          <a:p>
            <a:pPr algn="ctr"/>
            <a:r>
              <a:rPr lang="en-CA" sz="1400" b="1" dirty="0">
                <a:solidFill>
                  <a:schemeClr val="bg1"/>
                </a:solidFill>
                <a:latin typeface="Arial" panose="020B0604020202020204" pitchFamily="34" charset="0"/>
                <a:cs typeface="Arial" panose="020B0604020202020204" pitchFamily="34" charset="0"/>
              </a:rPr>
              <a:t>Cash Accessories</a:t>
            </a:r>
          </a:p>
        </p:txBody>
      </p:sp>
      <p:sp>
        <p:nvSpPr>
          <p:cNvPr id="20" name="Slide Number Placeholder 7">
            <a:extLst>
              <a:ext uri="{FF2B5EF4-FFF2-40B4-BE49-F238E27FC236}">
                <a16:creationId xmlns:a16="http://schemas.microsoft.com/office/drawing/2014/main" id="{5ED0F6A4-8DAE-4A24-88EC-C1C42992ED61}"/>
              </a:ext>
            </a:extLst>
          </p:cNvPr>
          <p:cNvSpPr>
            <a:spLocks noGrp="1"/>
          </p:cNvSpPr>
          <p:nvPr>
            <p:ph type="sldNum" sz="quarter" idx="12"/>
          </p:nvPr>
        </p:nvSpPr>
        <p:spPr>
          <a:xfrm>
            <a:off x="6498684" y="8764364"/>
            <a:ext cx="359316" cy="365125"/>
          </a:xfrm>
        </p:spPr>
        <p:txBody>
          <a:bodyPr/>
          <a:lstStyle/>
          <a:p>
            <a:pPr algn="ctr"/>
            <a:fld id="{20CD2C43-540D-4B16-A6A3-D4849DF82D26}" type="slidenum">
              <a:rPr lang="en-US" sz="1100" smtClean="0">
                <a:solidFill>
                  <a:schemeClr val="tx1"/>
                </a:solidFill>
                <a:latin typeface="Arial" panose="020B0604020202020204" pitchFamily="34" charset="0"/>
                <a:cs typeface="Arial" panose="020B0604020202020204" pitchFamily="34" charset="0"/>
              </a:rPr>
              <a:pPr algn="ctr"/>
              <a:t>9</a:t>
            </a:fld>
            <a:endParaRPr lang="en-US" sz="1100" dirty="0">
              <a:solidFill>
                <a:schemeClr val="tx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5AF8015A-2164-4C7D-A3C0-BBF9C2B325BE}"/>
              </a:ext>
            </a:extLst>
          </p:cNvPr>
          <p:cNvSpPr/>
          <p:nvPr/>
        </p:nvSpPr>
        <p:spPr>
          <a:xfrm>
            <a:off x="187202" y="1140477"/>
            <a:ext cx="5826904" cy="553998"/>
          </a:xfrm>
          <a:prstGeom prst="rect">
            <a:avLst/>
          </a:prstGeom>
        </p:spPr>
        <p:txBody>
          <a:bodyPr wrap="square">
            <a:spAutoFit/>
          </a:bodyPr>
          <a:lstStyle/>
          <a:p>
            <a:r>
              <a:rPr lang="en-CA" sz="1000" dirty="0">
                <a:latin typeface="Arial" panose="020B0604020202020204" pitchFamily="34" charset="0"/>
                <a:cs typeface="Arial" panose="020B0604020202020204" pitchFamily="34" charset="0"/>
              </a:rPr>
              <a:t>Royal Sovereign offers both a deposit bag or locking security bags  to securely help you carry money and other valuables.  Our deposit bags are reusable zippered deposit bags with built in convenient loop handle, while the locking security bags are tamper resistant lockable zipper bags.</a:t>
            </a:r>
          </a:p>
        </p:txBody>
      </p:sp>
      <p:sp>
        <p:nvSpPr>
          <p:cNvPr id="26" name="Text Box 52">
            <a:extLst>
              <a:ext uri="{FF2B5EF4-FFF2-40B4-BE49-F238E27FC236}">
                <a16:creationId xmlns:a16="http://schemas.microsoft.com/office/drawing/2014/main" id="{8B6BA27E-1311-4857-849A-9B3ED37C4860}"/>
              </a:ext>
            </a:extLst>
          </p:cNvPr>
          <p:cNvSpPr txBox="1">
            <a:spLocks noChangeArrowheads="1"/>
          </p:cNvSpPr>
          <p:nvPr/>
        </p:nvSpPr>
        <p:spPr bwMode="auto">
          <a:xfrm>
            <a:off x="187202" y="634842"/>
            <a:ext cx="4495800" cy="47656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3000"/>
              </a:lnSpc>
              <a:spcBef>
                <a:spcPts val="0"/>
              </a:spcBef>
              <a:spcAft>
                <a:spcPts val="0"/>
              </a:spcAft>
            </a:pPr>
            <a:r>
              <a:rPr lang="en-CA" sz="2400" kern="1400" dirty="0">
                <a:solidFill>
                  <a:srgbClr val="2E3640"/>
                </a:solidFill>
                <a:latin typeface="Arial" panose="020B0604020202020204" pitchFamily="34" charset="0"/>
                <a:ea typeface="Times New Roman"/>
                <a:cs typeface="Arial" panose="020B0604020202020204" pitchFamily="34" charset="0"/>
              </a:rPr>
              <a:t>Cash Bags</a:t>
            </a:r>
            <a:endParaRPr lang="en-CA" sz="2400" kern="1400" dirty="0">
              <a:solidFill>
                <a:srgbClr val="212120"/>
              </a:solidFill>
              <a:effectLst/>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3551283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23705</TotalTime>
  <Words>9422</Words>
  <Application>Microsoft Office PowerPoint</Application>
  <PresentationFormat>On-screen Show (4:3)</PresentationFormat>
  <Paragraphs>1355</Paragraphs>
  <Slides>47</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Arial Narrow</vt:lpstr>
      <vt:lpstr>Calibri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dc:creator>
  <cp:lastModifiedBy>victor delzoppo</cp:lastModifiedBy>
  <cp:revision>336</cp:revision>
  <cp:lastPrinted>2022-03-28T12:09:07Z</cp:lastPrinted>
  <dcterms:created xsi:type="dcterms:W3CDTF">2016-08-12T16:46:13Z</dcterms:created>
  <dcterms:modified xsi:type="dcterms:W3CDTF">2023-01-11T03:08:12Z</dcterms:modified>
</cp:coreProperties>
</file>