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35318-D60D-4464-A59D-562AE8AC42C4}" v="17" dt="2023-12-04T14:46:49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3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Melville" userId="3398beb874ed3404" providerId="LiveId" clId="{4A735318-D60D-4464-A59D-562AE8AC42C4}"/>
    <pc:docChg chg="custSel modSld">
      <pc:chgData name="Neil Melville" userId="3398beb874ed3404" providerId="LiveId" clId="{4A735318-D60D-4464-A59D-562AE8AC42C4}" dt="2023-12-04T14:46:49.028" v="33"/>
      <pc:docMkLst>
        <pc:docMk/>
      </pc:docMkLst>
      <pc:sldChg chg="addSp delSp modSp mod">
        <pc:chgData name="Neil Melville" userId="3398beb874ed3404" providerId="LiveId" clId="{4A735318-D60D-4464-A59D-562AE8AC42C4}" dt="2023-12-04T14:46:18.442" v="21"/>
        <pc:sldMkLst>
          <pc:docMk/>
          <pc:sldMk cId="4288033861" sldId="256"/>
        </pc:sldMkLst>
        <pc:picChg chg="add del mod">
          <ac:chgData name="Neil Melville" userId="3398beb874ed3404" providerId="LiveId" clId="{4A735318-D60D-4464-A59D-562AE8AC42C4}" dt="2023-12-04T14:46:17.693" v="20" actId="478"/>
          <ac:picMkLst>
            <pc:docMk/>
            <pc:sldMk cId="4288033861" sldId="256"/>
            <ac:picMk id="4" creationId="{98E0C6AD-EDCB-47F1-5FF0-EB700B6B4396}"/>
          </ac:picMkLst>
        </pc:picChg>
        <pc:picChg chg="add mod">
          <ac:chgData name="Neil Melville" userId="3398beb874ed3404" providerId="LiveId" clId="{4A735318-D60D-4464-A59D-562AE8AC42C4}" dt="2023-12-04T14:46:18.442" v="21"/>
          <ac:picMkLst>
            <pc:docMk/>
            <pc:sldMk cId="4288033861" sldId="256"/>
            <ac:picMk id="5" creationId="{E4F5C7AC-DCA3-1397-40E6-A440697E0460}"/>
          </ac:picMkLst>
        </pc:picChg>
      </pc:sldChg>
      <pc:sldChg chg="addSp delSp modSp mod">
        <pc:chgData name="Neil Melville" userId="3398beb874ed3404" providerId="LiveId" clId="{4A735318-D60D-4464-A59D-562AE8AC42C4}" dt="2023-12-04T14:46:23.681" v="23"/>
        <pc:sldMkLst>
          <pc:docMk/>
          <pc:sldMk cId="4178551298" sldId="257"/>
        </pc:sldMkLst>
        <pc:picChg chg="add del mod">
          <ac:chgData name="Neil Melville" userId="3398beb874ed3404" providerId="LiveId" clId="{4A735318-D60D-4464-A59D-562AE8AC42C4}" dt="2023-12-04T14:46:22.909" v="22" actId="478"/>
          <ac:picMkLst>
            <pc:docMk/>
            <pc:sldMk cId="4178551298" sldId="257"/>
            <ac:picMk id="4" creationId="{D190AC16-C927-F78D-69EA-5D486842CA60}"/>
          </ac:picMkLst>
        </pc:picChg>
        <pc:picChg chg="add mod">
          <ac:chgData name="Neil Melville" userId="3398beb874ed3404" providerId="LiveId" clId="{4A735318-D60D-4464-A59D-562AE8AC42C4}" dt="2023-12-04T14:46:23.681" v="23"/>
          <ac:picMkLst>
            <pc:docMk/>
            <pc:sldMk cId="4178551298" sldId="257"/>
            <ac:picMk id="5" creationId="{A347246E-6C4F-AA38-34F5-A04E45C1DB23}"/>
          </ac:picMkLst>
        </pc:picChg>
      </pc:sldChg>
      <pc:sldChg chg="addSp delSp modSp mod">
        <pc:chgData name="Neil Melville" userId="3398beb874ed3404" providerId="LiveId" clId="{4A735318-D60D-4464-A59D-562AE8AC42C4}" dt="2023-12-04T14:46:28.106" v="25"/>
        <pc:sldMkLst>
          <pc:docMk/>
          <pc:sldMk cId="1393725583" sldId="258"/>
        </pc:sldMkLst>
        <pc:picChg chg="add del mod">
          <ac:chgData name="Neil Melville" userId="3398beb874ed3404" providerId="LiveId" clId="{4A735318-D60D-4464-A59D-562AE8AC42C4}" dt="2023-12-04T14:46:27.572" v="24" actId="478"/>
          <ac:picMkLst>
            <pc:docMk/>
            <pc:sldMk cId="1393725583" sldId="258"/>
            <ac:picMk id="4" creationId="{6825CF9C-D817-39F2-C41D-FB5349332F4B}"/>
          </ac:picMkLst>
        </pc:picChg>
        <pc:picChg chg="add del mod">
          <ac:chgData name="Neil Melville" userId="3398beb874ed3404" providerId="LiveId" clId="{4A735318-D60D-4464-A59D-562AE8AC42C4}" dt="2023-12-04T14:44:47.165" v="13"/>
          <ac:picMkLst>
            <pc:docMk/>
            <pc:sldMk cId="1393725583" sldId="258"/>
            <ac:picMk id="5" creationId="{C88CE0B4-EF30-4C5F-C673-935F343CBB75}"/>
          </ac:picMkLst>
        </pc:picChg>
        <pc:picChg chg="add mod">
          <ac:chgData name="Neil Melville" userId="3398beb874ed3404" providerId="LiveId" clId="{4A735318-D60D-4464-A59D-562AE8AC42C4}" dt="2023-12-04T14:46:28.106" v="25"/>
          <ac:picMkLst>
            <pc:docMk/>
            <pc:sldMk cId="1393725583" sldId="258"/>
            <ac:picMk id="6" creationId="{D557C550-419E-838D-AAF1-65A73AF0BA8F}"/>
          </ac:picMkLst>
        </pc:picChg>
      </pc:sldChg>
      <pc:sldChg chg="addSp delSp modSp mod">
        <pc:chgData name="Neil Melville" userId="3398beb874ed3404" providerId="LiveId" clId="{4A735318-D60D-4464-A59D-562AE8AC42C4}" dt="2023-12-04T14:46:32.868" v="27"/>
        <pc:sldMkLst>
          <pc:docMk/>
          <pc:sldMk cId="2349138990" sldId="259"/>
        </pc:sldMkLst>
        <pc:picChg chg="add del mod">
          <ac:chgData name="Neil Melville" userId="3398beb874ed3404" providerId="LiveId" clId="{4A735318-D60D-4464-A59D-562AE8AC42C4}" dt="2023-12-04T14:46:32.269" v="26" actId="478"/>
          <ac:picMkLst>
            <pc:docMk/>
            <pc:sldMk cId="2349138990" sldId="259"/>
            <ac:picMk id="4" creationId="{BB99B7FD-C623-5DE7-137C-7A472023A92F}"/>
          </ac:picMkLst>
        </pc:picChg>
        <pc:picChg chg="add mod">
          <ac:chgData name="Neil Melville" userId="3398beb874ed3404" providerId="LiveId" clId="{4A735318-D60D-4464-A59D-562AE8AC42C4}" dt="2023-12-04T14:46:32.868" v="27"/>
          <ac:picMkLst>
            <pc:docMk/>
            <pc:sldMk cId="2349138990" sldId="259"/>
            <ac:picMk id="5" creationId="{338AE7E8-E988-F605-90A4-1A210656F2A5}"/>
          </ac:picMkLst>
        </pc:picChg>
      </pc:sldChg>
      <pc:sldChg chg="addSp modSp mod">
        <pc:chgData name="Neil Melville" userId="3398beb874ed3404" providerId="LiveId" clId="{4A735318-D60D-4464-A59D-562AE8AC42C4}" dt="2023-12-04T14:46:09.610" v="19" actId="1076"/>
        <pc:sldMkLst>
          <pc:docMk/>
          <pc:sldMk cId="3457878429" sldId="260"/>
        </pc:sldMkLst>
        <pc:picChg chg="add mod">
          <ac:chgData name="Neil Melville" userId="3398beb874ed3404" providerId="LiveId" clId="{4A735318-D60D-4464-A59D-562AE8AC42C4}" dt="2023-12-04T14:46:09.610" v="19" actId="1076"/>
          <ac:picMkLst>
            <pc:docMk/>
            <pc:sldMk cId="3457878429" sldId="260"/>
            <ac:picMk id="4" creationId="{26CF5524-C542-4EA6-ECDF-C27EAF7BC1F9}"/>
          </ac:picMkLst>
        </pc:picChg>
      </pc:sldChg>
      <pc:sldChg chg="addSp delSp modSp mod">
        <pc:chgData name="Neil Melville" userId="3398beb874ed3404" providerId="LiveId" clId="{4A735318-D60D-4464-A59D-562AE8AC42C4}" dt="2023-12-04T14:46:39.210" v="29"/>
        <pc:sldMkLst>
          <pc:docMk/>
          <pc:sldMk cId="3663763959" sldId="261"/>
        </pc:sldMkLst>
        <pc:picChg chg="add del mod">
          <ac:chgData name="Neil Melville" userId="3398beb874ed3404" providerId="LiveId" clId="{4A735318-D60D-4464-A59D-562AE8AC42C4}" dt="2023-12-04T14:46:38.574" v="28" actId="478"/>
          <ac:picMkLst>
            <pc:docMk/>
            <pc:sldMk cId="3663763959" sldId="261"/>
            <ac:picMk id="4" creationId="{13F86437-3448-3AB9-B7E9-522A81F9E2D2}"/>
          </ac:picMkLst>
        </pc:picChg>
        <pc:picChg chg="add mod">
          <ac:chgData name="Neil Melville" userId="3398beb874ed3404" providerId="LiveId" clId="{4A735318-D60D-4464-A59D-562AE8AC42C4}" dt="2023-12-04T14:46:39.210" v="29"/>
          <ac:picMkLst>
            <pc:docMk/>
            <pc:sldMk cId="3663763959" sldId="261"/>
            <ac:picMk id="5" creationId="{C7568C9D-A8B9-574E-C374-7D0606C901AA}"/>
          </ac:picMkLst>
        </pc:picChg>
      </pc:sldChg>
      <pc:sldChg chg="addSp delSp modSp mod">
        <pc:chgData name="Neil Melville" userId="3398beb874ed3404" providerId="LiveId" clId="{4A735318-D60D-4464-A59D-562AE8AC42C4}" dt="2023-12-04T14:46:44.252" v="31"/>
        <pc:sldMkLst>
          <pc:docMk/>
          <pc:sldMk cId="975725233" sldId="262"/>
        </pc:sldMkLst>
        <pc:picChg chg="add del mod">
          <ac:chgData name="Neil Melville" userId="3398beb874ed3404" providerId="LiveId" clId="{4A735318-D60D-4464-A59D-562AE8AC42C4}" dt="2023-12-04T14:46:43.166" v="30" actId="478"/>
          <ac:picMkLst>
            <pc:docMk/>
            <pc:sldMk cId="975725233" sldId="262"/>
            <ac:picMk id="4" creationId="{2D6EEC33-CB34-6AE1-1EC1-041E8E08B61B}"/>
          </ac:picMkLst>
        </pc:picChg>
        <pc:picChg chg="add mod">
          <ac:chgData name="Neil Melville" userId="3398beb874ed3404" providerId="LiveId" clId="{4A735318-D60D-4464-A59D-562AE8AC42C4}" dt="2023-12-04T14:46:44.252" v="31"/>
          <ac:picMkLst>
            <pc:docMk/>
            <pc:sldMk cId="975725233" sldId="262"/>
            <ac:picMk id="5" creationId="{7A000F4B-566E-2FD7-E6F7-8724EAA15FF1}"/>
          </ac:picMkLst>
        </pc:picChg>
      </pc:sldChg>
      <pc:sldChg chg="addSp delSp modSp mod">
        <pc:chgData name="Neil Melville" userId="3398beb874ed3404" providerId="LiveId" clId="{4A735318-D60D-4464-A59D-562AE8AC42C4}" dt="2023-12-04T14:46:49.028" v="33"/>
        <pc:sldMkLst>
          <pc:docMk/>
          <pc:sldMk cId="2572414692" sldId="263"/>
        </pc:sldMkLst>
        <pc:picChg chg="add del mod">
          <ac:chgData name="Neil Melville" userId="3398beb874ed3404" providerId="LiveId" clId="{4A735318-D60D-4464-A59D-562AE8AC42C4}" dt="2023-12-04T14:46:48.367" v="32" actId="478"/>
          <ac:picMkLst>
            <pc:docMk/>
            <pc:sldMk cId="2572414692" sldId="263"/>
            <ac:picMk id="5" creationId="{DC0D1899-F513-2941-E63F-B42171B88B74}"/>
          </ac:picMkLst>
        </pc:picChg>
        <pc:picChg chg="add mod">
          <ac:chgData name="Neil Melville" userId="3398beb874ed3404" providerId="LiveId" clId="{4A735318-D60D-4464-A59D-562AE8AC42C4}" dt="2023-12-04T14:46:49.028" v="33"/>
          <ac:picMkLst>
            <pc:docMk/>
            <pc:sldMk cId="2572414692" sldId="263"/>
            <ac:picMk id="6" creationId="{9549A7C0-6D91-7369-D435-03B737B569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1EC0-639B-1486-9C29-1FA486B19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97452-3C93-1A44-473A-0CE52A93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E068-55D6-2D90-CC83-1B2A7FD3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283C9-72B9-FA1B-7E22-53B53E3A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FEC82-C5A6-FA31-FA5C-61F10BE3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2899-0552-1196-50EF-009FF2EB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F4406-9503-8B79-06A8-F2BB2A1C3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B7AFA-9515-A025-EA08-FEC860F4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0781-8793-5D21-5ADF-689C441F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7DF4-A037-A11E-2D52-5DEFBBC2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CAE39-684F-6BF6-051E-B64675831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12CF7-FD19-6626-D355-73DE2A518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BD51-77D8-C568-8CFA-D234D826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50EE-5AA5-B559-0049-870B8037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4BD3-C0AF-87BB-0956-4D5D6454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4586-55A0-F7BA-F4F1-DAB81094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EF8F-1710-1AF6-6927-2418A6FFD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7682-3261-93C3-6A99-58EDE519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2872-72B4-02B3-0B49-A358F1D3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57AD-0023-BAE9-5C25-AB65008D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653-4647-7F5A-9D79-060EEF88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CA00F-E138-94A3-F4F1-06EC05A9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8C74-A7CC-9CD4-CCE8-12994D6A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FDA1-0A27-0D5D-63E7-A12655E1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10DD-056F-45CB-73FD-7D45A644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6B13-41BD-A114-27F6-2BC5919C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E4A1-5909-F52D-8A13-A8BF07B6A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266F6-7294-133B-CA6D-B45F5D611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029DD-23B8-9B66-A22C-B1E85904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992E9-531E-621E-98B6-696FA661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57C32-7DD1-7492-F03A-7F491C40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4CB4-846D-980B-F1B3-5628DAC8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8B4E-93D0-FA83-7CF0-3CD726BF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DCB4E-EE02-C96E-FB4A-43A69D8BA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1AECC-E67A-F479-DC47-D0FC2DB0C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67262-EA0B-CD5D-E76C-BB23550D6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9D9AA-0083-49F9-024F-2FBE576F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4892B-658A-D3E5-5649-254346F6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7F94D-B664-0DA2-363F-1A54E6E3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9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01D0-2593-8455-23E4-38A7CBB8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AD8D-5E9E-D4C1-6C86-A1FF5DC8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BD7B2-F61A-FABC-3577-7932471E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CCCE-F34F-52D1-4384-0FE737C7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41209-0952-1D52-A408-21637A4D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1E3B5-0774-276B-24BE-880CC1C0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538AE-DC9D-D56D-1BAE-E1A13035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839C-7DBD-B89B-7C4A-7801EAB7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D55B-DDA2-6174-8212-D252EF04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41D7-2E42-952C-3DE4-AAEC544F4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CABA5-936C-C3B7-4153-06A65C6A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DF38B-2588-B4AA-1160-C3C932A8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260C0-7C16-4402-3188-33D51318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711-FD03-0AFB-13D0-C41BB29D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6EF41-4933-606E-C79F-86D63B2FE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14CAF-8A07-3024-B760-63EE7DDC6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E8505-462A-0A94-3CF9-A0E388A7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EBC9C-E80F-4EF9-3904-6F2CA106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6B923-BFA1-AFCA-BEC8-6164845B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3794D-41D7-B26D-9767-8E8D5D23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E6040-C854-84AD-F4CC-2FC09D6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F56B6-F695-EB02-A6CA-043B56965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0AEF-F8CE-4416-9344-D3DF3FE7C2FA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01D0-AE08-246D-50B3-162FE350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D8C2-E36E-1456-A12B-A080F12E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99AC-DA1F-4C8B-8B00-9EBBACD01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5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8A5E-BB50-5703-3BA9-B98FE8645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422"/>
            <a:ext cx="9144000" cy="1111347"/>
          </a:xfrm>
        </p:spPr>
        <p:txBody>
          <a:bodyPr>
            <a:normAutofit/>
          </a:bodyPr>
          <a:lstStyle/>
          <a:p>
            <a:r>
              <a:rPr lang="en-GB" sz="4400" b="1" dirty="0"/>
              <a:t>Product</a:t>
            </a:r>
            <a:r>
              <a:rPr lang="en-GB" sz="4800" b="1" dirty="0"/>
              <a:t> Development Essentials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891B9-428C-022A-7D18-0D56AFE3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7793"/>
            <a:ext cx="9144000" cy="36178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Prerequisites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The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The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Meetings, reporting and tracking progress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Completion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4F5C7AC-DCA3-1397-40E6-A440697E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B190-50CD-3E01-77E6-8A415529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E9F1-1768-32C0-9DDF-3403D6946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Competent marketing managers have verified commercial desire for the product</a:t>
            </a:r>
          </a:p>
          <a:p>
            <a:r>
              <a:rPr lang="en-GB" sz="2400" b="1" dirty="0"/>
              <a:t>Competent sales managers have verified optimal sales volumes projecting for up to five years</a:t>
            </a:r>
          </a:p>
          <a:p>
            <a:r>
              <a:rPr lang="en-GB" sz="2400" b="1" dirty="0"/>
              <a:t>Project has a budget provided by Management</a:t>
            </a:r>
          </a:p>
          <a:p>
            <a:r>
              <a:rPr lang="en-GB" sz="2400" b="1" dirty="0"/>
              <a:t>Protection has been established or other mitigations in place</a:t>
            </a:r>
          </a:p>
          <a:p>
            <a:r>
              <a:rPr lang="en-GB" sz="2400" b="1" dirty="0"/>
              <a:t>Active substance manufacturer(s) have been identified with an adequate data package (CEP, ASMF or otherwise).</a:t>
            </a:r>
          </a:p>
          <a:p>
            <a:r>
              <a:rPr lang="en-GB" sz="2400" b="1" dirty="0"/>
              <a:t>Satisfactory Technical and Commercial agreements in place with ASM</a:t>
            </a:r>
          </a:p>
          <a:p>
            <a:endParaRPr lang="en-GB" b="1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347246E-6C4F-AA38-34F5-A04E45C1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DDB594-BCCF-6453-80CD-1AF424CA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5791"/>
            <a:ext cx="9144000" cy="348200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Individuals suitable trained in their specific disciplined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Experience and competence is also always desirable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Training alone does not = competence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A costed and sponsor approved Project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Individuals who are totally committed to the project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People who can communicate clearly and who can think and express ideas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Team players – loose cannons, prima donnas and dead wood tend not to help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70EF1-167D-890B-21B7-91D2E247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4733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Prerequisites</a:t>
            </a:r>
            <a:br>
              <a:rPr lang="en-GB" sz="4000" b="1" dirty="0"/>
            </a:br>
            <a:endParaRPr lang="en-GB" sz="4000" b="1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D557C550-419E-838D-AAF1-65A73AF0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53F4-3B70-42E8-D711-ABCFF141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8388"/>
          </a:xfrm>
        </p:spPr>
        <p:txBody>
          <a:bodyPr>
            <a:normAutofit/>
          </a:bodyPr>
          <a:lstStyle/>
          <a:p>
            <a:r>
              <a:rPr lang="en-GB" sz="4000" b="1" dirty="0"/>
              <a:t>The 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E59C-0E9C-2BCD-9A8D-744235D1D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/>
              <a:t>Project Lead selects team, project lead selected by sponsor </a:t>
            </a:r>
          </a:p>
          <a:p>
            <a:r>
              <a:rPr lang="en-GB" sz="2400" b="1" dirty="0"/>
              <a:t>Note: It may be considered desirable to have a dedicated Project Manager + Project Leader for complex projects</a:t>
            </a:r>
          </a:p>
          <a:p>
            <a:r>
              <a:rPr lang="en-GB" sz="2400" b="1" dirty="0"/>
              <a:t>Multidiscipline, typically qualified individuals from</a:t>
            </a:r>
            <a:r>
              <a:rPr lang="en-GB" b="1" dirty="0"/>
              <a:t>:</a:t>
            </a:r>
          </a:p>
          <a:p>
            <a:pPr lvl="2"/>
            <a:r>
              <a:rPr lang="en-GB" b="1" dirty="0"/>
              <a:t>Formulation</a:t>
            </a:r>
          </a:p>
          <a:p>
            <a:pPr lvl="2"/>
            <a:r>
              <a:rPr lang="en-GB" b="1" dirty="0"/>
              <a:t>Analytics</a:t>
            </a:r>
          </a:p>
          <a:p>
            <a:pPr lvl="2"/>
            <a:r>
              <a:rPr lang="en-GB" b="1" dirty="0"/>
              <a:t>Regulatory</a:t>
            </a:r>
          </a:p>
          <a:p>
            <a:pPr lvl="2"/>
            <a:r>
              <a:rPr lang="en-GB" b="1" dirty="0"/>
              <a:t>Manufacturing</a:t>
            </a:r>
          </a:p>
          <a:p>
            <a:pPr lvl="2"/>
            <a:r>
              <a:rPr lang="en-GB" b="1" dirty="0"/>
              <a:t>Quality Assurance</a:t>
            </a:r>
          </a:p>
          <a:p>
            <a:pPr lvl="2"/>
            <a:r>
              <a:rPr lang="en-GB" b="1" dirty="0"/>
              <a:t>Procurement</a:t>
            </a:r>
          </a:p>
          <a:p>
            <a:pPr lvl="2"/>
            <a:r>
              <a:rPr lang="en-GB" b="1" dirty="0"/>
              <a:t>Marketing</a:t>
            </a:r>
          </a:p>
          <a:p>
            <a:r>
              <a:rPr lang="en-GB" sz="2400" b="1" dirty="0"/>
              <a:t>Team meets regularly in accordance with plan &amp; milestones. Sub-groups normal</a:t>
            </a:r>
          </a:p>
          <a:p>
            <a:pPr lvl="2"/>
            <a:endParaRPr lang="en-GB" b="1" dirty="0"/>
          </a:p>
          <a:p>
            <a:endParaRPr lang="en-GB" b="1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38AE7E8-E988-F605-90A4-1A210656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2700-AC49-26C4-F5D8-B611849D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The 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59C0-891F-55C5-56B4-6E9CBF7F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/>
              <a:t>A fundamental and critical document which lays out:</a:t>
            </a:r>
          </a:p>
          <a:p>
            <a:pPr lvl="1"/>
            <a:r>
              <a:rPr lang="en-GB" b="1" dirty="0"/>
              <a:t>Specific tasks, task responsibilities, timelines (work time and duration) and milestones</a:t>
            </a:r>
          </a:p>
          <a:p>
            <a:r>
              <a:rPr lang="en-GB" sz="2400" b="1" dirty="0"/>
              <a:t>Common to use commercial software e.g. MS Project but not essential</a:t>
            </a:r>
          </a:p>
          <a:p>
            <a:r>
              <a:rPr lang="en-GB" sz="2400" b="1" dirty="0"/>
              <a:t>The plan should identify dependencies; e.g. stability studies cannot commence before necessary registration batches have been made</a:t>
            </a:r>
          </a:p>
          <a:p>
            <a:r>
              <a:rPr lang="en-GB" sz="2400" b="1" dirty="0"/>
              <a:t>Similarly plan should clearly identify work (tasks) that can occur concurrently</a:t>
            </a:r>
          </a:p>
          <a:p>
            <a:r>
              <a:rPr lang="en-GB" sz="2400" b="1" dirty="0"/>
              <a:t>It should also recognise task of fixed duration (e.g. batch analysis) and undefined duration (e.g. formulation development)</a:t>
            </a:r>
          </a:p>
          <a:p>
            <a:r>
              <a:rPr lang="en-GB" sz="2400" b="1" dirty="0"/>
              <a:t>Review of milestones are a major and critical part of the plan</a:t>
            </a:r>
          </a:p>
          <a:p>
            <a:r>
              <a:rPr lang="en-GB" sz="2400" b="1" dirty="0"/>
              <a:t> Similarly deviations or slippage needs to be documented, studied and reported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CF5524-C542-4EA6-ECDF-C27EAF7B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1C54-EB6C-4DF6-FEB3-E863402E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Meetings, Reporting and Tracking Progress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B1FF-59C2-4336-43B8-4AFA65D0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u="sng" dirty="0"/>
              <a:t>Culture is critical </a:t>
            </a:r>
            <a:r>
              <a:rPr lang="en-GB" sz="2400" b="1" dirty="0"/>
              <a:t>– open, honest &amp; candid opinions are desired and encouraged</a:t>
            </a:r>
          </a:p>
          <a:p>
            <a:r>
              <a:rPr lang="en-GB" sz="2400" b="1" dirty="0"/>
              <a:t>A comprehensive initiation meeting is required, where project leader outlines in detail the project. Like all meetings this is </a:t>
            </a:r>
            <a:r>
              <a:rPr lang="en-GB" sz="2400" b="1" dirty="0" err="1"/>
              <a:t>minuted</a:t>
            </a:r>
            <a:r>
              <a:rPr lang="en-GB" sz="2400" b="1" dirty="0"/>
              <a:t> promptly</a:t>
            </a:r>
          </a:p>
          <a:p>
            <a:r>
              <a:rPr lang="en-GB" sz="2400" b="1" dirty="0"/>
              <a:t>At the stage the draft project plan is discussed and agreed by all team members</a:t>
            </a:r>
            <a:r>
              <a:rPr lang="en-GB" sz="2000" b="1" dirty="0"/>
              <a:t>	Note: It is normal for this to take several sittings to finalise</a:t>
            </a:r>
          </a:p>
          <a:p>
            <a:r>
              <a:rPr lang="en-GB" sz="2400" b="1" dirty="0"/>
              <a:t>Team meetings are scheduled according to plan tasks and milestones. Apologies accepted when appropriate. All discussions subject to detailed and accurate minutes</a:t>
            </a:r>
          </a:p>
          <a:p>
            <a:r>
              <a:rPr lang="en-GB" sz="2400" b="1" dirty="0"/>
              <a:t>Progress/delays/problems are reported </a:t>
            </a:r>
            <a:r>
              <a:rPr lang="en-GB" sz="2400" b="1" i="1" dirty="0"/>
              <a:t>ahead</a:t>
            </a:r>
            <a:r>
              <a:rPr lang="en-GB" sz="2400" b="1" dirty="0"/>
              <a:t> of the meeting so that they can be specifically addressed</a:t>
            </a:r>
          </a:p>
          <a:p>
            <a:r>
              <a:rPr lang="en-GB" sz="2400" b="1" dirty="0"/>
              <a:t>The plan should be updated after each meeting and disseminated (inc. sponsor)</a:t>
            </a:r>
          </a:p>
          <a:p>
            <a:pPr marL="0" indent="0">
              <a:buNone/>
            </a:pPr>
            <a:r>
              <a:rPr lang="en-GB" sz="2000" b="1" dirty="0"/>
              <a:t>									 </a:t>
            </a:r>
          </a:p>
          <a:p>
            <a:endParaRPr lang="en-GB" sz="2400" b="1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7568C9D-A8B9-574E-C374-7D0606C90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6F22-D751-EA2C-E827-180A7B48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Problems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F10F-25E9-3767-1F04-1E974B0C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Generally inevitable across all disciplines – you have to manage them</a:t>
            </a:r>
          </a:p>
          <a:p>
            <a:pPr lvl="1"/>
            <a:r>
              <a:rPr lang="en-GB" sz="2000" b="1" dirty="0"/>
              <a:t>Materials procurement, validation issues, process failures; a huge list and they happen</a:t>
            </a:r>
          </a:p>
          <a:p>
            <a:r>
              <a:rPr lang="en-GB" sz="2400" b="1" dirty="0"/>
              <a:t>They are managed according to their nature &amp; most commonly mean delay which should be built into the plan</a:t>
            </a:r>
          </a:p>
          <a:p>
            <a:r>
              <a:rPr lang="en-GB" sz="2400" b="1" dirty="0"/>
              <a:t>Rarely, problems seem irresolvable and project leader may take expert external advice which may impact budget</a:t>
            </a:r>
          </a:p>
          <a:p>
            <a:r>
              <a:rPr lang="en-GB" sz="2400" b="1" dirty="0"/>
              <a:t>It is relatively rare to encounter an issue that cannot be resolved but it does happen</a:t>
            </a:r>
          </a:p>
          <a:p>
            <a:r>
              <a:rPr lang="en-GB" sz="2400" b="1" dirty="0"/>
              <a:t>Can you modify/adapt?</a:t>
            </a:r>
          </a:p>
          <a:p>
            <a:r>
              <a:rPr lang="en-GB" sz="2400" b="1" dirty="0"/>
              <a:t>If the plug has to be pulled, avoid prevarication #nodeadhorses</a:t>
            </a:r>
          </a:p>
          <a:p>
            <a:pPr lvl="2"/>
            <a:endParaRPr lang="en-GB" b="1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A000F4B-566E-2FD7-E6F7-8724EAA1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ECEF-9457-AB55-D61F-DDE93D22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8388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Completion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5FB3-9E50-F805-74D0-770B11723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Learn from it</a:t>
            </a:r>
          </a:p>
          <a:p>
            <a:pPr lvl="1"/>
            <a:r>
              <a:rPr lang="en-GB" sz="2000" b="1" dirty="0"/>
              <a:t>Feedback from project team</a:t>
            </a:r>
          </a:p>
          <a:p>
            <a:pPr lvl="1"/>
            <a:r>
              <a:rPr lang="en-GB" sz="2000" b="1" dirty="0"/>
              <a:t>How did the team function?</a:t>
            </a:r>
          </a:p>
          <a:p>
            <a:pPr lvl="1"/>
            <a:r>
              <a:rPr lang="en-GB" sz="2000" b="1" dirty="0"/>
              <a:t>Who performed well and who didn’t? Why?</a:t>
            </a:r>
          </a:p>
          <a:p>
            <a:pPr lvl="1"/>
            <a:r>
              <a:rPr lang="en-GB" sz="2000" b="1" dirty="0"/>
              <a:t>What were the primary issues that arose and how were they resolved?</a:t>
            </a:r>
          </a:p>
          <a:p>
            <a:pPr lvl="1"/>
            <a:r>
              <a:rPr lang="en-GB" sz="2000" b="1" dirty="0"/>
              <a:t>What might be changed for the better next time?</a:t>
            </a:r>
          </a:p>
          <a:p>
            <a:pPr lvl="1"/>
            <a:r>
              <a:rPr lang="en-GB" sz="2000" b="1" dirty="0"/>
              <a:t>What mistakes were made?</a:t>
            </a:r>
          </a:p>
          <a:p>
            <a:r>
              <a:rPr lang="en-GB" sz="2400" b="1" dirty="0"/>
              <a:t>Congratulate, recognise and thank.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549A7C0-6D91-7369-D435-03B737B56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5776118"/>
            <a:ext cx="2977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634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Product Development Essentials</vt:lpstr>
      <vt:lpstr>Assumptions</vt:lpstr>
      <vt:lpstr>Prerequisites </vt:lpstr>
      <vt:lpstr>The Project Team</vt:lpstr>
      <vt:lpstr>The Project Plan</vt:lpstr>
      <vt:lpstr>Meetings, Reporting and Tracking Progress </vt:lpstr>
      <vt:lpstr>Problems </vt:lpstr>
      <vt:lpstr>Completion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Development Essentials</dc:title>
  <dc:creator>John Boyle</dc:creator>
  <cp:lastModifiedBy>Neil Melville</cp:lastModifiedBy>
  <cp:revision>3</cp:revision>
  <dcterms:created xsi:type="dcterms:W3CDTF">2023-11-23T14:04:25Z</dcterms:created>
  <dcterms:modified xsi:type="dcterms:W3CDTF">2023-12-04T14:47:15Z</dcterms:modified>
</cp:coreProperties>
</file>