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notesSlides/notesSlide2.xml" ContentType="application/vnd.openxmlformats-officedocument.presentationml.notesSlide+xml"/>
  <Override PartName="/ppt/media/image7.jpeg" ContentType="image/jpeg"/>
  <Override PartName="/ppt/notesSlides/notesSlide3.xml" ContentType="application/vnd.openxmlformats-officedocument.presentationml.notesSlide+xml"/>
  <Override PartName="/ppt/media/image8.jpeg" ContentType="image/jpeg"/>
  <Override PartName="/ppt/notesSlides/notesSlide4.xml" ContentType="application/vnd.openxmlformats-officedocument.presentationml.notesSlide+xml"/>
  <Override PartName="/ppt/media/image9.jpeg" ContentType="image/jpeg"/>
  <Override PartName="/ppt/notesSlides/notesSlide5.xml" ContentType="application/vnd.openxmlformats-officedocument.presentationml.notesSlide+xml"/>
  <Override PartName="/ppt/media/image10.jpeg" ContentType="image/jpeg"/>
  <Override PartName="/ppt/notesSlides/notesSlide6.xml" ContentType="application/vnd.openxmlformats-officedocument.presentationml.notesSlide+xml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7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Bold"/>
        <a:ea typeface="Canela Bold"/>
        <a:cs typeface="Canela Bold"/>
        <a:sym typeface="Canela Bold"/>
      </a:defRPr>
    </a:lvl1pPr>
    <a:lvl2pPr marL="0" marR="0" indent="0" algn="l" defTabSz="2438337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Bold"/>
        <a:ea typeface="Canela Bold"/>
        <a:cs typeface="Canela Bold"/>
        <a:sym typeface="Canela Bold"/>
      </a:defRPr>
    </a:lvl2pPr>
    <a:lvl3pPr marL="0" marR="0" indent="0" algn="l" defTabSz="2438337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Bold"/>
        <a:ea typeface="Canela Bold"/>
        <a:cs typeface="Canela Bold"/>
        <a:sym typeface="Canela Bold"/>
      </a:defRPr>
    </a:lvl3pPr>
    <a:lvl4pPr marL="0" marR="0" indent="0" algn="l" defTabSz="2438337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Bold"/>
        <a:ea typeface="Canela Bold"/>
        <a:cs typeface="Canela Bold"/>
        <a:sym typeface="Canela Bold"/>
      </a:defRPr>
    </a:lvl4pPr>
    <a:lvl5pPr marL="0" marR="0" indent="0" algn="l" defTabSz="2438337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Bold"/>
        <a:ea typeface="Canela Bold"/>
        <a:cs typeface="Canela Bold"/>
        <a:sym typeface="Canela Bold"/>
      </a:defRPr>
    </a:lvl5pPr>
    <a:lvl6pPr marL="0" marR="0" indent="0" algn="l" defTabSz="2438337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Bold"/>
        <a:ea typeface="Canela Bold"/>
        <a:cs typeface="Canela Bold"/>
        <a:sym typeface="Canela Bold"/>
      </a:defRPr>
    </a:lvl6pPr>
    <a:lvl7pPr marL="0" marR="0" indent="0" algn="l" defTabSz="2438337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Bold"/>
        <a:ea typeface="Canela Bold"/>
        <a:cs typeface="Canela Bold"/>
        <a:sym typeface="Canela Bold"/>
      </a:defRPr>
    </a:lvl7pPr>
    <a:lvl8pPr marL="0" marR="0" indent="0" algn="l" defTabSz="2438337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Bold"/>
        <a:ea typeface="Canela Bold"/>
        <a:cs typeface="Canela Bold"/>
        <a:sym typeface="Canela Bold"/>
      </a:defRPr>
    </a:lvl8pPr>
    <a:lvl9pPr marL="0" marR="0" indent="0" algn="l" defTabSz="2438337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Bold"/>
        <a:ea typeface="Canela Bold"/>
        <a:cs typeface="Canela Bold"/>
        <a:sym typeface="Canela Bold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>
          <a:latin typeface="Canela Bold"/>
          <a:ea typeface="Canela Bold"/>
          <a:cs typeface="Canela Bold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5EE"/>
          </a:solidFill>
        </a:fill>
      </a:tcStyle>
    </a:wholeTbl>
    <a:band2H>
      <a:tcTxStyle b="def" i="def"/>
      <a:tcStyle>
        <a:tcBdr/>
        <a:fill>
          <a:solidFill>
            <a:srgbClr val="E8EBF7"/>
          </a:solidFill>
        </a:fill>
      </a:tcStyle>
    </a:band2H>
    <a:firstCol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ff">
        <a:font>
          <a:latin typeface="Canela Bold"/>
          <a:ea typeface="Canela Bold"/>
          <a:cs typeface="Canela Bold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EE5CD"/>
          </a:solidFill>
        </a:fill>
      </a:tcStyle>
    </a:wholeTbl>
    <a:band2H>
      <a:tcTxStyle b="def" i="def"/>
      <a:tcStyle>
        <a:tcBdr/>
        <a:fill>
          <a:solidFill>
            <a:srgbClr val="E8F2E7"/>
          </a:solidFill>
        </a:fill>
      </a:tcStyle>
    </a:band2H>
    <a:firstCol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ff">
        <a:font>
          <a:latin typeface="Canela Bold"/>
          <a:ea typeface="Canela Bold"/>
          <a:cs typeface="Canela Bold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D3E5"/>
          </a:solidFill>
        </a:fill>
      </a:tcStyle>
    </a:wholeTbl>
    <a:band2H>
      <a:tcTxStyle b="def" i="def"/>
      <a:tcStyle>
        <a:tcBdr/>
        <a:fill>
          <a:solidFill>
            <a:srgbClr val="ECEAF3"/>
          </a:solidFill>
        </a:fill>
      </a:tcStyle>
    </a:band2H>
    <a:firstCol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ff">
        <a:font>
          <a:latin typeface="Canela Bold"/>
          <a:ea typeface="Canela Bold"/>
          <a:cs typeface="Canela Bold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nela Bold"/>
          <a:ea typeface="Canela Bold"/>
          <a:cs typeface="Canela Bold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ff">
        <a:font>
          <a:latin typeface="Canela Bold"/>
          <a:ea typeface="Canela Bold"/>
          <a:cs typeface="Canela Bold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nela Bold"/>
          <a:ea typeface="Canela Bold"/>
          <a:cs typeface="Canela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n" i="off">
        <a:font>
          <a:latin typeface="Canela Bold"/>
          <a:ea typeface="Canela Bold"/>
          <a:cs typeface="Canela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nela Bold"/>
          <a:ea typeface="Canela Bold"/>
          <a:cs typeface="Canela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nela Bold"/>
          <a:ea typeface="Canela Bold"/>
          <a:cs typeface="Canela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nela Bold"/>
          <a:ea typeface="Canela Bold"/>
          <a:cs typeface="Canela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3" name="Shape 17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Flipped Review of “so you wanna teach a class”</a:t>
            </a:r>
          </a:p>
          <a:p>
            <a:pPr/>
            <a:r>
              <a:t>Overview of continuing education vs initial education.</a:t>
            </a:r>
          </a:p>
          <a:p>
            <a:pPr/>
            <a:r>
              <a:t>Break outs Continuing Education (group) </a:t>
            </a:r>
          </a:p>
          <a:p>
            <a:pPr/>
            <a:r>
              <a:t>Groups will be assigned rosters and a con Ed topic (canned course (ACLS, etc) or agency delivered (agency internal like a con ed cycle or SME from a hospital or area comes in for a class)</a:t>
            </a:r>
          </a:p>
          <a:p>
            <a:pPr/>
            <a:r>
              <a:t>Will search and list what they need for CE scan, timeline to submit ahead of course, approvals, rosters, objectives, other</a:t>
            </a:r>
          </a:p>
          <a:p>
            <a:pPr/>
            <a:r>
              <a:t>Course delivery- review methods and models</a:t>
            </a:r>
          </a:p>
          <a:p>
            <a:pPr/>
            <a:r>
              <a:t>What is needed post course, how long to maintain records</a:t>
            </a:r>
          </a:p>
          <a:p>
            <a:pPr/>
          </a:p>
          <a:p>
            <a:pPr/>
            <a:r>
              <a:t>Breakouts initial (group)</a:t>
            </a:r>
          </a:p>
          <a:p>
            <a:pPr/>
            <a:r>
              <a:t>Assigned rosters</a:t>
            </a:r>
          </a:p>
          <a:p>
            <a:pPr/>
            <a:r>
              <a:t>Search and list pre during and post requirements for initial EMT program (non HS)</a:t>
            </a:r>
          </a:p>
          <a:p>
            <a:pPr/>
            <a:r>
              <a:t>Account for ADA, below 16yr old</a:t>
            </a:r>
          </a:p>
          <a:p>
            <a:pPr/>
            <a:r>
              <a:t>How to pick curriculum, resources, skills tracking, competency, NREMT prep</a:t>
            </a:r>
          </a:p>
          <a:p>
            <a:pPr/>
            <a:r>
              <a:t>Post course documentation, sign off</a:t>
            </a:r>
          </a:p>
          <a:p>
            <a:pPr/>
          </a:p>
          <a:p>
            <a:pPr/>
            <a:r>
              <a:t>Accreditation?</a:t>
            </a:r>
          </a:p>
          <a:p>
            <a:pPr/>
          </a:p>
          <a:p>
            <a:pPr/>
            <a:r>
              <a:t>The main objective is to drive groups to navigate the VA OEMS website and TPAM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9" name="Shape 18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Canned courses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3" name="Shape 19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Alphabet soup courses (auxillary programs)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7" name="Shape 19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Skills validation for agency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1" name="Shape 20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SME teaching (think doc teaching VADs, OB doc teching high risk delivery)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5" name="Shape 20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Annual Con Ed plan for internal content 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ody Level One…"/>
          <p:cNvSpPr txBox="1"/>
          <p:nvPr>
            <p:ph type="body" sz="quarter" idx="1" hasCustomPrompt="1"/>
          </p:nvPr>
        </p:nvSpPr>
        <p:spPr>
          <a:xfrm>
            <a:off x="1219200" y="11986162"/>
            <a:ext cx="21945599" cy="60579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 marL="918440" indent="-372340" algn="ctr" defTabSz="825500">
              <a:lnSpc>
                <a:spcPct val="100000"/>
              </a:lnSpc>
              <a:spcBef>
                <a:spcPts val="0"/>
              </a:spcBef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 marL="1464540" indent="-372340" algn="ctr" defTabSz="825500">
              <a:lnSpc>
                <a:spcPct val="100000"/>
              </a:lnSpc>
              <a:spcBef>
                <a:spcPts val="0"/>
              </a:spcBef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 marL="2010640" indent="-372340" algn="ctr" defTabSz="825500">
              <a:lnSpc>
                <a:spcPct val="100000"/>
              </a:lnSpc>
              <a:spcBef>
                <a:spcPts val="0"/>
              </a:spcBef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 marL="2556740" indent="-372340" algn="ctr" defTabSz="825500">
              <a:lnSpc>
                <a:spcPct val="100000"/>
              </a:lnSpc>
              <a:spcBef>
                <a:spcPts val="0"/>
              </a:spcBef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pPr/>
            <a:r>
              <a:t>Author and Date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21" hasCustomPrompt="1"/>
          </p:nvPr>
        </p:nvSpPr>
        <p:spPr>
          <a:xfrm>
            <a:off x="1219200" y="7567579"/>
            <a:ext cx="21945600" cy="2250594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100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Presentation Subtitle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8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8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8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8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8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100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4" y="4585101"/>
            <a:ext cx="9757339" cy="2540002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1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3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Body Level One…"/>
          <p:cNvSpPr txBox="1"/>
          <p:nvPr>
            <p:ph type="body" sz="quarter" idx="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Body Level One…"/>
          <p:cNvSpPr txBox="1"/>
          <p:nvPr>
            <p:ph type="body" sz="half" idx="22" hasCustomPrompt="1"/>
          </p:nvPr>
        </p:nvSpPr>
        <p:spPr>
          <a:xfrm>
            <a:off x="1219199" y="4023221"/>
            <a:ext cx="9757571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40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2" name="Body Level One…"/>
          <p:cNvSpPr txBox="1"/>
          <p:nvPr>
            <p:ph type="body" sz="quarter" idx="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3" name="Body Level One…"/>
          <p:cNvSpPr txBox="1"/>
          <p:nvPr>
            <p:ph type="body" sz="half" idx="21" hasCustomPrompt="1"/>
          </p:nvPr>
        </p:nvSpPr>
        <p:spPr>
          <a:xfrm>
            <a:off x="1219199" y="4023221"/>
            <a:ext cx="9757571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xfrm>
            <a:off x="12004040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2" name="Body Level One…"/>
          <p:cNvSpPr txBox="1"/>
          <p:nvPr>
            <p:ph type="body" sz="quarter" idx="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3" name="Body Level One…"/>
          <p:cNvSpPr txBox="1"/>
          <p:nvPr>
            <p:ph type="body" sz="half" idx="21" hasCustomPrompt="1"/>
          </p:nvPr>
        </p:nvSpPr>
        <p:spPr>
          <a:xfrm>
            <a:off x="1219199" y="4023221"/>
            <a:ext cx="9757571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xfrm>
            <a:off x="12004040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19200" y="3242269"/>
            <a:ext cx="21945600" cy="6604002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Body Level One…"/>
          <p:cNvSpPr txBox="1"/>
          <p:nvPr>
            <p:ph type="body" sz="quarter" idx="1" hasCustomPrompt="1"/>
          </p:nvPr>
        </p:nvSpPr>
        <p:spPr>
          <a:xfrm>
            <a:off x="1219200" y="2384648"/>
            <a:ext cx="21945602" cy="832614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Subtitle"/>
          <p:cNvSpPr txBox="1"/>
          <p:nvPr>
            <p:ph type="body" sz="quarter" idx="21" hasCustomPrompt="1"/>
          </p:nvPr>
        </p:nvSpPr>
        <p:spPr>
          <a:xfrm>
            <a:off x="1219200" y="2387114"/>
            <a:ext cx="21945602" cy="832614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100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sz="quarter" idx="1" hasCustomPrompt="1"/>
          </p:nvPr>
        </p:nvSpPr>
        <p:spPr>
          <a:xfrm>
            <a:off x="1219200" y="8462239"/>
            <a:ext cx="21945602" cy="832614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Fact information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Body Level One…"/>
          <p:cNvSpPr txBox="1"/>
          <p:nvPr>
            <p:ph type="body" sz="half" idx="21" hasCustomPrompt="1"/>
          </p:nvPr>
        </p:nvSpPr>
        <p:spPr>
          <a:xfrm>
            <a:off x="1219200" y="4214483"/>
            <a:ext cx="21945600" cy="4269709"/>
          </a:xfrm>
          <a:prstGeom prst="rect">
            <a:avLst/>
          </a:prstGeom>
        </p:spPr>
        <p:txBody>
          <a:bodyPr anchor="b"/>
          <a:lstStyle/>
          <a:p>
            <a:pPr lvl="4" marL="0" indent="1097280" algn="ctr" defTabSz="975360">
              <a:lnSpc>
                <a:spcPct val="80000"/>
              </a:lnSpc>
              <a:spcBef>
                <a:spcPts val="0"/>
              </a:spcBef>
              <a:buSzTx/>
              <a:buNone/>
              <a:defRPr sz="8960">
                <a:latin typeface="Canela Bold"/>
                <a:ea typeface="Canela Bold"/>
                <a:cs typeface="Canela Bold"/>
                <a:sym typeface="Canela Bold"/>
              </a:defRPr>
            </a:pPr>
            <a:r>
              <a:t>100%
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Body Level One…"/>
          <p:cNvSpPr txBox="1"/>
          <p:nvPr>
            <p:ph type="body" sz="quarter" idx="1" hasCustomPrompt="1"/>
          </p:nvPr>
        </p:nvSpPr>
        <p:spPr>
          <a:xfrm>
            <a:off x="1219200" y="11100052"/>
            <a:ext cx="21945602" cy="832614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algn="ctr" defTabSz="825500">
              <a:lnSpc>
                <a:spcPct val="100000"/>
              </a:lnSpc>
              <a:spcBef>
                <a:spcPts val="0"/>
              </a:spcBef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Attribution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6" name="Body Level One…"/>
          <p:cNvSpPr txBox="1"/>
          <p:nvPr>
            <p:ph type="body" sz="half" idx="2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/>
          <a:p>
            <a:pPr lvl="4" marL="0" indent="1700783" algn="ctr" defTabSz="1511808">
              <a:lnSpc>
                <a:spcPct val="80000"/>
              </a:lnSpc>
              <a:spcBef>
                <a:spcPts val="0"/>
              </a:spcBef>
              <a:buSzTx/>
              <a:buNone/>
              <a:defRPr sz="5208">
                <a:latin typeface="Canela Bold"/>
                <a:ea typeface="Canela Bold"/>
                <a:cs typeface="Canela Bold"/>
                <a:sym typeface="Canela Bold"/>
              </a:defRPr>
            </a:pPr>
            <a:r>
              <a:t>“Notable Quote”
</a:t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ea against sky at sunset 2"/>
          <p:cNvSpPr/>
          <p:nvPr>
            <p:ph type="pic" sz="quarter" idx="21"/>
          </p:nvPr>
        </p:nvSpPr>
        <p:spPr>
          <a:xfrm>
            <a:off x="15744825" y="5581751"/>
            <a:ext cx="7365408" cy="828040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90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1pPr>
      <a:lvl2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2pPr>
      <a:lvl3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3pPr>
      <a:lvl4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4pPr>
      <a:lvl5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5pPr>
      <a:lvl6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6pPr>
      <a:lvl7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7pPr>
      <a:lvl8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8pPr>
      <a:lvl9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Canela Bold"/>
          <a:ea typeface="Canela Bold"/>
          <a:cs typeface="Canela Bold"/>
          <a:sym typeface="Canela Bold"/>
        </a:defRPr>
      </a:lvl9pPr>
    </p:titleStyle>
    <p:bodyStyle>
      <a:lvl1pPr marL="5461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7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1.jpg" descr="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f17cdfca-9515-4a18-906c-dd0ba3206174.png" descr="f17cdfca-9515-4a18-906c-dd0ba320617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4035" y="-6710"/>
            <a:ext cx="24394887" cy="137294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3.jpg" descr="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4.jpg" descr="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5.jpg" descr="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6.jpg" descr="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7.jpg" descr="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8.jpg" descr="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9.jpg" descr="9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10.jpg" descr="1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11.jpg" descr="1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12.jpg" descr="1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13.jpg" descr="1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15.jpg" descr="1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5.jpg" descr="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16.jpg" descr="1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17.jpg" descr="1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18.jpg" descr="1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19.jpg" descr="1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Student List Download Link.jpg" descr="Student List Download Link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Bold"/>
            <a:ea typeface="Canela Bold"/>
            <a:cs typeface="Canela Bold"/>
            <a:sym typeface="Canela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Bold"/>
            <a:ea typeface="Canela Bold"/>
            <a:cs typeface="Canela Bold"/>
            <a:sym typeface="Canela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Bold"/>
            <a:ea typeface="Canela Bold"/>
            <a:cs typeface="Canela Bold"/>
            <a:sym typeface="Canela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Bold"/>
            <a:ea typeface="Canela Bold"/>
            <a:cs typeface="Canela Bold"/>
            <a:sym typeface="Canela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