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86" r:id="rId3"/>
    <p:sldId id="257" r:id="rId4"/>
    <p:sldId id="259" r:id="rId5"/>
    <p:sldId id="260" r:id="rId6"/>
    <p:sldId id="261" r:id="rId7"/>
    <p:sldId id="269" r:id="rId8"/>
    <p:sldId id="265" r:id="rId9"/>
    <p:sldId id="266" r:id="rId10"/>
    <p:sldId id="267" r:id="rId11"/>
    <p:sldId id="263" r:id="rId12"/>
    <p:sldId id="264" r:id="rId13"/>
    <p:sldId id="268" r:id="rId14"/>
    <p:sldId id="270" r:id="rId15"/>
    <p:sldId id="271" r:id="rId16"/>
    <p:sldId id="272" r:id="rId17"/>
    <p:sldId id="273" r:id="rId18"/>
    <p:sldId id="274" r:id="rId19"/>
    <p:sldId id="275" r:id="rId20"/>
    <p:sldId id="276" r:id="rId21"/>
    <p:sldId id="277" r:id="rId22"/>
    <p:sldId id="282" r:id="rId23"/>
    <p:sldId id="283" r:id="rId24"/>
    <p:sldId id="279" r:id="rId25"/>
    <p:sldId id="278" r:id="rId26"/>
    <p:sldId id="280" r:id="rId27"/>
    <p:sldId id="284" r:id="rId28"/>
    <p:sldId id="285"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71" autoAdjust="0"/>
  </p:normalViewPr>
  <p:slideViewPr>
    <p:cSldViewPr>
      <p:cViewPr varScale="1">
        <p:scale>
          <a:sx n="91" d="100"/>
          <a:sy n="91" d="100"/>
        </p:scale>
        <p:origin x="218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158C0D7-6C64-4005-B863-4D7368639362}" type="datetimeFigureOut">
              <a:rPr lang="en-US" smtClean="0"/>
              <a:pPr/>
              <a:t>5/10/2019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D445D60-42D9-4433-9F88-3F94D3B63275}" type="slidenum">
              <a:rPr lang="en-US" smtClean="0"/>
              <a:pPr/>
              <a:t>‹#›</a:t>
            </a:fld>
            <a:endParaRPr lang="en-US"/>
          </a:p>
        </p:txBody>
      </p:sp>
    </p:spTree>
    <p:extLst>
      <p:ext uri="{BB962C8B-B14F-4D97-AF65-F5344CB8AC3E}">
        <p14:creationId xmlns:p14="http://schemas.microsoft.com/office/powerpoint/2010/main" val="657036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6</a:t>
            </a:fld>
            <a:endParaRPr lang="en-US"/>
          </a:p>
        </p:txBody>
      </p:sp>
    </p:spTree>
    <p:extLst>
      <p:ext uri="{BB962C8B-B14F-4D97-AF65-F5344CB8AC3E}">
        <p14:creationId xmlns:p14="http://schemas.microsoft.com/office/powerpoint/2010/main" val="897730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18</a:t>
            </a:fld>
            <a:endParaRPr lang="en-US"/>
          </a:p>
        </p:txBody>
      </p:sp>
    </p:spTree>
    <p:extLst>
      <p:ext uri="{BB962C8B-B14F-4D97-AF65-F5344CB8AC3E}">
        <p14:creationId xmlns:p14="http://schemas.microsoft.com/office/powerpoint/2010/main" val="3283533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D445D60-42D9-4433-9F88-3F94D3B63275}" type="slidenum">
              <a:rPr lang="en-US" smtClean="0"/>
              <a:pPr/>
              <a:t>27</a:t>
            </a:fld>
            <a:endParaRPr lang="en-US"/>
          </a:p>
        </p:txBody>
      </p:sp>
    </p:spTree>
    <p:extLst>
      <p:ext uri="{BB962C8B-B14F-4D97-AF65-F5344CB8AC3E}">
        <p14:creationId xmlns:p14="http://schemas.microsoft.com/office/powerpoint/2010/main" val="680627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BB219C-B21D-419B-A403-8AF2D46E80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93055D6-BB0A-4E6A-BFD2-36CE7C3CCFCC}" type="datetimeFigureOut">
              <a:rPr lang="en-US" smtClean="0"/>
              <a:pPr/>
              <a:t>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BB219C-B21D-419B-A403-8AF2D46E80B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3055D6-BB0A-4E6A-BFD2-36CE7C3CCFCC}" type="datetimeFigureOut">
              <a:rPr lang="en-US" smtClean="0"/>
              <a:pPr/>
              <a:t>5/10/2019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BB219C-B21D-419B-A403-8AF2D46E80B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NEW TO MEDICARE</a:t>
            </a:r>
          </a:p>
        </p:txBody>
      </p:sp>
      <p:sp>
        <p:nvSpPr>
          <p:cNvPr id="3" name="Subtitle 2"/>
          <p:cNvSpPr>
            <a:spLocks noGrp="1"/>
          </p:cNvSpPr>
          <p:nvPr>
            <p:ph type="subTitle" idx="1"/>
          </p:nvPr>
        </p:nvSpPr>
        <p:spPr>
          <a:xfrm>
            <a:off x="533400" y="3228536"/>
            <a:ext cx="7854696" cy="2029264"/>
          </a:xfrm>
        </p:spPr>
        <p:txBody>
          <a:bodyPr>
            <a:normAutofit lnSpcReduction="10000"/>
          </a:bodyPr>
          <a:lstStyle/>
          <a:p>
            <a:r>
              <a:rPr lang="en-US" dirty="0"/>
              <a:t>East Central Kansas </a:t>
            </a:r>
          </a:p>
          <a:p>
            <a:r>
              <a:rPr lang="en-US" dirty="0"/>
              <a:t>Area Agency on Aging</a:t>
            </a:r>
          </a:p>
          <a:p>
            <a:r>
              <a:rPr lang="en-US" dirty="0"/>
              <a:t>785-242-7200</a:t>
            </a:r>
          </a:p>
          <a:p>
            <a:r>
              <a:rPr lang="en-US" sz="1900" i="1" dirty="0"/>
              <a:t>THE INFORMATION IN THIS POWERPOINT IS PROPERTY OF THE </a:t>
            </a:r>
          </a:p>
          <a:p>
            <a:r>
              <a:rPr lang="en-US" sz="1900" i="1" dirty="0"/>
              <a:t>EAST CENTRAL KANSAS AREA AGENCY ON AGING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(continued)</a:t>
            </a:r>
          </a:p>
        </p:txBody>
      </p:sp>
      <p:sp>
        <p:nvSpPr>
          <p:cNvPr id="3" name="Content Placeholder 2"/>
          <p:cNvSpPr>
            <a:spLocks noGrp="1"/>
          </p:cNvSpPr>
          <p:nvPr>
            <p:ph idx="1"/>
          </p:nvPr>
        </p:nvSpPr>
        <p:spPr/>
        <p:txBody>
          <a:bodyPr>
            <a:normAutofit fontScale="92500" lnSpcReduction="10000"/>
          </a:bodyPr>
          <a:lstStyle/>
          <a:p>
            <a:r>
              <a:rPr lang="en-US" b="1" dirty="0"/>
              <a:t>Medicare C:</a:t>
            </a:r>
          </a:p>
          <a:p>
            <a:pPr lvl="1"/>
            <a:r>
              <a:rPr lang="en-US" dirty="0"/>
              <a:t>Plan costs vary on which plan is chosen from those available in Kansas each year.</a:t>
            </a:r>
          </a:p>
          <a:p>
            <a:pPr lvl="1"/>
            <a:r>
              <a:rPr lang="en-US" dirty="0"/>
              <a:t> Plans are sold by county and zip code location</a:t>
            </a:r>
          </a:p>
          <a:p>
            <a:pPr lvl="1"/>
            <a:r>
              <a:rPr lang="en-US" dirty="0"/>
              <a:t>JO up to 35 plans are sold in 2019</a:t>
            </a:r>
          </a:p>
          <a:p>
            <a:endParaRPr lang="en-US" b="1" dirty="0"/>
          </a:p>
          <a:p>
            <a:r>
              <a:rPr lang="en-US" b="1" dirty="0"/>
              <a:t>Medicare D:</a:t>
            </a:r>
          </a:p>
          <a:p>
            <a:pPr lvl="1"/>
            <a:r>
              <a:rPr lang="en-US" dirty="0"/>
              <a:t>Plan costs vary on which plan is chosen from those available in Kansas each year.</a:t>
            </a:r>
          </a:p>
          <a:p>
            <a:pPr lvl="1"/>
            <a:r>
              <a:rPr lang="en-US" dirty="0"/>
              <a:t>26 plans are available in Kansas for 2019.</a:t>
            </a:r>
          </a:p>
          <a:p>
            <a:pPr lvl="1"/>
            <a:r>
              <a:rPr lang="en-US" dirty="0"/>
              <a:t>Monthly premiums ranged from $16.20 to $99.50</a:t>
            </a:r>
          </a:p>
          <a:p>
            <a:pPr lvl="1"/>
            <a:endParaRPr lang="en-US" b="1" dirty="0"/>
          </a:p>
          <a:p>
            <a:pPr lvl="1"/>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US" dirty="0"/>
              <a:t>Enrollment</a:t>
            </a:r>
          </a:p>
        </p:txBody>
      </p:sp>
      <p:sp>
        <p:nvSpPr>
          <p:cNvPr id="3" name="Content Placeholder 2"/>
          <p:cNvSpPr>
            <a:spLocks noGrp="1"/>
          </p:cNvSpPr>
          <p:nvPr>
            <p:ph idx="1"/>
          </p:nvPr>
        </p:nvSpPr>
        <p:spPr>
          <a:xfrm>
            <a:off x="457200" y="1524000"/>
            <a:ext cx="8229600" cy="4800600"/>
          </a:xfrm>
        </p:spPr>
        <p:txBody>
          <a:bodyPr>
            <a:normAutofit/>
          </a:bodyPr>
          <a:lstStyle/>
          <a:p>
            <a:r>
              <a:rPr lang="en-US" dirty="0"/>
              <a:t>Part A: Automatic and based on work quarters</a:t>
            </a:r>
          </a:p>
          <a:p>
            <a:r>
              <a:rPr lang="en-US" dirty="0"/>
              <a:t>Part B: It depends</a:t>
            </a:r>
            <a:r>
              <a:rPr lang="en-US" dirty="0">
                <a:sym typeface="Wingdings" pitchFamily="2" charset="2"/>
              </a:rPr>
              <a:t></a:t>
            </a:r>
          </a:p>
          <a:p>
            <a:r>
              <a:rPr lang="en-US" dirty="0">
                <a:sym typeface="Wingdings" pitchFamily="2" charset="2"/>
              </a:rPr>
              <a:t>Part C: October 15, 2019- December 7, 2019**</a:t>
            </a:r>
          </a:p>
          <a:p>
            <a:pPr>
              <a:buNone/>
            </a:pPr>
            <a:r>
              <a:rPr lang="en-US" dirty="0">
                <a:sym typeface="Wingdings" pitchFamily="2" charset="2"/>
              </a:rPr>
              <a:t>                   January 1, 2020 effective date </a:t>
            </a:r>
          </a:p>
          <a:p>
            <a:r>
              <a:rPr lang="en-US" dirty="0">
                <a:sym typeface="Wingdings" pitchFamily="2" charset="2"/>
              </a:rPr>
              <a:t>Part D: October 15, 2019 - December 7, 2019**</a:t>
            </a:r>
          </a:p>
          <a:p>
            <a:pPr>
              <a:buNone/>
            </a:pPr>
            <a:r>
              <a:rPr lang="en-US" dirty="0">
                <a:sym typeface="Wingdings" pitchFamily="2" charset="2"/>
              </a:rPr>
              <a:t>                   January 1, 2020 effective date </a:t>
            </a:r>
          </a:p>
          <a:p>
            <a:pPr>
              <a:buNone/>
            </a:pPr>
            <a:r>
              <a:rPr lang="en-US" dirty="0"/>
              <a:t>**Dates apply to current beneficiaries—new beneficiaries follow their Initial Enrollment dates</a:t>
            </a:r>
          </a:p>
          <a:p>
            <a:pPr>
              <a:buNone/>
            </a:pPr>
            <a:endParaRPr lang="en-US" dirty="0"/>
          </a:p>
          <a:p>
            <a:r>
              <a:rPr lang="en-US" dirty="0"/>
              <a:t>Health Savings Account rules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Automatic Part A and B enrollment….</a:t>
            </a:r>
          </a:p>
        </p:txBody>
      </p:sp>
      <p:sp>
        <p:nvSpPr>
          <p:cNvPr id="3" name="Content Placeholder 2"/>
          <p:cNvSpPr>
            <a:spLocks noGrp="1"/>
          </p:cNvSpPr>
          <p:nvPr>
            <p:ph idx="1"/>
          </p:nvPr>
        </p:nvSpPr>
        <p:spPr/>
        <p:txBody>
          <a:bodyPr>
            <a:normAutofit fontScale="92500" lnSpcReduction="10000"/>
          </a:bodyPr>
          <a:lstStyle/>
          <a:p>
            <a:r>
              <a:rPr lang="en-US" dirty="0"/>
              <a:t>Automatic if you are eligible and already receive benefits from Social Security or Railroad Retirement Board </a:t>
            </a:r>
          </a:p>
          <a:p>
            <a:pPr>
              <a:buFont typeface="Wingdings" pitchFamily="2" charset="2"/>
              <a:buChar char="ü"/>
            </a:pPr>
            <a:r>
              <a:rPr lang="en-US" dirty="0"/>
              <a:t>Start the first day of the month you turn 65 (if DOB is on first day of month benefits start first day of prior month)</a:t>
            </a:r>
          </a:p>
          <a:p>
            <a:pPr>
              <a:buFont typeface="Wingdings" pitchFamily="2" charset="2"/>
              <a:buChar char="ü"/>
            </a:pPr>
            <a:r>
              <a:rPr lang="en-US" dirty="0"/>
              <a:t> If under 65 &amp; disabled, automatically get both after you receive disability benefits from Social Security or certain disability benefits from RRB for 24 months.</a:t>
            </a:r>
          </a:p>
          <a:p>
            <a:pPr>
              <a:buFont typeface="Wingdings" pitchFamily="2" charset="2"/>
              <a:buChar char="ü"/>
            </a:pPr>
            <a:r>
              <a:rPr lang="en-US" dirty="0"/>
              <a:t>Will get a red/white/blue Medicare card in the mail 3 mo before 65</a:t>
            </a:r>
            <a:r>
              <a:rPr lang="en-US" baseline="30000" dirty="0"/>
              <a:t>th</a:t>
            </a:r>
            <a:r>
              <a:rPr lang="en-US" dirty="0"/>
              <a:t> birthday or your 25</a:t>
            </a:r>
            <a:r>
              <a:rPr lang="en-US" baseline="30000" dirty="0"/>
              <a:t>th</a:t>
            </a:r>
            <a:r>
              <a:rPr lang="en-US" dirty="0"/>
              <a:t> month of disability—follow directions on the back of the card</a:t>
            </a:r>
          </a:p>
          <a:p>
            <a:pPr lvl="1">
              <a:buFont typeface="Wingdings" pitchFamily="2" charset="2"/>
              <a:buChar char="ü"/>
            </a:pPr>
            <a:r>
              <a:rPr lang="en-US" dirty="0"/>
              <a:t>Card comes if you are in the system/if not must notify Social Security Office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Can You Sign Up</a:t>
            </a:r>
          </a:p>
        </p:txBody>
      </p:sp>
      <p:sp>
        <p:nvSpPr>
          <p:cNvPr id="3" name="Content Placeholder 2"/>
          <p:cNvSpPr>
            <a:spLocks noGrp="1"/>
          </p:cNvSpPr>
          <p:nvPr>
            <p:ph idx="1"/>
          </p:nvPr>
        </p:nvSpPr>
        <p:spPr>
          <a:xfrm>
            <a:off x="457200" y="1935480"/>
            <a:ext cx="8229600" cy="4617720"/>
          </a:xfrm>
        </p:spPr>
        <p:txBody>
          <a:bodyPr>
            <a:normAutofit fontScale="85000" lnSpcReduction="20000"/>
          </a:bodyPr>
          <a:lstStyle/>
          <a:p>
            <a:r>
              <a:rPr lang="en-US" b="1" dirty="0"/>
              <a:t>Initial Enrollment Period (IEP)</a:t>
            </a:r>
          </a:p>
          <a:p>
            <a:pPr lvl="1"/>
            <a:r>
              <a:rPr lang="en-US" dirty="0"/>
              <a:t>3 mo before/month of/3 mo after 65</a:t>
            </a:r>
            <a:r>
              <a:rPr lang="en-US" baseline="30000" dirty="0"/>
              <a:t>th</a:t>
            </a:r>
            <a:r>
              <a:rPr lang="en-US" dirty="0"/>
              <a:t> birthday</a:t>
            </a:r>
          </a:p>
          <a:p>
            <a:pPr lvl="2"/>
            <a:r>
              <a:rPr lang="en-US" dirty="0"/>
              <a:t>Last 4 months of IEP may cause delay in start date of coverage</a:t>
            </a:r>
          </a:p>
          <a:p>
            <a:pPr lvl="2"/>
            <a:r>
              <a:rPr lang="en-US" dirty="0"/>
              <a:t>Turn 65 in July—July/Aug, Aug/Oct, Sep/Dec, Oct/Jan</a:t>
            </a:r>
          </a:p>
          <a:p>
            <a:r>
              <a:rPr lang="en-US" b="1" dirty="0"/>
              <a:t>General Enrollment Period (GEP)</a:t>
            </a:r>
          </a:p>
          <a:p>
            <a:pPr lvl="1"/>
            <a:r>
              <a:rPr lang="en-US" dirty="0"/>
              <a:t>If miss IEP can sign up Jan 1-March 31 each year</a:t>
            </a:r>
          </a:p>
          <a:p>
            <a:pPr lvl="2"/>
            <a:r>
              <a:rPr lang="en-US" dirty="0"/>
              <a:t>Coverage will begin July 1</a:t>
            </a:r>
          </a:p>
          <a:p>
            <a:pPr lvl="2"/>
            <a:r>
              <a:rPr lang="en-US" dirty="0"/>
              <a:t>Could have a higher premium for late enrollment</a:t>
            </a:r>
          </a:p>
          <a:p>
            <a:r>
              <a:rPr lang="en-US" b="1" dirty="0"/>
              <a:t>Special Enrollment Period (SEP)</a:t>
            </a:r>
          </a:p>
          <a:p>
            <a:pPr lvl="1"/>
            <a:r>
              <a:rPr lang="en-US" dirty="0"/>
              <a:t>If don’t sign up during IEP due to employer insurance</a:t>
            </a:r>
          </a:p>
          <a:p>
            <a:pPr lvl="2"/>
            <a:r>
              <a:rPr lang="en-US" dirty="0"/>
              <a:t>Can do so any time covered by group health plan—employer/union </a:t>
            </a:r>
            <a:r>
              <a:rPr lang="en-US" b="1" dirty="0"/>
              <a:t>OR</a:t>
            </a:r>
          </a:p>
          <a:p>
            <a:pPr lvl="2"/>
            <a:r>
              <a:rPr lang="en-US" dirty="0"/>
              <a:t>During 8 mo period that begins the month after employment ends or group coverage ends, whichever happens first</a:t>
            </a:r>
          </a:p>
          <a:p>
            <a:pPr lvl="2"/>
            <a:r>
              <a:rPr lang="en-US" b="1" dirty="0"/>
              <a:t>COBRA does not make someone eligible for enrollment during SEP</a:t>
            </a:r>
          </a:p>
          <a:p>
            <a:pPr lvl="2"/>
            <a:endParaRPr lang="en-US" dirty="0"/>
          </a:p>
          <a:p>
            <a:pPr lvl="2">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Enroll for Part A &amp; B</a:t>
            </a:r>
          </a:p>
        </p:txBody>
      </p:sp>
      <p:sp>
        <p:nvSpPr>
          <p:cNvPr id="3" name="Content Placeholder 2"/>
          <p:cNvSpPr>
            <a:spLocks noGrp="1"/>
          </p:cNvSpPr>
          <p:nvPr>
            <p:ph idx="1"/>
          </p:nvPr>
        </p:nvSpPr>
        <p:spPr/>
        <p:txBody>
          <a:bodyPr>
            <a:normAutofit fontScale="92500" lnSpcReduction="10000"/>
          </a:bodyPr>
          <a:lstStyle/>
          <a:p>
            <a:r>
              <a:rPr lang="en-US" dirty="0"/>
              <a:t>Contact Social Security office near you </a:t>
            </a:r>
          </a:p>
          <a:p>
            <a:pPr lvl="1"/>
            <a:r>
              <a:rPr lang="en-US" dirty="0"/>
              <a:t>make appointment</a:t>
            </a:r>
          </a:p>
          <a:p>
            <a:pPr lvl="1"/>
            <a:r>
              <a:rPr lang="en-US" dirty="0"/>
              <a:t>take a list of questions</a:t>
            </a:r>
          </a:p>
          <a:p>
            <a:r>
              <a:rPr lang="en-US" dirty="0"/>
              <a:t>If 65 or older can use</a:t>
            </a:r>
          </a:p>
          <a:p>
            <a:pPr lvl="1"/>
            <a:r>
              <a:rPr lang="en-US" dirty="0"/>
              <a:t>www.socialsecurity.gov/retirement</a:t>
            </a:r>
          </a:p>
          <a:p>
            <a:r>
              <a:rPr lang="en-US" dirty="0"/>
              <a:t>If get RRB contact 877-772-5772</a:t>
            </a:r>
          </a:p>
          <a:p>
            <a:pPr lvl="1"/>
            <a:r>
              <a:rPr lang="en-US" dirty="0"/>
              <a:t>www.socialsecurity.gov/retirement</a:t>
            </a:r>
          </a:p>
          <a:p>
            <a:endParaRPr lang="en-US" dirty="0"/>
          </a:p>
          <a:p>
            <a:r>
              <a:rPr lang="en-US" b="1" dirty="0"/>
              <a:t>REMEMBER</a:t>
            </a:r>
            <a:r>
              <a:rPr lang="en-US" dirty="0"/>
              <a:t>—if you already get your social security they will send you the A &amp; B info</a:t>
            </a:r>
          </a:p>
          <a:p>
            <a:pPr lvl="1"/>
            <a:r>
              <a:rPr lang="en-US" dirty="0"/>
              <a:t>If you aren’t YOU MUST CONTACT THEM</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Under A/B</a:t>
            </a:r>
          </a:p>
        </p:txBody>
      </p:sp>
      <p:sp>
        <p:nvSpPr>
          <p:cNvPr id="3" name="Content Placeholder 2"/>
          <p:cNvSpPr>
            <a:spLocks noGrp="1"/>
          </p:cNvSpPr>
          <p:nvPr>
            <p:ph idx="1"/>
          </p:nvPr>
        </p:nvSpPr>
        <p:spPr>
          <a:xfrm>
            <a:off x="457200" y="1828800"/>
            <a:ext cx="8229600" cy="4800600"/>
          </a:xfrm>
        </p:spPr>
        <p:txBody>
          <a:bodyPr>
            <a:normAutofit lnSpcReduction="10000"/>
          </a:bodyPr>
          <a:lstStyle/>
          <a:p>
            <a:r>
              <a:rPr lang="en-US" b="1" dirty="0"/>
              <a:t>Part A: </a:t>
            </a:r>
            <a:r>
              <a:rPr lang="en-US" dirty="0"/>
              <a:t>hospital</a:t>
            </a:r>
          </a:p>
          <a:p>
            <a:pPr lvl="1"/>
            <a:r>
              <a:rPr lang="en-US" b="1" dirty="0"/>
              <a:t>Blood</a:t>
            </a:r>
            <a:r>
              <a:rPr lang="en-US" dirty="0"/>
              <a:t> </a:t>
            </a:r>
            <a:r>
              <a:rPr lang="en-US" sz="2000" dirty="0"/>
              <a:t>(unless they have to buy it- then you pay first 3 units or get it donated by you or someone else)</a:t>
            </a:r>
          </a:p>
          <a:p>
            <a:pPr lvl="1"/>
            <a:r>
              <a:rPr lang="en-US" b="1" dirty="0"/>
              <a:t>Home Health </a:t>
            </a:r>
            <a:r>
              <a:rPr lang="en-US" sz="2000" dirty="0"/>
              <a:t>—medically necessary, skilled, PT/OT/ST</a:t>
            </a:r>
          </a:p>
          <a:p>
            <a:pPr lvl="1"/>
            <a:r>
              <a:rPr lang="en-US" b="1" dirty="0"/>
              <a:t>Hospice</a:t>
            </a:r>
            <a:r>
              <a:rPr lang="en-US" sz="2000" dirty="0"/>
              <a:t>—physician must certify 6 mo or less </a:t>
            </a:r>
          </a:p>
          <a:p>
            <a:pPr lvl="1"/>
            <a:r>
              <a:rPr lang="en-US" b="1" dirty="0"/>
              <a:t>Hospital stays- </a:t>
            </a:r>
            <a:r>
              <a:rPr lang="en-US" sz="2000" dirty="0"/>
              <a:t>doesn’t include private duty nursing</a:t>
            </a:r>
          </a:p>
          <a:p>
            <a:pPr lvl="2"/>
            <a:r>
              <a:rPr lang="en-US" dirty="0"/>
              <a:t>Outpatient hospital stays affect out-of-pocket costs</a:t>
            </a:r>
          </a:p>
          <a:p>
            <a:pPr lvl="1"/>
            <a:r>
              <a:rPr lang="en-US" b="1" dirty="0"/>
              <a:t>Religious Nonmedical Health Care Institution</a:t>
            </a:r>
          </a:p>
          <a:p>
            <a:pPr lvl="2"/>
            <a:r>
              <a:rPr lang="en-US" dirty="0"/>
              <a:t>Hospital or skilled facility for those whose care isn’t in agreement with their religious beliefs</a:t>
            </a:r>
          </a:p>
          <a:p>
            <a:pPr lvl="1"/>
            <a:r>
              <a:rPr lang="en-US" b="1" dirty="0"/>
              <a:t>Skilled Nursing Facility Care</a:t>
            </a:r>
          </a:p>
          <a:p>
            <a:pPr lvl="2"/>
            <a:r>
              <a:rPr lang="en-US" dirty="0"/>
              <a:t>Medically necessary after 3 day minimum inpatient hospital stay for related illness/injury-----NOT custodial care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Under A/B (continued)</a:t>
            </a:r>
          </a:p>
        </p:txBody>
      </p:sp>
      <p:sp>
        <p:nvSpPr>
          <p:cNvPr id="3" name="Content Placeholder 2"/>
          <p:cNvSpPr>
            <a:spLocks noGrp="1"/>
          </p:cNvSpPr>
          <p:nvPr>
            <p:ph idx="1"/>
          </p:nvPr>
        </p:nvSpPr>
        <p:spPr/>
        <p:txBody>
          <a:bodyPr/>
          <a:lstStyle/>
          <a:p>
            <a:r>
              <a:rPr lang="en-US" sz="2800" b="1" dirty="0"/>
              <a:t>Part B: </a:t>
            </a:r>
            <a:r>
              <a:rPr lang="en-US" sz="2800" dirty="0"/>
              <a:t>medical insurance</a:t>
            </a:r>
          </a:p>
          <a:p>
            <a:pPr lvl="1"/>
            <a:r>
              <a:rPr lang="en-US" dirty="0"/>
              <a:t>Medically necessary services</a:t>
            </a:r>
          </a:p>
          <a:p>
            <a:pPr lvl="2"/>
            <a:r>
              <a:rPr lang="en-US" sz="2400" dirty="0"/>
              <a:t>Doctor’s services</a:t>
            </a:r>
          </a:p>
          <a:p>
            <a:pPr lvl="2"/>
            <a:r>
              <a:rPr lang="en-US" sz="2400" dirty="0"/>
              <a:t>Tests</a:t>
            </a:r>
          </a:p>
          <a:p>
            <a:pPr lvl="2"/>
            <a:r>
              <a:rPr lang="en-US" sz="2400" dirty="0"/>
              <a:t>Outpatient care</a:t>
            </a:r>
          </a:p>
          <a:p>
            <a:pPr lvl="2"/>
            <a:r>
              <a:rPr lang="en-US" sz="2400" dirty="0"/>
              <a:t>Home health services</a:t>
            </a:r>
          </a:p>
          <a:p>
            <a:pPr lvl="2"/>
            <a:r>
              <a:rPr lang="en-US" sz="2400" dirty="0"/>
              <a:t>Durable medical equipment</a:t>
            </a:r>
          </a:p>
          <a:p>
            <a:pPr lvl="2"/>
            <a:r>
              <a:rPr lang="en-US" sz="2400" dirty="0"/>
              <a:t>Preventative Services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NOT Covered by A &amp; B</a:t>
            </a:r>
          </a:p>
        </p:txBody>
      </p:sp>
      <p:sp>
        <p:nvSpPr>
          <p:cNvPr id="3" name="Content Placeholder 2"/>
          <p:cNvSpPr>
            <a:spLocks noGrp="1"/>
          </p:cNvSpPr>
          <p:nvPr>
            <p:ph idx="1"/>
          </p:nvPr>
        </p:nvSpPr>
        <p:spPr/>
        <p:txBody>
          <a:bodyPr/>
          <a:lstStyle/>
          <a:p>
            <a:r>
              <a:rPr lang="en-US" dirty="0"/>
              <a:t>Long-term care</a:t>
            </a:r>
          </a:p>
          <a:p>
            <a:r>
              <a:rPr lang="en-US" dirty="0"/>
              <a:t>Routine dental care</a:t>
            </a:r>
          </a:p>
          <a:p>
            <a:r>
              <a:rPr lang="en-US" dirty="0"/>
              <a:t>Dentures</a:t>
            </a:r>
          </a:p>
          <a:p>
            <a:r>
              <a:rPr lang="en-US" dirty="0"/>
              <a:t>Cosmetic Surgery</a:t>
            </a:r>
          </a:p>
          <a:p>
            <a:r>
              <a:rPr lang="en-US" dirty="0"/>
              <a:t>Acupuncture</a:t>
            </a:r>
          </a:p>
          <a:p>
            <a:r>
              <a:rPr lang="en-US" dirty="0"/>
              <a:t>Hearing aids</a:t>
            </a:r>
          </a:p>
          <a:p>
            <a:r>
              <a:rPr lang="en-US" dirty="0"/>
              <a:t>Exams for fitting hearing aids</a:t>
            </a:r>
          </a:p>
          <a:p>
            <a:r>
              <a:rPr lang="en-US" dirty="0"/>
              <a:t>Eyeglasses-- except in the case of cataracts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After Age 65</a:t>
            </a:r>
          </a:p>
        </p:txBody>
      </p:sp>
      <p:sp>
        <p:nvSpPr>
          <p:cNvPr id="3" name="Content Placeholder 2"/>
          <p:cNvSpPr>
            <a:spLocks noGrp="1"/>
          </p:cNvSpPr>
          <p:nvPr>
            <p:ph idx="1"/>
          </p:nvPr>
        </p:nvSpPr>
        <p:spPr/>
        <p:txBody>
          <a:bodyPr>
            <a:normAutofit lnSpcReduction="10000"/>
          </a:bodyPr>
          <a:lstStyle/>
          <a:p>
            <a:r>
              <a:rPr lang="en-US" b="1" dirty="0"/>
              <a:t>If you have health care benefits:</a:t>
            </a:r>
          </a:p>
          <a:p>
            <a:pPr lvl="1"/>
            <a:r>
              <a:rPr lang="en-US" b="1" dirty="0"/>
              <a:t>Group health insurance from current employer</a:t>
            </a:r>
          </a:p>
          <a:p>
            <a:pPr lvl="2"/>
            <a:r>
              <a:rPr lang="en-US" dirty="0"/>
              <a:t>Most times can’t be forced to join Medicare-must be offered same coverage as fellow workers</a:t>
            </a:r>
          </a:p>
          <a:p>
            <a:pPr lvl="2"/>
            <a:r>
              <a:rPr lang="en-US" dirty="0"/>
              <a:t>If you are entitled to Medicare and employer has 20+ workers group plan is primary, Medicare is secondary</a:t>
            </a:r>
          </a:p>
          <a:p>
            <a:pPr lvl="2"/>
            <a:r>
              <a:rPr lang="en-US" dirty="0"/>
              <a:t>If you are entitled to Medicare and employer has fewer than 20 workers Medicare is primary; group plan is secondary</a:t>
            </a:r>
          </a:p>
          <a:p>
            <a:pPr lvl="2"/>
            <a:r>
              <a:rPr lang="en-US" dirty="0"/>
              <a:t>Disability numbers are 100+ and fewer than 100</a:t>
            </a:r>
          </a:p>
          <a:p>
            <a:pPr lvl="2"/>
            <a:r>
              <a:rPr lang="en-US" dirty="0"/>
              <a:t>Should you delay Part B?</a:t>
            </a:r>
          </a:p>
          <a:p>
            <a:pPr lvl="1"/>
            <a:r>
              <a:rPr lang="en-US" b="1" dirty="0"/>
              <a:t>Retiree health benefits</a:t>
            </a:r>
          </a:p>
          <a:p>
            <a:pPr lvl="2"/>
            <a:r>
              <a:rPr lang="en-US" dirty="0"/>
              <a:t>A &amp; B always primary and retiree plan becomes supplemental</a:t>
            </a:r>
          </a:p>
          <a:p>
            <a:pPr lvl="2">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Working After Age 65 (continued)</a:t>
            </a:r>
          </a:p>
        </p:txBody>
      </p:sp>
      <p:sp>
        <p:nvSpPr>
          <p:cNvPr id="3" name="Content Placeholder 2"/>
          <p:cNvSpPr>
            <a:spLocks noGrp="1"/>
          </p:cNvSpPr>
          <p:nvPr>
            <p:ph idx="1"/>
          </p:nvPr>
        </p:nvSpPr>
        <p:spPr/>
        <p:txBody>
          <a:bodyPr/>
          <a:lstStyle/>
          <a:p>
            <a:pPr lvl="1"/>
            <a:r>
              <a:rPr lang="en-US" b="1" dirty="0"/>
              <a:t>Federal retiree health benefits</a:t>
            </a:r>
          </a:p>
          <a:p>
            <a:pPr lvl="2"/>
            <a:r>
              <a:rPr lang="en-US" dirty="0"/>
              <a:t>Not required to join Medicare B but enroll later = penalty</a:t>
            </a:r>
          </a:p>
          <a:p>
            <a:pPr lvl="2"/>
            <a:r>
              <a:rPr lang="en-US" dirty="0"/>
              <a:t>If keep plan and join Medicare, Medicare becomes primary </a:t>
            </a:r>
          </a:p>
          <a:p>
            <a:pPr lvl="2"/>
            <a:r>
              <a:rPr lang="en-US" dirty="0"/>
              <a:t>Can switch to lower cost federal plan for secondary</a:t>
            </a:r>
          </a:p>
          <a:p>
            <a:pPr lvl="2">
              <a:buNone/>
            </a:pPr>
            <a:endParaRPr lang="en-US" dirty="0"/>
          </a:p>
          <a:p>
            <a:pPr lvl="1"/>
            <a:r>
              <a:rPr lang="en-US" b="1" dirty="0"/>
              <a:t>Veterans health benefits</a:t>
            </a:r>
          </a:p>
          <a:p>
            <a:pPr lvl="2"/>
            <a:r>
              <a:rPr lang="en-US" dirty="0"/>
              <a:t>Not required to join Medicare B but it’s recommended—increases coverage beyond VA hospitals and doctors</a:t>
            </a:r>
          </a:p>
          <a:p>
            <a:pPr lvl="2"/>
            <a:r>
              <a:rPr lang="en-US" dirty="0"/>
              <a:t>If delay enrollment in Part B—late penalty if lose VA coverage</a:t>
            </a:r>
          </a:p>
          <a:p>
            <a:pPr lvl="2"/>
            <a:r>
              <a:rPr lang="en-US" dirty="0"/>
              <a:t>Can have both VA and Part D (Rx)/if lose VA Rx coverage and enroll in Part D w/in 2 mo there is no </a:t>
            </a:r>
            <a:r>
              <a:rPr lang="en-US"/>
              <a:t>late penalty</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1414B-3E37-4BB0-A1F0-443548E5694B}"/>
              </a:ext>
            </a:extLst>
          </p:cNvPr>
          <p:cNvSpPr>
            <a:spLocks noGrp="1"/>
          </p:cNvSpPr>
          <p:nvPr>
            <p:ph type="title"/>
          </p:nvPr>
        </p:nvSpPr>
        <p:spPr/>
        <p:txBody>
          <a:bodyPr/>
          <a:lstStyle/>
          <a:p>
            <a:r>
              <a:rPr lang="en-US" dirty="0"/>
              <a:t>Grant and Training</a:t>
            </a:r>
          </a:p>
        </p:txBody>
      </p:sp>
      <p:sp>
        <p:nvSpPr>
          <p:cNvPr id="3" name="Content Placeholder 2">
            <a:extLst>
              <a:ext uri="{FF2B5EF4-FFF2-40B4-BE49-F238E27FC236}">
                <a16:creationId xmlns:a16="http://schemas.microsoft.com/office/drawing/2014/main" id="{85C9406E-A01B-4306-908C-7390322E8315}"/>
              </a:ext>
            </a:extLst>
          </p:cNvPr>
          <p:cNvSpPr>
            <a:spLocks noGrp="1"/>
          </p:cNvSpPr>
          <p:nvPr>
            <p:ph idx="1"/>
          </p:nvPr>
        </p:nvSpPr>
        <p:spPr/>
        <p:txBody>
          <a:bodyPr/>
          <a:lstStyle/>
          <a:p>
            <a:r>
              <a:rPr lang="en-US" dirty="0"/>
              <a:t>The Senior Health Insurance Counseling for Kansas (SHICK) program is made possible by a grant from the Kansas Department of Aging and Disability Services, Topeka, KS.</a:t>
            </a:r>
          </a:p>
          <a:p>
            <a:r>
              <a:rPr lang="en-US" dirty="0"/>
              <a:t>All counselors who assist with the SHICK program on behalf of the East Central Kansas Area Agency on Aging are background checked and trained through Kansas Department of Aging and Disability Services.</a:t>
            </a:r>
          </a:p>
          <a:p>
            <a:endParaRPr lang="en-US" dirty="0"/>
          </a:p>
        </p:txBody>
      </p:sp>
    </p:spTree>
    <p:extLst>
      <p:ext uri="{BB962C8B-B14F-4D97-AF65-F5344CB8AC3E}">
        <p14:creationId xmlns:p14="http://schemas.microsoft.com/office/powerpoint/2010/main" val="1753091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Working After Age 65 w/out Health Benefits</a:t>
            </a:r>
          </a:p>
        </p:txBody>
      </p:sp>
      <p:sp>
        <p:nvSpPr>
          <p:cNvPr id="3" name="Content Placeholder 2"/>
          <p:cNvSpPr>
            <a:spLocks noGrp="1"/>
          </p:cNvSpPr>
          <p:nvPr>
            <p:ph idx="1"/>
          </p:nvPr>
        </p:nvSpPr>
        <p:spPr/>
        <p:txBody>
          <a:bodyPr>
            <a:normAutofit/>
          </a:bodyPr>
          <a:lstStyle/>
          <a:p>
            <a:r>
              <a:rPr lang="en-US" dirty="0"/>
              <a:t>Contact Social Security office prior to 65</a:t>
            </a:r>
            <a:r>
              <a:rPr lang="en-US" baseline="30000" dirty="0"/>
              <a:t>th</a:t>
            </a:r>
            <a:r>
              <a:rPr lang="en-US" dirty="0"/>
              <a:t> birthday</a:t>
            </a:r>
          </a:p>
          <a:p>
            <a:pPr lvl="1"/>
            <a:r>
              <a:rPr lang="en-US" sz="2000" dirty="0"/>
              <a:t>Unless you already draw social security benefits than your enrollment is automatic</a:t>
            </a:r>
          </a:p>
          <a:p>
            <a:pPr>
              <a:buNone/>
            </a:pPr>
            <a:endParaRPr lang="en-US" dirty="0"/>
          </a:p>
          <a:p>
            <a:r>
              <a:rPr lang="en-US" dirty="0"/>
              <a:t>Enroll 3 mo before/month of/3 mo after 65 birthday</a:t>
            </a:r>
          </a:p>
          <a:p>
            <a:pPr lvl="1"/>
            <a:r>
              <a:rPr lang="en-US" sz="2000" dirty="0"/>
              <a:t>Remember last 4 mo delay effective date</a:t>
            </a:r>
          </a:p>
          <a:p>
            <a:endParaRPr lang="en-US" dirty="0"/>
          </a:p>
          <a:p>
            <a:r>
              <a:rPr lang="en-US" dirty="0"/>
              <a:t>Part A is automatic, Part B has a premium</a:t>
            </a:r>
          </a:p>
          <a:p>
            <a:pPr lvl="1"/>
            <a:r>
              <a:rPr lang="en-US" sz="2000" dirty="0"/>
              <a:t>80/20 cost share==supplement or </a:t>
            </a:r>
            <a:r>
              <a:rPr lang="en-US" sz="2000" dirty="0" err="1"/>
              <a:t>Medigap</a:t>
            </a:r>
            <a:endParaRPr lang="en-US" sz="2000" dirty="0"/>
          </a:p>
          <a:p>
            <a:pPr lvl="1"/>
            <a:endParaRPr lang="en-US" dirty="0"/>
          </a:p>
          <a:p>
            <a:pPr lvl="1"/>
            <a:endParaRPr lang="en-US" dirty="0"/>
          </a:p>
          <a:p>
            <a:pPr lvl="1">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Working After Age 65 w/out Health Benefits</a:t>
            </a:r>
          </a:p>
        </p:txBody>
      </p:sp>
      <p:sp>
        <p:nvSpPr>
          <p:cNvPr id="3" name="Content Placeholder 2"/>
          <p:cNvSpPr>
            <a:spLocks noGrp="1"/>
          </p:cNvSpPr>
          <p:nvPr>
            <p:ph idx="1"/>
          </p:nvPr>
        </p:nvSpPr>
        <p:spPr/>
        <p:txBody>
          <a:bodyPr/>
          <a:lstStyle/>
          <a:p>
            <a:r>
              <a:rPr lang="en-US" dirty="0"/>
              <a:t>Decide if Part C (Medicare Advantage) is better option than Original Medicare</a:t>
            </a:r>
          </a:p>
          <a:p>
            <a:pPr lvl="1"/>
            <a:r>
              <a:rPr lang="en-US" dirty="0"/>
              <a:t>Does it have prescription coverage?</a:t>
            </a:r>
          </a:p>
          <a:p>
            <a:r>
              <a:rPr lang="en-US" dirty="0"/>
              <a:t>If decide Original Medicare is better option </a:t>
            </a:r>
          </a:p>
          <a:p>
            <a:pPr lvl="1"/>
            <a:r>
              <a:rPr lang="en-US" dirty="0"/>
              <a:t>Choose Part D plan (prescription coverage) </a:t>
            </a:r>
          </a:p>
          <a:p>
            <a:pPr lvl="1"/>
            <a:r>
              <a:rPr lang="en-US" dirty="0"/>
              <a:t>Medications/pharmacy/price</a:t>
            </a:r>
          </a:p>
          <a:p>
            <a:r>
              <a:rPr lang="en-US" dirty="0"/>
              <a:t>Choose supplement/</a:t>
            </a:r>
            <a:r>
              <a:rPr lang="en-US" dirty="0" err="1"/>
              <a:t>Medigap</a:t>
            </a:r>
            <a:r>
              <a:rPr lang="en-US" dirty="0"/>
              <a:t> plan</a:t>
            </a:r>
          </a:p>
          <a:p>
            <a:pPr lvl="1"/>
            <a:r>
              <a:rPr lang="en-US" dirty="0"/>
              <a:t>80/20 cost share</a:t>
            </a:r>
          </a:p>
          <a:p>
            <a:pPr lvl="1"/>
            <a:r>
              <a:rPr lang="en-US" dirty="0"/>
              <a:t>Standardized in Kansas</a:t>
            </a:r>
          </a:p>
        </p:txBody>
      </p:sp>
      <p:sp>
        <p:nvSpPr>
          <p:cNvPr id="4" name="Rectangle 3"/>
          <p:cNvSpPr/>
          <p:nvPr/>
        </p:nvSpPr>
        <p:spPr>
          <a:xfrm>
            <a:off x="2286000" y="2090172"/>
            <a:ext cx="4572000" cy="646331"/>
          </a:xfrm>
          <a:prstGeom prst="rect">
            <a:avLst/>
          </a:prstGeom>
        </p:spPr>
        <p:txBody>
          <a:bodyPr>
            <a:spAutoFit/>
          </a:bodyPr>
          <a:lstStyle/>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Supplements/</a:t>
            </a:r>
            <a:r>
              <a:rPr lang="en-US" dirty="0" err="1"/>
              <a:t>Medigaps</a:t>
            </a:r>
            <a:endParaRPr lang="en-US" dirty="0"/>
          </a:p>
        </p:txBody>
      </p:sp>
      <p:sp>
        <p:nvSpPr>
          <p:cNvPr id="3" name="Content Placeholder 2"/>
          <p:cNvSpPr>
            <a:spLocks noGrp="1"/>
          </p:cNvSpPr>
          <p:nvPr>
            <p:ph idx="1"/>
          </p:nvPr>
        </p:nvSpPr>
        <p:spPr/>
        <p:txBody>
          <a:bodyPr/>
          <a:lstStyle/>
          <a:p>
            <a:r>
              <a:rPr lang="en-US" sz="2800" dirty="0"/>
              <a:t>Helps cover gaps in Medicare expenses</a:t>
            </a:r>
          </a:p>
          <a:p>
            <a:pPr lvl="1"/>
            <a:r>
              <a:rPr lang="en-US" sz="2000" dirty="0"/>
              <a:t>80/20</a:t>
            </a:r>
          </a:p>
          <a:p>
            <a:r>
              <a:rPr lang="en-US" sz="2800" dirty="0"/>
              <a:t>Purchased with Original Medicare</a:t>
            </a:r>
          </a:p>
          <a:p>
            <a:pPr lvl="1"/>
            <a:r>
              <a:rPr lang="en-US" sz="2000" dirty="0"/>
              <a:t>Can not be purchased with Medicare Advantage</a:t>
            </a:r>
          </a:p>
          <a:p>
            <a:r>
              <a:rPr lang="en-US" sz="2800" dirty="0"/>
              <a:t>Standardized in Kansas</a:t>
            </a:r>
          </a:p>
          <a:p>
            <a:pPr lvl="1"/>
            <a:r>
              <a:rPr lang="en-US" sz="2000" dirty="0"/>
              <a:t>Plan benefits do not change from company to company</a:t>
            </a:r>
          </a:p>
          <a:p>
            <a:pPr lvl="1"/>
            <a:r>
              <a:rPr lang="en-US" sz="2000" dirty="0"/>
              <a:t>Premium determined by company</a:t>
            </a:r>
          </a:p>
          <a:p>
            <a:r>
              <a:rPr lang="en-US" sz="2800" dirty="0"/>
              <a:t>Plans are identified by letter</a:t>
            </a:r>
          </a:p>
          <a:p>
            <a:pPr lvl="1"/>
            <a:r>
              <a:rPr lang="en-US" sz="2000" dirty="0"/>
              <a:t>A, B, *C, D, *F, G, K, L, M &amp; N (*grandfathered status in 2020)</a:t>
            </a:r>
          </a:p>
          <a:p>
            <a:pPr lvl="1"/>
            <a:r>
              <a:rPr lang="en-US" sz="2000" dirty="0"/>
              <a:t>Sold by private insurance companies</a:t>
            </a:r>
          </a:p>
          <a:p>
            <a:pPr lvl="1"/>
            <a:endParaRPr lang="en-US" sz="2000" dirty="0"/>
          </a:p>
          <a:p>
            <a:pPr lvl="1"/>
            <a:endParaRPr lang="en-US" dirty="0"/>
          </a:p>
          <a:p>
            <a:pPr lvl="1"/>
            <a:endParaRPr lang="en-US" dirty="0"/>
          </a:p>
          <a:p>
            <a:pPr lvl="1">
              <a:buNone/>
            </a:pPr>
            <a:endParaRPr lang="en-US" dirty="0"/>
          </a:p>
        </p:txBody>
      </p:sp>
    </p:spTree>
    <p:extLst>
      <p:ext uri="{BB962C8B-B14F-4D97-AF65-F5344CB8AC3E}">
        <p14:creationId xmlns:p14="http://schemas.microsoft.com/office/powerpoint/2010/main" val="1823234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Supplements/</a:t>
            </a:r>
            <a:r>
              <a:rPr lang="en-US" sz="3200" dirty="0" err="1"/>
              <a:t>Medigaps</a:t>
            </a:r>
            <a:r>
              <a:rPr lang="en-US" sz="3200" dirty="0"/>
              <a:t> Enrollment Periods</a:t>
            </a:r>
          </a:p>
        </p:txBody>
      </p:sp>
      <p:sp>
        <p:nvSpPr>
          <p:cNvPr id="3" name="Content Placeholder 2"/>
          <p:cNvSpPr>
            <a:spLocks noGrp="1"/>
          </p:cNvSpPr>
          <p:nvPr>
            <p:ph idx="1"/>
          </p:nvPr>
        </p:nvSpPr>
        <p:spPr/>
        <p:txBody>
          <a:bodyPr>
            <a:normAutofit/>
          </a:bodyPr>
          <a:lstStyle/>
          <a:p>
            <a:r>
              <a:rPr lang="en-US" dirty="0"/>
              <a:t>6 mo Open Enrollment to all Medicare beneficiaries</a:t>
            </a:r>
          </a:p>
          <a:p>
            <a:r>
              <a:rPr lang="en-US" dirty="0"/>
              <a:t>Begins with first month in which beneficiary first enrolled for benefits under Medicare Part B</a:t>
            </a:r>
          </a:p>
          <a:p>
            <a:pPr lvl="1"/>
            <a:r>
              <a:rPr lang="en-US" dirty="0"/>
              <a:t>Required to offer any supplement policy to all enrollees regardless of health status with no premium differences between healthy/unhealthy individuals</a:t>
            </a:r>
          </a:p>
          <a:p>
            <a:r>
              <a:rPr lang="en-US" dirty="0"/>
              <a:t>After 6 mo period ends can use medical underwriting</a:t>
            </a:r>
          </a:p>
          <a:p>
            <a:pPr lvl="1"/>
            <a:r>
              <a:rPr lang="en-US" dirty="0"/>
              <a:t>To determine acceptance into plan</a:t>
            </a:r>
          </a:p>
          <a:p>
            <a:pPr lvl="1"/>
            <a:r>
              <a:rPr lang="en-US" dirty="0"/>
              <a:t>To determine cost of premium </a:t>
            </a:r>
          </a:p>
          <a:p>
            <a:pPr lvl="1"/>
            <a:endParaRPr lang="en-US" dirty="0"/>
          </a:p>
        </p:txBody>
      </p:sp>
    </p:spTree>
    <p:extLst>
      <p:ext uri="{BB962C8B-B14F-4D97-AF65-F5344CB8AC3E}">
        <p14:creationId xmlns:p14="http://schemas.microsoft.com/office/powerpoint/2010/main" val="1855234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D Enrollment</a:t>
            </a:r>
          </a:p>
        </p:txBody>
      </p:sp>
      <p:sp>
        <p:nvSpPr>
          <p:cNvPr id="3" name="Content Placeholder 2"/>
          <p:cNvSpPr>
            <a:spLocks noGrp="1"/>
          </p:cNvSpPr>
          <p:nvPr>
            <p:ph idx="1"/>
          </p:nvPr>
        </p:nvSpPr>
        <p:spPr/>
        <p:txBody>
          <a:bodyPr>
            <a:normAutofit fontScale="85000" lnSpcReduction="10000"/>
          </a:bodyPr>
          <a:lstStyle/>
          <a:p>
            <a:r>
              <a:rPr lang="en-US" dirty="0"/>
              <a:t>Open Enrollment for 2020 is Oct 15 – Dec 7, 2019.</a:t>
            </a:r>
          </a:p>
          <a:p>
            <a:pPr lvl="1"/>
            <a:r>
              <a:rPr lang="en-US" dirty="0"/>
              <a:t>Plans effective Jan 1, 2020</a:t>
            </a:r>
          </a:p>
          <a:p>
            <a:pPr lvl="1"/>
            <a:r>
              <a:rPr lang="en-US" dirty="0"/>
              <a:t>Must stay in plan for year unless special circumstance</a:t>
            </a:r>
          </a:p>
          <a:p>
            <a:r>
              <a:rPr lang="en-US" dirty="0"/>
              <a:t>If new to Medicare can join during Initial Enrollment Period </a:t>
            </a:r>
          </a:p>
          <a:p>
            <a:pPr lvl="1"/>
            <a:r>
              <a:rPr lang="en-US" dirty="0"/>
              <a:t>May change plan during Open Enrollment</a:t>
            </a:r>
          </a:p>
          <a:p>
            <a:pPr lvl="1"/>
            <a:r>
              <a:rPr lang="en-US" dirty="0"/>
              <a:t>Must stay in plan for year unless special circumstance</a:t>
            </a:r>
          </a:p>
          <a:p>
            <a:r>
              <a:rPr lang="en-US" dirty="0"/>
              <a:t>May join/change during year if Special circumstance</a:t>
            </a:r>
          </a:p>
          <a:p>
            <a:pPr lvl="1"/>
            <a:r>
              <a:rPr lang="en-US" dirty="0"/>
              <a:t>Plan leaves service area</a:t>
            </a:r>
          </a:p>
          <a:p>
            <a:pPr lvl="1"/>
            <a:r>
              <a:rPr lang="en-US" dirty="0"/>
              <a:t>You leave plan service area</a:t>
            </a:r>
          </a:p>
          <a:p>
            <a:pPr lvl="1"/>
            <a:r>
              <a:rPr lang="en-US" dirty="0"/>
              <a:t>Lose group coverage –63 days</a:t>
            </a:r>
          </a:p>
          <a:p>
            <a:pPr lvl="1"/>
            <a:r>
              <a:rPr lang="en-US" dirty="0"/>
              <a:t>Enter nursing home</a:t>
            </a:r>
          </a:p>
          <a:p>
            <a:pPr lvl="1"/>
            <a:r>
              <a:rPr lang="en-US" dirty="0"/>
              <a:t>Become eligible for </a:t>
            </a:r>
            <a:r>
              <a:rPr lang="en-US" b="1" dirty="0"/>
              <a:t>Extra Help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Part D</a:t>
            </a:r>
          </a:p>
        </p:txBody>
      </p:sp>
      <p:sp>
        <p:nvSpPr>
          <p:cNvPr id="3" name="Content Placeholder 2"/>
          <p:cNvSpPr>
            <a:spLocks noGrp="1"/>
          </p:cNvSpPr>
          <p:nvPr>
            <p:ph idx="1"/>
          </p:nvPr>
        </p:nvSpPr>
        <p:spPr/>
        <p:txBody>
          <a:bodyPr>
            <a:normAutofit fontScale="92500" lnSpcReduction="20000"/>
          </a:bodyPr>
          <a:lstStyle/>
          <a:p>
            <a:r>
              <a:rPr lang="en-US" dirty="0"/>
              <a:t>Prescription coverage offered to anyone with Medicare</a:t>
            </a:r>
          </a:p>
          <a:p>
            <a:r>
              <a:rPr lang="en-US" dirty="0"/>
              <a:t>Must join prescription plan approved by Medicare</a:t>
            </a:r>
          </a:p>
          <a:p>
            <a:pPr lvl="1"/>
            <a:r>
              <a:rPr lang="en-US" dirty="0"/>
              <a:t>Stand alone or thru Medicare Advantage Plan</a:t>
            </a:r>
          </a:p>
          <a:p>
            <a:r>
              <a:rPr lang="en-US" dirty="0"/>
              <a:t>Premiums, deductible and co-pays vary by plan</a:t>
            </a:r>
          </a:p>
          <a:p>
            <a:r>
              <a:rPr lang="en-US" dirty="0"/>
              <a:t>If have other “creditable coverage” you do not need to get a Medicare prescription plan </a:t>
            </a:r>
          </a:p>
          <a:p>
            <a:pPr lvl="1"/>
            <a:r>
              <a:rPr lang="en-US" dirty="0"/>
              <a:t>Also pay no penalty if choose to join Medicare D plan later</a:t>
            </a:r>
          </a:p>
          <a:p>
            <a:r>
              <a:rPr lang="en-US" dirty="0"/>
              <a:t>Penalty applied if you do not join Medicare D when you should</a:t>
            </a:r>
          </a:p>
          <a:p>
            <a:pPr lvl="1"/>
            <a:r>
              <a:rPr lang="en-US" dirty="0"/>
              <a:t>If have no other Rx coverage</a:t>
            </a:r>
          </a:p>
          <a:p>
            <a:pPr lvl="1"/>
            <a:r>
              <a:rPr lang="en-US" dirty="0"/>
              <a:t>If other coverage is not deemed creditable</a:t>
            </a:r>
          </a:p>
          <a:p>
            <a:pPr lvl="1"/>
            <a:r>
              <a:rPr lang="en-US" dirty="0"/>
              <a:t>Pay penalty each month for as long as you have Part D Coverage</a:t>
            </a:r>
          </a:p>
        </p:txBody>
      </p:sp>
    </p:spTree>
    <p:extLst>
      <p:ext uri="{BB962C8B-B14F-4D97-AF65-F5344CB8AC3E}">
        <p14:creationId xmlns:p14="http://schemas.microsoft.com/office/powerpoint/2010/main" val="1580625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Medicare D Extra Help (LIS)</a:t>
            </a:r>
          </a:p>
        </p:txBody>
      </p:sp>
      <p:sp>
        <p:nvSpPr>
          <p:cNvPr id="3" name="Content Placeholder 2"/>
          <p:cNvSpPr>
            <a:spLocks noGrp="1"/>
          </p:cNvSpPr>
          <p:nvPr>
            <p:ph idx="1"/>
          </p:nvPr>
        </p:nvSpPr>
        <p:spPr/>
        <p:txBody>
          <a:bodyPr>
            <a:normAutofit fontScale="92500"/>
          </a:bodyPr>
          <a:lstStyle/>
          <a:p>
            <a:r>
              <a:rPr lang="en-US" dirty="0"/>
              <a:t>Assistance with prescription drug costs </a:t>
            </a:r>
          </a:p>
          <a:p>
            <a:pPr lvl="1"/>
            <a:r>
              <a:rPr lang="en-US" dirty="0"/>
              <a:t>Premiums, deductibles and medication </a:t>
            </a:r>
            <a:r>
              <a:rPr lang="en-US" dirty="0" err="1"/>
              <a:t>copays</a:t>
            </a:r>
            <a:endParaRPr lang="en-US" dirty="0"/>
          </a:p>
          <a:p>
            <a:pPr lvl="1"/>
            <a:r>
              <a:rPr lang="en-US" dirty="0"/>
              <a:t>No coverage gap</a:t>
            </a:r>
          </a:p>
          <a:p>
            <a:pPr lvl="1"/>
            <a:r>
              <a:rPr lang="en-US" dirty="0"/>
              <a:t>No late enrollment penalty</a:t>
            </a:r>
          </a:p>
          <a:p>
            <a:r>
              <a:rPr lang="en-US" dirty="0"/>
              <a:t>Qualify based on income/assets</a:t>
            </a:r>
          </a:p>
          <a:p>
            <a:pPr lvl="1"/>
            <a:r>
              <a:rPr lang="en-US" dirty="0"/>
              <a:t>Apply thru Social Security</a:t>
            </a:r>
          </a:p>
          <a:p>
            <a:r>
              <a:rPr lang="en-US" dirty="0"/>
              <a:t>Automatically qualify if</a:t>
            </a:r>
          </a:p>
          <a:p>
            <a:pPr lvl="1"/>
            <a:r>
              <a:rPr lang="en-US" dirty="0"/>
              <a:t>Have full Medicaid coverage</a:t>
            </a:r>
          </a:p>
          <a:p>
            <a:pPr lvl="1"/>
            <a:r>
              <a:rPr lang="en-US" dirty="0"/>
              <a:t>Receive help thru a Medicare Savings Program from State</a:t>
            </a:r>
          </a:p>
          <a:p>
            <a:pPr lvl="1"/>
            <a:r>
              <a:rPr lang="en-US" dirty="0"/>
              <a:t>Receive Supplemental Security Income (SSI) benefits</a:t>
            </a:r>
          </a:p>
          <a:p>
            <a:pPr lvl="1"/>
            <a:endParaRPr lang="en-US" dirty="0"/>
          </a:p>
          <a:p>
            <a:pPr lv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lvl="8">
              <a:buNone/>
            </a:pPr>
            <a:endParaRPr lang="en-US" b="1" dirty="0"/>
          </a:p>
          <a:p>
            <a:pPr lvl="8">
              <a:buNone/>
            </a:pPr>
            <a:endParaRPr lang="en-US" sz="4800" b="1" dirty="0"/>
          </a:p>
          <a:p>
            <a:pPr lvl="8">
              <a:buNone/>
            </a:pPr>
            <a:r>
              <a:rPr lang="en-US" sz="4800" b="1" dirty="0"/>
              <a:t>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Contacts</a:t>
            </a:r>
          </a:p>
        </p:txBody>
      </p:sp>
      <p:sp>
        <p:nvSpPr>
          <p:cNvPr id="3" name="Content Placeholder 2"/>
          <p:cNvSpPr>
            <a:spLocks noGrp="1"/>
          </p:cNvSpPr>
          <p:nvPr>
            <p:ph idx="1"/>
          </p:nvPr>
        </p:nvSpPr>
        <p:spPr/>
        <p:txBody>
          <a:bodyPr/>
          <a:lstStyle/>
          <a:p>
            <a:r>
              <a:rPr lang="en-US" dirty="0"/>
              <a:t>East Central Kansas Area Agency on Aging</a:t>
            </a:r>
          </a:p>
          <a:p>
            <a:pPr lvl="1"/>
            <a:r>
              <a:rPr lang="en-US" dirty="0"/>
              <a:t>785-242-7200 /for JOCO 913-286-0292, Martha Maurin</a:t>
            </a:r>
          </a:p>
          <a:p>
            <a:r>
              <a:rPr lang="en-US" dirty="0"/>
              <a:t>Social Security</a:t>
            </a:r>
          </a:p>
          <a:p>
            <a:pPr lvl="1"/>
            <a:r>
              <a:rPr lang="en-US" dirty="0"/>
              <a:t>http://www.socialsecurity.gov</a:t>
            </a:r>
          </a:p>
          <a:p>
            <a:r>
              <a:rPr lang="en-US" dirty="0"/>
              <a:t>Medicare</a:t>
            </a:r>
          </a:p>
          <a:p>
            <a:pPr lvl="1"/>
            <a:r>
              <a:rPr lang="en-US" dirty="0"/>
              <a:t>http://www.medicare.gov</a:t>
            </a:r>
          </a:p>
          <a:p>
            <a:pPr lvl="1"/>
            <a:r>
              <a:rPr lang="en-US" dirty="0"/>
              <a:t>1-800-633-4227</a:t>
            </a:r>
          </a:p>
          <a:p>
            <a:r>
              <a:rPr lang="en-US" dirty="0"/>
              <a:t>Kansas Insurance Department</a:t>
            </a:r>
          </a:p>
          <a:p>
            <a:pPr lvl="1"/>
            <a:r>
              <a:rPr lang="en-US" dirty="0"/>
              <a:t>1-800-432-2484</a:t>
            </a:r>
          </a:p>
          <a:p>
            <a:pPr lvl="1"/>
            <a:endParaRPr lang="en-US" dirty="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Area Agency on Aging</a:t>
            </a:r>
          </a:p>
        </p:txBody>
      </p:sp>
      <p:sp>
        <p:nvSpPr>
          <p:cNvPr id="3" name="Content Placeholder 2"/>
          <p:cNvSpPr>
            <a:spLocks noGrp="1"/>
          </p:cNvSpPr>
          <p:nvPr>
            <p:ph idx="1"/>
          </p:nvPr>
        </p:nvSpPr>
        <p:spPr/>
        <p:txBody>
          <a:bodyPr>
            <a:normAutofit fontScale="85000" lnSpcReduction="20000"/>
          </a:bodyPr>
          <a:lstStyle/>
          <a:p>
            <a:r>
              <a:rPr lang="en-US" dirty="0"/>
              <a:t>Serve AN, CF, FR, LN, MI and OS Counties</a:t>
            </a:r>
          </a:p>
          <a:p>
            <a:r>
              <a:rPr lang="en-US" dirty="0"/>
              <a:t>Provide SHICK services in Johnson county as well</a:t>
            </a:r>
          </a:p>
          <a:p>
            <a:r>
              <a:rPr lang="en-US" dirty="0"/>
              <a:t>Serve those ages 60 and over</a:t>
            </a:r>
          </a:p>
          <a:p>
            <a:r>
              <a:rPr lang="en-US" dirty="0"/>
              <a:t>Provide assessment and evaluation to determine needs</a:t>
            </a:r>
          </a:p>
          <a:p>
            <a:r>
              <a:rPr lang="en-US" dirty="0"/>
              <a:t>Target those in need of support system to remain independent</a:t>
            </a:r>
          </a:p>
          <a:p>
            <a:r>
              <a:rPr lang="en-US" dirty="0"/>
              <a:t>Case Management</a:t>
            </a:r>
          </a:p>
          <a:p>
            <a:r>
              <a:rPr lang="en-US" dirty="0"/>
              <a:t>Other: </a:t>
            </a:r>
          </a:p>
          <a:p>
            <a:pPr lvl="1"/>
            <a:r>
              <a:rPr lang="en-US" sz="1500" dirty="0"/>
              <a:t>Caregiver</a:t>
            </a:r>
          </a:p>
          <a:p>
            <a:pPr lvl="1"/>
            <a:r>
              <a:rPr lang="en-US" sz="1500" dirty="0"/>
              <a:t>Intergenerational</a:t>
            </a:r>
          </a:p>
          <a:p>
            <a:pPr lvl="1"/>
            <a:r>
              <a:rPr lang="en-US" sz="1500" dirty="0"/>
              <a:t>Health Fairs</a:t>
            </a:r>
          </a:p>
          <a:p>
            <a:pPr lvl="1"/>
            <a:r>
              <a:rPr lang="en-US" sz="1500" dirty="0"/>
              <a:t>Health and Wellness</a:t>
            </a:r>
          </a:p>
          <a:p>
            <a:pPr lvl="1"/>
            <a:r>
              <a:rPr lang="en-US" sz="1500" dirty="0"/>
              <a:t>CARE assessments</a:t>
            </a:r>
          </a:p>
          <a:p>
            <a:pPr lvl="1"/>
            <a:r>
              <a:rPr lang="en-US" sz="1500" dirty="0"/>
              <a:t>Legal Assistance</a:t>
            </a:r>
          </a:p>
          <a:p>
            <a:pPr lvl="1"/>
            <a:r>
              <a:rPr lang="en-US" sz="1500" dirty="0"/>
              <a:t>Utility Assistance</a:t>
            </a:r>
          </a:p>
          <a:p>
            <a:pPr lvl="1">
              <a:lnSpc>
                <a:spcPct val="110000"/>
              </a:lnSpc>
              <a:spcBef>
                <a:spcPts val="0"/>
              </a:spcBef>
            </a:pPr>
            <a:r>
              <a:rPr lang="en-US" sz="1500" dirty="0"/>
              <a:t>Support Groups</a:t>
            </a:r>
          </a:p>
          <a:p>
            <a:pPr lvl="1">
              <a:lnSpc>
                <a:spcPct val="110000"/>
              </a:lnSpc>
              <a:spcBef>
                <a:spcPts val="0"/>
              </a:spcBef>
            </a:pPr>
            <a:r>
              <a:rPr lang="en-US" sz="1500" dirty="0"/>
              <a:t>Senior Health Insurance Counseling for Kansas (SHICK)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Expectations and Questions</a:t>
            </a:r>
          </a:p>
        </p:txBody>
      </p:sp>
      <p:sp>
        <p:nvSpPr>
          <p:cNvPr id="3" name="Content Placeholder 2"/>
          <p:cNvSpPr>
            <a:spLocks noGrp="1"/>
          </p:cNvSpPr>
          <p:nvPr>
            <p:ph type="subTitle" idx="1"/>
          </p:nvPr>
        </p:nvSpPr>
        <p:spPr/>
        <p:txBody>
          <a:bodyPr>
            <a:normAutofit lnSpcReduction="10000"/>
          </a:bodyPr>
          <a:lstStyle/>
          <a:p>
            <a:r>
              <a:rPr lang="en-US" dirty="0"/>
              <a:t>What you hope to gain from today’s information.  </a:t>
            </a:r>
          </a:p>
          <a:p>
            <a:endParaRPr lang="en-US" dirty="0"/>
          </a:p>
          <a:p>
            <a:r>
              <a:rPr lang="en-US" dirty="0"/>
              <a:t>Specific questions, issues, areas of Medicare that need addressed…….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37488"/>
          </a:xfrm>
        </p:spPr>
        <p:txBody>
          <a:bodyPr>
            <a:normAutofit/>
          </a:bodyPr>
          <a:lstStyle/>
          <a:p>
            <a:r>
              <a:rPr lang="en-US" sz="4400" dirty="0"/>
              <a:t>What is Medicare?</a:t>
            </a:r>
            <a:br>
              <a:rPr lang="en-US" dirty="0"/>
            </a:br>
            <a:r>
              <a:rPr lang="en-US" sz="2000" dirty="0"/>
              <a:t>US Health Insurance Program for seniors and disabled people</a:t>
            </a:r>
          </a:p>
        </p:txBody>
      </p:sp>
      <p:sp>
        <p:nvSpPr>
          <p:cNvPr id="3" name="Content Placeholder 2"/>
          <p:cNvSpPr>
            <a:spLocks noGrp="1"/>
          </p:cNvSpPr>
          <p:nvPr>
            <p:ph sz="half" idx="1"/>
          </p:nvPr>
        </p:nvSpPr>
        <p:spPr/>
        <p:txBody>
          <a:bodyPr>
            <a:normAutofit lnSpcReduction="10000"/>
          </a:bodyPr>
          <a:lstStyle/>
          <a:p>
            <a:r>
              <a:rPr lang="en-US" b="1" dirty="0"/>
              <a:t>Part A</a:t>
            </a:r>
          </a:p>
          <a:p>
            <a:r>
              <a:rPr lang="en-US" dirty="0"/>
              <a:t>Hospital Insurance</a:t>
            </a:r>
          </a:p>
          <a:p>
            <a:r>
              <a:rPr lang="en-US" dirty="0"/>
              <a:t>Helps pay the cost of staying in the:</a:t>
            </a:r>
          </a:p>
          <a:p>
            <a:pPr lvl="1">
              <a:buFont typeface="Wingdings" pitchFamily="2" charset="2"/>
              <a:buChar char="Ø"/>
            </a:pPr>
            <a:r>
              <a:rPr lang="en-US" sz="2000" dirty="0"/>
              <a:t>Hospital or Skilled Nursing 	Facility</a:t>
            </a:r>
          </a:p>
          <a:p>
            <a:pPr lvl="1">
              <a:buFont typeface="Wingdings" pitchFamily="2" charset="2"/>
              <a:buChar char="Ø"/>
            </a:pPr>
            <a:r>
              <a:rPr lang="en-US" sz="2000" dirty="0"/>
              <a:t>Hospice</a:t>
            </a:r>
          </a:p>
          <a:p>
            <a:pPr lvl="1">
              <a:buFont typeface="Wingdings" pitchFamily="2" charset="2"/>
              <a:buChar char="Ø"/>
            </a:pPr>
            <a:r>
              <a:rPr lang="en-US" sz="2000" dirty="0"/>
              <a:t>Home Health</a:t>
            </a:r>
          </a:p>
          <a:p>
            <a:pPr lvl="1">
              <a:buFont typeface="Wingdings" pitchFamily="2" charset="2"/>
              <a:buChar char="Ø"/>
            </a:pPr>
            <a:r>
              <a:rPr lang="en-US" sz="2000" dirty="0"/>
              <a:t>Inpatient Medications</a:t>
            </a:r>
          </a:p>
          <a:p>
            <a:pPr>
              <a:buFont typeface="Wingdings" pitchFamily="2" charset="2"/>
              <a:buChar char="Ø"/>
            </a:pPr>
            <a:endParaRPr lang="en-US" dirty="0"/>
          </a:p>
          <a:p>
            <a:pPr>
              <a:buFont typeface="Wingdings" pitchFamily="2" charset="2"/>
              <a:buChar char="Ø"/>
            </a:pPr>
            <a:endParaRPr lang="en-US" dirty="0"/>
          </a:p>
          <a:p>
            <a:endParaRPr lang="en-US" dirty="0"/>
          </a:p>
        </p:txBody>
      </p:sp>
      <p:sp>
        <p:nvSpPr>
          <p:cNvPr id="4" name="Content Placeholder 3"/>
          <p:cNvSpPr>
            <a:spLocks noGrp="1"/>
          </p:cNvSpPr>
          <p:nvPr>
            <p:ph sz="half" idx="2"/>
          </p:nvPr>
        </p:nvSpPr>
        <p:spPr/>
        <p:txBody>
          <a:bodyPr>
            <a:normAutofit lnSpcReduction="10000"/>
          </a:bodyPr>
          <a:lstStyle/>
          <a:p>
            <a:r>
              <a:rPr lang="en-US" b="1" dirty="0"/>
              <a:t>Part B</a:t>
            </a:r>
          </a:p>
          <a:p>
            <a:r>
              <a:rPr lang="en-US" dirty="0"/>
              <a:t>Medical Insurance</a:t>
            </a:r>
          </a:p>
          <a:p>
            <a:r>
              <a:rPr lang="en-US" dirty="0"/>
              <a:t>Helps pay the cost of:</a:t>
            </a:r>
          </a:p>
          <a:p>
            <a:pPr lvl="1">
              <a:buFont typeface="Wingdings" pitchFamily="2" charset="2"/>
              <a:buChar char="Ø"/>
            </a:pPr>
            <a:r>
              <a:rPr lang="en-US" sz="2000" dirty="0"/>
              <a:t>Physicians &amp; Outpatient Services</a:t>
            </a:r>
          </a:p>
          <a:p>
            <a:pPr lvl="1">
              <a:buFont typeface="Wingdings" pitchFamily="2" charset="2"/>
              <a:buChar char="Ø"/>
            </a:pPr>
            <a:r>
              <a:rPr lang="en-US" sz="2000" dirty="0"/>
              <a:t>Lab Tests</a:t>
            </a:r>
          </a:p>
          <a:p>
            <a:pPr lvl="1">
              <a:buFont typeface="Wingdings" pitchFamily="2" charset="2"/>
              <a:buChar char="Ø"/>
            </a:pPr>
            <a:r>
              <a:rPr lang="en-US" sz="2000" dirty="0"/>
              <a:t>Medical Equipment</a:t>
            </a:r>
          </a:p>
          <a:p>
            <a:pPr lvl="1">
              <a:buFont typeface="Wingdings" pitchFamily="2" charset="2"/>
              <a:buChar char="Ø"/>
            </a:pPr>
            <a:r>
              <a:rPr lang="en-US" sz="2000" dirty="0"/>
              <a:t>Doctor’s Services while in the hospital</a:t>
            </a:r>
          </a:p>
          <a:p>
            <a:pPr lvl="1">
              <a:buFont typeface="Wingdings" pitchFamily="2" charset="2"/>
              <a:buChar char="Ø"/>
            </a:pPr>
            <a:r>
              <a:rPr lang="en-US" sz="2000" dirty="0"/>
              <a:t>Medicine administered in the doctor’s office</a:t>
            </a:r>
          </a:p>
          <a:p>
            <a:r>
              <a:rPr lang="en-US" dirty="0"/>
              <a:t>Premium required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What is Medicare?  (continued)</a:t>
            </a:r>
          </a:p>
        </p:txBody>
      </p:sp>
      <p:sp>
        <p:nvSpPr>
          <p:cNvPr id="11" name="Content Placeholder 10"/>
          <p:cNvSpPr>
            <a:spLocks noGrp="1"/>
          </p:cNvSpPr>
          <p:nvPr>
            <p:ph sz="half" idx="1"/>
          </p:nvPr>
        </p:nvSpPr>
        <p:spPr/>
        <p:txBody>
          <a:bodyPr>
            <a:normAutofit/>
          </a:bodyPr>
          <a:lstStyle/>
          <a:p>
            <a:r>
              <a:rPr lang="en-US" b="1" dirty="0"/>
              <a:t>Part C</a:t>
            </a:r>
          </a:p>
          <a:p>
            <a:r>
              <a:rPr lang="en-US" dirty="0"/>
              <a:t>Also known as a Medicare Advantage Plan</a:t>
            </a:r>
          </a:p>
          <a:p>
            <a:pPr lvl="1">
              <a:buFont typeface="Wingdings" pitchFamily="2" charset="2"/>
              <a:buChar char="Ø"/>
            </a:pPr>
            <a:r>
              <a:rPr lang="en-US" sz="2000" dirty="0"/>
              <a:t>Consists of private health plans which provide Medicare benefits in one package</a:t>
            </a:r>
          </a:p>
          <a:p>
            <a:pPr lvl="2">
              <a:buFont typeface="Arial" pitchFamily="34" charset="0"/>
              <a:buChar char="•"/>
            </a:pPr>
            <a:r>
              <a:rPr lang="en-US" dirty="0"/>
              <a:t>Part of Medicare Modernization Act of 2003</a:t>
            </a:r>
          </a:p>
          <a:p>
            <a:endParaRPr lang="en-US" dirty="0"/>
          </a:p>
        </p:txBody>
      </p:sp>
      <p:sp>
        <p:nvSpPr>
          <p:cNvPr id="12" name="Content Placeholder 11"/>
          <p:cNvSpPr>
            <a:spLocks noGrp="1"/>
          </p:cNvSpPr>
          <p:nvPr>
            <p:ph sz="half" idx="2"/>
          </p:nvPr>
        </p:nvSpPr>
        <p:spPr/>
        <p:txBody>
          <a:bodyPr>
            <a:normAutofit/>
          </a:bodyPr>
          <a:lstStyle/>
          <a:p>
            <a:r>
              <a:rPr lang="en-US" b="1" dirty="0"/>
              <a:t>Part D</a:t>
            </a:r>
          </a:p>
          <a:p>
            <a:r>
              <a:rPr lang="en-US" dirty="0"/>
              <a:t>Prescription Drug Plans</a:t>
            </a:r>
          </a:p>
          <a:p>
            <a:r>
              <a:rPr lang="en-US" dirty="0"/>
              <a:t>Helps Pay the cost of:</a:t>
            </a:r>
          </a:p>
          <a:p>
            <a:pPr lvl="1">
              <a:buFont typeface="Wingdings" pitchFamily="2" charset="2"/>
              <a:buChar char="Ø"/>
            </a:pPr>
            <a:r>
              <a:rPr lang="en-US" sz="2000" dirty="0"/>
              <a:t>Prescriptions</a:t>
            </a:r>
          </a:p>
          <a:p>
            <a:pPr lvl="1">
              <a:buFont typeface="Wingdings" pitchFamily="2" charset="2"/>
              <a:buChar char="Ø"/>
            </a:pPr>
            <a:r>
              <a:rPr lang="en-US" sz="2000" dirty="0"/>
              <a:t>Insulin Supplies</a:t>
            </a:r>
          </a:p>
          <a:p>
            <a:pPr lvl="1">
              <a:buFont typeface="Wingdings" pitchFamily="2" charset="2"/>
              <a:buChar char="Ø"/>
            </a:pPr>
            <a:r>
              <a:rPr lang="en-US" sz="2000" dirty="0"/>
              <a:t>Some vaccines</a:t>
            </a:r>
          </a:p>
          <a:p>
            <a:pPr lvl="1">
              <a:buNone/>
            </a:pPr>
            <a:r>
              <a:rPr lang="en-US" sz="1800" dirty="0"/>
              <a:t>  </a:t>
            </a:r>
          </a:p>
          <a:p>
            <a:pPr lvl="1">
              <a:buNone/>
            </a:pPr>
            <a:r>
              <a:rPr lang="en-US" sz="1800" dirty="0"/>
              <a:t>**Some Medicare Advantage Plans have prescription coverage included in the plan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Medicare Is Not</a:t>
            </a:r>
          </a:p>
        </p:txBody>
      </p:sp>
      <p:sp>
        <p:nvSpPr>
          <p:cNvPr id="3" name="Content Placeholder 2"/>
          <p:cNvSpPr>
            <a:spLocks noGrp="1"/>
          </p:cNvSpPr>
          <p:nvPr>
            <p:ph idx="1"/>
          </p:nvPr>
        </p:nvSpPr>
        <p:spPr/>
        <p:txBody>
          <a:bodyPr>
            <a:normAutofit/>
          </a:bodyPr>
          <a:lstStyle/>
          <a:p>
            <a:r>
              <a:rPr lang="en-US" b="1" dirty="0"/>
              <a:t>SOCIAL SECURITY</a:t>
            </a:r>
          </a:p>
          <a:p>
            <a:pPr lvl="1"/>
            <a:r>
              <a:rPr lang="en-US" sz="2000" dirty="0"/>
              <a:t>Federal program that makes income payments </a:t>
            </a:r>
          </a:p>
          <a:p>
            <a:pPr lvl="1"/>
            <a:r>
              <a:rPr lang="en-US" sz="2000" dirty="0"/>
              <a:t>Must meet minimum requirement for working and contributing to system </a:t>
            </a:r>
            <a:r>
              <a:rPr lang="en-US" sz="2000" b="1" dirty="0"/>
              <a:t>OR</a:t>
            </a:r>
          </a:p>
          <a:p>
            <a:pPr lvl="1"/>
            <a:r>
              <a:rPr lang="en-US" sz="2000" dirty="0"/>
              <a:t>Must be beneficiary of someone who did </a:t>
            </a:r>
            <a:r>
              <a:rPr lang="en-US" sz="2000" b="1" dirty="0"/>
              <a:t>OR</a:t>
            </a:r>
          </a:p>
          <a:p>
            <a:pPr lvl="1"/>
            <a:r>
              <a:rPr lang="en-US" sz="2000" dirty="0"/>
              <a:t>Must meet age or disability qualifications</a:t>
            </a:r>
          </a:p>
          <a:p>
            <a:r>
              <a:rPr lang="en-US" b="1" dirty="0"/>
              <a:t>MEDICAID</a:t>
            </a:r>
          </a:p>
          <a:p>
            <a:pPr lvl="1"/>
            <a:r>
              <a:rPr lang="en-US" sz="2000" dirty="0"/>
              <a:t>Shared federal and state health insurance program for beneficiaries with very low incomes and few assets</a:t>
            </a:r>
          </a:p>
          <a:p>
            <a:pPr lvl="1"/>
            <a:r>
              <a:rPr lang="en-US" sz="2000" dirty="0"/>
              <a:t>Could be disabled, children, pregnant, etc</a:t>
            </a:r>
          </a:p>
          <a:p>
            <a:pPr lvl="1"/>
            <a:r>
              <a:rPr lang="en-US" sz="2000" dirty="0"/>
              <a:t>Dual-eligible---have both Medicare and Medicaid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Costs</a:t>
            </a:r>
          </a:p>
        </p:txBody>
      </p:sp>
      <p:sp>
        <p:nvSpPr>
          <p:cNvPr id="6" name="Content Placeholder 5"/>
          <p:cNvSpPr>
            <a:spLocks noGrp="1"/>
          </p:cNvSpPr>
          <p:nvPr>
            <p:ph idx="1"/>
          </p:nvPr>
        </p:nvSpPr>
        <p:spPr/>
        <p:txBody>
          <a:bodyPr/>
          <a:lstStyle/>
          <a:p>
            <a:r>
              <a:rPr lang="en-US" b="1" dirty="0"/>
              <a:t>Medicare A:</a:t>
            </a:r>
          </a:p>
          <a:p>
            <a:pPr lvl="1"/>
            <a:r>
              <a:rPr lang="en-US" dirty="0"/>
              <a:t>Usually don’t pay a monthly premium for Part A if you or your spouse paid Medicare taxes while working.</a:t>
            </a:r>
          </a:p>
          <a:p>
            <a:pPr lvl="1"/>
            <a:endParaRPr lang="en-US" dirty="0"/>
          </a:p>
          <a:p>
            <a:pPr lvl="1"/>
            <a:r>
              <a:rPr lang="en-US" dirty="0"/>
              <a:t>If you aren’t eligible for premium free Part A it can be purchased</a:t>
            </a:r>
          </a:p>
          <a:p>
            <a:pPr lvl="3"/>
            <a:r>
              <a:rPr lang="en-US" dirty="0"/>
              <a:t>$437/month in 2019 if no late penalties</a:t>
            </a:r>
          </a:p>
          <a:p>
            <a:pPr lvl="3">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(continued)</a:t>
            </a:r>
          </a:p>
        </p:txBody>
      </p:sp>
      <p:sp>
        <p:nvSpPr>
          <p:cNvPr id="3" name="Content Placeholder 2"/>
          <p:cNvSpPr>
            <a:spLocks noGrp="1"/>
          </p:cNvSpPr>
          <p:nvPr>
            <p:ph idx="1"/>
          </p:nvPr>
        </p:nvSpPr>
        <p:spPr/>
        <p:txBody>
          <a:bodyPr>
            <a:normAutofit/>
          </a:bodyPr>
          <a:lstStyle/>
          <a:p>
            <a:r>
              <a:rPr lang="en-US" b="1" dirty="0"/>
              <a:t>Medicare B:</a:t>
            </a:r>
          </a:p>
          <a:p>
            <a:pPr lvl="1"/>
            <a:r>
              <a:rPr lang="en-US" dirty="0"/>
              <a:t>Monthly premium based on standard amount </a:t>
            </a:r>
          </a:p>
          <a:p>
            <a:pPr lvl="1"/>
            <a:r>
              <a:rPr lang="en-US" dirty="0"/>
              <a:t>Adjusted for gross income above a certain amount</a:t>
            </a:r>
          </a:p>
          <a:p>
            <a:pPr lvl="1"/>
            <a:r>
              <a:rPr lang="en-US" dirty="0"/>
              <a:t>Social Security contacts beneficiary if they have a higher premium</a:t>
            </a:r>
          </a:p>
          <a:p>
            <a:pPr lvl="1"/>
            <a:r>
              <a:rPr lang="en-US" dirty="0"/>
              <a:t>$135.50 for new beneficiaries or beneficiaries not drawing their Social Security benefit</a:t>
            </a:r>
          </a:p>
          <a:p>
            <a:pPr lvl="1"/>
            <a:r>
              <a:rPr lang="en-US" dirty="0"/>
              <a:t>Higher premium is based on income tax returns from 2017</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1284</TotalTime>
  <Words>1913</Words>
  <Application>Microsoft Office PowerPoint</Application>
  <PresentationFormat>On-screen Show (4:3)</PresentationFormat>
  <Paragraphs>274</Paragraphs>
  <Slides>28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Constantia</vt:lpstr>
      <vt:lpstr>Wingdings</vt:lpstr>
      <vt:lpstr>Wingdings 2</vt:lpstr>
      <vt:lpstr>Flow</vt:lpstr>
      <vt:lpstr>NEW TO MEDICARE</vt:lpstr>
      <vt:lpstr>Grant and Training</vt:lpstr>
      <vt:lpstr>What is the Area Agency on Aging</vt:lpstr>
      <vt:lpstr>Expectations and Questions</vt:lpstr>
      <vt:lpstr>What is Medicare? US Health Insurance Program for seniors and disabled people</vt:lpstr>
      <vt:lpstr>What is Medicare?  (continued)</vt:lpstr>
      <vt:lpstr>What Medicare Is Not</vt:lpstr>
      <vt:lpstr>Costs</vt:lpstr>
      <vt:lpstr>Costs (continued)</vt:lpstr>
      <vt:lpstr>Costs (continued)</vt:lpstr>
      <vt:lpstr>Enrollment</vt:lpstr>
      <vt:lpstr>Automatic Part A and B enrollment….</vt:lpstr>
      <vt:lpstr>When Can You Sign Up</vt:lpstr>
      <vt:lpstr>Where to Enroll for Part A &amp; B</vt:lpstr>
      <vt:lpstr>Benefits Under A/B</vt:lpstr>
      <vt:lpstr>Benefits Under A/B (continued)</vt:lpstr>
      <vt:lpstr>What’s NOT Covered by A &amp; B</vt:lpstr>
      <vt:lpstr>Working After Age 65</vt:lpstr>
      <vt:lpstr>Working After Age 65 (continued)</vt:lpstr>
      <vt:lpstr>Working After Age 65 w/out Health Benefits</vt:lpstr>
      <vt:lpstr>Working After Age 65 w/out Health Benefits</vt:lpstr>
      <vt:lpstr>Supplements/Medigaps</vt:lpstr>
      <vt:lpstr>Supplements/Medigaps Enrollment Periods</vt:lpstr>
      <vt:lpstr>Medicare D Enrollment</vt:lpstr>
      <vt:lpstr>Medicare Part D</vt:lpstr>
      <vt:lpstr>Medicare D Extra Help (LIS)</vt:lpstr>
      <vt:lpstr>PowerPoint Presentation</vt:lpstr>
      <vt:lpstr>Contacts</vt:lpstr>
    </vt:vector>
  </TitlesOfParts>
  <Company>ECKAAA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TO MEDICARE</dc:title>
  <dc:creator>leslear</dc:creator>
  <cp:lastModifiedBy>Leslea Rockers</cp:lastModifiedBy>
  <cp:revision>112</cp:revision>
  <dcterms:created xsi:type="dcterms:W3CDTF">2011-07-27T19:56:22Z</dcterms:created>
  <dcterms:modified xsi:type="dcterms:W3CDTF">2019-05-10T19:59:23Z</dcterms:modified>
</cp:coreProperties>
</file>