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3"/>
  </p:notesMasterIdLst>
  <p:sldIdLst>
    <p:sldId id="289" r:id="rId5"/>
    <p:sldId id="296" r:id="rId6"/>
    <p:sldId id="286" r:id="rId7"/>
    <p:sldId id="280" r:id="rId8"/>
    <p:sldId id="281" r:id="rId9"/>
    <p:sldId id="291" r:id="rId10"/>
    <p:sldId id="273" r:id="rId11"/>
    <p:sldId id="299" r:id="rId12"/>
    <p:sldId id="300" r:id="rId13"/>
    <p:sldId id="307" r:id="rId14"/>
    <p:sldId id="301" r:id="rId15"/>
    <p:sldId id="302" r:id="rId16"/>
    <p:sldId id="304" r:id="rId17"/>
    <p:sldId id="305" r:id="rId18"/>
    <p:sldId id="278" r:id="rId19"/>
    <p:sldId id="297" r:id="rId20"/>
    <p:sldId id="298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7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F4349-7FF8-4492-A98B-65F0E6A3870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9E62984-BB20-4D11-A782-A2E85D37EE46}">
      <dgm:prSet/>
      <dgm:spPr/>
      <dgm:t>
        <a:bodyPr/>
        <a:lstStyle/>
        <a:p>
          <a:pPr rtl="0"/>
          <a:r>
            <a:rPr lang="en-US" b="1"/>
            <a:t>NUESTRA MISION</a:t>
          </a:r>
          <a:br>
            <a:rPr lang="en-US" b="1"/>
          </a:br>
          <a:endParaRPr lang="en-US"/>
        </a:p>
      </dgm:t>
    </dgm:pt>
    <dgm:pt modelId="{F29B7FB7-F1CE-4C2F-A582-7224B9D0A1E6}" type="parTrans" cxnId="{9174BB9C-3CE2-4FE1-9D96-87F7EC122CBA}">
      <dgm:prSet/>
      <dgm:spPr/>
      <dgm:t>
        <a:bodyPr/>
        <a:lstStyle/>
        <a:p>
          <a:endParaRPr lang="en-US"/>
        </a:p>
      </dgm:t>
    </dgm:pt>
    <dgm:pt modelId="{CA79D817-38FD-445E-A22A-8DE190C86FAF}" type="sibTrans" cxnId="{9174BB9C-3CE2-4FE1-9D96-87F7EC122CBA}">
      <dgm:prSet/>
      <dgm:spPr/>
      <dgm:t>
        <a:bodyPr/>
        <a:lstStyle/>
        <a:p>
          <a:endParaRPr lang="en-US"/>
        </a:p>
      </dgm:t>
    </dgm:pt>
    <dgm:pt modelId="{1D445CDF-1E9E-43BF-B7DF-E3435DF1CBE9}" type="pres">
      <dgm:prSet presAssocID="{3B4F4349-7FF8-4492-A98B-65F0E6A38701}" presName="CompostProcess" presStyleCnt="0">
        <dgm:presLayoutVars>
          <dgm:dir/>
          <dgm:resizeHandles val="exact"/>
        </dgm:presLayoutVars>
      </dgm:prSet>
      <dgm:spPr/>
    </dgm:pt>
    <dgm:pt modelId="{D3F9C2D2-833E-4793-BF88-A37D11A26601}" type="pres">
      <dgm:prSet presAssocID="{3B4F4349-7FF8-4492-A98B-65F0E6A38701}" presName="arrow" presStyleLbl="bgShp" presStyleIdx="0" presStyleCnt="1"/>
      <dgm:spPr/>
    </dgm:pt>
    <dgm:pt modelId="{0C8927F3-5767-4285-879C-51F44241212B}" type="pres">
      <dgm:prSet presAssocID="{3B4F4349-7FF8-4492-A98B-65F0E6A38701}" presName="linearProcess" presStyleCnt="0"/>
      <dgm:spPr/>
    </dgm:pt>
    <dgm:pt modelId="{188E0288-6E8A-49A8-BF56-7B84B5B017BB}" type="pres">
      <dgm:prSet presAssocID="{C9E62984-BB20-4D11-A782-A2E85D37EE46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56635E3C-67FB-4B05-A6C2-4CB4DCA26597}" type="presOf" srcId="{C9E62984-BB20-4D11-A782-A2E85D37EE46}" destId="{188E0288-6E8A-49A8-BF56-7B84B5B017BB}" srcOrd="0" destOrd="0" presId="urn:microsoft.com/office/officeart/2005/8/layout/hProcess9"/>
    <dgm:cxn modelId="{9174BB9C-3CE2-4FE1-9D96-87F7EC122CBA}" srcId="{3B4F4349-7FF8-4492-A98B-65F0E6A38701}" destId="{C9E62984-BB20-4D11-A782-A2E85D37EE46}" srcOrd="0" destOrd="0" parTransId="{F29B7FB7-F1CE-4C2F-A582-7224B9D0A1E6}" sibTransId="{CA79D817-38FD-445E-A22A-8DE190C86FAF}"/>
    <dgm:cxn modelId="{B1524ADF-AC52-48E3-B4F3-AB6FBC91E2A1}" type="presOf" srcId="{3B4F4349-7FF8-4492-A98B-65F0E6A38701}" destId="{1D445CDF-1E9E-43BF-B7DF-E3435DF1CBE9}" srcOrd="0" destOrd="0" presId="urn:microsoft.com/office/officeart/2005/8/layout/hProcess9"/>
    <dgm:cxn modelId="{18F31374-1D14-48BA-ACFC-EB01F10C2F86}" type="presParOf" srcId="{1D445CDF-1E9E-43BF-B7DF-E3435DF1CBE9}" destId="{D3F9C2D2-833E-4793-BF88-A37D11A26601}" srcOrd="0" destOrd="0" presId="urn:microsoft.com/office/officeart/2005/8/layout/hProcess9"/>
    <dgm:cxn modelId="{7B566EBF-8972-40D8-8489-225BBEB9DBD7}" type="presParOf" srcId="{1D445CDF-1E9E-43BF-B7DF-E3435DF1CBE9}" destId="{0C8927F3-5767-4285-879C-51F44241212B}" srcOrd="1" destOrd="0" presId="urn:microsoft.com/office/officeart/2005/8/layout/hProcess9"/>
    <dgm:cxn modelId="{707832AC-8DA5-47E2-BA5D-37BDCCAEB75B}" type="presParOf" srcId="{0C8927F3-5767-4285-879C-51F44241212B}" destId="{188E0288-6E8A-49A8-BF56-7B84B5B017B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9C2D2-833E-4793-BF88-A37D11A26601}">
      <dsp:nvSpPr>
        <dsp:cNvPr id="0" name=""/>
        <dsp:cNvSpPr/>
      </dsp:nvSpPr>
      <dsp:spPr>
        <a:xfrm>
          <a:off x="612835" y="0"/>
          <a:ext cx="6945473" cy="212804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E0288-6E8A-49A8-BF56-7B84B5B017BB}">
      <dsp:nvSpPr>
        <dsp:cNvPr id="0" name=""/>
        <dsp:cNvSpPr/>
      </dsp:nvSpPr>
      <dsp:spPr>
        <a:xfrm>
          <a:off x="2681156" y="638414"/>
          <a:ext cx="2808831" cy="8512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NUESTRA MISION</a:t>
          </a:r>
          <a:br>
            <a:rPr lang="en-US" sz="2200" b="1" kern="1200"/>
          </a:br>
          <a:endParaRPr lang="en-US" sz="2200" kern="1200"/>
        </a:p>
      </dsp:txBody>
      <dsp:txXfrm>
        <a:off x="2722709" y="679967"/>
        <a:ext cx="2725725" cy="768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A9CD-5E57-4C86-B862-09CA519924BA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04F4-F240-48F9-8AE1-486585C7F00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2419" y="1887801"/>
            <a:ext cx="4057961" cy="14312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Picture Placeholder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4273" y="1883115"/>
            <a:ext cx="576000" cy="576000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4273" y="3573118"/>
            <a:ext cx="576000" cy="576000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1552418" y="3575461"/>
            <a:ext cx="4057961" cy="14312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44273" y="5263121"/>
            <a:ext cx="576000" cy="576000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1552418" y="5263122"/>
            <a:ext cx="4057961" cy="77572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06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74348DE-EC54-4C62-948C-0B2BF90455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15389"/>
            <a:ext cx="12188825" cy="374261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7"/>
            <a:ext cx="5157787" cy="27556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4047"/>
            <a:ext cx="5183188" cy="27556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76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1" y="119269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0" y="288035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0" y="4568018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49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US" noProof="0" smtClean="0"/>
              <a:t>5/29/2019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pPr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 descr="Blue rectangle">
            <a:extLst>
              <a:ext uri="{FF2B5EF4-FFF2-40B4-BE49-F238E27FC236}">
                <a16:creationId xmlns:a16="http://schemas.microsoft.com/office/drawing/2014/main" id="{482BBC39-5D4C-4E24-ADB1-5FFFBA7198D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rcRect/>
            <a:stretch>
              <a:fillRect l="-12" r="-12"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" name="object 3" descr="People with document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>
          <a:xfrm>
            <a:off x="127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8518"/>
            <a:ext cx="9144000" cy="2128049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5000" dirty="0">
                <a:latin typeface="Gill Sans MT" panose="020B0502020104020203" pitchFamily="34" charset="0"/>
              </a:rPr>
              <a:t>VAZGODESIGN</a:t>
            </a:r>
            <a:br>
              <a:rPr lang="en-US" sz="5000" dirty="0">
                <a:latin typeface="Gill Sans MT" panose="020B0502020104020203" pitchFamily="34" charset="0"/>
              </a:rPr>
            </a:br>
            <a:endParaRPr lang="en-US" sz="5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object 7" descr="Beige rectangl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>
          <a:xfrm>
            <a:off x="3108000" y="3229869"/>
            <a:ext cx="5976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033381" y="3797332"/>
            <a:ext cx="4597052" cy="1307777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Marketing Digital</a:t>
            </a:r>
          </a:p>
          <a:p>
            <a:r>
              <a:rPr lang="en-US" dirty="0" err="1"/>
              <a:t>Soluciones</a:t>
            </a:r>
            <a:r>
              <a:rPr lang="en-US" dirty="0"/>
              <a:t> Web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A3442F18-07C8-4D6E-A297-90EFD341A4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8DDA018-4D86-4BCD-9425-A1238A2B5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Haz crecer tu negocio tienda en línea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A10BDB-7EEB-4200-B849-B5131BBF0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10318542" cy="969272"/>
          </a:xfrm>
        </p:spPr>
        <p:txBody>
          <a:bodyPr>
            <a:normAutofit/>
          </a:bodyPr>
          <a:lstStyle/>
          <a:p>
            <a:r>
              <a:rPr lang="es-MX" dirty="0"/>
              <a:t>Dominio, sitio web tienda en línea, 5 correos profesionales y certificado de seguridad</a:t>
            </a:r>
            <a:endParaRPr lang="en-US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0EE66E4-C95A-4D53-A382-2FA3037B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0922978-90ED-4C18-A80A-040B78782FA0}"/>
              </a:ext>
            </a:extLst>
          </p:cNvPr>
          <p:cNvSpPr txBox="1"/>
          <p:nvPr/>
        </p:nvSpPr>
        <p:spPr>
          <a:xfrm>
            <a:off x="426597" y="3115389"/>
            <a:ext cx="1133563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El paquete consiste 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Un dominio el cual debe de estar disponible para la venta ya que puede pertenecer a otra empresa o usuario.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Un sitio web el cual se convierte en una tienda en línea, el método de pago serian con </a:t>
            </a:r>
            <a:r>
              <a:rPr lang="es-MX" sz="1600" dirty="0" err="1"/>
              <a:t>paypal</a:t>
            </a:r>
            <a:r>
              <a:rPr lang="es-MX" sz="1600" dirty="0"/>
              <a:t>, tarjeta de crédito o debito, los métodos de envió se podrán usar con las siguientes paqueterías FedEx, USPS, UPS, FreightCenter.com</a:t>
            </a:r>
            <a:r>
              <a:rPr lang="es-ES" sz="1600" dirty="0"/>
              <a:t> los cuales dan una opción personal que le permite definir sus cargos de envío y la opción para recoger localmente. </a:t>
            </a:r>
            <a:r>
              <a:rPr lang="es-MX" sz="1600" dirty="0"/>
              <a:t>Adicionalmente se le brindara una capacitación para agregar los productos de la tienda en línea por una sola ocasión.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5 correos electrónicos ilimitados los cuales tienen su propia plataforma de correo, sin embargo se puede instalar en las plataformas de correo de Outlook, Apple, </a:t>
            </a:r>
            <a:r>
              <a:rPr lang="es-MX" sz="1600" dirty="0" err="1"/>
              <a:t>thunderbird</a:t>
            </a:r>
            <a:r>
              <a:rPr lang="es-MX" sz="1600" dirty="0"/>
              <a:t>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Certificado de seguridad el cual funciona para que los clientes sepan que la pagina es confiable y a la vez posiciona en las paginas principales de los buscadores.</a:t>
            </a:r>
          </a:p>
          <a:p>
            <a:endParaRPr lang="es-MX" sz="1600" dirty="0"/>
          </a:p>
          <a:p>
            <a:endParaRPr lang="es-MX" sz="1600" dirty="0"/>
          </a:p>
          <a:p>
            <a:r>
              <a:rPr lang="es-MX" sz="1600" dirty="0"/>
              <a:t>*El dominio no debe de ser premium y el costo del plan de paquetería es por aparte*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84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90FB8ADF-7B25-4979-96D3-801F3EA7AA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55145"/>
            <a:ext cx="12188825" cy="3742611"/>
          </a:xfrm>
        </p:spPr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82C06A5-1FEB-4233-A055-FC13C82A2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Emprende tu idea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016E29-645E-474F-9577-81B5C8201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914" y="1866694"/>
            <a:ext cx="10986172" cy="1043203"/>
          </a:xfrm>
        </p:spPr>
        <p:txBody>
          <a:bodyPr>
            <a:normAutofit/>
          </a:bodyPr>
          <a:lstStyle/>
          <a:p>
            <a:r>
              <a:rPr lang="es-MX" dirty="0"/>
              <a:t>Dominio, sitio web personalizado, 5 correos profesionales, optimizador de buscadores, certificado de seguridad, logotipo y </a:t>
            </a:r>
            <a:r>
              <a:rPr lang="es-MX" dirty="0" err="1"/>
              <a:t>community</a:t>
            </a:r>
            <a:r>
              <a:rPr lang="es-MX" dirty="0"/>
              <a:t> </a:t>
            </a:r>
            <a:r>
              <a:rPr lang="es-MX" dirty="0" err="1"/>
              <a:t>managment</a:t>
            </a:r>
            <a:endParaRPr lang="en-U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C8A1F1C-1E58-4D2C-97ED-EE164F6BE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6"/>
            <a:ext cx="10629056" cy="34239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/>
              <a:t>El paquete consiste en:</a:t>
            </a:r>
          </a:p>
          <a:p>
            <a:r>
              <a:rPr lang="es-MX" dirty="0"/>
              <a:t>Diseño de logotipo</a:t>
            </a:r>
          </a:p>
          <a:p>
            <a:r>
              <a:rPr lang="es-MX" dirty="0"/>
              <a:t>Un dominio el cual debe de estar disponible para la venta ya que puede pertenecer a otra empresa o usuario.</a:t>
            </a:r>
          </a:p>
          <a:p>
            <a:r>
              <a:rPr lang="es-MX" dirty="0"/>
              <a:t>Un sitio web la cual cuenta con herramientas para que la pagina sea mas dinámica, por ejemplo un chat o vinculo al chat de Facebook.</a:t>
            </a:r>
          </a:p>
          <a:p>
            <a:r>
              <a:rPr lang="es-MX" dirty="0"/>
              <a:t>5 correos electrónicos ilimitados los cuales tienen su propia plataforma de correo, sin embargo se puede instalar en las plataformas de correo de Outlook, Apple, </a:t>
            </a:r>
            <a:r>
              <a:rPr lang="es-MX" dirty="0" err="1"/>
              <a:t>thunderbird</a:t>
            </a:r>
            <a:r>
              <a:rPr lang="es-MX" dirty="0"/>
              <a:t>, etc.</a:t>
            </a:r>
          </a:p>
          <a:p>
            <a:r>
              <a:rPr lang="es-MX" dirty="0"/>
              <a:t>Certificado de seguridad el cual funciona para que los clientes sepan que la pagina es confiable y a la vez posiciona en las paginas principales de los buscadores.</a:t>
            </a:r>
          </a:p>
          <a:p>
            <a:r>
              <a:rPr lang="es-MX" dirty="0"/>
              <a:t> Se incluirá el paquete </a:t>
            </a:r>
            <a:r>
              <a:rPr lang="en-US" dirty="0"/>
              <a:t>Community Management por 3 </a:t>
            </a:r>
            <a:r>
              <a:rPr lang="en-US" dirty="0" err="1"/>
              <a:t>meses</a:t>
            </a:r>
            <a:r>
              <a:rPr lang="en-US" dirty="0"/>
              <a:t> (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de </a:t>
            </a:r>
            <a:r>
              <a:rPr lang="en-US" dirty="0" err="1"/>
              <a:t>seguir</a:t>
            </a:r>
            <a:r>
              <a:rPr lang="en-US" dirty="0"/>
              <a:t> con el </a:t>
            </a:r>
            <a:r>
              <a:rPr lang="en-US" dirty="0" err="1"/>
              <a:t>paquete</a:t>
            </a:r>
            <a:r>
              <a:rPr lang="en-US" dirty="0"/>
              <a:t> de community management se </a:t>
            </a:r>
            <a:r>
              <a:rPr lang="en-US" dirty="0" err="1"/>
              <a:t>cobrara</a:t>
            </a:r>
            <a:r>
              <a:rPr lang="en-US" dirty="0"/>
              <a:t> el </a:t>
            </a:r>
            <a:r>
              <a:rPr lang="en-US" dirty="0" err="1"/>
              <a:t>costo</a:t>
            </a:r>
            <a:r>
              <a:rPr lang="en-US" dirty="0"/>
              <a:t> regular del </a:t>
            </a:r>
            <a:r>
              <a:rPr lang="en-US" dirty="0" err="1"/>
              <a:t>paquete</a:t>
            </a:r>
            <a:r>
              <a:rPr lang="en-US" dirty="0"/>
              <a:t>).</a:t>
            </a:r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*El dominio no debe de ser premium*</a:t>
            </a:r>
            <a:endParaRPr lang="en-US" dirty="0"/>
          </a:p>
          <a:p>
            <a:endParaRPr lang="en-US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28EC215B-521D-4E55-8260-1235D287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8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C85A40F1-03AD-4894-821D-BE7D7CD9F4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F5E14D4-F172-4B38-BF7C-2EE0788EB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 err="1"/>
              <a:t>Adquierelo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! Community </a:t>
            </a:r>
            <a:r>
              <a:rPr lang="en-US" dirty="0" err="1"/>
              <a:t>Managment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1B3448-95E7-408B-AF4D-F30DF025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6329638" cy="823912"/>
          </a:xfrm>
        </p:spPr>
        <p:txBody>
          <a:bodyPr/>
          <a:lstStyle/>
          <a:p>
            <a:r>
              <a:rPr lang="es-MX" dirty="0"/>
              <a:t>Manejo de redes sociales y marketing </a:t>
            </a:r>
            <a:endParaRPr lang="en-U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B0C5FB3-2BA6-4E35-A146-BEB3D183B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7"/>
            <a:ext cx="10629056" cy="30588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El paquete consiste en:</a:t>
            </a:r>
          </a:p>
          <a:p>
            <a:r>
              <a:rPr lang="es-ES" dirty="0"/>
              <a:t>Manejo y/o </a:t>
            </a:r>
            <a:r>
              <a:rPr lang="es-ES" dirty="0" err="1"/>
              <a:t>consultoria</a:t>
            </a:r>
            <a:r>
              <a:rPr lang="es-ES" dirty="0"/>
              <a:t> de redes sociales para Facebook, </a:t>
            </a:r>
            <a:r>
              <a:rPr lang="es-ES" dirty="0" err="1"/>
              <a:t>twitter</a:t>
            </a:r>
            <a:r>
              <a:rPr lang="es-ES" dirty="0"/>
              <a:t>, Instagram </a:t>
            </a:r>
          </a:p>
          <a:p>
            <a:r>
              <a:rPr lang="es-ES" dirty="0"/>
              <a:t>Publicaciones en redes sociales para Facebook, </a:t>
            </a:r>
            <a:r>
              <a:rPr lang="es-ES" dirty="0" err="1"/>
              <a:t>twitter</a:t>
            </a:r>
            <a:r>
              <a:rPr lang="es-ES" dirty="0"/>
              <a:t>, Instagram </a:t>
            </a:r>
          </a:p>
          <a:p>
            <a:r>
              <a:rPr lang="es-ES" dirty="0"/>
              <a:t>Agenda de publicaciones en redes y control disciplinario.</a:t>
            </a:r>
          </a:p>
          <a:p>
            <a:r>
              <a:rPr lang="es-ES" dirty="0"/>
              <a:t>Creación de cuenta Google </a:t>
            </a:r>
            <a:r>
              <a:rPr lang="es-ES" dirty="0" err="1"/>
              <a:t>my</a:t>
            </a:r>
            <a:r>
              <a:rPr lang="es-ES" dirty="0"/>
              <a:t> </a:t>
            </a:r>
            <a:r>
              <a:rPr lang="es-ES" dirty="0" err="1"/>
              <a:t>business</a:t>
            </a:r>
            <a:endParaRPr lang="es-ES" dirty="0"/>
          </a:p>
          <a:p>
            <a:r>
              <a:rPr lang="es-ES" dirty="0"/>
              <a:t>Análisis de la actividad en redes sociales.</a:t>
            </a:r>
          </a:p>
          <a:p>
            <a:r>
              <a:rPr lang="es-MX" dirty="0"/>
              <a:t>Optimización de buscadores el cual funciona para poder posicionar mas rápidamente en los primeros lugares de los buscadores como: Google, </a:t>
            </a:r>
            <a:r>
              <a:rPr lang="es-MX" dirty="0" err="1"/>
              <a:t>Yahoo</a:t>
            </a:r>
            <a:r>
              <a:rPr lang="es-MX" dirty="0"/>
              <a:t>, Ask, Bing.</a:t>
            </a:r>
          </a:p>
          <a:p>
            <a:r>
              <a:rPr lang="es-MX" dirty="0"/>
              <a:t>Email marketing el cual es un servicio para poder enviar correo a todos los subscriptores, como: promociones, cupones, noticias, etc.…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116EDDC5-9FD2-46A0-9E10-DBBA4C9B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15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988AD-29C2-47BA-9E81-BB3C771D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40" y="267193"/>
            <a:ext cx="10515600" cy="1325563"/>
          </a:xfrm>
        </p:spPr>
        <p:txBody>
          <a:bodyPr/>
          <a:lstStyle/>
          <a:p>
            <a:r>
              <a:rPr lang="es-MX" dirty="0"/>
              <a:t>Productos adicionales</a:t>
            </a:r>
            <a:endParaRPr lang="en-U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E249559-590A-4263-9C5D-D6C28BEBA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4" name="Marcador de contenido 8">
            <a:extLst>
              <a:ext uri="{FF2B5EF4-FFF2-40B4-BE49-F238E27FC236}">
                <a16:creationId xmlns:a16="http://schemas.microsoft.com/office/drawing/2014/main" id="{ABF39BB2-1E6A-4E07-819F-5C8E74047B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782004"/>
              </p:ext>
            </p:extLst>
          </p:nvPr>
        </p:nvGraphicFramePr>
        <p:xfrm>
          <a:off x="366040" y="1592756"/>
          <a:ext cx="11157880" cy="4881693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3631802">
                  <a:extLst>
                    <a:ext uri="{9D8B030D-6E8A-4147-A177-3AD203B41FA5}">
                      <a16:colId xmlns:a16="http://schemas.microsoft.com/office/drawing/2014/main" val="4234675267"/>
                    </a:ext>
                  </a:extLst>
                </a:gridCol>
                <a:gridCol w="7526078">
                  <a:extLst>
                    <a:ext uri="{9D8B030D-6E8A-4147-A177-3AD203B41FA5}">
                      <a16:colId xmlns:a16="http://schemas.microsoft.com/office/drawing/2014/main" val="3676657728"/>
                    </a:ext>
                  </a:extLst>
                </a:gridCol>
              </a:tblGrid>
              <a:tr h="37497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ES" sz="1600" dirty="0">
                          <a:effectLst/>
                        </a:rPr>
                        <a:t>Servicio</a:t>
                      </a:r>
                      <a:endParaRPr lang="en-US" sz="16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752" marR="61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MX" sz="1600" dirty="0">
                          <a:effectLst/>
                        </a:rPr>
                        <a:t>Características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752" marR="61752" marT="0" marB="0"/>
                </a:tc>
                <a:extLst>
                  <a:ext uri="{0D108BD9-81ED-4DB2-BD59-A6C34878D82A}">
                    <a16:rowId xmlns:a16="http://schemas.microsoft.com/office/drawing/2014/main" val="3792058896"/>
                  </a:ext>
                </a:extLst>
              </a:tr>
              <a:tr h="374971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ES" sz="1600" dirty="0">
                          <a:effectLst/>
                        </a:rPr>
                        <a:t>Dominio</a:t>
                      </a:r>
                      <a:endParaRPr lang="en-US" sz="16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752" marR="617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MX" sz="1600" dirty="0">
                          <a:effectLst/>
                        </a:rPr>
                        <a:t>Debe de estar disponible para la venta ya que puede pertenecer a otra empresa o usuario.</a:t>
                      </a:r>
                      <a:endParaRPr lang="en-US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752" marR="61752" marT="0" marB="0"/>
                </a:tc>
                <a:extLst>
                  <a:ext uri="{0D108BD9-81ED-4DB2-BD59-A6C34878D82A}">
                    <a16:rowId xmlns:a16="http://schemas.microsoft.com/office/drawing/2014/main" val="1332427460"/>
                  </a:ext>
                </a:extLst>
              </a:tr>
              <a:tr h="374971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ES" sz="1600" dirty="0">
                          <a:effectLst/>
                        </a:rPr>
                        <a:t>Creación de sitio web</a:t>
                      </a:r>
                      <a:endParaRPr lang="en-US" sz="16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752" marR="617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ES" sz="1600" dirty="0">
                          <a:effectLst/>
                        </a:rPr>
                        <a:t>Este servicio es creado con una herramienta llamada creador de sitios web de </a:t>
                      </a:r>
                      <a:r>
                        <a:rPr lang="es-ES" sz="1600" dirty="0" err="1">
                          <a:effectLst/>
                        </a:rPr>
                        <a:t>GoDaddy</a:t>
                      </a:r>
                      <a:r>
                        <a:rPr lang="es-ES" sz="1600" dirty="0">
                          <a:effectLst/>
                        </a:rPr>
                        <a:t>, sin embargo la pagina debe de ser informativa ya que constara de lo mas básico: inicio, servicios, acerca de nosotros, contacto. </a:t>
                      </a: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ES" sz="1000" dirty="0">
                          <a:effectLst/>
                        </a:rPr>
                        <a:t>*Este servicio viene incluido con email marketing, optimizador de buscadores y certificado de seguridad.*</a:t>
                      </a:r>
                      <a:endParaRPr lang="es-ES" sz="1600" dirty="0">
                        <a:effectLst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endParaRPr lang="en-US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752" marR="61752" marT="0" marB="0"/>
                </a:tc>
                <a:extLst>
                  <a:ext uri="{0D108BD9-81ED-4DB2-BD59-A6C34878D82A}">
                    <a16:rowId xmlns:a16="http://schemas.microsoft.com/office/drawing/2014/main" val="145103694"/>
                  </a:ext>
                </a:extLst>
              </a:tr>
              <a:tr h="374971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ES" sz="1600" dirty="0">
                          <a:effectLst/>
                        </a:rPr>
                        <a:t>Correo electrónico por usuario 10 GB</a:t>
                      </a:r>
                      <a:endParaRPr lang="en-US" sz="16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752" marR="617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ES" sz="1600" dirty="0">
                          <a:effectLst/>
                        </a:rPr>
                        <a:t>Cuenta con su propia plataforma de correo, sin embargo se puede instalar en las plataformas de correo de Outlook, Apple, </a:t>
                      </a:r>
                      <a:r>
                        <a:rPr lang="es-ES" sz="1600" dirty="0" err="1">
                          <a:effectLst/>
                        </a:rPr>
                        <a:t>thunderbird</a:t>
                      </a:r>
                      <a:r>
                        <a:rPr lang="es-ES" sz="1600" dirty="0">
                          <a:effectLst/>
                        </a:rPr>
                        <a:t>, etc.</a:t>
                      </a:r>
                      <a:endParaRPr lang="en-US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752" marR="61752" marT="0" marB="0"/>
                </a:tc>
                <a:extLst>
                  <a:ext uri="{0D108BD9-81ED-4DB2-BD59-A6C34878D82A}">
                    <a16:rowId xmlns:a16="http://schemas.microsoft.com/office/drawing/2014/main" val="2500700672"/>
                  </a:ext>
                </a:extLst>
              </a:tr>
              <a:tr h="374971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ES" sz="1600" dirty="0">
                          <a:effectLst/>
                        </a:rPr>
                        <a:t>Optimizador de motores de búsqueda</a:t>
                      </a:r>
                      <a:endParaRPr lang="en-US" sz="16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752" marR="617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MX" sz="1600" dirty="0">
                          <a:effectLst/>
                        </a:rPr>
                        <a:t>Este servicio se usa para poder</a:t>
                      </a:r>
                      <a:r>
                        <a:rPr lang="es-ES" sz="1600" dirty="0">
                          <a:effectLst/>
                        </a:rPr>
                        <a:t> posicionar mas rápidamente en los primeros lugares de los buscadores como: Google, </a:t>
                      </a:r>
                      <a:r>
                        <a:rPr lang="es-ES" sz="1600" dirty="0" err="1">
                          <a:effectLst/>
                        </a:rPr>
                        <a:t>Yahoo</a:t>
                      </a:r>
                      <a:r>
                        <a:rPr lang="es-ES" sz="1600" dirty="0">
                          <a:effectLst/>
                        </a:rPr>
                        <a:t>, Ask, Bing.</a:t>
                      </a: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endParaRPr lang="en-US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752" marR="61752" marT="0" marB="0"/>
                </a:tc>
                <a:extLst>
                  <a:ext uri="{0D108BD9-81ED-4DB2-BD59-A6C34878D82A}">
                    <a16:rowId xmlns:a16="http://schemas.microsoft.com/office/drawing/2014/main" val="2833586630"/>
                  </a:ext>
                </a:extLst>
              </a:tr>
              <a:tr h="443571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ES" sz="1600">
                          <a:effectLst/>
                        </a:rPr>
                        <a:t>Certificado de seguridad standard con instalación</a:t>
                      </a:r>
                      <a:endParaRPr lang="en-US" sz="16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752" marR="617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ES" sz="1600" dirty="0">
                          <a:effectLst/>
                        </a:rPr>
                        <a:t>Asegura que la pagina sea confiable para los clientes y que a la vez sea de ayuda para posicionar la pagina en los buscadores.</a:t>
                      </a: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ES" sz="1000" dirty="0">
                          <a:effectLst/>
                        </a:rPr>
                        <a:t>*La instalación se hará solo en las siguientes plataformas </a:t>
                      </a:r>
                      <a:r>
                        <a:rPr lang="es-ES" sz="1000" dirty="0" err="1">
                          <a:effectLst/>
                        </a:rPr>
                        <a:t>Cpanel</a:t>
                      </a:r>
                      <a:r>
                        <a:rPr lang="es-ES" sz="1000" dirty="0">
                          <a:effectLst/>
                        </a:rPr>
                        <a:t> y Plesk*</a:t>
                      </a: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endParaRPr lang="en-US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752" marR="61752" marT="0" marB="0"/>
                </a:tc>
                <a:extLst>
                  <a:ext uri="{0D108BD9-81ED-4DB2-BD59-A6C34878D82A}">
                    <a16:rowId xmlns:a16="http://schemas.microsoft.com/office/drawing/2014/main" val="1093246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290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3CD6829-C3FA-4BC6-9828-A1BC7999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614DD83-3413-4F7C-AF56-39F3FA8CE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093299"/>
              </p:ext>
            </p:extLst>
          </p:nvPr>
        </p:nvGraphicFramePr>
        <p:xfrm>
          <a:off x="310964" y="890833"/>
          <a:ext cx="11157880" cy="5893955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3631802">
                  <a:extLst>
                    <a:ext uri="{9D8B030D-6E8A-4147-A177-3AD203B41FA5}">
                      <a16:colId xmlns:a16="http://schemas.microsoft.com/office/drawing/2014/main" val="3052687104"/>
                    </a:ext>
                  </a:extLst>
                </a:gridCol>
                <a:gridCol w="7526078">
                  <a:extLst>
                    <a:ext uri="{9D8B030D-6E8A-4147-A177-3AD203B41FA5}">
                      <a16:colId xmlns:a16="http://schemas.microsoft.com/office/drawing/2014/main" val="1660300405"/>
                    </a:ext>
                  </a:extLst>
                </a:gridCol>
              </a:tblGrid>
              <a:tr h="60781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ES" sz="1800" dirty="0">
                          <a:effectLst/>
                        </a:rPr>
                        <a:t>Servicio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752" marR="61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MX" sz="1800" dirty="0">
                          <a:effectLst/>
                        </a:rPr>
                        <a:t>Características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752" marR="61752" marT="0" marB="0"/>
                </a:tc>
                <a:extLst>
                  <a:ext uri="{0D108BD9-81ED-4DB2-BD59-A6C34878D82A}">
                    <a16:rowId xmlns:a16="http://schemas.microsoft.com/office/drawing/2014/main" val="2284272877"/>
                  </a:ext>
                </a:extLst>
              </a:tr>
              <a:tr h="607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19575" algn="l"/>
                        </a:tabLst>
                        <a:defRPr/>
                      </a:pPr>
                      <a:r>
                        <a:rPr lang="es-ES" sz="1600" dirty="0">
                          <a:effectLst/>
                        </a:rPr>
                        <a:t>Instalación de certificado de seguridad</a:t>
                      </a:r>
                      <a:endParaRPr lang="en-US" sz="1600" dirty="0">
                        <a:effectLst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endParaRPr lang="en-US" sz="16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752" marR="617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ES" sz="1600" dirty="0">
                          <a:effectLst/>
                        </a:rPr>
                        <a:t>Este servicio solo esta disponible para las plataformas de </a:t>
                      </a:r>
                      <a:r>
                        <a:rPr lang="es-ES" sz="1600" dirty="0" err="1">
                          <a:effectLst/>
                        </a:rPr>
                        <a:t>Cpanel</a:t>
                      </a:r>
                      <a:r>
                        <a:rPr lang="es-ES" sz="1600" dirty="0">
                          <a:effectLst/>
                        </a:rPr>
                        <a:t> y Plesk.</a:t>
                      </a: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endParaRPr lang="en-US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752" marR="61752" marT="0" marB="0"/>
                </a:tc>
                <a:extLst>
                  <a:ext uri="{0D108BD9-81ED-4DB2-BD59-A6C34878D82A}">
                    <a16:rowId xmlns:a16="http://schemas.microsoft.com/office/drawing/2014/main" val="480790518"/>
                  </a:ext>
                </a:extLst>
              </a:tr>
              <a:tr h="1254432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ES" sz="1600" dirty="0">
                          <a:effectLst/>
                        </a:rPr>
                        <a:t>Servicio de seguridad del sitio web </a:t>
                      </a:r>
                      <a:r>
                        <a:rPr lang="es-ES" sz="1600" dirty="0" err="1">
                          <a:effectLst/>
                        </a:rPr>
                        <a:t>deluxe</a:t>
                      </a:r>
                      <a:endParaRPr lang="en-US" sz="16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752" marR="617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MX" sz="1600" dirty="0">
                          <a:effectLst/>
                        </a:rPr>
                        <a:t>La seguridad web protege el servidor con un escaneo que se hará cada 24 horas evitando que algún malware entre a la base de datos, sin embargo el servicio protege por dominio.</a:t>
                      </a:r>
                      <a:endParaRPr lang="es-MX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752" marR="61752" marT="0" marB="0"/>
                </a:tc>
                <a:extLst>
                  <a:ext uri="{0D108BD9-81ED-4DB2-BD59-A6C34878D82A}">
                    <a16:rowId xmlns:a16="http://schemas.microsoft.com/office/drawing/2014/main" val="2759747361"/>
                  </a:ext>
                </a:extLst>
              </a:tr>
              <a:tr h="822118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ES" sz="1600" dirty="0">
                          <a:effectLst/>
                        </a:rPr>
                        <a:t>Manejo de redes sociales </a:t>
                      </a:r>
                      <a:endParaRPr lang="en-US" sz="16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752" marR="617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MX" sz="1600" dirty="0">
                          <a:effectLst/>
                        </a:rPr>
                        <a:t>Nos dedicamos ha que siempre estén al día todas tus redes sociales, para que tu negocio crezca mas</a:t>
                      </a:r>
                      <a:endParaRPr lang="en-US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752" marR="61752" marT="0" marB="0"/>
                </a:tc>
                <a:extLst>
                  <a:ext uri="{0D108BD9-81ED-4DB2-BD59-A6C34878D82A}">
                    <a16:rowId xmlns:a16="http://schemas.microsoft.com/office/drawing/2014/main" val="2404010861"/>
                  </a:ext>
                </a:extLst>
              </a:tr>
              <a:tr h="607818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ES" sz="1600" dirty="0">
                          <a:effectLst/>
                        </a:rPr>
                        <a:t>Servidores virtuales y dedicados</a:t>
                      </a:r>
                      <a:endParaRPr lang="en-US" sz="16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752" marR="617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MX" sz="1600" dirty="0">
                          <a:effectLst/>
                        </a:rPr>
                        <a:t>Servidores para que tengas mas almacenamiento</a:t>
                      </a:r>
                      <a:endParaRPr lang="en-US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752" marR="61752" marT="0" marB="0"/>
                </a:tc>
                <a:extLst>
                  <a:ext uri="{0D108BD9-81ED-4DB2-BD59-A6C34878D82A}">
                    <a16:rowId xmlns:a16="http://schemas.microsoft.com/office/drawing/2014/main" val="1745924331"/>
                  </a:ext>
                </a:extLst>
              </a:tr>
              <a:tr h="822118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ES" sz="1600" dirty="0">
                          <a:effectLst/>
                        </a:rPr>
                        <a:t>Servicio técnico</a:t>
                      </a:r>
                      <a:endParaRPr lang="en-US" sz="16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752" marR="617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MX" sz="1600" dirty="0">
                          <a:effectLst/>
                        </a:rPr>
                        <a:t>En caso de querer alguna actualización o bien que tengas algún problema como: error 500, erro 400, </a:t>
                      </a:r>
                      <a:r>
                        <a:rPr lang="es-MX" sz="1600" dirty="0" err="1">
                          <a:effectLst/>
                        </a:rPr>
                        <a:t>etc</a:t>
                      </a:r>
                      <a:r>
                        <a:rPr lang="es-MX" sz="1600" dirty="0">
                          <a:effectLst/>
                        </a:rPr>
                        <a:t>, nosotros te podemos apoyar</a:t>
                      </a:r>
                      <a:endParaRPr lang="en-US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752" marR="61752" marT="0" marB="0"/>
                </a:tc>
                <a:extLst>
                  <a:ext uri="{0D108BD9-81ED-4DB2-BD59-A6C34878D82A}">
                    <a16:rowId xmlns:a16="http://schemas.microsoft.com/office/drawing/2014/main" val="1888076395"/>
                  </a:ext>
                </a:extLst>
              </a:tr>
              <a:tr h="822118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 correos electrónicos ilimitados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752" marR="6175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19575" algn="l"/>
                        </a:tabLst>
                        <a:defRPr/>
                      </a:pPr>
                      <a:r>
                        <a:rPr lang="es-ES" sz="1600" dirty="0">
                          <a:effectLst/>
                        </a:rPr>
                        <a:t>Cuentan con su propia plataforma de correo, sin embargo se pueden instalar en las plataformas de correo de Outlook, Apple, </a:t>
                      </a:r>
                      <a:r>
                        <a:rPr lang="es-ES" sz="1600" dirty="0" err="1">
                          <a:effectLst/>
                        </a:rPr>
                        <a:t>thunderbird</a:t>
                      </a:r>
                      <a:r>
                        <a:rPr lang="es-ES" sz="1600" dirty="0">
                          <a:effectLst/>
                        </a:rPr>
                        <a:t>, etc.</a:t>
                      </a:r>
                      <a:endParaRPr lang="en-US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219575" algn="l"/>
                        </a:tabLst>
                      </a:pP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752" marR="61752" marT="0" marB="0"/>
                </a:tc>
                <a:extLst>
                  <a:ext uri="{0D108BD9-81ED-4DB2-BD59-A6C34878D82A}">
                    <a16:rowId xmlns:a16="http://schemas.microsoft.com/office/drawing/2014/main" val="2061512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259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/>
          <a:lstStyle/>
          <a:p>
            <a:r>
              <a:rPr lang="en-US" dirty="0"/>
              <a:t>NUESTROS VALORES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97F9A-0355-4091-BDD7-5C578348C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6601" y="1424720"/>
            <a:ext cx="4505012" cy="177568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200" b="1" dirty="0" err="1">
                <a:solidFill>
                  <a:schemeClr val="bg1"/>
                </a:solidFill>
                <a:latin typeface="+mj-lt"/>
              </a:rPr>
              <a:t>Profesionalismo</a:t>
            </a:r>
            <a:endParaRPr lang="en-US" sz="2200" b="1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400"/>
              </a:spcBef>
            </a:pP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Siendo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una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compañia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enfocada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promover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negocios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y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microempresas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tienes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la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seguridad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de que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nuestro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trabajo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final sera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completamente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professional, lo que se traduce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sitios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web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completamente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serios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y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funcionales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15</a:t>
            </a:fld>
            <a:endParaRPr lang="en-US" dirty="0"/>
          </a:p>
        </p:txBody>
      </p:sp>
      <p:pic>
        <p:nvPicPr>
          <p:cNvPr id="16" name="Picture Placeholder 15" descr="Group of people">
            <a:extLst>
              <a:ext uri="{FF2B5EF4-FFF2-40B4-BE49-F238E27FC236}">
                <a16:creationId xmlns:a16="http://schemas.microsoft.com/office/drawing/2014/main" id="{48FA199D-A4E2-45BF-978A-675A900780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319"/>
            <a:ext cx="6024562" cy="2736709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9263D0-7B10-45A1-AD9E-D040B170EFE2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046600" y="3002770"/>
            <a:ext cx="4422244" cy="164862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  <a:spcBef>
                <a:spcPts val="400"/>
              </a:spcBef>
            </a:pPr>
            <a:r>
              <a:rPr lang="en-US" sz="3500" b="1" dirty="0" err="1">
                <a:solidFill>
                  <a:schemeClr val="bg1"/>
                </a:solidFill>
                <a:latin typeface="+mj-lt"/>
              </a:rPr>
              <a:t>Puntualidad</a:t>
            </a:r>
            <a:endParaRPr lang="en-US" sz="35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2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Entendemos</a:t>
            </a:r>
            <a:r>
              <a:rPr lang="en-US" sz="22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la </a:t>
            </a:r>
            <a:r>
              <a:rPr lang="en-US" sz="22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importancia</a:t>
            </a:r>
            <a:r>
              <a:rPr lang="en-US" sz="22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de que </a:t>
            </a:r>
            <a:r>
              <a:rPr lang="en-US" sz="22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los</a:t>
            </a:r>
            <a:r>
              <a:rPr lang="en-US" sz="22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2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trabajo</a:t>
            </a:r>
            <a:r>
              <a:rPr lang="en-US" sz="22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2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sean</a:t>
            </a:r>
            <a:r>
              <a:rPr lang="en-US" sz="22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2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entregados</a:t>
            </a:r>
            <a:r>
              <a:rPr lang="en-US" sz="22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de la </a:t>
            </a:r>
            <a:r>
              <a:rPr lang="en-US" sz="22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manera</a:t>
            </a:r>
            <a:r>
              <a:rPr lang="en-US" sz="22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mas punctual </a:t>
            </a:r>
            <a:r>
              <a:rPr lang="en-US" sz="22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posibles</a:t>
            </a:r>
            <a:r>
              <a:rPr lang="en-US" sz="22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, </a:t>
            </a:r>
            <a:r>
              <a:rPr lang="en-US" sz="22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sabemos</a:t>
            </a:r>
            <a:r>
              <a:rPr lang="en-US" sz="22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que el </a:t>
            </a:r>
            <a:r>
              <a:rPr lang="en-US" sz="22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tiempo</a:t>
            </a:r>
            <a:r>
              <a:rPr lang="en-US" sz="22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2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</a:t>
            </a:r>
            <a:r>
              <a:rPr lang="en-US" sz="22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2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dinero</a:t>
            </a:r>
            <a:r>
              <a:rPr lang="en-US" sz="22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2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asi</a:t>
            </a:r>
            <a:r>
              <a:rPr lang="en-US" sz="22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que </a:t>
            </a:r>
            <a:r>
              <a:rPr lang="en-US" sz="22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nuestros</a:t>
            </a:r>
            <a:r>
              <a:rPr lang="en-US" sz="22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2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trabajos</a:t>
            </a:r>
            <a:r>
              <a:rPr lang="en-US" sz="22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2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siempre</a:t>
            </a:r>
            <a:r>
              <a:rPr lang="en-US" sz="22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son </a:t>
            </a:r>
            <a:r>
              <a:rPr lang="en-US" sz="22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entregados</a:t>
            </a:r>
            <a:r>
              <a:rPr lang="en-US" sz="22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2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</a:t>
            </a:r>
            <a:r>
              <a:rPr lang="en-US" sz="22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2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tiempo</a:t>
            </a:r>
            <a:r>
              <a:rPr lang="en-US" sz="22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y forma.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884D43A-F693-45B5-941E-26162517B9A6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046600" y="4627653"/>
            <a:ext cx="4505012" cy="19123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200" b="1" dirty="0" err="1">
                <a:solidFill>
                  <a:schemeClr val="bg1"/>
                </a:solidFill>
                <a:latin typeface="+mj-lt"/>
              </a:rPr>
              <a:t>Vanguardia</a:t>
            </a:r>
            <a:endParaRPr lang="en-US" sz="2200" b="1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400"/>
              </a:spcBef>
            </a:pP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Contamos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con las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ultimas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actualizaciones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y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los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mejores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productos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el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mercado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por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lo que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siempre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podras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estar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seguro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que al final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tu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pagina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estara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el top de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herramientas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y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contenido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para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asegurar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el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correcto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funcionamiento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de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tu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sitio</a:t>
            </a: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.</a:t>
            </a:r>
          </a:p>
        </p:txBody>
      </p:sp>
      <p:pic>
        <p:nvPicPr>
          <p:cNvPr id="11" name="Picture Placeholder 14" descr="Check icon">
            <a:extLst>
              <a:ext uri="{FF2B5EF4-FFF2-40B4-BE49-F238E27FC236}">
                <a16:creationId xmlns:a16="http://schemas.microsoft.com/office/drawing/2014/main" id="{380A2BFD-1794-4338-8BAC-66A30B88D03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1239" y="1713834"/>
            <a:ext cx="576000" cy="576000"/>
          </a:xfrm>
        </p:spPr>
      </p:pic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1239" y="2948224"/>
            <a:ext cx="576000" cy="576001"/>
          </a:xfrm>
        </p:spPr>
      </p:pic>
      <p:pic>
        <p:nvPicPr>
          <p:cNvPr id="13" name="Picture Placeholder 18" descr="Check icon">
            <a:extLst>
              <a:ext uri="{FF2B5EF4-FFF2-40B4-BE49-F238E27FC236}">
                <a16:creationId xmlns:a16="http://schemas.microsoft.com/office/drawing/2014/main" id="{138322BF-F85B-4C19-9968-C0582151091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1239" y="4558201"/>
            <a:ext cx="576000" cy="576001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5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811"/>
            <a:ext cx="6991350" cy="5630091"/>
          </a:xfrm>
          <a:prstGeom prst="rect">
            <a:avLst/>
          </a:prstGeom>
        </p:spPr>
      </p:pic>
      <p:sp>
        <p:nvSpPr>
          <p:cNvPr id="5" name="object 3" descr="Beige rectangle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490596"/>
            <a:ext cx="6689725" cy="3945699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284" y="1946853"/>
            <a:ext cx="5165558" cy="83385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NUESTROS OBJETIVOS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object 9" descr="Beige rectangle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>
          <a:xfrm>
            <a:off x="6313932" y="2647248"/>
            <a:ext cx="29880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>
          <a:xfrm>
            <a:off x="6188242" y="2912304"/>
            <a:ext cx="5181600" cy="23077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>
                <a:solidFill>
                  <a:schemeClr val="bg1"/>
                </a:solidFill>
              </a:rPr>
              <a:t>• Identificar los objetivos empresariales que    nuestro cliente desea cubrir.</a:t>
            </a:r>
          </a:p>
          <a:p>
            <a:pPr marL="0" indent="0">
              <a:buNone/>
            </a:pPr>
            <a:r>
              <a:rPr lang="es-ES" sz="1800" dirty="0">
                <a:solidFill>
                  <a:schemeClr val="bg1"/>
                </a:solidFill>
              </a:rPr>
              <a:t>• Identificar los procesos principales de cada empresa</a:t>
            </a:r>
          </a:p>
          <a:p>
            <a:pPr marL="0" indent="0">
              <a:buNone/>
            </a:pPr>
            <a:r>
              <a:rPr lang="es-ES" sz="1800" dirty="0">
                <a:solidFill>
                  <a:schemeClr val="bg1"/>
                </a:solidFill>
              </a:rPr>
              <a:t>• Manejar una estrategia para poder dar a conocer la empresa por los medios adecuados de marketing digital.</a:t>
            </a:r>
          </a:p>
          <a:p>
            <a:pPr marL="0" indent="0">
              <a:buNone/>
            </a:pPr>
            <a:r>
              <a:rPr lang="es-ES" sz="1800" dirty="0">
                <a:solidFill>
                  <a:schemeClr val="bg1"/>
                </a:solidFill>
              </a:rPr>
              <a:t>• Definir los acuerdos de nivel de servicio.</a:t>
            </a:r>
          </a:p>
          <a:p>
            <a:pPr marL="0" indent="0">
              <a:buNone/>
            </a:pPr>
            <a:endParaRPr lang="es-E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i="1" spc="-25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677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 descr="Beige rectangle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7964222" y="443809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" name="object 3" descr="People with document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>
          <a:xfrm>
            <a:off x="127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object 2" descr="Blue rectangle">
            <a:extLst>
              <a:ext uri="{FF2B5EF4-FFF2-40B4-BE49-F238E27FC236}">
                <a16:creationId xmlns:a16="http://schemas.microsoft.com/office/drawing/2014/main" id="{482BBC39-5D4C-4E24-ADB1-5FFFBA7198D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rcRect/>
            <a:stretch>
              <a:fillRect l="-12" r="-12"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84391235"/>
              </p:ext>
            </p:extLst>
          </p:nvPr>
        </p:nvGraphicFramePr>
        <p:xfrm>
          <a:off x="4291292" y="289718"/>
          <a:ext cx="8171145" cy="2128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" y="302487"/>
            <a:ext cx="4546948" cy="4809995"/>
          </a:xfrm>
          <a:prstGeom prst="ellipse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87891" y="3791628"/>
            <a:ext cx="9845457" cy="234775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 err="1"/>
              <a:t>Buscamos</a:t>
            </a:r>
            <a:r>
              <a:rPr lang="en-US" sz="2000" dirty="0"/>
              <a:t> </a:t>
            </a:r>
            <a:r>
              <a:rPr lang="en-US" sz="2000" dirty="0" err="1"/>
              <a:t>posicionarnos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un socio </a:t>
            </a:r>
            <a:r>
              <a:rPr lang="en-US" sz="2000" dirty="0" err="1"/>
              <a:t>tecnológico</a:t>
            </a:r>
            <a:r>
              <a:rPr lang="en-US" sz="2000" dirty="0"/>
              <a:t> </a:t>
            </a:r>
            <a:r>
              <a:rPr lang="en-US" sz="2000" dirty="0" err="1"/>
              <a:t>experto</a:t>
            </a:r>
            <a:r>
              <a:rPr lang="en-US" sz="2000" dirty="0"/>
              <a:t> </a:t>
            </a:r>
            <a:r>
              <a:rPr lang="en-US" sz="2000" dirty="0" err="1"/>
              <a:t>aportando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solución</a:t>
            </a:r>
            <a:r>
              <a:rPr lang="en-US" sz="2000" dirty="0"/>
              <a:t> continua y </a:t>
            </a:r>
            <a:r>
              <a:rPr lang="en-US" sz="2000" dirty="0" err="1"/>
              <a:t>añadiendo</a:t>
            </a:r>
            <a:r>
              <a:rPr lang="en-US" sz="2000" dirty="0"/>
              <a:t> un valor </a:t>
            </a:r>
            <a:r>
              <a:rPr lang="en-US" sz="2000" dirty="0" err="1"/>
              <a:t>agregado</a:t>
            </a:r>
            <a:r>
              <a:rPr lang="en-US" sz="2000" dirty="0"/>
              <a:t> </a:t>
            </a:r>
            <a:r>
              <a:rPr lang="en-US" sz="2000" dirty="0" err="1"/>
              <a:t>generando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estrategia</a:t>
            </a:r>
            <a:r>
              <a:rPr lang="en-US" sz="2000" dirty="0"/>
              <a:t> individual para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cliente</a:t>
            </a:r>
            <a:r>
              <a:rPr lang="en-US" sz="2000" dirty="0"/>
              <a:t> y </a:t>
            </a:r>
            <a:r>
              <a:rPr lang="en-US" sz="2000" dirty="0" err="1"/>
              <a:t>manejando</a:t>
            </a:r>
            <a:r>
              <a:rPr lang="en-US" sz="2000" dirty="0"/>
              <a:t> un plan que </a:t>
            </a:r>
            <a:r>
              <a:rPr lang="en-US" sz="2000" dirty="0" err="1"/>
              <a:t>pueda</a:t>
            </a:r>
            <a:r>
              <a:rPr lang="en-US" sz="2000" dirty="0"/>
              <a:t> </a:t>
            </a:r>
            <a:r>
              <a:rPr lang="en-US" sz="2000" dirty="0" err="1"/>
              <a:t>mejorar</a:t>
            </a:r>
            <a:r>
              <a:rPr lang="en-US" sz="2000" dirty="0"/>
              <a:t> las </a:t>
            </a:r>
            <a:r>
              <a:rPr lang="en-US" sz="2000" dirty="0" err="1"/>
              <a:t>ventas</a:t>
            </a:r>
            <a:r>
              <a:rPr lang="en-US" sz="2000" dirty="0"/>
              <a:t> de </a:t>
            </a:r>
            <a:r>
              <a:rPr lang="en-US" sz="2000" dirty="0" err="1"/>
              <a:t>nuestros</a:t>
            </a:r>
            <a:r>
              <a:rPr lang="en-US" sz="2000" dirty="0"/>
              <a:t> </a:t>
            </a:r>
            <a:r>
              <a:rPr lang="en-US" sz="2000" dirty="0" err="1"/>
              <a:t>clientes</a:t>
            </a:r>
            <a:r>
              <a:rPr lang="en-US" sz="2000" dirty="0"/>
              <a:t> a </a:t>
            </a:r>
            <a:r>
              <a:rPr lang="en-US" sz="2000" dirty="0" err="1"/>
              <a:t>través</a:t>
            </a:r>
            <a:r>
              <a:rPr lang="en-US" sz="2000" dirty="0"/>
              <a:t> del marketing digital.</a:t>
            </a: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 txBox="1">
            <a:spLocks/>
          </p:cNvSpPr>
          <p:nvPr/>
        </p:nvSpPr>
        <p:spPr>
          <a:xfrm>
            <a:off x="1676400" y="2160918"/>
            <a:ext cx="9144000" cy="21280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5000" dirty="0">
                <a:latin typeface="Gill Sans MT" panose="020B0502020104020203" pitchFamily="34" charset="0"/>
              </a:rPr>
            </a:br>
            <a:endParaRPr lang="en-US" sz="5000" dirty="0">
              <a:latin typeface="Gill Sans MT" panose="020B0502020104020203" pitchFamily="34" charset="0"/>
            </a:endParaRPr>
          </a:p>
        </p:txBody>
      </p:sp>
      <p:sp>
        <p:nvSpPr>
          <p:cNvPr id="10" name="object 13" descr="Beige rectangle">
            <a:extLst>
              <a:ext uri="{FF2B5EF4-FFF2-40B4-BE49-F238E27FC236}">
                <a16:creationId xmlns:a16="http://schemas.microsoft.com/office/drawing/2014/main" id="{FEBB8673-0A72-4C5C-8239-7EF600504010}"/>
              </a:ext>
            </a:extLst>
          </p:cNvPr>
          <p:cNvSpPr/>
          <p:nvPr/>
        </p:nvSpPr>
        <p:spPr>
          <a:xfrm flipV="1">
            <a:off x="2830882" y="3275870"/>
            <a:ext cx="7202466" cy="102582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3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BD5BAEF8-04EE-4148-AB9D-25427A926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57" y="160633"/>
            <a:ext cx="9985710" cy="661974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-1" y="1341439"/>
            <a:ext cx="6348413" cy="4140200"/>
          </a:xfrm>
          <a:prstGeom prst="rect">
            <a:avLst/>
          </a:prstGeom>
          <a:solidFill>
            <a:schemeClr val="accent2"/>
          </a:solidFill>
        </p:spPr>
        <p:txBody>
          <a:bodyPr lIns="1548000" tIns="216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n-US" sz="2500" b="1" i="1" spc="60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David Vázquez</a:t>
            </a:r>
            <a:endParaRPr lang="en-US" sz="2500" b="1" i="1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marR="5080" indent="0">
              <a:buFont typeface="Arial" panose="020B0604020202020204" pitchFamily="34" charset="0"/>
              <a:buNone/>
            </a:pPr>
            <a:r>
              <a:rPr lang="en-US" sz="2500" b="1" i="1" spc="70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info@vazgodesign.com</a:t>
            </a:r>
          </a:p>
          <a:p>
            <a:pPr marL="0" marR="5080" indent="0">
              <a:buFont typeface="Arial" panose="020B0604020202020204" pitchFamily="34" charset="0"/>
              <a:buNone/>
            </a:pPr>
            <a:r>
              <a:rPr lang="en-US" sz="2500" b="1" i="1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8115772960</a:t>
            </a:r>
          </a:p>
          <a:p>
            <a:pPr marL="0" indent="0">
              <a:lnSpc>
                <a:spcPct val="125000"/>
              </a:lnSpc>
              <a:buFont typeface="Arial" panose="020B0604020202020204" pitchFamily="34" charset="0"/>
              <a:buNone/>
            </a:pPr>
            <a:endParaRPr lang="en-US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6" name="object 6" descr="Beige rectangle">
            <a:extLst>
              <a:ext uri="{FF2B5EF4-FFF2-40B4-BE49-F238E27FC236}">
                <a16:creationId xmlns:a16="http://schemas.microsoft.com/office/drawing/2014/main" id="{B0C70F64-F3E5-413B-AF4F-E15CE944B761}"/>
              </a:ext>
            </a:extLst>
          </p:cNvPr>
          <p:cNvSpPr/>
          <p:nvPr/>
        </p:nvSpPr>
        <p:spPr>
          <a:xfrm>
            <a:off x="931203" y="2894901"/>
            <a:ext cx="4176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8" name="Graphic 7" descr="Person icon">
            <a:extLst>
              <a:ext uri="{FF2B5EF4-FFF2-40B4-BE49-F238E27FC236}">
                <a16:creationId xmlns:a16="http://schemas.microsoft.com/office/drawing/2014/main" id="{AC7339AD-1A2B-4702-8C29-5CFB6D1BB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237" y="3470503"/>
            <a:ext cx="342900" cy="352425"/>
          </a:xfrm>
          <a:prstGeom prst="rect">
            <a:avLst/>
          </a:prstGeom>
        </p:spPr>
      </p:pic>
      <p:pic>
        <p:nvPicPr>
          <p:cNvPr id="9" name="Graphic 8" descr="Mail icon">
            <a:extLst>
              <a:ext uri="{FF2B5EF4-FFF2-40B4-BE49-F238E27FC236}">
                <a16:creationId xmlns:a16="http://schemas.microsoft.com/office/drawing/2014/main" id="{DE19364B-D5B6-43E8-B6E4-DC0094FA3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5237" y="3965704"/>
            <a:ext cx="342900" cy="342900"/>
          </a:xfrm>
          <a:prstGeom prst="rect">
            <a:avLst/>
          </a:prstGeom>
        </p:spPr>
      </p:pic>
      <p:pic>
        <p:nvPicPr>
          <p:cNvPr id="10" name="Graphic 9" descr="Phone icon">
            <a:extLst>
              <a:ext uri="{FF2B5EF4-FFF2-40B4-BE49-F238E27FC236}">
                <a16:creationId xmlns:a16="http://schemas.microsoft.com/office/drawing/2014/main" id="{7821267F-71E4-4DA4-8BC7-EB09162207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5237" y="4451380"/>
            <a:ext cx="342900" cy="342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1559"/>
            <a:ext cx="4859215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Gracias!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882E2F92-EB16-4B55-B49A-3C6AB7B2BF30}"/>
              </a:ext>
            </a:extLst>
          </p:cNvPr>
          <p:cNvSpPr/>
          <p:nvPr/>
        </p:nvSpPr>
        <p:spPr>
          <a:xfrm>
            <a:off x="911225" y="836613"/>
            <a:ext cx="5184775" cy="5184775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object 3" descr="Beige rectangle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5748185" y="1331963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25" y="1825625"/>
            <a:ext cx="9855750" cy="4351338"/>
          </a:xfrm>
        </p:spPr>
      </p:pic>
    </p:spTree>
    <p:extLst>
      <p:ext uri="{BB962C8B-B14F-4D97-AF65-F5344CB8AC3E}">
        <p14:creationId xmlns:p14="http://schemas.microsoft.com/office/powerpoint/2010/main" val="228690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Man talks by phone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4665"/>
            <a:ext cx="6991350" cy="6848669"/>
          </a:xfrm>
          <a:prstGeom prst="rect">
            <a:avLst/>
          </a:prstGeom>
        </p:spPr>
      </p:pic>
      <p:sp>
        <p:nvSpPr>
          <p:cNvPr id="5" name="object 3" descr="Beige rectangle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92008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698" y="2331086"/>
            <a:ext cx="5165558" cy="83385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NUESTRA GRAN IDEA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object 9" descr="Beige rectangle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>
          <a:xfrm>
            <a:off x="6313932" y="3035554"/>
            <a:ext cx="29880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>
          <a:xfrm>
            <a:off x="6188242" y="3217631"/>
            <a:ext cx="5181600" cy="1603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>
                <a:solidFill>
                  <a:schemeClr val="bg1"/>
                </a:solidFill>
              </a:rPr>
              <a:t>Apoyamos a las microempresas a tener una increíble presencia en internet, así podrás aumentar tu cartera de clientes para expandir mas rápido tu negocio, teniendo tu sitio web.</a:t>
            </a:r>
            <a:endParaRPr lang="en-US" sz="1800" i="1" spc="-25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eople's hands">
            <a:extLst>
              <a:ext uri="{FF2B5EF4-FFF2-40B4-BE49-F238E27FC236}">
                <a16:creationId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0"/>
            <a:ext cx="12189600" cy="6856650"/>
          </a:xfrm>
        </p:spPr>
      </p:pic>
      <p:sp>
        <p:nvSpPr>
          <p:cNvPr id="8" name="object 3" descr="Blue rectangle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12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Oval 8" descr="Beige oval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16" y="3299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PANORAMA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13" name="Content Placeholder 12" descr="Table">
            <a:extLst>
              <a:ext uri="{FF2B5EF4-FFF2-40B4-BE49-F238E27FC236}">
                <a16:creationId xmlns:a16="http://schemas.microsoft.com/office/drawing/2014/main" id="{1D6AB21B-0AB3-44DD-AD8E-D2EDD77DEA4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3203076"/>
              </p:ext>
            </p:extLst>
          </p:nvPr>
        </p:nvGraphicFramePr>
        <p:xfrm>
          <a:off x="915637" y="2053126"/>
          <a:ext cx="1047309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18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2094620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val="3312468757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val="388103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accent1"/>
                          </a:solidFill>
                          <a:latin typeface="+mj-lt"/>
                        </a:rPr>
                        <a:t>Marketing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accent1"/>
                          </a:solidFill>
                          <a:latin typeface="+mj-lt"/>
                        </a:rPr>
                        <a:t>Digital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>
                          <a:solidFill>
                            <a:schemeClr val="accent1"/>
                          </a:solidFill>
                          <a:latin typeface="+mj-lt"/>
                        </a:rPr>
                        <a:t>↑$$$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+mj-lt"/>
                        </a:rPr>
                        <a:t>☺☻☺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+mj-lt"/>
                        </a:rPr>
                        <a:t>♥♥♥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2073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i="1" kern="1200" spc="-25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Con</a:t>
                      </a:r>
                      <a:r>
                        <a:rPr lang="da-DK" sz="1600" i="1" kern="1200" spc="-25" baseline="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 una adecuada estrategia, logramos plantear metas tangibles en un menor tiempo</a:t>
                      </a:r>
                      <a:endParaRPr lang="da-DK" sz="1600" i="1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i="1" kern="1200" spc="-25" baseline="0" noProof="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Con el boom de las redes sociales, podemos conectar de manera mas directa con los clientes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6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Incrementamos las ventas al tener un escenario más grande donde hacernos conocer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6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Mejoramos Customer Care al tener un trato personalizado con redes sociales como twitter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6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Creamos una buena impresión a los clientes, que nos puedan referir y  también tener publicidad de boca en boca (Ganar-ganar)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1753"/>
                  </a:ext>
                </a:extLst>
              </a:tr>
            </a:tbl>
          </a:graphicData>
        </a:graphic>
      </p:graphicFrame>
      <p:sp>
        <p:nvSpPr>
          <p:cNvPr id="11" name="object 5" descr="Beige rectangle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>
          <a:xfrm>
            <a:off x="915637" y="1309144"/>
            <a:ext cx="4608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cxnSp>
        <p:nvCxnSpPr>
          <p:cNvPr id="10" name="Straight Connector 9" descr="Line">
            <a:extLst>
              <a:ext uri="{FF2B5EF4-FFF2-40B4-BE49-F238E27FC236}">
                <a16:creationId xmlns:a16="http://schemas.microsoft.com/office/drawing/2014/main" id="{4C3F4FC5-0C01-4592-9483-D476EA2BDF93}"/>
              </a:ext>
            </a:extLst>
          </p:cNvPr>
          <p:cNvCxnSpPr/>
          <p:nvPr/>
        </p:nvCxnSpPr>
        <p:spPr>
          <a:xfrm>
            <a:off x="6096000" y="4450054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470199D-DDAE-4D88-9F00-88EB8E080218}"/>
              </a:ext>
            </a:extLst>
          </p:cNvPr>
          <p:cNvSpPr/>
          <p:nvPr/>
        </p:nvSpPr>
        <p:spPr>
          <a:xfrm>
            <a:off x="4583906" y="4861585"/>
            <a:ext cx="3024187" cy="64770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lang="en-US" sz="3000" dirty="0" err="1">
                <a:solidFill>
                  <a:schemeClr val="tx2"/>
                </a:solidFill>
                <a:latin typeface="+mj-lt"/>
              </a:rPr>
              <a:t>Garantía</a:t>
            </a:r>
            <a:endParaRPr lang="en-US" sz="3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321585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7D2A81D-F7D1-4144-9EC5-03531DC526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3" y="508824"/>
            <a:ext cx="11277598" cy="5840352"/>
          </a:xfrm>
        </p:spPr>
      </p:pic>
      <p:sp>
        <p:nvSpPr>
          <p:cNvPr id="16" name="object 3" descr="Beige rectangle">
            <a:extLst>
              <a:ext uri="{FF2B5EF4-FFF2-40B4-BE49-F238E27FC236}">
                <a16:creationId xmlns:a16="http://schemas.microsoft.com/office/drawing/2014/main" id="{C6CF32E2-A869-4259-A659-5EEE6BDA3B59}"/>
              </a:ext>
            </a:extLst>
          </p:cNvPr>
          <p:cNvSpPr/>
          <p:nvPr/>
        </p:nvSpPr>
        <p:spPr>
          <a:xfrm>
            <a:off x="579775" y="472492"/>
            <a:ext cx="4051368" cy="5913017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4" name="Oval 13" descr="Beige oval">
            <a:extLst>
              <a:ext uri="{FF2B5EF4-FFF2-40B4-BE49-F238E27FC236}">
                <a16:creationId xmlns:a16="http://schemas.microsoft.com/office/drawing/2014/main" id="{B8809DE3-0F1D-442A-8935-B40AD580864B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bject 6" descr="Blue rectangle">
            <a:extLst>
              <a:ext uri="{FF2B5EF4-FFF2-40B4-BE49-F238E27FC236}">
                <a16:creationId xmlns:a16="http://schemas.microsoft.com/office/drawing/2014/main" id="{882E2F92-EB16-4B55-B49A-3C6AB7B2BF30}"/>
              </a:ext>
            </a:extLst>
          </p:cNvPr>
          <p:cNvSpPr/>
          <p:nvPr/>
        </p:nvSpPr>
        <p:spPr>
          <a:xfrm>
            <a:off x="911225" y="836613"/>
            <a:ext cx="5184775" cy="5184775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303BC-9A39-470F-8733-A268BC16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23" y="1900048"/>
            <a:ext cx="4770591" cy="646604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NUESTROS SERVICIOS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936ED-4D5A-4897-BFCD-65082B328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2476" y="2875186"/>
            <a:ext cx="4057961" cy="1431234"/>
          </a:xfrm>
        </p:spPr>
        <p:txBody>
          <a:bodyPr/>
          <a:lstStyle/>
          <a:p>
            <a:r>
              <a:rPr lang="en-US" b="1" dirty="0" err="1"/>
              <a:t>Diseño</a:t>
            </a:r>
            <a:r>
              <a:rPr lang="en-US" b="1" dirty="0"/>
              <a:t> de </a:t>
            </a:r>
            <a:r>
              <a:rPr lang="en-US" b="1" dirty="0" err="1"/>
              <a:t>Página</a:t>
            </a:r>
            <a:r>
              <a:rPr lang="en-US" b="1" dirty="0"/>
              <a:t> Web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2D5CA-E2DA-4224-B2BC-C872D2EF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5</a:t>
            </a:fld>
            <a:endParaRPr lang="en-US" dirty="0"/>
          </a:p>
        </p:txBody>
      </p:sp>
      <p:pic>
        <p:nvPicPr>
          <p:cNvPr id="28" name="Picture Placeholder 27" descr="Check icon">
            <a:extLst>
              <a:ext uri="{FF2B5EF4-FFF2-40B4-BE49-F238E27FC236}">
                <a16:creationId xmlns:a16="http://schemas.microsoft.com/office/drawing/2014/main" id="{3CDD98F8-113E-4FB2-A33D-039AFCD9C22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2708434"/>
            <a:ext cx="720000" cy="720000"/>
          </a:xfrm>
        </p:spPr>
      </p:pic>
      <p:pic>
        <p:nvPicPr>
          <p:cNvPr id="30" name="Picture Placeholder 29" descr="Check icon">
            <a:extLst>
              <a:ext uri="{FF2B5EF4-FFF2-40B4-BE49-F238E27FC236}">
                <a16:creationId xmlns:a16="http://schemas.microsoft.com/office/drawing/2014/main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3483770"/>
            <a:ext cx="720000" cy="719999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A22FC4-1B49-46F9-A55E-33AACF2DEBBB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072475" y="3638054"/>
            <a:ext cx="4057961" cy="472239"/>
          </a:xfrm>
        </p:spPr>
        <p:txBody>
          <a:bodyPr>
            <a:normAutofit fontScale="92500"/>
          </a:bodyPr>
          <a:lstStyle/>
          <a:p>
            <a:r>
              <a:rPr lang="en-US" b="1" dirty="0" err="1"/>
              <a:t>Creación</a:t>
            </a:r>
            <a:r>
              <a:rPr lang="en-US" b="1" dirty="0"/>
              <a:t> de </a:t>
            </a:r>
            <a:r>
              <a:rPr lang="en-US" b="1" dirty="0" err="1"/>
              <a:t>Imagen</a:t>
            </a:r>
            <a:r>
              <a:rPr lang="en-US" b="1" dirty="0"/>
              <a:t> </a:t>
            </a:r>
            <a:r>
              <a:rPr lang="en-US" b="1" dirty="0" err="1"/>
              <a:t>Corporativa</a:t>
            </a:r>
            <a:endParaRPr lang="en-US" b="1" dirty="0"/>
          </a:p>
        </p:txBody>
      </p:sp>
      <p:pic>
        <p:nvPicPr>
          <p:cNvPr id="32" name="Picture Placeholder 31" descr="Check icon">
            <a:extLst>
              <a:ext uri="{FF2B5EF4-FFF2-40B4-BE49-F238E27FC236}">
                <a16:creationId xmlns:a16="http://schemas.microsoft.com/office/drawing/2014/main" id="{A80E0D18-9ED0-4449-BE73-35CBF01D1A4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4259105"/>
            <a:ext cx="720000" cy="719999"/>
          </a:xfr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3C06E93-5E4C-46CA-9FB4-1640A2DC1748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2072475" y="4433825"/>
            <a:ext cx="4057961" cy="402241"/>
          </a:xfrm>
        </p:spPr>
        <p:txBody>
          <a:bodyPr/>
          <a:lstStyle/>
          <a:p>
            <a:r>
              <a:rPr lang="en-US" b="1" dirty="0" err="1"/>
              <a:t>Mantenimiento</a:t>
            </a:r>
            <a:r>
              <a:rPr lang="en-US" b="1" dirty="0"/>
              <a:t> </a:t>
            </a:r>
            <a:r>
              <a:rPr lang="en-US" b="1" dirty="0" err="1"/>
              <a:t>Informático</a:t>
            </a:r>
            <a:endParaRPr lang="en-US" b="1" dirty="0"/>
          </a:p>
        </p:txBody>
      </p:sp>
      <p:sp>
        <p:nvSpPr>
          <p:cNvPr id="15" name="object 27" descr="Beige rectangle">
            <a:extLst>
              <a:ext uri="{FF2B5EF4-FFF2-40B4-BE49-F238E27FC236}">
                <a16:creationId xmlns:a16="http://schemas.microsoft.com/office/drawing/2014/main" id="{C5B67D68-F2A3-48A2-B2A0-C9DF8BA55D80}"/>
              </a:ext>
            </a:extLst>
          </p:cNvPr>
          <p:cNvSpPr/>
          <p:nvPr/>
        </p:nvSpPr>
        <p:spPr>
          <a:xfrm flipV="1">
            <a:off x="1473385" y="2395266"/>
            <a:ext cx="4032000" cy="7548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3995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140CF4-2DAA-4239-BB77-274BDD82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Placeholder 11" descr="Two men near laptop ">
            <a:extLst>
              <a:ext uri="{FF2B5EF4-FFF2-40B4-BE49-F238E27FC236}">
                <a16:creationId xmlns:a16="http://schemas.microsoft.com/office/drawing/2014/main" id="{509FA566-1699-4388-B44C-C3EE5EC051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2"/>
            <a:ext cx="6256751" cy="6857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bject 3" descr="Beige rectangle">
            <a:extLst>
              <a:ext uri="{FF2B5EF4-FFF2-40B4-BE49-F238E27FC236}">
                <a16:creationId xmlns:a16="http://schemas.microsoft.com/office/drawing/2014/main" id="{857A0168-DBD5-47D4-A751-3B39262D8254}"/>
              </a:ext>
            </a:extLst>
          </p:cNvPr>
          <p:cNvSpPr/>
          <p:nvPr/>
        </p:nvSpPr>
        <p:spPr>
          <a:xfrm>
            <a:off x="8355283" y="836613"/>
            <a:ext cx="3307960" cy="5184775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7F009843-AFA3-44E8-B7D5-3F39B363C92E}"/>
              </a:ext>
            </a:extLst>
          </p:cNvPr>
          <p:cNvSpPr/>
          <p:nvPr/>
        </p:nvSpPr>
        <p:spPr>
          <a:xfrm>
            <a:off x="6334695" y="0"/>
            <a:ext cx="5056205" cy="6857999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6730AE-386B-426F-9F29-221DCC5F714D}"/>
              </a:ext>
            </a:extLst>
          </p:cNvPr>
          <p:cNvSpPr txBox="1">
            <a:spLocks/>
          </p:cNvSpPr>
          <p:nvPr/>
        </p:nvSpPr>
        <p:spPr>
          <a:xfrm>
            <a:off x="7472818" y="2860146"/>
            <a:ext cx="2981822" cy="7497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Seguridad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Web </a:t>
            </a:r>
          </a:p>
        </p:txBody>
      </p:sp>
      <p:pic>
        <p:nvPicPr>
          <p:cNvPr id="9" name="Picture Placeholder 27" descr="Check mark">
            <a:extLst>
              <a:ext uri="{FF2B5EF4-FFF2-40B4-BE49-F238E27FC236}">
                <a16:creationId xmlns:a16="http://schemas.microsoft.com/office/drawing/2014/main" id="{9FC370A7-FF9A-42B0-9C14-95C57A9BC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0067" y="2803684"/>
            <a:ext cx="720000" cy="720000"/>
          </a:xfrm>
          <a:prstGeom prst="rect">
            <a:avLst/>
          </a:prstGeom>
        </p:spPr>
      </p:pic>
      <p:pic>
        <p:nvPicPr>
          <p:cNvPr id="10" name="Picture Placeholder 29" descr="Check mark">
            <a:extLst>
              <a:ext uri="{FF2B5EF4-FFF2-40B4-BE49-F238E27FC236}">
                <a16:creationId xmlns:a16="http://schemas.microsoft.com/office/drawing/2014/main" id="{1630545B-ED3D-48DD-8CD5-CB200AA2D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0067" y="3693320"/>
            <a:ext cx="720000" cy="719999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186A1D66-9F36-434B-9677-0FE61760AB97}"/>
              </a:ext>
            </a:extLst>
          </p:cNvPr>
          <p:cNvSpPr txBox="1">
            <a:spLocks/>
          </p:cNvSpPr>
          <p:nvPr/>
        </p:nvSpPr>
        <p:spPr>
          <a:xfrm>
            <a:off x="7472817" y="3794464"/>
            <a:ext cx="3307960" cy="7401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Estrategias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en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Marketing Digital </a:t>
            </a:r>
          </a:p>
        </p:txBody>
      </p:sp>
      <p:pic>
        <p:nvPicPr>
          <p:cNvPr id="12" name="Picture Placeholder 31" descr="Check mark">
            <a:extLst>
              <a:ext uri="{FF2B5EF4-FFF2-40B4-BE49-F238E27FC236}">
                <a16:creationId xmlns:a16="http://schemas.microsoft.com/office/drawing/2014/main" id="{33C53E5C-0A10-46F8-9546-AB2C67545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0067" y="4621055"/>
            <a:ext cx="720000" cy="719999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8744334E-DF9D-4600-8180-292072510183}"/>
              </a:ext>
            </a:extLst>
          </p:cNvPr>
          <p:cNvSpPr txBox="1">
            <a:spLocks/>
          </p:cNvSpPr>
          <p:nvPr/>
        </p:nvSpPr>
        <p:spPr>
          <a:xfrm>
            <a:off x="7472816" y="4704536"/>
            <a:ext cx="3098931" cy="10929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Proyectos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Digitales</a:t>
            </a:r>
            <a:endParaRPr lang="en-US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object 27" descr="Beige rectangle">
            <a:extLst>
              <a:ext uri="{FF2B5EF4-FFF2-40B4-BE49-F238E27FC236}">
                <a16:creationId xmlns:a16="http://schemas.microsoft.com/office/drawing/2014/main" id="{7F820741-8871-4D59-8ED1-466FEFD2AF94}"/>
              </a:ext>
            </a:extLst>
          </p:cNvPr>
          <p:cNvSpPr/>
          <p:nvPr/>
        </p:nvSpPr>
        <p:spPr>
          <a:xfrm flipV="1">
            <a:off x="6892776" y="2384428"/>
            <a:ext cx="2412000" cy="7548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68119-9603-4701-8EEC-F2E48B80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354" y="1279525"/>
            <a:ext cx="4421229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SERVICIOS ESPECIALIZADOS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64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Placeholder 32" descr="Handshake">
            <a:extLst>
              <a:ext uri="{FF2B5EF4-FFF2-40B4-BE49-F238E27FC236}">
                <a16:creationId xmlns:a16="http://schemas.microsoft.com/office/drawing/2014/main" id="{2F5DB649-A4D3-4E21-BA31-0C84C9B360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/>
          <a:stretch/>
        </p:blipFill>
        <p:spPr>
          <a:xfrm>
            <a:off x="1200" y="3115388"/>
            <a:ext cx="12189600" cy="3743586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12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64" y="361648"/>
            <a:ext cx="10515600" cy="1325563"/>
          </a:xfrm>
        </p:spPr>
        <p:txBody>
          <a:bodyPr/>
          <a:lstStyle/>
          <a:p>
            <a:r>
              <a:rPr lang="en-US" dirty="0"/>
              <a:t>MODELO DE NEGOCIOS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949" y="2130341"/>
            <a:ext cx="3789362" cy="823912"/>
          </a:xfrm>
        </p:spPr>
        <p:txBody>
          <a:bodyPr>
            <a:normAutofit/>
          </a:bodyPr>
          <a:lstStyle/>
          <a:p>
            <a:r>
              <a:rPr lang="en-US" sz="2000" dirty="0" err="1"/>
              <a:t>Servicios</a:t>
            </a:r>
            <a:r>
              <a:rPr lang="en-US" sz="2000" dirty="0"/>
              <a:t> </a:t>
            </a:r>
          </a:p>
          <a:p>
            <a:r>
              <a:rPr lang="en-US" sz="2000"/>
              <a:t>Generales</a:t>
            </a:r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EAD4F2-C5CC-44E9-A092-76413D5CA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373" y="3434047"/>
            <a:ext cx="3132000" cy="2755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 err="1">
                <a:solidFill>
                  <a:srgbClr val="FFFFFF"/>
                </a:solidFill>
                <a:cs typeface="Arial"/>
              </a:rPr>
              <a:t>Dominios</a:t>
            </a:r>
            <a:endParaRPr lang="en-US" i="1" dirty="0">
              <a:solidFill>
                <a:srgbClr val="FFFFFF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Hosting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 err="1">
                <a:solidFill>
                  <a:srgbClr val="FFFFFF"/>
                </a:solidFill>
                <a:cs typeface="Arial"/>
              </a:rPr>
              <a:t>Desarrollo</a:t>
            </a:r>
            <a:r>
              <a:rPr lang="en-US" i="1" dirty="0">
                <a:solidFill>
                  <a:srgbClr val="FFFFFF"/>
                </a:solidFill>
                <a:cs typeface="Arial"/>
              </a:rPr>
              <a:t> de </a:t>
            </a:r>
            <a:r>
              <a:rPr lang="en-US" i="1" dirty="0" err="1">
                <a:solidFill>
                  <a:srgbClr val="FFFFFF"/>
                </a:solidFill>
                <a:cs typeface="Arial"/>
              </a:rPr>
              <a:t>plataformas</a:t>
            </a:r>
            <a:r>
              <a:rPr lang="en-US" i="1" dirty="0">
                <a:solidFill>
                  <a:srgbClr val="FFFFFF"/>
                </a:solidFill>
                <a:cs typeface="Arial"/>
              </a:rPr>
              <a:t> Web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 err="1">
                <a:solidFill>
                  <a:srgbClr val="FFFFFF"/>
                </a:solidFill>
                <a:cs typeface="Arial"/>
              </a:rPr>
              <a:t>Servicio</a:t>
            </a:r>
            <a:r>
              <a:rPr lang="en-US" i="1" dirty="0">
                <a:solidFill>
                  <a:srgbClr val="FFFFFF"/>
                </a:solidFill>
                <a:cs typeface="Arial"/>
              </a:rPr>
              <a:t> y </a:t>
            </a:r>
            <a:r>
              <a:rPr lang="en-US" i="1" dirty="0" err="1">
                <a:solidFill>
                  <a:srgbClr val="FFFFFF"/>
                </a:solidFill>
                <a:cs typeface="Arial"/>
              </a:rPr>
              <a:t>mantenimiento</a:t>
            </a:r>
            <a:r>
              <a:rPr lang="en-US" i="1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i="1" dirty="0" err="1">
                <a:solidFill>
                  <a:srgbClr val="FFFFFF"/>
                </a:solidFill>
                <a:cs typeface="Arial"/>
              </a:rPr>
              <a:t>técnico</a:t>
            </a:r>
            <a:r>
              <a:rPr lang="en-US" i="1" dirty="0">
                <a:solidFill>
                  <a:srgbClr val="FFFFFF"/>
                </a:solidFill>
                <a:cs typeface="Arial"/>
              </a:rPr>
              <a:t> complete.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A73375-FA03-4191-8AD5-B40CD9B59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2950" y="2130341"/>
            <a:ext cx="4745038" cy="823912"/>
          </a:xfrm>
        </p:spPr>
        <p:txBody>
          <a:bodyPr>
            <a:normAutofit/>
          </a:bodyPr>
          <a:lstStyle/>
          <a:p>
            <a:r>
              <a:rPr lang="en-US" sz="2000" dirty="0" err="1"/>
              <a:t>Seguridad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3711" y="3434047"/>
            <a:ext cx="3361615" cy="2755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 err="1">
                <a:solidFill>
                  <a:srgbClr val="FFFFFF"/>
                </a:solidFill>
                <a:cs typeface="Arial"/>
              </a:rPr>
              <a:t>Seguridad</a:t>
            </a:r>
            <a:r>
              <a:rPr lang="en-US" i="1" dirty="0">
                <a:solidFill>
                  <a:srgbClr val="FFFFFF"/>
                </a:solidFill>
                <a:cs typeface="Arial"/>
              </a:rPr>
              <a:t> online, </a:t>
            </a:r>
            <a:r>
              <a:rPr lang="en-US" i="1" dirty="0" err="1">
                <a:solidFill>
                  <a:srgbClr val="FFFFFF"/>
                </a:solidFill>
                <a:cs typeface="Arial"/>
              </a:rPr>
              <a:t>Monitorización</a:t>
            </a:r>
            <a:endParaRPr lang="en-US" i="1" dirty="0">
              <a:solidFill>
                <a:srgbClr val="FFFFFF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Back-up online.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 err="1">
                <a:solidFill>
                  <a:srgbClr val="FFFFFF"/>
                </a:solidFill>
                <a:cs typeface="Arial"/>
              </a:rPr>
              <a:t>Certificados</a:t>
            </a:r>
            <a:r>
              <a:rPr lang="en-US" i="1" dirty="0">
                <a:solidFill>
                  <a:srgbClr val="FFFFFF"/>
                </a:solidFill>
                <a:cs typeface="Arial"/>
              </a:rPr>
              <a:t> de </a:t>
            </a:r>
            <a:r>
              <a:rPr lang="en-US" i="1" dirty="0" err="1">
                <a:solidFill>
                  <a:srgbClr val="FFFFFF"/>
                </a:solidFill>
                <a:cs typeface="Arial"/>
              </a:rPr>
              <a:t>seguridad</a:t>
            </a:r>
            <a:r>
              <a:rPr lang="en-US" i="1" dirty="0">
                <a:solidFill>
                  <a:srgbClr val="FFFFFF"/>
                </a:solidFill>
                <a:cs typeface="Arial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 err="1">
                <a:solidFill>
                  <a:srgbClr val="FFFFFF"/>
                </a:solidFill>
                <a:cs typeface="Arial"/>
              </a:rPr>
              <a:t>Solución</a:t>
            </a:r>
            <a:r>
              <a:rPr lang="en-US" i="1" dirty="0">
                <a:solidFill>
                  <a:srgbClr val="FFFFFF"/>
                </a:solidFill>
                <a:cs typeface="Arial"/>
              </a:rPr>
              <a:t> de </a:t>
            </a:r>
            <a:r>
              <a:rPr lang="en-US" i="1" dirty="0" err="1">
                <a:solidFill>
                  <a:srgbClr val="FFFFFF"/>
                </a:solidFill>
                <a:cs typeface="Arial"/>
              </a:rPr>
              <a:t>contingencia</a:t>
            </a:r>
            <a:endParaRPr lang="en-US" i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890585" y="1424784"/>
            <a:ext cx="5209589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93FB3A3-CCE4-43B1-B396-B8819D20B354}"/>
              </a:ext>
            </a:extLst>
          </p:cNvPr>
          <p:cNvSpPr txBox="1">
            <a:spLocks/>
          </p:cNvSpPr>
          <p:nvPr/>
        </p:nvSpPr>
        <p:spPr>
          <a:xfrm>
            <a:off x="8568793" y="2133184"/>
            <a:ext cx="3429699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Servicio</a:t>
            </a:r>
            <a:r>
              <a:rPr lang="en-US" sz="2000" dirty="0"/>
              <a:t> de Marketing</a:t>
            </a:r>
          </a:p>
          <a:p>
            <a:endParaRPr lang="en-US" sz="2000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17423A2D-9BA5-4783-9D7D-85F493300696}"/>
              </a:ext>
            </a:extLst>
          </p:cNvPr>
          <p:cNvSpPr txBox="1">
            <a:spLocks/>
          </p:cNvSpPr>
          <p:nvPr/>
        </p:nvSpPr>
        <p:spPr>
          <a:xfrm>
            <a:off x="8552751" y="3436890"/>
            <a:ext cx="3132000" cy="275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>
                <a:solidFill>
                  <a:srgbClr val="FFFFFF"/>
                </a:solidFill>
                <a:cs typeface="Arial"/>
              </a:rPr>
              <a:t>SEO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 err="1">
                <a:solidFill>
                  <a:srgbClr val="FFFFFF"/>
                </a:solidFill>
                <a:cs typeface="Arial"/>
              </a:rPr>
              <a:t>Cuenta</a:t>
            </a:r>
            <a:r>
              <a:rPr lang="en-US" i="1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i="1" dirty="0" err="1">
                <a:solidFill>
                  <a:srgbClr val="FFFFFF"/>
                </a:solidFill>
                <a:cs typeface="Arial"/>
              </a:rPr>
              <a:t>en</a:t>
            </a:r>
            <a:r>
              <a:rPr lang="en-US" i="1" dirty="0">
                <a:solidFill>
                  <a:srgbClr val="FFFFFF"/>
                </a:solidFill>
                <a:cs typeface="Arial"/>
              </a:rPr>
              <a:t> Google mi </a:t>
            </a:r>
            <a:r>
              <a:rPr lang="en-US" i="1" dirty="0" err="1">
                <a:solidFill>
                  <a:srgbClr val="FFFFFF"/>
                </a:solidFill>
                <a:cs typeface="Arial"/>
              </a:rPr>
              <a:t>negocio</a:t>
            </a:r>
            <a:endParaRPr lang="en-US" i="1" dirty="0">
              <a:solidFill>
                <a:srgbClr val="FFFFFF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 err="1">
                <a:solidFill>
                  <a:srgbClr val="FFFFFF"/>
                </a:solidFill>
                <a:cs typeface="Arial"/>
              </a:rPr>
              <a:t>Creación</a:t>
            </a:r>
            <a:r>
              <a:rPr lang="en-US" i="1" dirty="0">
                <a:solidFill>
                  <a:srgbClr val="FFFFFF"/>
                </a:solidFill>
                <a:cs typeface="Arial"/>
              </a:rPr>
              <a:t> y </a:t>
            </a:r>
            <a:r>
              <a:rPr lang="en-US" i="1" dirty="0" err="1">
                <a:solidFill>
                  <a:srgbClr val="FFFFFF"/>
                </a:solidFill>
                <a:cs typeface="Arial"/>
              </a:rPr>
              <a:t>administración</a:t>
            </a:r>
            <a:r>
              <a:rPr lang="en-US" i="1" dirty="0">
                <a:solidFill>
                  <a:srgbClr val="FFFFFF"/>
                </a:solidFill>
                <a:cs typeface="Arial"/>
              </a:rPr>
              <a:t> de social media.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 err="1">
                <a:solidFill>
                  <a:srgbClr val="FFFFFF"/>
                </a:solidFill>
                <a:cs typeface="Arial"/>
              </a:rPr>
              <a:t>Estrategia</a:t>
            </a:r>
            <a:r>
              <a:rPr lang="en-US" i="1" dirty="0">
                <a:solidFill>
                  <a:srgbClr val="FFFFFF"/>
                </a:solidFill>
                <a:cs typeface="Arial"/>
              </a:rPr>
              <a:t> de marketing digital y </a:t>
            </a:r>
            <a:r>
              <a:rPr lang="en-US" i="1" dirty="0" err="1">
                <a:solidFill>
                  <a:srgbClr val="FFFFFF"/>
                </a:solidFill>
                <a:cs typeface="Arial"/>
              </a:rPr>
              <a:t>asistencia</a:t>
            </a:r>
            <a:r>
              <a:rPr lang="en-US" i="1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i="1" dirty="0" err="1">
                <a:solidFill>
                  <a:srgbClr val="FFFFFF"/>
                </a:solidFill>
                <a:cs typeface="Arial"/>
              </a:rPr>
              <a:t>en</a:t>
            </a:r>
            <a:r>
              <a:rPr lang="en-US" i="1" dirty="0">
                <a:solidFill>
                  <a:srgbClr val="FFFFFF"/>
                </a:solidFill>
                <a:cs typeface="Arial"/>
              </a:rPr>
              <a:t> e-commerce.</a:t>
            </a:r>
          </a:p>
        </p:txBody>
      </p:sp>
    </p:spTree>
    <p:extLst>
      <p:ext uri="{BB962C8B-B14F-4D97-AF65-F5344CB8AC3E}">
        <p14:creationId xmlns:p14="http://schemas.microsoft.com/office/powerpoint/2010/main" val="3327019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1B3E4458-2198-4E53-85FD-17D7E3F13E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8FA1987-E4ED-4259-B04B-F454DC1A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Da a conocer el negocio 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FC350C-4DF2-448E-9AB9-5B1F43BCA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527"/>
            <a:ext cx="10629056" cy="811453"/>
          </a:xfrm>
        </p:spPr>
        <p:txBody>
          <a:bodyPr/>
          <a:lstStyle/>
          <a:p>
            <a:r>
              <a:rPr lang="es-MX" dirty="0"/>
              <a:t>Dominio, Sitio web informativo, 5 correos profesionales y certificado de seguridad</a:t>
            </a:r>
            <a:endParaRPr lang="en-US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37F5F02D-0AA9-489B-A730-30AE47BB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CEE171-F471-4B0D-823B-F2D2FCB8C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6"/>
            <a:ext cx="10861882" cy="3423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El paquete consiste en:</a:t>
            </a:r>
          </a:p>
          <a:p>
            <a:r>
              <a:rPr lang="es-MX" dirty="0"/>
              <a:t>Un dominio el cual debe de estar disponible para la venta ya que puede pertenecer a otra empresa o usuario.</a:t>
            </a:r>
          </a:p>
          <a:p>
            <a:r>
              <a:rPr lang="es-MX" dirty="0"/>
              <a:t>Un sitio web el cual será informativa ya que constara de lo mas básico: 5 secciones como: inicio, acerca de </a:t>
            </a:r>
            <a:r>
              <a:rPr lang="es-MX" dirty="0" err="1"/>
              <a:t>nostros</a:t>
            </a:r>
            <a:r>
              <a:rPr lang="es-MX" dirty="0"/>
              <a:t>, servicios, galería y acerca de nosotros.</a:t>
            </a:r>
          </a:p>
          <a:p>
            <a:r>
              <a:rPr lang="es-MX" dirty="0"/>
              <a:t>5 correos electrónicos ilimitados los cuales tienen su propia plataforma de correo, sin embargo se puede instalar en las plataformas de correo de Outlook, Apple, </a:t>
            </a:r>
            <a:r>
              <a:rPr lang="es-MX" dirty="0" err="1"/>
              <a:t>thunderbird</a:t>
            </a:r>
            <a:r>
              <a:rPr lang="es-MX" dirty="0"/>
              <a:t>, etc.</a:t>
            </a:r>
          </a:p>
          <a:p>
            <a:r>
              <a:rPr lang="es-MX" dirty="0"/>
              <a:t>Certificado de seguridad el cual funciona para que los clientes sepan que la pagina es confiable y a la vez posiciona en las paginas principales de los buscadores.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*El dominio no debe de ser premium*</a:t>
            </a:r>
            <a:endParaRPr lang="en-US" dirty="0"/>
          </a:p>
          <a:p>
            <a:pPr marL="0" indent="0">
              <a:buNone/>
            </a:pPr>
            <a:endParaRPr lang="es-MX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0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A3442F18-07C8-4D6E-A297-90EFD341A4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8DDA018-4D86-4BCD-9425-A1238A2B5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Haz crecer tu negocio personalizado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A10BDB-7EEB-4200-B849-B5131BBF0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10318542" cy="969272"/>
          </a:xfrm>
        </p:spPr>
        <p:txBody>
          <a:bodyPr>
            <a:normAutofit/>
          </a:bodyPr>
          <a:lstStyle/>
          <a:p>
            <a:r>
              <a:rPr lang="es-MX" dirty="0"/>
              <a:t>Dominio, sitio web personalizado, 5 correos profesionales y certificado de seguridad</a:t>
            </a:r>
            <a:endParaRPr lang="en-U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0AD1E2D-0322-4ED0-9F01-1DD7E6603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6"/>
            <a:ext cx="10986172" cy="3584107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El paquete consiste en:</a:t>
            </a:r>
          </a:p>
          <a:p>
            <a:r>
              <a:rPr lang="es-MX" dirty="0"/>
              <a:t>Un dominio el cual debe de estar disponible para la venta ya que puede pertenecer a otra empresa o usuario.</a:t>
            </a:r>
          </a:p>
          <a:p>
            <a:r>
              <a:rPr lang="es-MX" dirty="0"/>
              <a:t>Un sitio web la cual cuenta con herramientas para que la pagina sea mas dinámica, por ejemplo un chat o vinculo al chat de Facebook.</a:t>
            </a:r>
          </a:p>
          <a:p>
            <a:r>
              <a:rPr lang="es-MX" dirty="0"/>
              <a:t>5 correos electrónicos ilimitados los cuales tienen su propia plataforma de correo, sin embargo se puede instalar en las plataformas de correo de Outlook, Apple, </a:t>
            </a:r>
            <a:r>
              <a:rPr lang="es-MX" dirty="0" err="1"/>
              <a:t>thunderbird</a:t>
            </a:r>
            <a:r>
              <a:rPr lang="es-MX" dirty="0"/>
              <a:t>, etc.</a:t>
            </a:r>
          </a:p>
          <a:p>
            <a:r>
              <a:rPr lang="es-MX" dirty="0"/>
              <a:t>Certificado de seguridad el cual funciona para que los clientes sepan que la pagina es confiable y a la vez posiciona en las paginas principales de los buscadores.</a:t>
            </a:r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*El dominio no debe de ser premium*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0EE66E4-C95A-4D53-A382-2FA3037B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70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4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MB Services Marketing Plan-MO - v10" id="{D2B383F0-A072-4C31-B044-B24E3F36A001}" vid="{7ADDDA98-BED0-41DA-9EE7-E78FA65D87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1644E1-86BD-4151-91E2-50E1C9DF8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A47DF8-C0F0-4BE6-9174-35A3AD5B5BFD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9D0DE2-9246-4781-9572-94E5D2739A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Professional services marketing plan</Template>
  <TotalTime>0</TotalTime>
  <Words>1575</Words>
  <Application>Microsoft Office PowerPoint</Application>
  <PresentationFormat>Panorámica</PresentationFormat>
  <Paragraphs>159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MS Mincho</vt:lpstr>
      <vt:lpstr>Arial</vt:lpstr>
      <vt:lpstr>Arial </vt:lpstr>
      <vt:lpstr>Calibri</vt:lpstr>
      <vt:lpstr>Garamond</vt:lpstr>
      <vt:lpstr>Gill Sans MT</vt:lpstr>
      <vt:lpstr>Times New Roman</vt:lpstr>
      <vt:lpstr>Office Theme</vt:lpstr>
      <vt:lpstr>VAZGODESIGN </vt:lpstr>
      <vt:lpstr>Presentación de PowerPoint</vt:lpstr>
      <vt:lpstr>NUESTRA GRAN IDEA</vt:lpstr>
      <vt:lpstr>PANORAMA</vt:lpstr>
      <vt:lpstr>NUESTROS SERVICIOS</vt:lpstr>
      <vt:lpstr>SERVICIOS ESPECIALIZADOS</vt:lpstr>
      <vt:lpstr>MODELO DE NEGOCIOS</vt:lpstr>
      <vt:lpstr>Da a conocer el negocio </vt:lpstr>
      <vt:lpstr>Haz crecer tu negocio personalizado</vt:lpstr>
      <vt:lpstr>Haz crecer tu negocio tienda en línea</vt:lpstr>
      <vt:lpstr>Emprende tu idea</vt:lpstr>
      <vt:lpstr> Adquierelo ya! Community Managment</vt:lpstr>
      <vt:lpstr>Productos adicionales</vt:lpstr>
      <vt:lpstr>Presentación de PowerPoint</vt:lpstr>
      <vt:lpstr>NUESTROS VALORES</vt:lpstr>
      <vt:lpstr>NUESTROS OBJETIVOS</vt:lpstr>
      <vt:lpstr>Presentación de PowerPoint</vt:lpstr>
      <vt:lpstr>Gracias!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2019-03-29T04:48:37Z</dcterms:created>
  <dcterms:modified xsi:type="dcterms:W3CDTF">2019-05-30T02:40:04Z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