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6"/>
  </p:notesMasterIdLst>
  <p:sldIdLst>
    <p:sldId id="289" r:id="rId5"/>
    <p:sldId id="296" r:id="rId6"/>
    <p:sldId id="286" r:id="rId7"/>
    <p:sldId id="280" r:id="rId8"/>
    <p:sldId id="281" r:id="rId9"/>
    <p:sldId id="291" r:id="rId10"/>
    <p:sldId id="273" r:id="rId11"/>
    <p:sldId id="278" r:id="rId12"/>
    <p:sldId id="297" r:id="rId13"/>
    <p:sldId id="298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7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F4349-7FF8-4492-A98B-65F0E6A3870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9E62984-BB20-4D11-A782-A2E85D37EE46}">
      <dgm:prSet/>
      <dgm:spPr/>
      <dgm:t>
        <a:bodyPr/>
        <a:lstStyle/>
        <a:p>
          <a:pPr rtl="0"/>
          <a:r>
            <a:rPr lang="en-US" b="1" smtClean="0"/>
            <a:t>NUESTRA MISION</a:t>
          </a:r>
          <a:br>
            <a:rPr lang="en-US" b="1" smtClean="0"/>
          </a:br>
          <a:endParaRPr lang="en-US"/>
        </a:p>
      </dgm:t>
    </dgm:pt>
    <dgm:pt modelId="{F29B7FB7-F1CE-4C2F-A582-7224B9D0A1E6}" type="parTrans" cxnId="{9174BB9C-3CE2-4FE1-9D96-87F7EC122CBA}">
      <dgm:prSet/>
      <dgm:spPr/>
      <dgm:t>
        <a:bodyPr/>
        <a:lstStyle/>
        <a:p>
          <a:endParaRPr lang="en-US"/>
        </a:p>
      </dgm:t>
    </dgm:pt>
    <dgm:pt modelId="{CA79D817-38FD-445E-A22A-8DE190C86FAF}" type="sibTrans" cxnId="{9174BB9C-3CE2-4FE1-9D96-87F7EC122CBA}">
      <dgm:prSet/>
      <dgm:spPr/>
      <dgm:t>
        <a:bodyPr/>
        <a:lstStyle/>
        <a:p>
          <a:endParaRPr lang="en-US"/>
        </a:p>
      </dgm:t>
    </dgm:pt>
    <dgm:pt modelId="{1D445CDF-1E9E-43BF-B7DF-E3435DF1CBE9}" type="pres">
      <dgm:prSet presAssocID="{3B4F4349-7FF8-4492-A98B-65F0E6A3870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F9C2D2-833E-4793-BF88-A37D11A26601}" type="pres">
      <dgm:prSet presAssocID="{3B4F4349-7FF8-4492-A98B-65F0E6A38701}" presName="arrow" presStyleLbl="bgShp" presStyleIdx="0" presStyleCnt="1"/>
      <dgm:spPr/>
    </dgm:pt>
    <dgm:pt modelId="{0C8927F3-5767-4285-879C-51F44241212B}" type="pres">
      <dgm:prSet presAssocID="{3B4F4349-7FF8-4492-A98B-65F0E6A38701}" presName="linearProcess" presStyleCnt="0"/>
      <dgm:spPr/>
    </dgm:pt>
    <dgm:pt modelId="{188E0288-6E8A-49A8-BF56-7B84B5B017BB}" type="pres">
      <dgm:prSet presAssocID="{C9E62984-BB20-4D11-A782-A2E85D37EE46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74BB9C-3CE2-4FE1-9D96-87F7EC122CBA}" srcId="{3B4F4349-7FF8-4492-A98B-65F0E6A38701}" destId="{C9E62984-BB20-4D11-A782-A2E85D37EE46}" srcOrd="0" destOrd="0" parTransId="{F29B7FB7-F1CE-4C2F-A582-7224B9D0A1E6}" sibTransId="{CA79D817-38FD-445E-A22A-8DE190C86FAF}"/>
    <dgm:cxn modelId="{56635E3C-67FB-4B05-A6C2-4CB4DCA26597}" type="presOf" srcId="{C9E62984-BB20-4D11-A782-A2E85D37EE46}" destId="{188E0288-6E8A-49A8-BF56-7B84B5B017BB}" srcOrd="0" destOrd="0" presId="urn:microsoft.com/office/officeart/2005/8/layout/hProcess9"/>
    <dgm:cxn modelId="{B1524ADF-AC52-48E3-B4F3-AB6FBC91E2A1}" type="presOf" srcId="{3B4F4349-7FF8-4492-A98B-65F0E6A38701}" destId="{1D445CDF-1E9E-43BF-B7DF-E3435DF1CBE9}" srcOrd="0" destOrd="0" presId="urn:microsoft.com/office/officeart/2005/8/layout/hProcess9"/>
    <dgm:cxn modelId="{18F31374-1D14-48BA-ACFC-EB01F10C2F86}" type="presParOf" srcId="{1D445CDF-1E9E-43BF-B7DF-E3435DF1CBE9}" destId="{D3F9C2D2-833E-4793-BF88-A37D11A26601}" srcOrd="0" destOrd="0" presId="urn:microsoft.com/office/officeart/2005/8/layout/hProcess9"/>
    <dgm:cxn modelId="{7B566EBF-8972-40D8-8489-225BBEB9DBD7}" type="presParOf" srcId="{1D445CDF-1E9E-43BF-B7DF-E3435DF1CBE9}" destId="{0C8927F3-5767-4285-879C-51F44241212B}" srcOrd="1" destOrd="0" presId="urn:microsoft.com/office/officeart/2005/8/layout/hProcess9"/>
    <dgm:cxn modelId="{707832AC-8DA5-47E2-BA5D-37BDCCAEB75B}" type="presParOf" srcId="{0C8927F3-5767-4285-879C-51F44241212B}" destId="{188E0288-6E8A-49A8-BF56-7B84B5B017B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9C2D2-833E-4793-BF88-A37D11A26601}">
      <dsp:nvSpPr>
        <dsp:cNvPr id="0" name=""/>
        <dsp:cNvSpPr/>
      </dsp:nvSpPr>
      <dsp:spPr>
        <a:xfrm>
          <a:off x="612835" y="0"/>
          <a:ext cx="6945473" cy="212804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E0288-6E8A-49A8-BF56-7B84B5B017BB}">
      <dsp:nvSpPr>
        <dsp:cNvPr id="0" name=""/>
        <dsp:cNvSpPr/>
      </dsp:nvSpPr>
      <dsp:spPr>
        <a:xfrm>
          <a:off x="2681156" y="638414"/>
          <a:ext cx="2808831" cy="8512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/>
            <a:t>NUESTRA MISION</a:t>
          </a:r>
          <a:br>
            <a:rPr lang="en-US" sz="2200" b="1" kern="1200" smtClean="0"/>
          </a:br>
          <a:endParaRPr lang="en-US" sz="2200" kern="1200"/>
        </a:p>
      </dsp:txBody>
      <dsp:txXfrm>
        <a:off x="2722709" y="679967"/>
        <a:ext cx="2725725" cy="768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A9CD-5E57-4C86-B862-09CA519924BA}" type="datetimeFigureOut">
              <a:rPr lang="en-US" smtClean="0"/>
              <a:t>4/23/2019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04F4-F240-48F9-8AE1-486585C7F0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2419" y="1887801"/>
            <a:ext cx="4057961" cy="14312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4273" y="1883115"/>
            <a:ext cx="576000" cy="576000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4273" y="3573118"/>
            <a:ext cx="576000" cy="576000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1552418" y="3575461"/>
            <a:ext cx="4057961" cy="14312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44273" y="5263121"/>
            <a:ext cx="576000" cy="576000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1552418" y="5263122"/>
            <a:ext cx="4057961" cy="77572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06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74348DE-EC54-4C62-948C-0B2BF90455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15389"/>
            <a:ext cx="12188825" cy="374261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7"/>
            <a:ext cx="5157787" cy="27556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4047"/>
            <a:ext cx="5183188" cy="27556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76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1" y="119269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0" y="2880357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>
            <a:normAutofit/>
          </a:bodyPr>
          <a:lstStyle>
            <a:lvl1pPr marL="0" indent="0" algn="ctr">
              <a:buNone/>
              <a:defRPr sz="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0" y="4568018"/>
            <a:ext cx="4057961" cy="143123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49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smtClean="0"/>
              <a:t>4/23/2019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US" noProof="0" smtClean="0"/>
              <a:t>4/23/2019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5" Type="http://schemas.openxmlformats.org/officeDocument/2006/relationships/image" Target="../media/image15.png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 descr="Blue rectangle">
            <a:extLst>
              <a:ext uri="{FF2B5EF4-FFF2-40B4-BE49-F238E27FC236}">
                <a16:creationId xmlns:a16="http://schemas.microsoft.com/office/drawing/2014/main" id="{482BBC39-5D4C-4E24-ADB1-5FFFBA7198D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rcRect/>
            <a:stretch>
              <a:fillRect l="-12" r="-12"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" name="object 3" descr="People with document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>
          <a:xfrm>
            <a:off x="127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8518"/>
            <a:ext cx="9144000" cy="2128049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5000" dirty="0" smtClean="0">
                <a:latin typeface="Gill Sans MT" panose="020B0502020104020203" pitchFamily="34" charset="0"/>
              </a:rPr>
              <a:t>VAZGODESIGN</a:t>
            </a:r>
            <a:r>
              <a:rPr lang="en-US" sz="5000" dirty="0">
                <a:latin typeface="Gill Sans MT" panose="020B0502020104020203" pitchFamily="34" charset="0"/>
              </a:rPr>
              <a:t/>
            </a:r>
            <a:br>
              <a:rPr lang="en-US" sz="5000" dirty="0">
                <a:latin typeface="Gill Sans MT" panose="020B0502020104020203" pitchFamily="34" charset="0"/>
              </a:rPr>
            </a:br>
            <a:endParaRPr lang="en-US" sz="5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object 7" descr="Beige rectangl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>
          <a:xfrm>
            <a:off x="3108000" y="3229869"/>
            <a:ext cx="5976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033381" y="3797332"/>
            <a:ext cx="4597052" cy="1307777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Marketing Digital</a:t>
            </a:r>
          </a:p>
          <a:p>
            <a:r>
              <a:rPr lang="en-US" dirty="0" err="1" smtClean="0"/>
              <a:t>Soluciones</a:t>
            </a:r>
            <a:r>
              <a:rPr lang="en-US" dirty="0" smtClean="0"/>
              <a:t> Web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 descr="Beige rectangle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7964222" y="443809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" name="object 3" descr="People with document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>
          <a:xfrm>
            <a:off x="127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object 2" descr="Blue rectangle">
            <a:extLst>
              <a:ext uri="{FF2B5EF4-FFF2-40B4-BE49-F238E27FC236}">
                <a16:creationId xmlns:a16="http://schemas.microsoft.com/office/drawing/2014/main" id="{482BBC39-5D4C-4E24-ADB1-5FFFBA7198D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rcRect/>
            <a:stretch>
              <a:fillRect l="-12" r="-12"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84391235"/>
              </p:ext>
            </p:extLst>
          </p:nvPr>
        </p:nvGraphicFramePr>
        <p:xfrm>
          <a:off x="4291292" y="289718"/>
          <a:ext cx="8171145" cy="2128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" y="302487"/>
            <a:ext cx="4546948" cy="4809995"/>
          </a:xfrm>
          <a:prstGeom prst="ellipse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87891" y="3791628"/>
            <a:ext cx="9845457" cy="234775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000" dirty="0" err="1" smtClean="0"/>
              <a:t>Buscamos</a:t>
            </a:r>
            <a:r>
              <a:rPr lang="en-US" sz="2000" dirty="0" smtClean="0"/>
              <a:t> </a:t>
            </a:r>
            <a:r>
              <a:rPr lang="en-US" sz="2000" dirty="0" err="1" smtClean="0"/>
              <a:t>posicionarnos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un socio </a:t>
            </a:r>
            <a:r>
              <a:rPr lang="en-US" sz="2000" dirty="0" err="1" smtClean="0"/>
              <a:t>tecnológico</a:t>
            </a:r>
            <a:r>
              <a:rPr lang="en-US" sz="2000" dirty="0" smtClean="0"/>
              <a:t> </a:t>
            </a:r>
            <a:r>
              <a:rPr lang="en-US" sz="2000" dirty="0" err="1" smtClean="0"/>
              <a:t>experto</a:t>
            </a:r>
            <a:r>
              <a:rPr lang="en-US" sz="2000" dirty="0" smtClean="0"/>
              <a:t> </a:t>
            </a:r>
            <a:r>
              <a:rPr lang="en-US" sz="2000" dirty="0" err="1" smtClean="0"/>
              <a:t>aportando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solución</a:t>
            </a:r>
            <a:r>
              <a:rPr lang="en-US" sz="2000" dirty="0" smtClean="0"/>
              <a:t> continua y </a:t>
            </a:r>
            <a:r>
              <a:rPr lang="en-US" sz="2000" dirty="0" err="1" smtClean="0"/>
              <a:t>añadiendo</a:t>
            </a:r>
            <a:r>
              <a:rPr lang="en-US" sz="2000" dirty="0" smtClean="0"/>
              <a:t> un valor </a:t>
            </a:r>
            <a:r>
              <a:rPr lang="en-US" sz="2000" dirty="0" err="1" smtClean="0"/>
              <a:t>agregado</a:t>
            </a:r>
            <a:r>
              <a:rPr lang="en-US" sz="2000" dirty="0" smtClean="0"/>
              <a:t> </a:t>
            </a:r>
            <a:r>
              <a:rPr lang="en-US" sz="2000" dirty="0" err="1" smtClean="0"/>
              <a:t>generando</a:t>
            </a:r>
            <a:r>
              <a:rPr lang="en-US" sz="2000" dirty="0" smtClean="0"/>
              <a:t>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estrategia</a:t>
            </a:r>
            <a:r>
              <a:rPr lang="en-US" sz="2000" dirty="0" smtClean="0"/>
              <a:t> individual para </a:t>
            </a:r>
            <a:r>
              <a:rPr lang="en-US" sz="2000" dirty="0" err="1" smtClean="0"/>
              <a:t>cada</a:t>
            </a:r>
            <a:r>
              <a:rPr lang="en-US" sz="2000" dirty="0" smtClean="0"/>
              <a:t> </a:t>
            </a:r>
            <a:r>
              <a:rPr lang="en-US" sz="2000" dirty="0" err="1" smtClean="0"/>
              <a:t>cliente</a:t>
            </a:r>
            <a:r>
              <a:rPr lang="en-US" sz="2000" dirty="0" smtClean="0"/>
              <a:t> y </a:t>
            </a:r>
            <a:r>
              <a:rPr lang="en-US" sz="2000" dirty="0" err="1" smtClean="0"/>
              <a:t>manejando</a:t>
            </a:r>
            <a:r>
              <a:rPr lang="en-US" sz="2000" dirty="0" smtClean="0"/>
              <a:t> un plan que </a:t>
            </a:r>
            <a:r>
              <a:rPr lang="en-US" sz="2000" dirty="0" err="1" smtClean="0"/>
              <a:t>pueda</a:t>
            </a:r>
            <a:r>
              <a:rPr lang="en-US" sz="2000" dirty="0" smtClean="0"/>
              <a:t> </a:t>
            </a:r>
            <a:r>
              <a:rPr lang="en-US" sz="2000" dirty="0" err="1" smtClean="0"/>
              <a:t>mejorar</a:t>
            </a:r>
            <a:r>
              <a:rPr lang="en-US" sz="2000" dirty="0" smtClean="0"/>
              <a:t> las </a:t>
            </a:r>
            <a:r>
              <a:rPr lang="en-US" sz="2000" dirty="0" err="1" smtClean="0"/>
              <a:t>ventas</a:t>
            </a:r>
            <a:r>
              <a:rPr lang="en-US" sz="2000" dirty="0" smtClean="0"/>
              <a:t> de </a:t>
            </a:r>
            <a:r>
              <a:rPr lang="en-US" sz="2000" dirty="0" err="1" smtClean="0"/>
              <a:t>nuestros</a:t>
            </a:r>
            <a:r>
              <a:rPr lang="en-US" sz="2000" dirty="0" smtClean="0"/>
              <a:t> </a:t>
            </a:r>
            <a:r>
              <a:rPr lang="en-US" sz="2000" dirty="0" err="1" smtClean="0"/>
              <a:t>clientes</a:t>
            </a:r>
            <a:r>
              <a:rPr lang="en-US" sz="2000" dirty="0" smtClean="0"/>
              <a:t> a </a:t>
            </a:r>
            <a:r>
              <a:rPr lang="en-US" sz="2000" dirty="0" err="1" smtClean="0"/>
              <a:t>través</a:t>
            </a:r>
            <a:r>
              <a:rPr lang="en-US" sz="2000" dirty="0" smtClean="0"/>
              <a:t> del marketing digital.</a:t>
            </a: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 txBox="1">
            <a:spLocks/>
          </p:cNvSpPr>
          <p:nvPr/>
        </p:nvSpPr>
        <p:spPr>
          <a:xfrm>
            <a:off x="1676400" y="2160918"/>
            <a:ext cx="9144000" cy="21280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25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 smtClean="0">
                <a:latin typeface="Gill Sans MT" panose="020B0502020104020203" pitchFamily="34" charset="0"/>
              </a:rPr>
              <a:t/>
            </a:r>
            <a:br>
              <a:rPr lang="en-US" sz="5000" dirty="0" smtClean="0">
                <a:latin typeface="Gill Sans MT" panose="020B0502020104020203" pitchFamily="34" charset="0"/>
              </a:rPr>
            </a:br>
            <a:endParaRPr lang="en-US" sz="5000" dirty="0">
              <a:latin typeface="Gill Sans MT" panose="020B0502020104020203" pitchFamily="34" charset="0"/>
            </a:endParaRPr>
          </a:p>
        </p:txBody>
      </p:sp>
      <p:sp>
        <p:nvSpPr>
          <p:cNvPr id="10" name="object 13" descr="Beige rectangle">
            <a:extLst>
              <a:ext uri="{FF2B5EF4-FFF2-40B4-BE49-F238E27FC236}">
                <a16:creationId xmlns:a16="http://schemas.microsoft.com/office/drawing/2014/main" id="{FEBB8673-0A72-4C5C-8239-7EF600504010}"/>
              </a:ext>
            </a:extLst>
          </p:cNvPr>
          <p:cNvSpPr/>
          <p:nvPr/>
        </p:nvSpPr>
        <p:spPr>
          <a:xfrm flipV="1">
            <a:off x="2830882" y="3275870"/>
            <a:ext cx="7202466" cy="102582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3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BD5BAEF8-04EE-4148-AB9D-25427A926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57" y="160633"/>
            <a:ext cx="9985710" cy="661974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-1" y="1341439"/>
            <a:ext cx="6348413" cy="4140200"/>
          </a:xfrm>
          <a:prstGeom prst="rect">
            <a:avLst/>
          </a:prstGeom>
          <a:solidFill>
            <a:schemeClr val="accent2"/>
          </a:solidFill>
        </p:spPr>
        <p:txBody>
          <a:bodyPr lIns="1548000" tIns="216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n-US" sz="2500" b="1" i="1" spc="60" dirty="0" smtClean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David Vázquez</a:t>
            </a:r>
            <a:endParaRPr lang="en-US" sz="2500" b="1" i="1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marR="5080" indent="0">
              <a:buFont typeface="Arial" panose="020B0604020202020204" pitchFamily="34" charset="0"/>
              <a:buNone/>
            </a:pPr>
            <a:r>
              <a:rPr lang="en-US" sz="2500" b="1" i="1" spc="70" dirty="0" smtClean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info@vazgodesign.com</a:t>
            </a:r>
            <a:endParaRPr lang="en-US" sz="2500" b="1" i="1" spc="70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marR="5080" indent="0">
              <a:buFont typeface="Arial" panose="020B0604020202020204" pitchFamily="34" charset="0"/>
              <a:buNone/>
            </a:pPr>
            <a:r>
              <a:rPr lang="en-US" sz="2500" b="1" i="1" dirty="0" smtClean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8115772960</a:t>
            </a:r>
            <a:endParaRPr lang="en-US" sz="2500" b="1" i="1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indent="0">
              <a:lnSpc>
                <a:spcPct val="125000"/>
              </a:lnSpc>
              <a:buFont typeface="Arial" panose="020B0604020202020204" pitchFamily="34" charset="0"/>
              <a:buNone/>
            </a:pPr>
            <a:endParaRPr lang="en-US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6" name="object 6" descr="Beige rectangle">
            <a:extLst>
              <a:ext uri="{FF2B5EF4-FFF2-40B4-BE49-F238E27FC236}">
                <a16:creationId xmlns:a16="http://schemas.microsoft.com/office/drawing/2014/main" id="{B0C70F64-F3E5-413B-AF4F-E15CE944B761}"/>
              </a:ext>
            </a:extLst>
          </p:cNvPr>
          <p:cNvSpPr/>
          <p:nvPr/>
        </p:nvSpPr>
        <p:spPr>
          <a:xfrm>
            <a:off x="931203" y="2894901"/>
            <a:ext cx="4176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8" name="Graphic 7" descr="Person icon">
            <a:extLst>
              <a:ext uri="{FF2B5EF4-FFF2-40B4-BE49-F238E27FC236}">
                <a16:creationId xmlns:a16="http://schemas.microsoft.com/office/drawing/2014/main" id="{AC7339AD-1A2B-4702-8C29-5CFB6D1BB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237" y="3470503"/>
            <a:ext cx="342900" cy="352425"/>
          </a:xfrm>
          <a:prstGeom prst="rect">
            <a:avLst/>
          </a:prstGeom>
        </p:spPr>
      </p:pic>
      <p:pic>
        <p:nvPicPr>
          <p:cNvPr id="9" name="Graphic 8" descr="Mail icon">
            <a:extLst>
              <a:ext uri="{FF2B5EF4-FFF2-40B4-BE49-F238E27FC236}">
                <a16:creationId xmlns:a16="http://schemas.microsoft.com/office/drawing/2014/main" id="{DE19364B-D5B6-43E8-B6E4-DC0094FA3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5237" y="3965704"/>
            <a:ext cx="342900" cy="342900"/>
          </a:xfrm>
          <a:prstGeom prst="rect">
            <a:avLst/>
          </a:prstGeom>
        </p:spPr>
      </p:pic>
      <p:pic>
        <p:nvPicPr>
          <p:cNvPr id="10" name="Graphic 9" descr="Phone icon">
            <a:extLst>
              <a:ext uri="{FF2B5EF4-FFF2-40B4-BE49-F238E27FC236}">
                <a16:creationId xmlns:a16="http://schemas.microsoft.com/office/drawing/2014/main" id="{7821267F-71E4-4DA4-8BC7-EB09162207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5237" y="4451380"/>
            <a:ext cx="342900" cy="342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1559"/>
            <a:ext cx="4859215" cy="1325563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bg1"/>
                </a:solidFill>
              </a:rPr>
              <a:t>Gracias!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882E2F92-EB16-4B55-B49A-3C6AB7B2BF30}"/>
              </a:ext>
            </a:extLst>
          </p:cNvPr>
          <p:cNvSpPr/>
          <p:nvPr/>
        </p:nvSpPr>
        <p:spPr>
          <a:xfrm>
            <a:off x="911225" y="836613"/>
            <a:ext cx="5184775" cy="5184775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object 3" descr="Beige rectangle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5748185" y="1331963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25" y="1825625"/>
            <a:ext cx="9855750" cy="4351338"/>
          </a:xfrm>
        </p:spPr>
      </p:pic>
    </p:spTree>
    <p:extLst>
      <p:ext uri="{BB962C8B-B14F-4D97-AF65-F5344CB8AC3E}">
        <p14:creationId xmlns:p14="http://schemas.microsoft.com/office/powerpoint/2010/main" val="228690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Man talks by phone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4665"/>
            <a:ext cx="6991350" cy="6848669"/>
          </a:xfrm>
          <a:prstGeom prst="rect">
            <a:avLst/>
          </a:prstGeom>
        </p:spPr>
      </p:pic>
      <p:sp>
        <p:nvSpPr>
          <p:cNvPr id="5" name="object 3" descr="Beige rectangle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92008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698" y="2331086"/>
            <a:ext cx="5165558" cy="83385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NUESTRA GRAN IDEA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object 9" descr="Beige rectangle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>
          <a:xfrm>
            <a:off x="6313932" y="3035554"/>
            <a:ext cx="29880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>
          <a:xfrm>
            <a:off x="6188242" y="3217631"/>
            <a:ext cx="5181600" cy="16033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 smtClean="0">
                <a:solidFill>
                  <a:schemeClr val="bg1"/>
                </a:solidFill>
              </a:rPr>
              <a:t>Apoyamos a las microempresas a tener </a:t>
            </a:r>
            <a:r>
              <a:rPr lang="es-ES" sz="1800" dirty="0">
                <a:solidFill>
                  <a:schemeClr val="bg1"/>
                </a:solidFill>
              </a:rPr>
              <a:t>una increíble presencia en internet, así podrás aumentar tu cartera de clientes para expandir mas rápido tu negocio, teniendo tu sitio web.</a:t>
            </a:r>
            <a:endParaRPr lang="en-US" sz="1800" i="1" spc="-25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eople's hands">
            <a:extLst>
              <a:ext uri="{FF2B5EF4-FFF2-40B4-BE49-F238E27FC236}">
                <a16:creationId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0"/>
            <a:ext cx="12189600" cy="6856650"/>
          </a:xfrm>
        </p:spPr>
      </p:pic>
      <p:sp>
        <p:nvSpPr>
          <p:cNvPr id="8" name="object 3" descr="Blue rectangle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12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Oval 8" descr="Beige oval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16" y="329956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PANORAMA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13" name="Content Placeholder 12" descr="Table">
            <a:extLst>
              <a:ext uri="{FF2B5EF4-FFF2-40B4-BE49-F238E27FC236}">
                <a16:creationId xmlns:a16="http://schemas.microsoft.com/office/drawing/2014/main" id="{1D6AB21B-0AB3-44DD-AD8E-D2EDD77DEA4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3203076"/>
              </p:ext>
            </p:extLst>
          </p:nvPr>
        </p:nvGraphicFramePr>
        <p:xfrm>
          <a:off x="915637" y="2053126"/>
          <a:ext cx="1047309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18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2094620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val="3312468757"/>
                    </a:ext>
                  </a:extLst>
                </a:gridCol>
                <a:gridCol w="2094618">
                  <a:extLst>
                    <a:ext uri="{9D8B030D-6E8A-4147-A177-3AD203B41FA5}">
                      <a16:colId xmlns:a16="http://schemas.microsoft.com/office/drawing/2014/main" val="388103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Marketing</a:t>
                      </a:r>
                      <a:endParaRPr lang="en-US" sz="30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Digital</a:t>
                      </a:r>
                      <a:endParaRPr lang="en-US" sz="30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↑$$$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☺☻☺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♥♥♥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20738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i="1" kern="1200" spc="-25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Con</a:t>
                      </a:r>
                      <a:r>
                        <a:rPr lang="da-DK" sz="1600" i="1" kern="1200" spc="-25" baseline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 una adecuada estrategia, logramos plantear metas tangibles en un menor tiempo</a:t>
                      </a:r>
                      <a:endParaRPr lang="da-DK" sz="1600" i="1" kern="1200" spc="-25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i="1" kern="1200" spc="-25" baseline="0" noProof="0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Con el boom de las redes sociales, podemos conectar de manera mas directa con los clientes</a:t>
                      </a:r>
                      <a:endParaRPr lang="da-DK" sz="1600" i="1" kern="1200" spc="-25" baseline="0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600" b="0" i="1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Incrementamos las ventas al tener un escenario más grande donde hacernos conocer</a:t>
                      </a:r>
                      <a:endParaRPr kumimoji="0" lang="da-DK" sz="16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600" b="0" i="1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Mejoramos Customer Care al tener un trato personalizado con redes sociales como twitter</a:t>
                      </a:r>
                      <a:endParaRPr kumimoji="0" lang="da-DK" sz="16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600" b="0" i="1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Creamos una buena impresión a los clientes, que nos puedan referir y  también tener publicidad de boca en boca (Ganar-ganar)</a:t>
                      </a:r>
                      <a:endParaRPr kumimoji="0" lang="da-DK" sz="16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64B2C1">
                            <a:lumMod val="20000"/>
                            <a:lumOff val="80000"/>
                          </a:srgbClr>
                        </a:solidFill>
                        <a:effectLst/>
                        <a:uLnTx/>
                        <a:uFillTx/>
                        <a:latin typeface="Arial 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1753"/>
                  </a:ext>
                </a:extLst>
              </a:tr>
            </a:tbl>
          </a:graphicData>
        </a:graphic>
      </p:graphicFrame>
      <p:sp>
        <p:nvSpPr>
          <p:cNvPr id="11" name="object 5" descr="Beige rectangle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>
          <a:xfrm>
            <a:off x="915637" y="1309144"/>
            <a:ext cx="4608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cxnSp>
        <p:nvCxnSpPr>
          <p:cNvPr id="10" name="Straight Connector 9" descr="Line">
            <a:extLst>
              <a:ext uri="{FF2B5EF4-FFF2-40B4-BE49-F238E27FC236}">
                <a16:creationId xmlns:a16="http://schemas.microsoft.com/office/drawing/2014/main" id="{4C3F4FC5-0C01-4592-9483-D476EA2BDF93}"/>
              </a:ext>
            </a:extLst>
          </p:cNvPr>
          <p:cNvCxnSpPr/>
          <p:nvPr/>
        </p:nvCxnSpPr>
        <p:spPr>
          <a:xfrm>
            <a:off x="6096000" y="4450054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470199D-DDAE-4D88-9F00-88EB8E080218}"/>
              </a:ext>
            </a:extLst>
          </p:cNvPr>
          <p:cNvSpPr/>
          <p:nvPr/>
        </p:nvSpPr>
        <p:spPr>
          <a:xfrm>
            <a:off x="4583906" y="4861585"/>
            <a:ext cx="3024187" cy="647700"/>
          </a:xfrm>
          <a:prstGeom prst="rect">
            <a:avLst/>
          </a:prstGeom>
          <a:solidFill>
            <a:schemeClr val="accent1"/>
          </a:solidFill>
        </p:spPr>
        <p:txBody>
          <a:bodyPr wrap="square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lang="en-US" sz="3000" dirty="0" err="1" smtClean="0">
                <a:solidFill>
                  <a:schemeClr val="tx2"/>
                </a:solidFill>
                <a:latin typeface="+mj-lt"/>
              </a:rPr>
              <a:t>Garantía</a:t>
            </a:r>
            <a:endParaRPr lang="en-US" sz="3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3215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7D2A81D-F7D1-4144-9EC5-03531DC526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3" y="508824"/>
            <a:ext cx="11277598" cy="5840352"/>
          </a:xfrm>
        </p:spPr>
      </p:pic>
      <p:sp>
        <p:nvSpPr>
          <p:cNvPr id="16" name="object 3" descr="Beige rectangle">
            <a:extLst>
              <a:ext uri="{FF2B5EF4-FFF2-40B4-BE49-F238E27FC236}">
                <a16:creationId xmlns:a16="http://schemas.microsoft.com/office/drawing/2014/main" id="{C6CF32E2-A869-4259-A659-5EEE6BDA3B59}"/>
              </a:ext>
            </a:extLst>
          </p:cNvPr>
          <p:cNvSpPr/>
          <p:nvPr/>
        </p:nvSpPr>
        <p:spPr>
          <a:xfrm>
            <a:off x="579775" y="472492"/>
            <a:ext cx="4051368" cy="5913017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4" name="Oval 13" descr="Beige oval">
            <a:extLst>
              <a:ext uri="{FF2B5EF4-FFF2-40B4-BE49-F238E27FC236}">
                <a16:creationId xmlns:a16="http://schemas.microsoft.com/office/drawing/2014/main" id="{B8809DE3-0F1D-442A-8935-B40AD580864B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bject 6" descr="Blue rectangle">
            <a:extLst>
              <a:ext uri="{FF2B5EF4-FFF2-40B4-BE49-F238E27FC236}">
                <a16:creationId xmlns:a16="http://schemas.microsoft.com/office/drawing/2014/main" id="{882E2F92-EB16-4B55-B49A-3C6AB7B2BF30}"/>
              </a:ext>
            </a:extLst>
          </p:cNvPr>
          <p:cNvSpPr/>
          <p:nvPr/>
        </p:nvSpPr>
        <p:spPr>
          <a:xfrm>
            <a:off x="911225" y="836613"/>
            <a:ext cx="5184775" cy="5184775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303BC-9A39-470F-8733-A268BC16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23" y="1900048"/>
            <a:ext cx="4770591" cy="646604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NUESTROS SERVICIOS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936ED-4D5A-4897-BFCD-65082B328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2476" y="2875186"/>
            <a:ext cx="4057961" cy="1431234"/>
          </a:xfrm>
        </p:spPr>
        <p:txBody>
          <a:bodyPr/>
          <a:lstStyle/>
          <a:p>
            <a:r>
              <a:rPr lang="en-US" b="1" dirty="0" err="1" smtClean="0"/>
              <a:t>Diseño</a:t>
            </a:r>
            <a:r>
              <a:rPr lang="en-US" b="1" dirty="0" smtClean="0"/>
              <a:t> de </a:t>
            </a:r>
            <a:r>
              <a:rPr lang="en-US" b="1" dirty="0" err="1"/>
              <a:t>P</a:t>
            </a:r>
            <a:r>
              <a:rPr lang="en-US" b="1" dirty="0" err="1" smtClean="0"/>
              <a:t>ágina</a:t>
            </a:r>
            <a:r>
              <a:rPr lang="en-US" b="1" dirty="0" smtClean="0"/>
              <a:t> Web 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2D5CA-E2DA-4224-B2BC-C872D2EF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5</a:t>
            </a:fld>
            <a:endParaRPr lang="en-US" dirty="0"/>
          </a:p>
        </p:txBody>
      </p:sp>
      <p:pic>
        <p:nvPicPr>
          <p:cNvPr id="28" name="Picture Placeholder 27" descr="Check icon">
            <a:extLst>
              <a:ext uri="{FF2B5EF4-FFF2-40B4-BE49-F238E27FC236}">
                <a16:creationId xmlns:a16="http://schemas.microsoft.com/office/drawing/2014/main" id="{3CDD98F8-113E-4FB2-A33D-039AFCD9C22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2708434"/>
            <a:ext cx="720000" cy="720000"/>
          </a:xfrm>
        </p:spPr>
      </p:pic>
      <p:pic>
        <p:nvPicPr>
          <p:cNvPr id="30" name="Picture Placeholder 29" descr="Check icon">
            <a:extLst>
              <a:ext uri="{FF2B5EF4-FFF2-40B4-BE49-F238E27FC236}">
                <a16:creationId xmlns:a16="http://schemas.microsoft.com/office/drawing/2014/main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3483770"/>
            <a:ext cx="720000" cy="719999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A22FC4-1B49-46F9-A55E-33AACF2DEBBB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072475" y="3638054"/>
            <a:ext cx="4057961" cy="472239"/>
          </a:xfrm>
        </p:spPr>
        <p:txBody>
          <a:bodyPr>
            <a:normAutofit fontScale="92500"/>
          </a:bodyPr>
          <a:lstStyle/>
          <a:p>
            <a:r>
              <a:rPr lang="en-US" b="1" dirty="0" err="1" smtClean="0"/>
              <a:t>Creación</a:t>
            </a:r>
            <a:r>
              <a:rPr lang="en-US" b="1" dirty="0" smtClean="0"/>
              <a:t> de </a:t>
            </a:r>
            <a:r>
              <a:rPr lang="en-US" b="1" dirty="0" err="1" smtClean="0"/>
              <a:t>Imagen</a:t>
            </a:r>
            <a:r>
              <a:rPr lang="en-US" b="1" dirty="0" smtClean="0"/>
              <a:t> </a:t>
            </a:r>
            <a:r>
              <a:rPr lang="en-US" b="1" dirty="0" err="1" smtClean="0"/>
              <a:t>Corporativa</a:t>
            </a:r>
            <a:endParaRPr lang="en-US" b="1" dirty="0"/>
          </a:p>
        </p:txBody>
      </p:sp>
      <p:pic>
        <p:nvPicPr>
          <p:cNvPr id="32" name="Picture Placeholder 31" descr="Check icon">
            <a:extLst>
              <a:ext uri="{FF2B5EF4-FFF2-40B4-BE49-F238E27FC236}">
                <a16:creationId xmlns:a16="http://schemas.microsoft.com/office/drawing/2014/main" id="{A80E0D18-9ED0-4449-BE73-35CBF01D1A4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4259105"/>
            <a:ext cx="720000" cy="719999"/>
          </a:xfr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3C06E93-5E4C-46CA-9FB4-1640A2DC1748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2072475" y="4433825"/>
            <a:ext cx="4057961" cy="402241"/>
          </a:xfrm>
        </p:spPr>
        <p:txBody>
          <a:bodyPr/>
          <a:lstStyle/>
          <a:p>
            <a:r>
              <a:rPr lang="en-US" b="1" dirty="0" err="1" smtClean="0"/>
              <a:t>Mantenimiento</a:t>
            </a:r>
            <a:r>
              <a:rPr lang="en-US" b="1" dirty="0" smtClean="0"/>
              <a:t> </a:t>
            </a:r>
            <a:r>
              <a:rPr lang="en-US" b="1" dirty="0" err="1" smtClean="0"/>
              <a:t>Informático</a:t>
            </a:r>
            <a:endParaRPr lang="en-US" b="1" dirty="0"/>
          </a:p>
        </p:txBody>
      </p:sp>
      <p:sp>
        <p:nvSpPr>
          <p:cNvPr id="15" name="object 27" descr="Beige rectangle">
            <a:extLst>
              <a:ext uri="{FF2B5EF4-FFF2-40B4-BE49-F238E27FC236}">
                <a16:creationId xmlns:a16="http://schemas.microsoft.com/office/drawing/2014/main" id="{C5B67D68-F2A3-48A2-B2A0-C9DF8BA55D80}"/>
              </a:ext>
            </a:extLst>
          </p:cNvPr>
          <p:cNvSpPr/>
          <p:nvPr/>
        </p:nvSpPr>
        <p:spPr>
          <a:xfrm flipV="1">
            <a:off x="1473385" y="2395266"/>
            <a:ext cx="4032000" cy="7548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399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140CF4-2DAA-4239-BB77-274BDD82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Placeholder 11" descr="Two men near laptop ">
            <a:extLst>
              <a:ext uri="{FF2B5EF4-FFF2-40B4-BE49-F238E27FC236}">
                <a16:creationId xmlns:a16="http://schemas.microsoft.com/office/drawing/2014/main" id="{509FA566-1699-4388-B44C-C3EE5EC051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2"/>
            <a:ext cx="6256751" cy="6857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bject 3" descr="Beige rectangle">
            <a:extLst>
              <a:ext uri="{FF2B5EF4-FFF2-40B4-BE49-F238E27FC236}">
                <a16:creationId xmlns:a16="http://schemas.microsoft.com/office/drawing/2014/main" id="{857A0168-DBD5-47D4-A751-3B39262D8254}"/>
              </a:ext>
            </a:extLst>
          </p:cNvPr>
          <p:cNvSpPr/>
          <p:nvPr/>
        </p:nvSpPr>
        <p:spPr>
          <a:xfrm>
            <a:off x="8355283" y="836613"/>
            <a:ext cx="3307960" cy="5184775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7F009843-AFA3-44E8-B7D5-3F39B363C92E}"/>
              </a:ext>
            </a:extLst>
          </p:cNvPr>
          <p:cNvSpPr/>
          <p:nvPr/>
        </p:nvSpPr>
        <p:spPr>
          <a:xfrm>
            <a:off x="6334695" y="0"/>
            <a:ext cx="5056205" cy="6857999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6730AE-386B-426F-9F29-221DCC5F714D}"/>
              </a:ext>
            </a:extLst>
          </p:cNvPr>
          <p:cNvSpPr txBox="1">
            <a:spLocks/>
          </p:cNvSpPr>
          <p:nvPr/>
        </p:nvSpPr>
        <p:spPr>
          <a:xfrm>
            <a:off x="7472818" y="2860146"/>
            <a:ext cx="2981822" cy="7497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Seguridad</a:t>
            </a: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Web </a:t>
            </a:r>
            <a:endParaRPr lang="en-US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Placeholder 27" descr="Check mark">
            <a:extLst>
              <a:ext uri="{FF2B5EF4-FFF2-40B4-BE49-F238E27FC236}">
                <a16:creationId xmlns:a16="http://schemas.microsoft.com/office/drawing/2014/main" id="{9FC370A7-FF9A-42B0-9C14-95C57A9BC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0067" y="2803684"/>
            <a:ext cx="720000" cy="720000"/>
          </a:xfrm>
          <a:prstGeom prst="rect">
            <a:avLst/>
          </a:prstGeom>
        </p:spPr>
      </p:pic>
      <p:pic>
        <p:nvPicPr>
          <p:cNvPr id="10" name="Picture Placeholder 29" descr="Check mark">
            <a:extLst>
              <a:ext uri="{FF2B5EF4-FFF2-40B4-BE49-F238E27FC236}">
                <a16:creationId xmlns:a16="http://schemas.microsoft.com/office/drawing/2014/main" id="{1630545B-ED3D-48DD-8CD5-CB200AA2D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0067" y="3693320"/>
            <a:ext cx="720000" cy="719999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186A1D66-9F36-434B-9677-0FE61760AB97}"/>
              </a:ext>
            </a:extLst>
          </p:cNvPr>
          <p:cNvSpPr txBox="1">
            <a:spLocks/>
          </p:cNvSpPr>
          <p:nvPr/>
        </p:nvSpPr>
        <p:spPr>
          <a:xfrm>
            <a:off x="7472817" y="3794464"/>
            <a:ext cx="3307960" cy="7401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Estrategias</a:t>
            </a: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en</a:t>
            </a: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Marketing Digital </a:t>
            </a:r>
            <a:endParaRPr lang="en-US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Picture Placeholder 31" descr="Check mark">
            <a:extLst>
              <a:ext uri="{FF2B5EF4-FFF2-40B4-BE49-F238E27FC236}">
                <a16:creationId xmlns:a16="http://schemas.microsoft.com/office/drawing/2014/main" id="{33C53E5C-0A10-46F8-9546-AB2C67545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0067" y="4621055"/>
            <a:ext cx="720000" cy="719999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8744334E-DF9D-4600-8180-292072510183}"/>
              </a:ext>
            </a:extLst>
          </p:cNvPr>
          <p:cNvSpPr txBox="1">
            <a:spLocks/>
          </p:cNvSpPr>
          <p:nvPr/>
        </p:nvSpPr>
        <p:spPr>
          <a:xfrm>
            <a:off x="7472816" y="4704536"/>
            <a:ext cx="3098931" cy="10929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Proyectos</a:t>
            </a:r>
            <a:r>
              <a:rPr lang="en-US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Digitales</a:t>
            </a:r>
            <a:endParaRPr lang="en-US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object 27" descr="Beige rectangle">
            <a:extLst>
              <a:ext uri="{FF2B5EF4-FFF2-40B4-BE49-F238E27FC236}">
                <a16:creationId xmlns:a16="http://schemas.microsoft.com/office/drawing/2014/main" id="{7F820741-8871-4D59-8ED1-466FEFD2AF94}"/>
              </a:ext>
            </a:extLst>
          </p:cNvPr>
          <p:cNvSpPr/>
          <p:nvPr/>
        </p:nvSpPr>
        <p:spPr>
          <a:xfrm flipV="1">
            <a:off x="6892776" y="2384428"/>
            <a:ext cx="2412000" cy="7548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68119-9603-4701-8EEC-F2E48B80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354" y="1279525"/>
            <a:ext cx="4421229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SERVICIOS ESPECIALIZADOS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64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Placeholder 32" descr="Handshake">
            <a:extLst>
              <a:ext uri="{FF2B5EF4-FFF2-40B4-BE49-F238E27FC236}">
                <a16:creationId xmlns:a16="http://schemas.microsoft.com/office/drawing/2014/main" id="{2F5DB649-A4D3-4E21-BA31-0C84C9B360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/>
          <a:stretch/>
        </p:blipFill>
        <p:spPr>
          <a:xfrm>
            <a:off x="1200" y="3115388"/>
            <a:ext cx="12189600" cy="3743586"/>
          </a:xfrm>
        </p:spPr>
      </p:pic>
      <p:sp>
        <p:nvSpPr>
          <p:cNvPr id="12" name="object 3" descr="Blue rectangle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12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val 12" descr="Beige oval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64" y="361648"/>
            <a:ext cx="10515600" cy="1325563"/>
          </a:xfrm>
        </p:spPr>
        <p:txBody>
          <a:bodyPr/>
          <a:lstStyle/>
          <a:p>
            <a:r>
              <a:rPr lang="en-US" dirty="0" smtClean="0"/>
              <a:t>MODELO DE NEGOCIOS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949" y="2130341"/>
            <a:ext cx="3789362" cy="823912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Servicios</a:t>
            </a:r>
            <a:r>
              <a:rPr lang="en-US" sz="2000" dirty="0" smtClean="0"/>
              <a:t> </a:t>
            </a:r>
          </a:p>
          <a:p>
            <a:r>
              <a:rPr lang="en-US" sz="2000" smtClean="0"/>
              <a:t>Generales</a:t>
            </a:r>
            <a:endParaRPr lang="en-US" sz="2000" dirty="0" smtClean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EAD4F2-C5CC-44E9-A092-76413D5CA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373" y="3434047"/>
            <a:ext cx="3132000" cy="2755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 err="1" smtClean="0">
                <a:solidFill>
                  <a:srgbClr val="FFFFFF"/>
                </a:solidFill>
                <a:cs typeface="Arial"/>
              </a:rPr>
              <a:t>Dominios</a:t>
            </a:r>
            <a:endParaRPr lang="en-US" i="1" dirty="0">
              <a:solidFill>
                <a:srgbClr val="FFFFFF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 smtClean="0">
                <a:solidFill>
                  <a:srgbClr val="FFFFFF"/>
                </a:solidFill>
                <a:cs typeface="Arial"/>
              </a:rPr>
              <a:t>Hosting</a:t>
            </a:r>
            <a:endParaRPr lang="en-US" i="1" dirty="0">
              <a:solidFill>
                <a:srgbClr val="FFFFFF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 err="1" smtClean="0">
                <a:solidFill>
                  <a:srgbClr val="FFFFFF"/>
                </a:solidFill>
                <a:cs typeface="Arial"/>
              </a:rPr>
              <a:t>Desarrollo</a:t>
            </a:r>
            <a:r>
              <a:rPr lang="en-US" i="1" dirty="0" smtClean="0">
                <a:solidFill>
                  <a:srgbClr val="FFFFFF"/>
                </a:solidFill>
                <a:cs typeface="Arial"/>
              </a:rPr>
              <a:t> de </a:t>
            </a:r>
            <a:r>
              <a:rPr lang="en-US" i="1" dirty="0" err="1" smtClean="0">
                <a:solidFill>
                  <a:srgbClr val="FFFFFF"/>
                </a:solidFill>
                <a:cs typeface="Arial"/>
              </a:rPr>
              <a:t>plataformas</a:t>
            </a:r>
            <a:r>
              <a:rPr lang="en-US" i="1" dirty="0" smtClean="0">
                <a:solidFill>
                  <a:srgbClr val="FFFFFF"/>
                </a:solidFill>
                <a:cs typeface="Arial"/>
              </a:rPr>
              <a:t> Web </a:t>
            </a:r>
            <a:endParaRPr lang="en-US" i="1" dirty="0">
              <a:solidFill>
                <a:srgbClr val="FFFFFF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 err="1" smtClean="0">
                <a:solidFill>
                  <a:srgbClr val="FFFFFF"/>
                </a:solidFill>
                <a:cs typeface="Arial"/>
              </a:rPr>
              <a:t>Servicio</a:t>
            </a:r>
            <a:r>
              <a:rPr lang="en-US" i="1" dirty="0" smtClean="0">
                <a:solidFill>
                  <a:srgbClr val="FFFFFF"/>
                </a:solidFill>
                <a:cs typeface="Arial"/>
              </a:rPr>
              <a:t> y </a:t>
            </a:r>
            <a:r>
              <a:rPr lang="en-US" i="1" dirty="0" err="1" smtClean="0">
                <a:solidFill>
                  <a:srgbClr val="FFFFFF"/>
                </a:solidFill>
                <a:cs typeface="Arial"/>
              </a:rPr>
              <a:t>mantenimiento</a:t>
            </a:r>
            <a:r>
              <a:rPr lang="en-US" i="1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cs typeface="Arial"/>
              </a:rPr>
              <a:t>técnico</a:t>
            </a:r>
            <a:r>
              <a:rPr lang="en-US" i="1" dirty="0" smtClean="0">
                <a:solidFill>
                  <a:srgbClr val="FFFFFF"/>
                </a:solidFill>
                <a:cs typeface="Arial"/>
              </a:rPr>
              <a:t> complete.</a:t>
            </a:r>
            <a:endParaRPr lang="en-US" i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A73375-FA03-4191-8AD5-B40CD9B59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2950" y="2130341"/>
            <a:ext cx="4745038" cy="823912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Seguridad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3711" y="3434047"/>
            <a:ext cx="3361615" cy="2755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 err="1" smtClean="0">
                <a:solidFill>
                  <a:srgbClr val="FFFFFF"/>
                </a:solidFill>
                <a:cs typeface="Arial"/>
              </a:rPr>
              <a:t>Seguridad</a:t>
            </a:r>
            <a:r>
              <a:rPr lang="en-US" i="1" dirty="0" smtClean="0">
                <a:solidFill>
                  <a:srgbClr val="FFFFFF"/>
                </a:solidFill>
                <a:cs typeface="Arial"/>
              </a:rPr>
              <a:t> online, </a:t>
            </a:r>
            <a:r>
              <a:rPr lang="en-US" i="1" dirty="0" err="1" smtClean="0">
                <a:solidFill>
                  <a:srgbClr val="FFFFFF"/>
                </a:solidFill>
                <a:cs typeface="Arial"/>
              </a:rPr>
              <a:t>Monitorización</a:t>
            </a:r>
            <a:endParaRPr lang="en-US" i="1" dirty="0">
              <a:solidFill>
                <a:srgbClr val="FFFFFF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 smtClean="0">
                <a:solidFill>
                  <a:srgbClr val="FFFFFF"/>
                </a:solidFill>
                <a:cs typeface="Arial"/>
              </a:rPr>
              <a:t>Back-up online.</a:t>
            </a:r>
            <a:endParaRPr lang="en-US" i="1" dirty="0">
              <a:solidFill>
                <a:srgbClr val="FFFFFF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 err="1" smtClean="0">
                <a:solidFill>
                  <a:srgbClr val="FFFFFF"/>
                </a:solidFill>
                <a:cs typeface="Arial"/>
              </a:rPr>
              <a:t>Certificados</a:t>
            </a:r>
            <a:r>
              <a:rPr lang="en-US" i="1" dirty="0" smtClean="0">
                <a:solidFill>
                  <a:srgbClr val="FFFFFF"/>
                </a:solidFill>
                <a:cs typeface="Arial"/>
              </a:rPr>
              <a:t> de </a:t>
            </a:r>
            <a:r>
              <a:rPr lang="en-US" i="1" dirty="0" err="1" smtClean="0">
                <a:solidFill>
                  <a:srgbClr val="FFFFFF"/>
                </a:solidFill>
                <a:cs typeface="Arial"/>
              </a:rPr>
              <a:t>seguridad</a:t>
            </a:r>
            <a:r>
              <a:rPr lang="en-US" i="1" dirty="0" smtClean="0">
                <a:solidFill>
                  <a:srgbClr val="FFFFFF"/>
                </a:solidFill>
                <a:cs typeface="Arial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 err="1" smtClean="0">
                <a:solidFill>
                  <a:srgbClr val="FFFFFF"/>
                </a:solidFill>
                <a:cs typeface="Arial"/>
              </a:rPr>
              <a:t>Solución</a:t>
            </a:r>
            <a:r>
              <a:rPr lang="en-US" i="1" dirty="0" smtClean="0">
                <a:solidFill>
                  <a:srgbClr val="FFFFFF"/>
                </a:solidFill>
                <a:cs typeface="Arial"/>
              </a:rPr>
              <a:t> de </a:t>
            </a:r>
            <a:r>
              <a:rPr lang="en-US" i="1" dirty="0" err="1" smtClean="0">
                <a:solidFill>
                  <a:srgbClr val="FFFFFF"/>
                </a:solidFill>
                <a:cs typeface="Arial"/>
              </a:rPr>
              <a:t>contingencia</a:t>
            </a:r>
            <a:endParaRPr lang="en-US" i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object 5" descr="Beige rectangl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890585" y="1424784"/>
            <a:ext cx="5209589" cy="45719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93FB3A3-CCE4-43B1-B396-B8819D20B354}"/>
              </a:ext>
            </a:extLst>
          </p:cNvPr>
          <p:cNvSpPr txBox="1">
            <a:spLocks/>
          </p:cNvSpPr>
          <p:nvPr/>
        </p:nvSpPr>
        <p:spPr>
          <a:xfrm>
            <a:off x="8568793" y="2133184"/>
            <a:ext cx="3429699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Servicio</a:t>
            </a:r>
            <a:r>
              <a:rPr lang="en-US" sz="2000" dirty="0" smtClean="0"/>
              <a:t> de Marketing</a:t>
            </a:r>
          </a:p>
          <a:p>
            <a:endParaRPr lang="en-US" sz="2000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17423A2D-9BA5-4783-9D7D-85F493300696}"/>
              </a:ext>
            </a:extLst>
          </p:cNvPr>
          <p:cNvSpPr txBox="1">
            <a:spLocks/>
          </p:cNvSpPr>
          <p:nvPr/>
        </p:nvSpPr>
        <p:spPr>
          <a:xfrm>
            <a:off x="8552751" y="3436890"/>
            <a:ext cx="3132000" cy="275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 smtClean="0">
                <a:solidFill>
                  <a:srgbClr val="FFFFFF"/>
                </a:solidFill>
                <a:cs typeface="Arial"/>
              </a:rPr>
              <a:t>SEO</a:t>
            </a:r>
            <a:endParaRPr lang="en-US" i="1" dirty="0">
              <a:solidFill>
                <a:srgbClr val="FFFFFF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 err="1" smtClean="0">
                <a:solidFill>
                  <a:srgbClr val="FFFFFF"/>
                </a:solidFill>
                <a:cs typeface="Arial"/>
              </a:rPr>
              <a:t>Cuenta</a:t>
            </a:r>
            <a:r>
              <a:rPr lang="en-US" i="1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cs typeface="Arial"/>
              </a:rPr>
              <a:t>en</a:t>
            </a:r>
            <a:r>
              <a:rPr lang="en-US" i="1" dirty="0" smtClean="0">
                <a:solidFill>
                  <a:srgbClr val="FFFFFF"/>
                </a:solidFill>
                <a:cs typeface="Arial"/>
              </a:rPr>
              <a:t> Google mi </a:t>
            </a:r>
            <a:r>
              <a:rPr lang="en-US" i="1" dirty="0" err="1" smtClean="0">
                <a:solidFill>
                  <a:srgbClr val="FFFFFF"/>
                </a:solidFill>
                <a:cs typeface="Arial"/>
              </a:rPr>
              <a:t>negocio</a:t>
            </a:r>
            <a:endParaRPr lang="en-US" i="1" dirty="0">
              <a:solidFill>
                <a:srgbClr val="FFFFFF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 err="1" smtClean="0">
                <a:solidFill>
                  <a:srgbClr val="FFFFFF"/>
                </a:solidFill>
                <a:cs typeface="Arial"/>
              </a:rPr>
              <a:t>Creación</a:t>
            </a:r>
            <a:r>
              <a:rPr lang="en-US" i="1" dirty="0" smtClean="0">
                <a:solidFill>
                  <a:srgbClr val="FFFFFF"/>
                </a:solidFill>
                <a:cs typeface="Arial"/>
              </a:rPr>
              <a:t> y </a:t>
            </a:r>
            <a:r>
              <a:rPr lang="en-US" i="1" dirty="0" err="1" smtClean="0">
                <a:solidFill>
                  <a:srgbClr val="FFFFFF"/>
                </a:solidFill>
                <a:cs typeface="Arial"/>
              </a:rPr>
              <a:t>administración</a:t>
            </a:r>
            <a:r>
              <a:rPr lang="en-US" i="1" dirty="0" smtClean="0">
                <a:solidFill>
                  <a:srgbClr val="FFFFFF"/>
                </a:solidFill>
                <a:cs typeface="Arial"/>
              </a:rPr>
              <a:t> de social media.</a:t>
            </a:r>
            <a:endParaRPr lang="en-US" i="1" dirty="0">
              <a:solidFill>
                <a:srgbClr val="FFFFFF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i="1" dirty="0" err="1" smtClean="0">
                <a:solidFill>
                  <a:srgbClr val="FFFFFF"/>
                </a:solidFill>
                <a:cs typeface="Arial"/>
              </a:rPr>
              <a:t>Estrategia</a:t>
            </a:r>
            <a:r>
              <a:rPr lang="en-US" i="1" dirty="0" smtClean="0">
                <a:solidFill>
                  <a:srgbClr val="FFFFFF"/>
                </a:solidFill>
                <a:cs typeface="Arial"/>
              </a:rPr>
              <a:t> de marketing digital y </a:t>
            </a:r>
            <a:r>
              <a:rPr lang="en-US" i="1" dirty="0" err="1" smtClean="0">
                <a:solidFill>
                  <a:srgbClr val="FFFFFF"/>
                </a:solidFill>
                <a:cs typeface="Arial"/>
              </a:rPr>
              <a:t>asistencia</a:t>
            </a:r>
            <a:r>
              <a:rPr lang="en-US" i="1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cs typeface="Arial"/>
              </a:rPr>
              <a:t>en</a:t>
            </a:r>
            <a:r>
              <a:rPr lang="en-US" i="1" dirty="0" smtClean="0">
                <a:solidFill>
                  <a:srgbClr val="FFFFFF"/>
                </a:solidFill>
                <a:cs typeface="Arial"/>
              </a:rPr>
              <a:t> e-commerce.</a:t>
            </a:r>
            <a:endParaRPr lang="en-US" i="1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7019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/>
          <a:lstStyle/>
          <a:p>
            <a:r>
              <a:rPr lang="en-US" dirty="0" smtClean="0"/>
              <a:t>NUESTROS VALORES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97F9A-0355-4091-BDD7-5C578348C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6601" y="1424720"/>
            <a:ext cx="4505012" cy="177568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200" b="1" dirty="0" err="1" smtClean="0">
                <a:solidFill>
                  <a:schemeClr val="bg1"/>
                </a:solidFill>
                <a:latin typeface="+mj-lt"/>
              </a:rPr>
              <a:t>Profesionalismo</a:t>
            </a:r>
            <a:endParaRPr lang="en-US" sz="2200" b="1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400"/>
              </a:spcBef>
            </a:pP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Siendo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una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compañia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enfocada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promover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negocios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y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microempresas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tienes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la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seguridad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de que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nuestro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trabajo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final sera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completamente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professional, lo que se traduce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sitios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web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completamente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serios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y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funcionales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.</a:t>
            </a:r>
            <a:endParaRPr lang="en-US" sz="15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8</a:t>
            </a:fld>
            <a:endParaRPr lang="en-US" dirty="0"/>
          </a:p>
        </p:txBody>
      </p:sp>
      <p:pic>
        <p:nvPicPr>
          <p:cNvPr id="16" name="Picture Placeholder 15" descr="Group of people">
            <a:extLst>
              <a:ext uri="{FF2B5EF4-FFF2-40B4-BE49-F238E27FC236}">
                <a16:creationId xmlns:a16="http://schemas.microsoft.com/office/drawing/2014/main" id="{48FA199D-A4E2-45BF-978A-675A900780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319"/>
            <a:ext cx="6024562" cy="2736709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9263D0-7B10-45A1-AD9E-D040B170EFE2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046600" y="3002770"/>
            <a:ext cx="4422244" cy="164862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  <a:spcBef>
                <a:spcPts val="400"/>
              </a:spcBef>
            </a:pPr>
            <a:r>
              <a:rPr lang="en-US" sz="3500" b="1" dirty="0" err="1" smtClean="0">
                <a:solidFill>
                  <a:schemeClr val="bg1"/>
                </a:solidFill>
                <a:latin typeface="+mj-lt"/>
              </a:rPr>
              <a:t>Puntualidad</a:t>
            </a:r>
            <a:endParaRPr lang="en-US" sz="35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2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Entendemos</a:t>
            </a:r>
            <a:r>
              <a:rPr lang="en-US" sz="22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la </a:t>
            </a:r>
            <a:r>
              <a:rPr lang="en-US" sz="22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importancia</a:t>
            </a:r>
            <a:r>
              <a:rPr lang="en-US" sz="22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de que </a:t>
            </a:r>
            <a:r>
              <a:rPr lang="en-US" sz="22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los</a:t>
            </a:r>
            <a:r>
              <a:rPr lang="en-US" sz="22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2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trabajo</a:t>
            </a:r>
            <a:r>
              <a:rPr lang="en-US" sz="22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2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sean</a:t>
            </a:r>
            <a:r>
              <a:rPr lang="en-US" sz="22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2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entregados</a:t>
            </a:r>
            <a:r>
              <a:rPr lang="en-US" sz="22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de la </a:t>
            </a:r>
            <a:r>
              <a:rPr lang="en-US" sz="22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manera</a:t>
            </a:r>
            <a:r>
              <a:rPr lang="en-US" sz="22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mas punctual </a:t>
            </a:r>
            <a:r>
              <a:rPr lang="en-US" sz="22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posibles</a:t>
            </a:r>
            <a:r>
              <a:rPr lang="en-US" sz="22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, </a:t>
            </a:r>
            <a:r>
              <a:rPr lang="en-US" sz="22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sabemos</a:t>
            </a:r>
            <a:r>
              <a:rPr lang="en-US" sz="22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que el </a:t>
            </a:r>
            <a:r>
              <a:rPr lang="en-US" sz="22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tiempo</a:t>
            </a:r>
            <a:r>
              <a:rPr lang="en-US" sz="22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2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</a:t>
            </a:r>
            <a:r>
              <a:rPr lang="en-US" sz="22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2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dinero</a:t>
            </a:r>
            <a:r>
              <a:rPr lang="en-US" sz="22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2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asi</a:t>
            </a:r>
            <a:r>
              <a:rPr lang="en-US" sz="22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que </a:t>
            </a:r>
            <a:r>
              <a:rPr lang="en-US" sz="22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nuestros</a:t>
            </a:r>
            <a:r>
              <a:rPr lang="en-US" sz="22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2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trabajos</a:t>
            </a:r>
            <a:r>
              <a:rPr lang="en-US" sz="22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2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siempre</a:t>
            </a:r>
            <a:r>
              <a:rPr lang="en-US" sz="22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son </a:t>
            </a:r>
            <a:r>
              <a:rPr lang="en-US" sz="22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entregados</a:t>
            </a:r>
            <a:r>
              <a:rPr lang="en-US" sz="22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2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</a:t>
            </a:r>
            <a:r>
              <a:rPr lang="en-US" sz="22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22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tiempo</a:t>
            </a:r>
            <a:r>
              <a:rPr lang="en-US" sz="22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y forma.</a:t>
            </a:r>
            <a:endParaRPr lang="en-US" sz="22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884D43A-F693-45B5-941E-26162517B9A6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046600" y="4627653"/>
            <a:ext cx="4505012" cy="19123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2200" b="1" dirty="0" err="1" smtClean="0">
                <a:solidFill>
                  <a:schemeClr val="bg1"/>
                </a:solidFill>
                <a:latin typeface="+mj-lt"/>
              </a:rPr>
              <a:t>Vanguardia</a:t>
            </a:r>
            <a:endParaRPr lang="en-US" sz="2200" b="1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400"/>
              </a:spcBef>
            </a:pP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Contamos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con las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ultimas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actualizaciones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y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los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mejores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productos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el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mercado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por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lo que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siempre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podras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estar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seguro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que al final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tu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pagina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estara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en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el top de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herramientas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y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contenido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para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asegurar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el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correcto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funcionamiento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de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tu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sz="1500" i="1" spc="-15" dirty="0" err="1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sitio</a:t>
            </a:r>
            <a:r>
              <a:rPr lang="en-US" sz="1500" i="1" spc="-15" dirty="0" smtClean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.</a:t>
            </a:r>
            <a:endParaRPr lang="en-US" sz="1500" i="1" spc="-15" dirty="0">
              <a:solidFill>
                <a:schemeClr val="bg2">
                  <a:lumMod val="20000"/>
                  <a:lumOff val="80000"/>
                </a:schemeClr>
              </a:solidFill>
              <a:cs typeface="Arial"/>
            </a:endParaRPr>
          </a:p>
        </p:txBody>
      </p:sp>
      <p:pic>
        <p:nvPicPr>
          <p:cNvPr id="11" name="Picture Placeholder 14" descr="Check icon">
            <a:extLst>
              <a:ext uri="{FF2B5EF4-FFF2-40B4-BE49-F238E27FC236}">
                <a16:creationId xmlns:a16="http://schemas.microsoft.com/office/drawing/2014/main" id="{380A2BFD-1794-4338-8BAC-66A30B88D03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1239" y="1713834"/>
            <a:ext cx="576000" cy="576000"/>
          </a:xfrm>
        </p:spPr>
      </p:pic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1239" y="2948224"/>
            <a:ext cx="576000" cy="576001"/>
          </a:xfrm>
        </p:spPr>
      </p:pic>
      <p:pic>
        <p:nvPicPr>
          <p:cNvPr id="13" name="Picture Placeholder 18" descr="Check icon">
            <a:extLst>
              <a:ext uri="{FF2B5EF4-FFF2-40B4-BE49-F238E27FC236}">
                <a16:creationId xmlns:a16="http://schemas.microsoft.com/office/drawing/2014/main" id="{138322BF-F85B-4C19-9968-C0582151091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1239" y="4558201"/>
            <a:ext cx="576000" cy="576001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096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5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811"/>
            <a:ext cx="6991350" cy="5630091"/>
          </a:xfrm>
          <a:prstGeom prst="rect">
            <a:avLst/>
          </a:prstGeom>
        </p:spPr>
      </p:pic>
      <p:sp>
        <p:nvSpPr>
          <p:cNvPr id="5" name="object 3" descr="Beige rectangle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490596"/>
            <a:ext cx="6689725" cy="3945699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284" y="1946853"/>
            <a:ext cx="5165558" cy="83385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NUESTROS OBJETIVOS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object 9" descr="Beige rectangle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>
          <a:xfrm>
            <a:off x="6313932" y="2647248"/>
            <a:ext cx="29880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>
          <a:xfrm>
            <a:off x="6188242" y="2912304"/>
            <a:ext cx="5181600" cy="23077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 smtClean="0">
                <a:solidFill>
                  <a:schemeClr val="bg1"/>
                </a:solidFill>
              </a:rPr>
              <a:t>• Identificar los objetivos empresariales que    nuestro cliente desea cubrir.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chemeClr val="bg1"/>
                </a:solidFill>
              </a:rPr>
              <a:t>• Identificar los procesos principales de cada empresa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chemeClr val="bg1"/>
                </a:solidFill>
              </a:rPr>
              <a:t>• Manejar una estrategia para poder dar a conocer la empresa por los medios adecuados de marketing digital.</a:t>
            </a:r>
          </a:p>
          <a:p>
            <a:pPr marL="0" indent="0">
              <a:buNone/>
            </a:pPr>
            <a:r>
              <a:rPr lang="es-ES" sz="1800" dirty="0" smtClean="0">
                <a:solidFill>
                  <a:schemeClr val="bg1"/>
                </a:solidFill>
              </a:rPr>
              <a:t>• Definir los acuerdos de nivel de servicio.</a:t>
            </a:r>
          </a:p>
          <a:p>
            <a:pPr marL="0" indent="0">
              <a:buNone/>
            </a:pPr>
            <a:endParaRPr lang="es-ES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i="1" spc="-25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677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4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MB Services Marketing Plan-MO - v10" id="{D2B383F0-A072-4C31-B044-B24E3F36A001}" vid="{7ADDDA98-BED0-41DA-9EE7-E78FA65D87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A47DF8-C0F0-4BE6-9174-35A3AD5B5BFD}">
  <ds:schemaRefs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A1644E1-86BD-4151-91E2-50E1C9DF8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9D0DE2-9246-4781-9572-94E5D2739A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Professional services marketing plan</Template>
  <TotalTime>0</TotalTime>
  <Words>422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</vt:lpstr>
      <vt:lpstr>Calibri</vt:lpstr>
      <vt:lpstr>Gill Sans MT</vt:lpstr>
      <vt:lpstr>Office Theme</vt:lpstr>
      <vt:lpstr>VAZGODESIGN </vt:lpstr>
      <vt:lpstr>PowerPoint Presentation</vt:lpstr>
      <vt:lpstr>NUESTRA GRAN IDEA</vt:lpstr>
      <vt:lpstr>PANORAMA</vt:lpstr>
      <vt:lpstr>NUESTROS SERVICIOS</vt:lpstr>
      <vt:lpstr>SERVICIOS ESPECIALIZADOS</vt:lpstr>
      <vt:lpstr>MODELO DE NEGOCIOS</vt:lpstr>
      <vt:lpstr>NUESTROS VALORES</vt:lpstr>
      <vt:lpstr>NUESTROS OBJETIVOS</vt:lpstr>
      <vt:lpstr>PowerPoint Presentation</vt:lpstr>
      <vt:lpstr>Gracias!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2019-03-29T04:48:37Z</dcterms:created>
  <dcterms:modified xsi:type="dcterms:W3CDTF">2019-04-23T22:15:07Z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